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305" r:id="rId3"/>
    <p:sldId id="30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303" r:id="rId16"/>
    <p:sldId id="268" r:id="rId17"/>
    <p:sldId id="269" r:id="rId18"/>
    <p:sldId id="270" r:id="rId19"/>
    <p:sldId id="271" r:id="rId20"/>
    <p:sldId id="287" r:id="rId21"/>
    <p:sldId id="288" r:id="rId22"/>
    <p:sldId id="273" r:id="rId23"/>
    <p:sldId id="272" r:id="rId24"/>
    <p:sldId id="274" r:id="rId25"/>
    <p:sldId id="276" r:id="rId26"/>
    <p:sldId id="275" r:id="rId27"/>
    <p:sldId id="277" r:id="rId28"/>
    <p:sldId id="278" r:id="rId29"/>
    <p:sldId id="289" r:id="rId30"/>
    <p:sldId id="279" r:id="rId31"/>
    <p:sldId id="280" r:id="rId32"/>
    <p:sldId id="281" r:id="rId33"/>
    <p:sldId id="282" r:id="rId34"/>
    <p:sldId id="283" r:id="rId35"/>
    <p:sldId id="284" r:id="rId36"/>
    <p:sldId id="290" r:id="rId37"/>
    <p:sldId id="304" r:id="rId38"/>
    <p:sldId id="285" r:id="rId39"/>
    <p:sldId id="291" r:id="rId40"/>
    <p:sldId id="286" r:id="rId41"/>
    <p:sldId id="292" r:id="rId42"/>
    <p:sldId id="306" r:id="rId43"/>
    <p:sldId id="293" r:id="rId44"/>
    <p:sldId id="298" r:id="rId45"/>
    <p:sldId id="294" r:id="rId46"/>
    <p:sldId id="295" r:id="rId47"/>
    <p:sldId id="296" r:id="rId48"/>
    <p:sldId id="299" r:id="rId49"/>
    <p:sldId id="300" r:id="rId50"/>
    <p:sldId id="302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8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25D3-0207-4E55-A9D2-1553593FC703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E8608-E1D0-4ED6-AE7E-CF76C720C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048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68C91-9778-47EA-BB6B-B96231B078D7}" type="datetimeFigureOut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D7DE2-9D5A-47CF-B168-3C429614E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6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D7DE2-9D5A-47CF-B168-3C429614EB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60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807F-0301-4B22-9BA2-08702345A4B5}" type="datetime1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5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FA81-B97D-4072-BE72-9B4AA57A5229}" type="datetime1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9445-AEEE-4897-8100-454DF6C9F188}" type="datetime1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4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640-B105-4BFD-80D9-434B0AC278DF}" type="datetime1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7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5A22-AE7C-49A9-A542-63F0805F51E4}" type="datetime1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6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F5A6-CBBB-49D5-9F9B-BD60440843AB}" type="datetime1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2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3F70-FA84-4B81-AC3B-0846B07B011D}" type="datetime1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31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ADB-954F-4823-A552-7AD359688AD6}" type="datetime1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7D9D-ED32-4CD3-AC19-F8FEECAD3BF9}" type="datetime1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6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488-E096-4132-B13F-074209F6AFDD}" type="datetime1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8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FAEF-2874-4792-AFE0-7EBD309F032F}" type="datetime1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8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0239-FA59-405C-AE02-6D22D07F4BD3}" type="datetime1">
              <a:rPr lang="zh-CN" altLang="en-US" smtClean="0"/>
              <a:t>2017/7/3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AF9FAC9-318A-423E-8057-6E61B4E058FB}"/>
              </a:ext>
            </a:extLst>
          </p:cNvPr>
          <p:cNvSpPr/>
          <p:nvPr userDrawn="1"/>
        </p:nvSpPr>
        <p:spPr>
          <a:xfrm flipV="1">
            <a:off x="750497" y="807756"/>
            <a:ext cx="7782105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Picture 4" descr="Image result">
            <a:extLst>
              <a:ext uri="{FF2B5EF4-FFF2-40B4-BE49-F238E27FC236}">
                <a16:creationId xmlns="" xmlns:a16="http://schemas.microsoft.com/office/drawing/2014/main" id="{0987A4AC-CA1F-4E20-A39C-B9E302B4A04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" b="36715"/>
          <a:stretch/>
        </p:blipFill>
        <p:spPr bwMode="auto">
          <a:xfrm>
            <a:off x="7171983" y="24574"/>
            <a:ext cx="1210031" cy="74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Xi'an Jiaotong University.png">
            <a:extLst>
              <a:ext uri="{FF2B5EF4-FFF2-40B4-BE49-F238E27FC236}">
                <a16:creationId xmlns="" xmlns:a16="http://schemas.microsoft.com/office/drawing/2014/main" id="{57CDFEF6-50A9-489C-ABF6-E5DE8741CD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03636"/>
            <a:ext cx="594585" cy="59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内容占位符 7">
            <a:extLst>
              <a:ext uri="{FF2B5EF4-FFF2-40B4-BE49-F238E27FC236}">
                <a16:creationId xmlns="" xmlns:a16="http://schemas.microsoft.com/office/drawing/2014/main" id="{4944EFAD-70C6-4DE1-9DDD-D88C8D24CFF8}"/>
              </a:ext>
            </a:extLst>
          </p:cNvPr>
          <p:cNvSpPr txBox="1">
            <a:spLocks/>
          </p:cNvSpPr>
          <p:nvPr userDrawn="1"/>
        </p:nvSpPr>
        <p:spPr>
          <a:xfrm>
            <a:off x="4966963" y="310078"/>
            <a:ext cx="2296173" cy="4778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XJTU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4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234509"/>
            <a:ext cx="7772400" cy="2387600"/>
          </a:xfrm>
        </p:spPr>
        <p:txBody>
          <a:bodyPr/>
          <a:lstStyle/>
          <a:p>
            <a:r>
              <a:rPr lang="zh-CN" altLang="en-US" dirty="0" smtClean="0"/>
              <a:t>数论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43000" y="4050610"/>
            <a:ext cx="6858000" cy="1655762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西安交通大学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张博航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2017.7.3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2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3633" y="1439217"/>
            <a:ext cx="72893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：给定两个数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，定义数列</a:t>
            </a:r>
            <a:r>
              <a:rPr lang="zh-C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120000"/>
              </a:lnSpc>
            </a:pPr>
            <a:r>
              <a:rPr lang="zh-C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-1)-</a:t>
            </a:r>
            <a:r>
              <a:rPr lang="zh-C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求数列中不同的数共多少个。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范围：0&lt;=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&lt;10^18,共100000组测试数据。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3 5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提示：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数列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5 2 3 1 2 1 1 0 1 1 0 ……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因数与倍数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6376" y="1226747"/>
            <a:ext cx="772926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long solve(long long a, long long b)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(b == 0)return 1;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a / b + solve(b, a % b);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int test;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scanf("%d", &amp;test);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(int i = 1; i &lt;= test; i++){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long long a, b;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scanf("%lld%lld", &amp;a, &amp;b);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printf("%lld\n",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!(a*b) &amp;&amp; (a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b) ? 2 : solve(a, b));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因数与倍数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3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7753" y="1007136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1.3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扩展欧几里得算法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753" y="1732499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用于求解形如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by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为未知数）这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类不定方程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的整数解。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753" y="2883807"/>
            <a:ext cx="7530860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：求解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26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+10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的一组解。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(26,10)	26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+10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=6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(10,6)	10(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+2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)+6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=6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即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12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+6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=6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(6,4)	6(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2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)+4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2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=6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即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6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12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+4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=6 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(4,2)	4(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2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)+2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2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=6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即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12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+2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=6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(2,0)	2(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+2</a:t>
            </a:r>
            <a:r>
              <a:rPr lang="en-US" altLang="zh-CN" sz="2400" i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2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)+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=6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即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12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+0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=6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总有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12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+1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1200" i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+(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1200" i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/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1200" i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1200" i="1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12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+1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1200" i="1" dirty="0" err="1" smtClean="0">
                <a:latin typeface="Times New Roman" panose="02020603050405020304" pitchFamily="18" charset="0"/>
              </a:rPr>
              <a:t>k</a:t>
            </a:r>
            <a:endParaRPr lang="en-US" altLang="zh-CN" sz="1200" i="1" dirty="0" smtClean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16285" y="2797543"/>
            <a:ext cx="4764655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=-15</a:t>
            </a:r>
          </a:p>
          <a:p>
            <a:pPr>
              <a:lnSpc>
                <a:spcPct val="1200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12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=-3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=6</a:t>
            </a:r>
          </a:p>
          <a:p>
            <a:pPr>
              <a:lnSpc>
                <a:spcPct val="1200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12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=3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=-3</a:t>
            </a:r>
          </a:p>
          <a:p>
            <a:pPr>
              <a:lnSpc>
                <a:spcPct val="1200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=3</a:t>
            </a:r>
          </a:p>
          <a:p>
            <a:pPr>
              <a:lnSpc>
                <a:spcPct val="1200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12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=3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12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=0</a:t>
            </a: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因数与倍数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8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7753" y="1355810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：设整数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不为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，则方程组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by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有解当且仅当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)|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753" y="2724535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：设整数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不为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，方程组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by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有解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/(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/(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也是一组解，且所有解都可以写成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kb</a:t>
            </a:r>
            <a:r>
              <a:rPr lang="en-US" altLang="zh-CN" sz="2400" dirty="0">
                <a:latin typeface="Times New Roman" panose="02020603050405020304" pitchFamily="18" charset="0"/>
              </a:rPr>
              <a:t>/(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ka</a:t>
            </a:r>
            <a:r>
              <a:rPr lang="en-US" altLang="zh-CN" sz="2400" dirty="0">
                <a:latin typeface="Times New Roman" panose="02020603050405020304" pitchFamily="18" charset="0"/>
              </a:rPr>
              <a:t>/(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，其中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任意整数。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由定理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证明。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753" y="5019537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由定理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知，求解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ax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by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可等价转化为求解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as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bt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因数与倍数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9126" y="1974413"/>
            <a:ext cx="61506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exgcd(</a:t>
            </a:r>
            <a:r>
              <a:rPr lang="fr-FR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a, </a:t>
            </a:r>
            <a:r>
              <a:rPr lang="fr-FR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b, </a:t>
            </a:r>
            <a:r>
              <a:rPr lang="fr-FR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&amp; x, </a:t>
            </a:r>
            <a:r>
              <a:rPr lang="fr-FR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&amp; y)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(!b){ x = </a:t>
            </a:r>
            <a:r>
              <a:rPr lang="en-US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y = </a:t>
            </a:r>
            <a:r>
              <a:rPr lang="en-US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a; }</a:t>
            </a:r>
          </a:p>
          <a:p>
            <a:r>
              <a:rPr lang="fr-FR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int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ret = exgcd(b, a % b, x, y);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tmp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x; x = y;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y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tmp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- a/b*y;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ret;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9126" y="1253773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：求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as</a:t>
            </a:r>
            <a:r>
              <a:rPr lang="en-US" altLang="zh-CN" sz="2400" dirty="0" err="1">
                <a:latin typeface="Times New Roman" panose="02020603050405020304" pitchFamily="18" charset="0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bt</a:t>
            </a:r>
            <a:r>
              <a:rPr lang="en-US" altLang="zh-CN" sz="2400" dirty="0">
                <a:latin typeface="Times New Roman" panose="02020603050405020304" pitchFamily="18" charset="0"/>
              </a:rPr>
              <a:t>=(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的解，返回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9126" y="4590500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显然算法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的时间复杂度与算法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相同。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361698"/>
              </p:ext>
            </p:extLst>
          </p:nvPr>
        </p:nvGraphicFramePr>
        <p:xfrm>
          <a:off x="4927600" y="3063814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3063814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59126" y="5337958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若要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求正整数解，用定理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变换一下即可。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因数与倍数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9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4621" y="1345360"/>
            <a:ext cx="7530860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：设整数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为正整数，则方程组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by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时必有非负整数解；</a:t>
            </a:r>
            <a:r>
              <a:rPr lang="zh-CN" altLang="en-US" sz="2400" dirty="0">
                <a:latin typeface="Times New Roman" panose="02020603050405020304" pitchFamily="18" charset="0"/>
              </a:rPr>
              <a:t>当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&gt;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时必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有</a:t>
            </a:r>
            <a:r>
              <a:rPr lang="zh-CN" altLang="en-US" sz="2400" dirty="0">
                <a:latin typeface="Times New Roman" panose="02020603050405020304" pitchFamily="18" charset="0"/>
              </a:rPr>
              <a:t>正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整数解。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进一步</a:t>
            </a:r>
            <a:r>
              <a:rPr lang="zh-CN" altLang="en-US" sz="2400" dirty="0">
                <a:latin typeface="Times New Roman" panose="02020603050405020304" pitchFamily="18" charset="0"/>
              </a:rPr>
              <a:t>地，方程组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ax</a:t>
            </a:r>
            <a:r>
              <a:rPr lang="en-US" altLang="zh-CN" sz="2400" dirty="0" err="1">
                <a:latin typeface="Times New Roman" panose="02020603050405020304" pitchFamily="18" charset="0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by</a:t>
            </a:r>
            <a:r>
              <a:rPr lang="en-US" altLang="zh-CN" sz="2400" dirty="0">
                <a:latin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当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c&lt;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时最多有一组非负整数解；</a:t>
            </a:r>
            <a:r>
              <a:rPr lang="zh-CN" altLang="en-US" sz="2400" dirty="0">
                <a:latin typeface="Times New Roman" panose="02020603050405020304" pitchFamily="18" charset="0"/>
              </a:rPr>
              <a:t>当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400" i="1" dirty="0" smtClean="0">
                <a:latin typeface="Times New Roman" panose="02020603050405020304" pitchFamily="18" charset="0"/>
              </a:rPr>
              <a:t>≤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时最多有一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组</a:t>
            </a:r>
            <a:r>
              <a:rPr lang="zh-CN" altLang="en-US" sz="2400" dirty="0">
                <a:latin typeface="Times New Roman" panose="02020603050405020304" pitchFamily="18" charset="0"/>
              </a:rPr>
              <a:t>正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整数解。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设</a:t>
            </a:r>
            <a:r>
              <a:rPr lang="zh-CN" altLang="en-US" sz="2400" dirty="0">
                <a:latin typeface="Times New Roman" panose="02020603050405020304" pitchFamily="18" charset="0"/>
              </a:rPr>
              <a:t>整数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异号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</a:rPr>
              <a:t>则方程组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ax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by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必有正整数解，且有无穷组解。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621" y="4695630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实际应用中，结果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的范围极为重要，是否可能超过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溢出呢？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因数与倍数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49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60343"/>
              </p:ext>
            </p:extLst>
          </p:nvPr>
        </p:nvGraphicFramePr>
        <p:xfrm>
          <a:off x="759126" y="2495159"/>
          <a:ext cx="508000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3" imgW="2539800" imgH="1663560" progId="Equation.DSMT4">
                  <p:embed/>
                </p:oleObj>
              </mc:Choice>
              <mc:Fallback>
                <p:oleObj name="Equation" r:id="rId3" imgW="2539800" imgH="1663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126" y="2495159"/>
                        <a:ext cx="5080000" cy="332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59126" y="1257639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为正整数，则算法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求出的解满足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≤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endParaRPr lang="en-US" altLang="zh-CN" sz="2400" i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因数与倍数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01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3633" y="1180426"/>
            <a:ext cx="7289318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：判断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是否存在非负整数解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范围：0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2×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10^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10^18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1 2 3 6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3 5 6 4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3248" y="4861477"/>
            <a:ext cx="7289318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思路：若有解，必有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的解。枚举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，用扩展欧几里得求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，时间复杂度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因数与倍数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41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7367" y="1052422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第二节 素数与合数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07367" y="1816215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2.1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基本定义与性质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2504881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，若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除了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之外没有别的正因子，称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为素数，否则称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为合数。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5537488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为合数，则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必有不超过根号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的素因子。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67" y="3822595"/>
            <a:ext cx="75308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 ≥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可唯一的表示为：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889236"/>
              </p:ext>
            </p:extLst>
          </p:nvPr>
        </p:nvGraphicFramePr>
        <p:xfrm>
          <a:off x="3264861" y="4280490"/>
          <a:ext cx="203184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3" imgW="1015920" imgH="241200" progId="Equation.DSMT4">
                  <p:embed/>
                </p:oleObj>
              </mc:Choice>
              <mc:Fallback>
                <p:oleObj name="Equation" r:id="rId3" imgW="1015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4861" y="4280490"/>
                        <a:ext cx="2031840" cy="48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944530"/>
              </p:ext>
            </p:extLst>
          </p:nvPr>
        </p:nvGraphicFramePr>
        <p:xfrm>
          <a:off x="3188541" y="4709687"/>
          <a:ext cx="21081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5" imgW="1054080" imgH="228600" progId="Equation.DSMT4">
                  <p:embed/>
                </p:oleObj>
              </mc:Choice>
              <mc:Fallback>
                <p:oleObj name="Equation" r:id="rId5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8541" y="4709687"/>
                        <a:ext cx="210816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素数与合数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6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9126" y="1412192"/>
            <a:ext cx="56761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bool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check(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sqrt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nn-NO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for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</a:t>
            </a:r>
            <a:r>
              <a:rPr lang="nn-NO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i &lt;= s;i++)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x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%i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== </a:t>
            </a:r>
            <a:r>
              <a:rPr lang="en-US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false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9126" y="885289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：判断素数基本算法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9126" y="3806090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该算法改写后可用于分解质因数。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素数与合数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178084"/>
              </p:ext>
            </p:extLst>
          </p:nvPr>
        </p:nvGraphicFramePr>
        <p:xfrm>
          <a:off x="822325" y="4570413"/>
          <a:ext cx="4824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3" imgW="2412720" imgH="457200" progId="Equation.DSMT4">
                  <p:embed/>
                </p:oleObj>
              </mc:Choice>
              <mc:Fallback>
                <p:oleObj name="Equation" r:id="rId3" imgW="2412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2325" y="4570413"/>
                        <a:ext cx="4824413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2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写在前面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992" y="1740106"/>
            <a:ext cx="753086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、请务必认真听讲，保证比不听讲多做出至少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道题；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、请重视证明过程；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、课件有许多定理和公式自己推的，网上参考资料均没有相应内容，若有错误欢迎批评指正。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、若有疑问欢迎随时打断。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59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8741" y="1089545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的改进：只对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到根号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之间的素数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8741" y="2059176"/>
            <a:ext cx="69442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prime[MAXN],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primeNum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prime[</a:t>
            </a:r>
            <a:r>
              <a:rPr lang="en-US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primeNum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;x&lt;=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x++){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(x),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(; prime[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&lt;= s;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++)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x%prime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==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break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(prime[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&gt; s)prime[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primeNum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++] = 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8741" y="5037565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下面给出该算法性能评价。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素数与合数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47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166571"/>
              </p:ext>
            </p:extLst>
          </p:nvPr>
        </p:nvGraphicFramePr>
        <p:xfrm>
          <a:off x="785813" y="4216730"/>
          <a:ext cx="74422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1" name="Equation" r:id="rId3" imgW="3720960" imgH="1015920" progId="Equation.DSMT4">
                  <p:embed/>
                </p:oleObj>
              </mc:Choice>
              <mc:Fallback>
                <p:oleObj name="Equation" r:id="rId3" imgW="372096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813" y="4216730"/>
                        <a:ext cx="74422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885963"/>
              </p:ext>
            </p:extLst>
          </p:nvPr>
        </p:nvGraphicFramePr>
        <p:xfrm>
          <a:off x="785813" y="1733550"/>
          <a:ext cx="3683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2" name="Equation" r:id="rId5" imgW="1841400" imgH="520560" progId="Equation.DSMT4">
                  <p:embed/>
                </p:oleObj>
              </mc:Choice>
              <mc:Fallback>
                <p:oleObj name="Equation" r:id="rId5" imgW="18414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5813" y="1733550"/>
                        <a:ext cx="368300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素数与合数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789748"/>
              </p:ext>
            </p:extLst>
          </p:nvPr>
        </p:nvGraphicFramePr>
        <p:xfrm>
          <a:off x="785813" y="2774950"/>
          <a:ext cx="7416801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" name="Equation" r:id="rId7" imgW="3708360" imgH="761760" progId="Equation.DSMT4">
                  <p:embed/>
                </p:oleObj>
              </mc:Choice>
              <mc:Fallback>
                <p:oleObj name="Equation" r:id="rId7" imgW="370836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5813" y="2774950"/>
                        <a:ext cx="7416801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5992" y="1180760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引理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给出了存放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prime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数组的空间复杂度。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8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6979" y="2049816"/>
            <a:ext cx="79449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minFactor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50000001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prime[</a:t>
            </a:r>
            <a:r>
              <a:rPr lang="en-US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5000000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primeNum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calPrime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nn-NO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for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</a:t>
            </a:r>
            <a:r>
              <a:rPr lang="nn-NO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i &lt; </a:t>
            </a:r>
            <a:r>
              <a:rPr lang="nn-NO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MAXN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i++){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(!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minFactor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	prime[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primeNum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++]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minFactor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primeNum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j = </a:t>
            </a:r>
            <a:r>
              <a:rPr lang="en-US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j &lt;=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minFactor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j++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 prime[j - </a:t>
            </a:r>
            <a:r>
              <a:rPr lang="en-US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(t &gt;=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MAXN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break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minFactor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[t] = j;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}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6979" y="1501698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：欧拉筛法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962194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2.2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素数筛法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素数与合数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0927" y="4162967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的时间复杂度为</a:t>
            </a:r>
            <a:r>
              <a:rPr lang="el-GR" altLang="zh-CN" sz="2400" dirty="0">
                <a:latin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证明：设每个合数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按定理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分解，则它一定由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外层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循环在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x/p</a:t>
            </a:r>
            <a:r>
              <a:rPr lang="en-US" altLang="zh-CN" sz="12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时找出。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从而每个合数只被筛出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次。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650981"/>
              </p:ext>
            </p:extLst>
          </p:nvPr>
        </p:nvGraphicFramePr>
        <p:xfrm>
          <a:off x="862639" y="1515164"/>
          <a:ext cx="7227435" cy="2289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1829"/>
                <a:gridCol w="481829"/>
                <a:gridCol w="481829"/>
                <a:gridCol w="481829"/>
                <a:gridCol w="481829"/>
                <a:gridCol w="481829"/>
                <a:gridCol w="481829"/>
                <a:gridCol w="481829"/>
                <a:gridCol w="481829"/>
                <a:gridCol w="481829"/>
                <a:gridCol w="481829"/>
                <a:gridCol w="481829"/>
                <a:gridCol w="481829"/>
                <a:gridCol w="481829"/>
                <a:gridCol w="481829"/>
              </a:tblGrid>
              <a:tr h="32701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 dirty="0">
                          <a:effectLst/>
                        </a:rPr>
                        <a:t>　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2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3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4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5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6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7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8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9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10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11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12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13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14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15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</a:tr>
              <a:tr h="327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2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</a:tr>
              <a:tr h="327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3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</a:tr>
              <a:tr h="327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4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</a:tr>
              <a:tr h="327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5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</a:tr>
              <a:tr h="327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6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</a:tr>
              <a:tr h="327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7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 dirty="0">
                          <a:effectLst/>
                        </a:rPr>
                        <a:t>　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 dirty="0">
                          <a:effectLst/>
                        </a:rPr>
                        <a:t>　</a:t>
                      </a:r>
                      <a:endParaRPr lang="zh-CN" alt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900" u="none" strike="noStrike">
                          <a:effectLst/>
                        </a:rPr>
                        <a:t>　</a:t>
                      </a:r>
                      <a:endParaRPr lang="zh-CN" altLang="en-US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</a:rPr>
                        <a:t>×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effectLst/>
                        </a:rPr>
                        <a:t>×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3625" marR="13625" marT="13625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素数与合数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0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7367" y="1238240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2.3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因数个数计数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1894541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 ≥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，按照定理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可唯一的表示为：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均为素数，则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的因数个数为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744929"/>
              </p:ext>
            </p:extLst>
          </p:nvPr>
        </p:nvGraphicFramePr>
        <p:xfrm>
          <a:off x="3264861" y="2347521"/>
          <a:ext cx="203184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Equation" r:id="rId3" imgW="1015920" imgH="241200" progId="Equation.DSMT4">
                  <p:embed/>
                </p:oleObj>
              </mc:Choice>
              <mc:Fallback>
                <p:oleObj name="Equation" r:id="rId3" imgW="1015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64861" y="2347521"/>
                        <a:ext cx="2031840" cy="48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627026"/>
              </p:ext>
            </p:extLst>
          </p:nvPr>
        </p:nvGraphicFramePr>
        <p:xfrm>
          <a:off x="3194299" y="2803319"/>
          <a:ext cx="21081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Equation" r:id="rId5" imgW="1054080" imgH="228600" progId="Equation.DSMT4">
                  <p:embed/>
                </p:oleObj>
              </mc:Choice>
              <mc:Fallback>
                <p:oleObj name="Equation" r:id="rId5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4299" y="2803319"/>
                        <a:ext cx="210816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370109"/>
              </p:ext>
            </p:extLst>
          </p:nvPr>
        </p:nvGraphicFramePr>
        <p:xfrm>
          <a:off x="2833221" y="3766268"/>
          <a:ext cx="289512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Equation" r:id="rId7" imgW="1447560" imgH="228600" progId="Equation.DSMT4">
                  <p:embed/>
                </p:oleObj>
              </mc:Choice>
              <mc:Fallback>
                <p:oleObj name="Equation" r:id="rId7" imgW="1447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33221" y="3766268"/>
                        <a:ext cx="289512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07367" y="4287935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的所有因数之和为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341615"/>
              </p:ext>
            </p:extLst>
          </p:nvPr>
        </p:nvGraphicFramePr>
        <p:xfrm>
          <a:off x="2134821" y="4870600"/>
          <a:ext cx="4291920" cy="96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Equation" r:id="rId9" imgW="2145960" imgH="482400" progId="Equation.DSMT4">
                  <p:embed/>
                </p:oleObj>
              </mc:Choice>
              <mc:Fallback>
                <p:oleObj name="Equation" r:id="rId9" imgW="2145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4821" y="4870600"/>
                        <a:ext cx="4291920" cy="96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素数与合数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9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7367" y="859371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：因数个数为奇数的数是完全平方数。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689529"/>
              </p:ext>
            </p:extLst>
          </p:nvPr>
        </p:nvGraphicFramePr>
        <p:xfrm>
          <a:off x="759123" y="3372532"/>
          <a:ext cx="467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tion" r:id="rId3" imgW="2336760" imgH="444240" progId="Equation.DSMT4">
                  <p:embed/>
                </p:oleObj>
              </mc:Choice>
              <mc:Fallback>
                <p:oleObj name="Equation" r:id="rId3" imgW="2336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123" y="3372532"/>
                        <a:ext cx="46736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7367" y="1563865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引理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577313"/>
              </p:ext>
            </p:extLst>
          </p:nvPr>
        </p:nvGraphicFramePr>
        <p:xfrm>
          <a:off x="2130425" y="1420813"/>
          <a:ext cx="193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Equation" r:id="rId5" imgW="965160" imgH="431640" progId="Equation.DSMT4">
                  <p:embed/>
                </p:oleObj>
              </mc:Choice>
              <mc:Fallback>
                <p:oleObj name="Equation" r:id="rId5" imgW="965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0425" y="1420813"/>
                        <a:ext cx="19304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59123" y="4367443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：考虑数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1470268800=2^7×3^3×5^2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×7×11×13×17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因数个数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×4×3×2×2×2×2=1536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远大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于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1470268800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（大约为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911224"/>
              </p:ext>
            </p:extLst>
          </p:nvPr>
        </p:nvGraphicFramePr>
        <p:xfrm>
          <a:off x="759123" y="2284413"/>
          <a:ext cx="74898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4" name="Equation" r:id="rId7" imgW="3746160" imgH="482400" progId="Equation.DSMT4">
                  <p:embed/>
                </p:oleObj>
              </mc:Choice>
              <mc:Fallback>
                <p:oleObj name="Equation" r:id="rId7" imgW="37461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9123" y="2284413"/>
                        <a:ext cx="7489825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素数与合数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71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3632" y="1240812"/>
            <a:ext cx="772171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：求从小到大第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个因数不超过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个的数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&lt;10^6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3633" y="1962551"/>
            <a:ext cx="7289318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思路：首先用素数筛预处理出前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10^6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个素数。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由于单调性满足，故可二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答案。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数：素数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的数：素数平方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因数个数为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的数：两不同素数乘积或素数的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次方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这里不能枚举两素数，否则会超时。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因数个数为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的数：素数的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次方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10^6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个素数的值，大约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10^7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素数与合数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0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7367" y="1212187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第三节 同余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07367" y="2752222"/>
            <a:ext cx="75308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为正整数，对整数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，若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模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同余，记做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mod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同余的整数。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1998200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.1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定义及性质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4320372"/>
            <a:ext cx="7530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b+d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b-d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×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×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同余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7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7367" y="1240751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则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进一步，若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)=1,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2486205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=1,2,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 [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200" i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442554"/>
              </p:ext>
            </p:extLst>
          </p:nvPr>
        </p:nvGraphicFramePr>
        <p:xfrm>
          <a:off x="750888" y="3671888"/>
          <a:ext cx="5613400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3" imgW="2806560" imgH="1218960" progId="Equation.DSMT4">
                  <p:embed/>
                </p:oleObj>
              </mc:Choice>
              <mc:Fallback>
                <p:oleObj name="Equation" r:id="rId3" imgW="280656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888" y="3671888"/>
                        <a:ext cx="5613400" cy="243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同余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6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3246" y="1332772"/>
            <a:ext cx="7530860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</a:rPr>
              <a:t>常用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结论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是奇数，则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1(mod 8)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的倍数，则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1(mod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的倍数；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^2(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的倍数；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-1|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十进制数除以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的余数等于各位数字之和除以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余数；十进制数除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余数等于各位数字之和除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余数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十进制数除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余数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等于最后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位除以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余数；十进制数除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余数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等于最后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的余数。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同余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00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45456" y="2599878"/>
            <a:ext cx="2424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、定理多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！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、难度大！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、理论性强！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、有趣！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课程特点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64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7367" y="910444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3.2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同余下的快速幂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7367" y="1368335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：快速幂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7367" y="1920201"/>
            <a:ext cx="71771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inline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mul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mod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long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long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%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mod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power(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mod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ret = </a:t>
            </a:r>
            <a:r>
              <a:rPr lang="en-US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 =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&gt;&gt;= </a:t>
            </a:r>
            <a:r>
              <a:rPr lang="en-US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){</a:t>
            </a:r>
          </a:p>
          <a:p>
            <a:r>
              <a:rPr lang="da-DK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if</a:t>
            </a:r>
            <a:r>
              <a:rPr lang="da-DK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da-DK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da-DK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&amp; </a:t>
            </a:r>
            <a:r>
              <a:rPr lang="da-DK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da-DK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)ret = mul(ret, t, </a:t>
            </a:r>
            <a:r>
              <a:rPr lang="da-DK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mod</a:t>
            </a:r>
            <a:r>
              <a:rPr lang="da-DK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t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mul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(t, t,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mod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ret;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5613520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的时间复杂度为</a:t>
            </a:r>
            <a:r>
              <a:rPr lang="el-GR" altLang="zh-CN" sz="2400" dirty="0" smtClean="0">
                <a:latin typeface="Times New Roman" panose="02020603050405020304" pitchFamily="18" charset="0"/>
              </a:rPr>
              <a:t>Θ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同余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7367" y="858683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3.3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逆元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7367" y="1374823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为正整数，若存在正整数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，满足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aa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1(mod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关于模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的逆元。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2480082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的逆元存在当且仅当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)=1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；且逆元唯一。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5395043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29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（费马小定理）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是素数，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)=1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87316"/>
              </p:ext>
            </p:extLst>
          </p:nvPr>
        </p:nvGraphicFramePr>
        <p:xfrm>
          <a:off x="3482437" y="5871477"/>
          <a:ext cx="198072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3" imgW="990360" imgH="228600" progId="Equation.DSMT4">
                  <p:embed/>
                </p:oleObj>
              </mc:Choice>
              <mc:Fallback>
                <p:oleObj name="Equation" r:id="rId3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2437" y="5871477"/>
                        <a:ext cx="198072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同余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5992" y="4247402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</a:rPr>
              <a:t>同余方程</a:t>
            </a:r>
            <a:r>
              <a:rPr lang="en-US" altLang="zh-CN" sz="2400" i="1" dirty="0">
                <a:latin typeface="Times New Roman" panose="02020603050405020304" pitchFamily="18" charset="0"/>
              </a:rPr>
              <a:t>ax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有解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)|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且</a:t>
            </a:r>
            <a:r>
              <a:rPr lang="zh-CN" altLang="en-US" sz="2400" dirty="0">
                <a:latin typeface="Times New Roman" panose="02020603050405020304" pitchFamily="18" charset="0"/>
              </a:rPr>
              <a:t>在区间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≤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</a:rPr>
              <a:t>上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个解。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7367" y="3142143"/>
            <a:ext cx="7530860" cy="93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</a:rPr>
              <a:t>同余方程</a:t>
            </a:r>
            <a:r>
              <a:rPr lang="en-US" altLang="zh-CN" sz="2400" i="1" dirty="0">
                <a:latin typeface="Times New Roman" panose="02020603050405020304" pitchFamily="18" charset="0"/>
              </a:rPr>
              <a:t>ax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</a:rPr>
              <a:t>)=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时在区间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≤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上有唯一解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’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8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7367" y="3412582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线性时间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所有数模素数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的逆元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7366" y="3905730"/>
            <a:ext cx="77637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[MAXN], m;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solve(n)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 </a:t>
            </a:r>
            <a:r>
              <a:rPr lang="en-US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nn-NO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for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</a:t>
            </a:r>
            <a:r>
              <a:rPr lang="nn-NO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i &lt;= n; i++)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long long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)(m-m/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)*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m%i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]%m;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67" y="1143838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：求逆元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：当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为素数时，        是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的逆元；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方法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：对任意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，使用扩展欧几里得求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1(mod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方法时间复杂度均为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850053"/>
              </p:ext>
            </p:extLst>
          </p:nvPr>
        </p:nvGraphicFramePr>
        <p:xfrm>
          <a:off x="3824259" y="1617457"/>
          <a:ext cx="58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4259" y="1617457"/>
                        <a:ext cx="584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同余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42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7366" y="3419281"/>
            <a:ext cx="753086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逆元的应用：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用于求解同余方程（仅当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</a:rPr>
              <a:t>)=1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时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</a:rPr>
              <a:t>当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时，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’(mod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，从而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使得四则运算法则以及交换律、结合律、分配率等在模意义下成立。但应注意，只有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为素数时每个非零数才都有逆元。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组合数取模等各类计数问题普遍使用。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925118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是正确的。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66" y="1461398"/>
            <a:ext cx="7530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证明：设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ki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+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ki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即下式：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long long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)(m-m/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m%i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]%m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同余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3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7367" y="893191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3.4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欧拉函数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1409331"/>
            <a:ext cx="7530860" cy="9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：欧拉函数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中与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互素的数的个数。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67" y="2132818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：欧拉函数的性质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AutoNum type="arabicParenBoth"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)=1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时，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mn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)=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 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20000"/>
              </a:lnSpc>
              <a:buFontTx/>
              <a:buAutoNum type="arabicParenBoth"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是素数，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)=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p-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</a:t>
            </a:r>
          </a:p>
          <a:p>
            <a:pPr marL="457200" indent="-457200">
              <a:lnSpc>
                <a:spcPct val="120000"/>
              </a:lnSpc>
              <a:buFontTx/>
              <a:buAutoNum type="arabicParenBoth"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是素数，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&gt;1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^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)=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pφ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^(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-1))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7367" y="4311509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281510"/>
              </p:ext>
            </p:extLst>
          </p:nvPr>
        </p:nvGraphicFramePr>
        <p:xfrm>
          <a:off x="2155647" y="4088283"/>
          <a:ext cx="2437920" cy="93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3" imgW="1218960" imgH="469800" progId="Equation.DSMT4">
                  <p:embed/>
                </p:oleObj>
              </mc:Choice>
              <mc:Fallback>
                <p:oleObj name="Equation" r:id="rId3" imgW="12189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5647" y="4088283"/>
                        <a:ext cx="2437920" cy="93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07367" y="5251109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33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（欧拉公式）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互素，则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89740"/>
              </p:ext>
            </p:extLst>
          </p:nvPr>
        </p:nvGraphicFramePr>
        <p:xfrm>
          <a:off x="3418717" y="5744257"/>
          <a:ext cx="21081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Equation" r:id="rId5" imgW="1054080" imgH="228600" progId="Equation.DSMT4">
                  <p:embed/>
                </p:oleObj>
              </mc:Choice>
              <mc:Fallback>
                <p:oleObj name="Equation" r:id="rId5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8717" y="5744257"/>
                        <a:ext cx="210816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同余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0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07367" y="1229639"/>
            <a:ext cx="75308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=9,</a:t>
            </a:r>
            <a:r>
              <a:rPr lang="en-US" altLang="zh-CN" sz="2400" i="1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)=6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2^6=64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1(mod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8^2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095871"/>
              </p:ext>
            </p:extLst>
          </p:nvPr>
        </p:nvGraphicFramePr>
        <p:xfrm>
          <a:off x="767748" y="2808696"/>
          <a:ext cx="59134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Equation" r:id="rId3" imgW="2958840" imgH="228600" progId="Equation.DSMT4">
                  <p:embed/>
                </p:oleObj>
              </mc:Choice>
              <mc:Fallback>
                <p:oleObj name="Equation" r:id="rId3" imgW="295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748" y="2808696"/>
                        <a:ext cx="591343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07367" y="5076701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&gt;1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，则所有小于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且与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互素的数的和为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)/2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同余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35</a:t>
            </a:fld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098190"/>
              </p:ext>
            </p:extLst>
          </p:nvPr>
        </p:nvGraphicFramePr>
        <p:xfrm>
          <a:off x="767748" y="3447241"/>
          <a:ext cx="6781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5" imgW="3390840" imgH="711000" progId="Equation.DSMT4">
                  <p:embed/>
                </p:oleObj>
              </mc:Choice>
              <mc:Fallback>
                <p:oleObj name="Equation" r:id="rId5" imgW="33908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7748" y="3447241"/>
                        <a:ext cx="67818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337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同余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5992" y="1086378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37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中所有和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互素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的数组成的集合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连同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运算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,×&gt;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构成一个群。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992" y="2200263"/>
            <a:ext cx="7530860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利用该定理很方便证明前面的一些定理；同时，群中丰富的性质均可移植过来。例如：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(1)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∈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，则对任意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∈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，存在唯一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 ∈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</a:rPr>
              <a:t>，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使得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×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(2)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对任意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∈</a:t>
            </a:r>
            <a:r>
              <a:rPr lang="en-US" altLang="zh-CN" sz="2400" i="1" dirty="0">
                <a:latin typeface="Times New Roman" panose="02020603050405020304" pitchFamily="18" charset="0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的阶与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’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的阶相同；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(3)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的阶为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^0,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^1,……,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^(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-1)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各不相同；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同时，循环群的性质可用于下一节。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9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526952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：利用定理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400" i="1" dirty="0">
                <a:latin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需要分解质因数，采用朴素算法，时间复杂度             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568717"/>
              </p:ext>
            </p:extLst>
          </p:nvPr>
        </p:nvGraphicFramePr>
        <p:xfrm>
          <a:off x="6933242" y="1971526"/>
          <a:ext cx="91440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3" imgW="457200" imgH="241200" progId="Equation.DSMT4">
                  <p:embed/>
                </p:oleObj>
              </mc:Choice>
              <mc:Fallback>
                <p:oleObj name="Equation" r:id="rId3" imgW="457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3242" y="1971526"/>
                        <a:ext cx="914400" cy="48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7367" y="2666491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所有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采用欧拉筛的思想，时间复杂度</a:t>
            </a:r>
            <a:r>
              <a:rPr lang="el-GR" altLang="zh-CN" sz="2400" dirty="0">
                <a:latin typeface="Times New Roman" panose="02020603050405020304" pitchFamily="18" charset="0"/>
              </a:rPr>
              <a:t>Θ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同余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05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1103" y="989915"/>
            <a:ext cx="765163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minFactor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50000000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], phi[</a:t>
            </a:r>
            <a:r>
              <a:rPr lang="en-US" altLang="zh-CN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50000000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prime[</a:t>
            </a:r>
            <a:r>
              <a:rPr lang="en-US" altLang="zh-CN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5000000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],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primeNum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calPhi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phi[</a:t>
            </a:r>
            <a:r>
              <a:rPr lang="en-US" altLang="zh-CN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 </a:t>
            </a:r>
            <a:r>
              <a:rPr lang="en-US" altLang="zh-CN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nn-NO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for</a:t>
            </a:r>
            <a:r>
              <a:rPr lang="nn-NO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</a:t>
            </a:r>
            <a:r>
              <a:rPr lang="nn-NO" altLang="zh-CN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nn-NO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i &lt; </a:t>
            </a:r>
            <a:r>
              <a:rPr lang="nn-NO" altLang="zh-CN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MAXN</a:t>
            </a:r>
            <a:r>
              <a:rPr lang="nn-NO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i++){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if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(!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minFactor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]){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prime[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primeNum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++] =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minFactor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primeNum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phi[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- </a:t>
            </a:r>
            <a:r>
              <a:rPr lang="en-US" altLang="zh-CN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for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j = </a:t>
            </a:r>
            <a:r>
              <a:rPr lang="en-US" altLang="zh-CN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;;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j++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){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 =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 prime[j - </a:t>
            </a:r>
            <a:r>
              <a:rPr lang="en-US" altLang="zh-CN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if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(t &gt;= </a:t>
            </a:r>
            <a:r>
              <a:rPr lang="en-US" altLang="zh-CN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MAXN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break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minFactor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[t] = j;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if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(j ==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minFactor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]){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	phi[t] = phi[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* prime[j - </a:t>
            </a:r>
            <a:r>
              <a:rPr lang="en-US" altLang="zh-CN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	break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}</a:t>
            </a:r>
          </a:p>
          <a:p>
            <a:r>
              <a:rPr lang="it-IT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phi[t] = phi[i] * (prime[j - </a:t>
            </a:r>
            <a:r>
              <a:rPr lang="it-IT" altLang="zh-CN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it-IT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- </a:t>
            </a:r>
            <a:r>
              <a:rPr lang="it-IT" altLang="zh-CN" sz="1600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it-IT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同余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7367" y="979932"/>
            <a:ext cx="45856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程序题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：如图所示正六边形跳棋棋盘，边长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。除中心点外，每个点放置一个棋子。问站在中心点可以看到四周几个棋子。注意，近处的棋子会挡住远处同一直线上的棋子。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样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输出：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024" y="1833946"/>
            <a:ext cx="2819400" cy="2647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7367" y="5508029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答案：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260824"/>
              </p:ext>
            </p:extLst>
          </p:nvPr>
        </p:nvGraphicFramePr>
        <p:xfrm>
          <a:off x="1695690" y="5359890"/>
          <a:ext cx="1091520" cy="86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4" imgW="545760" imgH="431640" progId="Equation.DSMT4">
                  <p:embed/>
                </p:oleObj>
              </mc:Choice>
              <mc:Fallback>
                <p:oleObj name="Equation" r:id="rId4" imgW="545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5690" y="5359890"/>
                        <a:ext cx="1091520" cy="863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同余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15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2431" y="2009952"/>
            <a:ext cx="395492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第一节  因数与倍数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第二节  素数与合数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第三节  同余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第四节  离散对数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原根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第五节  应用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内容安排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90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7367" y="936322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3.5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中国剩余定理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7367" y="1410480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720505"/>
              </p:ext>
            </p:extLst>
          </p:nvPr>
        </p:nvGraphicFramePr>
        <p:xfrm>
          <a:off x="805252" y="1643416"/>
          <a:ext cx="59690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Equation" r:id="rId3" imgW="2984400" imgH="2120760" progId="Equation.DSMT4">
                  <p:embed/>
                </p:oleObj>
              </mc:Choice>
              <mc:Fallback>
                <p:oleObj name="Equation" r:id="rId3" imgW="2984400" imgH="2120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5252" y="1643416"/>
                        <a:ext cx="5969000" cy="424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526316"/>
              </p:ext>
            </p:extLst>
          </p:nvPr>
        </p:nvGraphicFramePr>
        <p:xfrm>
          <a:off x="4073525" y="5210175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3525" y="5210175"/>
                        <a:ext cx="2286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同余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3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733018"/>
              </p:ext>
            </p:extLst>
          </p:nvPr>
        </p:nvGraphicFramePr>
        <p:xfrm>
          <a:off x="800520" y="1113317"/>
          <a:ext cx="5918200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Equation" r:id="rId3" imgW="2958840" imgH="2158920" progId="Equation.DSMT4">
                  <p:embed/>
                </p:oleObj>
              </mc:Choice>
              <mc:Fallback>
                <p:oleObj name="Equation" r:id="rId3" imgW="2958840" imgH="2158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520" y="1113317"/>
                        <a:ext cx="5918200" cy="431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947494"/>
              </p:ext>
            </p:extLst>
          </p:nvPr>
        </p:nvGraphicFramePr>
        <p:xfrm>
          <a:off x="791230" y="5672138"/>
          <a:ext cx="434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Equation" r:id="rId5" imgW="2171520" imgH="228600" progId="Equation.DSMT4">
                  <p:embed/>
                </p:oleObj>
              </mc:Choice>
              <mc:Fallback>
                <p:oleObj name="Equation" r:id="rId5" imgW="2171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1230" y="5672138"/>
                        <a:ext cx="4343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同余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4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42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35225"/>
              </p:ext>
            </p:extLst>
          </p:nvPr>
        </p:nvGraphicFramePr>
        <p:xfrm>
          <a:off x="870371" y="1294678"/>
          <a:ext cx="7543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3" imgW="3771720" imgH="685800" progId="Equation.DSMT4">
                  <p:embed/>
                </p:oleObj>
              </mc:Choice>
              <mc:Fallback>
                <p:oleObj name="Equation" r:id="rId3" imgW="377172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371" y="1294678"/>
                        <a:ext cx="75438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81050" y="3006679"/>
            <a:ext cx="7530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：设一年有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365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天，今天（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日）星期一，试问至少哪一年的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日是星期日？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若一年</a:t>
            </a:r>
            <a:r>
              <a:rPr lang="zh-CN" altLang="en-US" sz="2400" dirty="0">
                <a:latin typeface="Times New Roman" panose="02020603050405020304" pitchFamily="18" charset="0"/>
              </a:rPr>
              <a:t>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364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天，是否有一年的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</a:rPr>
              <a:t>月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日是星期日？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若一年有</a:t>
            </a:r>
            <a:r>
              <a:rPr lang="en-US" altLang="zh-CN" sz="2400" dirty="0">
                <a:latin typeface="Times New Roman" panose="02020603050405020304" pitchFamily="18" charset="0"/>
              </a:rPr>
              <a:t>364</a:t>
            </a:r>
            <a:r>
              <a:rPr lang="zh-CN" altLang="en-US" sz="2400" dirty="0">
                <a:latin typeface="Times New Roman" panose="02020603050405020304" pitchFamily="18" charset="0"/>
              </a:rPr>
              <a:t>天，是否有一年的</a:t>
            </a:r>
            <a:r>
              <a:rPr lang="en-US" altLang="zh-CN" sz="2400" dirty="0">
                <a:latin typeface="Times New Roman" panose="02020603050405020304" pitchFamily="18" charset="0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日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星期日？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同余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6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7367" y="966158"/>
            <a:ext cx="439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第四节 离散对数与原根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07367" y="1617812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4.1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离散对数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270" y="2159837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定义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：设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)=1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，满足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^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1(mod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的最小正整数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称为离散对数，记做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367" y="3184146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：大步小步算法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065151"/>
              </p:ext>
            </p:extLst>
          </p:nvPr>
        </p:nvGraphicFramePr>
        <p:xfrm>
          <a:off x="765653" y="3840163"/>
          <a:ext cx="37592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3" imgW="1879560" imgH="1307880" progId="Equation.DSMT4">
                  <p:embed/>
                </p:oleObj>
              </mc:Choice>
              <mc:Fallback>
                <p:oleObj name="Equation" r:id="rId3" imgW="1879560" imgH="1307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5653" y="3840163"/>
                        <a:ext cx="3759200" cy="261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980774"/>
              </p:ext>
            </p:extLst>
          </p:nvPr>
        </p:nvGraphicFramePr>
        <p:xfrm>
          <a:off x="4713826" y="3881227"/>
          <a:ext cx="3276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5" imgW="1638000" imgH="990360" progId="Equation.DSMT4">
                  <p:embed/>
                </p:oleObj>
              </mc:Choice>
              <mc:Fallback>
                <p:oleObj name="Equation" r:id="rId5" imgW="163800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3826" y="3881227"/>
                        <a:ext cx="32766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第四节 离散对数与原根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48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07367" y="1100230"/>
            <a:ext cx="7530860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4.2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原根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1916273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定义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：设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)=1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，若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</a:rPr>
              <a:t> φ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是满足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^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1(mod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的最小正整数，则称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是模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的原根。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3224612"/>
            <a:ext cx="7530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：考虑</a:t>
            </a:r>
            <a:r>
              <a:rPr lang="en-US" altLang="zh-CN" sz="2400" dirty="0">
                <a:latin typeface="Times New Roman" panose="02020603050405020304" pitchFamily="18" charset="0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 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(7)=6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1^1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1(mod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		4^3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1(mod 7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2^3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1(mod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		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5^6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1(mod 7)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3^6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1(mod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		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6^2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1(mod 7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故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是模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的原根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第四节 离散对数与原根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7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7367" y="1312422"/>
            <a:ext cx="7530860" cy="9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为什么研究原根？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7367" y="1916272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39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：设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是模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的原根，则对任意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满足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)=1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，存在整数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，使得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^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3147210"/>
            <a:ext cx="7530860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原根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使得每个和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互素的数都能表示成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^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的形式。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4038157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40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：原根存在当且仅当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=2,4,2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或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^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是奇素数，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为正整数）。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67" y="5292022"/>
            <a:ext cx="7530860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由于原根一般很小，故可以暴力求得。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第四节 离散对数与原根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6982" y="1044720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：求模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的一个原根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由于原根很小，时间复杂度近似为分解质因数复杂度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6982" y="2092464"/>
            <a:ext cx="765162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cal_root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mod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pt-BR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int</a:t>
            </a:r>
            <a:r>
              <a:rPr lang="pt-BR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pt-B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factor[</a:t>
            </a:r>
            <a:r>
              <a:rPr lang="pt-BR" altLang="zh-CN" sz="16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20</a:t>
            </a:r>
            <a:r>
              <a:rPr lang="pt-B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], num = </a:t>
            </a:r>
            <a:r>
              <a:rPr lang="pt-BR" altLang="zh-CN" sz="16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pt-B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m = </a:t>
            </a:r>
            <a:r>
              <a:rPr lang="pt-BR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mod</a:t>
            </a:r>
            <a:r>
              <a:rPr lang="pt-B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- </a:t>
            </a:r>
            <a:r>
              <a:rPr lang="pt-BR" altLang="zh-CN" sz="16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pt-B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s = m;</a:t>
            </a:r>
          </a:p>
          <a:p>
            <a:r>
              <a:rPr lang="nn-NO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for</a:t>
            </a:r>
            <a:r>
              <a:rPr lang="nn-NO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</a:t>
            </a:r>
            <a:r>
              <a:rPr lang="nn-NO" altLang="zh-CN" sz="16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i * i &lt;= s; i++){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if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(s %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== </a:t>
            </a:r>
            <a:r>
              <a:rPr lang="en-US" altLang="zh-CN" sz="16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	factor[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++]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	while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(s %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== </a:t>
            </a:r>
            <a:r>
              <a:rPr lang="en-US" altLang="zh-CN" sz="16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)s /=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}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}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if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(s != </a:t>
            </a:r>
            <a:r>
              <a:rPr lang="en-US" altLang="zh-CN" sz="16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)factor[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++] = s;</a:t>
            </a:r>
          </a:p>
          <a:p>
            <a:r>
              <a:rPr lang="nn-NO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for</a:t>
            </a:r>
            <a:r>
              <a:rPr lang="nn-NO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</a:t>
            </a:r>
            <a:r>
              <a:rPr lang="nn-NO" altLang="zh-CN" sz="16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;; i++){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 = </a:t>
            </a:r>
            <a:r>
              <a:rPr lang="en-US" altLang="zh-CN" sz="16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for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(; j &lt;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&amp;&amp; power(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m / factor[j],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</a:t>
            </a:r>
            <a:r>
              <a:rPr lang="en-US" altLang="zh-CN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mod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 != </a:t>
            </a:r>
            <a:r>
              <a:rPr lang="en-US" altLang="zh-CN" sz="16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	if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(j ==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}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第四节 离散对数与原根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3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7367" y="1264604"/>
            <a:ext cx="735190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程序题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：对任意整数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，求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mod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有多少种不同的取值。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≤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10^9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为素数。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7367" y="2728219"/>
            <a:ext cx="7351904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思路：由于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是素数，故任意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可写为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为原根。故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^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mod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^(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ay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 mod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，故答案为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ay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mod 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 +1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lang="en-US" altLang="zh-CN" sz="2400" i="1" dirty="0">
                <a:latin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)/(</a:t>
            </a:r>
            <a:r>
              <a:rPr lang="en-US" altLang="zh-CN" sz="2400" i="1" dirty="0">
                <a:latin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),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)+1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r>
              <a:rPr lang="en-US" altLang="zh-CN" sz="2400" i="1" dirty="0">
                <a:latin typeface="Times New Roman" panose="02020603050405020304" pitchFamily="18" charset="0"/>
              </a:rPr>
              <a:t>φ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)=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，故最终时间复杂度仅为求最大公因数。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O(log(min(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)))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第四节 离散对数与原根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35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7367" y="1268080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第</a:t>
            </a:r>
            <a:r>
              <a:rPr lang="zh-CN" altLang="en-US" sz="3200" b="1" dirty="0"/>
              <a:t>五</a:t>
            </a:r>
            <a:r>
              <a:rPr lang="zh-CN" altLang="en-US" sz="3200" b="1" dirty="0" smtClean="0"/>
              <a:t>节 应用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第五节 应用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5992" y="1954716"/>
            <a:ext cx="735190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程序题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：已知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，问满足条件的三元组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有多少个。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≤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≤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10^9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992" y="3772012"/>
            <a:ext cx="7351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程序题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：有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个学生，每个学生有一个唯一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。但这些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太大了学生记不住，于是学校想了一个办法，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取模，但要保证取模后这些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仍不相同。问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最小是多少。已知初始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范围是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之间。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其中，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≤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10^7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5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92701" y="1639018"/>
            <a:ext cx="62455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进阶内容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、莫比乌斯变换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、容斥原理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、快速判断素数与分解质因数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、二次剩余与二次同余方程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、二次域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进阶内容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6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07367" y="2622430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是整数，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不为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，若存在整数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，使得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的倍数，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的因数，记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做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367" y="1285336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第一</a:t>
            </a:r>
            <a:r>
              <a:rPr lang="zh-CN" altLang="en-US" sz="3200" b="1" dirty="0" smtClean="0"/>
              <a:t>节 因数与倍数</a:t>
            </a:r>
            <a:endParaRPr lang="zh-CN" altLang="en-US" sz="32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07367" y="3724175"/>
            <a:ext cx="753086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（常用公式）：设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是整数。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，则对任意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整数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cy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，则对任意非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整数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am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(4)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</a:rPr>
              <a:t>则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7367" y="1936981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1.1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基本定义与性质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因数与倍数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57950" y="6149319"/>
            <a:ext cx="2057400" cy="365125"/>
          </a:xfrm>
        </p:spPr>
        <p:txBody>
          <a:bodyPr/>
          <a:lstStyle/>
          <a:p>
            <a:fld id="{4A3AE313-26A5-49F2-8087-02B36722C9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4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841075" y="2985668"/>
            <a:ext cx="77724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0498" y="1311210"/>
            <a:ext cx="7530860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是整数，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不全为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若存在整数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，使得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c|a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，则称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的公因数。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公因数中最大者称最大公因数，记做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若存在整数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使得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a|c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</a:rPr>
              <a:t>则称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公倍数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正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公倍数</a:t>
            </a:r>
            <a:r>
              <a:rPr lang="zh-CN" altLang="en-US" sz="2400" dirty="0">
                <a:latin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最小者</a:t>
            </a:r>
            <a:r>
              <a:rPr lang="zh-CN" altLang="en-US" sz="2400" dirty="0">
                <a:latin typeface="Times New Roman" panose="02020603050405020304" pitchFamily="18" charset="0"/>
              </a:rPr>
              <a:t>称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最小公倍数，记做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同理可定义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个数的最大公因数和最小公倍数。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)=1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，称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互素。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0498" y="4586372"/>
            <a:ext cx="75308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(6,10)=2	[6,10]=30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(6,10,15)=1	[6,10,15]=30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因数与倍数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4622" y="1242509"/>
            <a:ext cx="7530860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（基本结论）：设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是整数。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(1) 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)=(-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；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]=[-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对</a:t>
            </a:r>
            <a:r>
              <a:rPr lang="zh-CN" altLang="en-US" sz="2400" dirty="0">
                <a:latin typeface="Times New Roman" panose="02020603050405020304" pitchFamily="18" charset="0"/>
              </a:rPr>
              <a:t>任意整数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)=(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ka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&gt;0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am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bm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)=(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am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bm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]=[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(4) 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))=(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(5) </a:t>
            </a:r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</a:rPr>
              <a:t>| 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 ；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(6) </a:t>
            </a:r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]|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(7) |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|=(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)[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622" y="4899872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是整数，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)=1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)=(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进一步，若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因数与倍数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3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7753" y="1702348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：辗转相除法求最大公因数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7753" y="2275228"/>
            <a:ext cx="4572000" cy="40424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例子：求</a:t>
            </a:r>
            <a:r>
              <a:rPr lang="en-US" altLang="zh-CN" sz="2400" dirty="0">
                <a:latin typeface="Times New Roman" panose="02020603050405020304" pitchFamily="18" charset="0"/>
              </a:rPr>
              <a:t>(16,28)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(16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28)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=(28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16)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=(12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16)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=(16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12)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=(4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12)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=(12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4)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=(0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4)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=4</a:t>
            </a:r>
          </a:p>
        </p:txBody>
      </p:sp>
      <p:sp>
        <p:nvSpPr>
          <p:cNvPr id="4" name="矩形 3"/>
          <p:cNvSpPr/>
          <p:nvPr/>
        </p:nvSpPr>
        <p:spPr>
          <a:xfrm>
            <a:off x="3053753" y="3431168"/>
            <a:ext cx="4865296" cy="164352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实现：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gcd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?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gcd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%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 : 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753" y="1058895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欧几里得算法（辗转相除法）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因数与倍数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5006" y="1276354"/>
            <a:ext cx="7530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对于任意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不全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的非负整数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总能得到正确结果。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将其结果取绝对值后，对于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任意不全为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的整数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总能得到正确结果。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6380" y="3339669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≠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的时间复杂度为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O(log(min(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)))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6380" y="4600298"/>
            <a:ext cx="720305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该算法同样可用于求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需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注意：求最大公因数时不会溢出，但最小公倍数结果可能超过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范围。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因数与倍数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2290</TotalTime>
  <Words>3412</Words>
  <Application>Microsoft Office PowerPoint</Application>
  <PresentationFormat>全屏显示(4:3)</PresentationFormat>
  <Paragraphs>588</Paragraphs>
  <Slides>50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黑体</vt:lpstr>
      <vt:lpstr>宋体</vt:lpstr>
      <vt:lpstr>新宋体</vt:lpstr>
      <vt:lpstr>Arial</vt:lpstr>
      <vt:lpstr>Calibri</vt:lpstr>
      <vt:lpstr>Calibri Light</vt:lpstr>
      <vt:lpstr>Courier New</vt:lpstr>
      <vt:lpstr>Times New Roman</vt:lpstr>
      <vt:lpstr>Office 主题</vt:lpstr>
      <vt:lpstr>Equation</vt:lpstr>
      <vt:lpstr>数论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dc:creator>张博航</dc:creator>
  <cp:lastModifiedBy>张博航</cp:lastModifiedBy>
  <cp:revision>129</cp:revision>
  <dcterms:created xsi:type="dcterms:W3CDTF">2017-06-20T03:54:16Z</dcterms:created>
  <dcterms:modified xsi:type="dcterms:W3CDTF">2017-07-03T12:05:27Z</dcterms:modified>
</cp:coreProperties>
</file>