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sldIdLst>
    <p:sldId id="256" r:id="rId2"/>
    <p:sldId id="260" r:id="rId3"/>
    <p:sldId id="265" r:id="rId4"/>
    <p:sldId id="268" r:id="rId5"/>
    <p:sldId id="270" r:id="rId6"/>
    <p:sldId id="291" r:id="rId7"/>
    <p:sldId id="266" r:id="rId8"/>
    <p:sldId id="267" r:id="rId9"/>
    <p:sldId id="269" r:id="rId10"/>
    <p:sldId id="271" r:id="rId11"/>
    <p:sldId id="272" r:id="rId12"/>
    <p:sldId id="273" r:id="rId13"/>
    <p:sldId id="284" r:id="rId14"/>
    <p:sldId id="285" r:id="rId15"/>
    <p:sldId id="286" r:id="rId16"/>
    <p:sldId id="287" r:id="rId17"/>
    <p:sldId id="288" r:id="rId18"/>
    <p:sldId id="289" r:id="rId19"/>
    <p:sldId id="290" r:id="rId20"/>
    <p:sldId id="292" r:id="rId21"/>
    <p:sldId id="293" r:id="rId22"/>
    <p:sldId id="294" r:id="rId23"/>
    <p:sldId id="295" r:id="rId24"/>
    <p:sldId id="312" r:id="rId25"/>
    <p:sldId id="313" r:id="rId26"/>
    <p:sldId id="311" r:id="rId27"/>
    <p:sldId id="314" r:id="rId28"/>
    <p:sldId id="315" r:id="rId29"/>
    <p:sldId id="317" r:id="rId30"/>
    <p:sldId id="329" r:id="rId31"/>
    <p:sldId id="330" r:id="rId32"/>
    <p:sldId id="259" r:id="rId33"/>
    <p:sldId id="258" r:id="rId34"/>
    <p:sldId id="261" r:id="rId35"/>
    <p:sldId id="262" r:id="rId36"/>
    <p:sldId id="264" r:id="rId37"/>
    <p:sldId id="263" r:id="rId38"/>
    <p:sldId id="257" r:id="rId39"/>
    <p:sldId id="274" r:id="rId40"/>
    <p:sldId id="307" r:id="rId41"/>
    <p:sldId id="275" r:id="rId42"/>
    <p:sldId id="277" r:id="rId43"/>
    <p:sldId id="278" r:id="rId44"/>
    <p:sldId id="279" r:id="rId45"/>
    <p:sldId id="296" r:id="rId46"/>
    <p:sldId id="280" r:id="rId47"/>
    <p:sldId id="305" r:id="rId48"/>
    <p:sldId id="306" r:id="rId49"/>
    <p:sldId id="304" r:id="rId50"/>
    <p:sldId id="310" r:id="rId51"/>
    <p:sldId id="308" r:id="rId52"/>
    <p:sldId id="309" r:id="rId53"/>
    <p:sldId id="281" r:id="rId54"/>
    <p:sldId id="282" r:id="rId55"/>
    <p:sldId id="283" r:id="rId56"/>
    <p:sldId id="297" r:id="rId57"/>
    <p:sldId id="298" r:id="rId58"/>
    <p:sldId id="299" r:id="rId59"/>
    <p:sldId id="300" r:id="rId60"/>
    <p:sldId id="301" r:id="rId61"/>
    <p:sldId id="302" r:id="rId62"/>
    <p:sldId id="303" r:id="rId63"/>
    <p:sldId id="316" r:id="rId64"/>
    <p:sldId id="318" r:id="rId65"/>
    <p:sldId id="319" r:id="rId66"/>
    <p:sldId id="320" r:id="rId67"/>
    <p:sldId id="321" r:id="rId68"/>
    <p:sldId id="322" r:id="rId69"/>
    <p:sldId id="324" r:id="rId70"/>
    <p:sldId id="323" r:id="rId71"/>
    <p:sldId id="325" r:id="rId72"/>
    <p:sldId id="326" r:id="rId73"/>
    <p:sldId id="328" r:id="rId74"/>
    <p:sldId id="331" r:id="rId75"/>
    <p:sldId id="332" r:id="rId7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标题" id="{B08C4328-7C69-4D44-AC77-BEF724869A08}">
          <p14:sldIdLst>
            <p14:sldId id="256"/>
            <p14:sldId id="260"/>
            <p14:sldId id="265"/>
            <p14:sldId id="268"/>
            <p14:sldId id="270"/>
            <p14:sldId id="291"/>
            <p14:sldId id="266"/>
            <p14:sldId id="267"/>
            <p14:sldId id="269"/>
            <p14:sldId id="271"/>
            <p14:sldId id="272"/>
            <p14:sldId id="273"/>
            <p14:sldId id="284"/>
            <p14:sldId id="285"/>
            <p14:sldId id="286"/>
            <p14:sldId id="287"/>
            <p14:sldId id="288"/>
            <p14:sldId id="289"/>
            <p14:sldId id="290"/>
            <p14:sldId id="292"/>
            <p14:sldId id="293"/>
            <p14:sldId id="294"/>
            <p14:sldId id="295"/>
            <p14:sldId id="312"/>
            <p14:sldId id="313"/>
            <p14:sldId id="311"/>
            <p14:sldId id="314"/>
            <p14:sldId id="315"/>
            <p14:sldId id="317"/>
            <p14:sldId id="329"/>
            <p14:sldId id="330"/>
            <p14:sldId id="259"/>
            <p14:sldId id="258"/>
            <p14:sldId id="261"/>
            <p14:sldId id="262"/>
            <p14:sldId id="264"/>
            <p14:sldId id="263"/>
            <p14:sldId id="257"/>
            <p14:sldId id="274"/>
            <p14:sldId id="307"/>
            <p14:sldId id="275"/>
            <p14:sldId id="277"/>
            <p14:sldId id="278"/>
            <p14:sldId id="279"/>
            <p14:sldId id="296"/>
            <p14:sldId id="280"/>
            <p14:sldId id="305"/>
            <p14:sldId id="306"/>
            <p14:sldId id="304"/>
            <p14:sldId id="310"/>
            <p14:sldId id="308"/>
            <p14:sldId id="309"/>
            <p14:sldId id="281"/>
            <p14:sldId id="282"/>
            <p14:sldId id="283"/>
            <p14:sldId id="297"/>
            <p14:sldId id="298"/>
            <p14:sldId id="299"/>
            <p14:sldId id="300"/>
            <p14:sldId id="301"/>
            <p14:sldId id="302"/>
            <p14:sldId id="303"/>
            <p14:sldId id="316"/>
            <p14:sldId id="318"/>
            <p14:sldId id="319"/>
            <p14:sldId id="320"/>
            <p14:sldId id="321"/>
            <p14:sldId id="322"/>
            <p14:sldId id="324"/>
            <p14:sldId id="323"/>
            <p14:sldId id="325"/>
            <p14:sldId id="326"/>
            <p14:sldId id="328"/>
            <p14:sldId id="331"/>
            <p14:sldId id="33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55" autoAdjust="0"/>
    <p:restoredTop sz="94660"/>
  </p:normalViewPr>
  <p:slideViewPr>
    <p:cSldViewPr snapToGrid="0">
      <p:cViewPr varScale="1">
        <p:scale>
          <a:sx n="73" d="100"/>
          <a:sy n="73" d="100"/>
        </p:scale>
        <p:origin x="588" y="66"/>
      </p:cViewPr>
      <p:guideLst/>
    </p:cSldViewPr>
  </p:slideViewPr>
  <p:notesTextViewPr>
    <p:cViewPr>
      <p:scale>
        <a:sx n="3" d="2"/>
        <a:sy n="3" d="2"/>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1DC3E7-ABDF-4B0B-928D-B50A443F5ADF}" type="datetimeFigureOut">
              <a:rPr lang="zh-CN" altLang="en-US" smtClean="0"/>
              <a:t>2017/7/7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167216-2B65-4282-B22D-4C619A3CDF10}" type="slidenum">
              <a:rPr lang="zh-CN" altLang="en-US" smtClean="0"/>
              <a:t>‹#›</a:t>
            </a:fld>
            <a:endParaRPr lang="zh-CN" altLang="en-US"/>
          </a:p>
        </p:txBody>
      </p:sp>
    </p:spTree>
    <p:extLst>
      <p:ext uri="{BB962C8B-B14F-4D97-AF65-F5344CB8AC3E}">
        <p14:creationId xmlns:p14="http://schemas.microsoft.com/office/powerpoint/2010/main" val="27616137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注意很多人对下标习惯从</a:t>
            </a:r>
            <a:r>
              <a:rPr lang="en-US" altLang="zh-CN" dirty="0"/>
              <a:t>1~n</a:t>
            </a:r>
            <a:r>
              <a:rPr lang="zh-CN" altLang="en-US" dirty="0"/>
              <a:t>编号，但这里考虑到了进制特性，编号是</a:t>
            </a:r>
            <a:r>
              <a:rPr lang="en-US" altLang="zh-CN" dirty="0"/>
              <a:t>0~n-1</a:t>
            </a:r>
            <a:r>
              <a:rPr lang="zh-CN" altLang="en-US" dirty="0"/>
              <a:t>，所以需要做对应的转换。</a:t>
            </a:r>
          </a:p>
        </p:txBody>
      </p:sp>
      <p:sp>
        <p:nvSpPr>
          <p:cNvPr id="4" name="灯片编号占位符 3"/>
          <p:cNvSpPr>
            <a:spLocks noGrp="1"/>
          </p:cNvSpPr>
          <p:nvPr>
            <p:ph type="sldNum" sz="quarter" idx="10"/>
          </p:nvPr>
        </p:nvSpPr>
        <p:spPr/>
        <p:txBody>
          <a:bodyPr/>
          <a:lstStyle/>
          <a:p>
            <a:fld id="{89167216-2B65-4282-B22D-4C619A3CDF10}" type="slidenum">
              <a:rPr lang="zh-CN" altLang="en-US" smtClean="0"/>
              <a:t>5</a:t>
            </a:fld>
            <a:endParaRPr lang="zh-CN" altLang="en-US"/>
          </a:p>
        </p:txBody>
      </p:sp>
    </p:spTree>
    <p:extLst>
      <p:ext uri="{BB962C8B-B14F-4D97-AF65-F5344CB8AC3E}">
        <p14:creationId xmlns:p14="http://schemas.microsoft.com/office/powerpoint/2010/main" val="1792746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说一下复杂度下限是输入输出复杂度</a:t>
            </a:r>
          </a:p>
        </p:txBody>
      </p:sp>
      <p:sp>
        <p:nvSpPr>
          <p:cNvPr id="4" name="灯片编号占位符 3"/>
          <p:cNvSpPr>
            <a:spLocks noGrp="1"/>
          </p:cNvSpPr>
          <p:nvPr>
            <p:ph type="sldNum" sz="quarter" idx="10"/>
          </p:nvPr>
        </p:nvSpPr>
        <p:spPr/>
        <p:txBody>
          <a:bodyPr/>
          <a:lstStyle/>
          <a:p>
            <a:fld id="{89167216-2B65-4282-B22D-4C619A3CDF10}" type="slidenum">
              <a:rPr lang="zh-CN" altLang="en-US" smtClean="0"/>
              <a:t>26</a:t>
            </a:fld>
            <a:endParaRPr lang="zh-CN" altLang="en-US"/>
          </a:p>
        </p:txBody>
      </p:sp>
    </p:spTree>
    <p:extLst>
      <p:ext uri="{BB962C8B-B14F-4D97-AF65-F5344CB8AC3E}">
        <p14:creationId xmlns:p14="http://schemas.microsoft.com/office/powerpoint/2010/main" val="14591014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通过的同学都很厉害呀，但是人数很少</a:t>
            </a:r>
            <a:endParaRPr lang="en-US" altLang="zh-CN" dirty="0"/>
          </a:p>
          <a:p>
            <a:r>
              <a:rPr lang="zh-CN" altLang="en-US" dirty="0"/>
              <a:t>希望大家牢牢记住区间和和前缀和的关系</a:t>
            </a:r>
          </a:p>
        </p:txBody>
      </p:sp>
      <p:sp>
        <p:nvSpPr>
          <p:cNvPr id="4" name="灯片编号占位符 3"/>
          <p:cNvSpPr>
            <a:spLocks noGrp="1"/>
          </p:cNvSpPr>
          <p:nvPr>
            <p:ph type="sldNum" sz="quarter" idx="10"/>
          </p:nvPr>
        </p:nvSpPr>
        <p:spPr/>
        <p:txBody>
          <a:bodyPr/>
          <a:lstStyle/>
          <a:p>
            <a:fld id="{89167216-2B65-4282-B22D-4C619A3CDF10}" type="slidenum">
              <a:rPr lang="zh-CN" altLang="en-US" smtClean="0"/>
              <a:t>28</a:t>
            </a:fld>
            <a:endParaRPr lang="zh-CN" altLang="en-US"/>
          </a:p>
        </p:txBody>
      </p:sp>
    </p:spTree>
    <p:extLst>
      <p:ext uri="{BB962C8B-B14F-4D97-AF65-F5344CB8AC3E}">
        <p14:creationId xmlns:p14="http://schemas.microsoft.com/office/powerpoint/2010/main" val="13897306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提示</a:t>
            </a:r>
            <a:r>
              <a:rPr lang="en-US" altLang="zh-CN" dirty="0"/>
              <a:t>2</a:t>
            </a:r>
            <a:r>
              <a:rPr lang="zh-CN" altLang="en-US" dirty="0"/>
              <a:t>的</a:t>
            </a:r>
            <a:r>
              <a:rPr lang="en-US" altLang="zh-CN" dirty="0"/>
              <a:t>X</a:t>
            </a:r>
            <a:r>
              <a:rPr lang="zh-CN" altLang="en-US" dirty="0"/>
              <a:t>代表之前某个前缀和，</a:t>
            </a:r>
            <a:r>
              <a:rPr lang="en-US" altLang="zh-CN" dirty="0"/>
              <a:t>Y</a:t>
            </a:r>
            <a:r>
              <a:rPr lang="zh-CN" altLang="en-US" dirty="0"/>
              <a:t>代表当前前缀和</a:t>
            </a:r>
          </a:p>
        </p:txBody>
      </p:sp>
      <p:sp>
        <p:nvSpPr>
          <p:cNvPr id="4" name="灯片编号占位符 3"/>
          <p:cNvSpPr>
            <a:spLocks noGrp="1"/>
          </p:cNvSpPr>
          <p:nvPr>
            <p:ph type="sldNum" sz="quarter" idx="10"/>
          </p:nvPr>
        </p:nvSpPr>
        <p:spPr/>
        <p:txBody>
          <a:bodyPr/>
          <a:lstStyle/>
          <a:p>
            <a:fld id="{89167216-2B65-4282-B22D-4C619A3CDF10}" type="slidenum">
              <a:rPr lang="zh-CN" altLang="en-US" smtClean="0"/>
              <a:t>29</a:t>
            </a:fld>
            <a:endParaRPr lang="zh-CN" altLang="en-US"/>
          </a:p>
        </p:txBody>
      </p:sp>
    </p:spTree>
    <p:extLst>
      <p:ext uri="{BB962C8B-B14F-4D97-AF65-F5344CB8AC3E}">
        <p14:creationId xmlns:p14="http://schemas.microsoft.com/office/powerpoint/2010/main" val="5601741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在黑板上画图解释</a:t>
            </a:r>
          </a:p>
        </p:txBody>
      </p:sp>
      <p:sp>
        <p:nvSpPr>
          <p:cNvPr id="4" name="灯片编号占位符 3"/>
          <p:cNvSpPr>
            <a:spLocks noGrp="1"/>
          </p:cNvSpPr>
          <p:nvPr>
            <p:ph type="sldNum" sz="quarter" idx="10"/>
          </p:nvPr>
        </p:nvSpPr>
        <p:spPr/>
        <p:txBody>
          <a:bodyPr/>
          <a:lstStyle/>
          <a:p>
            <a:fld id="{89167216-2B65-4282-B22D-4C619A3CDF10}" type="slidenum">
              <a:rPr lang="zh-CN" altLang="en-US" smtClean="0"/>
              <a:t>30</a:t>
            </a:fld>
            <a:endParaRPr lang="zh-CN" altLang="en-US"/>
          </a:p>
        </p:txBody>
      </p:sp>
    </p:spTree>
    <p:extLst>
      <p:ext uri="{BB962C8B-B14F-4D97-AF65-F5344CB8AC3E}">
        <p14:creationId xmlns:p14="http://schemas.microsoft.com/office/powerpoint/2010/main" val="12839929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特意不给出</a:t>
            </a:r>
            <a:r>
              <a:rPr lang="en-US" altLang="zh-CN" dirty="0"/>
              <a:t>n</a:t>
            </a:r>
            <a:r>
              <a:rPr lang="zh-CN" altLang="en-US" dirty="0"/>
              <a:t>和</a:t>
            </a:r>
            <a:r>
              <a:rPr lang="en-US" altLang="zh-CN" dirty="0"/>
              <a:t>m</a:t>
            </a:r>
            <a:r>
              <a:rPr lang="zh-CN" altLang="en-US" dirty="0"/>
              <a:t>的范围，发散思考。</a:t>
            </a:r>
          </a:p>
        </p:txBody>
      </p:sp>
      <p:sp>
        <p:nvSpPr>
          <p:cNvPr id="4" name="灯片编号占位符 3"/>
          <p:cNvSpPr>
            <a:spLocks noGrp="1"/>
          </p:cNvSpPr>
          <p:nvPr>
            <p:ph type="sldNum" sz="quarter" idx="10"/>
          </p:nvPr>
        </p:nvSpPr>
        <p:spPr/>
        <p:txBody>
          <a:bodyPr/>
          <a:lstStyle/>
          <a:p>
            <a:fld id="{89167216-2B65-4282-B22D-4C619A3CDF10}" type="slidenum">
              <a:rPr lang="zh-CN" altLang="en-US" smtClean="0"/>
              <a:t>34</a:t>
            </a:fld>
            <a:endParaRPr lang="zh-CN" altLang="en-US"/>
          </a:p>
        </p:txBody>
      </p:sp>
    </p:spTree>
    <p:extLst>
      <p:ext uri="{BB962C8B-B14F-4D97-AF65-F5344CB8AC3E}">
        <p14:creationId xmlns:p14="http://schemas.microsoft.com/office/powerpoint/2010/main" val="2473079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希望大家跟着思路走一遍，学会思考问题的方式。</a:t>
            </a:r>
          </a:p>
        </p:txBody>
      </p:sp>
      <p:sp>
        <p:nvSpPr>
          <p:cNvPr id="4" name="灯片编号占位符 3"/>
          <p:cNvSpPr>
            <a:spLocks noGrp="1"/>
          </p:cNvSpPr>
          <p:nvPr>
            <p:ph type="sldNum" sz="quarter" idx="10"/>
          </p:nvPr>
        </p:nvSpPr>
        <p:spPr/>
        <p:txBody>
          <a:bodyPr/>
          <a:lstStyle/>
          <a:p>
            <a:fld id="{89167216-2B65-4282-B22D-4C619A3CDF10}" type="slidenum">
              <a:rPr lang="zh-CN" altLang="en-US" smtClean="0"/>
              <a:t>35</a:t>
            </a:fld>
            <a:endParaRPr lang="zh-CN" altLang="en-US"/>
          </a:p>
        </p:txBody>
      </p:sp>
    </p:spTree>
    <p:extLst>
      <p:ext uri="{BB962C8B-B14F-4D97-AF65-F5344CB8AC3E}">
        <p14:creationId xmlns:p14="http://schemas.microsoft.com/office/powerpoint/2010/main" val="14062549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区别二分和分治，以后二分并不属于分治类别。</a:t>
            </a:r>
          </a:p>
        </p:txBody>
      </p:sp>
      <p:sp>
        <p:nvSpPr>
          <p:cNvPr id="4" name="灯片编号占位符 3"/>
          <p:cNvSpPr>
            <a:spLocks noGrp="1"/>
          </p:cNvSpPr>
          <p:nvPr>
            <p:ph type="sldNum" sz="quarter" idx="10"/>
          </p:nvPr>
        </p:nvSpPr>
        <p:spPr/>
        <p:txBody>
          <a:bodyPr/>
          <a:lstStyle/>
          <a:p>
            <a:fld id="{89167216-2B65-4282-B22D-4C619A3CDF10}" type="slidenum">
              <a:rPr lang="zh-CN" altLang="en-US" smtClean="0"/>
              <a:t>36</a:t>
            </a:fld>
            <a:endParaRPr lang="zh-CN" altLang="en-US"/>
          </a:p>
        </p:txBody>
      </p:sp>
    </p:spTree>
    <p:extLst>
      <p:ext uri="{BB962C8B-B14F-4D97-AF65-F5344CB8AC3E}">
        <p14:creationId xmlns:p14="http://schemas.microsoft.com/office/powerpoint/2010/main" val="13282686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详细解释单调性问题，那么怎么得到</a:t>
            </a:r>
            <a:r>
              <a:rPr lang="en-US" altLang="zh-CN" dirty="0" err="1"/>
              <a:t>ans</a:t>
            </a:r>
            <a:r>
              <a:rPr lang="zh-CN" altLang="en-US" dirty="0"/>
              <a:t>呢？？？</a:t>
            </a:r>
          </a:p>
        </p:txBody>
      </p:sp>
      <p:sp>
        <p:nvSpPr>
          <p:cNvPr id="4" name="灯片编号占位符 3"/>
          <p:cNvSpPr>
            <a:spLocks noGrp="1"/>
          </p:cNvSpPr>
          <p:nvPr>
            <p:ph type="sldNum" sz="quarter" idx="10"/>
          </p:nvPr>
        </p:nvSpPr>
        <p:spPr/>
        <p:txBody>
          <a:bodyPr/>
          <a:lstStyle/>
          <a:p>
            <a:fld id="{89167216-2B65-4282-B22D-4C619A3CDF10}" type="slidenum">
              <a:rPr lang="zh-CN" altLang="en-US" smtClean="0"/>
              <a:t>37</a:t>
            </a:fld>
            <a:endParaRPr lang="zh-CN" altLang="en-US"/>
          </a:p>
        </p:txBody>
      </p:sp>
    </p:spTree>
    <p:extLst>
      <p:ext uri="{BB962C8B-B14F-4D97-AF65-F5344CB8AC3E}">
        <p14:creationId xmlns:p14="http://schemas.microsoft.com/office/powerpoint/2010/main" val="6475079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强调二分答案的两个前提，连续，单调</a:t>
            </a:r>
            <a:endParaRPr lang="en-US" altLang="zh-CN" dirty="0"/>
          </a:p>
          <a:p>
            <a:r>
              <a:rPr lang="zh-CN" altLang="en-US"/>
              <a:t>往往利用了贪心等等策略，去判断当前值是否合法</a:t>
            </a:r>
            <a:endParaRPr lang="zh-CN" altLang="en-US" dirty="0"/>
          </a:p>
        </p:txBody>
      </p:sp>
      <p:sp>
        <p:nvSpPr>
          <p:cNvPr id="4" name="灯片编号占位符 3"/>
          <p:cNvSpPr>
            <a:spLocks noGrp="1"/>
          </p:cNvSpPr>
          <p:nvPr>
            <p:ph type="sldNum" sz="quarter" idx="10"/>
          </p:nvPr>
        </p:nvSpPr>
        <p:spPr/>
        <p:txBody>
          <a:bodyPr/>
          <a:lstStyle/>
          <a:p>
            <a:fld id="{89167216-2B65-4282-B22D-4C619A3CDF10}" type="slidenum">
              <a:rPr lang="zh-CN" altLang="en-US" smtClean="0"/>
              <a:t>39</a:t>
            </a:fld>
            <a:endParaRPr lang="zh-CN" altLang="en-US"/>
          </a:p>
        </p:txBody>
      </p:sp>
    </p:spTree>
    <p:extLst>
      <p:ext uri="{BB962C8B-B14F-4D97-AF65-F5344CB8AC3E}">
        <p14:creationId xmlns:p14="http://schemas.microsoft.com/office/powerpoint/2010/main" val="3392054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练手题</a:t>
            </a:r>
          </a:p>
        </p:txBody>
      </p:sp>
      <p:sp>
        <p:nvSpPr>
          <p:cNvPr id="4" name="灯片编号占位符 3"/>
          <p:cNvSpPr>
            <a:spLocks noGrp="1"/>
          </p:cNvSpPr>
          <p:nvPr>
            <p:ph type="sldNum" sz="quarter" idx="10"/>
          </p:nvPr>
        </p:nvSpPr>
        <p:spPr/>
        <p:txBody>
          <a:bodyPr/>
          <a:lstStyle/>
          <a:p>
            <a:fld id="{89167216-2B65-4282-B22D-4C619A3CDF10}" type="slidenum">
              <a:rPr lang="zh-CN" altLang="en-US" smtClean="0"/>
              <a:t>40</a:t>
            </a:fld>
            <a:endParaRPr lang="zh-CN" altLang="en-US"/>
          </a:p>
        </p:txBody>
      </p:sp>
    </p:spTree>
    <p:extLst>
      <p:ext uri="{BB962C8B-B14F-4D97-AF65-F5344CB8AC3E}">
        <p14:creationId xmlns:p14="http://schemas.microsoft.com/office/powerpoint/2010/main" val="267717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最常见的暴力枚举，就是我们刚刚说的</a:t>
            </a:r>
            <a:r>
              <a:rPr lang="en-US" altLang="zh-CN" dirty="0"/>
              <a:t>N</a:t>
            </a:r>
            <a:r>
              <a:rPr lang="zh-CN" altLang="en-US" dirty="0"/>
              <a:t>进制枚举了。</a:t>
            </a:r>
          </a:p>
        </p:txBody>
      </p:sp>
      <p:sp>
        <p:nvSpPr>
          <p:cNvPr id="4" name="灯片编号占位符 3"/>
          <p:cNvSpPr>
            <a:spLocks noGrp="1"/>
          </p:cNvSpPr>
          <p:nvPr>
            <p:ph type="sldNum" sz="quarter" idx="10"/>
          </p:nvPr>
        </p:nvSpPr>
        <p:spPr/>
        <p:txBody>
          <a:bodyPr/>
          <a:lstStyle/>
          <a:p>
            <a:fld id="{89167216-2B65-4282-B22D-4C619A3CDF10}" type="slidenum">
              <a:rPr lang="zh-CN" altLang="en-US" smtClean="0"/>
              <a:t>14</a:t>
            </a:fld>
            <a:endParaRPr lang="zh-CN" altLang="en-US"/>
          </a:p>
        </p:txBody>
      </p:sp>
    </p:spTree>
    <p:extLst>
      <p:ext uri="{BB962C8B-B14F-4D97-AF65-F5344CB8AC3E}">
        <p14:creationId xmlns:p14="http://schemas.microsoft.com/office/powerpoint/2010/main" val="8112552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讲下比赛时候的故事</a:t>
            </a:r>
          </a:p>
        </p:txBody>
      </p:sp>
      <p:sp>
        <p:nvSpPr>
          <p:cNvPr id="4" name="灯片编号占位符 3"/>
          <p:cNvSpPr>
            <a:spLocks noGrp="1"/>
          </p:cNvSpPr>
          <p:nvPr>
            <p:ph type="sldNum" sz="quarter" idx="10"/>
          </p:nvPr>
        </p:nvSpPr>
        <p:spPr/>
        <p:txBody>
          <a:bodyPr/>
          <a:lstStyle/>
          <a:p>
            <a:fld id="{89167216-2B65-4282-B22D-4C619A3CDF10}" type="slidenum">
              <a:rPr lang="zh-CN" altLang="en-US" smtClean="0"/>
              <a:t>43</a:t>
            </a:fld>
            <a:endParaRPr lang="zh-CN" altLang="en-US"/>
          </a:p>
        </p:txBody>
      </p:sp>
    </p:spTree>
    <p:extLst>
      <p:ext uri="{BB962C8B-B14F-4D97-AF65-F5344CB8AC3E}">
        <p14:creationId xmlns:p14="http://schemas.microsoft.com/office/powerpoint/2010/main" val="5777469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二分大家都知道，那么重点在哪里呢？在于如何去</a:t>
            </a:r>
            <a:r>
              <a:rPr lang="en-US" altLang="zh-CN" dirty="0"/>
              <a:t>check</a:t>
            </a:r>
            <a:endParaRPr lang="zh-CN" altLang="en-US" dirty="0"/>
          </a:p>
        </p:txBody>
      </p:sp>
      <p:sp>
        <p:nvSpPr>
          <p:cNvPr id="4" name="灯片编号占位符 3"/>
          <p:cNvSpPr>
            <a:spLocks noGrp="1"/>
          </p:cNvSpPr>
          <p:nvPr>
            <p:ph type="sldNum" sz="quarter" idx="10"/>
          </p:nvPr>
        </p:nvSpPr>
        <p:spPr/>
        <p:txBody>
          <a:bodyPr/>
          <a:lstStyle/>
          <a:p>
            <a:fld id="{89167216-2B65-4282-B22D-4C619A3CDF10}" type="slidenum">
              <a:rPr lang="zh-CN" altLang="en-US" smtClean="0"/>
              <a:t>44</a:t>
            </a:fld>
            <a:endParaRPr lang="zh-CN" altLang="en-US"/>
          </a:p>
        </p:txBody>
      </p:sp>
    </p:spTree>
    <p:extLst>
      <p:ext uri="{BB962C8B-B14F-4D97-AF65-F5344CB8AC3E}">
        <p14:creationId xmlns:p14="http://schemas.microsoft.com/office/powerpoint/2010/main" val="27879331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这时候的这个贪心策略就是对的了</a:t>
            </a:r>
          </a:p>
        </p:txBody>
      </p:sp>
      <p:sp>
        <p:nvSpPr>
          <p:cNvPr id="4" name="灯片编号占位符 3"/>
          <p:cNvSpPr>
            <a:spLocks noGrp="1"/>
          </p:cNvSpPr>
          <p:nvPr>
            <p:ph type="sldNum" sz="quarter" idx="10"/>
          </p:nvPr>
        </p:nvSpPr>
        <p:spPr/>
        <p:txBody>
          <a:bodyPr/>
          <a:lstStyle/>
          <a:p>
            <a:fld id="{89167216-2B65-4282-B22D-4C619A3CDF10}" type="slidenum">
              <a:rPr lang="zh-CN" altLang="en-US" smtClean="0"/>
              <a:t>45</a:t>
            </a:fld>
            <a:endParaRPr lang="zh-CN" altLang="en-US"/>
          </a:p>
        </p:txBody>
      </p:sp>
    </p:spTree>
    <p:extLst>
      <p:ext uri="{BB962C8B-B14F-4D97-AF65-F5344CB8AC3E}">
        <p14:creationId xmlns:p14="http://schemas.microsoft.com/office/powerpoint/2010/main" val="11124297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缺少最后一句话是不对的</a:t>
            </a:r>
          </a:p>
        </p:txBody>
      </p:sp>
      <p:sp>
        <p:nvSpPr>
          <p:cNvPr id="4" name="灯片编号占位符 3"/>
          <p:cNvSpPr>
            <a:spLocks noGrp="1"/>
          </p:cNvSpPr>
          <p:nvPr>
            <p:ph type="sldNum" sz="quarter" idx="10"/>
          </p:nvPr>
        </p:nvSpPr>
        <p:spPr/>
        <p:txBody>
          <a:bodyPr/>
          <a:lstStyle/>
          <a:p>
            <a:fld id="{89167216-2B65-4282-B22D-4C619A3CDF10}" type="slidenum">
              <a:rPr lang="zh-CN" altLang="en-US" smtClean="0"/>
              <a:t>46</a:t>
            </a:fld>
            <a:endParaRPr lang="zh-CN" altLang="en-US"/>
          </a:p>
        </p:txBody>
      </p:sp>
    </p:spTree>
    <p:extLst>
      <p:ext uri="{BB962C8B-B14F-4D97-AF65-F5344CB8AC3E}">
        <p14:creationId xmlns:p14="http://schemas.microsoft.com/office/powerpoint/2010/main" val="10339428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有作业题跟这个类似</a:t>
            </a:r>
          </a:p>
        </p:txBody>
      </p:sp>
      <p:sp>
        <p:nvSpPr>
          <p:cNvPr id="4" name="灯片编号占位符 3"/>
          <p:cNvSpPr>
            <a:spLocks noGrp="1"/>
          </p:cNvSpPr>
          <p:nvPr>
            <p:ph type="sldNum" sz="quarter" idx="10"/>
          </p:nvPr>
        </p:nvSpPr>
        <p:spPr/>
        <p:txBody>
          <a:bodyPr/>
          <a:lstStyle/>
          <a:p>
            <a:fld id="{89167216-2B65-4282-B22D-4C619A3CDF10}" type="slidenum">
              <a:rPr lang="zh-CN" altLang="en-US" smtClean="0"/>
              <a:t>47</a:t>
            </a:fld>
            <a:endParaRPr lang="zh-CN" altLang="en-US"/>
          </a:p>
        </p:txBody>
      </p:sp>
    </p:spTree>
    <p:extLst>
      <p:ext uri="{BB962C8B-B14F-4D97-AF65-F5344CB8AC3E}">
        <p14:creationId xmlns:p14="http://schemas.microsoft.com/office/powerpoint/2010/main" val="40964748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时间还多就讲，或者做法留给同学们思考</a:t>
            </a:r>
          </a:p>
        </p:txBody>
      </p:sp>
      <p:sp>
        <p:nvSpPr>
          <p:cNvPr id="4" name="灯片编号占位符 3"/>
          <p:cNvSpPr>
            <a:spLocks noGrp="1"/>
          </p:cNvSpPr>
          <p:nvPr>
            <p:ph type="sldNum" sz="quarter" idx="10"/>
          </p:nvPr>
        </p:nvSpPr>
        <p:spPr/>
        <p:txBody>
          <a:bodyPr/>
          <a:lstStyle/>
          <a:p>
            <a:fld id="{89167216-2B65-4282-B22D-4C619A3CDF10}" type="slidenum">
              <a:rPr lang="zh-CN" altLang="en-US" smtClean="0"/>
              <a:t>49</a:t>
            </a:fld>
            <a:endParaRPr lang="zh-CN" altLang="en-US"/>
          </a:p>
        </p:txBody>
      </p:sp>
    </p:spTree>
    <p:extLst>
      <p:ext uri="{BB962C8B-B14F-4D97-AF65-F5344CB8AC3E}">
        <p14:creationId xmlns:p14="http://schemas.microsoft.com/office/powerpoint/2010/main" val="14089785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zh-CN" altLang="en-US" dirty="0"/>
              <a:t>会了在当年说不定就省队了</a:t>
            </a:r>
            <a:endParaRPr lang="en-US" altLang="zh-CN" dirty="0"/>
          </a:p>
          <a:p>
            <a:r>
              <a:rPr lang="zh-CN" altLang="en-US" dirty="0"/>
              <a:t>单调性，连续性</a:t>
            </a:r>
          </a:p>
        </p:txBody>
      </p:sp>
      <p:sp>
        <p:nvSpPr>
          <p:cNvPr id="4" name="灯片编号占位符 3"/>
          <p:cNvSpPr>
            <a:spLocks noGrp="1"/>
          </p:cNvSpPr>
          <p:nvPr>
            <p:ph type="sldNum" sz="quarter" idx="10"/>
          </p:nvPr>
        </p:nvSpPr>
        <p:spPr/>
        <p:txBody>
          <a:bodyPr/>
          <a:lstStyle/>
          <a:p>
            <a:fld id="{89167216-2B65-4282-B22D-4C619A3CDF10}" type="slidenum">
              <a:rPr lang="zh-CN" altLang="en-US" smtClean="0"/>
              <a:t>50</a:t>
            </a:fld>
            <a:endParaRPr lang="zh-CN" altLang="en-US"/>
          </a:p>
        </p:txBody>
      </p:sp>
    </p:spTree>
    <p:extLst>
      <p:ext uri="{BB962C8B-B14F-4D97-AF65-F5344CB8AC3E}">
        <p14:creationId xmlns:p14="http://schemas.microsoft.com/office/powerpoint/2010/main" val="17966262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请同学说一下为什么满足单调性和连续性</a:t>
            </a:r>
            <a:endParaRPr lang="en-US" altLang="zh-CN" dirty="0"/>
          </a:p>
          <a:p>
            <a:r>
              <a:rPr lang="zh-CN" altLang="en-US" dirty="0"/>
              <a:t>然后说做法</a:t>
            </a:r>
            <a:r>
              <a:rPr lang="en-US" altLang="zh-CN" dirty="0"/>
              <a:t>(</a:t>
            </a:r>
            <a:r>
              <a:rPr lang="zh-CN" altLang="en-US" dirty="0"/>
              <a:t>考试尽量后考，前面的时间用来复习</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89167216-2B65-4282-B22D-4C619A3CDF10}" type="slidenum">
              <a:rPr lang="zh-CN" altLang="en-US" smtClean="0"/>
              <a:t>52</a:t>
            </a:fld>
            <a:endParaRPr lang="zh-CN" altLang="en-US"/>
          </a:p>
        </p:txBody>
      </p:sp>
    </p:spTree>
    <p:extLst>
      <p:ext uri="{BB962C8B-B14F-4D97-AF65-F5344CB8AC3E}">
        <p14:creationId xmlns:p14="http://schemas.microsoft.com/office/powerpoint/2010/main" val="6303537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我的是</a:t>
            </a:r>
            <a:r>
              <a:rPr lang="en-US" altLang="zh-CN" dirty="0"/>
              <a:t>180</a:t>
            </a:r>
            <a:r>
              <a:rPr lang="zh-CN" altLang="en-US" dirty="0"/>
              <a:t>次</a:t>
            </a:r>
          </a:p>
        </p:txBody>
      </p:sp>
      <p:sp>
        <p:nvSpPr>
          <p:cNvPr id="4" name="灯片编号占位符 3"/>
          <p:cNvSpPr>
            <a:spLocks noGrp="1"/>
          </p:cNvSpPr>
          <p:nvPr>
            <p:ph type="sldNum" sz="quarter" idx="10"/>
          </p:nvPr>
        </p:nvSpPr>
        <p:spPr/>
        <p:txBody>
          <a:bodyPr/>
          <a:lstStyle/>
          <a:p>
            <a:fld id="{89167216-2B65-4282-B22D-4C619A3CDF10}" type="slidenum">
              <a:rPr lang="zh-CN" altLang="en-US" smtClean="0"/>
              <a:t>53</a:t>
            </a:fld>
            <a:endParaRPr lang="zh-CN" altLang="en-US"/>
          </a:p>
        </p:txBody>
      </p:sp>
    </p:spTree>
    <p:extLst>
      <p:ext uri="{BB962C8B-B14F-4D97-AF65-F5344CB8AC3E}">
        <p14:creationId xmlns:p14="http://schemas.microsoft.com/office/powerpoint/2010/main" val="28758829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强调非常有意思，希望大家课下去做</a:t>
            </a:r>
          </a:p>
        </p:txBody>
      </p:sp>
      <p:sp>
        <p:nvSpPr>
          <p:cNvPr id="4" name="灯片编号占位符 3"/>
          <p:cNvSpPr>
            <a:spLocks noGrp="1"/>
          </p:cNvSpPr>
          <p:nvPr>
            <p:ph type="sldNum" sz="quarter" idx="10"/>
          </p:nvPr>
        </p:nvSpPr>
        <p:spPr/>
        <p:txBody>
          <a:bodyPr/>
          <a:lstStyle/>
          <a:p>
            <a:fld id="{89167216-2B65-4282-B22D-4C619A3CDF10}" type="slidenum">
              <a:rPr lang="zh-CN" altLang="en-US" smtClean="0"/>
              <a:t>54</a:t>
            </a:fld>
            <a:endParaRPr lang="zh-CN" altLang="en-US"/>
          </a:p>
        </p:txBody>
      </p:sp>
    </p:spTree>
    <p:extLst>
      <p:ext uri="{BB962C8B-B14F-4D97-AF65-F5344CB8AC3E}">
        <p14:creationId xmlns:p14="http://schemas.microsoft.com/office/powerpoint/2010/main" val="2090721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可以</a:t>
            </a:r>
            <a:r>
              <a:rPr lang="en-US" altLang="zh-CN" dirty="0"/>
              <a:t>DP</a:t>
            </a:r>
            <a:r>
              <a:rPr lang="zh-CN" altLang="en-US" dirty="0"/>
              <a:t>去做，考虑每个砝码能放在两边，那么正着一遍背包，反着再来一遍。</a:t>
            </a:r>
          </a:p>
        </p:txBody>
      </p:sp>
      <p:sp>
        <p:nvSpPr>
          <p:cNvPr id="4" name="灯片编号占位符 3"/>
          <p:cNvSpPr>
            <a:spLocks noGrp="1"/>
          </p:cNvSpPr>
          <p:nvPr>
            <p:ph type="sldNum" sz="quarter" idx="10"/>
          </p:nvPr>
        </p:nvSpPr>
        <p:spPr/>
        <p:txBody>
          <a:bodyPr/>
          <a:lstStyle/>
          <a:p>
            <a:fld id="{89167216-2B65-4282-B22D-4C619A3CDF10}" type="slidenum">
              <a:rPr lang="zh-CN" altLang="en-US" smtClean="0"/>
              <a:t>16</a:t>
            </a:fld>
            <a:endParaRPr lang="zh-CN" altLang="en-US"/>
          </a:p>
        </p:txBody>
      </p:sp>
    </p:spTree>
    <p:extLst>
      <p:ext uri="{BB962C8B-B14F-4D97-AF65-F5344CB8AC3E}">
        <p14:creationId xmlns:p14="http://schemas.microsoft.com/office/powerpoint/2010/main" val="17706307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单调性大家都知道，连续性不一定记得住。</a:t>
            </a:r>
          </a:p>
        </p:txBody>
      </p:sp>
      <p:sp>
        <p:nvSpPr>
          <p:cNvPr id="4" name="灯片编号占位符 3"/>
          <p:cNvSpPr>
            <a:spLocks noGrp="1"/>
          </p:cNvSpPr>
          <p:nvPr>
            <p:ph type="sldNum" sz="quarter" idx="10"/>
          </p:nvPr>
        </p:nvSpPr>
        <p:spPr/>
        <p:txBody>
          <a:bodyPr/>
          <a:lstStyle/>
          <a:p>
            <a:fld id="{89167216-2B65-4282-B22D-4C619A3CDF10}" type="slidenum">
              <a:rPr lang="zh-CN" altLang="en-US" smtClean="0"/>
              <a:t>55</a:t>
            </a:fld>
            <a:endParaRPr lang="zh-CN" altLang="en-US"/>
          </a:p>
        </p:txBody>
      </p:sp>
    </p:spTree>
    <p:extLst>
      <p:ext uri="{BB962C8B-B14F-4D97-AF65-F5344CB8AC3E}">
        <p14:creationId xmlns:p14="http://schemas.microsoft.com/office/powerpoint/2010/main" val="16572225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一般的并查集不具有拆分的功能，但可撤销等特殊的并查集可以，在此不作赘述。</a:t>
            </a:r>
          </a:p>
        </p:txBody>
      </p:sp>
      <p:sp>
        <p:nvSpPr>
          <p:cNvPr id="4" name="灯片编号占位符 3"/>
          <p:cNvSpPr>
            <a:spLocks noGrp="1"/>
          </p:cNvSpPr>
          <p:nvPr>
            <p:ph type="sldNum" sz="quarter" idx="10"/>
          </p:nvPr>
        </p:nvSpPr>
        <p:spPr/>
        <p:txBody>
          <a:bodyPr/>
          <a:lstStyle/>
          <a:p>
            <a:fld id="{89167216-2B65-4282-B22D-4C619A3CDF10}" type="slidenum">
              <a:rPr lang="zh-CN" altLang="en-US" smtClean="0"/>
              <a:t>58</a:t>
            </a:fld>
            <a:endParaRPr lang="zh-CN" altLang="en-US"/>
          </a:p>
        </p:txBody>
      </p:sp>
    </p:spTree>
    <p:extLst>
      <p:ext uri="{BB962C8B-B14F-4D97-AF65-F5344CB8AC3E}">
        <p14:creationId xmlns:p14="http://schemas.microsoft.com/office/powerpoint/2010/main" val="33424353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在黑板上作图</a:t>
            </a:r>
          </a:p>
        </p:txBody>
      </p:sp>
      <p:sp>
        <p:nvSpPr>
          <p:cNvPr id="4" name="灯片编号占位符 3"/>
          <p:cNvSpPr>
            <a:spLocks noGrp="1"/>
          </p:cNvSpPr>
          <p:nvPr>
            <p:ph type="sldNum" sz="quarter" idx="10"/>
          </p:nvPr>
        </p:nvSpPr>
        <p:spPr/>
        <p:txBody>
          <a:bodyPr/>
          <a:lstStyle/>
          <a:p>
            <a:fld id="{89167216-2B65-4282-B22D-4C619A3CDF10}" type="slidenum">
              <a:rPr lang="zh-CN" altLang="en-US" smtClean="0"/>
              <a:t>61</a:t>
            </a:fld>
            <a:endParaRPr lang="zh-CN" altLang="en-US"/>
          </a:p>
        </p:txBody>
      </p:sp>
    </p:spTree>
    <p:extLst>
      <p:ext uri="{BB962C8B-B14F-4D97-AF65-F5344CB8AC3E}">
        <p14:creationId xmlns:p14="http://schemas.microsoft.com/office/powerpoint/2010/main" val="28572668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9167216-2B65-4282-B22D-4C619A3CDF10}" type="slidenum">
              <a:rPr lang="zh-CN" altLang="en-US" smtClean="0"/>
              <a:t>62</a:t>
            </a:fld>
            <a:endParaRPr lang="zh-CN" altLang="en-US"/>
          </a:p>
        </p:txBody>
      </p:sp>
    </p:spTree>
    <p:extLst>
      <p:ext uri="{BB962C8B-B14F-4D97-AF65-F5344CB8AC3E}">
        <p14:creationId xmlns:p14="http://schemas.microsoft.com/office/powerpoint/2010/main" val="36250029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详细讲过程，下一页就是代码了</a:t>
            </a:r>
          </a:p>
        </p:txBody>
      </p:sp>
      <p:sp>
        <p:nvSpPr>
          <p:cNvPr id="4" name="灯片编号占位符 3"/>
          <p:cNvSpPr>
            <a:spLocks noGrp="1"/>
          </p:cNvSpPr>
          <p:nvPr>
            <p:ph type="sldNum" sz="quarter" idx="10"/>
          </p:nvPr>
        </p:nvSpPr>
        <p:spPr/>
        <p:txBody>
          <a:bodyPr/>
          <a:lstStyle/>
          <a:p>
            <a:fld id="{89167216-2B65-4282-B22D-4C619A3CDF10}" type="slidenum">
              <a:rPr lang="zh-CN" altLang="en-US" smtClean="0"/>
              <a:t>66</a:t>
            </a:fld>
            <a:endParaRPr lang="zh-CN" altLang="en-US"/>
          </a:p>
        </p:txBody>
      </p:sp>
    </p:spTree>
    <p:extLst>
      <p:ext uri="{BB962C8B-B14F-4D97-AF65-F5344CB8AC3E}">
        <p14:creationId xmlns:p14="http://schemas.microsoft.com/office/powerpoint/2010/main" val="12934112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继续讲述过程</a:t>
            </a:r>
            <a:endParaRPr lang="en-US" altLang="zh-CN" dirty="0"/>
          </a:p>
          <a:p>
            <a:r>
              <a:rPr lang="zh-CN" altLang="en-US" dirty="0"/>
              <a:t>倒着跑，去掉标记之后，去掉标记的节点和其祖先合并即可</a:t>
            </a:r>
          </a:p>
        </p:txBody>
      </p:sp>
      <p:sp>
        <p:nvSpPr>
          <p:cNvPr id="4" name="灯片编号占位符 3"/>
          <p:cNvSpPr>
            <a:spLocks noGrp="1"/>
          </p:cNvSpPr>
          <p:nvPr>
            <p:ph type="sldNum" sz="quarter" idx="10"/>
          </p:nvPr>
        </p:nvSpPr>
        <p:spPr/>
        <p:txBody>
          <a:bodyPr/>
          <a:lstStyle/>
          <a:p>
            <a:fld id="{89167216-2B65-4282-B22D-4C619A3CDF10}" type="slidenum">
              <a:rPr lang="zh-CN" altLang="en-US" smtClean="0"/>
              <a:t>68</a:t>
            </a:fld>
            <a:endParaRPr lang="zh-CN" altLang="en-US"/>
          </a:p>
        </p:txBody>
      </p:sp>
    </p:spTree>
    <p:extLst>
      <p:ext uri="{BB962C8B-B14F-4D97-AF65-F5344CB8AC3E}">
        <p14:creationId xmlns:p14="http://schemas.microsoft.com/office/powerpoint/2010/main" val="14061576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在黑板上画画图</a:t>
            </a:r>
          </a:p>
        </p:txBody>
      </p:sp>
      <p:sp>
        <p:nvSpPr>
          <p:cNvPr id="4" name="灯片编号占位符 3"/>
          <p:cNvSpPr>
            <a:spLocks noGrp="1"/>
          </p:cNvSpPr>
          <p:nvPr>
            <p:ph type="sldNum" sz="quarter" idx="10"/>
          </p:nvPr>
        </p:nvSpPr>
        <p:spPr/>
        <p:txBody>
          <a:bodyPr/>
          <a:lstStyle/>
          <a:p>
            <a:fld id="{89167216-2B65-4282-B22D-4C619A3CDF10}" type="slidenum">
              <a:rPr lang="zh-CN" altLang="en-US" smtClean="0"/>
              <a:t>69</a:t>
            </a:fld>
            <a:endParaRPr lang="zh-CN" altLang="en-US"/>
          </a:p>
        </p:txBody>
      </p:sp>
    </p:spTree>
    <p:extLst>
      <p:ext uri="{BB962C8B-B14F-4D97-AF65-F5344CB8AC3E}">
        <p14:creationId xmlns:p14="http://schemas.microsoft.com/office/powerpoint/2010/main" val="8115349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如果想要维护非等价关系，那就使用带权并查集</a:t>
            </a:r>
          </a:p>
        </p:txBody>
      </p:sp>
      <p:sp>
        <p:nvSpPr>
          <p:cNvPr id="4" name="灯片编号占位符 3"/>
          <p:cNvSpPr>
            <a:spLocks noGrp="1"/>
          </p:cNvSpPr>
          <p:nvPr>
            <p:ph type="sldNum" sz="quarter" idx="10"/>
          </p:nvPr>
        </p:nvSpPr>
        <p:spPr/>
        <p:txBody>
          <a:bodyPr/>
          <a:lstStyle/>
          <a:p>
            <a:fld id="{89167216-2B65-4282-B22D-4C619A3CDF10}" type="slidenum">
              <a:rPr lang="zh-CN" altLang="en-US" smtClean="0"/>
              <a:t>70</a:t>
            </a:fld>
            <a:endParaRPr lang="zh-CN" altLang="en-US"/>
          </a:p>
        </p:txBody>
      </p:sp>
    </p:spTree>
    <p:extLst>
      <p:ext uri="{BB962C8B-B14F-4D97-AF65-F5344CB8AC3E}">
        <p14:creationId xmlns:p14="http://schemas.microsoft.com/office/powerpoint/2010/main" val="39485304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最神奇的地方是路径压缩</a:t>
            </a:r>
          </a:p>
        </p:txBody>
      </p:sp>
      <p:sp>
        <p:nvSpPr>
          <p:cNvPr id="4" name="灯片编号占位符 3"/>
          <p:cNvSpPr>
            <a:spLocks noGrp="1"/>
          </p:cNvSpPr>
          <p:nvPr>
            <p:ph type="sldNum" sz="quarter" idx="10"/>
          </p:nvPr>
        </p:nvSpPr>
        <p:spPr/>
        <p:txBody>
          <a:bodyPr/>
          <a:lstStyle/>
          <a:p>
            <a:fld id="{89167216-2B65-4282-B22D-4C619A3CDF10}" type="slidenum">
              <a:rPr lang="zh-CN" altLang="en-US" smtClean="0"/>
              <a:t>72</a:t>
            </a:fld>
            <a:endParaRPr lang="zh-CN" altLang="en-US"/>
          </a:p>
        </p:txBody>
      </p:sp>
    </p:spTree>
    <p:extLst>
      <p:ext uri="{BB962C8B-B14F-4D97-AF65-F5344CB8AC3E}">
        <p14:creationId xmlns:p14="http://schemas.microsoft.com/office/powerpoint/2010/main" val="8448646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让大家举一反三思考</a:t>
            </a:r>
          </a:p>
        </p:txBody>
      </p:sp>
      <p:sp>
        <p:nvSpPr>
          <p:cNvPr id="4" name="灯片编号占位符 3"/>
          <p:cNvSpPr>
            <a:spLocks noGrp="1"/>
          </p:cNvSpPr>
          <p:nvPr>
            <p:ph type="sldNum" sz="quarter" idx="10"/>
          </p:nvPr>
        </p:nvSpPr>
        <p:spPr/>
        <p:txBody>
          <a:bodyPr/>
          <a:lstStyle/>
          <a:p>
            <a:fld id="{89167216-2B65-4282-B22D-4C619A3CDF10}" type="slidenum">
              <a:rPr lang="zh-CN" altLang="en-US" smtClean="0"/>
              <a:t>74</a:t>
            </a:fld>
            <a:endParaRPr lang="zh-CN" altLang="en-US"/>
          </a:p>
        </p:txBody>
      </p:sp>
    </p:spTree>
    <p:extLst>
      <p:ext uri="{BB962C8B-B14F-4D97-AF65-F5344CB8AC3E}">
        <p14:creationId xmlns:p14="http://schemas.microsoft.com/office/powerpoint/2010/main" val="3356737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搜索大家都会了，折半就是要对半分。</a:t>
            </a:r>
          </a:p>
        </p:txBody>
      </p:sp>
      <p:sp>
        <p:nvSpPr>
          <p:cNvPr id="4" name="灯片编号占位符 3"/>
          <p:cNvSpPr>
            <a:spLocks noGrp="1"/>
          </p:cNvSpPr>
          <p:nvPr>
            <p:ph type="sldNum" sz="quarter" idx="10"/>
          </p:nvPr>
        </p:nvSpPr>
        <p:spPr/>
        <p:txBody>
          <a:bodyPr/>
          <a:lstStyle/>
          <a:p>
            <a:fld id="{89167216-2B65-4282-B22D-4C619A3CDF10}" type="slidenum">
              <a:rPr lang="zh-CN" altLang="en-US" smtClean="0"/>
              <a:t>17</a:t>
            </a:fld>
            <a:endParaRPr lang="zh-CN" altLang="en-US"/>
          </a:p>
        </p:txBody>
      </p:sp>
    </p:spTree>
    <p:extLst>
      <p:ext uri="{BB962C8B-B14F-4D97-AF65-F5344CB8AC3E}">
        <p14:creationId xmlns:p14="http://schemas.microsoft.com/office/powerpoint/2010/main" val="2230344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详细论证一下两个集合如果合并复杂度依然没变，翻回前页强调额外的检验</a:t>
            </a:r>
          </a:p>
        </p:txBody>
      </p:sp>
      <p:sp>
        <p:nvSpPr>
          <p:cNvPr id="4" name="灯片编号占位符 3"/>
          <p:cNvSpPr>
            <a:spLocks noGrp="1"/>
          </p:cNvSpPr>
          <p:nvPr>
            <p:ph type="sldNum" sz="quarter" idx="10"/>
          </p:nvPr>
        </p:nvSpPr>
        <p:spPr/>
        <p:txBody>
          <a:bodyPr/>
          <a:lstStyle/>
          <a:p>
            <a:fld id="{89167216-2B65-4282-B22D-4C619A3CDF10}" type="slidenum">
              <a:rPr lang="zh-CN" altLang="en-US" smtClean="0"/>
              <a:t>18</a:t>
            </a:fld>
            <a:endParaRPr lang="zh-CN" altLang="en-US"/>
          </a:p>
        </p:txBody>
      </p:sp>
    </p:spTree>
    <p:extLst>
      <p:ext uri="{BB962C8B-B14F-4D97-AF65-F5344CB8AC3E}">
        <p14:creationId xmlns:p14="http://schemas.microsoft.com/office/powerpoint/2010/main" val="1514901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强调优先计算复杂度</a:t>
            </a:r>
          </a:p>
        </p:txBody>
      </p:sp>
      <p:sp>
        <p:nvSpPr>
          <p:cNvPr id="4" name="灯片编号占位符 3"/>
          <p:cNvSpPr>
            <a:spLocks noGrp="1"/>
          </p:cNvSpPr>
          <p:nvPr>
            <p:ph type="sldNum" sz="quarter" idx="10"/>
          </p:nvPr>
        </p:nvSpPr>
        <p:spPr/>
        <p:txBody>
          <a:bodyPr/>
          <a:lstStyle/>
          <a:p>
            <a:fld id="{89167216-2B65-4282-B22D-4C619A3CDF10}" type="slidenum">
              <a:rPr lang="zh-CN" altLang="en-US" smtClean="0"/>
              <a:t>19</a:t>
            </a:fld>
            <a:endParaRPr lang="zh-CN" altLang="en-US"/>
          </a:p>
        </p:txBody>
      </p:sp>
    </p:spTree>
    <p:extLst>
      <p:ext uri="{BB962C8B-B14F-4D97-AF65-F5344CB8AC3E}">
        <p14:creationId xmlns:p14="http://schemas.microsoft.com/office/powerpoint/2010/main" val="23124571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请人写</a:t>
            </a:r>
            <a:r>
              <a:rPr lang="en-US" altLang="zh-CN" dirty="0"/>
              <a:t>DP</a:t>
            </a:r>
            <a:r>
              <a:rPr lang="zh-CN" altLang="en-US" dirty="0"/>
              <a:t>方程，详细解释做法</a:t>
            </a:r>
            <a:r>
              <a:rPr lang="en-US" altLang="zh-CN" dirty="0"/>
              <a:t>2</a:t>
            </a:r>
            <a:endParaRPr lang="zh-CN" altLang="en-US" dirty="0"/>
          </a:p>
        </p:txBody>
      </p:sp>
      <p:sp>
        <p:nvSpPr>
          <p:cNvPr id="4" name="灯片编号占位符 3"/>
          <p:cNvSpPr>
            <a:spLocks noGrp="1"/>
          </p:cNvSpPr>
          <p:nvPr>
            <p:ph type="sldNum" sz="quarter" idx="10"/>
          </p:nvPr>
        </p:nvSpPr>
        <p:spPr/>
        <p:txBody>
          <a:bodyPr/>
          <a:lstStyle/>
          <a:p>
            <a:fld id="{89167216-2B65-4282-B22D-4C619A3CDF10}" type="slidenum">
              <a:rPr lang="zh-CN" altLang="en-US" smtClean="0"/>
              <a:t>21</a:t>
            </a:fld>
            <a:endParaRPr lang="zh-CN" altLang="en-US"/>
          </a:p>
        </p:txBody>
      </p:sp>
    </p:spTree>
    <p:extLst>
      <p:ext uri="{BB962C8B-B14F-4D97-AF65-F5344CB8AC3E}">
        <p14:creationId xmlns:p14="http://schemas.microsoft.com/office/powerpoint/2010/main" val="20385561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让大家思考一下答案</a:t>
            </a:r>
          </a:p>
        </p:txBody>
      </p:sp>
      <p:sp>
        <p:nvSpPr>
          <p:cNvPr id="4" name="灯片编号占位符 3"/>
          <p:cNvSpPr>
            <a:spLocks noGrp="1"/>
          </p:cNvSpPr>
          <p:nvPr>
            <p:ph type="sldNum" sz="quarter" idx="10"/>
          </p:nvPr>
        </p:nvSpPr>
        <p:spPr/>
        <p:txBody>
          <a:bodyPr/>
          <a:lstStyle/>
          <a:p>
            <a:fld id="{89167216-2B65-4282-B22D-4C619A3CDF10}" type="slidenum">
              <a:rPr lang="zh-CN" altLang="en-US" smtClean="0"/>
              <a:t>22</a:t>
            </a:fld>
            <a:endParaRPr lang="zh-CN" altLang="en-US"/>
          </a:p>
        </p:txBody>
      </p:sp>
    </p:spTree>
    <p:extLst>
      <p:ext uri="{BB962C8B-B14F-4D97-AF65-F5344CB8AC3E}">
        <p14:creationId xmlns:p14="http://schemas.microsoft.com/office/powerpoint/2010/main" val="28535758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局部状态会影响全局，但是要紧吗？不要紧</a:t>
            </a:r>
          </a:p>
        </p:txBody>
      </p:sp>
      <p:sp>
        <p:nvSpPr>
          <p:cNvPr id="4" name="灯片编号占位符 3"/>
          <p:cNvSpPr>
            <a:spLocks noGrp="1"/>
          </p:cNvSpPr>
          <p:nvPr>
            <p:ph type="sldNum" sz="quarter" idx="10"/>
          </p:nvPr>
        </p:nvSpPr>
        <p:spPr/>
        <p:txBody>
          <a:bodyPr/>
          <a:lstStyle/>
          <a:p>
            <a:fld id="{89167216-2B65-4282-B22D-4C619A3CDF10}" type="slidenum">
              <a:rPr lang="zh-CN" altLang="en-US" smtClean="0"/>
              <a:t>23</a:t>
            </a:fld>
            <a:endParaRPr lang="zh-CN" altLang="en-US"/>
          </a:p>
        </p:txBody>
      </p:sp>
    </p:spTree>
    <p:extLst>
      <p:ext uri="{BB962C8B-B14F-4D97-AF65-F5344CB8AC3E}">
        <p14:creationId xmlns:p14="http://schemas.microsoft.com/office/powerpoint/2010/main" val="1418554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3209F5-0A19-4EF6-BE4C-0CDA2A709B4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6202995-47E5-4152-8426-25CF200E3D72}"/>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单击以编辑母版副标题样式</a:t>
            </a:r>
          </a:p>
        </p:txBody>
      </p:sp>
      <p:sp>
        <p:nvSpPr>
          <p:cNvPr id="4" name="日期占位符 3">
            <a:extLst>
              <a:ext uri="{FF2B5EF4-FFF2-40B4-BE49-F238E27FC236}">
                <a16:creationId xmlns:a16="http://schemas.microsoft.com/office/drawing/2014/main" id="{CD52A222-5479-4C5E-9ADD-0211515D5CE1}"/>
              </a:ext>
            </a:extLst>
          </p:cNvPr>
          <p:cNvSpPr>
            <a:spLocks noGrp="1"/>
          </p:cNvSpPr>
          <p:nvPr>
            <p:ph type="dt" sz="half" idx="10"/>
          </p:nvPr>
        </p:nvSpPr>
        <p:spPr>
          <a:xfrm>
            <a:off x="838200" y="6356354"/>
            <a:ext cx="2743200" cy="365125"/>
          </a:xfrm>
          <a:prstGeom prst="rect">
            <a:avLst/>
          </a:prstGeom>
        </p:spPr>
        <p:txBody>
          <a:bodyPr/>
          <a:lstStyle/>
          <a:p>
            <a:fld id="{47E609C6-2F71-4A7B-8931-F836CEBD485B}" type="datetimeFigureOut">
              <a:rPr lang="zh-CN" altLang="en-US" smtClean="0"/>
              <a:t>2017/7/7</a:t>
            </a:fld>
            <a:endParaRPr lang="zh-CN" altLang="en-US"/>
          </a:p>
        </p:txBody>
      </p:sp>
      <p:sp>
        <p:nvSpPr>
          <p:cNvPr id="5" name="页脚占位符 4">
            <a:extLst>
              <a:ext uri="{FF2B5EF4-FFF2-40B4-BE49-F238E27FC236}">
                <a16:creationId xmlns:a16="http://schemas.microsoft.com/office/drawing/2014/main" id="{6FA2DA8D-BD04-4F01-ADC4-901CA8E7F294}"/>
              </a:ext>
            </a:extLst>
          </p:cNvPr>
          <p:cNvSpPr>
            <a:spLocks noGrp="1"/>
          </p:cNvSpPr>
          <p:nvPr>
            <p:ph type="ftr" sz="quarter" idx="11"/>
          </p:nvPr>
        </p:nvSpPr>
        <p:spPr>
          <a:xfrm>
            <a:off x="4038600" y="6356354"/>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ABBD30B0-9767-4ADF-AB0C-7777A64A72DF}"/>
              </a:ext>
            </a:extLst>
          </p:cNvPr>
          <p:cNvSpPr>
            <a:spLocks noGrp="1"/>
          </p:cNvSpPr>
          <p:nvPr>
            <p:ph type="sldNum" sz="quarter" idx="12"/>
          </p:nvPr>
        </p:nvSpPr>
        <p:spPr>
          <a:xfrm>
            <a:off x="8610600" y="6356354"/>
            <a:ext cx="2743200" cy="365125"/>
          </a:xfrm>
          <a:prstGeom prst="rect">
            <a:avLst/>
          </a:prstGeom>
        </p:spPr>
        <p:txBody>
          <a:bodyPr/>
          <a:lstStyle/>
          <a:p>
            <a:fld id="{3A64AFD7-74D4-4F18-920B-B00564C75E62}" type="slidenum">
              <a:rPr lang="zh-CN" altLang="en-US" smtClean="0"/>
              <a:t>‹#›</a:t>
            </a:fld>
            <a:endParaRPr lang="zh-CN" altLang="en-US"/>
          </a:p>
        </p:txBody>
      </p:sp>
    </p:spTree>
    <p:extLst>
      <p:ext uri="{BB962C8B-B14F-4D97-AF65-F5344CB8AC3E}">
        <p14:creationId xmlns:p14="http://schemas.microsoft.com/office/powerpoint/2010/main" val="1170186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9F06DB-B8AC-49DE-B664-A164E067A29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BCA92AA-0305-4F1B-A6BB-71184B96766C}"/>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3CEBCC6-7609-43A8-9FC3-88491E852815}"/>
              </a:ext>
            </a:extLst>
          </p:cNvPr>
          <p:cNvSpPr>
            <a:spLocks noGrp="1"/>
          </p:cNvSpPr>
          <p:nvPr>
            <p:ph type="dt" sz="half" idx="10"/>
          </p:nvPr>
        </p:nvSpPr>
        <p:spPr>
          <a:xfrm>
            <a:off x="838200" y="6356354"/>
            <a:ext cx="2743200" cy="365125"/>
          </a:xfrm>
          <a:prstGeom prst="rect">
            <a:avLst/>
          </a:prstGeom>
        </p:spPr>
        <p:txBody>
          <a:bodyPr/>
          <a:lstStyle/>
          <a:p>
            <a:fld id="{47E609C6-2F71-4A7B-8931-F836CEBD485B}" type="datetimeFigureOut">
              <a:rPr lang="zh-CN" altLang="en-US" smtClean="0"/>
              <a:t>2017/7/7</a:t>
            </a:fld>
            <a:endParaRPr lang="zh-CN" altLang="en-US"/>
          </a:p>
        </p:txBody>
      </p:sp>
      <p:sp>
        <p:nvSpPr>
          <p:cNvPr id="5" name="页脚占位符 4">
            <a:extLst>
              <a:ext uri="{FF2B5EF4-FFF2-40B4-BE49-F238E27FC236}">
                <a16:creationId xmlns:a16="http://schemas.microsoft.com/office/drawing/2014/main" id="{260B18CD-56DA-4573-B4BB-6C13633F49AA}"/>
              </a:ext>
            </a:extLst>
          </p:cNvPr>
          <p:cNvSpPr>
            <a:spLocks noGrp="1"/>
          </p:cNvSpPr>
          <p:nvPr>
            <p:ph type="ftr" sz="quarter" idx="11"/>
          </p:nvPr>
        </p:nvSpPr>
        <p:spPr>
          <a:xfrm>
            <a:off x="4038600" y="6356354"/>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1A8D83AE-8A18-4D70-B00A-3625011EB513}"/>
              </a:ext>
            </a:extLst>
          </p:cNvPr>
          <p:cNvSpPr>
            <a:spLocks noGrp="1"/>
          </p:cNvSpPr>
          <p:nvPr>
            <p:ph type="sldNum" sz="quarter" idx="12"/>
          </p:nvPr>
        </p:nvSpPr>
        <p:spPr>
          <a:xfrm>
            <a:off x="8610600" y="6356354"/>
            <a:ext cx="2743200" cy="365125"/>
          </a:xfrm>
          <a:prstGeom prst="rect">
            <a:avLst/>
          </a:prstGeom>
        </p:spPr>
        <p:txBody>
          <a:bodyPr/>
          <a:lstStyle/>
          <a:p>
            <a:fld id="{3A64AFD7-74D4-4F18-920B-B00564C75E62}" type="slidenum">
              <a:rPr lang="zh-CN" altLang="en-US" smtClean="0"/>
              <a:t>‹#›</a:t>
            </a:fld>
            <a:endParaRPr lang="zh-CN" altLang="en-US"/>
          </a:p>
        </p:txBody>
      </p:sp>
    </p:spTree>
    <p:extLst>
      <p:ext uri="{BB962C8B-B14F-4D97-AF65-F5344CB8AC3E}">
        <p14:creationId xmlns:p14="http://schemas.microsoft.com/office/powerpoint/2010/main" val="2024382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67EF03B-108C-4C7E-8EA4-B18482681004}"/>
              </a:ext>
            </a:extLst>
          </p:cNvPr>
          <p:cNvSpPr>
            <a:spLocks noGrp="1"/>
          </p:cNvSpPr>
          <p:nvPr>
            <p:ph type="title" orient="vert"/>
          </p:nvPr>
        </p:nvSpPr>
        <p:spPr>
          <a:xfrm>
            <a:off x="8724902"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D6B169C-7304-4629-BDAB-F97D8CE7E013}"/>
              </a:ext>
            </a:extLst>
          </p:cNvPr>
          <p:cNvSpPr>
            <a:spLocks noGrp="1"/>
          </p:cNvSpPr>
          <p:nvPr>
            <p:ph type="body" orient="vert" idx="1"/>
          </p:nvPr>
        </p:nvSpPr>
        <p:spPr>
          <a:xfrm>
            <a:off x="838202"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ADC26D9-FD06-424B-B11C-EC22E7C5C426}"/>
              </a:ext>
            </a:extLst>
          </p:cNvPr>
          <p:cNvSpPr>
            <a:spLocks noGrp="1"/>
          </p:cNvSpPr>
          <p:nvPr>
            <p:ph type="dt" sz="half" idx="10"/>
          </p:nvPr>
        </p:nvSpPr>
        <p:spPr>
          <a:xfrm>
            <a:off x="838200" y="6356354"/>
            <a:ext cx="2743200" cy="365125"/>
          </a:xfrm>
          <a:prstGeom prst="rect">
            <a:avLst/>
          </a:prstGeom>
        </p:spPr>
        <p:txBody>
          <a:bodyPr/>
          <a:lstStyle/>
          <a:p>
            <a:fld id="{47E609C6-2F71-4A7B-8931-F836CEBD485B}" type="datetimeFigureOut">
              <a:rPr lang="zh-CN" altLang="en-US" smtClean="0"/>
              <a:t>2017/7/7</a:t>
            </a:fld>
            <a:endParaRPr lang="zh-CN" altLang="en-US"/>
          </a:p>
        </p:txBody>
      </p:sp>
      <p:sp>
        <p:nvSpPr>
          <p:cNvPr id="5" name="页脚占位符 4">
            <a:extLst>
              <a:ext uri="{FF2B5EF4-FFF2-40B4-BE49-F238E27FC236}">
                <a16:creationId xmlns:a16="http://schemas.microsoft.com/office/drawing/2014/main" id="{BA59B94C-B472-40EB-A29C-0AB9D52995A1}"/>
              </a:ext>
            </a:extLst>
          </p:cNvPr>
          <p:cNvSpPr>
            <a:spLocks noGrp="1"/>
          </p:cNvSpPr>
          <p:nvPr>
            <p:ph type="ftr" sz="quarter" idx="11"/>
          </p:nvPr>
        </p:nvSpPr>
        <p:spPr>
          <a:xfrm>
            <a:off x="4038600" y="6356354"/>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8CC4927E-D57F-4D97-B79D-82CB6A046D95}"/>
              </a:ext>
            </a:extLst>
          </p:cNvPr>
          <p:cNvSpPr>
            <a:spLocks noGrp="1"/>
          </p:cNvSpPr>
          <p:nvPr>
            <p:ph type="sldNum" sz="quarter" idx="12"/>
          </p:nvPr>
        </p:nvSpPr>
        <p:spPr>
          <a:xfrm>
            <a:off x="8610600" y="6356354"/>
            <a:ext cx="2743200" cy="365125"/>
          </a:xfrm>
          <a:prstGeom prst="rect">
            <a:avLst/>
          </a:prstGeom>
        </p:spPr>
        <p:txBody>
          <a:bodyPr/>
          <a:lstStyle/>
          <a:p>
            <a:fld id="{3A64AFD7-74D4-4F18-920B-B00564C75E62}" type="slidenum">
              <a:rPr lang="zh-CN" altLang="en-US" smtClean="0"/>
              <a:t>‹#›</a:t>
            </a:fld>
            <a:endParaRPr lang="zh-CN" altLang="en-US"/>
          </a:p>
        </p:txBody>
      </p:sp>
    </p:spTree>
    <p:extLst>
      <p:ext uri="{BB962C8B-B14F-4D97-AF65-F5344CB8AC3E}">
        <p14:creationId xmlns:p14="http://schemas.microsoft.com/office/powerpoint/2010/main" val="776273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8FC262-837D-4308-B358-9ADD40AF7C1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F55BC37-4ACF-41A1-88FE-BD416F514F25}"/>
              </a:ext>
            </a:extLst>
          </p:cNvPr>
          <p:cNvSpPr>
            <a:spLocks noGrp="1"/>
          </p:cNvSpPr>
          <p:nvPr>
            <p:ph idx="1"/>
          </p:nvPr>
        </p:nvSpPr>
        <p:spPr>
          <a:xfrm>
            <a:off x="838200" y="2620112"/>
            <a:ext cx="10515600" cy="355685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0323D06-A645-43C1-ADC3-961139CC2D8C}"/>
              </a:ext>
            </a:extLst>
          </p:cNvPr>
          <p:cNvSpPr>
            <a:spLocks noGrp="1"/>
          </p:cNvSpPr>
          <p:nvPr>
            <p:ph type="dt" sz="half" idx="10"/>
          </p:nvPr>
        </p:nvSpPr>
        <p:spPr>
          <a:xfrm>
            <a:off x="838200" y="6356354"/>
            <a:ext cx="2743200" cy="365125"/>
          </a:xfrm>
          <a:prstGeom prst="rect">
            <a:avLst/>
          </a:prstGeom>
        </p:spPr>
        <p:txBody>
          <a:bodyPr/>
          <a:lstStyle/>
          <a:p>
            <a:fld id="{47E609C6-2F71-4A7B-8931-F836CEBD485B}" type="datetimeFigureOut">
              <a:rPr lang="zh-CN" altLang="en-US" smtClean="0"/>
              <a:t>2017/7/7</a:t>
            </a:fld>
            <a:endParaRPr lang="zh-CN" altLang="en-US"/>
          </a:p>
        </p:txBody>
      </p:sp>
      <p:sp>
        <p:nvSpPr>
          <p:cNvPr id="5" name="页脚占位符 4">
            <a:extLst>
              <a:ext uri="{FF2B5EF4-FFF2-40B4-BE49-F238E27FC236}">
                <a16:creationId xmlns:a16="http://schemas.microsoft.com/office/drawing/2014/main" id="{4E6BCEF1-456E-4ACB-9FED-C5CB7455F73B}"/>
              </a:ext>
            </a:extLst>
          </p:cNvPr>
          <p:cNvSpPr>
            <a:spLocks noGrp="1"/>
          </p:cNvSpPr>
          <p:nvPr>
            <p:ph type="ftr" sz="quarter" idx="11"/>
          </p:nvPr>
        </p:nvSpPr>
        <p:spPr>
          <a:xfrm>
            <a:off x="4038600" y="6356354"/>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4DB2D14C-FD4A-4612-B6E1-4A2998D27B57}"/>
              </a:ext>
            </a:extLst>
          </p:cNvPr>
          <p:cNvSpPr>
            <a:spLocks noGrp="1"/>
          </p:cNvSpPr>
          <p:nvPr>
            <p:ph type="sldNum" sz="quarter" idx="12"/>
          </p:nvPr>
        </p:nvSpPr>
        <p:spPr>
          <a:xfrm>
            <a:off x="8610600" y="6356354"/>
            <a:ext cx="2743200" cy="365125"/>
          </a:xfrm>
          <a:prstGeom prst="rect">
            <a:avLst/>
          </a:prstGeom>
        </p:spPr>
        <p:txBody>
          <a:bodyPr/>
          <a:lstStyle/>
          <a:p>
            <a:fld id="{3A64AFD7-74D4-4F18-920B-B00564C75E62}" type="slidenum">
              <a:rPr lang="zh-CN" altLang="en-US" smtClean="0"/>
              <a:t>‹#›</a:t>
            </a:fld>
            <a:endParaRPr lang="zh-CN" altLang="en-US"/>
          </a:p>
        </p:txBody>
      </p:sp>
      <p:sp>
        <p:nvSpPr>
          <p:cNvPr id="8" name="内容占位符 7">
            <a:extLst>
              <a:ext uri="{FF2B5EF4-FFF2-40B4-BE49-F238E27FC236}">
                <a16:creationId xmlns:a16="http://schemas.microsoft.com/office/drawing/2014/main" id="{86A13F40-3840-4F70-B294-19E27C9ABC95}"/>
              </a:ext>
            </a:extLst>
          </p:cNvPr>
          <p:cNvSpPr>
            <a:spLocks noGrp="1"/>
          </p:cNvSpPr>
          <p:nvPr>
            <p:ph sz="quarter" idx="13" hasCustomPrompt="1"/>
          </p:nvPr>
        </p:nvSpPr>
        <p:spPr>
          <a:xfrm>
            <a:off x="682627" y="290643"/>
            <a:ext cx="6489700" cy="477837"/>
          </a:xfrm>
        </p:spPr>
        <p:txBody>
          <a:bodyPr/>
          <a:lstStyle>
            <a:lvl1pPr marL="0" indent="0">
              <a:buNone/>
              <a:defRPr/>
            </a:lvl1pPr>
          </a:lstStyle>
          <a:p>
            <a:pPr lvl="0"/>
            <a:r>
              <a:rPr lang="zh-CN" altLang="en-US" dirty="0"/>
              <a:t>当前项目</a:t>
            </a:r>
          </a:p>
        </p:txBody>
      </p:sp>
    </p:spTree>
    <p:extLst>
      <p:ext uri="{BB962C8B-B14F-4D97-AF65-F5344CB8AC3E}">
        <p14:creationId xmlns:p14="http://schemas.microsoft.com/office/powerpoint/2010/main" val="592918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038091-4F0F-4594-AE83-E2DAF34938ED}"/>
              </a:ext>
            </a:extLst>
          </p:cNvPr>
          <p:cNvSpPr>
            <a:spLocks noGrp="1"/>
          </p:cNvSpPr>
          <p:nvPr>
            <p:ph type="title"/>
          </p:nvPr>
        </p:nvSpPr>
        <p:spPr>
          <a:xfrm>
            <a:off x="831851" y="1709742"/>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41617B1-8074-44F0-B844-6D26B576D993}"/>
              </a:ext>
            </a:extLst>
          </p:cNvPr>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DFBFFCC9-C6F3-481A-9462-B80CAD8D3504}"/>
              </a:ext>
            </a:extLst>
          </p:cNvPr>
          <p:cNvSpPr>
            <a:spLocks noGrp="1"/>
          </p:cNvSpPr>
          <p:nvPr>
            <p:ph type="dt" sz="half" idx="10"/>
          </p:nvPr>
        </p:nvSpPr>
        <p:spPr>
          <a:xfrm>
            <a:off x="838200" y="6356354"/>
            <a:ext cx="2743200" cy="365125"/>
          </a:xfrm>
          <a:prstGeom prst="rect">
            <a:avLst/>
          </a:prstGeom>
        </p:spPr>
        <p:txBody>
          <a:bodyPr/>
          <a:lstStyle/>
          <a:p>
            <a:fld id="{47E609C6-2F71-4A7B-8931-F836CEBD485B}" type="datetimeFigureOut">
              <a:rPr lang="zh-CN" altLang="en-US" smtClean="0"/>
              <a:t>2017/7/7</a:t>
            </a:fld>
            <a:endParaRPr lang="zh-CN" altLang="en-US"/>
          </a:p>
        </p:txBody>
      </p:sp>
      <p:sp>
        <p:nvSpPr>
          <p:cNvPr id="5" name="页脚占位符 4">
            <a:extLst>
              <a:ext uri="{FF2B5EF4-FFF2-40B4-BE49-F238E27FC236}">
                <a16:creationId xmlns:a16="http://schemas.microsoft.com/office/drawing/2014/main" id="{C4380573-0C2F-41F7-9BC1-C2FEF220E94B}"/>
              </a:ext>
            </a:extLst>
          </p:cNvPr>
          <p:cNvSpPr>
            <a:spLocks noGrp="1"/>
          </p:cNvSpPr>
          <p:nvPr>
            <p:ph type="ftr" sz="quarter" idx="11"/>
          </p:nvPr>
        </p:nvSpPr>
        <p:spPr>
          <a:xfrm>
            <a:off x="4038600" y="6356354"/>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86A8A06E-B032-4522-9DB8-41C0906E9C48}"/>
              </a:ext>
            </a:extLst>
          </p:cNvPr>
          <p:cNvSpPr>
            <a:spLocks noGrp="1"/>
          </p:cNvSpPr>
          <p:nvPr>
            <p:ph type="sldNum" sz="quarter" idx="12"/>
          </p:nvPr>
        </p:nvSpPr>
        <p:spPr>
          <a:xfrm>
            <a:off x="8610600" y="6356354"/>
            <a:ext cx="2743200" cy="365125"/>
          </a:xfrm>
          <a:prstGeom prst="rect">
            <a:avLst/>
          </a:prstGeom>
        </p:spPr>
        <p:txBody>
          <a:bodyPr/>
          <a:lstStyle/>
          <a:p>
            <a:fld id="{3A64AFD7-74D4-4F18-920B-B00564C75E62}" type="slidenum">
              <a:rPr lang="zh-CN" altLang="en-US" smtClean="0"/>
              <a:t>‹#›</a:t>
            </a:fld>
            <a:endParaRPr lang="zh-CN" altLang="en-US"/>
          </a:p>
        </p:txBody>
      </p:sp>
    </p:spTree>
    <p:extLst>
      <p:ext uri="{BB962C8B-B14F-4D97-AF65-F5344CB8AC3E}">
        <p14:creationId xmlns:p14="http://schemas.microsoft.com/office/powerpoint/2010/main" val="494923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7BFB3F-2C41-48D5-AC6E-B93535F1C82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E3CB2C0-45C2-4E51-B239-B71559E474F7}"/>
              </a:ext>
            </a:extLst>
          </p:cNvPr>
          <p:cNvSpPr>
            <a:spLocks noGrp="1"/>
          </p:cNvSpPr>
          <p:nvPr>
            <p:ph sz="half" idx="1"/>
          </p:nvPr>
        </p:nvSpPr>
        <p:spPr>
          <a:xfrm>
            <a:off x="838200" y="2607061"/>
            <a:ext cx="5181600" cy="356990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87D3487A-BC14-4D0C-A0DE-9DBCCDA2B94C}"/>
              </a:ext>
            </a:extLst>
          </p:cNvPr>
          <p:cNvSpPr>
            <a:spLocks noGrp="1"/>
          </p:cNvSpPr>
          <p:nvPr>
            <p:ph sz="half" idx="2"/>
          </p:nvPr>
        </p:nvSpPr>
        <p:spPr>
          <a:xfrm>
            <a:off x="6172200" y="2607057"/>
            <a:ext cx="5181600" cy="3569906"/>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BEE2C856-12C5-4D06-BC0A-4F90D32DD5AF}"/>
              </a:ext>
            </a:extLst>
          </p:cNvPr>
          <p:cNvSpPr>
            <a:spLocks noGrp="1"/>
          </p:cNvSpPr>
          <p:nvPr>
            <p:ph type="dt" sz="half" idx="10"/>
          </p:nvPr>
        </p:nvSpPr>
        <p:spPr>
          <a:xfrm>
            <a:off x="838200" y="6356354"/>
            <a:ext cx="2743200" cy="365125"/>
          </a:xfrm>
          <a:prstGeom prst="rect">
            <a:avLst/>
          </a:prstGeom>
        </p:spPr>
        <p:txBody>
          <a:bodyPr/>
          <a:lstStyle/>
          <a:p>
            <a:fld id="{47E609C6-2F71-4A7B-8931-F836CEBD485B}" type="datetimeFigureOut">
              <a:rPr lang="zh-CN" altLang="en-US" smtClean="0"/>
              <a:t>2017/7/7</a:t>
            </a:fld>
            <a:endParaRPr lang="zh-CN" altLang="en-US"/>
          </a:p>
        </p:txBody>
      </p:sp>
      <p:sp>
        <p:nvSpPr>
          <p:cNvPr id="6" name="页脚占位符 5">
            <a:extLst>
              <a:ext uri="{FF2B5EF4-FFF2-40B4-BE49-F238E27FC236}">
                <a16:creationId xmlns:a16="http://schemas.microsoft.com/office/drawing/2014/main" id="{F97718B8-E3B6-492E-ABDB-7DCBBAB710BF}"/>
              </a:ext>
            </a:extLst>
          </p:cNvPr>
          <p:cNvSpPr>
            <a:spLocks noGrp="1"/>
          </p:cNvSpPr>
          <p:nvPr>
            <p:ph type="ftr" sz="quarter" idx="11"/>
          </p:nvPr>
        </p:nvSpPr>
        <p:spPr>
          <a:xfrm>
            <a:off x="4038600" y="6356354"/>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89036E18-E26E-49F1-ADBB-278BB6B8AC4C}"/>
              </a:ext>
            </a:extLst>
          </p:cNvPr>
          <p:cNvSpPr>
            <a:spLocks noGrp="1"/>
          </p:cNvSpPr>
          <p:nvPr>
            <p:ph type="sldNum" sz="quarter" idx="12"/>
          </p:nvPr>
        </p:nvSpPr>
        <p:spPr>
          <a:xfrm>
            <a:off x="8610600" y="6356354"/>
            <a:ext cx="2743200" cy="365125"/>
          </a:xfrm>
          <a:prstGeom prst="rect">
            <a:avLst/>
          </a:prstGeom>
        </p:spPr>
        <p:txBody>
          <a:bodyPr/>
          <a:lstStyle/>
          <a:p>
            <a:fld id="{3A64AFD7-74D4-4F18-920B-B00564C75E62}" type="slidenum">
              <a:rPr lang="zh-CN" altLang="en-US" smtClean="0"/>
              <a:t>‹#›</a:t>
            </a:fld>
            <a:endParaRPr lang="zh-CN" altLang="en-US"/>
          </a:p>
        </p:txBody>
      </p:sp>
      <p:sp>
        <p:nvSpPr>
          <p:cNvPr id="11" name="内容占位符 7">
            <a:extLst>
              <a:ext uri="{FF2B5EF4-FFF2-40B4-BE49-F238E27FC236}">
                <a16:creationId xmlns:a16="http://schemas.microsoft.com/office/drawing/2014/main" id="{2C049E43-3140-4F76-8B97-17F0B515B8B7}"/>
              </a:ext>
            </a:extLst>
          </p:cNvPr>
          <p:cNvSpPr>
            <a:spLocks noGrp="1"/>
          </p:cNvSpPr>
          <p:nvPr>
            <p:ph sz="quarter" idx="13" hasCustomPrompt="1"/>
          </p:nvPr>
        </p:nvSpPr>
        <p:spPr>
          <a:xfrm>
            <a:off x="682627" y="290643"/>
            <a:ext cx="6489700" cy="477837"/>
          </a:xfrm>
        </p:spPr>
        <p:txBody>
          <a:bodyPr/>
          <a:lstStyle>
            <a:lvl1pPr marL="0" indent="0">
              <a:buNone/>
              <a:defRPr/>
            </a:lvl1pPr>
          </a:lstStyle>
          <a:p>
            <a:pPr lvl="0"/>
            <a:r>
              <a:rPr lang="zh-CN" altLang="en-US" dirty="0"/>
              <a:t>当前项目</a:t>
            </a:r>
          </a:p>
        </p:txBody>
      </p:sp>
    </p:spTree>
    <p:extLst>
      <p:ext uri="{BB962C8B-B14F-4D97-AF65-F5344CB8AC3E}">
        <p14:creationId xmlns:p14="http://schemas.microsoft.com/office/powerpoint/2010/main" val="1038817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FDFDD0-5DF8-430A-8AA0-1C1EB05EFE7D}"/>
              </a:ext>
            </a:extLst>
          </p:cNvPr>
          <p:cNvSpPr>
            <a:spLocks noGrp="1"/>
          </p:cNvSpPr>
          <p:nvPr>
            <p:ph type="title"/>
          </p:nvPr>
        </p:nvSpPr>
        <p:spPr>
          <a:xfrm>
            <a:off x="839788" y="365129"/>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CC9E5F4-32BB-496E-8B20-36130B9AD295}"/>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8E527FCE-8DC6-4562-B152-A8D58848F412}"/>
              </a:ext>
            </a:extLst>
          </p:cNvPr>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16634C13-1B92-42AB-B17B-E91617C84C0A}"/>
              </a:ext>
            </a:extLst>
          </p:cNvPr>
          <p:cNvSpPr>
            <a:spLocks noGrp="1"/>
          </p:cNvSpPr>
          <p:nvPr>
            <p:ph type="body" sz="quarter" idx="3"/>
          </p:nvPr>
        </p:nvSpPr>
        <p:spPr>
          <a:xfrm>
            <a:off x="6172202"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2BAEC6F2-0C8D-454D-9DCD-531FFDEE79AF}"/>
              </a:ext>
            </a:extLst>
          </p:cNvPr>
          <p:cNvSpPr>
            <a:spLocks noGrp="1"/>
          </p:cNvSpPr>
          <p:nvPr>
            <p:ph sz="quarter" idx="4"/>
          </p:nvPr>
        </p:nvSpPr>
        <p:spPr>
          <a:xfrm>
            <a:off x="6172202"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CE229A8B-F601-406F-8523-7027EDDF873A}"/>
              </a:ext>
            </a:extLst>
          </p:cNvPr>
          <p:cNvSpPr>
            <a:spLocks noGrp="1"/>
          </p:cNvSpPr>
          <p:nvPr>
            <p:ph type="dt" sz="half" idx="10"/>
          </p:nvPr>
        </p:nvSpPr>
        <p:spPr>
          <a:xfrm>
            <a:off x="838200" y="6356354"/>
            <a:ext cx="2743200" cy="365125"/>
          </a:xfrm>
          <a:prstGeom prst="rect">
            <a:avLst/>
          </a:prstGeom>
        </p:spPr>
        <p:txBody>
          <a:bodyPr/>
          <a:lstStyle/>
          <a:p>
            <a:fld id="{47E609C6-2F71-4A7B-8931-F836CEBD485B}" type="datetimeFigureOut">
              <a:rPr lang="zh-CN" altLang="en-US" smtClean="0"/>
              <a:t>2017/7/7</a:t>
            </a:fld>
            <a:endParaRPr lang="zh-CN" altLang="en-US"/>
          </a:p>
        </p:txBody>
      </p:sp>
      <p:sp>
        <p:nvSpPr>
          <p:cNvPr id="8" name="页脚占位符 7">
            <a:extLst>
              <a:ext uri="{FF2B5EF4-FFF2-40B4-BE49-F238E27FC236}">
                <a16:creationId xmlns:a16="http://schemas.microsoft.com/office/drawing/2014/main" id="{963F177B-ED49-4DE4-9A47-41AEB92C62CB}"/>
              </a:ext>
            </a:extLst>
          </p:cNvPr>
          <p:cNvSpPr>
            <a:spLocks noGrp="1"/>
          </p:cNvSpPr>
          <p:nvPr>
            <p:ph type="ftr" sz="quarter" idx="11"/>
          </p:nvPr>
        </p:nvSpPr>
        <p:spPr>
          <a:xfrm>
            <a:off x="4038600" y="6356354"/>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63A3641E-18AF-4799-8A1D-4AF5F16146E4}"/>
              </a:ext>
            </a:extLst>
          </p:cNvPr>
          <p:cNvSpPr>
            <a:spLocks noGrp="1"/>
          </p:cNvSpPr>
          <p:nvPr>
            <p:ph type="sldNum" sz="quarter" idx="12"/>
          </p:nvPr>
        </p:nvSpPr>
        <p:spPr>
          <a:xfrm>
            <a:off x="8610600" y="6356354"/>
            <a:ext cx="2743200" cy="365125"/>
          </a:xfrm>
          <a:prstGeom prst="rect">
            <a:avLst/>
          </a:prstGeom>
        </p:spPr>
        <p:txBody>
          <a:bodyPr/>
          <a:lstStyle/>
          <a:p>
            <a:fld id="{3A64AFD7-74D4-4F18-920B-B00564C75E62}" type="slidenum">
              <a:rPr lang="zh-CN" altLang="en-US" smtClean="0"/>
              <a:t>‹#›</a:t>
            </a:fld>
            <a:endParaRPr lang="zh-CN" altLang="en-US"/>
          </a:p>
        </p:txBody>
      </p:sp>
    </p:spTree>
    <p:extLst>
      <p:ext uri="{BB962C8B-B14F-4D97-AF65-F5344CB8AC3E}">
        <p14:creationId xmlns:p14="http://schemas.microsoft.com/office/powerpoint/2010/main" val="521925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6AC975-6742-437D-99D2-8AE16FDF923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A9D2F29-034A-4498-AFB3-A789DD3F924E}"/>
              </a:ext>
            </a:extLst>
          </p:cNvPr>
          <p:cNvSpPr>
            <a:spLocks noGrp="1"/>
          </p:cNvSpPr>
          <p:nvPr>
            <p:ph type="dt" sz="half" idx="10"/>
          </p:nvPr>
        </p:nvSpPr>
        <p:spPr>
          <a:xfrm>
            <a:off x="838200" y="6356354"/>
            <a:ext cx="2743200" cy="365125"/>
          </a:xfrm>
          <a:prstGeom prst="rect">
            <a:avLst/>
          </a:prstGeom>
        </p:spPr>
        <p:txBody>
          <a:bodyPr/>
          <a:lstStyle/>
          <a:p>
            <a:fld id="{47E609C6-2F71-4A7B-8931-F836CEBD485B}" type="datetimeFigureOut">
              <a:rPr lang="zh-CN" altLang="en-US" smtClean="0"/>
              <a:t>2017/7/7</a:t>
            </a:fld>
            <a:endParaRPr lang="zh-CN" altLang="en-US"/>
          </a:p>
        </p:txBody>
      </p:sp>
      <p:sp>
        <p:nvSpPr>
          <p:cNvPr id="4" name="页脚占位符 3">
            <a:extLst>
              <a:ext uri="{FF2B5EF4-FFF2-40B4-BE49-F238E27FC236}">
                <a16:creationId xmlns:a16="http://schemas.microsoft.com/office/drawing/2014/main" id="{9226F88E-A000-448E-B1AF-2F532B7295FE}"/>
              </a:ext>
            </a:extLst>
          </p:cNvPr>
          <p:cNvSpPr>
            <a:spLocks noGrp="1"/>
          </p:cNvSpPr>
          <p:nvPr>
            <p:ph type="ftr" sz="quarter" idx="11"/>
          </p:nvPr>
        </p:nvSpPr>
        <p:spPr>
          <a:xfrm>
            <a:off x="4038600" y="6356354"/>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0E989283-9377-45FD-A05D-2C9A8FDA744D}"/>
              </a:ext>
            </a:extLst>
          </p:cNvPr>
          <p:cNvSpPr>
            <a:spLocks noGrp="1"/>
          </p:cNvSpPr>
          <p:nvPr>
            <p:ph type="sldNum" sz="quarter" idx="12"/>
          </p:nvPr>
        </p:nvSpPr>
        <p:spPr>
          <a:xfrm>
            <a:off x="8610600" y="6356354"/>
            <a:ext cx="2743200" cy="365125"/>
          </a:xfrm>
          <a:prstGeom prst="rect">
            <a:avLst/>
          </a:prstGeom>
        </p:spPr>
        <p:txBody>
          <a:bodyPr/>
          <a:lstStyle/>
          <a:p>
            <a:fld id="{3A64AFD7-74D4-4F18-920B-B00564C75E62}" type="slidenum">
              <a:rPr lang="zh-CN" altLang="en-US" smtClean="0"/>
              <a:t>‹#›</a:t>
            </a:fld>
            <a:endParaRPr lang="zh-CN" altLang="en-US"/>
          </a:p>
        </p:txBody>
      </p:sp>
    </p:spTree>
    <p:extLst>
      <p:ext uri="{BB962C8B-B14F-4D97-AF65-F5344CB8AC3E}">
        <p14:creationId xmlns:p14="http://schemas.microsoft.com/office/powerpoint/2010/main" val="2282524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9D848C9-EE81-4090-8C1A-0FD9718C6C57}"/>
              </a:ext>
            </a:extLst>
          </p:cNvPr>
          <p:cNvSpPr>
            <a:spLocks noGrp="1"/>
          </p:cNvSpPr>
          <p:nvPr>
            <p:ph type="dt" sz="half" idx="10"/>
          </p:nvPr>
        </p:nvSpPr>
        <p:spPr>
          <a:xfrm>
            <a:off x="838200" y="6356354"/>
            <a:ext cx="2743200" cy="365125"/>
          </a:xfrm>
          <a:prstGeom prst="rect">
            <a:avLst/>
          </a:prstGeom>
        </p:spPr>
        <p:txBody>
          <a:bodyPr/>
          <a:lstStyle/>
          <a:p>
            <a:fld id="{47E609C6-2F71-4A7B-8931-F836CEBD485B}" type="datetimeFigureOut">
              <a:rPr lang="zh-CN" altLang="en-US" smtClean="0"/>
              <a:t>2017/7/7</a:t>
            </a:fld>
            <a:endParaRPr lang="zh-CN" altLang="en-US"/>
          </a:p>
        </p:txBody>
      </p:sp>
      <p:sp>
        <p:nvSpPr>
          <p:cNvPr id="3" name="页脚占位符 2">
            <a:extLst>
              <a:ext uri="{FF2B5EF4-FFF2-40B4-BE49-F238E27FC236}">
                <a16:creationId xmlns:a16="http://schemas.microsoft.com/office/drawing/2014/main" id="{7B0E1380-2C70-470F-9378-E7D8CDB51E14}"/>
              </a:ext>
            </a:extLst>
          </p:cNvPr>
          <p:cNvSpPr>
            <a:spLocks noGrp="1"/>
          </p:cNvSpPr>
          <p:nvPr>
            <p:ph type="ftr" sz="quarter" idx="11"/>
          </p:nvPr>
        </p:nvSpPr>
        <p:spPr>
          <a:xfrm>
            <a:off x="4038600" y="6356354"/>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FD035574-23EF-4923-8706-1E5EEF9E1C11}"/>
              </a:ext>
            </a:extLst>
          </p:cNvPr>
          <p:cNvSpPr>
            <a:spLocks noGrp="1"/>
          </p:cNvSpPr>
          <p:nvPr>
            <p:ph type="sldNum" sz="quarter" idx="12"/>
          </p:nvPr>
        </p:nvSpPr>
        <p:spPr>
          <a:xfrm>
            <a:off x="8610600" y="6356354"/>
            <a:ext cx="2743200" cy="365125"/>
          </a:xfrm>
          <a:prstGeom prst="rect">
            <a:avLst/>
          </a:prstGeom>
        </p:spPr>
        <p:txBody>
          <a:bodyPr/>
          <a:lstStyle/>
          <a:p>
            <a:fld id="{3A64AFD7-74D4-4F18-920B-B00564C75E62}" type="slidenum">
              <a:rPr lang="zh-CN" altLang="en-US" smtClean="0"/>
              <a:t>‹#›</a:t>
            </a:fld>
            <a:endParaRPr lang="zh-CN" altLang="en-US"/>
          </a:p>
        </p:txBody>
      </p:sp>
    </p:spTree>
    <p:extLst>
      <p:ext uri="{BB962C8B-B14F-4D97-AF65-F5344CB8AC3E}">
        <p14:creationId xmlns:p14="http://schemas.microsoft.com/office/powerpoint/2010/main" val="1781065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22C3C9-1FFB-411C-B330-6773690F983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6A0C0D2-6791-42AD-9AAC-E033285F3268}"/>
              </a:ext>
            </a:extLst>
          </p:cNvPr>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2CAA1720-3B73-4B6C-B9F6-792A25B310DD}"/>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A4CC7F26-4A3C-456F-81FC-AE506E5DB069}"/>
              </a:ext>
            </a:extLst>
          </p:cNvPr>
          <p:cNvSpPr>
            <a:spLocks noGrp="1"/>
          </p:cNvSpPr>
          <p:nvPr>
            <p:ph type="dt" sz="half" idx="10"/>
          </p:nvPr>
        </p:nvSpPr>
        <p:spPr>
          <a:xfrm>
            <a:off x="838200" y="6356354"/>
            <a:ext cx="2743200" cy="365125"/>
          </a:xfrm>
          <a:prstGeom prst="rect">
            <a:avLst/>
          </a:prstGeom>
        </p:spPr>
        <p:txBody>
          <a:bodyPr/>
          <a:lstStyle/>
          <a:p>
            <a:fld id="{47E609C6-2F71-4A7B-8931-F836CEBD485B}" type="datetimeFigureOut">
              <a:rPr lang="zh-CN" altLang="en-US" smtClean="0"/>
              <a:t>2017/7/7</a:t>
            </a:fld>
            <a:endParaRPr lang="zh-CN" altLang="en-US"/>
          </a:p>
        </p:txBody>
      </p:sp>
      <p:sp>
        <p:nvSpPr>
          <p:cNvPr id="6" name="页脚占位符 5">
            <a:extLst>
              <a:ext uri="{FF2B5EF4-FFF2-40B4-BE49-F238E27FC236}">
                <a16:creationId xmlns:a16="http://schemas.microsoft.com/office/drawing/2014/main" id="{D2BA803A-BDD2-4CEC-B50A-1A6EDE8EE35C}"/>
              </a:ext>
            </a:extLst>
          </p:cNvPr>
          <p:cNvSpPr>
            <a:spLocks noGrp="1"/>
          </p:cNvSpPr>
          <p:nvPr>
            <p:ph type="ftr" sz="quarter" idx="11"/>
          </p:nvPr>
        </p:nvSpPr>
        <p:spPr>
          <a:xfrm>
            <a:off x="4038600" y="6356354"/>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21E01829-67D8-4B9D-99FC-AB8937CA45C7}"/>
              </a:ext>
            </a:extLst>
          </p:cNvPr>
          <p:cNvSpPr>
            <a:spLocks noGrp="1"/>
          </p:cNvSpPr>
          <p:nvPr>
            <p:ph type="sldNum" sz="quarter" idx="12"/>
          </p:nvPr>
        </p:nvSpPr>
        <p:spPr>
          <a:xfrm>
            <a:off x="8610600" y="6356354"/>
            <a:ext cx="2743200" cy="365125"/>
          </a:xfrm>
          <a:prstGeom prst="rect">
            <a:avLst/>
          </a:prstGeom>
        </p:spPr>
        <p:txBody>
          <a:bodyPr/>
          <a:lstStyle/>
          <a:p>
            <a:fld id="{3A64AFD7-74D4-4F18-920B-B00564C75E62}" type="slidenum">
              <a:rPr lang="zh-CN" altLang="en-US" smtClean="0"/>
              <a:t>‹#›</a:t>
            </a:fld>
            <a:endParaRPr lang="zh-CN" altLang="en-US"/>
          </a:p>
        </p:txBody>
      </p:sp>
    </p:spTree>
    <p:extLst>
      <p:ext uri="{BB962C8B-B14F-4D97-AF65-F5344CB8AC3E}">
        <p14:creationId xmlns:p14="http://schemas.microsoft.com/office/powerpoint/2010/main" val="1415371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431704-DDB6-4972-A39D-8EED676AC67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75752E3-2B91-4F61-90D2-D8121061E1CB}"/>
              </a:ext>
            </a:extLst>
          </p:cNvPr>
          <p:cNvSpPr>
            <a:spLocks noGrp="1"/>
          </p:cNvSpPr>
          <p:nvPr>
            <p:ph type="pic" idx="1"/>
          </p:nvPr>
        </p:nvSpPr>
        <p:spPr>
          <a:xfrm>
            <a:off x="5183188" y="987429"/>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zh-CN" altLang="en-US"/>
          </a:p>
        </p:txBody>
      </p:sp>
      <p:sp>
        <p:nvSpPr>
          <p:cNvPr id="4" name="文本占位符 3">
            <a:extLst>
              <a:ext uri="{FF2B5EF4-FFF2-40B4-BE49-F238E27FC236}">
                <a16:creationId xmlns:a16="http://schemas.microsoft.com/office/drawing/2014/main" id="{02935651-8A31-49E8-8DE3-DBD30011385A}"/>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54FA35DB-9307-4C72-9EAF-EF39E3C03818}"/>
              </a:ext>
            </a:extLst>
          </p:cNvPr>
          <p:cNvSpPr>
            <a:spLocks noGrp="1"/>
          </p:cNvSpPr>
          <p:nvPr>
            <p:ph type="dt" sz="half" idx="10"/>
          </p:nvPr>
        </p:nvSpPr>
        <p:spPr>
          <a:xfrm>
            <a:off x="838200" y="6356354"/>
            <a:ext cx="2743200" cy="365125"/>
          </a:xfrm>
          <a:prstGeom prst="rect">
            <a:avLst/>
          </a:prstGeom>
        </p:spPr>
        <p:txBody>
          <a:bodyPr/>
          <a:lstStyle/>
          <a:p>
            <a:fld id="{47E609C6-2F71-4A7B-8931-F836CEBD485B}" type="datetimeFigureOut">
              <a:rPr lang="zh-CN" altLang="en-US" smtClean="0"/>
              <a:t>2017/7/7</a:t>
            </a:fld>
            <a:endParaRPr lang="zh-CN" altLang="en-US"/>
          </a:p>
        </p:txBody>
      </p:sp>
      <p:sp>
        <p:nvSpPr>
          <p:cNvPr id="6" name="页脚占位符 5">
            <a:extLst>
              <a:ext uri="{FF2B5EF4-FFF2-40B4-BE49-F238E27FC236}">
                <a16:creationId xmlns:a16="http://schemas.microsoft.com/office/drawing/2014/main" id="{56920707-3B81-4E5D-8B3C-385929B8854E}"/>
              </a:ext>
            </a:extLst>
          </p:cNvPr>
          <p:cNvSpPr>
            <a:spLocks noGrp="1"/>
          </p:cNvSpPr>
          <p:nvPr>
            <p:ph type="ftr" sz="quarter" idx="11"/>
          </p:nvPr>
        </p:nvSpPr>
        <p:spPr>
          <a:xfrm>
            <a:off x="4038600" y="6356354"/>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B222B5C8-11F4-476A-9047-97F540C07477}"/>
              </a:ext>
            </a:extLst>
          </p:cNvPr>
          <p:cNvSpPr>
            <a:spLocks noGrp="1"/>
          </p:cNvSpPr>
          <p:nvPr>
            <p:ph type="sldNum" sz="quarter" idx="12"/>
          </p:nvPr>
        </p:nvSpPr>
        <p:spPr>
          <a:xfrm>
            <a:off x="8610600" y="6356354"/>
            <a:ext cx="2743200" cy="365125"/>
          </a:xfrm>
          <a:prstGeom prst="rect">
            <a:avLst/>
          </a:prstGeom>
        </p:spPr>
        <p:txBody>
          <a:bodyPr/>
          <a:lstStyle/>
          <a:p>
            <a:fld id="{3A64AFD7-74D4-4F18-920B-B00564C75E62}" type="slidenum">
              <a:rPr lang="zh-CN" altLang="en-US" smtClean="0"/>
              <a:t>‹#›</a:t>
            </a:fld>
            <a:endParaRPr lang="zh-CN" altLang="en-US"/>
          </a:p>
        </p:txBody>
      </p:sp>
    </p:spTree>
    <p:extLst>
      <p:ext uri="{BB962C8B-B14F-4D97-AF65-F5344CB8AC3E}">
        <p14:creationId xmlns:p14="http://schemas.microsoft.com/office/powerpoint/2010/main" val="406509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BAB5932-1A25-4E6A-899D-797D7511CA15}"/>
              </a:ext>
            </a:extLst>
          </p:cNvPr>
          <p:cNvSpPr>
            <a:spLocks noGrp="1"/>
          </p:cNvSpPr>
          <p:nvPr>
            <p:ph type="title"/>
          </p:nvPr>
        </p:nvSpPr>
        <p:spPr>
          <a:xfrm>
            <a:off x="838200" y="1102108"/>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02D11225-A0E5-4F19-88AD-479A5B5716E4}"/>
              </a:ext>
            </a:extLst>
          </p:cNvPr>
          <p:cNvSpPr>
            <a:spLocks noGrp="1"/>
          </p:cNvSpPr>
          <p:nvPr>
            <p:ph type="body" idx="1"/>
          </p:nvPr>
        </p:nvSpPr>
        <p:spPr>
          <a:xfrm>
            <a:off x="838200" y="2565779"/>
            <a:ext cx="10515600" cy="361118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矩形 6">
            <a:extLst>
              <a:ext uri="{FF2B5EF4-FFF2-40B4-BE49-F238E27FC236}">
                <a16:creationId xmlns:a16="http://schemas.microsoft.com/office/drawing/2014/main" id="{2AF9FAC9-318A-423E-8057-6E61B4E058FB}"/>
              </a:ext>
            </a:extLst>
          </p:cNvPr>
          <p:cNvSpPr/>
          <p:nvPr userDrawn="1"/>
        </p:nvSpPr>
        <p:spPr>
          <a:xfrm>
            <a:off x="641445" y="914405"/>
            <a:ext cx="10849971" cy="457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028" name="Picture 4" descr="Image result">
            <a:extLst>
              <a:ext uri="{FF2B5EF4-FFF2-40B4-BE49-F238E27FC236}">
                <a16:creationId xmlns:a16="http://schemas.microsoft.com/office/drawing/2014/main" id="{0987A4AC-CA1F-4E20-A39C-B9E302B4A04B}"/>
              </a:ext>
            </a:extLst>
          </p:cNvPr>
          <p:cNvPicPr>
            <a:picLocks noChangeAspect="1" noChangeArrowheads="1"/>
          </p:cNvPicPr>
          <p:nvPr userDrawn="1"/>
        </p:nvPicPr>
        <p:blipFill rotWithShape="1">
          <a:blip r:embed="rId13">
            <a:extLst>
              <a:ext uri="{28A0092B-C50C-407E-A947-70E740481C1C}">
                <a14:useLocalDpi xmlns:a14="http://schemas.microsoft.com/office/drawing/2010/main" val="0"/>
              </a:ext>
            </a:extLst>
          </a:blip>
          <a:srcRect t="1398" b="36715"/>
          <a:stretch/>
        </p:blipFill>
        <p:spPr bwMode="auto">
          <a:xfrm>
            <a:off x="10143771" y="121232"/>
            <a:ext cx="1210031" cy="74886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Xi'an Jiaotong University.png">
            <a:extLst>
              <a:ext uri="{FF2B5EF4-FFF2-40B4-BE49-F238E27FC236}">
                <a16:creationId xmlns:a16="http://schemas.microsoft.com/office/drawing/2014/main" id="{57CDFEF6-50A9-489C-ABF6-E5DE8741CD3D}"/>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9183524" y="97977"/>
            <a:ext cx="765697" cy="765697"/>
          </a:xfrm>
          <a:prstGeom prst="rect">
            <a:avLst/>
          </a:prstGeom>
          <a:noFill/>
          <a:extLst>
            <a:ext uri="{909E8E84-426E-40DD-AFC4-6F175D3DCCD1}">
              <a14:hiddenFill xmlns:a14="http://schemas.microsoft.com/office/drawing/2010/main">
                <a:solidFill>
                  <a:srgbClr val="FFFFFF"/>
                </a:solidFill>
              </a14:hiddenFill>
            </a:ext>
          </a:extLst>
        </p:spPr>
      </p:pic>
      <p:sp>
        <p:nvSpPr>
          <p:cNvPr id="13" name="内容占位符 7">
            <a:extLst>
              <a:ext uri="{FF2B5EF4-FFF2-40B4-BE49-F238E27FC236}">
                <a16:creationId xmlns:a16="http://schemas.microsoft.com/office/drawing/2014/main" id="{4944EFAD-70C6-4DE1-9DDD-D88C8D24CFF8}"/>
              </a:ext>
            </a:extLst>
          </p:cNvPr>
          <p:cNvSpPr txBox="1">
            <a:spLocks/>
          </p:cNvSpPr>
          <p:nvPr userDrawn="1"/>
        </p:nvSpPr>
        <p:spPr>
          <a:xfrm>
            <a:off x="7315467" y="287111"/>
            <a:ext cx="1796599" cy="47783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800" dirty="0"/>
              <a:t>ACM XJTU</a:t>
            </a:r>
            <a:endParaRPr lang="zh-CN" altLang="en-US" sz="2800" dirty="0"/>
          </a:p>
        </p:txBody>
      </p:sp>
    </p:spTree>
    <p:extLst>
      <p:ext uri="{BB962C8B-B14F-4D97-AF65-F5344CB8AC3E}">
        <p14:creationId xmlns:p14="http://schemas.microsoft.com/office/powerpoint/2010/main" val="4744730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4.jpg"/><Relationship Id="rId5" Type="http://schemas.openxmlformats.org/officeDocument/2006/relationships/image" Target="../media/image13.jpg"/><Relationship Id="rId4" Type="http://schemas.openxmlformats.org/officeDocument/2006/relationships/image" Target="../media/image12.jpg"/></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9.xml"/><Relationship Id="rId1" Type="http://schemas.openxmlformats.org/officeDocument/2006/relationships/slideLayout" Target="../slideLayouts/slideLayout7.xml"/><Relationship Id="rId5" Type="http://schemas.openxmlformats.org/officeDocument/2006/relationships/image" Target="../media/image21.jpg"/><Relationship Id="rId4" Type="http://schemas.openxmlformats.org/officeDocument/2006/relationships/image" Target="../media/image20.jp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7074D7-1447-45B6-BA71-DB271798E17F}"/>
              </a:ext>
            </a:extLst>
          </p:cNvPr>
          <p:cNvSpPr>
            <a:spLocks noGrp="1"/>
          </p:cNvSpPr>
          <p:nvPr>
            <p:ph type="ctrTitle"/>
          </p:nvPr>
        </p:nvSpPr>
        <p:spPr>
          <a:xfrm>
            <a:off x="1524000" y="1370557"/>
            <a:ext cx="9144000" cy="2387600"/>
          </a:xfrm>
        </p:spPr>
        <p:txBody>
          <a:bodyPr>
            <a:normAutofit/>
          </a:bodyPr>
          <a:lstStyle/>
          <a:p>
            <a:r>
              <a:rPr lang="zh-CN" altLang="en-US" sz="8000" dirty="0"/>
              <a:t>杂项</a:t>
            </a:r>
            <a:br>
              <a:rPr lang="en-US" altLang="zh-CN" dirty="0"/>
            </a:br>
            <a:r>
              <a:rPr lang="zh-CN" altLang="en-US" sz="4000" dirty="0"/>
              <a:t>中华套路选讲</a:t>
            </a:r>
          </a:p>
        </p:txBody>
      </p:sp>
      <p:sp>
        <p:nvSpPr>
          <p:cNvPr id="3" name="副标题 2">
            <a:extLst>
              <a:ext uri="{FF2B5EF4-FFF2-40B4-BE49-F238E27FC236}">
                <a16:creationId xmlns:a16="http://schemas.microsoft.com/office/drawing/2014/main" id="{C4D2EC50-29E4-47E3-A36E-522F5F3D666A}"/>
              </a:ext>
            </a:extLst>
          </p:cNvPr>
          <p:cNvSpPr>
            <a:spLocks noGrp="1"/>
          </p:cNvSpPr>
          <p:nvPr>
            <p:ph type="subTitle" idx="1"/>
          </p:nvPr>
        </p:nvSpPr>
        <p:spPr>
          <a:xfrm>
            <a:off x="1524000" y="4451124"/>
            <a:ext cx="9144000" cy="1655762"/>
          </a:xfrm>
        </p:spPr>
        <p:txBody>
          <a:bodyPr/>
          <a:lstStyle/>
          <a:p>
            <a:r>
              <a:rPr lang="zh-CN" altLang="en-US" dirty="0"/>
              <a:t>西安交通大学</a:t>
            </a:r>
            <a:r>
              <a:rPr lang="en-US" altLang="zh-CN" dirty="0"/>
              <a:t>        </a:t>
            </a:r>
            <a:r>
              <a:rPr lang="zh-CN" altLang="en-US" dirty="0"/>
              <a:t>李子扬</a:t>
            </a:r>
            <a:endParaRPr lang="en-US" altLang="zh-CN" dirty="0"/>
          </a:p>
          <a:p>
            <a:r>
              <a:rPr lang="en-US" altLang="zh-CN" dirty="0"/>
              <a:t>2017</a:t>
            </a:r>
            <a:r>
              <a:rPr lang="zh-CN" altLang="en-US" dirty="0"/>
              <a:t>年</a:t>
            </a:r>
            <a:r>
              <a:rPr lang="en-US" altLang="zh-CN" dirty="0"/>
              <a:t>7</a:t>
            </a:r>
            <a:r>
              <a:rPr lang="zh-CN" altLang="en-US" dirty="0"/>
              <a:t>月</a:t>
            </a:r>
            <a:r>
              <a:rPr lang="en-US" altLang="zh-CN" dirty="0"/>
              <a:t>6</a:t>
            </a:r>
            <a:r>
              <a:rPr lang="zh-CN" altLang="en-US" dirty="0"/>
              <a:t>日</a:t>
            </a:r>
          </a:p>
        </p:txBody>
      </p:sp>
    </p:spTree>
    <p:extLst>
      <p:ext uri="{BB962C8B-B14F-4D97-AF65-F5344CB8AC3E}">
        <p14:creationId xmlns:p14="http://schemas.microsoft.com/office/powerpoint/2010/main" val="1767508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3">
            <a:extLst>
              <a:ext uri="{FF2B5EF4-FFF2-40B4-BE49-F238E27FC236}">
                <a16:creationId xmlns:a16="http://schemas.microsoft.com/office/drawing/2014/main" id="{318FBB29-8F51-4884-B8B8-70794373FB70}"/>
              </a:ext>
            </a:extLst>
          </p:cNvPr>
          <p:cNvSpPr txBox="1">
            <a:spLocks/>
          </p:cNvSpPr>
          <p:nvPr/>
        </p:nvSpPr>
        <p:spPr>
          <a:xfrm>
            <a:off x="682627" y="290643"/>
            <a:ext cx="6489700" cy="477837"/>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t>N</a:t>
            </a:r>
            <a:r>
              <a:rPr lang="zh-CN" altLang="en-US" dirty="0"/>
              <a:t>进制枚举</a:t>
            </a:r>
            <a:endParaRPr lang="en-US" altLang="zh-CN" dirty="0"/>
          </a:p>
        </p:txBody>
      </p:sp>
      <p:sp>
        <p:nvSpPr>
          <p:cNvPr id="3" name="矩形 2">
            <a:extLst>
              <a:ext uri="{FF2B5EF4-FFF2-40B4-BE49-F238E27FC236}">
                <a16:creationId xmlns:a16="http://schemas.microsoft.com/office/drawing/2014/main" id="{1E9B8E3C-8270-406F-AAFC-7D6E4B2F88DB}"/>
              </a:ext>
            </a:extLst>
          </p:cNvPr>
          <p:cNvSpPr/>
          <p:nvPr/>
        </p:nvSpPr>
        <p:spPr>
          <a:xfrm>
            <a:off x="682627" y="1060158"/>
            <a:ext cx="1569661" cy="923330"/>
          </a:xfrm>
          <a:prstGeom prst="rect">
            <a:avLst/>
          </a:prstGeom>
          <a:noFill/>
        </p:spPr>
        <p:txBody>
          <a:bodyPr wrap="none" lIns="91440" tIns="45720" rIns="91440" bIns="45720">
            <a:spAutoFit/>
          </a:bodyPr>
          <a:lstStyle/>
          <a:p>
            <a:pPr algn="ctr"/>
            <a:r>
              <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做法</a:t>
            </a:r>
          </a:p>
        </p:txBody>
      </p:sp>
      <p:sp>
        <p:nvSpPr>
          <p:cNvPr id="4" name="文本框 3">
            <a:extLst>
              <a:ext uri="{FF2B5EF4-FFF2-40B4-BE49-F238E27FC236}">
                <a16:creationId xmlns:a16="http://schemas.microsoft.com/office/drawing/2014/main" id="{2EE03D5A-FA34-498B-9CE5-B4E465D0E6B3}"/>
              </a:ext>
            </a:extLst>
          </p:cNvPr>
          <p:cNvSpPr txBox="1"/>
          <p:nvPr/>
        </p:nvSpPr>
        <p:spPr>
          <a:xfrm>
            <a:off x="682627" y="1983488"/>
            <a:ext cx="6512889" cy="707886"/>
          </a:xfrm>
          <a:prstGeom prst="rect">
            <a:avLst/>
          </a:prstGeom>
          <a:noFill/>
        </p:spPr>
        <p:txBody>
          <a:bodyPr wrap="square" rtlCol="0">
            <a:spAutoFit/>
          </a:bodyPr>
          <a:lstStyle/>
          <a:p>
            <a:r>
              <a:rPr lang="en-US" altLang="zh-CN" sz="4000" dirty="0"/>
              <a:t>n</a:t>
            </a:r>
            <a:r>
              <a:rPr lang="zh-CN" altLang="en-US" sz="4000" dirty="0"/>
              <a:t>个数，一共</a:t>
            </a:r>
            <a:r>
              <a:rPr lang="en-US" altLang="zh-CN" sz="4000" dirty="0"/>
              <a:t>n-1</a:t>
            </a:r>
            <a:r>
              <a:rPr lang="zh-CN" altLang="en-US" sz="4000" dirty="0"/>
              <a:t>个空余位置</a:t>
            </a:r>
            <a:endParaRPr lang="en-US" altLang="zh-CN" sz="4000" dirty="0"/>
          </a:p>
        </p:txBody>
      </p:sp>
      <p:sp>
        <p:nvSpPr>
          <p:cNvPr id="5" name="文本框 4">
            <a:extLst>
              <a:ext uri="{FF2B5EF4-FFF2-40B4-BE49-F238E27FC236}">
                <a16:creationId xmlns:a16="http://schemas.microsoft.com/office/drawing/2014/main" id="{8337672F-DCE0-4111-92ED-9837A61960DF}"/>
              </a:ext>
            </a:extLst>
          </p:cNvPr>
          <p:cNvSpPr txBox="1"/>
          <p:nvPr/>
        </p:nvSpPr>
        <p:spPr>
          <a:xfrm>
            <a:off x="682627" y="2691374"/>
            <a:ext cx="10878002" cy="707886"/>
          </a:xfrm>
          <a:prstGeom prst="rect">
            <a:avLst/>
          </a:prstGeom>
          <a:noFill/>
        </p:spPr>
        <p:txBody>
          <a:bodyPr wrap="square" rtlCol="0">
            <a:spAutoFit/>
          </a:bodyPr>
          <a:lstStyle/>
          <a:p>
            <a:r>
              <a:rPr lang="zh-CN" altLang="en-US" sz="4000" dirty="0"/>
              <a:t>每个位置的状态：合并，加号，减号</a:t>
            </a:r>
            <a:endParaRPr lang="en-US" altLang="zh-CN" sz="4000" dirty="0"/>
          </a:p>
        </p:txBody>
      </p:sp>
      <p:sp>
        <p:nvSpPr>
          <p:cNvPr id="6" name="文本框 5">
            <a:extLst>
              <a:ext uri="{FF2B5EF4-FFF2-40B4-BE49-F238E27FC236}">
                <a16:creationId xmlns:a16="http://schemas.microsoft.com/office/drawing/2014/main" id="{B604611D-DBA2-4644-8964-DB957E313D4F}"/>
              </a:ext>
            </a:extLst>
          </p:cNvPr>
          <p:cNvSpPr txBox="1"/>
          <p:nvPr/>
        </p:nvSpPr>
        <p:spPr>
          <a:xfrm>
            <a:off x="682627" y="3399260"/>
            <a:ext cx="11126196" cy="707886"/>
          </a:xfrm>
          <a:prstGeom prst="rect">
            <a:avLst/>
          </a:prstGeom>
          <a:noFill/>
        </p:spPr>
        <p:txBody>
          <a:bodyPr wrap="square" rtlCol="0">
            <a:spAutoFit/>
          </a:bodyPr>
          <a:lstStyle/>
          <a:p>
            <a:r>
              <a:rPr lang="zh-CN" altLang="en-US" sz="4000" dirty="0"/>
              <a:t>通过三进制来枚举每个位置的具体状态</a:t>
            </a:r>
            <a:endParaRPr lang="en-US" altLang="zh-CN" sz="4000" dirty="0"/>
          </a:p>
        </p:txBody>
      </p:sp>
    </p:spTree>
    <p:extLst>
      <p:ext uri="{BB962C8B-B14F-4D97-AF65-F5344CB8AC3E}">
        <p14:creationId xmlns:p14="http://schemas.microsoft.com/office/powerpoint/2010/main" val="1419492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3">
            <a:extLst>
              <a:ext uri="{FF2B5EF4-FFF2-40B4-BE49-F238E27FC236}">
                <a16:creationId xmlns:a16="http://schemas.microsoft.com/office/drawing/2014/main" id="{F8DFC467-5F98-4CC4-8A71-DE2E425D332C}"/>
              </a:ext>
            </a:extLst>
          </p:cNvPr>
          <p:cNvSpPr txBox="1">
            <a:spLocks/>
          </p:cNvSpPr>
          <p:nvPr/>
        </p:nvSpPr>
        <p:spPr>
          <a:xfrm>
            <a:off x="682627" y="290643"/>
            <a:ext cx="6489700" cy="477837"/>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t>N</a:t>
            </a:r>
            <a:r>
              <a:rPr lang="zh-CN" altLang="en-US" dirty="0"/>
              <a:t>进制枚举</a:t>
            </a:r>
            <a:endParaRPr lang="en-US" altLang="zh-CN" dirty="0"/>
          </a:p>
        </p:txBody>
      </p:sp>
      <p:sp>
        <p:nvSpPr>
          <p:cNvPr id="3" name="矩形 2">
            <a:extLst>
              <a:ext uri="{FF2B5EF4-FFF2-40B4-BE49-F238E27FC236}">
                <a16:creationId xmlns:a16="http://schemas.microsoft.com/office/drawing/2014/main" id="{7271696A-85A9-40C0-8164-3ACA45D86904}"/>
              </a:ext>
            </a:extLst>
          </p:cNvPr>
          <p:cNvSpPr/>
          <p:nvPr/>
        </p:nvSpPr>
        <p:spPr>
          <a:xfrm>
            <a:off x="682627" y="1860468"/>
            <a:ext cx="11509373" cy="4524315"/>
          </a:xfrm>
          <a:prstGeom prst="rect">
            <a:avLst/>
          </a:prstGeom>
        </p:spPr>
        <p:txBody>
          <a:bodyPr wrap="square">
            <a:spAutoFit/>
          </a:bodyPr>
          <a:lstStyle/>
          <a:p>
            <a:r>
              <a:rPr lang="en-US" altLang="zh-CN" sz="3200" dirty="0"/>
              <a:t>5</a:t>
            </a:r>
            <a:r>
              <a:rPr lang="zh-CN" altLang="en-US" sz="3200" dirty="0"/>
              <a:t>*</a:t>
            </a:r>
            <a:r>
              <a:rPr lang="en-US" altLang="zh-CN" sz="3200" dirty="0"/>
              <a:t>5</a:t>
            </a:r>
            <a:r>
              <a:rPr lang="zh-CN" altLang="en-US" sz="3200" dirty="0"/>
              <a:t>的</a:t>
            </a:r>
            <a:r>
              <a:rPr lang="en-US" altLang="zh-CN" sz="3200" dirty="0"/>
              <a:t>01</a:t>
            </a:r>
            <a:r>
              <a:rPr lang="zh-CN" altLang="en-US" sz="3200" dirty="0"/>
              <a:t>矩阵，保证至少有一个</a:t>
            </a:r>
            <a:r>
              <a:rPr lang="en-US" altLang="zh-CN" sz="3200" dirty="0"/>
              <a:t>1</a:t>
            </a:r>
            <a:r>
              <a:rPr lang="zh-CN" altLang="en-US" sz="3200" dirty="0"/>
              <a:t>，问最少需要多少个</a:t>
            </a:r>
            <a:r>
              <a:rPr lang="en-US" altLang="zh-CN" sz="3200" dirty="0"/>
              <a:t>0</a:t>
            </a:r>
            <a:r>
              <a:rPr lang="zh-CN" altLang="en-US" sz="3200" dirty="0"/>
              <a:t>变成</a:t>
            </a:r>
            <a:r>
              <a:rPr lang="en-US" altLang="zh-CN" sz="3200" dirty="0"/>
              <a:t>1</a:t>
            </a:r>
            <a:r>
              <a:rPr lang="zh-CN" altLang="en-US" sz="3200" dirty="0"/>
              <a:t>才能使得所有的</a:t>
            </a:r>
            <a:r>
              <a:rPr lang="en-US" altLang="zh-CN" sz="3200" dirty="0"/>
              <a:t>1</a:t>
            </a:r>
            <a:r>
              <a:rPr lang="zh-CN" altLang="en-US" sz="3200" dirty="0"/>
              <a:t>连通。</a:t>
            </a:r>
            <a:endParaRPr lang="en-US" altLang="zh-CN" sz="3200" dirty="0"/>
          </a:p>
          <a:p>
            <a:endParaRPr lang="en-US" altLang="zh-CN" sz="3200" dirty="0"/>
          </a:p>
          <a:p>
            <a:r>
              <a:rPr lang="zh-CN" altLang="en-US" sz="3200" dirty="0"/>
              <a:t>输入：</a:t>
            </a:r>
            <a:endParaRPr lang="en-US" altLang="zh-CN" sz="3200" dirty="0"/>
          </a:p>
          <a:p>
            <a:endParaRPr lang="en-US" altLang="zh-CN" sz="3200" dirty="0"/>
          </a:p>
          <a:p>
            <a:endParaRPr lang="en-US" altLang="zh-CN" sz="3200" dirty="0"/>
          </a:p>
          <a:p>
            <a:endParaRPr lang="en-US" altLang="zh-CN" sz="3200" dirty="0"/>
          </a:p>
          <a:p>
            <a:r>
              <a:rPr lang="zh-CN" altLang="en-US" sz="3200" dirty="0"/>
              <a:t>输出：</a:t>
            </a:r>
            <a:endParaRPr lang="en-US" altLang="zh-CN" sz="3200" dirty="0"/>
          </a:p>
          <a:p>
            <a:r>
              <a:rPr lang="en-US" altLang="zh-CN" sz="3200" dirty="0"/>
              <a:t>1</a:t>
            </a:r>
            <a:endParaRPr lang="zh-CN" altLang="en-US" sz="3200" dirty="0"/>
          </a:p>
        </p:txBody>
      </p:sp>
      <p:sp>
        <p:nvSpPr>
          <p:cNvPr id="4" name="矩形 3">
            <a:extLst>
              <a:ext uri="{FF2B5EF4-FFF2-40B4-BE49-F238E27FC236}">
                <a16:creationId xmlns:a16="http://schemas.microsoft.com/office/drawing/2014/main" id="{BD24FB9D-6A1C-4C56-BEE5-6F968B58EDC8}"/>
              </a:ext>
            </a:extLst>
          </p:cNvPr>
          <p:cNvSpPr/>
          <p:nvPr/>
        </p:nvSpPr>
        <p:spPr>
          <a:xfrm>
            <a:off x="688237" y="937138"/>
            <a:ext cx="2318263" cy="923330"/>
          </a:xfrm>
          <a:prstGeom prst="rect">
            <a:avLst/>
          </a:prstGeom>
          <a:noFill/>
        </p:spPr>
        <p:txBody>
          <a:bodyPr wrap="none" lIns="91440" tIns="45720" rIns="91440" bIns="45720">
            <a:spAutoFit/>
          </a:bodyPr>
          <a:lstStyle/>
          <a:p>
            <a:pPr algn="ctr"/>
            <a:r>
              <a:rPr lang="en-US" altLang="zh-CN"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Day3 F</a:t>
            </a:r>
            <a:endPar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5" name="文本框 4">
            <a:extLst>
              <a:ext uri="{FF2B5EF4-FFF2-40B4-BE49-F238E27FC236}">
                <a16:creationId xmlns:a16="http://schemas.microsoft.com/office/drawing/2014/main" id="{9C45E22A-06BF-402F-9312-62D52C12394F}"/>
              </a:ext>
            </a:extLst>
          </p:cNvPr>
          <p:cNvSpPr txBox="1"/>
          <p:nvPr/>
        </p:nvSpPr>
        <p:spPr>
          <a:xfrm>
            <a:off x="4428309" y="3069771"/>
            <a:ext cx="1672045" cy="2862322"/>
          </a:xfrm>
          <a:prstGeom prst="rect">
            <a:avLst/>
          </a:prstGeom>
          <a:noFill/>
        </p:spPr>
        <p:txBody>
          <a:bodyPr wrap="square" rtlCol="0">
            <a:spAutoFit/>
          </a:bodyPr>
          <a:lstStyle/>
          <a:p>
            <a:r>
              <a:rPr lang="en-US" altLang="zh-CN" sz="3600" dirty="0"/>
              <a:t>11111</a:t>
            </a:r>
          </a:p>
          <a:p>
            <a:r>
              <a:rPr lang="en-US" altLang="zh-CN" sz="3600" dirty="0"/>
              <a:t>00010</a:t>
            </a:r>
          </a:p>
          <a:p>
            <a:r>
              <a:rPr lang="en-US" altLang="zh-CN" sz="3600" dirty="0"/>
              <a:t>00111</a:t>
            </a:r>
          </a:p>
          <a:p>
            <a:r>
              <a:rPr lang="en-US" altLang="zh-CN" sz="3600" dirty="0"/>
              <a:t>01011</a:t>
            </a:r>
          </a:p>
          <a:p>
            <a:r>
              <a:rPr lang="en-US" altLang="zh-CN" sz="3600" dirty="0"/>
              <a:t>01101</a:t>
            </a:r>
          </a:p>
        </p:txBody>
      </p:sp>
      <p:grpSp>
        <p:nvGrpSpPr>
          <p:cNvPr id="8" name="组合 7">
            <a:extLst>
              <a:ext uri="{FF2B5EF4-FFF2-40B4-BE49-F238E27FC236}">
                <a16:creationId xmlns:a16="http://schemas.microsoft.com/office/drawing/2014/main" id="{81A1E1E9-122F-4256-89C5-C4FCC05992E9}"/>
              </a:ext>
            </a:extLst>
          </p:cNvPr>
          <p:cNvGrpSpPr/>
          <p:nvPr/>
        </p:nvGrpSpPr>
        <p:grpSpPr>
          <a:xfrm>
            <a:off x="6464435" y="3069771"/>
            <a:ext cx="4217623" cy="2862322"/>
            <a:chOff x="6464435" y="3069771"/>
            <a:chExt cx="4217623" cy="2862322"/>
          </a:xfrm>
        </p:grpSpPr>
        <p:sp>
          <p:nvSpPr>
            <p:cNvPr id="6" name="文本框 5">
              <a:extLst>
                <a:ext uri="{FF2B5EF4-FFF2-40B4-BE49-F238E27FC236}">
                  <a16:creationId xmlns:a16="http://schemas.microsoft.com/office/drawing/2014/main" id="{40DF882A-E81D-4B93-A9A3-57CE29017827}"/>
                </a:ext>
              </a:extLst>
            </p:cNvPr>
            <p:cNvSpPr txBox="1"/>
            <p:nvPr/>
          </p:nvSpPr>
          <p:spPr>
            <a:xfrm>
              <a:off x="9010013" y="3069771"/>
              <a:ext cx="1672045" cy="2862322"/>
            </a:xfrm>
            <a:prstGeom prst="rect">
              <a:avLst/>
            </a:prstGeom>
            <a:noFill/>
          </p:spPr>
          <p:txBody>
            <a:bodyPr wrap="square" rtlCol="0">
              <a:spAutoFit/>
            </a:bodyPr>
            <a:lstStyle/>
            <a:p>
              <a:r>
                <a:rPr lang="en-US" altLang="zh-CN" sz="3600" dirty="0"/>
                <a:t>11111</a:t>
              </a:r>
            </a:p>
            <a:p>
              <a:r>
                <a:rPr lang="en-US" altLang="zh-CN" sz="3600" dirty="0"/>
                <a:t>00010</a:t>
              </a:r>
            </a:p>
            <a:p>
              <a:r>
                <a:rPr lang="en-US" altLang="zh-CN" sz="3600" dirty="0"/>
                <a:t>0</a:t>
              </a:r>
              <a:r>
                <a:rPr lang="en-US" altLang="zh-CN" sz="3600" dirty="0">
                  <a:solidFill>
                    <a:srgbClr val="FF0000"/>
                  </a:solidFill>
                </a:rPr>
                <a:t>1</a:t>
              </a:r>
              <a:r>
                <a:rPr lang="en-US" altLang="zh-CN" sz="3600" dirty="0"/>
                <a:t>111</a:t>
              </a:r>
            </a:p>
            <a:p>
              <a:r>
                <a:rPr lang="en-US" altLang="zh-CN" sz="3600" dirty="0"/>
                <a:t>01011</a:t>
              </a:r>
            </a:p>
            <a:p>
              <a:r>
                <a:rPr lang="en-US" altLang="zh-CN" sz="3600" dirty="0"/>
                <a:t>01101</a:t>
              </a:r>
            </a:p>
          </p:txBody>
        </p:sp>
        <p:sp>
          <p:nvSpPr>
            <p:cNvPr id="7" name="箭头: 右 6">
              <a:extLst>
                <a:ext uri="{FF2B5EF4-FFF2-40B4-BE49-F238E27FC236}">
                  <a16:creationId xmlns:a16="http://schemas.microsoft.com/office/drawing/2014/main" id="{9914EEC7-4FFF-4D9C-859F-23ADE9FC230C}"/>
                </a:ext>
              </a:extLst>
            </p:cNvPr>
            <p:cNvSpPr/>
            <p:nvPr/>
          </p:nvSpPr>
          <p:spPr>
            <a:xfrm>
              <a:off x="6464435" y="3919635"/>
              <a:ext cx="2181497" cy="11625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300465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3">
            <a:extLst>
              <a:ext uri="{FF2B5EF4-FFF2-40B4-BE49-F238E27FC236}">
                <a16:creationId xmlns:a16="http://schemas.microsoft.com/office/drawing/2014/main" id="{318FBB29-8F51-4884-B8B8-70794373FB70}"/>
              </a:ext>
            </a:extLst>
          </p:cNvPr>
          <p:cNvSpPr txBox="1">
            <a:spLocks/>
          </p:cNvSpPr>
          <p:nvPr/>
        </p:nvSpPr>
        <p:spPr>
          <a:xfrm>
            <a:off x="682627" y="290643"/>
            <a:ext cx="6489700" cy="477837"/>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t>N</a:t>
            </a:r>
            <a:r>
              <a:rPr lang="zh-CN" altLang="en-US" dirty="0"/>
              <a:t>进制枚举</a:t>
            </a:r>
            <a:endParaRPr lang="en-US" altLang="zh-CN" dirty="0"/>
          </a:p>
        </p:txBody>
      </p:sp>
      <p:sp>
        <p:nvSpPr>
          <p:cNvPr id="3" name="矩形 2">
            <a:extLst>
              <a:ext uri="{FF2B5EF4-FFF2-40B4-BE49-F238E27FC236}">
                <a16:creationId xmlns:a16="http://schemas.microsoft.com/office/drawing/2014/main" id="{1E9B8E3C-8270-406F-AAFC-7D6E4B2F88DB}"/>
              </a:ext>
            </a:extLst>
          </p:cNvPr>
          <p:cNvSpPr/>
          <p:nvPr/>
        </p:nvSpPr>
        <p:spPr>
          <a:xfrm>
            <a:off x="682627" y="1060158"/>
            <a:ext cx="1569661" cy="923330"/>
          </a:xfrm>
          <a:prstGeom prst="rect">
            <a:avLst/>
          </a:prstGeom>
          <a:noFill/>
        </p:spPr>
        <p:txBody>
          <a:bodyPr wrap="none" lIns="91440" tIns="45720" rIns="91440" bIns="45720">
            <a:spAutoFit/>
          </a:bodyPr>
          <a:lstStyle/>
          <a:p>
            <a:pPr algn="ctr"/>
            <a:r>
              <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做法</a:t>
            </a:r>
          </a:p>
        </p:txBody>
      </p:sp>
      <p:sp>
        <p:nvSpPr>
          <p:cNvPr id="4" name="文本框 3">
            <a:extLst>
              <a:ext uri="{FF2B5EF4-FFF2-40B4-BE49-F238E27FC236}">
                <a16:creationId xmlns:a16="http://schemas.microsoft.com/office/drawing/2014/main" id="{2EE03D5A-FA34-498B-9CE5-B4E465D0E6B3}"/>
              </a:ext>
            </a:extLst>
          </p:cNvPr>
          <p:cNvSpPr txBox="1"/>
          <p:nvPr/>
        </p:nvSpPr>
        <p:spPr>
          <a:xfrm>
            <a:off x="682628" y="1983488"/>
            <a:ext cx="11220952" cy="707886"/>
          </a:xfrm>
          <a:prstGeom prst="rect">
            <a:avLst/>
          </a:prstGeom>
          <a:noFill/>
        </p:spPr>
        <p:txBody>
          <a:bodyPr wrap="square" rtlCol="0">
            <a:spAutoFit/>
          </a:bodyPr>
          <a:lstStyle/>
          <a:p>
            <a:r>
              <a:rPr lang="zh-CN" altLang="en-US" sz="4000" dirty="0"/>
              <a:t>枚举每个</a:t>
            </a:r>
            <a:r>
              <a:rPr lang="en-US" altLang="zh-CN" sz="4000" dirty="0"/>
              <a:t>0</a:t>
            </a:r>
            <a:r>
              <a:rPr lang="zh-CN" altLang="en-US" sz="4000" dirty="0"/>
              <a:t>是否修改为</a:t>
            </a:r>
            <a:r>
              <a:rPr lang="en-US" altLang="zh-CN" sz="4000" dirty="0"/>
              <a:t>1</a:t>
            </a:r>
            <a:r>
              <a:rPr lang="zh-CN" altLang="en-US" sz="4000" dirty="0"/>
              <a:t>，判断所有的</a:t>
            </a:r>
            <a:r>
              <a:rPr lang="en-US" altLang="zh-CN" sz="4000" dirty="0"/>
              <a:t>1</a:t>
            </a:r>
            <a:r>
              <a:rPr lang="zh-CN" altLang="en-US" sz="4000" dirty="0"/>
              <a:t>是否连通</a:t>
            </a:r>
            <a:endParaRPr lang="en-US" altLang="zh-CN" sz="4000" dirty="0"/>
          </a:p>
        </p:txBody>
      </p:sp>
      <p:sp>
        <p:nvSpPr>
          <p:cNvPr id="7" name="矩形 6">
            <a:extLst>
              <a:ext uri="{FF2B5EF4-FFF2-40B4-BE49-F238E27FC236}">
                <a16:creationId xmlns:a16="http://schemas.microsoft.com/office/drawing/2014/main" id="{920ADF2B-418A-42EE-A043-8A51617417FB}"/>
              </a:ext>
            </a:extLst>
          </p:cNvPr>
          <p:cNvSpPr/>
          <p:nvPr/>
        </p:nvSpPr>
        <p:spPr>
          <a:xfrm>
            <a:off x="9641421" y="4561004"/>
            <a:ext cx="2262158" cy="1754326"/>
          </a:xfrm>
          <a:prstGeom prst="rect">
            <a:avLst/>
          </a:prstGeom>
          <a:noFill/>
        </p:spPr>
        <p:txBody>
          <a:bodyPr wrap="none" lIns="91440" tIns="45720" rIns="91440" bIns="45720">
            <a:spAutoFit/>
          </a:bodyPr>
          <a:lstStyle/>
          <a:p>
            <a:pPr algn="ctr"/>
            <a:r>
              <a:rPr lang="zh-CN" altLang="en-US" sz="5400" b="0" cap="none" spc="0" dirty="0">
                <a:ln w="0"/>
                <a:solidFill>
                  <a:schemeClr val="tx1"/>
                </a:solidFill>
                <a:effectLst>
                  <a:outerShdw blurRad="38100" dist="19050" dir="2700000" algn="tl" rotWithShape="0">
                    <a:schemeClr val="dk1">
                      <a:alpha val="40000"/>
                    </a:schemeClr>
                  </a:outerShdw>
                </a:effectLst>
              </a:rPr>
              <a:t>并查集</a:t>
            </a:r>
            <a:endParaRPr lang="en-US" altLang="zh-CN" sz="5400" b="0" cap="none" spc="0" dirty="0">
              <a:ln w="0"/>
              <a:solidFill>
                <a:schemeClr val="tx1"/>
              </a:solidFill>
              <a:effectLst>
                <a:outerShdw blurRad="38100" dist="19050" dir="2700000" algn="tl" rotWithShape="0">
                  <a:schemeClr val="dk1">
                    <a:alpha val="40000"/>
                  </a:schemeClr>
                </a:outerShdw>
              </a:effectLst>
            </a:endParaRPr>
          </a:p>
          <a:p>
            <a:pPr algn="ctr"/>
            <a:r>
              <a:rPr lang="en-US" altLang="zh-CN" sz="5400" b="0" cap="none" spc="0" dirty="0">
                <a:ln w="0"/>
                <a:solidFill>
                  <a:schemeClr val="tx1"/>
                </a:solidFill>
                <a:effectLst>
                  <a:outerShdw blurRad="38100" dist="19050" dir="2700000" algn="tl" rotWithShape="0">
                    <a:schemeClr val="dk1">
                      <a:alpha val="40000"/>
                    </a:schemeClr>
                  </a:outerShdw>
                </a:effectLst>
              </a:rPr>
              <a:t>/DFS</a:t>
            </a: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箭头: 下 7">
            <a:extLst>
              <a:ext uri="{FF2B5EF4-FFF2-40B4-BE49-F238E27FC236}">
                <a16:creationId xmlns:a16="http://schemas.microsoft.com/office/drawing/2014/main" id="{09279727-1E3B-4B39-AEA9-9A94C156658F}"/>
              </a:ext>
            </a:extLst>
          </p:cNvPr>
          <p:cNvSpPr/>
          <p:nvPr/>
        </p:nvSpPr>
        <p:spPr>
          <a:xfrm rot="10800000">
            <a:off x="10282643" y="2693016"/>
            <a:ext cx="979714" cy="18679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475F7C4D-4FEC-49D1-8682-DD21D01EB56C}"/>
              </a:ext>
            </a:extLst>
          </p:cNvPr>
          <p:cNvSpPr txBox="1"/>
          <p:nvPr/>
        </p:nvSpPr>
        <p:spPr>
          <a:xfrm>
            <a:off x="682627" y="3552439"/>
            <a:ext cx="8200116" cy="707886"/>
          </a:xfrm>
          <a:prstGeom prst="rect">
            <a:avLst/>
          </a:prstGeom>
          <a:noFill/>
        </p:spPr>
        <p:txBody>
          <a:bodyPr wrap="square" rtlCol="0">
            <a:spAutoFit/>
          </a:bodyPr>
          <a:lstStyle/>
          <a:p>
            <a:r>
              <a:rPr lang="zh-CN" altLang="en-US" sz="4000" dirty="0"/>
              <a:t>加上一些可行性剪枝和最优性剪枝</a:t>
            </a:r>
            <a:r>
              <a:rPr lang="en-US" altLang="zh-CN" sz="4000" dirty="0"/>
              <a:t>~</a:t>
            </a:r>
            <a:endParaRPr lang="zh-CN" altLang="en-US" sz="4000" dirty="0"/>
          </a:p>
        </p:txBody>
      </p:sp>
      <p:pic>
        <p:nvPicPr>
          <p:cNvPr id="10" name="图片 9">
            <a:extLst>
              <a:ext uri="{FF2B5EF4-FFF2-40B4-BE49-F238E27FC236}">
                <a16:creationId xmlns:a16="http://schemas.microsoft.com/office/drawing/2014/main" id="{AFBBC529-99BB-456B-9714-19E3B6FAD513}"/>
              </a:ext>
            </a:extLst>
          </p:cNvPr>
          <p:cNvPicPr>
            <a:picLocks noChangeAspect="1"/>
          </p:cNvPicPr>
          <p:nvPr/>
        </p:nvPicPr>
        <p:blipFill>
          <a:blip r:embed="rId2"/>
          <a:stretch>
            <a:fillRect/>
          </a:stretch>
        </p:blipFill>
        <p:spPr>
          <a:xfrm>
            <a:off x="682627" y="4260325"/>
            <a:ext cx="8961380" cy="1356704"/>
          </a:xfrm>
          <a:prstGeom prst="rect">
            <a:avLst/>
          </a:prstGeom>
        </p:spPr>
      </p:pic>
    </p:spTree>
    <p:extLst>
      <p:ext uri="{BB962C8B-B14F-4D97-AF65-F5344CB8AC3E}">
        <p14:creationId xmlns:p14="http://schemas.microsoft.com/office/powerpoint/2010/main" val="3222003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circle(in)">
                                      <p:cBhvr>
                                        <p:cTn id="15" dur="20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EF4548-6EB1-4E23-81E3-921E375D72F4}"/>
              </a:ext>
            </a:extLst>
          </p:cNvPr>
          <p:cNvSpPr>
            <a:spLocks noGrp="1"/>
          </p:cNvSpPr>
          <p:nvPr>
            <p:ph type="title"/>
          </p:nvPr>
        </p:nvSpPr>
        <p:spPr/>
        <p:txBody>
          <a:bodyPr/>
          <a:lstStyle/>
          <a:p>
            <a:r>
              <a:rPr lang="zh-CN" altLang="en-US" dirty="0"/>
              <a:t>进阶：折半搜索</a:t>
            </a:r>
          </a:p>
        </p:txBody>
      </p:sp>
      <p:sp>
        <p:nvSpPr>
          <p:cNvPr id="3" name="文本占位符 2">
            <a:extLst>
              <a:ext uri="{FF2B5EF4-FFF2-40B4-BE49-F238E27FC236}">
                <a16:creationId xmlns:a16="http://schemas.microsoft.com/office/drawing/2014/main" id="{DE64B841-562F-4A38-945E-4A17CE5EC16E}"/>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61495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3">
            <a:extLst>
              <a:ext uri="{FF2B5EF4-FFF2-40B4-BE49-F238E27FC236}">
                <a16:creationId xmlns:a16="http://schemas.microsoft.com/office/drawing/2014/main" id="{12FF8089-439C-4BA0-A347-794715CFF0FC}"/>
              </a:ext>
            </a:extLst>
          </p:cNvPr>
          <p:cNvSpPr txBox="1">
            <a:spLocks/>
          </p:cNvSpPr>
          <p:nvPr/>
        </p:nvSpPr>
        <p:spPr>
          <a:xfrm>
            <a:off x="682627" y="290643"/>
            <a:ext cx="6489700" cy="477837"/>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折半搜索</a:t>
            </a:r>
            <a:endParaRPr lang="en-US" altLang="zh-CN" dirty="0"/>
          </a:p>
        </p:txBody>
      </p:sp>
      <p:sp>
        <p:nvSpPr>
          <p:cNvPr id="3" name="矩形 2">
            <a:extLst>
              <a:ext uri="{FF2B5EF4-FFF2-40B4-BE49-F238E27FC236}">
                <a16:creationId xmlns:a16="http://schemas.microsoft.com/office/drawing/2014/main" id="{87CC272E-2B2A-4D9A-865B-03E0229876D9}"/>
              </a:ext>
            </a:extLst>
          </p:cNvPr>
          <p:cNvSpPr/>
          <p:nvPr/>
        </p:nvSpPr>
        <p:spPr>
          <a:xfrm>
            <a:off x="346451" y="1716758"/>
            <a:ext cx="11509373" cy="2585323"/>
          </a:xfrm>
          <a:prstGeom prst="rect">
            <a:avLst/>
          </a:prstGeom>
          <a:noFill/>
        </p:spPr>
        <p:txBody>
          <a:bodyPr wrap="square" lIns="91440" tIns="45720" rIns="91440" bIns="45720">
            <a:spAutoFit/>
          </a:bodyPr>
          <a:lstStyle/>
          <a:p>
            <a:pPr algn="ctr"/>
            <a:r>
              <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通过减小问题的规模，加入额外的检验，来将不可能的复杂度变成可能。</a:t>
            </a:r>
            <a:endParaRPr lang="en-US" altLang="zh-CN"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pPr algn="ctr"/>
            <a:r>
              <a:rPr lang="en-US" altLang="zh-CN"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r>
              <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栗子</a:t>
            </a:r>
          </a:p>
        </p:txBody>
      </p:sp>
    </p:spTree>
    <p:extLst>
      <p:ext uri="{BB962C8B-B14F-4D97-AF65-F5344CB8AC3E}">
        <p14:creationId xmlns:p14="http://schemas.microsoft.com/office/powerpoint/2010/main" val="2879858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3">
            <a:extLst>
              <a:ext uri="{FF2B5EF4-FFF2-40B4-BE49-F238E27FC236}">
                <a16:creationId xmlns:a16="http://schemas.microsoft.com/office/drawing/2014/main" id="{AB5BAB94-FAD9-4F32-B62F-FB1F630EEA14}"/>
              </a:ext>
            </a:extLst>
          </p:cNvPr>
          <p:cNvSpPr txBox="1">
            <a:spLocks/>
          </p:cNvSpPr>
          <p:nvPr/>
        </p:nvSpPr>
        <p:spPr>
          <a:xfrm>
            <a:off x="682627" y="290643"/>
            <a:ext cx="6489700" cy="477837"/>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折半搜索</a:t>
            </a:r>
            <a:endParaRPr lang="en-US" altLang="zh-CN" dirty="0"/>
          </a:p>
        </p:txBody>
      </p:sp>
      <p:sp>
        <p:nvSpPr>
          <p:cNvPr id="6" name="文本框 5">
            <a:extLst>
              <a:ext uri="{FF2B5EF4-FFF2-40B4-BE49-F238E27FC236}">
                <a16:creationId xmlns:a16="http://schemas.microsoft.com/office/drawing/2014/main" id="{E574CE07-E581-46A7-8F55-64F9EC75F3FC}"/>
              </a:ext>
            </a:extLst>
          </p:cNvPr>
          <p:cNvSpPr txBox="1"/>
          <p:nvPr/>
        </p:nvSpPr>
        <p:spPr>
          <a:xfrm>
            <a:off x="682627" y="2035968"/>
            <a:ext cx="8875059" cy="2246769"/>
          </a:xfrm>
          <a:prstGeom prst="rect">
            <a:avLst/>
          </a:prstGeom>
          <a:noFill/>
        </p:spPr>
        <p:txBody>
          <a:bodyPr wrap="square" rtlCol="0">
            <a:spAutoFit/>
          </a:bodyPr>
          <a:lstStyle/>
          <a:p>
            <a:r>
              <a:rPr lang="en-US" altLang="zh-CN" sz="2800" dirty="0"/>
              <a:t>Jam</a:t>
            </a:r>
            <a:r>
              <a:rPr lang="zh-CN" altLang="en-US" sz="2800" dirty="0"/>
              <a:t>有一个没有游标的天平，现在给他</a:t>
            </a:r>
            <a:r>
              <a:rPr lang="en-US" altLang="zh-CN" sz="2800" dirty="0"/>
              <a:t>N</a:t>
            </a:r>
            <a:r>
              <a:rPr lang="zh-CN" altLang="en-US" sz="2800" dirty="0"/>
              <a:t>个砝码，砝码可以放左边，也可以放右边，问可不可以测出所问的重量</a:t>
            </a:r>
            <a:r>
              <a:rPr lang="en-US" altLang="zh-CN" sz="2800" dirty="0"/>
              <a:t>, </a:t>
            </a:r>
            <a:r>
              <a:rPr lang="zh-CN" altLang="en-US" sz="2800" dirty="0"/>
              <a:t>问的个数为</a:t>
            </a:r>
            <a:r>
              <a:rPr lang="en-US" altLang="zh-CN" sz="2800" dirty="0"/>
              <a:t>M</a:t>
            </a:r>
            <a:r>
              <a:rPr lang="zh-CN" altLang="en-US" sz="2800" dirty="0"/>
              <a:t>个</a:t>
            </a:r>
            <a:r>
              <a:rPr lang="en-US" altLang="zh-CN" sz="2800" dirty="0"/>
              <a:t>.</a:t>
            </a:r>
          </a:p>
          <a:p>
            <a:r>
              <a:rPr lang="en-US" altLang="zh-CN" sz="2800" dirty="0"/>
              <a:t>(1≤N≤20)</a:t>
            </a:r>
          </a:p>
          <a:p>
            <a:r>
              <a:rPr lang="en-US" altLang="zh-CN" sz="2800" dirty="0"/>
              <a:t>(1≤M≤100)</a:t>
            </a:r>
            <a:endParaRPr lang="zh-CN" altLang="en-US" sz="2800" dirty="0"/>
          </a:p>
        </p:txBody>
      </p:sp>
      <p:sp>
        <p:nvSpPr>
          <p:cNvPr id="9" name="矩形 8">
            <a:extLst>
              <a:ext uri="{FF2B5EF4-FFF2-40B4-BE49-F238E27FC236}">
                <a16:creationId xmlns:a16="http://schemas.microsoft.com/office/drawing/2014/main" id="{EE2F6630-7CA8-46CA-9378-5622E9B45BF5}"/>
              </a:ext>
            </a:extLst>
          </p:cNvPr>
          <p:cNvSpPr/>
          <p:nvPr/>
        </p:nvSpPr>
        <p:spPr>
          <a:xfrm>
            <a:off x="682627" y="1099192"/>
            <a:ext cx="3217547" cy="923330"/>
          </a:xfrm>
          <a:prstGeom prst="rect">
            <a:avLst/>
          </a:prstGeom>
          <a:noFill/>
        </p:spPr>
        <p:txBody>
          <a:bodyPr wrap="none" lIns="91440" tIns="45720" rIns="91440" bIns="45720">
            <a:spAutoFit/>
          </a:bodyPr>
          <a:lstStyle/>
          <a:p>
            <a:pPr algn="ctr"/>
            <a:r>
              <a:rPr lang="en-US" altLang="zh-CN"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HDU</a:t>
            </a:r>
            <a:r>
              <a:rPr lang="en-US" altLang="zh-CN"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5616</a:t>
            </a:r>
            <a:endParaRPr lang="en-US" altLang="zh-CN"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0" name="文本框 9">
            <a:extLst>
              <a:ext uri="{FF2B5EF4-FFF2-40B4-BE49-F238E27FC236}">
                <a16:creationId xmlns:a16="http://schemas.microsoft.com/office/drawing/2014/main" id="{461BDD8A-E1F3-4944-BCE4-389D90283FF1}"/>
              </a:ext>
            </a:extLst>
          </p:cNvPr>
          <p:cNvSpPr txBox="1"/>
          <p:nvPr/>
        </p:nvSpPr>
        <p:spPr>
          <a:xfrm>
            <a:off x="682627" y="4426840"/>
            <a:ext cx="3482788" cy="2246769"/>
          </a:xfrm>
          <a:prstGeom prst="rect">
            <a:avLst/>
          </a:prstGeom>
          <a:noFill/>
        </p:spPr>
        <p:txBody>
          <a:bodyPr wrap="square" rtlCol="0">
            <a:spAutoFit/>
          </a:bodyPr>
          <a:lstStyle/>
          <a:p>
            <a:r>
              <a:rPr lang="zh-CN" altLang="en-US" sz="2800" dirty="0"/>
              <a:t>样例输入：</a:t>
            </a:r>
            <a:endParaRPr lang="en-US" altLang="zh-CN" sz="2800" dirty="0"/>
          </a:p>
          <a:p>
            <a:r>
              <a:rPr lang="en-US" altLang="zh-CN" sz="2800" dirty="0"/>
              <a:t>2</a:t>
            </a:r>
          </a:p>
          <a:p>
            <a:r>
              <a:rPr lang="en-US" altLang="zh-CN" sz="2800" dirty="0"/>
              <a:t>1 4</a:t>
            </a:r>
          </a:p>
          <a:p>
            <a:r>
              <a:rPr lang="en-US" altLang="zh-CN" sz="2800" dirty="0"/>
              <a:t>3 </a:t>
            </a:r>
          </a:p>
          <a:p>
            <a:r>
              <a:rPr lang="en-US" altLang="zh-CN" sz="2800" dirty="0"/>
              <a:t>2 4 5</a:t>
            </a:r>
            <a:endParaRPr lang="zh-CN" altLang="en-US" sz="2800" dirty="0"/>
          </a:p>
        </p:txBody>
      </p:sp>
      <p:sp>
        <p:nvSpPr>
          <p:cNvPr id="11" name="文本框 10">
            <a:extLst>
              <a:ext uri="{FF2B5EF4-FFF2-40B4-BE49-F238E27FC236}">
                <a16:creationId xmlns:a16="http://schemas.microsoft.com/office/drawing/2014/main" id="{A715AFF4-9F0F-4A54-A81F-70EEFC2755EA}"/>
              </a:ext>
            </a:extLst>
          </p:cNvPr>
          <p:cNvSpPr txBox="1"/>
          <p:nvPr/>
        </p:nvSpPr>
        <p:spPr>
          <a:xfrm>
            <a:off x="3900174" y="4426840"/>
            <a:ext cx="3810562" cy="1815882"/>
          </a:xfrm>
          <a:prstGeom prst="rect">
            <a:avLst/>
          </a:prstGeom>
          <a:noFill/>
        </p:spPr>
        <p:txBody>
          <a:bodyPr wrap="square" rtlCol="0">
            <a:spAutoFit/>
          </a:bodyPr>
          <a:lstStyle/>
          <a:p>
            <a:r>
              <a:rPr lang="zh-CN" altLang="en-US" sz="2800" dirty="0"/>
              <a:t>样例输出：</a:t>
            </a:r>
            <a:endParaRPr lang="en-US" altLang="zh-CN" sz="2800" dirty="0"/>
          </a:p>
          <a:p>
            <a:r>
              <a:rPr lang="en-US" altLang="zh-CN" sz="2800" dirty="0"/>
              <a:t>NO</a:t>
            </a:r>
          </a:p>
          <a:p>
            <a:r>
              <a:rPr lang="en-US" altLang="zh-CN" sz="2800" dirty="0"/>
              <a:t>YES</a:t>
            </a:r>
          </a:p>
          <a:p>
            <a:r>
              <a:rPr lang="en-US" altLang="zh-CN" sz="2800" dirty="0"/>
              <a:t>YES</a:t>
            </a:r>
            <a:endParaRPr lang="zh-CN" altLang="en-US" sz="2800" dirty="0"/>
          </a:p>
        </p:txBody>
      </p:sp>
    </p:spTree>
    <p:extLst>
      <p:ext uri="{BB962C8B-B14F-4D97-AF65-F5344CB8AC3E}">
        <p14:creationId xmlns:p14="http://schemas.microsoft.com/office/powerpoint/2010/main" val="2431822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3">
            <a:extLst>
              <a:ext uri="{FF2B5EF4-FFF2-40B4-BE49-F238E27FC236}">
                <a16:creationId xmlns:a16="http://schemas.microsoft.com/office/drawing/2014/main" id="{4E5496D1-B169-474C-B37E-AAF4221321C7}"/>
              </a:ext>
            </a:extLst>
          </p:cNvPr>
          <p:cNvSpPr txBox="1">
            <a:spLocks/>
          </p:cNvSpPr>
          <p:nvPr/>
        </p:nvSpPr>
        <p:spPr>
          <a:xfrm>
            <a:off x="682627" y="290643"/>
            <a:ext cx="6489700" cy="477837"/>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折半搜索</a:t>
            </a:r>
            <a:endParaRPr lang="en-US" altLang="zh-CN" dirty="0"/>
          </a:p>
        </p:txBody>
      </p:sp>
      <p:sp>
        <p:nvSpPr>
          <p:cNvPr id="3" name="文本框 2">
            <a:extLst>
              <a:ext uri="{FF2B5EF4-FFF2-40B4-BE49-F238E27FC236}">
                <a16:creationId xmlns:a16="http://schemas.microsoft.com/office/drawing/2014/main" id="{4CD671F3-3BE3-4AF0-8D9D-220304C0133C}"/>
              </a:ext>
            </a:extLst>
          </p:cNvPr>
          <p:cNvSpPr txBox="1"/>
          <p:nvPr/>
        </p:nvSpPr>
        <p:spPr>
          <a:xfrm>
            <a:off x="682627" y="1136468"/>
            <a:ext cx="5731236" cy="523220"/>
          </a:xfrm>
          <a:prstGeom prst="rect">
            <a:avLst/>
          </a:prstGeom>
          <a:noFill/>
        </p:spPr>
        <p:txBody>
          <a:bodyPr wrap="square" rtlCol="0">
            <a:spAutoFit/>
          </a:bodyPr>
          <a:lstStyle/>
          <a:p>
            <a:r>
              <a:rPr lang="zh-CN" altLang="en-US" sz="2800" dirty="0"/>
              <a:t>这不是</a:t>
            </a:r>
            <a:r>
              <a:rPr lang="en-US" altLang="zh-CN" sz="2800" dirty="0"/>
              <a:t>N</a:t>
            </a:r>
            <a:r>
              <a:rPr lang="zh-CN" altLang="en-US" sz="2800" dirty="0"/>
              <a:t>进制枚举么，刚刚才讲过！</a:t>
            </a:r>
          </a:p>
        </p:txBody>
      </p:sp>
      <p:pic>
        <p:nvPicPr>
          <p:cNvPr id="7" name="图片 6">
            <a:extLst>
              <a:ext uri="{FF2B5EF4-FFF2-40B4-BE49-F238E27FC236}">
                <a16:creationId xmlns:a16="http://schemas.microsoft.com/office/drawing/2014/main" id="{94B3A286-C984-407C-B841-9E02FC6EAF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627" y="2027676"/>
            <a:ext cx="3709307" cy="3165702"/>
          </a:xfrm>
          <a:prstGeom prst="rect">
            <a:avLst/>
          </a:prstGeom>
        </p:spPr>
      </p:pic>
      <p:sp>
        <p:nvSpPr>
          <p:cNvPr id="9" name="矩形 8">
            <a:extLst>
              <a:ext uri="{FF2B5EF4-FFF2-40B4-BE49-F238E27FC236}">
                <a16:creationId xmlns:a16="http://schemas.microsoft.com/office/drawing/2014/main" id="{BE6B01C9-3858-410D-8228-B8286C64BDE4}"/>
              </a:ext>
            </a:extLst>
          </p:cNvPr>
          <p:cNvSpPr/>
          <p:nvPr/>
        </p:nvSpPr>
        <p:spPr>
          <a:xfrm>
            <a:off x="5334207" y="1856201"/>
            <a:ext cx="6147837" cy="2585323"/>
          </a:xfrm>
          <a:prstGeom prst="rect">
            <a:avLst/>
          </a:prstGeom>
          <a:noFill/>
        </p:spPr>
        <p:txBody>
          <a:bodyPr wrap="none" lIns="91440" tIns="45720" rIns="91440" bIns="45720">
            <a:spAutoFit/>
          </a:bodyPr>
          <a:lstStyle/>
          <a:p>
            <a:pPr algn="ctr"/>
            <a:r>
              <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震惊！</a:t>
            </a:r>
            <a:endParaRPr lang="en-US" altLang="zh-CN"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pPr algn="ctr"/>
            <a:r>
              <a:rPr lang="en-US" altLang="zh-CN"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3^20=3486784401</a:t>
            </a:r>
          </a:p>
          <a:p>
            <a:pPr algn="ctr"/>
            <a:r>
              <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抱歉，会超时</a:t>
            </a:r>
          </a:p>
        </p:txBody>
      </p:sp>
    </p:spTree>
    <p:extLst>
      <p:ext uri="{BB962C8B-B14F-4D97-AF65-F5344CB8AC3E}">
        <p14:creationId xmlns:p14="http://schemas.microsoft.com/office/powerpoint/2010/main" val="2335538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arn(inVertical)">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3">
            <a:extLst>
              <a:ext uri="{FF2B5EF4-FFF2-40B4-BE49-F238E27FC236}">
                <a16:creationId xmlns:a16="http://schemas.microsoft.com/office/drawing/2014/main" id="{AACCBD9A-F449-466A-9A50-9C4899A588CC}"/>
              </a:ext>
            </a:extLst>
          </p:cNvPr>
          <p:cNvSpPr txBox="1">
            <a:spLocks/>
          </p:cNvSpPr>
          <p:nvPr/>
        </p:nvSpPr>
        <p:spPr>
          <a:xfrm>
            <a:off x="682627" y="290643"/>
            <a:ext cx="6489700" cy="477837"/>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折半搜索</a:t>
            </a:r>
            <a:endParaRPr lang="en-US" altLang="zh-CN" dirty="0"/>
          </a:p>
        </p:txBody>
      </p:sp>
      <p:sp>
        <p:nvSpPr>
          <p:cNvPr id="3" name="矩形 2">
            <a:extLst>
              <a:ext uri="{FF2B5EF4-FFF2-40B4-BE49-F238E27FC236}">
                <a16:creationId xmlns:a16="http://schemas.microsoft.com/office/drawing/2014/main" id="{1A37437B-DC1F-4F33-86B1-B81F7FC78CA6}"/>
              </a:ext>
            </a:extLst>
          </p:cNvPr>
          <p:cNvSpPr/>
          <p:nvPr/>
        </p:nvSpPr>
        <p:spPr>
          <a:xfrm>
            <a:off x="3817560" y="3071838"/>
            <a:ext cx="2236511" cy="1323439"/>
          </a:xfrm>
          <a:prstGeom prst="rect">
            <a:avLst/>
          </a:prstGeom>
          <a:noFill/>
        </p:spPr>
        <p:txBody>
          <a:bodyPr wrap="none" lIns="91440" tIns="45720" rIns="91440" bIns="45720">
            <a:spAutoFit/>
          </a:bodyPr>
          <a:lstStyle/>
          <a:p>
            <a:pPr algn="ctr"/>
            <a:r>
              <a:rPr lang="zh-CN" altLang="en-US" sz="8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折半</a:t>
            </a:r>
          </a:p>
        </p:txBody>
      </p:sp>
      <p:sp>
        <p:nvSpPr>
          <p:cNvPr id="4" name="矩形 3">
            <a:extLst>
              <a:ext uri="{FF2B5EF4-FFF2-40B4-BE49-F238E27FC236}">
                <a16:creationId xmlns:a16="http://schemas.microsoft.com/office/drawing/2014/main" id="{EAD769B9-68CD-4725-BF3E-B854F45EFBB2}"/>
              </a:ext>
            </a:extLst>
          </p:cNvPr>
          <p:cNvSpPr/>
          <p:nvPr/>
        </p:nvSpPr>
        <p:spPr>
          <a:xfrm>
            <a:off x="6054071" y="3071838"/>
            <a:ext cx="2236511" cy="1323439"/>
          </a:xfrm>
          <a:prstGeom prst="rect">
            <a:avLst/>
          </a:prstGeom>
          <a:noFill/>
        </p:spPr>
        <p:txBody>
          <a:bodyPr wrap="none" lIns="91440" tIns="45720" rIns="91440" bIns="45720">
            <a:spAutoFit/>
          </a:bodyPr>
          <a:lstStyle/>
          <a:p>
            <a:pPr algn="ctr"/>
            <a:r>
              <a:rPr lang="zh-CN" altLang="en-US" sz="8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搜索</a:t>
            </a:r>
            <a:endParaRPr lang="en-US" altLang="zh-CN" sz="8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3976443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par>
                          <p:cTn id="9" fill="hold">
                            <p:stCondLst>
                              <p:cond delay="500"/>
                            </p:stCondLst>
                            <p:childTnLst>
                              <p:par>
                                <p:cTn id="10" presetID="6" presetClass="emph" presetSubtype="0" fill="hold" grpId="0" nodeType="afterEffect">
                                  <p:stCondLst>
                                    <p:cond delay="0"/>
                                  </p:stCondLst>
                                  <p:childTnLst>
                                    <p:animScale>
                                      <p:cBhvr>
                                        <p:cTn id="11" dur="2000" fill="hold"/>
                                        <p:tgtEl>
                                          <p:spTgt spid="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3">
            <a:extLst>
              <a:ext uri="{FF2B5EF4-FFF2-40B4-BE49-F238E27FC236}">
                <a16:creationId xmlns:a16="http://schemas.microsoft.com/office/drawing/2014/main" id="{1AE5786E-13E8-4B5E-969D-6583839B1D3A}"/>
              </a:ext>
            </a:extLst>
          </p:cNvPr>
          <p:cNvSpPr txBox="1">
            <a:spLocks/>
          </p:cNvSpPr>
          <p:nvPr/>
        </p:nvSpPr>
        <p:spPr>
          <a:xfrm>
            <a:off x="682627" y="290643"/>
            <a:ext cx="6489700" cy="477837"/>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折半搜索</a:t>
            </a:r>
            <a:endParaRPr lang="en-US" altLang="zh-CN" dirty="0"/>
          </a:p>
        </p:txBody>
      </p:sp>
      <p:sp>
        <p:nvSpPr>
          <p:cNvPr id="3" name="矩形 2">
            <a:extLst>
              <a:ext uri="{FF2B5EF4-FFF2-40B4-BE49-F238E27FC236}">
                <a16:creationId xmlns:a16="http://schemas.microsoft.com/office/drawing/2014/main" id="{0DDEE6BB-A0BA-4333-93E8-74D456955175}"/>
              </a:ext>
            </a:extLst>
          </p:cNvPr>
          <p:cNvSpPr/>
          <p:nvPr/>
        </p:nvSpPr>
        <p:spPr>
          <a:xfrm>
            <a:off x="682627" y="2856222"/>
            <a:ext cx="4224233" cy="923330"/>
          </a:xfrm>
          <a:prstGeom prst="rect">
            <a:avLst/>
          </a:prstGeom>
          <a:noFill/>
        </p:spPr>
        <p:txBody>
          <a:bodyPr wrap="none" lIns="91440" tIns="45720" rIns="91440" bIns="45720">
            <a:spAutoFit/>
          </a:bodyPr>
          <a:lstStyle/>
          <a:p>
            <a:pPr algn="ctr"/>
            <a:r>
              <a:rPr lang="en-US" altLang="zh-CN"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3^10=59049</a:t>
            </a:r>
            <a:endPar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4" name="文本框 3">
            <a:extLst>
              <a:ext uri="{FF2B5EF4-FFF2-40B4-BE49-F238E27FC236}">
                <a16:creationId xmlns:a16="http://schemas.microsoft.com/office/drawing/2014/main" id="{83043143-CCA5-4465-B856-2AF48487C506}"/>
              </a:ext>
            </a:extLst>
          </p:cNvPr>
          <p:cNvSpPr txBox="1"/>
          <p:nvPr/>
        </p:nvSpPr>
        <p:spPr>
          <a:xfrm>
            <a:off x="682627" y="1079998"/>
            <a:ext cx="4059190" cy="707886"/>
          </a:xfrm>
          <a:prstGeom prst="rect">
            <a:avLst/>
          </a:prstGeom>
          <a:noFill/>
        </p:spPr>
        <p:txBody>
          <a:bodyPr wrap="square" rtlCol="0">
            <a:spAutoFit/>
          </a:bodyPr>
          <a:lstStyle/>
          <a:p>
            <a:r>
              <a:rPr lang="zh-CN" altLang="en-US" sz="4000" dirty="0"/>
              <a:t>对半！分开枚举！</a:t>
            </a:r>
          </a:p>
        </p:txBody>
      </p:sp>
      <p:sp>
        <p:nvSpPr>
          <p:cNvPr id="5" name="矩形 4">
            <a:extLst>
              <a:ext uri="{FF2B5EF4-FFF2-40B4-BE49-F238E27FC236}">
                <a16:creationId xmlns:a16="http://schemas.microsoft.com/office/drawing/2014/main" id="{DE248AED-5358-4F6F-90BB-CF16583A5F10}"/>
              </a:ext>
            </a:extLst>
          </p:cNvPr>
          <p:cNvSpPr/>
          <p:nvPr/>
        </p:nvSpPr>
        <p:spPr>
          <a:xfrm>
            <a:off x="682627" y="1854275"/>
            <a:ext cx="1819729" cy="923330"/>
          </a:xfrm>
          <a:prstGeom prst="rect">
            <a:avLst/>
          </a:prstGeom>
          <a:noFill/>
        </p:spPr>
        <p:txBody>
          <a:bodyPr wrap="none" lIns="91440" tIns="45720" rIns="91440" bIns="45720">
            <a:spAutoFit/>
          </a:bodyPr>
          <a:lstStyle/>
          <a:p>
            <a:pPr algn="ctr"/>
            <a:r>
              <a:rPr lang="en-US" altLang="zh-CN"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3^20</a:t>
            </a:r>
            <a:endPar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grpSp>
        <p:nvGrpSpPr>
          <p:cNvPr id="8" name="组合 7">
            <a:extLst>
              <a:ext uri="{FF2B5EF4-FFF2-40B4-BE49-F238E27FC236}">
                <a16:creationId xmlns:a16="http://schemas.microsoft.com/office/drawing/2014/main" id="{110D17FF-5A0A-46A5-98A9-0C331EB82A4E}"/>
              </a:ext>
            </a:extLst>
          </p:cNvPr>
          <p:cNvGrpSpPr/>
          <p:nvPr/>
        </p:nvGrpSpPr>
        <p:grpSpPr>
          <a:xfrm>
            <a:off x="2761065" y="1854275"/>
            <a:ext cx="3961503" cy="923330"/>
            <a:chOff x="2742491" y="2922035"/>
            <a:chExt cx="3961503" cy="923330"/>
          </a:xfrm>
        </p:grpSpPr>
        <p:sp>
          <p:nvSpPr>
            <p:cNvPr id="6" name="箭头: 右 5">
              <a:extLst>
                <a:ext uri="{FF2B5EF4-FFF2-40B4-BE49-F238E27FC236}">
                  <a16:creationId xmlns:a16="http://schemas.microsoft.com/office/drawing/2014/main" id="{09C9500F-6836-4641-AFD0-1ED2F5019C3A}"/>
                </a:ext>
              </a:extLst>
            </p:cNvPr>
            <p:cNvSpPr/>
            <p:nvPr/>
          </p:nvSpPr>
          <p:spPr>
            <a:xfrm>
              <a:off x="2742491" y="3148150"/>
              <a:ext cx="1215554" cy="4833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7B74CFEB-E51F-4C2F-AAAE-DBC58983EA3A}"/>
                </a:ext>
              </a:extLst>
            </p:cNvPr>
            <p:cNvSpPr/>
            <p:nvPr/>
          </p:nvSpPr>
          <p:spPr>
            <a:xfrm>
              <a:off x="4198180" y="2922035"/>
              <a:ext cx="2505814" cy="923330"/>
            </a:xfrm>
            <a:prstGeom prst="rect">
              <a:avLst/>
            </a:prstGeom>
            <a:noFill/>
          </p:spPr>
          <p:txBody>
            <a:bodyPr wrap="none" lIns="91440" tIns="45720" rIns="91440" bIns="45720">
              <a:spAutoFit/>
            </a:bodyPr>
            <a:lstStyle/>
            <a:p>
              <a:pPr algn="ctr"/>
              <a:r>
                <a:rPr lang="en-US" altLang="zh-CN"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2*3^10</a:t>
              </a:r>
              <a:endPar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grpSp>
      <p:sp>
        <p:nvSpPr>
          <p:cNvPr id="9" name="文本框 8">
            <a:extLst>
              <a:ext uri="{FF2B5EF4-FFF2-40B4-BE49-F238E27FC236}">
                <a16:creationId xmlns:a16="http://schemas.microsoft.com/office/drawing/2014/main" id="{10117873-F7C6-4B47-9659-D2082070EB6A}"/>
              </a:ext>
            </a:extLst>
          </p:cNvPr>
          <p:cNvSpPr txBox="1"/>
          <p:nvPr/>
        </p:nvSpPr>
        <p:spPr>
          <a:xfrm>
            <a:off x="682627" y="4072058"/>
            <a:ext cx="10424160" cy="1384995"/>
          </a:xfrm>
          <a:prstGeom prst="rect">
            <a:avLst/>
          </a:prstGeom>
          <a:noFill/>
        </p:spPr>
        <p:txBody>
          <a:bodyPr wrap="square" rtlCol="0">
            <a:spAutoFit/>
          </a:bodyPr>
          <a:lstStyle/>
          <a:p>
            <a:r>
              <a:rPr lang="zh-CN" altLang="en-US" sz="2800" dirty="0"/>
              <a:t>对于每个询问</a:t>
            </a:r>
            <a:r>
              <a:rPr lang="en-US" altLang="zh-CN" sz="2800" dirty="0"/>
              <a:t>K</a:t>
            </a:r>
            <a:r>
              <a:rPr lang="zh-CN" altLang="en-US" sz="2800" dirty="0"/>
              <a:t>，我们去枚举</a:t>
            </a:r>
            <a:r>
              <a:rPr lang="en-US" altLang="zh-CN" sz="2800" dirty="0"/>
              <a:t>A</a:t>
            </a:r>
            <a:r>
              <a:rPr lang="zh-CN" altLang="en-US" sz="2800" dirty="0"/>
              <a:t>集合中的值</a:t>
            </a:r>
            <a:r>
              <a:rPr lang="en-US" altLang="zh-CN" sz="2800" dirty="0"/>
              <a:t>X</a:t>
            </a:r>
            <a:r>
              <a:rPr lang="zh-CN" altLang="en-US" sz="2800" dirty="0"/>
              <a:t>，那么若想得到询问的答案，需要在</a:t>
            </a:r>
            <a:r>
              <a:rPr lang="en-US" altLang="zh-CN" sz="2800" dirty="0"/>
              <a:t>B</a:t>
            </a:r>
            <a:r>
              <a:rPr lang="zh-CN" altLang="en-US" sz="2800" dirty="0"/>
              <a:t>集合内有一个数</a:t>
            </a:r>
            <a:r>
              <a:rPr lang="en-US" altLang="zh-CN" sz="2800" dirty="0"/>
              <a:t>Y</a:t>
            </a:r>
          </a:p>
          <a:p>
            <a:r>
              <a:rPr lang="zh-CN" altLang="en-US" sz="2800" dirty="0"/>
              <a:t>满足</a:t>
            </a:r>
            <a:r>
              <a:rPr lang="en-US" altLang="zh-CN" sz="2800" dirty="0"/>
              <a:t>X+Y=K/X-Y=K</a:t>
            </a:r>
            <a:r>
              <a:rPr lang="zh-CN" altLang="en-US" sz="2800" dirty="0"/>
              <a:t> 等价于 </a:t>
            </a:r>
            <a:r>
              <a:rPr lang="en-US" altLang="zh-CN" sz="2800" dirty="0"/>
              <a:t>Y=K-X/Y=K+X</a:t>
            </a:r>
            <a:r>
              <a:rPr lang="zh-CN" altLang="en-US" sz="2800" dirty="0"/>
              <a:t> </a:t>
            </a:r>
          </a:p>
        </p:txBody>
      </p:sp>
      <p:sp>
        <p:nvSpPr>
          <p:cNvPr id="10" name="矩形 9">
            <a:extLst>
              <a:ext uri="{FF2B5EF4-FFF2-40B4-BE49-F238E27FC236}">
                <a16:creationId xmlns:a16="http://schemas.microsoft.com/office/drawing/2014/main" id="{7F2EB755-55A6-49E4-9C3F-3F8947815216}"/>
              </a:ext>
            </a:extLst>
          </p:cNvPr>
          <p:cNvSpPr/>
          <p:nvPr/>
        </p:nvSpPr>
        <p:spPr>
          <a:xfrm>
            <a:off x="682627" y="5749559"/>
            <a:ext cx="2953053" cy="923330"/>
          </a:xfrm>
          <a:prstGeom prst="rect">
            <a:avLst/>
          </a:prstGeom>
          <a:noFill/>
        </p:spPr>
        <p:txBody>
          <a:bodyPr wrap="none" lIns="91440" tIns="45720" rIns="91440" bIns="45720">
            <a:spAutoFit/>
          </a:bodyPr>
          <a:lstStyle/>
          <a:p>
            <a:pPr algn="ctr"/>
            <a:r>
              <a:rPr lang="en-US" altLang="zh-CN"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STL/</a:t>
            </a:r>
            <a:r>
              <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二分</a:t>
            </a:r>
          </a:p>
        </p:txBody>
      </p:sp>
      <p:sp>
        <p:nvSpPr>
          <p:cNvPr id="11" name="矩形 10">
            <a:extLst>
              <a:ext uri="{FF2B5EF4-FFF2-40B4-BE49-F238E27FC236}">
                <a16:creationId xmlns:a16="http://schemas.microsoft.com/office/drawing/2014/main" id="{274A612F-44F2-43C4-B3D5-505376FBCE64}"/>
              </a:ext>
            </a:extLst>
          </p:cNvPr>
          <p:cNvSpPr/>
          <p:nvPr/>
        </p:nvSpPr>
        <p:spPr>
          <a:xfrm>
            <a:off x="3850471" y="5749559"/>
            <a:ext cx="7149714" cy="923330"/>
          </a:xfrm>
          <a:prstGeom prst="rect">
            <a:avLst/>
          </a:prstGeom>
          <a:noFill/>
        </p:spPr>
        <p:txBody>
          <a:bodyPr wrap="none" lIns="91440" tIns="45720" rIns="91440" bIns="45720">
            <a:spAutoFit/>
          </a:bodyPr>
          <a:lstStyle/>
          <a:p>
            <a:pPr algn="ctr"/>
            <a:r>
              <a:rPr lang="en-US" altLang="zh-CN"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O(M*3^10*log(3^10))</a:t>
            </a:r>
            <a:endPar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1615226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down)">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6" presetClass="entr" presetSubtype="16"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circle(in)">
                                      <p:cBhvr>
                                        <p:cTn id="38"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9" grpId="0"/>
      <p:bldP spid="10"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3">
            <a:extLst>
              <a:ext uri="{FF2B5EF4-FFF2-40B4-BE49-F238E27FC236}">
                <a16:creationId xmlns:a16="http://schemas.microsoft.com/office/drawing/2014/main" id="{E74BE128-7B1D-4D65-84CE-198B57C10E81}"/>
              </a:ext>
            </a:extLst>
          </p:cNvPr>
          <p:cNvSpPr txBox="1">
            <a:spLocks/>
          </p:cNvSpPr>
          <p:nvPr/>
        </p:nvSpPr>
        <p:spPr>
          <a:xfrm>
            <a:off x="682627" y="290643"/>
            <a:ext cx="6489700" cy="477837"/>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折半搜索</a:t>
            </a:r>
            <a:endParaRPr lang="en-US" altLang="zh-CN" dirty="0"/>
          </a:p>
        </p:txBody>
      </p:sp>
      <p:sp>
        <p:nvSpPr>
          <p:cNvPr id="3" name="文本框 2">
            <a:extLst>
              <a:ext uri="{FF2B5EF4-FFF2-40B4-BE49-F238E27FC236}">
                <a16:creationId xmlns:a16="http://schemas.microsoft.com/office/drawing/2014/main" id="{0F0C50BD-9218-4ECC-9DF9-40353504272E}"/>
              </a:ext>
            </a:extLst>
          </p:cNvPr>
          <p:cNvSpPr txBox="1"/>
          <p:nvPr/>
        </p:nvSpPr>
        <p:spPr>
          <a:xfrm>
            <a:off x="682627" y="1201782"/>
            <a:ext cx="9274629" cy="4524315"/>
          </a:xfrm>
          <a:prstGeom prst="rect">
            <a:avLst/>
          </a:prstGeom>
          <a:noFill/>
        </p:spPr>
        <p:txBody>
          <a:bodyPr wrap="square" rtlCol="0">
            <a:spAutoFit/>
          </a:bodyPr>
          <a:lstStyle/>
          <a:p>
            <a:r>
              <a:rPr lang="en-US" altLang="zh-CN" sz="3200" dirty="0"/>
              <a:t>1.</a:t>
            </a:r>
            <a:r>
              <a:rPr lang="zh-CN" altLang="en-US" sz="3200" dirty="0"/>
              <a:t>分析问题，观察状态。</a:t>
            </a:r>
            <a:endParaRPr lang="en-US" altLang="zh-CN" sz="3200" dirty="0"/>
          </a:p>
          <a:p>
            <a:endParaRPr lang="en-US" altLang="zh-CN" sz="3200" dirty="0"/>
          </a:p>
          <a:p>
            <a:r>
              <a:rPr lang="en-US" altLang="zh-CN" sz="3200" dirty="0"/>
              <a:t>2.</a:t>
            </a:r>
            <a:r>
              <a:rPr lang="zh-CN" altLang="en-US" sz="3200" dirty="0"/>
              <a:t>计算复杂度。</a:t>
            </a:r>
            <a:endParaRPr lang="en-US" altLang="zh-CN" sz="3200" dirty="0"/>
          </a:p>
          <a:p>
            <a:endParaRPr lang="en-US" altLang="zh-CN" sz="3200" dirty="0"/>
          </a:p>
          <a:p>
            <a:r>
              <a:rPr lang="en-US" altLang="zh-CN" sz="3200" dirty="0"/>
              <a:t>3.</a:t>
            </a:r>
            <a:r>
              <a:rPr lang="zh-CN" altLang="en-US" sz="3200" dirty="0"/>
              <a:t>将变量对半分组，分别枚举。</a:t>
            </a:r>
            <a:endParaRPr lang="en-US" altLang="zh-CN" sz="3200" dirty="0"/>
          </a:p>
          <a:p>
            <a:endParaRPr lang="en-US" altLang="zh-CN" sz="3200" dirty="0"/>
          </a:p>
          <a:p>
            <a:r>
              <a:rPr lang="en-US" altLang="zh-CN" sz="3200" dirty="0"/>
              <a:t>4.</a:t>
            </a:r>
            <a:r>
              <a:rPr lang="zh-CN" altLang="en-US" sz="3200" dirty="0"/>
              <a:t>考察询问量和两组数的关系。</a:t>
            </a:r>
            <a:endParaRPr lang="en-US" altLang="zh-CN" sz="3200" dirty="0"/>
          </a:p>
          <a:p>
            <a:endParaRPr lang="en-US" altLang="zh-CN" sz="3200" dirty="0"/>
          </a:p>
          <a:p>
            <a:r>
              <a:rPr lang="en-US" altLang="zh-CN" sz="3200" dirty="0"/>
              <a:t>5.</a:t>
            </a:r>
            <a:r>
              <a:rPr lang="zh-CN" altLang="en-US" sz="3200" dirty="0"/>
              <a:t>对于一个询问，在一组枚举，另一组查找。</a:t>
            </a:r>
          </a:p>
        </p:txBody>
      </p:sp>
    </p:spTree>
    <p:extLst>
      <p:ext uri="{BB962C8B-B14F-4D97-AF65-F5344CB8AC3E}">
        <p14:creationId xmlns:p14="http://schemas.microsoft.com/office/powerpoint/2010/main" val="1031857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7DD262C7-47D3-4AD6-8749-AAF21CBD4C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568" y="1111069"/>
            <a:ext cx="5112339" cy="5112339"/>
          </a:xfrm>
          <a:prstGeom prst="rect">
            <a:avLst/>
          </a:prstGeom>
        </p:spPr>
      </p:pic>
      <p:sp>
        <p:nvSpPr>
          <p:cNvPr id="2" name="矩形 1">
            <a:extLst>
              <a:ext uri="{FF2B5EF4-FFF2-40B4-BE49-F238E27FC236}">
                <a16:creationId xmlns:a16="http://schemas.microsoft.com/office/drawing/2014/main" id="{DC92765A-E458-4F16-960B-C85DE894A8D2}"/>
              </a:ext>
            </a:extLst>
          </p:cNvPr>
          <p:cNvSpPr/>
          <p:nvPr/>
        </p:nvSpPr>
        <p:spPr>
          <a:xfrm>
            <a:off x="6267075" y="2790075"/>
            <a:ext cx="5724645" cy="1754326"/>
          </a:xfrm>
          <a:prstGeom prst="rect">
            <a:avLst/>
          </a:prstGeom>
          <a:noFill/>
        </p:spPr>
        <p:txBody>
          <a:bodyPr wrap="none" lIns="91440" tIns="45720" rIns="91440" bIns="45720">
            <a:spAutoFit/>
          </a:bodyPr>
          <a:lstStyle/>
          <a:p>
            <a:pPr algn="ctr"/>
            <a:r>
              <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内有福利</a:t>
            </a:r>
            <a:endParaRPr lang="en-US" altLang="zh-CN"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pPr algn="ctr"/>
            <a:r>
              <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会讲解若干作业题</a:t>
            </a:r>
          </a:p>
        </p:txBody>
      </p:sp>
    </p:spTree>
    <p:extLst>
      <p:ext uri="{BB962C8B-B14F-4D97-AF65-F5344CB8AC3E}">
        <p14:creationId xmlns:p14="http://schemas.microsoft.com/office/powerpoint/2010/main" val="705639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3">
            <a:extLst>
              <a:ext uri="{FF2B5EF4-FFF2-40B4-BE49-F238E27FC236}">
                <a16:creationId xmlns:a16="http://schemas.microsoft.com/office/drawing/2014/main" id="{B079229E-A1C9-4559-864A-5575D82F57B2}"/>
              </a:ext>
            </a:extLst>
          </p:cNvPr>
          <p:cNvSpPr txBox="1">
            <a:spLocks/>
          </p:cNvSpPr>
          <p:nvPr/>
        </p:nvSpPr>
        <p:spPr>
          <a:xfrm>
            <a:off x="682627" y="290643"/>
            <a:ext cx="6489700" cy="477837"/>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折半搜索</a:t>
            </a:r>
            <a:endParaRPr lang="en-US" altLang="zh-CN" dirty="0"/>
          </a:p>
        </p:txBody>
      </p:sp>
      <p:sp>
        <p:nvSpPr>
          <p:cNvPr id="3" name="矩形 2">
            <a:extLst>
              <a:ext uri="{FF2B5EF4-FFF2-40B4-BE49-F238E27FC236}">
                <a16:creationId xmlns:a16="http://schemas.microsoft.com/office/drawing/2014/main" id="{F87949E6-ED3D-48BF-AF08-5C8435B65909}"/>
              </a:ext>
            </a:extLst>
          </p:cNvPr>
          <p:cNvSpPr/>
          <p:nvPr/>
        </p:nvSpPr>
        <p:spPr>
          <a:xfrm>
            <a:off x="682627" y="1099192"/>
            <a:ext cx="2929007" cy="923330"/>
          </a:xfrm>
          <a:prstGeom prst="rect">
            <a:avLst/>
          </a:prstGeom>
          <a:noFill/>
        </p:spPr>
        <p:txBody>
          <a:bodyPr wrap="none" lIns="91440" tIns="45720" rIns="91440" bIns="45720">
            <a:spAutoFit/>
          </a:bodyPr>
          <a:lstStyle/>
          <a:p>
            <a:pPr algn="ctr"/>
            <a:r>
              <a:rPr lang="en-US" altLang="zh-CN"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ZOJ3777</a:t>
            </a:r>
          </a:p>
        </p:txBody>
      </p:sp>
      <p:sp>
        <p:nvSpPr>
          <p:cNvPr id="4" name="文本框 3">
            <a:extLst>
              <a:ext uri="{FF2B5EF4-FFF2-40B4-BE49-F238E27FC236}">
                <a16:creationId xmlns:a16="http://schemas.microsoft.com/office/drawing/2014/main" id="{D493E9F7-1C64-49C5-B581-CC49C1180039}"/>
              </a:ext>
            </a:extLst>
          </p:cNvPr>
          <p:cNvSpPr txBox="1"/>
          <p:nvPr/>
        </p:nvSpPr>
        <p:spPr>
          <a:xfrm>
            <a:off x="682627" y="2353234"/>
            <a:ext cx="11400516" cy="1384995"/>
          </a:xfrm>
          <a:prstGeom prst="rect">
            <a:avLst/>
          </a:prstGeom>
          <a:noFill/>
        </p:spPr>
        <p:txBody>
          <a:bodyPr wrap="square" rtlCol="0">
            <a:spAutoFit/>
          </a:bodyPr>
          <a:lstStyle/>
          <a:p>
            <a:r>
              <a:rPr lang="zh-CN" altLang="en-US" sz="2800" dirty="0"/>
              <a:t>一套试卷上有</a:t>
            </a:r>
            <a:r>
              <a:rPr lang="en-US" altLang="zh-CN" sz="2800" dirty="0"/>
              <a:t>n</a:t>
            </a:r>
            <a:r>
              <a:rPr lang="zh-CN" altLang="en-US" sz="2800" dirty="0"/>
              <a:t>道题，</a:t>
            </a:r>
            <a:r>
              <a:rPr lang="en-US" altLang="zh-CN" sz="2800" dirty="0"/>
              <a:t>n</a:t>
            </a:r>
            <a:r>
              <a:rPr lang="zh-CN" altLang="en-US" sz="2800" dirty="0"/>
              <a:t>个位置。</a:t>
            </a:r>
            <a:r>
              <a:rPr lang="en-US" altLang="zh-CN" sz="2800" dirty="0"/>
              <a:t>mp[</a:t>
            </a:r>
            <a:r>
              <a:rPr lang="en-US" altLang="zh-CN" sz="2800" dirty="0" err="1"/>
              <a:t>i</a:t>
            </a:r>
            <a:r>
              <a:rPr lang="en-US" altLang="zh-CN" sz="2800" dirty="0"/>
              <a:t>][j]</a:t>
            </a:r>
            <a:r>
              <a:rPr lang="zh-CN" altLang="en-US" sz="2800" dirty="0"/>
              <a:t>表示第</a:t>
            </a:r>
            <a:r>
              <a:rPr lang="en-US" altLang="zh-CN" sz="2800" dirty="0" err="1"/>
              <a:t>i</a:t>
            </a:r>
            <a:r>
              <a:rPr lang="zh-CN" altLang="en-US" sz="2800" dirty="0"/>
              <a:t>道题目放在第</a:t>
            </a:r>
            <a:r>
              <a:rPr lang="en-US" altLang="zh-CN" sz="2800" dirty="0"/>
              <a:t>j</a:t>
            </a:r>
            <a:r>
              <a:rPr lang="zh-CN" altLang="en-US" sz="2800" dirty="0"/>
              <a:t>个位置的好感度，问所有的摆放方案里好感度之和大于等于</a:t>
            </a:r>
            <a:r>
              <a:rPr lang="en-US" altLang="zh-CN" sz="2800" dirty="0"/>
              <a:t>m</a:t>
            </a:r>
            <a:r>
              <a:rPr lang="zh-CN" altLang="en-US" sz="2800" dirty="0"/>
              <a:t>的方案有多少个。</a:t>
            </a:r>
            <a:endParaRPr lang="en-US" altLang="zh-CN" sz="2800" dirty="0"/>
          </a:p>
          <a:p>
            <a:r>
              <a:rPr lang="zh-CN" altLang="en-US" sz="2800" dirty="0"/>
              <a:t>给定</a:t>
            </a:r>
            <a:r>
              <a:rPr lang="en-US" altLang="zh-CN" sz="2800" dirty="0"/>
              <a:t>n</a:t>
            </a:r>
            <a:r>
              <a:rPr lang="zh-CN" altLang="en-US" sz="2800" dirty="0"/>
              <a:t>，</a:t>
            </a:r>
            <a:r>
              <a:rPr lang="en-US" altLang="zh-CN" sz="2800" dirty="0"/>
              <a:t>m</a:t>
            </a:r>
            <a:r>
              <a:rPr lang="zh-CN" altLang="en-US" sz="2800" dirty="0"/>
              <a:t>，</a:t>
            </a:r>
            <a:r>
              <a:rPr lang="en-US" altLang="zh-CN" sz="2800" dirty="0"/>
              <a:t>mp</a:t>
            </a:r>
            <a:r>
              <a:rPr lang="zh-CN" altLang="en-US" sz="2800" dirty="0"/>
              <a:t>数组</a:t>
            </a:r>
            <a:r>
              <a:rPr lang="en-US" altLang="zh-CN" sz="2800" dirty="0"/>
              <a:t>(1&lt;=n&lt;=12 , 1&lt;=m&lt;=500)</a:t>
            </a:r>
            <a:endParaRPr lang="zh-CN" altLang="en-US" sz="2800" dirty="0"/>
          </a:p>
        </p:txBody>
      </p:sp>
      <p:sp>
        <p:nvSpPr>
          <p:cNvPr id="5" name="文本框 4">
            <a:extLst>
              <a:ext uri="{FF2B5EF4-FFF2-40B4-BE49-F238E27FC236}">
                <a16:creationId xmlns:a16="http://schemas.microsoft.com/office/drawing/2014/main" id="{41EA9E72-A02D-4356-9032-5255496D069A}"/>
              </a:ext>
            </a:extLst>
          </p:cNvPr>
          <p:cNvSpPr txBox="1"/>
          <p:nvPr/>
        </p:nvSpPr>
        <p:spPr>
          <a:xfrm>
            <a:off x="700951" y="3738229"/>
            <a:ext cx="3226526" cy="3108543"/>
          </a:xfrm>
          <a:prstGeom prst="rect">
            <a:avLst/>
          </a:prstGeom>
          <a:noFill/>
        </p:spPr>
        <p:txBody>
          <a:bodyPr wrap="square" rtlCol="0">
            <a:spAutoFit/>
          </a:bodyPr>
          <a:lstStyle/>
          <a:p>
            <a:r>
              <a:rPr lang="en-US" altLang="zh-CN" sz="2800" dirty="0"/>
              <a:t>3 10</a:t>
            </a:r>
          </a:p>
          <a:p>
            <a:r>
              <a:rPr lang="en-US" altLang="zh-CN" sz="2800" dirty="0"/>
              <a:t>2 4 1</a:t>
            </a:r>
          </a:p>
          <a:p>
            <a:r>
              <a:rPr lang="en-US" altLang="zh-CN" sz="2800" dirty="0"/>
              <a:t>3 2 2</a:t>
            </a:r>
          </a:p>
          <a:p>
            <a:r>
              <a:rPr lang="en-US" altLang="zh-CN" sz="2800" dirty="0"/>
              <a:t>4 5 3</a:t>
            </a:r>
          </a:p>
          <a:p>
            <a:r>
              <a:rPr lang="en-US" altLang="zh-CN" sz="2800" dirty="0"/>
              <a:t>2 6</a:t>
            </a:r>
          </a:p>
          <a:p>
            <a:r>
              <a:rPr lang="en-US" altLang="zh-CN" sz="2800" dirty="0"/>
              <a:t>1 3</a:t>
            </a:r>
          </a:p>
          <a:p>
            <a:r>
              <a:rPr lang="en-US" altLang="zh-CN" sz="2800" dirty="0"/>
              <a:t>2 4</a:t>
            </a:r>
          </a:p>
        </p:txBody>
      </p:sp>
      <p:sp>
        <p:nvSpPr>
          <p:cNvPr id="6" name="文本框 5">
            <a:extLst>
              <a:ext uri="{FF2B5EF4-FFF2-40B4-BE49-F238E27FC236}">
                <a16:creationId xmlns:a16="http://schemas.microsoft.com/office/drawing/2014/main" id="{211E151A-C7C0-4A88-91D8-0F6EEBD645F5}"/>
              </a:ext>
            </a:extLst>
          </p:cNvPr>
          <p:cNvSpPr txBox="1"/>
          <p:nvPr/>
        </p:nvSpPr>
        <p:spPr>
          <a:xfrm>
            <a:off x="4850630" y="3738229"/>
            <a:ext cx="2103120" cy="1815882"/>
          </a:xfrm>
          <a:prstGeom prst="rect">
            <a:avLst/>
          </a:prstGeom>
          <a:noFill/>
        </p:spPr>
        <p:txBody>
          <a:bodyPr wrap="square" rtlCol="0">
            <a:spAutoFit/>
          </a:bodyPr>
          <a:lstStyle/>
          <a:p>
            <a:r>
              <a:rPr lang="en-US" altLang="zh-CN" sz="2800" dirty="0"/>
              <a:t>2</a:t>
            </a:r>
          </a:p>
          <a:p>
            <a:r>
              <a:rPr lang="en-US" altLang="zh-CN" sz="2800" dirty="0"/>
              <a:t>(4+3+3=10)</a:t>
            </a:r>
          </a:p>
          <a:p>
            <a:r>
              <a:rPr lang="en-US" altLang="zh-CN" sz="2800" dirty="0"/>
              <a:t>(4+2+4=10)</a:t>
            </a:r>
          </a:p>
          <a:p>
            <a:r>
              <a:rPr lang="en-US" altLang="zh-CN" sz="2800" dirty="0"/>
              <a:t>No Solution</a:t>
            </a:r>
            <a:endParaRPr lang="zh-CN" altLang="en-US" sz="2800" dirty="0"/>
          </a:p>
        </p:txBody>
      </p:sp>
    </p:spTree>
    <p:extLst>
      <p:ext uri="{BB962C8B-B14F-4D97-AF65-F5344CB8AC3E}">
        <p14:creationId xmlns:p14="http://schemas.microsoft.com/office/powerpoint/2010/main" val="21167769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3">
            <a:extLst>
              <a:ext uri="{FF2B5EF4-FFF2-40B4-BE49-F238E27FC236}">
                <a16:creationId xmlns:a16="http://schemas.microsoft.com/office/drawing/2014/main" id="{843B3884-BFA4-42AE-9684-AE31BF33592A}"/>
              </a:ext>
            </a:extLst>
          </p:cNvPr>
          <p:cNvSpPr txBox="1">
            <a:spLocks/>
          </p:cNvSpPr>
          <p:nvPr/>
        </p:nvSpPr>
        <p:spPr>
          <a:xfrm>
            <a:off x="682627" y="290643"/>
            <a:ext cx="6489700" cy="477837"/>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折半搜索</a:t>
            </a:r>
            <a:endParaRPr lang="en-US" altLang="zh-CN" dirty="0"/>
          </a:p>
        </p:txBody>
      </p:sp>
      <p:sp>
        <p:nvSpPr>
          <p:cNvPr id="3" name="文本框 2">
            <a:extLst>
              <a:ext uri="{FF2B5EF4-FFF2-40B4-BE49-F238E27FC236}">
                <a16:creationId xmlns:a16="http://schemas.microsoft.com/office/drawing/2014/main" id="{E7FF5A28-8D4A-4A6D-9E6D-E11642647AF3}"/>
              </a:ext>
            </a:extLst>
          </p:cNvPr>
          <p:cNvSpPr txBox="1"/>
          <p:nvPr/>
        </p:nvSpPr>
        <p:spPr>
          <a:xfrm>
            <a:off x="587829" y="1397726"/>
            <a:ext cx="11038114" cy="954107"/>
          </a:xfrm>
          <a:prstGeom prst="rect">
            <a:avLst/>
          </a:prstGeom>
          <a:noFill/>
        </p:spPr>
        <p:txBody>
          <a:bodyPr wrap="square" rtlCol="0">
            <a:spAutoFit/>
          </a:bodyPr>
          <a:lstStyle/>
          <a:p>
            <a:r>
              <a:rPr lang="zh-CN" altLang="en-US" sz="2800" dirty="0"/>
              <a:t>做法</a:t>
            </a:r>
            <a:r>
              <a:rPr lang="en-US" altLang="zh-CN" sz="2800" dirty="0"/>
              <a:t>1</a:t>
            </a:r>
            <a:r>
              <a:rPr lang="zh-CN" altLang="en-US" sz="2800" dirty="0"/>
              <a:t>：</a:t>
            </a:r>
            <a:r>
              <a:rPr lang="zh-CN" altLang="en-US" sz="2800" b="1" dirty="0"/>
              <a:t>状态压缩</a:t>
            </a:r>
            <a:r>
              <a:rPr lang="en-US" altLang="zh-CN" sz="2800" b="1" dirty="0"/>
              <a:t>DP</a:t>
            </a:r>
          </a:p>
          <a:p>
            <a:r>
              <a:rPr lang="en-US" altLang="zh-CN" sz="2800" dirty="0" err="1"/>
              <a:t>dp</a:t>
            </a:r>
            <a:r>
              <a:rPr lang="en-US" altLang="zh-CN" sz="2800" dirty="0"/>
              <a:t>[mask][sum]</a:t>
            </a:r>
            <a:r>
              <a:rPr lang="zh-CN" altLang="en-US" sz="2800" dirty="0"/>
              <a:t>表示当前放置状态为</a:t>
            </a:r>
            <a:r>
              <a:rPr lang="en-US" altLang="zh-CN" sz="2800" dirty="0"/>
              <a:t>mask</a:t>
            </a:r>
            <a:r>
              <a:rPr lang="zh-CN" altLang="en-US" sz="2800" dirty="0"/>
              <a:t>，好感度之和为</a:t>
            </a:r>
            <a:r>
              <a:rPr lang="en-US" altLang="zh-CN" sz="2800" dirty="0"/>
              <a:t>sum</a:t>
            </a:r>
            <a:r>
              <a:rPr lang="zh-CN" altLang="en-US" sz="2800" dirty="0"/>
              <a:t>的方案数。</a:t>
            </a:r>
            <a:endParaRPr lang="en-US" altLang="zh-CN" sz="2800" dirty="0"/>
          </a:p>
        </p:txBody>
      </p:sp>
      <p:sp>
        <p:nvSpPr>
          <p:cNvPr id="4" name="文本框 3">
            <a:extLst>
              <a:ext uri="{FF2B5EF4-FFF2-40B4-BE49-F238E27FC236}">
                <a16:creationId xmlns:a16="http://schemas.microsoft.com/office/drawing/2014/main" id="{F47033C6-CE55-4749-BF04-5A02DA7F4DDF}"/>
              </a:ext>
            </a:extLst>
          </p:cNvPr>
          <p:cNvSpPr txBox="1"/>
          <p:nvPr/>
        </p:nvSpPr>
        <p:spPr>
          <a:xfrm>
            <a:off x="587829" y="2351833"/>
            <a:ext cx="10433864" cy="523220"/>
          </a:xfrm>
          <a:prstGeom prst="rect">
            <a:avLst/>
          </a:prstGeom>
          <a:noFill/>
        </p:spPr>
        <p:txBody>
          <a:bodyPr wrap="square" rtlCol="0">
            <a:spAutoFit/>
          </a:bodyPr>
          <a:lstStyle/>
          <a:p>
            <a:r>
              <a:rPr lang="en-US" altLang="zh-CN" sz="2800" dirty="0" err="1"/>
              <a:t>dp</a:t>
            </a:r>
            <a:r>
              <a:rPr lang="en-US" altLang="zh-CN" sz="2800" dirty="0"/>
              <a:t>[mask^(1&lt;&lt;k)][</a:t>
            </a:r>
            <a:r>
              <a:rPr lang="en-US" altLang="zh-CN" sz="2800" dirty="0" err="1"/>
              <a:t>sum+a</a:t>
            </a:r>
            <a:r>
              <a:rPr lang="en-US" altLang="zh-CN" sz="2800" dirty="0"/>
              <a:t>[now]]+=</a:t>
            </a:r>
            <a:r>
              <a:rPr lang="en-US" altLang="zh-CN" sz="2800" dirty="0" err="1"/>
              <a:t>dp</a:t>
            </a:r>
            <a:r>
              <a:rPr lang="en-US" altLang="zh-CN" sz="2800" dirty="0"/>
              <a:t>[mask][sum]</a:t>
            </a:r>
            <a:endParaRPr lang="zh-CN" altLang="en-US" sz="2800" dirty="0"/>
          </a:p>
        </p:txBody>
      </p:sp>
      <p:sp>
        <p:nvSpPr>
          <p:cNvPr id="5" name="文本框 4">
            <a:extLst>
              <a:ext uri="{FF2B5EF4-FFF2-40B4-BE49-F238E27FC236}">
                <a16:creationId xmlns:a16="http://schemas.microsoft.com/office/drawing/2014/main" id="{6E2CBC71-753E-442C-9FE7-5306CFDBF982}"/>
              </a:ext>
            </a:extLst>
          </p:cNvPr>
          <p:cNvSpPr txBox="1"/>
          <p:nvPr/>
        </p:nvSpPr>
        <p:spPr>
          <a:xfrm>
            <a:off x="587829" y="2981079"/>
            <a:ext cx="11312434" cy="3539430"/>
          </a:xfrm>
          <a:prstGeom prst="rect">
            <a:avLst/>
          </a:prstGeom>
          <a:noFill/>
        </p:spPr>
        <p:txBody>
          <a:bodyPr wrap="square" rtlCol="0">
            <a:spAutoFit/>
          </a:bodyPr>
          <a:lstStyle/>
          <a:p>
            <a:r>
              <a:rPr lang="zh-CN" altLang="en-US" sz="2800" dirty="0"/>
              <a:t>做法</a:t>
            </a:r>
            <a:r>
              <a:rPr lang="en-US" altLang="zh-CN" sz="2800" dirty="0"/>
              <a:t>2</a:t>
            </a:r>
            <a:r>
              <a:rPr lang="zh-CN" altLang="en-US" sz="2800" dirty="0"/>
              <a:t>：</a:t>
            </a:r>
            <a:r>
              <a:rPr lang="zh-CN" altLang="en-US" sz="2800" b="1" dirty="0"/>
              <a:t>折半搜索</a:t>
            </a:r>
            <a:endParaRPr lang="en-US" altLang="zh-CN" sz="2800" b="1" dirty="0"/>
          </a:p>
          <a:p>
            <a:r>
              <a:rPr lang="zh-CN" altLang="en-US" sz="2800" dirty="0"/>
              <a:t>考虑到暴力枚举</a:t>
            </a:r>
            <a:r>
              <a:rPr lang="en-US" altLang="zh-CN" sz="2800" dirty="0"/>
              <a:t>12!=479001600</a:t>
            </a:r>
            <a:r>
              <a:rPr lang="zh-CN" altLang="en-US" sz="2800" dirty="0"/>
              <a:t>，有超大概率会超时。</a:t>
            </a:r>
            <a:endParaRPr lang="en-US" altLang="zh-CN" sz="2800" dirty="0"/>
          </a:p>
          <a:p>
            <a:r>
              <a:rPr lang="zh-CN" altLang="en-US" sz="2800" dirty="0"/>
              <a:t>我们将</a:t>
            </a:r>
            <a:r>
              <a:rPr lang="en-US" altLang="zh-CN" sz="2800" dirty="0"/>
              <a:t>12</a:t>
            </a:r>
            <a:r>
              <a:rPr lang="zh-CN" altLang="en-US" sz="2800" dirty="0"/>
              <a:t>个题目分为两组，每组</a:t>
            </a:r>
            <a:r>
              <a:rPr lang="en-US" altLang="zh-CN" sz="2800" dirty="0"/>
              <a:t>6</a:t>
            </a:r>
            <a:r>
              <a:rPr lang="zh-CN" altLang="en-US" sz="2800" dirty="0"/>
              <a:t>个题目。</a:t>
            </a:r>
            <a:endParaRPr lang="en-US" altLang="zh-CN" sz="2800" dirty="0"/>
          </a:p>
          <a:p>
            <a:r>
              <a:rPr lang="zh-CN" altLang="en-US" sz="2800" dirty="0"/>
              <a:t>先枚举放置的位置，复杂度为</a:t>
            </a:r>
            <a:r>
              <a:rPr lang="en-US" altLang="zh-CN" sz="2800" b="1" dirty="0"/>
              <a:t>C(12,6)=924</a:t>
            </a:r>
          </a:p>
          <a:p>
            <a:r>
              <a:rPr lang="zh-CN" altLang="en-US" sz="2800" dirty="0"/>
              <a:t>第一组第二组分别枚举放置的方案，复杂度为</a:t>
            </a:r>
            <a:r>
              <a:rPr lang="en-US" altLang="zh-CN" sz="2800" b="1" dirty="0"/>
              <a:t>2*6!=1440</a:t>
            </a:r>
          </a:p>
          <a:p>
            <a:r>
              <a:rPr lang="zh-CN" altLang="en-US" sz="2800" dirty="0"/>
              <a:t>对于每种放置的位置，枚举一组，二分得到另一组的答案</a:t>
            </a:r>
            <a:endParaRPr lang="en-US" altLang="zh-CN" sz="2800" dirty="0"/>
          </a:p>
          <a:p>
            <a:r>
              <a:rPr lang="zh-CN" altLang="en-US" sz="2800" dirty="0"/>
              <a:t>复杂度为</a:t>
            </a:r>
            <a:r>
              <a:rPr lang="en-US" altLang="zh-CN" sz="2800" b="1" dirty="0"/>
              <a:t>924*(1440+720log(720))</a:t>
            </a:r>
          </a:p>
          <a:p>
            <a:r>
              <a:rPr lang="zh-CN" altLang="en-US" sz="2800" dirty="0"/>
              <a:t>完全可以接受！</a:t>
            </a:r>
          </a:p>
        </p:txBody>
      </p:sp>
    </p:spTree>
    <p:extLst>
      <p:ext uri="{BB962C8B-B14F-4D97-AF65-F5344CB8AC3E}">
        <p14:creationId xmlns:p14="http://schemas.microsoft.com/office/powerpoint/2010/main" val="585731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E6877EC-803E-4347-8C6D-E1A10B7FD2A2}"/>
              </a:ext>
            </a:extLst>
          </p:cNvPr>
          <p:cNvSpPr/>
          <p:nvPr/>
        </p:nvSpPr>
        <p:spPr>
          <a:xfrm>
            <a:off x="682627" y="1036260"/>
            <a:ext cx="8941871" cy="923330"/>
          </a:xfrm>
          <a:prstGeom prst="rect">
            <a:avLst/>
          </a:prstGeom>
          <a:noFill/>
        </p:spPr>
        <p:txBody>
          <a:bodyPr wrap="none" lIns="91440" tIns="45720" rIns="91440" bIns="45720">
            <a:spAutoFit/>
          </a:bodyPr>
          <a:lstStyle/>
          <a:p>
            <a:pPr algn="ctr"/>
            <a:r>
              <a:rPr lang="en-US" altLang="zh-CN"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BZOJ1770</a:t>
            </a:r>
            <a:r>
              <a:rPr lang="en-US" altLang="zh-CN"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/USACO2009</a:t>
            </a:r>
            <a:r>
              <a:rPr lang="zh-CN" alt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r>
              <a:rPr lang="en-US" altLang="zh-CN"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Nov</a:t>
            </a:r>
            <a:endPar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3" name="内容占位符 3">
            <a:extLst>
              <a:ext uri="{FF2B5EF4-FFF2-40B4-BE49-F238E27FC236}">
                <a16:creationId xmlns:a16="http://schemas.microsoft.com/office/drawing/2014/main" id="{50F87982-4920-404A-9D81-43136AEC9FD7}"/>
              </a:ext>
            </a:extLst>
          </p:cNvPr>
          <p:cNvSpPr txBox="1">
            <a:spLocks/>
          </p:cNvSpPr>
          <p:nvPr/>
        </p:nvSpPr>
        <p:spPr>
          <a:xfrm>
            <a:off x="682627" y="290643"/>
            <a:ext cx="6489700" cy="477837"/>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折半搜索</a:t>
            </a:r>
            <a:endParaRPr lang="en-US" altLang="zh-CN" dirty="0"/>
          </a:p>
        </p:txBody>
      </p:sp>
      <p:sp>
        <p:nvSpPr>
          <p:cNvPr id="4" name="文本框 3">
            <a:extLst>
              <a:ext uri="{FF2B5EF4-FFF2-40B4-BE49-F238E27FC236}">
                <a16:creationId xmlns:a16="http://schemas.microsoft.com/office/drawing/2014/main" id="{8A2DD9A7-5FFC-4239-80A6-03DF3C858E68}"/>
              </a:ext>
            </a:extLst>
          </p:cNvPr>
          <p:cNvSpPr txBox="1"/>
          <p:nvPr/>
        </p:nvSpPr>
        <p:spPr>
          <a:xfrm>
            <a:off x="682627" y="1959590"/>
            <a:ext cx="10789920" cy="1815882"/>
          </a:xfrm>
          <a:prstGeom prst="rect">
            <a:avLst/>
          </a:prstGeom>
          <a:noFill/>
        </p:spPr>
        <p:txBody>
          <a:bodyPr wrap="square" rtlCol="0">
            <a:spAutoFit/>
          </a:bodyPr>
          <a:lstStyle/>
          <a:p>
            <a:r>
              <a:rPr lang="en-US" altLang="zh-CN" sz="2800" dirty="0"/>
              <a:t>N</a:t>
            </a:r>
            <a:r>
              <a:rPr lang="zh-CN" altLang="en-US" sz="2800" dirty="0"/>
              <a:t>个点，</a:t>
            </a:r>
            <a:r>
              <a:rPr lang="en-US" altLang="zh-CN" sz="2800" dirty="0"/>
              <a:t>M</a:t>
            </a:r>
            <a:r>
              <a:rPr lang="zh-CN" altLang="en-US" sz="2800" dirty="0"/>
              <a:t>条边的一个图，所有点的权值初始均为</a:t>
            </a:r>
            <a:r>
              <a:rPr lang="en-US" altLang="zh-CN" sz="2800" dirty="0"/>
              <a:t>0.</a:t>
            </a:r>
          </a:p>
          <a:p>
            <a:r>
              <a:rPr lang="zh-CN" altLang="en-US" sz="2800" dirty="0"/>
              <a:t>每次操作可选择一个点，将这个点以及与其相邻的点的权值都异或</a:t>
            </a:r>
            <a:r>
              <a:rPr lang="en-US" altLang="zh-CN" sz="2800" dirty="0"/>
              <a:t>1.</a:t>
            </a:r>
          </a:p>
          <a:p>
            <a:r>
              <a:rPr lang="zh-CN" altLang="en-US" sz="2800" dirty="0"/>
              <a:t>问最少多少次操作可使得所有点的权值都变为</a:t>
            </a:r>
            <a:r>
              <a:rPr lang="en-US" altLang="zh-CN" sz="2800" dirty="0"/>
              <a:t>1.</a:t>
            </a:r>
          </a:p>
          <a:p>
            <a:r>
              <a:rPr lang="en-US" altLang="zh-CN" sz="2800" dirty="0"/>
              <a:t>(1&lt;=N&lt;=35 , 1&lt;=M&lt;=595)</a:t>
            </a:r>
            <a:endParaRPr lang="zh-CN" altLang="en-US" sz="2800" dirty="0"/>
          </a:p>
        </p:txBody>
      </p:sp>
      <p:sp>
        <p:nvSpPr>
          <p:cNvPr id="5" name="文本框 4">
            <a:extLst>
              <a:ext uri="{FF2B5EF4-FFF2-40B4-BE49-F238E27FC236}">
                <a16:creationId xmlns:a16="http://schemas.microsoft.com/office/drawing/2014/main" id="{12A6E2DB-1B2A-48EA-BBB2-1D006A8181F0}"/>
              </a:ext>
            </a:extLst>
          </p:cNvPr>
          <p:cNvSpPr txBox="1"/>
          <p:nvPr/>
        </p:nvSpPr>
        <p:spPr>
          <a:xfrm>
            <a:off x="682627" y="3775472"/>
            <a:ext cx="2860766" cy="3108543"/>
          </a:xfrm>
          <a:prstGeom prst="rect">
            <a:avLst/>
          </a:prstGeom>
          <a:noFill/>
        </p:spPr>
        <p:txBody>
          <a:bodyPr wrap="square" rtlCol="0">
            <a:spAutoFit/>
          </a:bodyPr>
          <a:lstStyle/>
          <a:p>
            <a:r>
              <a:rPr lang="en-US" altLang="zh-CN" sz="2800" dirty="0"/>
              <a:t>5 6</a:t>
            </a:r>
          </a:p>
          <a:p>
            <a:r>
              <a:rPr lang="en-US" altLang="zh-CN" sz="2800" dirty="0"/>
              <a:t>1 2</a:t>
            </a:r>
          </a:p>
          <a:p>
            <a:r>
              <a:rPr lang="en-US" altLang="zh-CN" sz="2800" dirty="0"/>
              <a:t>1 3</a:t>
            </a:r>
          </a:p>
          <a:p>
            <a:r>
              <a:rPr lang="en-US" altLang="zh-CN" sz="2800" dirty="0"/>
              <a:t>4 2</a:t>
            </a:r>
          </a:p>
          <a:p>
            <a:r>
              <a:rPr lang="en-US" altLang="zh-CN" sz="2800" dirty="0"/>
              <a:t>3 4</a:t>
            </a:r>
          </a:p>
          <a:p>
            <a:r>
              <a:rPr lang="en-US" altLang="zh-CN" sz="2800" dirty="0"/>
              <a:t>2 5</a:t>
            </a:r>
          </a:p>
          <a:p>
            <a:r>
              <a:rPr lang="en-US" altLang="zh-CN" sz="2800" dirty="0"/>
              <a:t>5 3</a:t>
            </a:r>
            <a:endParaRPr lang="zh-CN" altLang="en-US" sz="2800" dirty="0"/>
          </a:p>
        </p:txBody>
      </p:sp>
      <p:sp>
        <p:nvSpPr>
          <p:cNvPr id="6" name="文本框 5">
            <a:extLst>
              <a:ext uri="{FF2B5EF4-FFF2-40B4-BE49-F238E27FC236}">
                <a16:creationId xmlns:a16="http://schemas.microsoft.com/office/drawing/2014/main" id="{B2EBD2D8-81A7-4CE1-BD03-788902D50104}"/>
              </a:ext>
            </a:extLst>
          </p:cNvPr>
          <p:cNvSpPr txBox="1"/>
          <p:nvPr/>
        </p:nvSpPr>
        <p:spPr>
          <a:xfrm>
            <a:off x="5360779" y="3775472"/>
            <a:ext cx="4998067" cy="954107"/>
          </a:xfrm>
          <a:prstGeom prst="rect">
            <a:avLst/>
          </a:prstGeom>
          <a:noFill/>
        </p:spPr>
        <p:txBody>
          <a:bodyPr wrap="square" rtlCol="0">
            <a:spAutoFit/>
          </a:bodyPr>
          <a:lstStyle/>
          <a:p>
            <a:r>
              <a:rPr lang="en-US" altLang="zh-CN" sz="2800" dirty="0"/>
              <a:t>3</a:t>
            </a:r>
          </a:p>
          <a:p>
            <a:r>
              <a:rPr lang="zh-CN" altLang="en-US" sz="2800" dirty="0"/>
              <a:t>按下</a:t>
            </a:r>
            <a:r>
              <a:rPr lang="en-US" altLang="zh-CN" sz="2800" dirty="0"/>
              <a:t>1</a:t>
            </a:r>
            <a:r>
              <a:rPr lang="zh-CN" altLang="en-US" sz="2800" dirty="0"/>
              <a:t>，</a:t>
            </a:r>
            <a:r>
              <a:rPr lang="en-US" altLang="zh-CN" sz="2800" dirty="0"/>
              <a:t>4</a:t>
            </a:r>
            <a:r>
              <a:rPr lang="zh-CN" altLang="en-US" sz="2800" dirty="0"/>
              <a:t>，</a:t>
            </a:r>
            <a:r>
              <a:rPr lang="en-US" altLang="zh-CN" sz="2800" dirty="0"/>
              <a:t>5</a:t>
            </a:r>
            <a:r>
              <a:rPr lang="zh-CN" altLang="en-US" sz="2800" dirty="0"/>
              <a:t>上面的开关即可</a:t>
            </a:r>
          </a:p>
        </p:txBody>
      </p:sp>
    </p:spTree>
    <p:extLst>
      <p:ext uri="{BB962C8B-B14F-4D97-AF65-F5344CB8AC3E}">
        <p14:creationId xmlns:p14="http://schemas.microsoft.com/office/powerpoint/2010/main" val="1564670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3">
            <a:extLst>
              <a:ext uri="{FF2B5EF4-FFF2-40B4-BE49-F238E27FC236}">
                <a16:creationId xmlns:a16="http://schemas.microsoft.com/office/drawing/2014/main" id="{FE067E95-8EE9-4CD2-9055-D8B287AB8643}"/>
              </a:ext>
            </a:extLst>
          </p:cNvPr>
          <p:cNvSpPr txBox="1">
            <a:spLocks/>
          </p:cNvSpPr>
          <p:nvPr/>
        </p:nvSpPr>
        <p:spPr>
          <a:xfrm>
            <a:off x="682627" y="290643"/>
            <a:ext cx="6489700" cy="477837"/>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折半搜索</a:t>
            </a:r>
            <a:endParaRPr lang="en-US" altLang="zh-CN" dirty="0"/>
          </a:p>
        </p:txBody>
      </p:sp>
      <p:sp>
        <p:nvSpPr>
          <p:cNvPr id="3" name="文本框 2">
            <a:extLst>
              <a:ext uri="{FF2B5EF4-FFF2-40B4-BE49-F238E27FC236}">
                <a16:creationId xmlns:a16="http://schemas.microsoft.com/office/drawing/2014/main" id="{B659B17E-8B11-4814-9F90-B4D79CBBF051}"/>
              </a:ext>
            </a:extLst>
          </p:cNvPr>
          <p:cNvSpPr txBox="1"/>
          <p:nvPr/>
        </p:nvSpPr>
        <p:spPr>
          <a:xfrm>
            <a:off x="682628" y="1201783"/>
            <a:ext cx="6031682" cy="707886"/>
          </a:xfrm>
          <a:prstGeom prst="rect">
            <a:avLst/>
          </a:prstGeom>
          <a:noFill/>
        </p:spPr>
        <p:txBody>
          <a:bodyPr wrap="square" rtlCol="0">
            <a:spAutoFit/>
          </a:bodyPr>
          <a:lstStyle/>
          <a:p>
            <a:r>
              <a:rPr lang="zh-CN" altLang="en-US" sz="4000" dirty="0"/>
              <a:t>折半呀搜索呀大家快想呀</a:t>
            </a:r>
          </a:p>
        </p:txBody>
      </p:sp>
      <p:sp>
        <p:nvSpPr>
          <p:cNvPr id="4" name="文本框 3">
            <a:extLst>
              <a:ext uri="{FF2B5EF4-FFF2-40B4-BE49-F238E27FC236}">
                <a16:creationId xmlns:a16="http://schemas.microsoft.com/office/drawing/2014/main" id="{F5B23B5A-385A-45E0-BAA9-8DE68C3DCF69}"/>
              </a:ext>
            </a:extLst>
          </p:cNvPr>
          <p:cNvSpPr txBox="1"/>
          <p:nvPr/>
        </p:nvSpPr>
        <p:spPr>
          <a:xfrm>
            <a:off x="682627" y="2342972"/>
            <a:ext cx="11430000" cy="2554545"/>
          </a:xfrm>
          <a:prstGeom prst="rect">
            <a:avLst/>
          </a:prstGeom>
          <a:noFill/>
        </p:spPr>
        <p:txBody>
          <a:bodyPr wrap="square" rtlCol="0">
            <a:spAutoFit/>
          </a:bodyPr>
          <a:lstStyle/>
          <a:p>
            <a:r>
              <a:rPr lang="zh-CN" altLang="en-US" sz="4000" dirty="0"/>
              <a:t>依然折半去二进制枚举</a:t>
            </a:r>
            <a:endParaRPr lang="en-US" altLang="zh-CN" sz="4000" dirty="0"/>
          </a:p>
          <a:p>
            <a:r>
              <a:rPr lang="zh-CN" altLang="en-US" sz="4000" dirty="0"/>
              <a:t>然后把全局结果映射为一个</a:t>
            </a:r>
            <a:r>
              <a:rPr lang="en-US" altLang="zh-CN" sz="4000" dirty="0"/>
              <a:t>35</a:t>
            </a:r>
            <a:r>
              <a:rPr lang="zh-CN" altLang="en-US" sz="4000" dirty="0"/>
              <a:t>位的二进制数</a:t>
            </a:r>
            <a:endParaRPr lang="en-US" altLang="zh-CN" sz="4000" dirty="0"/>
          </a:p>
          <a:p>
            <a:r>
              <a:rPr lang="zh-CN" altLang="en-US" sz="4000" dirty="0"/>
              <a:t>无非就是在两个集合里面找到两个二进制数使得它们的异或值为全</a:t>
            </a:r>
            <a:r>
              <a:rPr lang="en-US" altLang="zh-CN" sz="4000" dirty="0"/>
              <a:t>1 </a:t>
            </a:r>
            <a:endParaRPr lang="zh-CN" altLang="en-US" sz="4000" dirty="0"/>
          </a:p>
        </p:txBody>
      </p:sp>
    </p:spTree>
    <p:extLst>
      <p:ext uri="{BB962C8B-B14F-4D97-AF65-F5344CB8AC3E}">
        <p14:creationId xmlns:p14="http://schemas.microsoft.com/office/powerpoint/2010/main" val="2353201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A12601-4D55-4C44-BBF9-7EF92F384F31}"/>
              </a:ext>
            </a:extLst>
          </p:cNvPr>
          <p:cNvSpPr>
            <a:spLocks noGrp="1"/>
          </p:cNvSpPr>
          <p:nvPr>
            <p:ph type="title"/>
          </p:nvPr>
        </p:nvSpPr>
        <p:spPr/>
        <p:txBody>
          <a:bodyPr/>
          <a:lstStyle/>
          <a:p>
            <a:r>
              <a:rPr lang="zh-CN" altLang="en-US" dirty="0"/>
              <a:t>充分利用前缀</a:t>
            </a:r>
          </a:p>
        </p:txBody>
      </p:sp>
      <p:sp>
        <p:nvSpPr>
          <p:cNvPr id="3" name="文本占位符 2">
            <a:extLst>
              <a:ext uri="{FF2B5EF4-FFF2-40B4-BE49-F238E27FC236}">
                <a16:creationId xmlns:a16="http://schemas.microsoft.com/office/drawing/2014/main" id="{FD62788C-6F00-4804-86F3-E5C0A84624F6}"/>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6510844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3">
            <a:extLst>
              <a:ext uri="{FF2B5EF4-FFF2-40B4-BE49-F238E27FC236}">
                <a16:creationId xmlns:a16="http://schemas.microsoft.com/office/drawing/2014/main" id="{D08C9608-9DD1-4BF6-A790-ACAF9D2B2B68}"/>
              </a:ext>
            </a:extLst>
          </p:cNvPr>
          <p:cNvSpPr txBox="1">
            <a:spLocks/>
          </p:cNvSpPr>
          <p:nvPr/>
        </p:nvSpPr>
        <p:spPr>
          <a:xfrm>
            <a:off x="682627" y="290643"/>
            <a:ext cx="6489700" cy="477837"/>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充分利用前缀</a:t>
            </a:r>
          </a:p>
        </p:txBody>
      </p:sp>
      <p:sp>
        <p:nvSpPr>
          <p:cNvPr id="3" name="矩形 2">
            <a:extLst>
              <a:ext uri="{FF2B5EF4-FFF2-40B4-BE49-F238E27FC236}">
                <a16:creationId xmlns:a16="http://schemas.microsoft.com/office/drawing/2014/main" id="{21DCC95C-0D11-4B96-88F8-C40C86A185F8}"/>
              </a:ext>
            </a:extLst>
          </p:cNvPr>
          <p:cNvSpPr/>
          <p:nvPr/>
        </p:nvSpPr>
        <p:spPr>
          <a:xfrm>
            <a:off x="346451" y="1716758"/>
            <a:ext cx="11509373" cy="2585323"/>
          </a:xfrm>
          <a:prstGeom prst="rect">
            <a:avLst/>
          </a:prstGeom>
          <a:noFill/>
        </p:spPr>
        <p:txBody>
          <a:bodyPr wrap="square" lIns="91440" tIns="45720" rIns="91440" bIns="45720">
            <a:spAutoFit/>
          </a:bodyPr>
          <a:lstStyle/>
          <a:p>
            <a:pPr algn="r"/>
            <a:r>
              <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之所以复杂度太高，是因为你对已有信息的利用不充分。</a:t>
            </a:r>
            <a:r>
              <a:rPr lang="en-US" altLang="zh-CN"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r>
              <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栗子</a:t>
            </a:r>
          </a:p>
        </p:txBody>
      </p:sp>
    </p:spTree>
    <p:extLst>
      <p:ext uri="{BB962C8B-B14F-4D97-AF65-F5344CB8AC3E}">
        <p14:creationId xmlns:p14="http://schemas.microsoft.com/office/powerpoint/2010/main" val="11597364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CE7D6467-02A2-4E29-832A-92FF9E526F36}"/>
              </a:ext>
            </a:extLst>
          </p:cNvPr>
          <p:cNvSpPr>
            <a:spLocks noGrp="1"/>
          </p:cNvSpPr>
          <p:nvPr>
            <p:ph sz="quarter" idx="13"/>
          </p:nvPr>
        </p:nvSpPr>
        <p:spPr/>
        <p:txBody>
          <a:bodyPr/>
          <a:lstStyle/>
          <a:p>
            <a:r>
              <a:rPr lang="zh-CN" altLang="en-US" dirty="0"/>
              <a:t>充分利用前缀</a:t>
            </a:r>
          </a:p>
        </p:txBody>
      </p:sp>
      <p:sp>
        <p:nvSpPr>
          <p:cNvPr id="12" name="文本框 11">
            <a:extLst>
              <a:ext uri="{FF2B5EF4-FFF2-40B4-BE49-F238E27FC236}">
                <a16:creationId xmlns:a16="http://schemas.microsoft.com/office/drawing/2014/main" id="{47A47538-358A-4154-BDC1-1BCDBED9F582}"/>
              </a:ext>
            </a:extLst>
          </p:cNvPr>
          <p:cNvSpPr txBox="1"/>
          <p:nvPr/>
        </p:nvSpPr>
        <p:spPr>
          <a:xfrm>
            <a:off x="5938221" y="1004064"/>
            <a:ext cx="4373880" cy="3108543"/>
          </a:xfrm>
          <a:prstGeom prst="rect">
            <a:avLst/>
          </a:prstGeom>
          <a:noFill/>
        </p:spPr>
        <p:txBody>
          <a:bodyPr wrap="square" rtlCol="0">
            <a:spAutoFit/>
          </a:bodyPr>
          <a:lstStyle/>
          <a:p>
            <a:r>
              <a:rPr lang="en-US" altLang="zh-CN" sz="2800" dirty="0"/>
              <a:t>3</a:t>
            </a:r>
          </a:p>
          <a:p>
            <a:r>
              <a:rPr lang="en-US" altLang="zh-CN" sz="2800" dirty="0"/>
              <a:t>5</a:t>
            </a:r>
          </a:p>
          <a:p>
            <a:r>
              <a:rPr lang="en-US" altLang="zh-CN" sz="2800" dirty="0"/>
              <a:t>1 2 3 4 5</a:t>
            </a:r>
          </a:p>
          <a:p>
            <a:r>
              <a:rPr lang="en-US" altLang="zh-CN" sz="2800" dirty="0"/>
              <a:t>5</a:t>
            </a:r>
          </a:p>
          <a:p>
            <a:r>
              <a:rPr lang="en-US" altLang="zh-CN" sz="2800" dirty="0"/>
              <a:t>5 4 3 2 1</a:t>
            </a:r>
          </a:p>
          <a:p>
            <a:r>
              <a:rPr lang="en-US" altLang="zh-CN" sz="2800" dirty="0"/>
              <a:t>5</a:t>
            </a:r>
          </a:p>
          <a:p>
            <a:r>
              <a:rPr lang="en-US" altLang="zh-CN" sz="2800" dirty="0"/>
              <a:t>1 2 5 3 4</a:t>
            </a:r>
            <a:endParaRPr lang="zh-CN" altLang="en-US" sz="2800" dirty="0"/>
          </a:p>
        </p:txBody>
      </p:sp>
      <p:sp>
        <p:nvSpPr>
          <p:cNvPr id="13" name="文本框 12">
            <a:extLst>
              <a:ext uri="{FF2B5EF4-FFF2-40B4-BE49-F238E27FC236}">
                <a16:creationId xmlns:a16="http://schemas.microsoft.com/office/drawing/2014/main" id="{47D1ACE8-BF1F-451A-A69E-6CB6A9754185}"/>
              </a:ext>
            </a:extLst>
          </p:cNvPr>
          <p:cNvSpPr txBox="1"/>
          <p:nvPr/>
        </p:nvSpPr>
        <p:spPr>
          <a:xfrm>
            <a:off x="8806671" y="1007342"/>
            <a:ext cx="1789611" cy="1384995"/>
          </a:xfrm>
          <a:prstGeom prst="rect">
            <a:avLst/>
          </a:prstGeom>
          <a:noFill/>
        </p:spPr>
        <p:txBody>
          <a:bodyPr wrap="square" rtlCol="0">
            <a:spAutoFit/>
          </a:bodyPr>
          <a:lstStyle/>
          <a:p>
            <a:r>
              <a:rPr lang="en-US" altLang="zh-CN" sz="2800" dirty="0"/>
              <a:t>10</a:t>
            </a:r>
          </a:p>
          <a:p>
            <a:r>
              <a:rPr lang="en-US" altLang="zh-CN" sz="2800" dirty="0"/>
              <a:t>10</a:t>
            </a:r>
          </a:p>
          <a:p>
            <a:r>
              <a:rPr lang="en-US" altLang="zh-CN" sz="2800" dirty="0"/>
              <a:t>11</a:t>
            </a:r>
            <a:endParaRPr lang="zh-CN" altLang="en-US" sz="2800" dirty="0"/>
          </a:p>
        </p:txBody>
      </p:sp>
      <p:sp>
        <p:nvSpPr>
          <p:cNvPr id="2" name="矩形 1">
            <a:extLst>
              <a:ext uri="{FF2B5EF4-FFF2-40B4-BE49-F238E27FC236}">
                <a16:creationId xmlns:a16="http://schemas.microsoft.com/office/drawing/2014/main" id="{8D3A6CE2-F186-4F75-9286-A933092599B0}"/>
              </a:ext>
            </a:extLst>
          </p:cNvPr>
          <p:cNvSpPr/>
          <p:nvPr/>
        </p:nvSpPr>
        <p:spPr>
          <a:xfrm>
            <a:off x="682627" y="1004064"/>
            <a:ext cx="3363421" cy="923330"/>
          </a:xfrm>
          <a:prstGeom prst="rect">
            <a:avLst/>
          </a:prstGeom>
          <a:noFill/>
        </p:spPr>
        <p:txBody>
          <a:bodyPr wrap="none" lIns="91440" tIns="45720" rIns="91440" bIns="45720">
            <a:spAutoFit/>
          </a:bodyPr>
          <a:lstStyle/>
          <a:p>
            <a:pPr algn="ctr"/>
            <a:r>
              <a:rPr lang="en-US" altLang="zh-CN"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FJNU1200</a:t>
            </a:r>
            <a:endPar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3" name="文本框 2">
            <a:extLst>
              <a:ext uri="{FF2B5EF4-FFF2-40B4-BE49-F238E27FC236}">
                <a16:creationId xmlns:a16="http://schemas.microsoft.com/office/drawing/2014/main" id="{24B791CE-6D0A-47B1-B3F1-6AA885FE1581}"/>
              </a:ext>
            </a:extLst>
          </p:cNvPr>
          <p:cNvSpPr txBox="1"/>
          <p:nvPr/>
        </p:nvSpPr>
        <p:spPr>
          <a:xfrm>
            <a:off x="682627" y="2133374"/>
            <a:ext cx="9201374" cy="1384995"/>
          </a:xfrm>
          <a:prstGeom prst="rect">
            <a:avLst/>
          </a:prstGeom>
          <a:noFill/>
        </p:spPr>
        <p:txBody>
          <a:bodyPr wrap="square" rtlCol="0">
            <a:spAutoFit/>
          </a:bodyPr>
          <a:lstStyle/>
          <a:p>
            <a:r>
              <a:rPr lang="zh-CN" altLang="en-US" sz="2800" dirty="0"/>
              <a:t>给你</a:t>
            </a:r>
            <a:r>
              <a:rPr lang="en-US" altLang="zh-CN" sz="2800" dirty="0"/>
              <a:t>N</a:t>
            </a:r>
            <a:r>
              <a:rPr lang="zh-CN" altLang="en-US" sz="2800" dirty="0"/>
              <a:t>个数</a:t>
            </a:r>
            <a:r>
              <a:rPr lang="en-US" altLang="zh-CN" sz="2800" dirty="0"/>
              <a:t>A1,…,AN</a:t>
            </a:r>
          </a:p>
          <a:p>
            <a:r>
              <a:rPr lang="zh-CN" altLang="en-US" sz="2800" dirty="0"/>
              <a:t>求出</a:t>
            </a:r>
            <a:r>
              <a:rPr lang="en-US" altLang="zh-CN" sz="2800" dirty="0" err="1"/>
              <a:t>Ai+Aj</a:t>
            </a:r>
            <a:r>
              <a:rPr lang="en-US" altLang="zh-CN" sz="2800" dirty="0"/>
              <a:t>+|</a:t>
            </a:r>
            <a:r>
              <a:rPr lang="en-US" altLang="zh-CN" sz="2800" dirty="0" err="1"/>
              <a:t>i</a:t>
            </a:r>
            <a:r>
              <a:rPr lang="en-US" altLang="zh-CN" sz="2800" dirty="0"/>
              <a:t>-j|</a:t>
            </a:r>
            <a:r>
              <a:rPr lang="zh-CN" altLang="en-US" sz="2800" dirty="0"/>
              <a:t>的最大值</a:t>
            </a:r>
            <a:r>
              <a:rPr lang="en-US" altLang="zh-CN" sz="2800" dirty="0"/>
              <a:t>(</a:t>
            </a:r>
            <a:r>
              <a:rPr lang="en-US" altLang="zh-CN" sz="2800" dirty="0" err="1"/>
              <a:t>i</a:t>
            </a:r>
            <a:r>
              <a:rPr lang="en-US" altLang="zh-CN" sz="2800" dirty="0"/>
              <a:t>!=j)</a:t>
            </a:r>
          </a:p>
          <a:p>
            <a:r>
              <a:rPr lang="en-US" altLang="zh-CN" sz="2800" dirty="0"/>
              <a:t>2&lt;=N&lt;=1e6 , 1&lt;=AI&lt;=1e9</a:t>
            </a:r>
          </a:p>
        </p:txBody>
      </p:sp>
      <p:sp>
        <p:nvSpPr>
          <p:cNvPr id="8" name="文本框 7">
            <a:extLst>
              <a:ext uri="{FF2B5EF4-FFF2-40B4-BE49-F238E27FC236}">
                <a16:creationId xmlns:a16="http://schemas.microsoft.com/office/drawing/2014/main" id="{D6CCB875-0E9C-4B73-878D-322C852C66E1}"/>
              </a:ext>
            </a:extLst>
          </p:cNvPr>
          <p:cNvSpPr txBox="1"/>
          <p:nvPr/>
        </p:nvSpPr>
        <p:spPr>
          <a:xfrm>
            <a:off x="682627" y="4807746"/>
            <a:ext cx="10653244" cy="954107"/>
          </a:xfrm>
          <a:prstGeom prst="rect">
            <a:avLst/>
          </a:prstGeom>
          <a:noFill/>
        </p:spPr>
        <p:txBody>
          <a:bodyPr wrap="square" rtlCol="0">
            <a:spAutoFit/>
          </a:bodyPr>
          <a:lstStyle/>
          <a:p>
            <a:r>
              <a:rPr lang="zh-CN" altLang="en-US" sz="2800" dirty="0"/>
              <a:t>第一反应，枚举！二重循环搞定！</a:t>
            </a:r>
            <a:endParaRPr lang="en-US" altLang="zh-CN" sz="2800" dirty="0"/>
          </a:p>
          <a:p>
            <a:r>
              <a:rPr lang="en-US" altLang="zh-CN" sz="2800" dirty="0"/>
              <a:t>O(N^2)</a:t>
            </a:r>
            <a:r>
              <a:rPr lang="zh-CN" altLang="en-US" sz="2800" dirty="0"/>
              <a:t>，</a:t>
            </a:r>
            <a:r>
              <a:rPr lang="en-US" altLang="zh-CN" sz="2800" dirty="0"/>
              <a:t>GG</a:t>
            </a:r>
            <a:r>
              <a:rPr lang="zh-CN" altLang="en-US" sz="2800" dirty="0"/>
              <a:t>！</a:t>
            </a:r>
          </a:p>
        </p:txBody>
      </p:sp>
    </p:spTree>
    <p:extLst>
      <p:ext uri="{BB962C8B-B14F-4D97-AF65-F5344CB8AC3E}">
        <p14:creationId xmlns:p14="http://schemas.microsoft.com/office/powerpoint/2010/main" val="2086246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3">
            <a:extLst>
              <a:ext uri="{FF2B5EF4-FFF2-40B4-BE49-F238E27FC236}">
                <a16:creationId xmlns:a16="http://schemas.microsoft.com/office/drawing/2014/main" id="{E6F3B8CA-1DA7-4183-96D3-5C79C5837685}"/>
              </a:ext>
            </a:extLst>
          </p:cNvPr>
          <p:cNvSpPr txBox="1">
            <a:spLocks/>
          </p:cNvSpPr>
          <p:nvPr/>
        </p:nvSpPr>
        <p:spPr>
          <a:xfrm>
            <a:off x="682627" y="290643"/>
            <a:ext cx="6489700" cy="477837"/>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充分利用前缀</a:t>
            </a:r>
          </a:p>
        </p:txBody>
      </p:sp>
      <p:sp>
        <p:nvSpPr>
          <p:cNvPr id="3" name="文本框 2">
            <a:extLst>
              <a:ext uri="{FF2B5EF4-FFF2-40B4-BE49-F238E27FC236}">
                <a16:creationId xmlns:a16="http://schemas.microsoft.com/office/drawing/2014/main" id="{0F03E91A-D812-4135-AD24-64F4A1999D8D}"/>
              </a:ext>
            </a:extLst>
          </p:cNvPr>
          <p:cNvSpPr txBox="1"/>
          <p:nvPr/>
        </p:nvSpPr>
        <p:spPr>
          <a:xfrm>
            <a:off x="682627" y="1201784"/>
            <a:ext cx="8516983" cy="523220"/>
          </a:xfrm>
          <a:prstGeom prst="rect">
            <a:avLst/>
          </a:prstGeom>
          <a:noFill/>
        </p:spPr>
        <p:txBody>
          <a:bodyPr wrap="square" rtlCol="0">
            <a:spAutoFit/>
          </a:bodyPr>
          <a:lstStyle/>
          <a:p>
            <a:r>
              <a:rPr lang="zh-CN" altLang="en-US" sz="2800" dirty="0"/>
              <a:t>定理：</a:t>
            </a:r>
            <a:r>
              <a:rPr lang="en-US" altLang="zh-CN" sz="2800" dirty="0"/>
              <a:t>|</a:t>
            </a:r>
            <a:r>
              <a:rPr lang="en-US" altLang="zh-CN" sz="2800" dirty="0" err="1"/>
              <a:t>i</a:t>
            </a:r>
            <a:r>
              <a:rPr lang="en-US" altLang="zh-CN" sz="2800" dirty="0"/>
              <a:t>-j|=|j-</a:t>
            </a:r>
            <a:r>
              <a:rPr lang="en-US" altLang="zh-CN" sz="2800" dirty="0" err="1"/>
              <a:t>i</a:t>
            </a:r>
            <a:r>
              <a:rPr lang="en-US" altLang="zh-CN" sz="2800" dirty="0"/>
              <a:t>|</a:t>
            </a:r>
            <a:endParaRPr lang="zh-CN" altLang="en-US" sz="2800" dirty="0"/>
          </a:p>
        </p:txBody>
      </p:sp>
      <p:sp>
        <p:nvSpPr>
          <p:cNvPr id="4" name="文本框 3">
            <a:extLst>
              <a:ext uri="{FF2B5EF4-FFF2-40B4-BE49-F238E27FC236}">
                <a16:creationId xmlns:a16="http://schemas.microsoft.com/office/drawing/2014/main" id="{097F0100-41E6-4362-83E5-D5D194B8EDFE}"/>
              </a:ext>
            </a:extLst>
          </p:cNvPr>
          <p:cNvSpPr txBox="1"/>
          <p:nvPr/>
        </p:nvSpPr>
        <p:spPr>
          <a:xfrm>
            <a:off x="682627" y="1828800"/>
            <a:ext cx="10420802" cy="2246769"/>
          </a:xfrm>
          <a:prstGeom prst="rect">
            <a:avLst/>
          </a:prstGeom>
          <a:noFill/>
        </p:spPr>
        <p:txBody>
          <a:bodyPr wrap="square" rtlCol="0">
            <a:spAutoFit/>
          </a:bodyPr>
          <a:lstStyle/>
          <a:p>
            <a:r>
              <a:rPr lang="zh-CN" altLang="en-US" sz="2800" dirty="0"/>
              <a:t>因此我们可以看到，</a:t>
            </a:r>
            <a:r>
              <a:rPr lang="en-US" altLang="zh-CN" sz="2800" dirty="0" err="1"/>
              <a:t>i</a:t>
            </a:r>
            <a:r>
              <a:rPr lang="zh-CN" altLang="en-US" sz="2800" dirty="0"/>
              <a:t>和</a:t>
            </a:r>
            <a:r>
              <a:rPr lang="en-US" altLang="zh-CN" sz="2800" dirty="0"/>
              <a:t>j</a:t>
            </a:r>
            <a:r>
              <a:rPr lang="zh-CN" altLang="en-US" sz="2800" dirty="0"/>
              <a:t>是等价的</a:t>
            </a:r>
            <a:endParaRPr lang="en-US" altLang="zh-CN" sz="2800" dirty="0"/>
          </a:p>
          <a:p>
            <a:r>
              <a:rPr lang="zh-CN" altLang="en-US" sz="2800" dirty="0"/>
              <a:t>所以我们不妨假设</a:t>
            </a:r>
            <a:r>
              <a:rPr lang="en-US" altLang="zh-CN" sz="2800" dirty="0"/>
              <a:t>j&gt;I</a:t>
            </a:r>
          </a:p>
          <a:p>
            <a:r>
              <a:rPr lang="zh-CN" altLang="en-US" sz="2800" dirty="0"/>
              <a:t>原式变成求</a:t>
            </a:r>
            <a:r>
              <a:rPr lang="en-US" altLang="zh-CN" sz="2800" dirty="0"/>
              <a:t>(</a:t>
            </a:r>
            <a:r>
              <a:rPr lang="en-US" altLang="zh-CN" sz="2800" dirty="0" err="1"/>
              <a:t>Ai+Aj+j-i</a:t>
            </a:r>
            <a:r>
              <a:rPr lang="en-US" altLang="zh-CN" sz="2800" dirty="0"/>
              <a:t>)</a:t>
            </a:r>
            <a:r>
              <a:rPr lang="zh-CN" altLang="en-US" sz="2800" dirty="0"/>
              <a:t>的最大值</a:t>
            </a:r>
            <a:endParaRPr lang="en-US" altLang="zh-CN" sz="2800" dirty="0"/>
          </a:p>
          <a:p>
            <a:r>
              <a:rPr lang="zh-CN" altLang="en-US" sz="2800" dirty="0"/>
              <a:t>拆分一下</a:t>
            </a:r>
            <a:r>
              <a:rPr lang="en-US" altLang="zh-CN" sz="2800" dirty="0"/>
              <a:t>(Ai-</a:t>
            </a:r>
            <a:r>
              <a:rPr lang="en-US" altLang="zh-CN" sz="2800" dirty="0" err="1"/>
              <a:t>i</a:t>
            </a:r>
            <a:r>
              <a:rPr lang="en-US" altLang="zh-CN" sz="2800" dirty="0"/>
              <a:t>)+(</a:t>
            </a:r>
            <a:r>
              <a:rPr lang="en-US" altLang="zh-CN" sz="2800" dirty="0" err="1"/>
              <a:t>Aj+j</a:t>
            </a:r>
            <a:r>
              <a:rPr lang="en-US" altLang="zh-CN" sz="2800" dirty="0"/>
              <a:t>)(j&gt;</a:t>
            </a:r>
            <a:r>
              <a:rPr lang="en-US" altLang="zh-CN" sz="2800" dirty="0" err="1"/>
              <a:t>i</a:t>
            </a:r>
            <a:r>
              <a:rPr lang="en-US" altLang="zh-CN" sz="2800" dirty="0"/>
              <a:t>)</a:t>
            </a:r>
          </a:p>
          <a:p>
            <a:r>
              <a:rPr lang="zh-CN" altLang="en-US" sz="2800" dirty="0"/>
              <a:t>维护</a:t>
            </a:r>
            <a:r>
              <a:rPr lang="en-US" altLang="zh-CN" sz="2800" dirty="0"/>
              <a:t>Ai-</a:t>
            </a:r>
            <a:r>
              <a:rPr lang="en-US" altLang="zh-CN" sz="2800" dirty="0" err="1"/>
              <a:t>i</a:t>
            </a:r>
            <a:r>
              <a:rPr lang="zh-CN" altLang="en-US" sz="2800" dirty="0"/>
              <a:t>的前缀最大值即可</a:t>
            </a:r>
            <a:endParaRPr lang="en-US" altLang="zh-CN" sz="2800" dirty="0"/>
          </a:p>
        </p:txBody>
      </p:sp>
      <p:sp>
        <p:nvSpPr>
          <p:cNvPr id="11" name="文本框 10">
            <a:extLst>
              <a:ext uri="{FF2B5EF4-FFF2-40B4-BE49-F238E27FC236}">
                <a16:creationId xmlns:a16="http://schemas.microsoft.com/office/drawing/2014/main" id="{C8BF1D09-30CC-4B51-A8A5-1B42185A3B7B}"/>
              </a:ext>
            </a:extLst>
          </p:cNvPr>
          <p:cNvSpPr txBox="1"/>
          <p:nvPr/>
        </p:nvSpPr>
        <p:spPr>
          <a:xfrm>
            <a:off x="6293533" y="990548"/>
            <a:ext cx="5812153" cy="5693866"/>
          </a:xfrm>
          <a:prstGeom prst="rect">
            <a:avLst/>
          </a:prstGeom>
          <a:noFill/>
        </p:spPr>
        <p:txBody>
          <a:bodyPr wrap="square" rtlCol="0">
            <a:spAutoFit/>
          </a:bodyPr>
          <a:lstStyle/>
          <a:p>
            <a:r>
              <a:rPr lang="en-US" altLang="zh-CN" sz="2800" dirty="0" err="1"/>
              <a:t>int</a:t>
            </a:r>
            <a:r>
              <a:rPr lang="en-US" altLang="zh-CN" sz="2800" dirty="0"/>
              <a:t> main()</a:t>
            </a:r>
          </a:p>
          <a:p>
            <a:r>
              <a:rPr lang="en-US" altLang="zh-CN" sz="2800" dirty="0"/>
              <a:t>{</a:t>
            </a:r>
            <a:r>
              <a:rPr lang="en-US" altLang="zh-CN" sz="2800" dirty="0" err="1"/>
              <a:t>scanf</a:t>
            </a:r>
            <a:r>
              <a:rPr lang="en-US" altLang="zh-CN" sz="2800" dirty="0"/>
              <a:t>("%</a:t>
            </a:r>
            <a:r>
              <a:rPr lang="en-US" altLang="zh-CN" sz="2800" dirty="0" err="1"/>
              <a:t>lld</a:t>
            </a:r>
            <a:r>
              <a:rPr lang="en-US" altLang="zh-CN" sz="2800" dirty="0"/>
              <a:t>",&amp;T);</a:t>
            </a:r>
          </a:p>
          <a:p>
            <a:r>
              <a:rPr lang="en-US" altLang="zh-CN" sz="2800" dirty="0"/>
              <a:t>    while(T--){</a:t>
            </a:r>
          </a:p>
          <a:p>
            <a:r>
              <a:rPr lang="en-US" altLang="zh-CN" sz="2800" dirty="0"/>
              <a:t>        </a:t>
            </a:r>
            <a:r>
              <a:rPr lang="en-US" altLang="zh-CN" sz="2800" dirty="0" err="1"/>
              <a:t>ans</a:t>
            </a:r>
            <a:r>
              <a:rPr lang="en-US" altLang="zh-CN" sz="2800" dirty="0"/>
              <a:t>=q=-1e18;scanf("%</a:t>
            </a:r>
            <a:r>
              <a:rPr lang="en-US" altLang="zh-CN" sz="2800" dirty="0" err="1"/>
              <a:t>lld</a:t>
            </a:r>
            <a:r>
              <a:rPr lang="en-US" altLang="zh-CN" sz="2800" dirty="0"/>
              <a:t>",&amp;n);</a:t>
            </a:r>
          </a:p>
          <a:p>
            <a:r>
              <a:rPr lang="en-US" altLang="zh-CN" sz="2800" dirty="0"/>
              <a:t>        for(LL </a:t>
            </a:r>
            <a:r>
              <a:rPr lang="en-US" altLang="zh-CN" sz="2800" dirty="0" err="1"/>
              <a:t>i</a:t>
            </a:r>
            <a:r>
              <a:rPr lang="en-US" altLang="zh-CN" sz="2800" dirty="0"/>
              <a:t>=1;i&lt;=</a:t>
            </a:r>
            <a:r>
              <a:rPr lang="en-US" altLang="zh-CN" sz="2800" dirty="0" err="1"/>
              <a:t>n;i</a:t>
            </a:r>
            <a:r>
              <a:rPr lang="en-US" altLang="zh-CN" sz="2800" dirty="0"/>
              <a:t>++){</a:t>
            </a:r>
          </a:p>
          <a:p>
            <a:r>
              <a:rPr lang="en-US" altLang="zh-CN" sz="2800" dirty="0"/>
              <a:t>            </a:t>
            </a:r>
            <a:r>
              <a:rPr lang="en-US" altLang="zh-CN" sz="2800" dirty="0" err="1"/>
              <a:t>scanf</a:t>
            </a:r>
            <a:r>
              <a:rPr lang="en-US" altLang="zh-CN" sz="2800" dirty="0"/>
              <a:t>("%</a:t>
            </a:r>
            <a:r>
              <a:rPr lang="en-US" altLang="zh-CN" sz="2800" dirty="0" err="1"/>
              <a:t>lld</a:t>
            </a:r>
            <a:r>
              <a:rPr lang="en-US" altLang="zh-CN" sz="2800" dirty="0"/>
              <a:t>",&amp;x);</a:t>
            </a:r>
          </a:p>
          <a:p>
            <a:r>
              <a:rPr lang="en-US" altLang="zh-CN" sz="2800" dirty="0"/>
              <a:t>            if(</a:t>
            </a:r>
            <a:r>
              <a:rPr lang="en-US" altLang="zh-CN" sz="2800" dirty="0" err="1"/>
              <a:t>i</a:t>
            </a:r>
            <a:r>
              <a:rPr lang="en-US" altLang="zh-CN" sz="2800" dirty="0"/>
              <a:t>&gt;1)</a:t>
            </a:r>
            <a:r>
              <a:rPr lang="en-US" altLang="zh-CN" sz="2800" dirty="0" err="1"/>
              <a:t>ans</a:t>
            </a:r>
            <a:r>
              <a:rPr lang="en-US" altLang="zh-CN" sz="2800" dirty="0"/>
              <a:t>=max(</a:t>
            </a:r>
            <a:r>
              <a:rPr lang="en-US" altLang="zh-CN" sz="2800" dirty="0" err="1"/>
              <a:t>ans,q+x+i</a:t>
            </a:r>
            <a:r>
              <a:rPr lang="en-US" altLang="zh-CN" sz="2800" dirty="0"/>
              <a:t>);</a:t>
            </a:r>
          </a:p>
          <a:p>
            <a:r>
              <a:rPr lang="en-US" altLang="zh-CN" sz="2800" dirty="0"/>
              <a:t>            q=max(</a:t>
            </a:r>
            <a:r>
              <a:rPr lang="en-US" altLang="zh-CN" sz="2800" dirty="0" err="1"/>
              <a:t>q,x-i</a:t>
            </a:r>
            <a:r>
              <a:rPr lang="en-US" altLang="zh-CN" sz="2800" dirty="0"/>
              <a:t>);</a:t>
            </a:r>
          </a:p>
          <a:p>
            <a:r>
              <a:rPr lang="en-US" altLang="zh-CN" sz="2800" dirty="0"/>
              <a:t>        }</a:t>
            </a:r>
          </a:p>
          <a:p>
            <a:r>
              <a:rPr lang="en-US" altLang="zh-CN" sz="2800" dirty="0"/>
              <a:t>        </a:t>
            </a:r>
            <a:r>
              <a:rPr lang="en-US" altLang="zh-CN" sz="2800" dirty="0" err="1"/>
              <a:t>printf</a:t>
            </a:r>
            <a:r>
              <a:rPr lang="en-US" altLang="zh-CN" sz="2800" dirty="0"/>
              <a:t>("%</a:t>
            </a:r>
            <a:r>
              <a:rPr lang="en-US" altLang="zh-CN" sz="2800" dirty="0" err="1"/>
              <a:t>lld</a:t>
            </a:r>
            <a:r>
              <a:rPr lang="en-US" altLang="zh-CN" sz="2800" dirty="0"/>
              <a:t>\n",</a:t>
            </a:r>
            <a:r>
              <a:rPr lang="en-US" altLang="zh-CN" sz="2800" dirty="0" err="1"/>
              <a:t>ans</a:t>
            </a:r>
            <a:r>
              <a:rPr lang="en-US" altLang="zh-CN" sz="2800" dirty="0"/>
              <a:t>);</a:t>
            </a:r>
          </a:p>
          <a:p>
            <a:r>
              <a:rPr lang="en-US" altLang="zh-CN" sz="2800" dirty="0"/>
              <a:t>    }</a:t>
            </a:r>
          </a:p>
          <a:p>
            <a:r>
              <a:rPr lang="en-US" altLang="zh-CN" sz="2800" dirty="0"/>
              <a:t>    return 0;</a:t>
            </a:r>
          </a:p>
          <a:p>
            <a:r>
              <a:rPr lang="en-US" altLang="zh-CN" sz="2800" dirty="0"/>
              <a:t>}</a:t>
            </a:r>
            <a:endParaRPr lang="zh-CN" altLang="en-US" sz="2800" dirty="0"/>
          </a:p>
        </p:txBody>
      </p:sp>
    </p:spTree>
    <p:extLst>
      <p:ext uri="{BB962C8B-B14F-4D97-AF65-F5344CB8AC3E}">
        <p14:creationId xmlns:p14="http://schemas.microsoft.com/office/powerpoint/2010/main" val="21892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3">
            <a:extLst>
              <a:ext uri="{FF2B5EF4-FFF2-40B4-BE49-F238E27FC236}">
                <a16:creationId xmlns:a16="http://schemas.microsoft.com/office/drawing/2014/main" id="{39064D0B-7C7B-4417-A574-4773647F86A8}"/>
              </a:ext>
            </a:extLst>
          </p:cNvPr>
          <p:cNvSpPr txBox="1">
            <a:spLocks/>
          </p:cNvSpPr>
          <p:nvPr/>
        </p:nvSpPr>
        <p:spPr>
          <a:xfrm>
            <a:off x="682627" y="290643"/>
            <a:ext cx="6489700" cy="477837"/>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充分利用前缀</a:t>
            </a:r>
          </a:p>
        </p:txBody>
      </p:sp>
      <p:sp>
        <p:nvSpPr>
          <p:cNvPr id="3" name="矩形 2">
            <a:extLst>
              <a:ext uri="{FF2B5EF4-FFF2-40B4-BE49-F238E27FC236}">
                <a16:creationId xmlns:a16="http://schemas.microsoft.com/office/drawing/2014/main" id="{3D63AC7F-82EE-4494-B914-E2BA5F2AA3E7}"/>
              </a:ext>
            </a:extLst>
          </p:cNvPr>
          <p:cNvSpPr/>
          <p:nvPr/>
        </p:nvSpPr>
        <p:spPr>
          <a:xfrm>
            <a:off x="682627" y="930468"/>
            <a:ext cx="2329484" cy="923330"/>
          </a:xfrm>
          <a:prstGeom prst="rect">
            <a:avLst/>
          </a:prstGeom>
          <a:noFill/>
        </p:spPr>
        <p:txBody>
          <a:bodyPr wrap="none" lIns="91440" tIns="45720" rIns="91440" bIns="45720">
            <a:spAutoFit/>
          </a:bodyPr>
          <a:lstStyle/>
          <a:p>
            <a:pPr algn="ctr"/>
            <a:r>
              <a:rPr lang="en-US" altLang="zh-CN"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Day4 E</a:t>
            </a:r>
            <a:endPar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5" name="AutoShape 4" descr="data:image/png;base64,iVBORw0KGgoAAAANSUhEUgAABCIAAAFkCAYAAAD16JqFAAAgAElEQVR4Xuzdf0jbeb4v/udlLpEr3ywFyxxu5jtfzM4yKf3STBeUHszcMvrtF22HNVPQdKmOfE1dVlOuyZQ1lVvtOVfjpROXrvFL1eXYCI4O0yi3R5ftKLh2KJNyBoXTSblDU858LbdM4JQGymbx0rByvnw++fVJ8knySYwxOs/8c87Wz8/H+xPH9/Pzfr/e/+7f/u3f/g38UIACFKAABShAAQpQgAIUoAAFKECBEgj8OwYRJVDmKShAAQpQgAIUoAAFKEABClCAAhQQBRhE8EGgAAUoQAEKUIACFKAABShAAQpQoGQCDCJKRs0TUYACFKAABShAAQpQgAIUoAAFKMAggs8ABShAAQpQgAIUoAAFKEABClCAAiUTYBBRMmqeiAIUoAAFKEABClCAAhSgAAUoQAEGEXwGKEABClCAAhSgAAUoQAEKUIACFCiZAIOIklHzRBSgAAUoQAEKUIACFKAABShAAQowiOAzQAEKUIACFKAABShAAQpQgAIUoEDJBBhElIyaJ6IABShAAQpQgAIUoAAFKEABClCAQQSfAQpQgAIUoAAFKEABClCAAhSgAAVKJsAgomTUPBEFKEABClCAAhSgAAUoQAEKUIACDCL4DFCAAhSgAAUoQAEKUIACFKAABShQMgEGESWj5okoQAEKUIACFKAABShAAQpQgAIUYBDBZ4ACFKAABShAAQpQgAIUoAAFKECBkgkwiCgZNU9EAQpQgAIUoAAFKEABClCAAhSgAIMIPgMUoAAFKEABClCAAhSgAAUoQAEKlEyAQUTJqHkiClCAAhSgAAUoQAEKUIACFKAABRhE8BmgAAUoQAEKUIACFKAABShAAQpQoGQCDCJKRs0TUYACFKAABShAAQpQgAIUoAAFKMAggs8ABShAAQpQgAIUoAAFKEABClCAAiUTYBBRMmqeiAIUoAAFKEABClCAAhSgAAUoQAEGEXwGKEABClCAAhSgAAUoQAEKUIACFCiZAIOIklHzRBSgAAUoQAEKUIACFKAABShAAQowiOAzQAEKUIACFKAABShAAQpQgAIUoEDJBBhElIyaJ6IABShAAQpQgAIUoAAFKEABClBgf4KIkA+e+a/xMuZ/9H183KKHWqY9Qo88+Oyf4lvi6N9+DNNJyZbP1zHxxyeJPXUfwVKvUdayOwDeULapuFXqdeMYPupugMKz5XEibkoBClCAAhSgAAUoQAEKUIACFDicAvsTRLxYgvXcMLwx07pBrI4bUSVjHFy2onEoviUM11fhapZs+WgMNV1ziT073Njs1WdvrZAfnpFuLFS7MN+th0pp26ZeN9rh3rQhcrYw/LMTeFJvg/FtpQfkdhSgAAUoQAEKUIACFKAABShAgR+XwI8riNgJwf/HMQz9dgn+baGhtWifnoftpMIoImMQEYZvqhPd036EK/WwTE3BfFzhMX9czxvvlgIUoAAFKEABClCAAhSgAAV+5AI/siAigKW+Fgw/CCeavdIAx6ILTW8qeBJkgwgLKmY60XbLLzmAFqbxKdjr5MZ4KDgPN6EABShAAQpQgAIUoAAFKEABChxSgbILIoJrw+idldR8eLkF/4tEcKB6UwftUUlrbAfgfxZK/MMRLXSa5NEIZ/vm0X4iuklgCdZfDsMrjoiIfFSnB7E4aoQmV72ITCMidgJYutaG4TXJdUCNhpFFOBsZRhzS7w5viwIUoAAFKEABClCAAhSgAAUKECi/ICKlJkQB95S2S/v0JmwnE/8cuGtF80ii7oTwE33fAtwXtNlPl61GxE4QXlcv+j73Q4xNqk1w/d4OA3OIYjQhj0EBClCAAhSgAAUoQAEKUIACh0SgdEFEalFJWUAD2juAudnkkGC31qlBBIQRDJ80Y/ih5MjCFI0vHNA9f5JYzSP1xK+8GLs2h8QkjAbYbrVCF98uhMd3PsXEg7fQPnIJhiMqVLz9HvQpIzR2ez/cnwIUoAAFKEABClCAAhSgAAUocFAFyi6IMF8+Cu/9PZyaEWupp260XpzAljA146QZrv9mQe2bPozVmCFZg2PX7Zq2yseuj8gDUIACFKAABShAAQpQgAIUoAAFDq5A2QURg/dcMEoKR+7J8p1ie4XhG+/GUvVV2D7UQS3Wh2AQcXAfZV45BShAAQpQgAIUoAAFKEABChwEgdIFEY/n0Db6ZcTkry+x9TQYqaUgfCqroKsWKlAew6XfDaJBUldh74IIueZhEHEQHlpeIwUoQAEKUIACFKAABShAAQocXIHSBRFSo9Sij3WDWB03Qq6uY+iRB5/908v43kf/9mOYTqoTR3u+jok/SqZy6D6CpV6T3iKvtrDhTxwneYOjOHZKCzVC2PomU42ILaxcd2IpKN0ztUZE+mlZI+Lgfjl45RSgAAUoQAEKUIACFKAABShQfIGyDCLCoRBe7xTnZivUaqiEaRdZi2W2w71pgz7LKYP3rPjFdW9iFIe4be79inMXPAoFKEABClCAAhSgAAUoQAEKUOBwCJRhEBHEUm9j8ooWu7COr5ixmyAisATrL4fh3U69kGgQ8XwJA1OAZcgIjVhrgh8KUIACFKAABShAAQpQgAIUoAAF5AQYRIgqWUY2CEt99rVg+EG8ooXEsR3OmZ9g7vIEfNuAttkJ17UGhhH8rlGAAhSgAAUoQAEKUIACFKAABTIIlEcQoTHA9IEaWw+90A0sQuvegxER0loSIT9W7ngRiKNkCiKElTXaYJ4VFvmU+6igqgwjLBkpoe2YhPtybXQVDj53FKAABShAAQpQgAIUoAAFKEABCkgFShtEhEMIBrawcf82Jm5Jg4DEJbVPr6YEESa41noS9Rt8k6i/4knscMGF+79KVHfw/UM9rHekx9uE7WRKo6cWy5QdERHG1p0+tI1K6kJoNNAEAkkBhmsaGOuagzSq0Ha4Md+rh4rPGgUoQAEKUIACFKAABShAAQpQgAJJAiULIlKX4czUDulBRMpohdRaDx1ubPZKgojxGphndx9EBO5a0TIiCSEqDRi82YD17mF444ePXNvRZStahqSFLFXQX57BVKeOYQS/cBSgAAUoQAEKUIACFKAABShAAYkAgwgRQxp2hOGf6UbnLZ9khQwVDNcX4frbDVjPpQcReshN4VDBcG0RrvMyS4nyEaQABShAAQpQgAIUoAAFKEABCvxIBUoWRIQfOlHXK5lSIQWv1MPYZURDTS1qdRX48hNpjYgSTs3YCcJ7sxvWO8k1IVQtLnzVb4Aq25QO2aKW0QCjmWHEj/T7xdumAAUoQAEKUIACFKAABShAgRSBkgURkEypUB1RA69CiREHdYNYHTeiSry4PVq+U3rjcoHCmgHrFivmnqasjlHdDvesDfpKALlqS2z7MNZhxtwz6cmqYJ7+AywnWTGC3z4KUIACFKAABShAAQpQgAIUoEDpgojn6/B89xbe/086aP6ylDzFoRyCiG8u4fUtM3qkK2QIdSG+cMEYG9CQK4gQnqfAEqy/HIZXXElDC+MNFwbPcEQEv2oUoAAFKEABClCAAhSgAAUoQAFBoHRBhNQ7tUNfDkHEpg1irYepTnRP+xFODSGE61cSRAAIPxpDW5cXteNTsNdFxnnwQwEKUIACFKAABShAAQpQgAIUoMCBCCIaYLvVCl2stb5fQM/N9UTbnbFh8nz8p/Df7cHYWuLH7dP5Lt8phBGf4sn/fRWmd1KmUygMIoSzh0JhqNWcjsEvGQUoQAEKUIACFKAABShAAQpQQCpwAEZE7M/ynbKPSR5BBB8zClCAAhSgAAUoQAEKUIACFKAABdIFfnxBxLYf7t5OTDxKLkqpveDC1BUDqt7I8pgwiOB3iAIUoAAFKEABClCAAhSgAAUosCuBH1cQEVjHcK8dS0mrWiT8VO82wWK1wFSjgUoukAj54Jn/Gi/juxzDR90NYCnKXT2D3JkCFKAABShAAQpQgAIUoAAFfkQC+xJEhDfH0NI9h0AMuhTFKkNeDH9oxZK4mkWujxraUwYYTmigqnwL7+k0yFTtIfh8A/9fIpmQPfBPG7rQ9C7rReRS588pQAEKUIACFKAABShAAQpQ4PALlC6IeOZBW4sTfjnTUgQRCGKptxHDDyUXUKmH4cQWvN+E9rClG+BYc6LpyB6egoemAAUoQAEKUIACFKAABShAAQocEIHSBRE7Gxg71YM5OZiLk9i8Uhv9iUxgsAtM6aoZoVU76q9FV9wQluecd8GoCcE3b4d1fAN7Ekc0OnF/pAHqXdwDd6UABShAAQpQgAIUoAAFKEABChwWgdIFEXIjEkRFLcwz87CciE1dSA0i9GjqqlFchyHwjRsrjxPNk7R8Z2gdA/V2rFQaYJ8ZTV6eM7QF793buP3FOnwvkgtZ7qaxDddX4Wqu2s0huC8FKEABClCAAhSgAAUoQAEKUODQCJQwiAB84zUwz8bsInUYjJ2foL1G2lFPDSJSlu/MQZ98DiApiEAYGzeteNzkgvl4lpoN2yEEnj3BDyEg/K9+fBv4s8IG/wneOq6DpiKx+VFdLbSclqHQj5tRgAIUoAAFKEABClCAAhSgwGEXKGkQoRQzHArh9U5s6wqoj+RR6HE7hJBkQEOFWp28AoZw3GxLdCq9SG5HAQpQgAIUoAAFKEABClCAAhSgQN4CZRlE5H0X3IECFKAABShAAQpQgAIUoAAFKECBAyHAIOJANBMvkgIUoAAFKEABClCAAhSgAAUocDgEGEQcjnbkXVCAAhSgAAUoQAEKUIACFKAABQ6EAIOIA9FMvEgKUIACFKAABShAAQpQgAIUoMDhEGAQcTjakXdBAQpQgAIUoAAFKEABClCAAhQ4EAIMIg5EM/EiKUABClCAAhSgAAUoQAEKUIACh0OAQcThaEfeBQUoQAEKUIACFKAABShAAQpQ4EAIMIg4EM3Ei6QABShAAQpQgAIUoAAFKEABChwOAQYRh6MdeRcUoAAFKEABClCAAhSgAAUoQIEDIcAg4kA0Ey+SAhSgAAUoQAEKUIACFKAABShwOAQYRByOduRdUIACFKAABShAAQpQgAIUoAAFDoQAg4gD0Uy8SApQgAIUoAAFKEABClCAAhSgwOEQYBBxONqRd0EBClCAAhSgAAUoQAEKUIACFDgQAgwiDkQz8SIpQAEKUIACFKAABShAAQpQgAKHQ4BBxOFoR94FBShAAQpQgAIUoAAFKEABClDgQAgwiDgQzcSLpAAFKEABClCAAhSgAAUoQAEKHA4BBhGHox15FxSgAAUoQAEKUIACFKAABShAgQMhwCDiQDQTL5ICFKAABShAAQpQgAIUoAAFKHA4BBhEHI525F1QgAIUoAAFKEABClCAAhSgAAUOhACDiAPRTLxIClCAAhSgAAUoQAEKUIACFKDA4RBgEHE42pF3QQEKUIACFKAABShAAQpQgAIUOBACDCIORDPxIilAAQpQgAIUoAAFKEABClCAAodDYJ+DiDCCgRDUf1MF1RvKQcMBH759/lrc4ejxWmjVyvfNe8udEPxrX+LlCRMMmrz35g45BAL3J/CPfqEh38fHLXrsZVMW3Bg7Qfju3sbtl/UY7a6FquADpey4AyDrc+/DXMen+FLY7cxVzHfoi3Xm0h7nhQ8rTyqgr9FBU6nk1CH41rzAz2px7O38fjcoObrsNuEANmY/xdKbV+FoLv8vejgUwmvh+VGpoVZkWrAMd6QABShAAQpQgAIUoEDRBfY3iHi1AvuZAawf0cPY78DgGQUdgJ0teLpa4XwMoGYQy1NGKNirMLjnK7D/egjrL8JAdTvcszbof2R/9Icfu2Ed/RP+DKCi/iqmOvXF64gD8I3XwDwLoG4Qq+NGVBXWUuJewWcBqKs1Rb0+IAzfVBvM01sAtLB8vgDzu7u4yNiuQS+cvx7D625Xlufeh7EaM+aEfTrc2Ow9mEFEYNGM5hs+ABpYPl/O7Rdax0C9HStCP/vCJL7qK2L4I9t0W5i72Iqxp8IP9bAvumGqLkIb79khgljqbcTww4P9XOwZDw9MAQpQgAIUoAAFKFD2AvsaRCQ6KMr/+A+tDaCxfwVhkVb5foW1RBi+8TaYZ4VOKKA6PYjFUSM0eYzeKOy8ZbJX2IeJi2a4n0Wvp9qC+Ttm6Ip4/0UJInYCWLnRh6G7W6i9vghXsd9ob3vhbLLCs12cwAQIwTvSCOtd4SlWwdA3j9ELWpkA5TAEEQF4OpsjweEJO5ZnTDmDw/BDJ+p6PaKN6dZXsJ8q2hiUzF+swBKszcPwClucsGNh2gRtAc95/HnezVc4ZyjHIGI3vNyXAhSgAAUoQAEKUGD/BfYviNjxw32+DRMBQNPhxmKvgjftr9Yx0GzHyjagqlQhvC2MVDDD/bkF+r3qq0hHYFTqYL45BUtNWU4gKPLTlBzCxA6u7XJjvltBWym8mt0GEaGnHgxbnFh/FT3hkSY47zjQkG1oxU4YoVBkao/ST+CeFW03hbf6KphG/4Cenyt94CqgPiKz7U4AS30tGH4QCSN0XVOYSXUNrsDaOBDpHB/UERHPPGhrcUKYfdMwch/OxlzfnTC8N+pgXQRQacLkmh21SqmVNmaG7bbumNE66oP6lAWuETP0R/I/IIOI/M24BwUoQAEKUIACFKDAj09g34KIxMgGAwbvuWB8Mxd+COvXGmFfjYYPv/0pbncMwLsNaDvcmFcSZCCI9ZFe3BZ6Rfl8Xm7B/yIMdbXSOe7Rg+suYfxaw66mG+RzmcXcVngr/UGvRxx5ojptQdd/mMaEYA8t2qfnYTtZnN5hwUFEyI+l8SF8etcfHR0DqM/YMXXNBF2uvu6jMdR0iRMeSvBph3vTBtlJFUlhhPAcT8J9uRbq2Jv4F0uwnou8pTdcX4WreTcTV0pwqzKn8E83o20qoDxUiE3XEiZydM9juUtX2IU/nkPbqFhdQ/nnry+x9TSMt47nO73nGC79bjASfm2HEIoM10r6JIIsI5z3bNnDlTcqoFa/hm/xM3z9EoDuI1jqpRPQOCJCeaNySwpQgAIUoAAFKECBchTYnyBCGA1xoQ0TzwDt5XksdObubASWrWgZ8iIs6QgnwgwVDIqG5Ev+gC9Fa+QcYl2KiyjgHMIw9V8OiyEPKg1wLLrQpEqMRhH+bfALF4xFKM6RdxAhFA/94xiGfrsEv3B9wqdSD/PoKCynFHbUyyWIEK49ZWSEYWgRrnNR2IMYRIQD8P3zD4iMN9nCUp9THMGEehtcLbr06SeVb+G9E4mOf2jVjvpr6+Le+nNm1Ch4xo59aEHD2ynPeUnbOFeYKvm90+jE/ZEGBUVZs4UNDCIK+K3GXShAAQpQgAIUoAAFykhgX4KIeICgaYd70ZaYVpFhFYHwozG0dc1BLBeYNPpBOn1AjYaheThjnThZZMkf8CeaYD6loJdTQGP95ekKPA8CRSnAWMDpd7eLNIRIGf0gbYdiFe9UHETshLDlXYBzaAIbsWkYwpSG81dxvdeYexSEVCXeSZXvQMZXZUnpJMvCvtrChl94bX0Ux05pFXQwZY6yvQXPgBneU+7kWhGPJ1DX6RZHfDTduA/HmVxDPXbX9EXZWxKeKDpeUlgnqSehaOfIRu3Tm7CdzBxENFyZROs7eRww700r8NbP9dBkGiQkMVE2PUW4AAYReTcDd6AABShAAQpQgAIUODACpQ8iwj6MtZgxF1Ch6cZqonMl/LHeMgG0fAJLZ1OiYynpGMsWi0x6o6yF8Ua2VQhK8yYxuGxF45D34AUR4koOVnjE4pTyo0z8s23oHI9Mh1C9a8bUtGVXK4nkDCKEpTP/+Bkmx+ckAQSgPtWOq9ZLaHq3gM55jiAir/aLHyvLFAwlvw7kQjjJW33ZzraS45Z6m10EEULQ1dI1hwBUqHpXi6P/PsvFbwfgfxZSFETst12iKG8DHGtONCmqPcEgotSPLs9HAQpQgAIUoAAFKFA6gZIHEbGCcMnLNYaxMfoBeu6EgcomOJcdaBD+WA9tYKyzB3NCxzjbdIBtHya6uuF+mmsVAgYRGR+twDqGe+1Yiq6QkbnuRkoRy+p2TM7YUFtAHiBcS6YgQhiV8OXibUwsehGMTcEQw48mWKyfoF3pNAy5G96vICJp2kLuL3nQO4aBz4WCJlXi8rZNqdMPchyi4u33oM/4mj73+QvaQhJEZAsA0ts9hJX+egysCcUhLJi/m2N1lngb1mJweTJ9mlDZhDiSUR5nHLh/o0nhqBkGEQU9f9yJAhSgAAUoQAEKUOBACJQ2iIgvkZey7OYzD8wtTghrEhiuLcN1XgNI385XGmCfGYXpnSwFEpPCCEDb7IDrWlPKUpsMIuSeyvD3HvR1OiM1IYTpL81OuK41ZF6mVFgu81obBtYib6RxpAH23zuyt0+Gr0Nah1RcMrQb7mfJFf/UJ0zosV6C6aTCOhDZvn7SIGLGCN/obTyRbh8tTorKKuiqj2b/IsffzKuhlStyKC1Ymu9ogV3+CtmXApeFBhHfudHcMYGA0tU1coRJkA0iJMuh7tJW3F1JDRjJfane1EGb9XGSFL3k1IxitBCPQQEKUIACFKAABShQpgKlCyKEKRSfNGP4IaDvW4D7gjZKEsTKlV9gQFjG8IQdC9MmaAMrGP5kIPp2Po9VGsS59m1wiksiCm/Pjbg6fBXGbAHGXjRMOISQ0KkXq98XZ3WJvbhM4ZiB1WFYry2J9TfEEOKCC1NXDKiKrdyQ6cQ7AayPWGFfju8J43UHbB/qEqs+KLhouRER/plWtN0SjquG/twlXDIbYagucMiF3DVIO7HTDVjviqxMsScfaWe1TIKI4KYbQ9en4RVXgmnAx/1XYa5JBDyhZ158+cUSlh58La4WI7SD9tRZtHZfgulEjiCooCDifXzd2yj+bkC1BfN3coyGEBpqcww13cLKJxkKRZZFECEZ6aXo4ZLeS5FHROwEsXH3Nhb++5/w9dMgwsL0l9NdcFwzoza22sdO+f++kmMMPV3BZ3NLuP9wA1tC/Zgjeph6B2Fr1kIVXaq3Qq2GKtfvNEVtxI2yCbAt+HxQgAIUoAAFKKBUoGRBRHDVjkaxGn7K/G9xyTzhD2MtLJ8voPW1G9bLE/CJb+fzCCFid5zWQVajYWQezkZ1Yjk8pTrF2O7o+/i4Ra9wOHYxTqjwGMKohht9GIovf6mC/vIUXB365CAhFqoASPtjficE36wV3bd8iSU0T1ng/DszanMuxxq5TtmpGdt+rKy9hr4pSwFAhbcpu5k0iFi8Cu2/xlZ5iGwdnxJxvB2Oy4bsy69+v4Cem8Jz3QDbrVakrf+ipOCl7EX64W5uw4QwROC0A6s3m5QtA5tjpY1Iodh1HOu6DmPoNobvRIIkcfTEh8DGP/TBOu1DxYkmtJ4/i9ojL+G9M4a5byKjX5JDRJkLLyCImG/eQGf/itg5No1/BXtd7vAuXscjryACCL8KRVf0iF17GOEdVY5Oahgh/xI+vT4BbzC6X6VOnC5z9Zw2fSWQ2KGfe2A+Hxnppe90oqdGPkwL/bMb9umNlFCleEFEcHMCfVfc4u9UobaK7YIBmv/1GO5RofCrHu29x+Ad94hhpGFoFa5zRRh1tJvvp9J9t7ew9Fs7hoUwtFKHpq6PYdSpsbU2gbG7fqDFgq5/mcbEI2HKnxnuBxb5ZXSVno/bZRZgW/DpoAAFKEABClAgT4GSBRGQ/FEud43aLjfmzWp4LG0YE/9w1MPSpcef1oQ/0PP7HOtwoP3VJMw31vH69CAWR43QvFHipTtjl6xk+HZ+t7frrUNPPRi2OLEeX31CC+OIC4ON6auIJDp8GVYnEDruD8fQ2z+XWE5TGMnQYsPVbiN0OQrz5SxWueu7lTnAftWIyOdeJB16zeV5LCtY4lY8/DMP2lqcECpLmMYfJnfqwxtwnunB1+dcmOkzoCq4BOu56GiQqgYYf76BpYfa9KVQd3wYqzdjTgwHm+C870BDpgEqBQQRy7+txQ+zw7D7mrA4bkTVTlgMJbK9wS40iEhtAnFZ4PEwukYcMMvVHQn5sTQ+hE/jgZ0atd1OODprc4waEmqptMA8K042yVqk0j/TjLZbgZTOcjGCiDD8M93oFINCFQx9M3C0SEYsBVcwcH4gsrxq9GO8+RCDp3MHQfk8ynuyrbSmTbUJrgk7DJLw0z/dirap2GgtAMdtWJhph5ajIorfHGyL4pvyiBSgAAUoQIEfgUDpggiEEHgWhvqI8Eduhfh/A3etaB7xApp2TH5hQ20lAGF6xe/m8JOOQTQFx1DTJQy/zu8Tmxsf/t6HH/6jHlrhuAhifaQXt4UeWp6fcMAfGfIrDFGXqwOQ7XjRGgGqRx589k/CMo+l/xz9249hOqkG0jpVues7KAkixDt64cWYrQ9zYsHQ2CcytaLH2o5arGP4k5RaDADitkrqMRREdxZXZ9uT34QegCAi/NCJul6PeMdpgUI2hyxFGkOrdtRf+wGW2RmYj6uA1KkiGWuxJId4plsPYT+VobNaQBCxKoQPwj0JK4dEp2X5Trsx36vPONqgKEGEUIfmP/fBEy1ym7QU7E4I/j+OYei3S/GATZ3PaB9pkNQ9j+WutLEy0VbcgqejFc7vALS48LDfEL3n3QcRYsgy5BVHK2WacrV1pw2to7FfinrY77phyrMoakFfy93stO3DWIc5XsRYtn5Q2AtnnRWRbxCgujCJr/pqM49e2c31/Jj3ZVv8mFuf904BClCAAhTYlUAJg4iU63yxAmvLALzbWYZjv9rChj//znuxVwuIv7VH4Us0Sjv0u2qxAnYWghmH5g66r7gloxaEopSDcP7GGA1q5A+sOIgQO5JBbMwMwD61gWgZS3G1E8eiC02QvH0v4B4K30WmzZQGEUrCkXixysKfDbl7843XwTwrdCFzjEBI3TljEBHt2L6yYH7aDJ2QIzwaQ13XXHRajQammzOwn5Yblp8SRKSOtJBew26CCEhXZJFfPjZ2qsRzmcFH6aoZqc+sMOWi6yywMs+SCrgAACAASURBVIGlWKh2pBaWTCMmZB/MMLw3PoB1UWi/HEt2SryabtxPLGe822KVkgLAwkpEjrsONMk0rTTwwnHJs1H4F26P95TaAvrueUx16WQCBknAo7QA6h5f+eE7PNvi8LUp74gCFKAABShQOoF9CiJCWL/WCPtqGKoWF76KvwUs3Y3Hz7QtTAPJPhT5MAQRrqYfMHHRDLe4FKoO7Y5x2GQ7ncltkFcQEdv1xQbc/9WOiW9CiZoCIR88818jNVYKfOPGymNhyUYDTOd0+N9SH4HAJtz3hFn2gP6cGTXps0dyPDTH8FF3A5J2UxpE5PU4FjGIkE6FkE7tCaxjbBEwXc6yokmmDnhoHQP1dvg63FiMjjSITwkQ7vOMA6sjTfLTDZLeLusSIyrkfCQd64Yrk2h9Rx7Rf7cHY8JSnalTlyRFbYGU1XUkh0o8lxnclQYR0WOGni5h7L8Mx5evjfyz0mkYyfcYfjyBtk63WHNBe3keC51aBJ6FoKlOTwICi2Y03xCe79TAYjcjIpKDI83FSSxekR8N4Juqg3k6WtxX6e9iIbwRaok8NeEPSmuX5PVdyrxx+NEYWrrmxNVVxEKly670pVuFHwVXYG0ciBahzfwciYd5sQGPewFLmxvwPwtBXa3DseNn0V7sIrlFMiiXw+xJW5TLzfE6KEABClCAAhTYc4F9CSKC96z4xXUvwpVNcC470JCjjsBeKsRCBnW1Da7FlCH80RMXI4iApOjjXt6P7LEr1RAW7wg/dqNvuQqWXiN0ChehKCiIiHXuvvPh5c/00GbJeXLWiIjWNfBso3ihldIgosaO+Rtnk0OMVGDfJOqvCAPAixdEhL9x4oPLHnGkgr5/Ge4WYTnbFdjPD2BdKDh4xoH5kdSlaaMXlqUDLhZqjD4LwlSlpdhKFbFilc0ZihQ+daP5YmRpTVSa4FqxwyBOd5L55LsyiFwNFWGZ318OR5aTrW6He9YGfcr5ih1EiHeSWsBVGM3zhQtN+YRfO1vwdLXCKYZrkSlnb60JUyQ2UNs3j9ELkuKWO364z0cLkp5x4P6NJklR28KDCOnzA2jQPr0I20m5L2EAS93NGN6MtGPDyH2xqG/aJ7ryRCjwBL7NJXhmV+ATpqqVvP5NAJ7O5oit8Ml2/viqKkJ9iMwjPQJrw7D2r+NotwP2Zj0qXnqxcutTMUQVCivrLo5i3KpgFaGS/1Lf7xMWvy32+454fgpQgAIUoAAFSitQ+iAi3slQXiF/70iEpUMbMfAg+x+1RQki9u4m9vTIuwkilFxYziBCKBsQf2scWVnF/K6SI2fZJt5Zlx/WHw748O3z14CSFS/i04eO4tgpbRFWR5Eu+Zg8Z1+oqdIyEpnzr4oXYU2+z8RQexXMMw9hOZHBITpCYkX8sQ62O/NozzB6IamOQFqHOeX4kiBCeLOsyRBYxGuDZOhMRlb3EFbSkL9X5UGEBpbPZ1C9oLQ+TBiB77YiU4uOaKHTKCjcGK0DI8Q4W3fMaB0VRjio0HRjFY7TISz1t2A4uqSwtFZDIjBQwXTrq5S6G4UGEcJw+TpYF6Ptki04SnoGsowaiH5fxPbUanHUvwKvkEqVOoiQFGIV7i7bCi7S0T4ZR92J01fGoL6+CFezNG2SThECDNeW4TqfTxq1y99PB2H3YrfFQbhnXiMFKEABClCAAkUVKG0QISlslfTHYXy0QAiBoBq6d9Ti/PVCClXGdGIFK7Nr+TBx2gy38La9y42H3XrZzRNBhAmutR5lS8C9UQG1MAzhgH/KIYjAthfOJiuEURE4YcfCtGlX1e+FETmN172JUQzRN77Faqq0ZU7zObB0dZm0Tn8YW3f60DaaOYzIWcQxdi3S+hCadrgXbdDLPq55zrXfVY0IKVTy/PPUzmAiHMkwEiX+RtyAwXvXAUcjhh/m0xB5bBvrkD91o/XihDglQ3XakZi2sBOE92Y3rNGlUiMjWnT4Oj5ywoL5u2boklZ0KDCISCnSKEy5SR5pIbkvhaMGkiUk11XiICK5sGa2KULKRnrEp6VU6mAen4FFOmrk1QrsZwYgLMwrjAKaXLOj9uD/Os/joc6+abHbomgXxgNRgAIUoAAFKHBgBEoYRISwPtQI+3JkPrL6zSq8fhGMFspLeMUDgVIEEYEl9DQPQ1ggNLlQXHL7JYKIPNq1xH+k53FleW1aFkGEMOU7Np1HmHcvLPXanXlFhVw3mPY2fZfPWur52qc3YTuZ6yrkfi5d8lHuLbmwT/Lb2tRpGkqDiKT6EM0uPLweW60h5bqS3nzmKLwo7Fq0IEJYQUcSQEEL252F+KiNXKOUpA6O1VHoA9/iB8kylZlbx4+Fy2ORDugZGybPZ1jtYsePhd7odqcdWL3ZBFVsFIfslLMwfFOd6J72R0Z5HFEDr0Li/y8fmhYYRKS+qY5N7ZG54aRRA4pXldivICJ9pEfGcCB1pIfsSiApyzlH2zAxOUkaZuQYXVTIV/1A71PstjjQGLx4ClCAAhSgAAUKFChhEAFs3KxBz+dyVxpbFvMnMFx2wnJKOiIij1EICODL/jY4NzP9cZ98bmH4d32/MDhdB/viPEzV8ooMIoTRA0DhHezMT6eSqRni3kIRw77YEHctTONTsNdlqGmQ48uQds5yCSKkKx1UWzB/J/UtefTGUt6w664sYP6iVvyhsiAi+Y1xttFD/ulmtE1FSgOqzjmxOtQQmX4SHUWSNvqjmEEEAHGKxtAWzv7GgavNifoK8TasGcTylDGtjkfOERMZnxEfxmrMEBcN7nBjs1d+lFRi6ohkiplQ8+FCH/7cvwhbjdzr8+QRLeIlZGznAoOIpGc5W32I5I64tD5EOBTC64pIXZn0z34FESnBQbagVzraR1ofQnxmEV1CWhpuqtEwsghno/T3SfL59uJ3X4H/zS6D3YrfFmVwU7wEClCAAhSgAAVKLFDSICL0aB3e12pUVRzFT6uPQpVt+kL8D+p8igAm/kDKPTVD+lYn+zk4NaMMggjhixFf8lX4H1q0T7lhq1FYdTP+xZLUBWlx4WHqii3xMCD78pHS76m0doO22QnXtSyrWmT6gicFLQrqp0S3nzviSDpf4lk1wLHqkl2yEUprA0iLKSL5miKBRwiWz6dgflfSYy1yEAGEEHyhRtWbyXC5Aqx46JkhqMj8e1ZBECEtSJkSJISeB1DxtkZmOcnYGYUVg+phXxWjHZjGv4K9Tq7HX4wgIssIlkzPgMzqKslW5RFE6LrnMSO7bCeQqT5E5N+1GLzngjH2PG2HEIIa6rRaJolpe+LqHNJ9Svwf6fI7XXIQUZS22Alg/UYfBu76gTf1+Kh7EDYheAxuwPMPC1hYW8fWK0D1ph4NZhuuntdDnTSVqfyUeEUUoAAFKEABCmQXKGkQkVdj7HUQIZ0DLFSWn8r0FhPINQw8r/s6YBuXy9SMGJuwZFxb15w4D18II4w3XBg8k08huUQHQ9e3gPkLkZEEScHCPTvarq8jBBUMqSsdSDcURia4etH3eWS4vbQQYb7NHFgWVlaI1H5QXARwJ4wwVFBJ/iBX8qwmClpGVnbIVB8iafWF6AoQtWKHLVoxHxbM/94MnbQfXfQgQl4yexAhqWtxcRKbV2rzaI7cQYTg90GvsKpJtCDlGeVhmLSdVY1OrI5ER5ikXWGBQUTSqiUmuB7aYZDJOcIPhlF3ZSlyVskzEHk2/lFZQFLi6WfSkWmZvrvY2cJcZyvGvovcWiKQjj4TbyisMfOdG80dkZVisrdTHo/WIdq02G3hn2lF5+N2LF6rwFijUJtDg/bLTdiY9+JY91VcatZDAz/mft2GscfKRjweIm7eCgUoQAEKUOBQCvxog4jESgzRds2wTKDwUyWdu0P5dCQN9d/HqRnCkGph2croWPHgQye6ez3RMEIFfZcLo7+qRZWSN2SSuiCm8YcZ3kYDgXgYAWibB+H8jRFa6VvT5ysYvjqEpadCdKBGQ78bjhbJ0oz5PBCSIofi29dlF4z5ZCvxcykb5aNoRQHhuZ+qg3k6UtNFWlxWCINaujzQpq02UOQaERkNc7yVl7ztzz0yKvUkOYKIpOU55YpMZm74pBAt1zKoCCPwOFrX4ugx1AoFfOOfbCGFtLhohhERz5dgbYsujyocM17QMrpiyx8+yrJE636NiACkAVpV9zxWu1Lqd+yEsHHLjJ7ZSEwpTLmzzM7AfFwFRIvAom8BbpnwMbnVhFErjbCvhoEyWGI6n18lpdq2qG0hLtE8jKNTyzD/zAtnnRXCgsjiqLfp+aSlZ+P/LU6r6VGqO+d5KEABClCAAhQolkDZBBHhF1t48sQH30NA32+Efi9HREiL4NU1oenZClYCmZdEZBCxT1MzdkLwr93GhMsDdP8BrubEHO7kMAJQvWvE1b+3wfhu9rfTibogWaYuRL9dSec4UgvLiAPtP3+Nb2eHYZ/aiC7xWAvb75xoP6H8rXjSlzewAnvHANZfid19GOQ694q/7ZJOYqUZ7gcWmRVelK0oIJxSWhk//gY6uvKN5/+wY95hSg5nhJ1KMiJCcp+NTtxPHVUQrxEgLN25nOdyrwpGRAQ24Lk1hienp+BoVNbu4e/c6O6egE8smJnewVLcxOKG2YKIaF2N6NKn0toPwp6hpx4MdDmxoUoUy0SsWGl0lNjL7nlMZZj2kHTufEZESGtX5LOfFEaswdGGiWcA3rZgflFSQyVeN+Ul1EdCCInfp0SBU7HWyawejrsO+elKkvPER7xU6mGZmooEGRk/RaolkTSSJcNUkGJtU25tIXxfe4Gp+zbov3ej+WJkJEr6sqmSoFVuWl1+XyJuTQEKUIACFKDAPgvsSxARDgXxw/dP4PN54V3bwMZ3W5FOnfiJ1mvYsyBCqF7fBvO0uMgeTLe+gq1iIj7cX9sszLlvgibP4e773I57dvp9mZrxagve5duYmF6BP7rSgdyb7fD3Hgz82hntxEc68rrzNlz9lQn6lJoCEaAQVvrrMbAG4LgdC7MmpE/MSKFMGvkg/Zlwrqu43muETllfNL2Ngl44f22FR+hYpS75WEiLSpduzNTZS1reMcfc91frGGi2Y0VoA2EFifow3KMT2Dhiguv3dhjkaoVKOksNVybR+o78jfjv9mBMaIeCOqV+uJvbMCH0VtIKSkbf6t8R3ma3wy10bpSMlIlfZu4gIt+mSQ4hdhs2CWfPHkQkr6yiRkOvA626EPzLn2Fi1Y+3mgfh6K3Fk6FY8Vc9zDdMwBdDcL/6KHPbijde4IiIYnR+hdMHlmD9ZWQ0h+rddly1GnD0X72YG5/DRlgP8+goPq74DObo9C3VOTtG9X6M3fgSmmzTrGKNGjs+lIQQKR67KehbrJBByXHKrS2CfmwEj6L23SpJ+NkE530HGpJ+tya+94ahVbjOFVasON/vL7enAAUoQAEKUGBvBEoWRISFN3GOhZTQQXJTlVXQnahF7amz+LjDgKo9CiKShkdLOkFJc/TFt9+DaK/RiPPvOSKiFCMi7Ji/8hY2/mFC7CxFJgREO+jvNsH299dhkhZFjP0w5IdnpBvOtUSUJQQSVadNsHSYcPZEpA3FT3R4tg/CqJtluFtyz38IPfNi6dYYxu7HhntHj1WpR/tvemA8XQvtkQK+nELA8ckAlmIhxLtmTE1boE8rmqf02MnLemouz2O5U2bpyR0/5j7uxNjTCtR2u+Ds0kdWwcjwCX+/golbv4PngbDUrhr6lh7YhKAnUx8gqSOk4NoLCSIk7Rhf7jd2KsloJ1WHGw8zrHqR+cqKG0QEH46ht38uGqjlqDmigCuySbYgJnGQ4DdufOq6g6+fCm2nQtXJj3DpV604W6ONFPrb3sLK9CRuL0cKAapPWeDob4fhbYUjAPJpu2J1foXbC/nF7+Tc2oZ43TiiRcMvL+FScxN00QAyuDmH3019hvVHQYQrdTD2XoXlvD779K3oaJ+5Vw0YnHHC+LaSBvmRjoiQ/P4tXltICgnLFZl9GhstweKhSp5MbkMBClCAAhQod4GSBRFIehMrVL/W4f3TZ2Go00N/7Bi0b6b88bvLJRVl54ZL3qYBetgX3ZIlO8PYWhyA+YZQpDD6Ef7APVMPld+NlcfCvzXAvngVZ49k+0MdCAWe4AdJv/gn2vegS72/cn8yote3tyMiUpaBSzIRwoQuXO9thaE695ADodM1cG0CG+KQbMnniA6W387AfFIIlFpgnhVeo+thv+uGSa6jsRNGwL+Or5fX45XaY0dTvduEj34WwJf3fJIRPIC6ugFnmw0w1NRCX62RqcCffEnJnVNhCcd2uGdtWUOI0OMlfOYN4a3jOmgqUu7xdQDeO2OY+yb20Glh+XwhzykJRXogixBEhJ5vIaw+ClWlzBKSr3xw/6YbE48iUVVqnY+tO2a0jgpRkwaW2WWYj+d5X5IlVGuvLWPyfO6wSvYMOyH4Zq3ovuWLhmoFhBDhEMJvqJOKkYr98G/G0HZ5LjJ8/fpq0pSlPO+2gM0LHBEhnim6YkhoEKvjRpTV++zYqjX/M2VESKZlalPlop3khulN2E4WwFryXcqwLSR/I8gFqfHaNifsWJ4xpS3ZW3JCnpACFKAABShAgV0JlC6IQBj+ex48qTLg/RNaVOV681vsICKwjuFee/wNtD5D0bLw90sYc4zB81j6hn03xgf77c1eBhHBtQF09q+IHarER43aDht6fmnMML0iS1vsBOG7O4FPx5fiUzpUpwexOGqE5ns3Wi9OiAUukwovvgrih2fRaUIrf4q+PZaeIzK64pOuS2g6Hg1EolNHbs+uwJcafAi7CqN7qn8K7ckT0Bw9hrO/bIBWyK52Ali50Yehu4kRH6qTFsyMm6HL9X2Ivw3M9SyqoOuewkyXPssSkrmOsYufF6FGhLQ2RdYrqTbD/bkF+lguKA0ac76tj6yesvCmDhqJ/ctnfgTF6UCRaVv2U9lDR9nrC/kw12/FmCQYyn91l0ith/r+lfgphPBWiy34X8TGC6nQPv2wxB3f3QQR0foklQ6s3mwqnyAiHkKYMDljQ6009xS/dy9xNcPqI/HG2RxDTbcH5pmHsJzYxfenZLuWYVs8nkBdp1scvZP2XEuWEo6Fb+HnPnz7v94Sp3TwQwEKUIACFKDAwRMoYRCRJ048iDDBtdYjU3RP7ngBfNnfBuemzJtC6dziWOc0y9zx0LMNrK8sYeXBBr4VhzYX+MnZISrwuCXabS+DCOl8b2HlidpuB+wXDNDmHgCR/e5jRS6/ANpv2VBbGUbgbh9aRoTlMWMjYSSV8dOOJgxjb4Cx2YSPmvTQZOmLxp6TpeV1+OIdRMkB4+0fhm+6DeapxBQPuXokGW8suAJr4wAik2QyfI7oYeodhK25wNU7ivFMFSGIgNipm8t+NdVGOMcH0SAZsBC8Z8UvrgttrGRESLbROJkL1+YkCvvh/n/aMPE0uuWRBth/74DpnQICjWcetLU44c9w0njIllcNjJx3kGODXQQR0WKYP2RYNne3V1bY/tEpTQ8M6SGEMIZDCIPGf4r5ZTNkJjrFTykWw5x6P+NyqYVd2x7uVYZtkQgg0+tDJJYSjq0EE3kOb/88wxS0PaTjoSlAAQpQgAIUKI7AAQgiosUrFd1v4o9kuSHLQkel5b+/hyklb6AznC/8KoTXiq4lupFKnXOofj6HK/W2expEABBqdnQ6AcuYDQbZApPFuuNIh2NY7cBCrHaCpNOsrq6Foa4e7zfUova4FlUF9BuxHcTWU2F0xbfwP/bi2/8RRu1/kyw/F3vz+uAtGK87cTXPwCD27KVO/QF+grd0WmhyTBkqlmTW44R88Mx/jZcAjn1oQUOGefah7zfwRNio8i28J9TxkB701RY2/AEE/NHlK5NOeBQ/Pf0+GnSS2h/xn0fbGIOY7809ImRrbQJf/kv63Rw9fhZnDdE6CoWgRWsNePWDcHyyi2KmEsvUy9j1NRZyX+I+BQYRsWd/swHOZQcaCqmrUvA1Z94xUhvoCd5rMeKE5i28Vw1sffcD/hzdJfCNGyvq7FNJQptjMAvB2eX5xO+WPbjWoh2yLNsiOlVkVb6AbXwp4dgqOd+50dzxLS7dc8G4p//dKJo6D0QBClCAAhSgQIpA+QYR0bm5QAXUeXSwwqEQXu8IHRyZ+eU7IYReH+xgoORPcDiEUHTligp1+nz1kl/Pbk4oPBfCJ/4GOYxgIATV0SqoCwkeCrmW7QC2/qKBln88F6KXe5+0Ns69y55sEQ4DqlI9VHtyB4mDxn8XA+FXXtzuHYBHmE+lMcExfgmG6O/nrL8fAkuwX/OhYWgQTYqKQO7xPQkLcKwNw9q/JE7Xyvq5OInNK7UZNhHCr25MHrHB2aaPFAEt908ZtgV2NjB2qgfCOCi5QsLxQPziJB62hzFm6cMPHYtwNRdYw6Xc24jXRwEKUIACFPgRCJRvEPEjwOctUoACFCh7AcnIIbFOxVHJFb+M1aw4aLVwsk/NkbZJ2sosZd9gB/ACQ+sY/tCOL//3DKsH7QSwPjqA4UUfQsIqKL9x5D2i7ACq8JIpQAEKUIACh1qAQcShbl7eHAUoQAEKUIACFKAABShAAQpQoLwEGESUV3vwaihAAQpQgAIUoAAFKEABClCAAodagEHEoW5e3hwFKEABClCAAhSgAAUoQAEKUKC8BBhElFd78GooQAEKUIACFKAABShAAQpQgAKHWoBBxKFuXt4cBShAAQpQgAIUoAAFKEABClCgvAQYRJRXe/BqKEABClCAAhSgAAUoQAEKUIACh1qAQcShbl7eHAUoQAEKUIACFKAABShAAQpQoLwEGESUV3vwaihAAQpQgAIUoAAFKEABClCAAodagEHEoW5e3hwFKEABClCAAhSgAAUoQAEKUKC8BBhElFd78GooQAEKUIACFKAABShAAQpQgAKHWoBBxKFuXt4cBShAAQpQgAIUoAAFKEABClCgvAQYRJRXe/BqKEABClCAAhSgAAUoQAEKUIACh1qAQcShbl7eHAUoQAEKUIACFKAABShAAQpQoLwEGESUV3vwaihAAQpQgAIUoAAFKEABClCAAodagEHEoW5e3hwFKEABClCAAhSgAAUoQAEKUKC8BBhElFd78GooQAEKUIACFKAABShAAQpQgAKHWoBBxKFuXt4cBShAAQpQgAIUoAAFKEABClCgvAQYRJRXe/BqKEABClCAAhSgAAUoQAEKUIACh1qAQcShbl7eHAUoQAEKUIACFKAABShAAQpQoLwEGESUV3vwaihAAQpQgAIUoAAFKEABClCAAodagEHEoW5e3hwFKEABClCAAhSgAAUoQAEKUKC8BBhElFd78GooQAEKUIACFKAABShAAQpQgAKHWoBBxKFuXt4cBShAAQpQgAIUoAAFKEABClCgvAQYRJRXe/BqKEABClCAAhSgAAUoQAEKUIACh1qAQcShbl7eHAUoQAEKUIACFKAABShAAQpQoLwEGESUV3vwaihAAQpQgAIUoAAFKEABClCAAodagEHEoW5e3hwFKEABClCAAhSgAAUoQAEKUKC8BBhElFd78GooQAEKUIACFKAABShAAQpQgAKHWoBBxKFuXt4cBShAAQpQgAIUoAAFKEABClCgvAQYRJRXe/BqKEABClCAAhSgAAUoQAEKUIACh1qAQcShbl7eHAUoQAEKUIACFKAABShAAQpQoLwEGESUV3vwaihAAQpQgAIUoAAFKEABClCAAodagEHEoW5e3hwFKEABClCAAhSgAAUoQAEKUKC8BBhElFd78GooQAEKUIACFKAABShAAQpQgAKHWoBBxKFuXt4cBShAAQpQgAIUoAAFKEABClCgvAQYRJRXe/BqKEABClCAAhSgAAUoQAEKUIACh1qAQcShbl7eHAUoQAEKUIACFKAABShAAQpQoLwEGESUV3vwaihAAQpQgAIUoAAFKEABClCAAodagEHEoW5e3hwFKEABClCAAhSgAAUoQAEKUKC8BBhElFd78GooQAEKUIACFKAABShAAQpQgAKHWoBBxKFuXt4cBShAAQpQgAIUoAAFKEABClCgvAT2OYgIIxgIQf03VVC9oRwmHPDh2+evxR2OHq+FVq1837y33AnBv/YlXp4wwaDJe2/uoEggjMDjb/HDNnBUVwvtEQU7vfBhZUuN2p9rUaVSsH2uTbZDCIUBqNRQV+baGEBoCxvfvcRPNMeg1ajzen5Tj+6faUbbrUDin49oodNEburlMz+C26l7mDD50I7aYty3gluV2yTtmhUeR/WmDtr/8z0Yf9GKswYt1Hl87xWegptRgAIUoAAFKEABClCAAmUusL9BxKsV2M8MYP2IHsZ+BwbPKOjp72zB09UK52MANYNYnjJCwV6FNcPzFdh/PYT1F2Gguh3uWRv0SjqphZ2tLPcKP3bDOvon/BlARf1VTHXqUfz+bxBLvY0Yfgi0T2/CdjI3RWDRjOYbPqBuEKvjRlTl3iWxRTgMqJLvwjdeA/MsgA43Nnv1kqOFEHheAc3bKXf9eAJ1nW6EoYN9cR6m6nwuQLptGL4ZKz69LwgD2A7A/yyUfDBJMCH+oPpjjP5dEzT71olPueaXW/AL35H4Rw3tcU36cyKzXUO/G44W7R48U4W2B/ejAAUoQAEKUIACFKAABfZaYF+DiHhnEnrYF92KOnOhtQE09q8g0u1Rvl9hkGH4xttgnt0Sd1edHsTiqLGwDuCLJVjPDcNb2IXsYi8DBu+5YHyzgEOEfZi4aIb7WXTfagvm75ihK6gDnBj1kH4lQXhvDWDuO6DhyiRa35G71gq89XM9IgMFAvB0NothVMPIfTgblQ6JCWNr+VMM/NaH2vF52E4mwoVMQURg2YqWIR/e63bB2aVH7EyBuz1oHtkAKtvhvm+DviATmft86kbzxQnEx0fU2bH8O1Nhz1wBTV7QLinXrGpx4at+g3y48GoL3i+G0Tfti36HAfWFSaz21TKMKAifobsdRwAAIABJREFUO1GAAhSgAAUoQAEKUODgCexfELHjh/t8GyYCgKbDjcVeBW/aX61joNmOlW1AValCeFsYqWCG+3ML9MV/TR9pTekIjEodzDenYKlR2vGVPBAHLohIDmFid6LtcmO+W0FbpX0XEqMeCvuaSAKV79xo7phAoNKEybV8pihI7qnSgMEvXDBGh9PIBhHPPDC3OOEDkHzfYXhv1MG6CKDFhYeZOt0F3GjwnhWN1xNxlb5vAe4L2gKOVLpdUq9ZSTjkn25F21Qk4BM+TaP34agv4HtVutvkmShAAQpQgAIUoAAFKECBIgnsWxCRGNmg9I19COvXGmFfjYYPv/0pbncMwLsNaDvcmFcSZCCI9ZFe3PbnqRcdUq6u1kGTz9QM3SWMX2uITBsIB+D75x8QqWyR+RP0jmHgcz9wvB2OywbZKQf+uz0YWwNwxobJ87ocR5SOJFB+3+GHTnzQ6xHfWqtOW9D1H6YxIdhDi/bp5NEEyo4agm/xM3z9Um7rv8B/zwNvANCfM6NGdq7NUbzfZoJeHcbG6AfouRMGKqugqz6a8/Rn++bRfiK6mRCAXWjDhDDK44QdC9MmaN8A0oKIbR/GOsyYeyYzEmbHh7F6M+a2gaYb9+E4U7wO9MbNGvR8HrslHSyzMzAf36uULSedog2Sr1nhKKVnHrS1OBH/Kh63Y2HWhPKOXBRxcCMKUIACFKAABShAAQpQIIfA/gQRks6g9vI8FjpzdaaByBB5L8KSjnAizFDBcH0RruZc1SJ2+1Y+z+epgPoFwWUrGoe8WWsfZK5nkOf1Zdo8sATrL4fFkAeVBjgWXWhSJUajCP8mHU2w+7PmUSOigJElaXUnhPtrHoZXMsIl2fQtrF/7RTT0kqkNEp+KoDREUyrkh7s5MkpI/FSa4Fqxw5BP+KX0VEXbbguejlY4v4seUNMO96It9wiltHZsgGPNiSYlhUqLdu08EAUoQAEKUIACFKAABSiwHwL7EkTEA4TUTssOAJm59uFHY2jrmoMwkDt59IN0+oAaDUPzcJ7LFkZIgogTTTCfyhVcFNYkf3m6As+DQEGFFPc9iJCGECmjH6TtUGjxztAjDz77p9RhEblGRBzDR90N0EBo7xaYZ4Weuh622cTUinhLvVrHcMsw1mGA/Y4DZ6uACnX6qhaBB0v44ZgRtdHaGekjIrbgGbmNisuO+PSN2Dn8081omwoA75jguFKfs1Cm4pVAgiuwNg4k6ogUEGQV9sTuYq/Uaz7jwP0bTfFaGhmPnDoiYtdFP3dxD9yVAhSgAAUoQAEKUIACFCipQOmDiLAPYy1mzAVUaLqxmhjWLrwhbZkAWj6BpbMJunhVwMTbedlikTsBLPW1YPhBZNqA8YYry+obkiAibXWE4rkrCRMynU3Jvns2IiLohfPXVnjE4pTyo0z8s23oHPdHpmy8a8bUtCWvlUTi95cXdzvcmzboJTUbhN0N11fhak5eL0OYUlLX6wFkhvqHQyG8FsIumY/vH+phvQPgggv3fyVdNSO6cWxZT0ltE6W3oHQlkPi1Rw+su7KA+YvlPVkh9ZqV1rQQwsj6/hUJoRGuB4NlPvpDaYtzOwpQgAIUoAAFKEABClAgm0DJg4itO2a0jqYuuyid998E57IDDcIQ7dAGxjp7xHn6WacDbPsw0dUN91OxewxD3zxGL8gtCVgGQcSrLWz4ZQsliO2UT42IqvN2OM5k7qgqfhMvnDiwjuFeO5aiK2RkrruRUsSyuh2TMzbUKiyTEAsiavvm4WyMjUgJ4Mv+Njg3AdPN++iJ5wA+TJ6xwoN2uL8xYeuTZnGJT80JPfDYh4CkxkPkIQ9hpb8eA2uAvn8Z7hbpiJddTsuJBlfhb5z44LJQO0OPpq4amaVjA9icXokUuKxvR/07Khz70IKGt3P/IvLPNKPtVmxehgbt04tJK3vkPkLptyj0mn3jdTDPJpb8VJ1zYnWoIfdIitLfIs9IAQpQgAIUoAAFKEABChRZoLRBRGxufuqym5I33YZry3Cd1wg98sTb+UoD7DOjML2TpWhfUhgBaJsdcF1rSln2sAyCiEdjqOmaK3Izyh9O8Zv47z3o63RGakIIHehmJ1zXGjIvGbkTwMq1NgyshSI7HGmA/feO7O0TvcRYEJE8miFTjQgfxmrMmEM7Bq/5MSwulynUTWjHD5eF5TtTRtXEnyO5egNZCpVGi5FG7kULXWSN0OTPmauY73gLS72NYhiCTNMmJLUPlPpHThTAUnczhjdjpz0INRNSwx2F1ywp9hl94gosgFqSrxFPQgEKUIACFKAABShAAQoUWaB0QYQwhSL6Rjt5+HYQK1d+gQFhakXsDXdgBcOfDETfzuexSsP2FjwDbXCK0zSEqQNGXB2+CmO2AKPIoOLhwiGEhE79GxVQq1M6tfEgQg3tcQ3SuryxTnGmDjGAl8/8CApLmL6pgzZt0YgwAt9tQYgIlHSEA6vDsF5bEutvCB/tBRemrhhQJVOrI4lqJ4D1ESvsy/E9YbzugO1DHdRZ9o0FEbqLDtgMsWkVQXhvDWDuO6DhyiRa34mdyY+Fy2NYF0dEXELF3U/xWeUncJyrQnxVD007Jr+wobYy8RypLkziq77adFuZtg6nhDAQRj50HwNU6WGEUCOjpWsO4piFTEFEvPaBDvbFeZiqFT5goXUM1NsRn6xwEOpDhL1w1gkjVqKftBEq8vceWrWj/tp6/IfaC5Nw99VyNITCR4WbUYACFKAABShAAQpQ4KALlCyICK7a0Sh2PlSoeleLo/8+SvfXl9h6GhRXw7B8voDW125YL0/AJ76dzyOEiLVEWgdZjYYRYRqAOsvykXvYjEffx8ct+kQnKx5EROsepJzaN1UH83QYYoe4V6ZWARJvoeVqJACxUQQ5gghhVMONPgzdjdR7ENpFf3kKrg59cpAQC1UgU/RxJwTfrBXdt3zRYwDqUxY4/84cLwKZKrurGhHSg0mCLaF2iOs/rcM64kU4tspHtAhltpYNPhxDb/8c/NsqqCrDCAvPXJ0BhkcbCF10YfRXtYlAZmcLnq5WOB/Hjijffoi3rwGOVReakktYZL6cR2Oo65qLO+q65zHTpVMUpuzh05v90I8nUNfpjl+zpsONxVzL6D5fgrUtuiKLGHw54LrclN+yuPt2wzwxBShAAQpQgAIUoAAFKFAMgZIFEXjugfm8U5w7L/fRdrkxb1bDY2nD2KMwUKmHpUuPP61t5H2fxzocaH81CfONdbw+PYjFUSM0b+yyRkDeVxHdIfXNdq4gYrwG5llAc3key7LLmuZa6jJ3EBF66sGwxYn1V7Gb0sI44sJgvGZD4malwUGmERaJDn1sPzX0LTZc7TZCl7IcY9qIiJ0gvO4BzD2K7JtxRIRQrDK1DZJW+BB+qHAZV+Gcrl70fS6EMJHVVlr/pRk9swCqtdA+2xJHiKhOWjD1OzP0aunysbGLkA8a4l6VZrgfWNKvOcNztHWnDa2j/uhPVTDd+gr2U1mmIhX6PBZxv+RrBhpG7ouBn+xnJ4SttdsYGBGCH2ELNRp6Xbjaps89+qaI18xDUYACFKAABShAAQpQgAL7L1C6IAIhBJ6FoT4idK4qxP8buGtF84gXiA+vByBMr/jdHH7SMYimYGH1FGIjBcLf+/DDf9RDWylAZ6kRkKMdwgE/tsROe4bpFNn2113C+LWGxBKPWYMIYXpBIwYeyK8IETmNDxOnzXBvq2CeeQjLidSTZwkiQn4sjQ/h0/goiNz1HZQEEeIVvPBizNaHObFgaOyjhv7cJfRY21EbGxkQG2FRqYb6tR+ekW44Y7UmhOkkN+ehffFn1DbXQijVEH4Vwuvo85LOHIbvVhvMM9HpIVUNsP+/gzC9m7lyZujpEsb+/lMsidephWl8Cva6KkhXInn44RMM/Doa1AiB2K1R1Hi7YZ7egqrFhI/ueeDJ4L9xswY9nwM47cDqzaacS3tG7inR7pH/rbDWwr7+/ghh/Vo97Kuxi6hCU/91GN9OCU+E4qz/vIn7a+vR75AKukYLLL8ywlCtsMLpvt4nT04BClCAAhSgAAUoQAEKFFughEFEyqW/WIG1ZQDebRVM41/BXifz9jfHChOZMCrefg96uYKDBerFO6lCrQK5N/P5HDdrEOGHu7kNEwGgfWoTthqZA8drCRgweM8FY9oUBPkgIrQ5ge4r7ujb6Mhxtc2DcP7GGA1q5G9CcRAh7L4TxMbMAOxTG2KNCvGTYapE6PEc7J+MYeOVMCLBCcNKj1gEUlWpQnhbGBFTBUOHA1c7IoFE2ieUHmJEtlGh6nQXrve2Jnd0U0OYlAKbaUuihnxwf9KNCWF0jlhc9Sr+8l+WoJu+hNBAJCzS9S1g/oJ01ZIteDpa4fwu24gWmXspsNZCPo9d0bdNvWYFJ6g6bcPotXbolU5XUXBMbkIBClCAAhSgAAUoQAEKHDyBfQoihLepjbCvhqFqceGrfsP+zYUXO73Zh8CXLIiIr7hQBdP4Iux1Mm+M4/PyM4UiGUZEhH2YuGiGW1wKVYd2xzhsp3P3CPMKImLP/4sNuP+rHRPfhJBcmFRYYVMyKkMcbeCC+UQ4vhpF+/gyDP8ygbHplUhoUqlDU5cNn7RF6zWEA9iY/RQDs16xYKcwSqW2dwrO+i2MXR2KjnSIRhJvGvCR+SyM9U3QPh9DW9ecOOVCLoBJCyLEYCWApWudWK+bgatZA+wIBUiB+JKVjU7cH5EsOSkpOGkafygfrsn9jnjqRvPFiUgRTACKai3s9++alGvO9D0OB/34x1HJqJfqdrhnbdCLo5T4oQAFKEABClCAAhSgAAV+jAL7EkQE71nxi+tCYcEmOJcdaEipI1DKhoh1QNXVNrgW22Xn9JcqiAitDaC+P7ZughoN/W44WrRJIU18Xr7GBNeMHfGFJ+JomadmhB+70bdcBUuvETqFo+ILCiKi1xL6zoeXP9NDK+Q8r/xYmR3Dp7OR0RKqk2a4PrVEp2zI1L0QR1cMRQIHmOBabsfr2WEMR/cXTiGuivL3NhhjUzF2QvD/cRKfjnvgi9W/iD9jYfhmhrB5/BOYTyUCmPA3Y7D+UYWmDz/C2VMyq5hEw4ekZzJeWLIJzvsONEQthZU86nqFNSQyjVaRf7JTay0Ybz7E4Gml9SGCWLnei89+JiwvKlfcdG++TYG7PWgWllONfrLXh0gp9HnGgfs3mrhKxt40DY9KAQpQgAIUoAAFKECBshcofRARLzCYZUpGydgkc/OzLJdYmiAihJX+egysAaojauBVCGGooLs4inFrbDnNxNB/kajaCOf4IBo0UrDcxSrz4d1NECE9T2DZipYhb6Q4ZP8UBs9Ll/nMUoAz5If3+6MwnKxC/BiVOhh/cz3zUqFCILF2GxOuJaivLMNxJlMBRT/cF9ow8QzQXJzE4hVlS35CMi2h6cb96PHD2Bj9AD13wsBxOxZmTZBO2shsnlprQQ/7XTdMbytspejIhGPZCkUqPJTyzWSuedGddanS5OAiv6BG+XVxSwpQgAIUoAAFKEABClDgIAiUNojY9mGsw4y5Z0iekhFfIjKEQFAN3TtqJJZBLIxRfmnL1GPFCj8Cqi43HnbLv1FOBBEmuNZ6lK2E8EYF1GqZt9qZakTEVxXRwDK7jKZndrRdX4+MHjhtx7zDBO0zN5o7hCH8Wuje/QF+oeDikQY4Zp1oiocR5RlEACF4F7+E+rQJ+rS6FmEEHn+LH7aBo7paaDONkNkJYGPtJX56poCVFmTqjYQfz8E65Y0UrRyyoz7TTJXKt/DeCeloCUlHPPZ2XxJOpNeOyPIM72xg7FQP5mKbHLdgftoMncIBEf7pZrRNHYNjzYmmUo0s2vFhrN6MOXFqDAAF15y6bGteU1cK+xXAvShAAQpQgAIUoAAFKECBMhUoYRARwvpQI+zLkVUV1G9W4fWLIKRrLAj/Hg8E4h32wuQUBRGBJfQ0D0MYYJ54s51+vkQQkce1ZBphIRtEhOG98QGsi2HghB3LMyYIuULgXjSMEKcXXAVGI3U1xG1uHcM/dnXDLYQRlQYMfuGCUQwjyjWIiNo9nkPb6Jd5QBa66VlcnZVMtdnN8yTTlolpGEIhSzf+L58VjUNCqFHYiIZYfYi8aqaEN+A80wNPXYmnOiisDyFtufhqIuI/6mCZnYH5uMK0pdBHgPtRgAIUoAAFKEABClCAAmUpUMIgAkjujEg9Ysti/gSGy05YTklHROQxCgEBfNnfBudmtuUvE+dN1GTQwb44n3Fo+V4HEeFHsUKK6dNVAvcGcFt1FVf/5jO0dbqxBRVMt76C/ZQKkIwwSYyMKPMgYjeBQF5foZRins/XMfHHJ9Ej/AX+ex54hd5/dQPaz1TLFksNPHBj5SmA1KKUwlFiIcA2oDpnwkePPPAIx8uz/kHqSAFFAVr0LmL7Zq3PkJeZso1Trzn3+ROrwUTOcBCWJ1Vmwa0oQAEKUIACFKAABShAgfwFShpEhB6tw/tajaqKo/hp9VGoMk1fEO4j6zKXmW40UWsgd4dOGIVQB+uicKzsy3Lu6dQMaZhQN4jl3xmheSPl/qQrXpywY2HaBG1sm8A6hnvtWBJWwxBXJGjA+mmzONS/fXoTtpP5PxTSPYpVIyJ+zJ0wQqHXeVxUIlwy3byPHsX1GCugPpLhjftTN1ovTmALWphn5mE5Ibd07DoGmu1Y2dagfXoRtpPp2wQWzWi+4ZPciyQkUnSHqbUWdLDdmUf7Owp23vbC2WSFB6Uu+FpATYvvYlOKovelaYd70QY9B0QoaGhuQgEKUIACFKAABShAgcMnUNIgIi++vQ4iXq3AfmYA6+JFadA+tQhbjXzPaM+KVX5jwlZfC4YfCBNUDBhcjk2vkEqF4Rtvg3lWXHgSls8XYH43RTJeAFToWNsQ7rSWbxCRcumh7zfw5CVQ8fZ70Gvk/LMUsszrgYpuvJNYwaHq4iT+IFugMrG8LLIUMUUsDIjVSsi2rdy1ptZaUNpBF5YVjT43qnNOrA5JlhAtxCSffQqoDxFf7jR2nrRinmEEHn2Ll1XvQf8204l8moPbUoACFKAABShAAQpQ4CAK/GiDiLS32eJoAhv0lenNuDdBhAntHV9iblYsRwnD9UW4mpOWvxDG/8M/043OWz6xlob28jwWOnWyz1n40Rw8fzWivWYLYzVlPCIi5epjtplHsCSCiIYrk2hVMlrg6DHUCgVPZT7B+8O4+HdLCIrhgRr6c5fQ021CrSQECdy1omVEWOEjUzgUPbB0NIsQZ+Wz8oZwiJRaC4qmdYT88Ix0w7kWeW6aRlfhqFe4FmsxfkOlXLOmw43FXr3s1JbY6dKmNqUGEdERE9pry3CdT/0OFOOieQwKUIACFKAABShAAQpQoJwEyiaICL/YwpMnPvgeAvp+I/R7OSJC+ia7rglNz1awEhBWpxjE4mj61Ii9CSLa4X5gxJOBNixUT2FepjMXXBvAL/pXxBAi07XJxCaHNohQ/MXpcGOzN8scjtAWvHfGMDTrjQYSKlSdNuGTro+h8w+hTQwhMoVD0auQjEpIXFeOfVJuYOuOGa2jiakd+v5luFsydMTDAfiW5zA25YHvVfRAYhFTBxoyrZYhrceR72iNDNhCSNM8IhTljHxy14cAwt848cFlT6IwbZUF86tmiJFazPF/foTJaTtqS7Xyh+KHiRtSgAIUoAAFKEABClCAAsUW2JcgIhwK4ofvn8Dn88K7toGN77bEZSojn2i9hj0LIsLwTbXBPC1MdYjM6bdVTKCtaw7i5IdmB1zXmpLqNOxZELFpg347hFCFGurUuhCiRRhbd/rQtqDFVIbRGukPRJkXq0y54HxGROjPmVGj5IW57iNY6hVsmBZIxC5OBUPfPEYvaOXf9O+EsHHLjB5xugygOlmLY0834BNHWWhhGp+CvS59LdDg6gB65yP74K8vsfU0edUY1Zs6aI/KfMVfbsH/InV9GaFIZo5pGUUIInJdM45ooYuNJnn7Y4yONIkrviR//n/23j62qSzP8/5KNTI70biFFERLYWqEu0cY8QhXtRSLEa5FRRopgdHEVaNgSiSVfTBpbWKeTQLqGHZJ0rMk7APOiHIyIkmrg9GGpNQkUUPSqiKR0qHEllGjRBrK0ZQwmlqj7Sk/GoT1oPYoj7A20qPj1+sbv1y/2+Tr/yDnnnvO55x77znf83sRz9wZtE+4o2KEoX0YLfu+x+K4HfP/ooflZj/MB5PlT833a4/1kQAJkAAJkAAJkAAJkAAJlJJA0YSIwPMZ9A7OykQHSderqqE9qIf+0HF82mpAdYGEiFiGCkDq/+9d6ELTFXESDmCnHparfWiprYHqHaCgQoSS0d8EkFCoSHDx5irshzoqJkZEJkJEPoJvJsLtfWhDV89MUIiK/FS7DWi71I2TBk28SLTpg/NGO7ruhkuHXXr2P49kPgmJEcarw+irl27JfVi8UI/eR0oGXEmZrRlWtlyVsxCRWZvTCSO+p/O4+5tFONe+CQsrwhKlDf2dJ2HYW0T3EiV4WYYESIAESIAESIAESIAESKBgBIomRCDghO2wiPIf+onT3w+OHIfhsA66/fuh2S0LUpdjmseEMQeiQR1FC3SwzjkkKTsD8Mz1wnxtJWadsVODumNHoXI7sLgurqmDde4ijifLxhDum9/7DN/HTDzwA8170Eb6l5XAonz8A2t2NLVPwYsaWD5f2BrYUnlVwZJ5z5ohu3/JhIjNALzrDzDzKzumnoQHa6cepmPAg7lVyRzQwXx1OJRSdsODmSvmcHyGSJaSWFwR7/IAui7NhwUNFbSnhzDSZUC1UhEpw7FRVjyc5cLfh6URI2hzoIwaS5EACZAACZAACZAACZAACRSOQPGECBF48csZPKs24IODGlQnCAoZ1818CxHSNJdChuiZheOUZgvZwHfzsA/aMbMuURJy4m9A35fDMO4OV5InIcL/0Ib229/IWhaAN+rmYsLwYysMOSYhyJsQsT6F5qEHW3l73fC8DglTCd0SALx64Q7GclDv1aIm3bxJMFbHe6bRcjD0h8Af3Fh5eAczk4uxWAtQQ99uw+AZfUg0eOnCzK+uw37PjUCVCcOLVhh8ixg43xtKkyqEtH1mDP/SAr3sID9ejAhb11wbhLm2VBKAF/PtjRioGsTSjQYKETk9y7yYBEiABEiABEiABEiABEggHwSKKERk2Nzoht2E4eUOpAg9KKnYiweXmmFbA7ZYREisIZQEfvS/WMXK4jwWH63iG5kvf0Y9kQcJzJMQsSXjQlyjMguamKo/eRMichSWMmIuKyxcOoz/3IH2kdVwcMpIATV0TR3oNpugiwhFkmv9L5xwbeig8dollg6A+pgVjn4TNElEEf+6A13nRsMxIxS4UOTSuXTXhtPUft8zi+kEwlu6y/l3EiABEiABEiABEiABEiABEsg3gQoQIsLBKxX1PJbqMZFrhu/LLjT95j2Mj5ihzeJkXTQh8NqPN4raEi6kUkMtvVfUMuA4Lk62KBRYEtzQ78LM9Nd4Jf/Trh/hg1oDdHnyuc+bELEZgN+fEblMKKcsu0Othso3j64TAxD5HtR762BsbYGpQQdJ1s7kdUTTdKqh7xyGrVmXJLiopArfKkYvdmHqL4fw1SVDyvSWeeuovKJIRoq1utTZNQrWAFZMAiRAAiRAAiRAAiRAAiRAAlsJlK8QEd247oA6TUwGabcCfj/eiOCOVWqo5W4Jm37438iEAc6K1AQCfviD2SCA4Ia+pPEOchksERPiGd7U7IemOgt/Fe8qnP+2H4Z9GQRV3AwE04CWjJl3HtbLLtRd6UPDu7mw47UkQAIkQAIkQAIkQAIkQAIkkD8C5StE5K+PrIkESIAESIAESIAESIAESIAESIAESKBMCFCIKJOBYDNIgARIgARIgARIgARIgARIgARIYDsQoBCxHUaZfSQBEiABEiABEiABEiABEiABEiCBMiFAIaJMBoLNIAESIAESIAESIAESIAESIAESIIHtQIBCxHYYZfaRBEiABEiABEiABEiABEiABEiABMqEAIWIMhkINoMESIAESIAESIAESIAESIAESIAEtgMBChHbYZTZRxIgARIgARIgARIgARIgARIgARIoEwIUIspkINgMEiABEiABEiABEiABEiABEiABEtgOBChEbIdRZh9JgARIgARIgARIgARIgARIgARIoEwIUIgok4FgM0iABEiABEiABEiABEiABEiABEhgOxCgELEdRpl9JAESIAESIAESIAESIAESIAESIIEyIUAhokwGgs0gARIgARIgARIgARIgARIgARIgge1AgELEdhhl9pEESIAESIAESIAESIAESIAESIAEyoQAhYgyGQg2gwRIgARIgARIgARIgARIgARIgAS2AwEKEdthlNlHEiABEiABEiABEiABEiABEiABEigTAhQiymQg2AwSIAESIAESIAESIAESIAESIAES2A4EKERsh1FmH0mABEiABEiABEiABEiABEiABEigTAhQiCiTgWAzSIAESIAESIAESIAESIAESIAESGA7EKAQsR1GmX0kARIgARIgARIgARIgARIgARIggTIhQCGiTAaCzSABEiABEiABEiABEiABEiABEiCB7UCAQsR2GGX2kQRIgARIgARIgARIgARIgARIgATKhACFiDIZCDaDBEiABEiABEiABEiABEiABEiABLYDAQoR22GU2UcSIAESIAESIAESIAESIAESIAESKBMCFCLKZCDYDBIgARIgARIgARIgARIgARIgARLYDgQoRGyHUWYfSYAESIAESIAESIAESIAESIAESKBMCFCIKJOBYDNIgARIgARIgARIgARIgARIgARIYDsQoBCxHUaZfSQBEiABEiABEiABEiABEiABEiCBMiFAIaJMBoLNIAESIAESIAESIAESIAESIAESIIHtQIBCxHYYZfaRBEiABEiABEiABEiABEiyEnyvAAAgAElEQVSABEiABMqEAIWIMhkINoMESIAESIAESIAESIAESIAESIAEtgMBChHbYZTZRxIgARIgARIgARIgARIgARIgARIoEwIUIspkINgMEiABEiABEiABEiABEiABEiABEtgOBChEbIdRZh9JgARIgARIgARIgARIgARIgARIoEwIUIgok4FgM0iABEiABEiABEiABEiABEiABEhgOxCgELEdRpl9JAESIAESIAESIAESIAESIAESIIEyIUAhokwGgs0gARIgARIgARIgARIgARIgARIgge1AgELEdhhl9pEESIAESIAESIAESIAESIAESIAEyoQAhYgyGQg2gwRIgARIgARIgARIgARIgARIgAS2AwEKEdthlNlHEiABEiABEiABEiABEiABEiABEigTAhQiymQg2AwSIAESIAESIAESIIHSE/CtOXClfwLOl0D1EQtGBlugrYpvl29tBnfXAnivsQWGmtK3mS0gARIggUojQCGi0kaM7SUBEigggQA8S/fhqvkpjAerC3ifMq3a58ai0wPtsQZoZIvuMm0xm0UCJFBxBHxwTt7FNxslbPhf/BRtJ7RQJWhC4KkdzZ0enJwYxAf/ZEXj1VWoTo3hqx59rPymC/ajZkxtAKaRx7AeTlRTCfvHW5MACZBABRCgEFEBg8QmkgAJFIHApg/OG+3ouisWluOwHt6GQsSGC/ZWM6ZemjD8hRUGdRG48xYkQALbjIALo0fMcJRSiIABfV8Ow7hbhn7TDcfHzXh27iFs9Wq4bzei+aYXONyHpREjol+F5w40nh6FF3r0LYzBSIuIbTaH2V0SIIF8ECidELHpg3v9j9i1T4PqTE/eNgPw+9+E+78D6p0FVKIDfvjDH8sdajVU7+QDe/o6XJ/3YkX1AQwH9NAfKNGG6A9OTH3xDf4I4N/t+gDGJl3sI5y+C/kp8dqDVferYF27tHpoduanWtZSBgQ2ffD8QQXN3nLY7QbgGmmGefJ7GHqmMXRKk/CkrAyoFb4J3nl0fTIAJ0wYXrTCkOn7ufAt5B0qnID/6Qzu/P4VsOsDfNqkQ6I3gJIy5Y3Bj5XLR2FdirVStVsLzS7x7wC833rgl3fgoBULt03YDnta/3Iv6i8tIhBloIJp5KucLQsCfj/ebPrhdXvwzL2K1UcPsPLUJ7lPDLr+8gLGPpbRfmrH4U5g/GE3dAiJEqNebLGI8C10of6KE6ixYHrBDG15T0a2rogEouJVhvcMvh/+j/dg/JuTOG7QQF2k/UaGzWRxEsgrgdIJES9m0NxkgxsNsD0cRJ3ivUhkw+AJgWgcxuN+Q8E2DdGPDYCWiTV0v59X/okrk5j84dggHl5rSLhQK2RLAt/NoOeMDU4hwuxtgWOyG7pSbEie2lHbNhXsatH4S8AG1h3oGvpdUIzZcfQixs/oCjbXCjme5Vh34IkNH56bQWCnDt2fjaPlYAEFxTQAvAtdaLrixJ5Twxi/YED1Nl8ABE2T26bgOWjF7IQJmm3Ooxyfn7JqkxCvfu7C8et9aHg3fcui31X5KbPkUiVlEt0p8NqPyDFF+pZkViKzwwgfFvs7cedF+B6vPHC/jG27xf/GhIlQmR8cuYjhtu3yjZGt5YIEjBh+1Jd/8TPghWtxBmMjU1h9LRnzA1bMTpqgkU4Dnxurvl3Q76sGhCjRNoUAamCZXID5QKSgRGRqGsbjS4Vbg2Y2Q1m69AQCcN3uwvWHYtUIYMtzr4bmQM3WdWSCcnWXHBhs2saHIqUfTLagCARKJkQINfzopUWgtg8L40bFJwCRDUPsc65By8Q0ut8vzCamFEJEdIMGFUw3v4L1UGH6lmx++ddG0X7BAfcGoNpnxviEpTQihGhgKYWIgAujp81wRBaSey2YvmuGtuI3ZV6sjN/Hs4K9YHbhg2YTdCnFRT8WLx1F77IQupJwXZ9C89CD7FqpPYuRy3WKLHgC66NoPuOAZ68Jw7+0wlAiA6TsOlqoqwJwjTfDPOGBqmkYX3GhnTPogNcNz59ooZWbgudcc4krCLjh+D+bMfocQJUW5hvjsNSmPllQIjIoKbO15y7Ya80ISdf5/iUx5Vd4m+iaJ1y+5vQYprv0lXfquemHx/0Ku7R5OLGNuIJFvrGCTSHFz00fVm/3wjq+GrZGqYHl8wWY9yUaxABWhz5Ex91AyOrhnuTbv7kK+6GO4DwzXFnC8Al+NBQ+BuVTLJ/zOFWvoi48oUIpv6evPXD+egA9E66oBY/61BiWpLFJyocgW0ICeSFQMiHCNXIY5skAas5NY+GMMqO26CkdAE3rMLphR9ekB6gyoO/Xw8p99KSuHVVqqFPs8zMSIvLixiHZoMk/fnkZ8lSVBOCZ64X52kr4I62D+VoH9IqtVWJ173j3Pehq8iCglEyISHRaA2jaHJhur/QTq0Iu1sUcULBg/9aBxlbhX5vCHFcy9hlP/RQnrXF1CX/gU80YfaGCoX8Ow43bwShaIc3XK+httGJxQ4WWicfFsQZT2LRKKuZ/4cTsyBVMPPIh8Laa3v9hHtYzA1gJnjarUdc/DZt4liTfROmYeZesaB5aBWqtmL52POFBRNoy7+yAesvHu5DvNgXvtRQT0zV+GOaJyBFKftwQivocbPrguncL9vEZuF7n8ZDkxQzMTTa4JJ3R9czCcSrOTiGvXfWv2WFun4Kwq61un8ZSW4I1qMQydcs6Nbq51MI6Nw3T3rw2j5UVkkCh5nGSNvu+7EJ9vzP617qrodgjqX7uiZNoHg9bfQNoGHqIwaNZLMQLyZF1k0CeCJRIiPBgpvUkbN8qX+AGvnWgvX0ULnFKf6QPc0NG1GxKTqwzcR94OY+uE8IHGjD0L2G4MbmanYkQESubaMHiw8rVTtxypxs5ie/oTg20edjMH++ZRsvBNPfd9GLxahd6F2Ivv3QtTfX3dFy3XLsJIJGlQSohQrT55gpq2lrybrEReGzDh50zQVVadcSCtj+dwOiS+FeuFjh+uObu4OtQ2IvC/VL4XgMuTLVeR5a2BgravB9nP+tDXdLHKgDntQ/RNRcInn4l9YmOjr0ODW21iqym/u35ImYeJQgslmyREPHzzeT9oYDA21LEffskmm96gHctmJ57G6yBijcyvqczuDU8hpl1P7BTB1N7B07W66F5W9eTPids/7ELM8HTbRW058YxVH0LjcKPvhC/hGJjTIjI+BuUrI3R91AuQoQX8+2NGFiL3KQOg8s2NFRCzCO/B867dlyZdMK3oUL1kTacbzOiIY+xq7ZauipfG2Y7tWIHWy1wrIl4ELKf5CS7ZXwN3bWxv3vuNuPkkBuoMsPxyLL12mwbxesKR6AI8zhR41dv1KLj88hfdLDOOdILV1HX9fB1iVyICkeKNZNAUQkUT4j4wwpGvwgbg2+8wMPPV+BBDQynGqCVL8xkm6h4EcKK6UFTLLVcJLBaJm4EJRIi5jvrMfC4qOMbvFm62AqB7+Zx/eIA5sMLyOp9Guz6kwzbueGF+0Us9FZG5oqvF2Ft/Axvmiw4+4kROqnpcjIhQix6/1MPZp4HYsJUvlwmJHNKWNsMzg2jQRU5HRbmxxla4MSh9KEo80CpRUCGw5yX4n+YgfljcQKmgfn2NCyR2BCbXqwuv8KeozoE9bfo2CdZKCZoTEbm3IFV2I51YGYDKPQJXF64laIS8Wwe68UKT2WU0d8MwLs2g9HhUSw+DwA79Wjp7ICpITynldVSuaUipvZowdjtbvzoYTigXyF6VElChH8FvUetWIxwKKT7Qb5Yv3ZjcdKO65PCjUEFbb0Flp8ZYShIcGEfFi/8DXofSWJoVBU6WG7M6lEuNAQRJhWgGB8iX1OsKPUUdR7LexQ5dA3/f00LHHPd0KUzFpbsUUJXVpBwWZRB5U3eJgLFEyIyMbOWLDB8j21o75wJmtAli1cgFSqw14jBz9IEzCqJEKHgJPwPTjiWQiYTmqMtOPrjdG8rZVNx/19bUJcogNgWf0kNjFeH0VefmXl6vJChRqYBdrxzZjReE4aZKjRcW8LgMYkyldQiIgD37XacuRnypYtayeQqRkhFCJn1g9Q1KPsAnttdiIhZQ8h9JWNWKGqYRhZgrboVDlRaGCHCv2TF0ctii21A30IGrl3KHru3pJTEVSzDeD5vCQBl3dj0w718C6PDM3C+DEC1rwGW9rMwbsfI5xseuF8La77k6JQIhkrKbL1DmVpErI/i8BlH1O+7ptWBuc7ydPELeFcxMz6GW1+64Ica+tZudDQdz4+rZaqnaWMV9k86MOWVFCpwMHJE3M9OJAg4GbWIkFnCiDVCozKLWmUvD5YqBIGSzWNpZ3yL6KrvDVpfB39Kg8/LLSJAF6BCzBHWWR4EiidESNIwuu91wL4MaE8PojtRZLiqPXjvgBrPJrvQHtlovm/B7REztEkyN8SJEVVaGH8+iIuNSaLNlkSISDfgkg2qUtU0XZUp/u5/Pg/7313HvDi1E7+9RvRdvwhjJuKHXMjYWQfraB9M+zKwPQ64YG8yhxYfiWJipIwRER/HQdPqwHQuizuZaXGimAHuyWacGXGHxI8sA3mG0ovlMHhKLk3oP63kwgKXee7AydOj8MjjSERjNUiCV65HMqYUQojwYuZMI2zr2JofvsAIKq36WJC9VIHdKq1XeWpvnL8xoD5oQkf7SRyvzUMgvzw1sRyrUSIyKClTKUJE1JQ/3GDjjcfoO5Kfg4Z8jW9cLJOqahhaz8PS2FDU4KpxYn+4Y7pLC3A0ZXY4kgkT/wsXnv3rDvzoJ1pUS4dk04OZtpPBb4Th0gKGm2rg/3YGA522cCwUbg4z4VyssuUwjyN9FYcrhztnol1XankpD2xbsGwyxRoU3ocEUhAonhARbUTEVCnFovblKkb/SxccTyNmehrUtR7F3jTf7cALJ2YeuxEQKSdFyKxDLbjYdRYN8o1xGQoRsZzaCawC8jmFX65iatiO0aXQZjroy/txP4YuNaBGWBP4nJh6uAumJm3KNJXxQoao4yIGzxtjLjMK2xw7lQYSBvFJF6xy04v5niYMBE06VdC2jeN2NsEkvSsY6LSG3VNEMNRkooYsiOXekAlyNgE9FSJ6e4qJsTrfGHRPkn+QpfM/mku+kK4ZUfcQumWknWCS92XSwG5pK3nLCgh/43u3MDqxCHfQb94ES6sJxw/WQJWrVdZbhipRd3zLA+icfAakyG6jpExlCBESU/5gg3OJNZH/yeF7Oo87v7Jj6kkolklD61mcbTRAU5L4FbFsPbGeKvSrzz8awO/G/E07ppZX4XmtQvX7dfigahXzj32MD1EI3jnUWV7zONQR9+1GNN+MmPjUoGViTlGGv0gw/wgO1Qkblq7UIYMjvhxI8lISKC6B4gsRkUVtVQscD7uhky7ahHnrvQG0R7M2qKA7N46W/9cMazTYSypABvR9bsEbRztsy5F4BWJj/1sMHpNEzis3ISIanV64GAzitzcaFKUdzHyqyPwwd+phuTYIc22YjYhe3WqDayPFhl4uZIg6rg7CfCiL9FXiFPzjZowGrSGS+M6lEyIEhLgUYJlnPwh8N4OeMzY4wwKWptGG4ct1IWEm0U8EybzcjN7IHBOWIL8chCkTa5LMB6/ir4gGJNtrhuNzS8xPUmIVo6q3Yelq+INbQCEiFlhW+eKg4gcg6w644WgMP6fbPWhWSf2Nsx7Awl644cLUhBd158JituRu/qczuPP7AkXmTRiQtwxdMySpHoNoDlgwPWGGtpQGEeUcy0QiWEenUtkEy41ZrqpOjeErplUs7LslXe3lPI8hd8NVGOdBkq0l1P1cA6Sng8i/k0BpCRRdiIiaHDUJnzw1ZoLR+4/j4mQLdAjAc7cHzUNOBKp0MN8YgqW2Gv7vVvFM0VpmB/b8RAQFC8CzcB29fz8Pz7+XbGwirMtJiIg70QfUe7WoSeJ+onSq7G8dQZ9UeJFeGNy0d8HdYMPgGT2qZZvtWPRqmRjx2o358euwzwm/UfFTQ9+euA6l7ZRaQySNcK5EiBA3TBHbIVV7vEsD6Lo8H4xBEnzlnxrG+AXDFi5b6tj0YuVqF6zRLCMaGPsH0f3X2srLC690wHIp990UTp6yh9KlHTLBePDPorUFvnuIqYfiL7JYDdGxN2F4uUNRZPJoyr+UwTpFnIrD6JoTTVC4OJD33e/G4vQdzC87sfrCD9VuLT74225cjDxT4ZgBt/77A3z93Afs1uGj9j50J3MXy4Vt5FqfCzO/sgd9u30bamiOfgrrJTP0KTRC3/o8HjjfQPu3JuilQWLj2pMHXtn0L8jwDu4sPITziQf+qmpoD51Cd4852lb/80Xc+tUdPHjihg/V0J2woK8zc8usdM0LeF24P2nHWPD9p4auqQMdnxyHviCB+9K0ZsML5+d22H+9Ej6l/QiW/9yd0q0u8Acn7n/hwQ/qjFstBNN1PtXfJSKwal8Lhv6hG1JvS2nWqVxuk/DaNMEqk7p+ZtqQ72bRcSMcS+bLYRiTPidJKpZkXxAlShofYtMPj3MW9msToVgmuw1o67LAeEyb/puXKbdcysd9z0MVyWMK5VJ9umsD306h5+e38OwnF/H5VcnBUNSSrgaWyQWYD6SrqbL+Lt6nd6bm8fCxsABBKNtPZ/i7FU57v0OtLr3VVyXM44ATtsNdiDpmKAxQK10Xh9akY3D06GkNUVmPElubAYEiCxGxBW3DtYcYPOaBvdaMKUh9wANwL60AhxNk08igY8Gifi9879SgWr6xLxshIpEZYqad3Fo+bdqyZKkyw1V573Wh6aoTAahgONcPw7/OhBfgoQLqQxbYfhHbDGTV4rjYECkiCSsVIgDE+Zemy2whrBqu9eDKvZiLirC+GW7VxQsJAT/8YUuJLR/gTT9ckjgmeWOTFdB0F/nhefIMivS8dFVl9PewOAjZRzlBHVv8JzMJcCuvL6UQ4cLoETMcYlyzOJ30Pbaj89IUPH9mwEfm4zi6+w2ck9cxJVzJRKT3L1rgv9qM3sc1MHZa0LD7VTD9nTB9VuojmhFiUTi8cF/9cyO62+vwb3NdGBUZeqpMGFu2Qp/o9PVbBxpbRxE0HE0TiFLq454uC0/GbU90gc8J+3/qwdS/qGE4cRbHj+7BG+ctXP9cBKdVwTSyhJbXA2ju/xo1H3fDcmwPXj2Zgl1E+Fe44FPSzoT+xifq8pJWWcn9t5SJbPxf62HpMaP6HwcwMCdGUAfrPQdMiYISSzKfoKoFY8vdiedDVg2SHB6I66t0sNwchvlgyIg4lUWE94kDi+tAzRETGvbFhMnghd41OL50ATUGmE5oIftrqKVpLCKy6k7Ki7JzqZCLMQldEPPf2PgaKzCWScxdL9IV8dx/BevhQpuSSOIHxbnRCLfMJpgnvQW2XC30ZEhQ/4YH839vxYA4WKnSoqHtUxi1aniWR2G/5waaLGj75wmMBr9xJUxZWknzOJsAtX+YR1fzQMw699QghoWlWY6HkyWYUbwlCSgmUFwhImpyFPmgR8wotwajC7z2402KbqRUZden0Dz0ILn/qUSISHdq4nPa0ft5KJNF3YUxnPxx8kbFyipbsEgzgohaTTceomNLMmulY+nC2LGQ+ppWiEhX5aYPi/316F2KL6jaZ0S31QLT+1m4YcjuKV2cpVyYZSBEBNevC11ouiJEFKHm12Fw0oYGWZwr//MZDFgiAadEweTZQqTtTLYBi2xM3WHBQliL6Jq6cbHdCG1J/GwTDXDMZDnd8Of375FnIZY15gc170H7Q7GY9GP97nWMPvIBey2YvmuGVmqhEx17NTQHalLGLIm2+ZUH7peB1AEopZGsM0xzGhK7ZqA6PYSRLonlzIYTA0e6MB9tiAamkXFYD1cjfn4oD7ypeBwigT5rujF9tSWYDtk1UgvzZKiGZM+X1A813SmtNHhWzu+XdB0Lb7ZnVC0YsnfDED2BDsB55TC6FmIVRC2YXoeFi3Dw3VzFEv+3i7h183rIbz64MLeU0G8+0l8Ra6Ae1vWPYJuwom43IH0/JYvfEbcRznC+pxuqyN+9ywPouhSxLFOjrn8atsbUAQYjczThfIo8+xm3N/aeE1ZKml0peiBJOZ3SEjFaTtl3Pf6OUmsi8ZcUgpFS2JmUC3ix+utR2IOxTEJxs7p/VimxTGTxmIL9zmYMMgEmykq+lQetWLhtgpjJ0YOOdIccmd6u1OWl8bH2mjA8apW8cwH3xEk0j0dsRoV4343Z2y3QFDMWTgXOY3mA2pTrXGHhsXwLvVengs+pWEPWdQ7jYrOuvCyVSj1Xef+3kkBxhYiIiWJ0cZFMiEi/aZIuNEOixQ6od4aV8nSLmC05evM9tuk/lomiQ+e2eM6Db+xrD5wLt3BrchEuYZYX/gUjwXedxUfvPsOoOKUUi/0km3xFJDecsDV0YUa8cBNtQKWVZChEAFuDSTomu6ETirIIPDVyBdejVhAhsSJVfAclQkSwuS+dsHeH2cTIQXfiLDq6WlKaxytilnOh9M9UzrdIWEHyZyGwPormMw54oIHl81mY98kqKFSMCKmpdNBFzKBM5AjP2/sfDuK3v2iQLRDi+UaDS/lX0HvUisVI1wqQESc0R/2wTI7DfCAk8KxcPgprWEhMHHU+Pr952lNayXNY2ICV4fSuX9Zh8N4gGmSap1RgQVUDbAuDqNspDwaYW9wP35ddqO8PJVzTtdrQd6YOmjKIEia+GU1tM9Bd/S0G60NgpMHQEvusx2+Ete3TuN2WOhBxtu8B/9oo2i84QgvpKjF+ti3jJ6270EJEWsFM6bclWi79d30rO4n1lfhjFhZY2Y6H2FBHLb+qG9D99+fRcjD3Q4Ts25PFlXHxn8LX59HiKXGLwoLf0n50zznQsldY9jjQ1TkKl6oOfbdtMCayPMqieyW/RMq3ygDr7aGtsa5kLgbFj41RifNY/k2qRsOlfhjflVnziGyC/7iGh8vCzU7MBhW09RZYfmaEoRRufyWfkGzAdiRQVCEismjS9sxi+pRGojzLTwkji/qtJ6EBrzv4wMY27QnEjDIXIuTBESMTryRChDjt+R8ruDN7BytPfdE85+KFKCLBn287i4YDavjXHeg6NwpXUDwwYfiX1jhfYOUPT8y8Udwjraml0sWitAHSVJDC2uHGOLqr7sYWyeGymsY+2H6e2p9csRAh6pSnMxX/V2XA4NwwGjL1K1YONH8llbBWUkZJiwIujJ42w/EC0JybxuwZ7darCiVESPqQycbMO2dG4zU1+haGYZQf9sYFpJPMa5nomXOK2S2UwoEk9/Zh4TNjKMCq1BRfnMDOOWDaK7swrl0KTmmlec0zEW+UzAVpmbAPtvryAoY/3nqivnqjFh3hwMUxn3FZULC9LYiKj5neP/IcT38WO0U+aEJ3TweMB0qpRoQXtustGPt1N/RCWJUG+032Lo0LfKaC6eZXsB4qnGl76Ns2C83IdCw6/IYf/kgCLMl4uH51FF13AX3PNGz1srF2jeHohRmg1orpa8eDJ9JxvxTpiaPWlFVqqFN1Vem7LOwbL+6fsX+89LkpcpwD0d5gDJXhiGWPSMk5iIutetQUbgpk88Slvka4nTUOICQNhn7aC7OYPi3WkAX6CVeFkQGMBuPtqFC97wP89G+NaDlheIvM5MOi71zo4dS1T2M8oUiZoWhdgCGpuHksjw+hgEn1kW4MXW6BrsK0QgVdYxESSEmgiEJEJPK6NG1nOouIrWbMkVOUnISIDCZFJhvRWNkUp8BxGRo0aOk3wnPFHvzIFkuICPg8+Mb5APML8zLxQWycq2FoOg9La0PIrUCeyaTaAEtPC8IuwGlIRoKHSoo9d+Dk6dFQcEglZrcKF4veBSt61w242GkMmqYHfebbnDD8QzibhWTjK0ytWwZH0H0k/Rs/k/GP9vLlKhz/1YrRQsYEyGAOKy6q5ORP4XikvqfEaiWVRUyBhAjpiXdMFE1HKfz+OjCIh9catgaOigtIJw2AGYBnaRRj026ojrXA0pTnhWz4vpr+JQw3huZzXLCrwxKBQtLFuDzlSk5ppcLFsSQM0iFU8PeQWL0fg8s2NGxxa5Jk75C5nAS+W8To+B24//Q4Wn5mgkF+8qTg3luKyPyRVbsbYPlv59GSB9e0jJsTtqxxtTow16kLWfBIY3zUSAQKaeVJ52XGLVB+QSAAqGI73TgrFuW1pC6Z7tuxGQjGEkmZSjUv77LUzYx7zvLhNpklv7hYJ8J1sPUi+s40lIWlj5IuxblcBi8ovKimpF2VXCZkYTUVihEkDxQt7ZjUlTGZsC0D4Vtz4PrI74CGfgyezp8FVsXMY1mA2mSBVgM+N+4PSbL85SqiV/KEZNu3LYEiChFKTcOF+FCHlS1BLENjVM5CBFIFNhQ+ht860N4etioQKXnGHej+ixV0nYhX+3OdjYlNUn1YHb8O21zEBEx6FxFh34iWZpnvqG8Vjv7Qhjq7n0yQ2fRgpu0kbOuiNoW5wRUsFuPcXHab4bgfTg0pC8oZWHegZ6EalohYoaBTWQkR4Xr937rw6i910FTK6dOaHbXtU6n9cBWMRzqssfFK4pIRqaBQQkTQlSF0vqZciAACfj/evKOGOkHgqDh/0HSbpHSAMvn7lkjm0kBryePFxFkWKElDJxUiCpnCM/gOlbjZSVnEnS5nYyafCVhJ2XAGlNHhmWCmAQRTFvehpbamqNHjgyf90VP+AFaHPkTH3dBpZrIYH957HWi8uhrqjMTfPUsSWV0WFSJ2auKCfL564YZvA8GMM1tiOURivYhMKXslgR4i8RrSPWORd9lOLbpHptGSKLtBHt5lqYHI40No0X13Gi0p4kzF1RdwwXH+Or7/OEUWrAxHJOBdxcz4WDCzjl+YgX98Ef3nyimWUbIORdwlJKY1IjDwohUGBvLLcBaI4vHfiZSHQtF1gULXIqk7YoECW5b7PI5776aI0xQcuLh1MYACCv1ZTBReQgIFJ1DmQsTWtH0Rc85ytOZnXQAAACAASURBVIhINVq+RwNovxAJ5qWB8dow+o7VAAWIV5HUN1ZqjQAhPhzHyb85iZ/+lQbV0s2yWHh/YceVv58P+/vKFoOpOioJACYPLCWycTReDW0ANW0OTLeHT/ZS1ZdmsRjv5pL/fMu5CBEFf3rzfAMlFj3IdfEuSctmkJvfBzehfrza2AWNsB0uMyEiOe54f9CCmw2nGvdoejlRKFlq0uSWBUmrLpYQkaJv8VYcJQiYtiVnvUhtdxEdpUjZG1iF7VhHKM4OtLBM3g7HB5EClM3LAsaHSDUlo0JEqwNrnZFozDF3mkSWgNF30ekxrF3Qx6pP53YZLlmUd1na92/8c5Yyg02CukLz3ZNkbNPePHWB124sTtpxXWSZCbphtmHw5y3Ql7PPxsYq7J90YCp0hB/8JY5/kyOb7XC5zGUoVTanuDg0TcP4Kl1MpU03pj49A/u/aNAyNI7uQwV0aSvLeSyPD5H+0C1euCiiyL4d5jr7WPYEiihEJGKRzjUjOb/shQgvVsbv41lw/fYRLEdTR/bOdCMaS1e2Hx+118V8W18uoqupF84NiQgh2iBZ4Bc+a0YA7i/vw7P3A9RpE5/m+Z/Pw/531zEfjj4fzA0fF7k+xZzecGG0rR2O4LUqGC7PSfy8A/AsXEevEDd2JjEjTlR1io1vvAihgqF/DsNpIrVn+kRmOv6Z1l9O5WOn+iYMP7bCkMiSIwchIvBiBj2ttnBqKi0azhjwgxdOfPP9K3iex+KThFL7qitHiIiLD5FboMRc50OcZUayk5W4RaiC+BCy9xQKaRGRAoDUiiNdlo9cOaa73vd0BreGxzCzLrJqVKOhbQjnixjhPPDYhsOd4Qz1yVxr4vyUi2PK7rprwzNtCz46GPu+JBYiIt9+qatmjHrkmppz01iQxo9RKERE50qqE1nJuyyzb28Six35pPHOo6NxAGF7lAxPOv1YvHQUvV4LpifM0BbKqs7vCaYWvjLpDFqnqA+24OIvzqKhTAPlSa0fVUesmB40QUOLiHSvqy1/j8/okEzIFJd5Md/eiIG1UBVpgxpn3JI8XVBO8zguLo8yKxJ5il/TyOMipKnNE3tWQwI5EihzIaIO3TdPQhrGzn2vA/blXIJVSlxE4k5oEpPMdCMaK781voVvyYb56g6YayUKsUSIKFaMiIQ9fe3G/E1pRgk19O02DJ7RK0sf5HPC9h+7MPNC1K6CoWcaQ6c0W7MR+N1wvdRA92OFK6skG9+44Jmp7pfjA5Lp+Od4uxJeLjEjVrh4z3i+Sk08E/ZUBAXT4NP/PI2Wg5AIEVlgSWG6Ld3EZeKakbQVcf6gRgw/6iuRuXB80MZki8aM40PIhYiSmPjHny4bbzxG3xGF75Aspo/SS+Q+y/r2QVhPGQruey9NvZo04GrR40NINi2SOZJQiIhu0mvQcHUcg3HBKmP16C8vYEwatFSRECEJrldvw8OrdVtjuogBlnxblI53qJyyFLzy+BCpTp233D9s2fSmWFYs8ngoeUzVnRnb1KWjQkROAbPz2aJKrEvmMlRlwtiyFfpEr9O4rE8KRetSIimHeawwPoQUk1RkT27hVkqwvDcJFI5AmQsRhQhWWTohIuEwllqI8LuxeDtiohlqoWqfERcHLsKoUCzwP59Bb1vkpFtZDnnFUzpBxHLv0gC6LkfcXFKIHopvkrzg9hEiJBu9I4NYutGAhKE8c7CIQHBRMwD3gRpoDhiwt2YP3tPWYFfNftRUJ4i9kPVGIU0g1Dynoowzq0wmgGyJ5ZCHySmvIm7RmMy8M34RqtiyoFhZM5JhiTtdThEMWMTx2JEmW0IB0BfXZ1kqyiS3wCl63BKJBYaqzYHH7SE3jERCRFxAVbn1XJyPuSyloBIhQvJN3SJkSMc+6/eLMiFCKhYBmVhKRTJLqQvjlpFq/pdJPJSETYy49e02YfCzbjTkIyBtAd4F5V+lLMtQqngrT+043DYVyqYmtbwKfs8A9c7Si8EJeZdwHsutG9JbkchcuJK6VJb/zGILSSAbAuUnRAT8CLzjweghM6YSnDzkHqyyfIWIzMxD5cPtwtixLghj3bT500XgTK8LD+bGYA/6iIZ/VVoYf96P7ojP86YXi0NTQKsVDYk8WOQZNUQ2imsj6D6cPhtFNpMVoj1Xu9C7EMy5ASDPokeCRm0bIUKy0UxpJaBUiAh44fbugObd6uwD+kXvtTVWTNL96pIVzUOrqTOyZLmp9q1N4bPbD+B71wRrZyTtq7L4EKGN1zO0TMzF0hpm9RCkuGh9FIfPOEKLxpoWOOa6oduyTswiPoSoTzLuisWLbPrnW8XUsAMPfBqYLnRHxVBF8SHCaUufSTNLZNOGXK6R+yzXWzB0zgRdPn3v46LYJxNlShAfQnISKDUt3ipEhN0OloGavRq8euEJZriIuPLFixShFMh9vw6nzFUgRMSu18I6N701dW1kfJW+y7KaD/LNRQaWUi9mYG6ywXXQgulfFtAtI6UgEYB3bQajw6NYFK6WO3Vo6enD2WMaqEWK4GL/Nlywt5ox9VImTBWpHYXKAlGk5stuEy9EpEphnSw+ROj/Nej7chjGcGpywehK/wScL3dAc/QsBv9rC7SldptJENensPM4QXyIew6Y3k0x0tLsRym/3aWZLbwrCRSaQEmEiGD0b78Xz7yrmD1nx4oInHigBn8MRtFWwXx7HIEzQojQoaGtNi6HuPeJA4vrlemakXAwixmsMtgAH1b6T6P3y5hPvtjQCzeMvrj84l4sXmhC76MAkMgM8uUqRv9LFxxPQ1GshRVF//U+NKR64eYwm4XVxYDFhpXX4UqqtDDfGIdF6uaSQ/3JLt0uQoR7ohHN4yIKWGKf7SgfpYv3yAm28J/v/xyDx7IQpwoUrDJkmWHFouhUuuj7kY7HBXqVBEmLs0JI5ocfjlCOFBsLnxP2n/diav0Nquu7MX45C99n6QlvsjgOWWaekAoBqQPEBeCZu4L2kUX4VDq0XBlSLkxuuuE41YzRoHuXNMtD/OJOlSTLh3fOjMZrgOXzcZj3lfikTvgs37uF0YnFYMDfvPrex30zksRziYsPkclpfPYv0ZhlULw4skWIiD5LwtR7HPvvNcM8KcRldTCTVM3NUGalmrZBnH1+BQPiG7SzDoOTNjS8tKO2bSrFcxsTOURPUrpDKH2XZYNE/l1X+p6JbLhfALpz0xg/k7/Uh9l0I7hieDqPO7+yY0pkzypBPBRxADHf04SBR3tgGhmHtVAHHckAFSELRLZjk+110pS6SQ8eNj2YOnMS9m9Dd4kdcIVdn96xYnbCBM07QNBlptODkxOD+OCfrMFMPcne09m2OdfrijKPs4gPIRV7gn3c8u0OwPv0G7yqfg86WgHlOg14fRkSKJoQ4Xs4gNO/mA8GREr9E4uYs/CcEEJE8l/2wSrL1yIiHRmlf09nERH1s6yqhqG1H93JfJolGQ4QyW+8w4fV272wjkcsKUQKsH4MXWpATSFOSvxuzI9IY1cI0SODAJpKoSUpty2ECDHOjeEUsun8/5Uu3qWB4BQGXgq89sLjWsXq/7cfpnotVIUSIiA5ray2YHrJHBeHJtFUiF8sqNAwtITBo2rEn94mPoH1LnSh6coq6q7+FoP1iQQZ+SkKoGp14HE0w4DCSSz1Tf1xN2bvtkATd6kw+Y5s+sSCR3nmiZiZf5qghzL/WHnmnJQ9kfvWnrBh6Uod1GFLh5XwxQkXzuF31eqHg/jtLxqUxbVRiDWnYnKf5WOD+O21JG5PSm8UJ34lPmkPzTlnyDoGGZzGK23DlnISl58aC6YXYs9UnBBxbhfmzzdi4DFiG5VNP1ZvtmPqh4Pof3cWf9M5g4BI7yxOEqvDJ+FCnBLfoE7AfCGFEBGxJoi2z4C+hbA1hbzNSt9lWTCRx4dIdeocrf6lE/buHkwFgz3rykNQk/RdHg/FcvshzCKWT0F/kXfW98njThX0/iK9YhGzQBS6L+H6pXGSqtunsdQmjcQm+iyeSTM6ggKh+EkCWobjl6BnFo5TmiAfISA/+9lD2OrViH4rlYpvRepz5DYFnceyb5gS60GpKBRso1yICFtMaORZxorMjbcjgUIRKJoQAanZsDj72KtFjeYH2PFwFS7UwTp3EceFn7hanGRFxIJCpO8sXyEi4+B/cbMi1q90QgQQgGftGXbodEhrMSwRI1T7dNj/0gVXxCphpx6Wa4Mw12Zx2p1uRge8WJ28jt5wNO9QcRV0bcMY+pnCAJrp7qHg7/kUIoKWQArumd8iaSK8S07gBF/TyFepozUrXLzHFuKJLSwCfh++/+4ZXEJ4eLKK1XVhDRXueSSIbMGECGmchGQpLuNHIbYRlwRx3XDC9tdduK9SA6/9wU2fPNq177EN7SK7walhjF8wJNkgy3K6B2+tzA89rpVxFgV69C2MwRhxqRILy1+1o2vCHd6cAkoWSaH6lfMKPLHh8LlwNodw49K/j8IFJdYa6kMW2H5hhr7aD+dQPbq+3AE1RHpXAE3DeCxNIRcJlAsThn9phaEAr6Ocn8mgz/I8VmGAqT5BEN+MbiCEq3pYl0IyQ8v4GrprYxV4F6xovrISc7lLtyGQWtKkK5usndKTQFnKzZgQMQwH7CHrhyoDBueG0RA268YmgDdO2Bq6gilJ4+Zm9BukgnbfHrife5JYRIh5+iG65kIbed1BF1zrIQFj7HY39PIsggrfZRkNTfR5ibQj9N0y3fwK1kNJrHRee+Cci2WuCFZRSreMNB0W8VDuL3igOWmCvsDPWkRQ25Py/Zn5CG37K6TfinctmJ4zQxs5SNr0wXmjHV13X0G90w9/cL2nQffdWbT8GAhaT07qMHhvEA1i/EUciU5g/GE3dELk/7gZo16gpn0aC3KBo4zAF2IeS1PUi66mjw8BiG/mh+eE+Br+SQ9HItZA/+sjjE1Yod9ZRgDZFBLIE4HiCREBL1zfvsGevbugVqvDfuPp0ncqCVYJhDZ4kg1XSj9SChEZzZ3XHiyOtKN3wSe5LMOMGpncMNGiLBJA8++6YdxXwJzUCdqZPyFCMu8y4ZFz2RQb2g0PZnqbYROmz4JxvQ1LySLMR9qhcPEe27gbMLg0jIZqH5yTd/BALjrI+qfarcV7/2EQY+KkpWBCBJDxuEY2Q9DBfLkDeqzDMTSK1Z1G9P03E3Y42tG7LEyXtWj5eTcMO71w3h/FzCM/NKf7MdTegJoU/rLu2yfRfDNy+iSgZBehPPB0FGc6HUF3AAihsMcM7ZtVPPj1VMjXO/pTIDpFy0osSA7GzHETTs3XK+httGJRavl2agyPe/RbM+jIK4iaYAO6tn50/ARYn7yO0Se7YOwfhOlPbqG9X2ywVdCevohuwy54n8xgdM4J/5+3oP+6ZfsEsPMuwtraG3JVE7F9Oi1oUH+PhwtjmBEm9JJf2mwN+RAiJCJSNP1uuA1RIaJKBdVGIBQPQp5qWfouqjJheNEal3lGzOsr//hT9P/kQTB4XiKXqsCaHU3tUwg6mIk4IU0e9HwyEEoXvNeIwc9kroMK32XpX8EBuG534frDP4aKbnjhfhE/BsGDlwTPf8Drhici7EvHrEzcMtL3vXAlIpab3zNNZ2Egxx0yteBilwG7/tWJqZEprAZ0MA8N4dMdd2Bum4L4MqlOWDGkc8N+7QFqpFnRfG6s+nZBv69asqnO7vtVmI4WrlbfUi86p8Pf7f8dn4Y8eNedGmgjp33vfoqhqw1xruahlgXgGj+DdskhgaF9GC37vsfiuB3z/6KH5WY/zAcLrPoVDhNrJoGUBIonRCRsRn6EiC1VU4jAcGMOL62AD57fP8CtyTtYeRofS0LX1I2L7UZo86nMioBC6w8wMyk2btL7iRe5DqbOi+iIBNAs8gOd8YY1afvKTIj4wyIGzvdiPuKPH3G9SRdcStHiXeKnHU0FKovUHeSkhuaQAYajH8BwQIf9e2uglt6/gEIElAbnlIxn4Lt52P/vUdwPPhNq6Jo60G02QSdOdcWJ9xdjuD5+H66XYsOvhuaoES1NRtTVKgnwFoD30X3c//YVdgVewDb5fepAe6meg5ermHHMYv7R13C/DECIOx80mHDywPewXXIEF5XIJDK3xN9dkd+6z4X5L77G9/h3+LflUcwckFkwpGr7hgfzIwMY/dIVtJBRHzSho+ssTO+H3mf+5/MYs0XGQFjW1cHYehLGo/qCp8ws8qsn/e1ExqPpO5hfdmJVbHx3aqA/bITxb1X4us0WioEiNalOVmMehIjYe3Kre1JUiDhlRd//M4aZfcO43a6LE6Z8jwbQfkFkQtKgZWI6eUDXZN/2OMuuWIyKqBti+H0TFwtJ0bss/TAIC87RI2Y40rqdKqlLlNHBOudIHmRTaTWVXE6SIaPQVk6+56v4n3/chf3iPV3JzLJpu3B9vWnH1PJqSBDbqUHdJ2dxtrEB2mgQyil8Nh5eCwZFz4uwfKxLYN0XwOrQh+i4GwDSuXhm09ayu8aHxQv16H2krGGqiKthkuIihsXd3yzCufZN8LstLKmqj7Shv/MkDHu33cxUBpWl3goC21uIkKqVyYbzlSf8Ugi7k6TbqEXLKzStzlf6TkkwPcWm0NJN1ksPvvm9Ew+/uoP7cjFAxJJoOg9La0P+BIgNHzzrX+PBF/OY/yq06Yj7CQGivRtnE37wivfs5U+I8GJl/D6eFa/p4Tvtx0ftdTEVPrhhtqP3SiT9qYi5Ycb4hAW6dHNb1CjxgaxpsmH8Ql28e4+sfmnAKmEyPrBWg6OGOuh/sh+a3XJTZRkj7xocX7qCC3N50NpkGP/t+SJmHgm7UANMJ7T4MwC7/upTmN6Xf8gl7hDZmqMXaCxD/rvfx0Ukz8etQsEcBc8MgnSKzf9yL45eEtvaTP3WQ0HNpmodmOuM33jmoz+sIzGBOFPfpNlT5NeG45T4+7A0YkycujcpcEmMk6jwGCscHyNCBySJJeRdGMDMLkvK4KZRSyvpMxu1pAlZ/BhkvtT+dQe6zo3CFf3GqFD9fh2O13gxFXy/AHWXZnHx2K7kVjuBV/B4Xslc63Zh/6FtuHkt9INXzAwZwr2uoQv3TwzjK6m7lwjSWcosEGFh2z75ICgyqg824Oy582j5CbB6+zpsv16BJ1AN3YmLGOypK0x8rkzHWRLLR4lLQqbVszwJkMDbSaDChIgAnFcOo2tBkjVDuHz8M6CpiWw0/HD9qgtddz3AkUEs3ZAHBivWyXRhhAjXZDOuLwP44Xsw/Fhss0QqzjU8iG7m02Q9EOX9frz6wzO4vl2F64kTv3si8c+XzHPx8Tv5sQkfNSiIJZHu+RDpHP/RhW+cX+Ph4/AJXoJrgh/cM2dhNCg5RU5309z/nj8hIve25FqD78kUPoukYwtXpmkcxPDlDAKNyjMbpGxUpid7hXk2kwlzsUCTsngKuYLO8fpgsK97dUnSbyapXGRpWHoAj+oDHP/rRKdV8XEolIuVEuuWw31Y+MyofNEbDqro71/KzUIrR55v1eUi+OUXD/B1QIOPThgSmPtLTiUjLgqKRCAv5tsbMVCV6JuZhqA0Q4c8foeI+DRSC/MkgEjsF4UD4l+fxx3n9/hBzXvQ/lAFn3sed8JZSKJxQuTuZUf6MDeUYI4GT36vwz7nisXOUNiOpMXqbXiYzpUt13tst+uLnCEj5BL3/ZbYSCXNAhFmYFd1Y7znI2h3vsLM+UbYHodipHiqjmP8s5PY8dtedN5wYs+lBTiaEuVXL+7kiX1Pw5l83vHBvfY91Ad1Kd0Si9tK3o0ESKDcCFSAEHEca43NmPjfWmgQsU6Q+p8lN4tMnGausCfT0RNZpcHmMrSI8H3Zhfp+Z9J5pG60YaG/LomJYaKgePFVCVPn458YcVKYOlfnMQXexirsn3RgSjjwyn6q3TrUfWLCp8fqYv50ZfKkvDVChDQDimAr4gdcHYT5UBYuPNFUk/F+0NIhEyb13b3dMP44kzlUmGczsUWEUORWYTvWEQyOlzSFWdHnYSgew8ThrSd0SZsScGH0tBmOsJtNzblpLJyJj4IuFtZNbSH/edS0YOzX3dArsYCJnnLFMoUoRRKypPDSzFwpsLTlhCnw34RSKovfCRseiqwi0uvi0kamyBghv1d4nL/vmcW0iM+SwU8agV9/eQFjH8dvirIVIqTWV/HN0cB8exqWgypg04OZtlC6z2hmp1TzWgjiD7/G/PI8vvmnmLVjBt2NFpXHwsimDl4jJVDcDBmx7GGymCQKs0D4HvaiqWcxZ2FLfcKGuSt1USukoDjy6GQ0NaYgFFuHhMT9454B1PfMBwMcqtoceNyuK/FUiq0to1aQwWwPz2BZtqEhn668Je4pb08CJJBfAhUgRHTjzY1adHwe7rgw2b80COuxyGIngZ9WMC3lIPrPFC+7QmRYfMsD6JwUBvjHcXGyBWk/DxkKEVifQvPQgziLiNC9f4A9f1WH4wdrwoFAk0wUiQuHKKHeq4fh8FF8UKeHfp8G1Uo2J1nOQbFg/VCkZquqhvbQT3H83x+FwfBefgWPLNuW7LK3RogQ+26R67ttHrvabRjMx7Ox4YdfGv8wAlGljo/1kOcxyWd1nrtmnBxyAVUtcIio34VIQZtBg0PPyNcwjc+hu1aZiCPdCIpbbcnfLt2sQYWGpGlEtzY0GkTzsBWzf2+CRlmTYhtEdYZWFBmwKljRDTfmJ3+H7wtwg121p2DKNsuQJK5JsGlb/LClWSMAXfs0xtu0yoOErtXBtjCIukw3DWJz//tV/G7ZiV3/wQbTj+PBZS1E+J2wnRvFN5Lq9hwwwvjJ8XifaZGys9UJ46+TpOlUMo6bAfj9meU02hENuq3kBqUp4300hfvfhoNo5rMJVT/C8aYGaPK4XihmhozAtw60t4fcdVRNMtG3lFkggoLgFeySZVlZjayBw6kd96yPovmMA56ddRictKGh1AYR0XWsCi0Tj9H9fuhd1PPOML5SEqg4zdyspHmcz8eMdZHAdiBQYiHCD8+TZ3iFrb6WWzJhbIfRKEofA/A+fYY3NRrsqY5kLynKjYM3CbwOQLVT6W6meO1KeqdAOGUggEpYeKYjFggAqgrCn64/Of9d4mqi3F0h57smriDsGz3zF1ZMX1O+6ZeKZSLNmjzYn+dzM07eCPnCazJJgxfNgJEmgGCC3oQ2FV58dNMB66HKCrQlsi/Ut0/lfNKZaJDVxwYxd03uLqhwPkmDSibIPOF/ZEP9hVAaOFUmmQa887BedqHuiiyrhMJmlUMxvtcSjYJwt2nCwFoitTjHUavSwnLzNszCKiUPv6JlyNgSIylB9qBSZoHY8MK17seeWq0kGGQsa1Eia7c84M+9iqh1oR5992zY/7gXZ361B8MLVmWWdylbUDnzOHeQrIEEth+BEgsR2w84e0wCJFBeBJKa6BazmRHf6DU9rLeHYMrApSVqEVFjgOVyf5y7jchr3nTVGdycahr7YPu5UeEppkgp1gzzhAeaU2Nw9OgVR5SP8EQmokcxWVfqvaIWETqYrl5ExzEt1GELHv+aHeb2cJq9980Yvm6BPguvq0pFw3ZXMIGw2+Dqn7dg6B+6YSjEvBWZudZmMCqLkYQEqWJjJMskC4R3Hh2NA1gFYBp5DOvh/Ig/+Z4xseCeCGZ7GLxs5jso35BZHwm8hQQoRLyFg8oukQAJZEYgYhYsguDJo6dnVlOWpYU1RNt14P8aSZk1IGHt0QBvoQXg+VMHUf3GC+ddO6ae+IGUKdcStzeXE0rB8sxjA8b7TQpFjyyZbbvLIj70nlBa0zNHodnhg3vhDkaX3MGUsvr2QfSdThTEctvBYocrgYB3EdbWXqzsNCFfaTpFMO43mwG8evE/4f1fbjj/x4OkAbm3uGVImZVJFohY1qIG2B4Ooq6yDMwqYRayjSRAAiUkQCGihPB5axIggXIhENvk6Xpm4cgwYF/Je7Hpw+q9W5j9ze/w9XNfKA7LQT0M9UYcP6KHJhO//0hg09352xyUnM/b0gBhWr58B3cWHsL5xAM/1NAc0EPfWAfj4fIL9vu2YGc/CkAgkqYzHGS3AHdIU2UNWlLE4kmXBaJQwSrljY7Gh6jtw8K4UZKKW2SleIVdcW4cxafIO5IACZBALgQoRORCj9eSAAm8PQQ2/Vi9aUbH5NZ0bm9PJ9P0JLI5gAmDn3Wj4d3yNAPeNuPBjpLAW0lAlgGmFH1MmT2oNFkgAusOnDk3CveGBpbPZ2H+sRuOj5sx6gXk8SGCgY0vAcPLVuj5mi7FDOI9SYAE8kCAQkQeILIKEiCBt4VAAJ6l+3D9qR51RzSK4yK8Lb2Hz41F5zPUGIzQFcJX+60BxY6QAAlkT0AEzf4G32eWqCT72yW6cscevPd+TeKsMgXOApG4IyLTxGF0zYm/qmASmTPUU2hsHQ2mXY4LphwWjF0nK9B6L7+jyNpIgAQqnACFiAofQDafBEiABEiABEiABEggTwQKmgUieRvdtxvRfPMN6npG0Ff/R9xq64BTpcX3z90Q8YuWegzY8a+rmOjvwtQPLmJuyIiaEqeczhNxVkMCJLBNCVCI2KYDz26TAAmQAAmQAAmQAAlsJVCSLBAbbkz1dmL0USjOj6FtCIPN+/HqCzsGRmbgeg1gpw4N7d24+LEumjWH40cCJEAClUqAQkSljhzbTQIkQAIkQAIkQAIkQAIkQAIkQAIVSIBCRAUOGptMAiRAAiRAAiRAAiRAAiRAAiRAApVKgEJEpY4c200CJEACJEACJEACJEACJEACJEACFUiAQkQFDhqbTAIkQAIkQAIkQAIkQAIkQAIkQAKVSoBCRKWOHNtNAiRAAiRAAiRAAiRAAiRAAiRAAhVIgEJEBQ4am0wCJEACJEACJEACJEACJEACJEAClUqAQkSljhzbTQIkQAIkQAIkQAIkQAIkQAIkQAIVSIBCRAUOGptMAiRAAiRAAiRAAiRAAiRAAiRAApVKgEJEpY4czw6hfQAAIABJREFU200CJEACJEACJEACJEACJEACJEACFUiAQkQFDhqbTAIkQAIkQAIkQAIkQAIkQAIkQAKVSoBCRKWOHNtNAiRAAiRAAiRAAiRAAiRAAiRAAhVIgEJEBQ4am0wCJEACJEACJEACJEACJEACJEAClUqAQkSljhzbTQIkQAIkQAIkQAIkQAIkQAIkQAIVSIBCRAUOGptMAiRAAiRAAiRAAiRAAiRAAiRAApVKgEJEpY4c200CJEACJEACJEACJEACJEACJEACFUiAQkQFDhqbTAIkQAIkQAIkQAIkQAIkQAIkQAKVSoBCRKWOHNtNAiRAAiRAAiRAAiRAAiRAAiRAAhVIgEJEBQ4am0wCJEACJEACJEACJEACJEACJEAClUqAQkSljhzbTQIkQAIkQAIkQAIkQAIkQAIkQAIVSIBCRAUOGptMAiRAAiRAAiRAAiRAAiRAAiRAApVKgEJEpY4c200CJEACJEACJEACJEACJEACJEACFUiAQkQFDhqbTAIkQAIkQAIkQAIkQAIkQAIkQAKVSoBCRKWOHNtNAiRAAiRAAiRAAiRAAiRAAiRAAhVIgEJEBQ4am0wCJEACJEACJEACJEACJEACJEAClUqAQkSljhzbTQIkQAIkQAIkQAIkQAIkQAIkQAIVSIBCRAUOGptMAiRAAiRAAiRAAiRAAiRAAiRAApVKgEJEpY4c200CJEACJEACJEACJEACJEACJEACFUiAQkQFDhqbTAIkQAIkQAIkQAIkQAIkQAIkQAKVSoBCRKWOHNtNAiRAAiRAAiRAAiRAAiRAAiRAAhVIgEJEBQ4am0wCJEACJEACJEACJEACJEACJEAClUqAQkSljhzbTQIkQAIkQAIkQAIkQAIkQAIkQAIVSIBCRAUOGptMAiRAAiRAAiRAAiRAAiRAAiRAApVKgEJEpY4c200CJEACJEACJEACJEACJEACJEACFUiAQkQFDhqbTAIkQAIkQAIkQAIkQAIkQAIkQAKVSoBCRKWOXDHbveGCvdWMqZo+LI0YUV3Me/NeJJAJAd8KBvpXoGn8FHWHNKjZqQpdHfDD532GrxdmMfPGiPEeA9SZ1MuyeSHgf+HEvGMKD9a+gftlAKrdOtR90oHzzXpUv5OXW7ASEig5Ac7zkg9BwgZwXMpzXNgqEig2Ab4Lik08+f0oRJTPWJRpSwJwXvsQXXMB4DCFiDIdJDYrQuDlPLpODMCZjEiVDpbxcZgPhAUKkisaAe+XVjT3r8C/14ThkW4YalTwPbKjs3cK7t0mDP/SCgNVzqKNB29UGAKc54XhmmutHJdcCfJ6Eng7CPBdUF7jSCGivMaj7FrjX+5F/aVFBETLKESU3fiwQTICKYQI9SELbL8wQ7+b1IpNIPDUjua2KXigg3XOAdPeWAt8C12ov+KE6sggfnujgRZXxR4c3i9vBDjP84YyrxVxXPKKk5WRQMUS4Lug/IaOQkT5jUn5tOjlIrqaeuHcCDeJQkT5jA1bkphAWIjY0WrFXtWrYJldGj3eO/getDW0gijNtPFi5kwjbOsAaiyYXjBDK22Idx4djQNYRQ0skwswHyhNK3lXEsiNAOd5bvwKdTXHpVBkWS8JVBYBvgvKcbwoRJTjqJRDmza9mO9pwvU/bUObfxSjj2kRUQ7DwjakIRAWIjQTa+h+n7TKgkBUaEjyDgk4YTvchRkAqjYHHrfryqLZbAQJZESA8zwjXEUrzHEpGmreiATKmgDfBWU5PBQiynJYSt8o70IXmv5+D4YWz+LVpXoMUIgo/aCwBekJUIhIz6jYJZ7aUds2FbprQqsqF+y1ZgRLHLBidtIETbHbyPuRQK4EOM9zJViY6zkuheHKWkmg0gjwXVCWI0YhoiyHpcSN8s6jq/EWNONz6K71Y76TQkSJR4S3V0qAQoRSUsUrl8nHHy1wrHWDNhHFGx7eKU8EOM/zBDLP1XBc8gyU1ZFAhRLgu6AsB45CRFkOSwkbJVwyzjdi6i8dmO7UQQUfhYgSDgdvnSGBsBCx54oDe11jmF1ehec1wmkiz+LsxwZomLczQ6g5Fk9nDulfQe9RKxaDtzGg78thGBlQNEfovLzoBDjPi45c0Q05LqkxPXeg8fQovNFSamgO1CAYUemVJ5hmWf4z3XwM66FtGnMp7nulaAaGCwmu+6E93ABT43HoGLMqE3j5Kct3QX445rkWChF5BpqX6vweuL7bgf3vhz8GealUWSWeu2acnNXBMdkNXZW4hkKEMnIsFUegVHM4kjWjSgtj50WcbdRBfO99j2xovzADz846DE7a0FCzTcdr0wf32ivsqtWi+p1iMZAEiKrtw8K4EXH4n9pxuG0qlJmHQkSxBuXtvg/neXmOL8el7MYlsO5A19Dv8MdgywLwfuuBP66VEmEi+P8afHptcPt+Q18uovfnd+BJwku1WwvNLvkwb+Wq2teCoX/o3r4pq/kuKLt3QakaVHIhwvdkBrfm5vG7J274wtkZ1Hvr8GnPRZgPbb+k8r4nDvReHsXqaxOGH1thyFR09nvgXJrF/G9+h6+f+4KLe/VePQzHjPj0kwZod6aYas8dOHn6AQwT0+h+P3LjyhIiAl43PH+ihZYnqkkHutCMcp7DL12Y/80MFpedWH0hlkQqVO/7AD/925NoadQHhYWkP98KBs7PYs+FYZijczhU2jVyGObJALDXDMfnFugyfbZK9ZbO0339z+dh/7vrmH+ugXVuOi6FpqJbbPrhcT7A7G8l7+udGugPH4Xxk0/RcCC5qUksZVYdBpdtaIi+hwJwXvsQXXORU7cytoh47YH79S5o99KkRtF8SVaowBw5z3ManYJdzHHJEW2Bn5tQ69xwNDZjNGoeYYD13jBM7+bY9lJcXhRefqxcPgrrUqSDW9NTR7u+GYB3/T5uDdow/yL8v1V6WCfHMv8WF5pngdnxXVDoAays+ksnRGy4MdXTDvsTsdFQQ3fCiFqxw3jtxvyXzqAooaq14PYNM7TBk/m39LcZgN/3PZ79/gHm781icT2iRWcuRHiXB9BzZR7uDUB9yISOxqPQ7PTB/cUMbn3pgh8q6M+Nw9aqg1p+GrrphuNUMx4cc2C6XbhkRH6VIUT4XzgxO3IFE498CBy0YuG2Kf7U9S2dPpl0q2CM8jaHA3BPdqF9ZDU4V7X1LTDV61EDL5z3RzEjxhZqGK/Ooa8+c5Ey8NiGw50iNwNQd/UhbPVv+YZSjIv/FbxPvsb80i3cD/ITP23mQoR3BQM/78X88wCwUw9TuxFH362Gzz2PmclFuIT7S60F40Nm6BJiDcBztwfNQ07giBW3+03Qqv1wz/XizKwXe154widMLRh70g190aw1FDxBL12YcdgxNueCv8qEsWUr9NtMxFJAKX2RQnHkPE/PvhQlOC75oV6o5yZR63yL6KrvhTPyt4NWzE6YoCmn93E6qsXkBRdGj5jhiKS4P2DB9IQZ2pSHJYvo/bgXi5Fr3rVg+p4spXW6Phbq74Vix3dBoUbsrai3NELEhgv2VjOmhCpYZYB1YhCmfZLVqwiW+MkAnOJBrcQXoYKp4VvoQv2V6Os+wRWZCRHBLBdXnAhABUPPbQw2aePEBv+aHeb2qeBiX9U0jK8uGSRiQwCu8WaYl49j+q4Z2riPTnkLEb6nM7g1PIYZIeDs1MHU3oGT9XrGAZDMqEIxyu8cDsA10gzzpJihGphujMN6JF5s8N7rQtNVMccBXc8sHKcyzK0gDVTUNIzHcc+Agoe2UopI+5mwzRkKEZL3sUqICP9ViAiSiv2rsJ/pCL/PTRhetMKQRDz2PZnCZ5PzcD7xwF9VDd0JCy6eq8GDox1llzUjTrirqoah9TwsjQ20tsrwOSgYR87zDEeiSMU5LnkBXbDnJlXr1uyobQ9nOBKSdfs0brdpJWvFvHStIJWUhJc05kDCtXWirgorwMPomov9zTTyGNbDpVO3C8aO74KCzPW3rdLiCxEiGGJPEwYeie2ECob+OQw3bnXYFqeXH3bOBDcdNe3TWGjTvlXsfcsD6Jx8hh/s1ePgX2rwnk6HXf9sR/O1iDiRgRAR8YsXrJqGcbvHkND/W2zkGq+G6o9/8UnS5ymk3DKxhu73FRbOdzFh4rY2g9HhUSyGT2hbOjtgagjFA+APQBEY5XMOC9P9prapYMAsw4VZDJ3WJFj8BLB6owkdn4tSCTbTmx7MdJphewLoLzkw1iQTKtJGTH5LZs76FJqHHgA/fA+GH+/Fj37yHnSbD9DYGVlgZiJESITIGhOGb1sT+7QGM+0MhE7SMhV5JO8vVasDjztLmzPD/+0ibt28jilhrVelRUObBWcbDdCkcmt7S6ZOPrtRcI6c5/kcrvzVxXHJiWXBn5sUrXPfbkTzzYhfhgqmka9KukFWArKUvKRWlqKthv4lDDemt9Z0jdTCPBnrXXX7NJZKsMcpODu+C5RM4W1fpuhChH/JiqOXV8Lg5f7CkvHYXIX9UPiUbJsEMIs/YVYqRASwOvQhOu4GJRu0TMxJ4jvI5rc02q/MHCzw2o83CR8HF8aOdSFo0F5rxfS140GXhx1qNVTFNtfb9MO9fAujwzNwvgxAta8BlvazMBo0W11NtuujXWJG2c1hSTDDdM+6NML3CRseXqlD9HA+Tn1PkAZS+vfTY1i7oN8+sySOjXIhIvDEhg/PhQXhVgfmgpl0Ev2kvrI1sHy+APM+6fvcD8/6M7xS/Qj6A7KFWvQUrgaWyQWYD5RgWCLC3fitkHvcTj0obmYxDqXmyHmexaAV4RKOS2rIpX5ugq3zYfFCPXofRZpaxvF6yoIX4Bo/DPNEJL6RFpbJ2zAfSHcattUiImPxPpdHttTs+C7IZfTeymuLLER4MNN6ErZvwyxrWuCY604SNE5yEgdAf3kBYx+/3aHus9rEBZywHQ4LBek2cXGBiKphmVxSsOiXWEsc7sPSiBHp9d48PyubPrju3YJ9fCboi64+aEJH+0kcr6UAESVdJoyymsMvZtDcZINbdCblOwFAXOosmZAZrUed0CLCe68DjVdXg5ZYpptfba/0Y1l9/OMXTOlOe6SnafITHu+cGY3XXAnYx4RUVb0NS1clwlKeXyMJqwsG4JyF/dpESNzcbUBblwXGY8XMKlKMjhb4HuXCkfO8wAOdZfUcl8TgyuW5Ea2LW0sCONCN2dst5RUfopx4QbafqUrtlhibAPKAoID2wiymT2foaprpo1gu7PguyHTk3vryxRUi5IFwDlgxO2lC4sdPps7mvAn2wzU3D+9PTGj4cTrFMsm4b3iwOOeEuqEFhgJkZchmExdvGpbOiiJe3FFmDlZCIUJkALl3C6MTi3BvqFB9xARLqwnHD9YU3xqjXF8FZcYomznsuduMk0NBGQJI+U4QBeLdiOKDTobm9/WaYSz1GOKtZITbRttJ2NYB1ZFB/PZGQ/EFtVLOoWw+/rKFaTo/1rixr7ZgeikWgCt2chRv9RDNprHTCNtcH+qK5f4ghLsv7mBsZAqrQXGzAWfP0Loq4ylabhw5zzMewqJcwHGJx1xuz41ondTaUJwJpLSAK8qsid2kHHnFHYoAULpHkbgihjqog+XzcZj3ZbkvSTcU5caO74J0I7bt/l5cIWJ9FIfPOMKR29NvOuL9qFK4cSgaNg+mTjfD/nwHTDeXMj8N3XDD0XkGo881MI/chkWWGlBRE9IUymYTF+fTlzZir8wkLNWLc8MPfwAIeOdxpdUe8v2uMcF2swN6dYFdM167sThpx/XJSPYECyw/M8LAtHmxGVSmjDKfw7L0V8cG8fBaQ8zdYsszIzuFaHVgTRpTQGR36LRi5YciCGIDDDVq+L1O3L9xBY6nAaiPWeHoN0HzNmfiSfSeyebjH7cwTW92Gi+Kysx6g6mBR4GmPvQ110Gj9sOzfAvXR+bh3m2EbaQPdcUweAt4sfrrUdiD4qbILtSC7p9R3Mz4+1WuHDnPMx7KolzAcQlhLtfnBkDMYjDU1LLILFXGvPDUjsNtU9H9jNLAnvIg36ojfZgbMqIm367O5cqO74KivHIr6SbFFSLkEVTTnH7GCxFKXQlS4I9m61BnJkZERIine2AaGYf1cGGcE3LexKU9TQbimSbwow/ji5bbqYFWEgHy1Qt3MLVqIYJVBrwu3J8Mp8kTKV2bOtDxyXHoSyFA+FbhuNobSge6U4O6T6y4eEYfCwIqLBGWZjH/m9/h6+ehtIjqvXoc/6QDZz/WJQwWmo8XQ1kxStChzOewzEwxbaDDeKuehKcQwnJpYgy3FlbgeS0y81RDe+inMDa14KPabWpNk8XH37/ci6OXFsOjrCCuhOz9Ln9HBL5bxOj4Lcw/9CCYtHmvHoZGM843S56rfDwkiep47YFzzo4rkyI1tLCuasP5NiMa5PEqCnX/VPUG47rcwf/f3vmHtnGmefz7x6Fw4bwEHBbOXMHaPaJSsJsDmx7RXmhMIEoLcnM48hIrXqKknK1ArIZazlHb5WJlSWRIpUAcLzjy4shLK5tL5bKNDdmk5OpAUOBaBUoVtudAroILMYTVEai4wDEjyZ4Zy6OZ0fzUPP4zmRm97+d93nfm/b7v+31uLN0tZRNh2LT5EBoNoZvZvVcsoPByB5p2abRiJqfOZubI1MPucS6nLfW81u7tYvZ+A8GCQM1jvhoHj+l5AbydnMxxTynGnq9ySBzpw1TFD5TJGjg3CV+rimO72dnZfSzQuOtY8fEWEiKEmR4U4t4QIyQOHDqJEExt5E/iBJMy2UJEraMcChnLvK1q6qB3ungCiMxH1nf5izsY9YZxZ08A497/xfXzKTbtaWXSi4dTGD6bQNbRDk9PNw7/w248f5BEjN3BoU3KWdMx2oaw/BgWZGyRK0RIiPn6gqFB7lbw8ue3pXwhotZRDl3IcvOiGy1uVqlw8Yc0Lo1MIP0EJfPd33TD9ddrWJ6OIf0Y8J0+he9np5B9CThOJXB/wKCMIibnuIHWrnGuS2eq40fs2i5W6TevsogdCCD5stzGNXfX1hELYrdahZcSY89XBWSuBjDIpihnFkjcCF4dR6BNpYVNq7Cz61igUZdphMfqK0QIz0bJ8YhQc6vYRt77GmKEjiKEMiEii6n9ASQ2Xh5inhulcOXviGhH+GYCvteMCWXNUwcpqlbZPO8/3iunKuSKPc3o8r6JzNLXcJ6KY/J9/kpu9so+BOZKDsqeybuIHNjI56CoJMxN5mS0fXVkCxFC3xi5QgR8uHY/jE4VFxQUN5aZb1Tw8hc6gocX5+FrFamkYEdE+7klJHr0OG+xtUzFfAapqzFMreRQRBM6+0MY7DmMdhPl983fnsDQuTQrcjp745g+y0m7zKyc9fZh6slm3XQxNBOgtAJHXpFtFudmHnLs3C6W6zdcw2jGUrj3Gr4a7twmQ5L6UWc5XluMPYOYnwnAtd13yLMskpeHELvNLlXBsceP8UtBeF6r/8PFcuxojFa/A1n8ifoKEbysDQAEhmZ8llWcZYcXMN+rkrNsLTFCZxFCqRAR6wggWQEnYXWYL0RIWOXUKMDXvxzCoXHWeQLt/VGMnWDOjWv0Y3Ie+2IZ4YOj+HFgHrOnXHBAsOsEDriH5zHZ69zykuZNwnuv4X6dL3LTMhLhKVuIEIqTCoSI+P0w3PW/z+VEifWuVfLy5+U6lzBWCIQIl5rjtRziHC+i5kMhTA750a6BubCcIgmv3TDpZD5K94cxH9nqW8L33DAg04sFOG5pAzvFeT0BqPe9dmoXC/Yb7rcGExq6+kNYkJfQ2BN7A4i+3ynwtioin8sgc+8W7nxTOr5bSQt9/F2Vju9akZ2dxgK9x1mL/p7OQgSwmcaNISZyNECg0DJXq/5hu50YwRUhLk8jvF+lrVM1gkT2JE6QQaB2xgHhjggJkwutAvvVOjLzn2yaxjFnoocH0f2GsWpEqQ2eb+aDFmxZbOmJY3aYs3LJ4cNrv5oTaglgTcpIrOSyY5iECAmBoMIldnr5s54L1xGbLGXEYFNyfjwCv1n8QV6uIuoZQordydaO4Nx09dzzvHdgvWbNCmLI7ByrVclOca6gSQ27xU7tYrl+IzAxRzvCiwnx3W9qBpLleAn9IaTAcKF7chIj+1X2qLIgOyU+PrIXUM2yKCIlNOga6C5EoJjF1LEAEuyWU34qt832KCJ7pQeBuYqjS+l/VBcimIcKxYi9a6XsGIwxpY4iBFMU2ZM4KwsRlcZmUgvdvI7YdApZdtLgQfC3H8C/Vx/xhz8GlA2bHvmRWAyhnVll52UO6EJkJQpP1aLxX+ZSHZQljUGmYiReYtkxTEKEpBCo+yI7TQQ2xpYC1lYXELs4g9VnRWBXO/zDYzh50MlP7Vo3XDkPELzb9o1h6ZPqjum8Vcq2MBZmfHCKOaszwuXsJcTuAYdHI/CrlQ5OkH/eHBy3YW7HOJcTfkZda8d2sUy/Eew+buF8/+gZL5bhJTT23Ea4eVVEfnUKw6NJNkMTmN2044uIezU4rmgZdsoMhUmI0LMj6v9b+gsRTB3zaQz9egKrTOdsC2Fhxs/7wCptW10FWtewxjkjq5n5GUeMaNoFFF7oL0LYVojgTBqYVcypeKo8aehE8MKY/quYTNrSVzvQ1FTa68+bWIvmiea+zCUaocrt72X123BGIuUmIYILp4i1lRRurf1FbkvXvn7nL3C4xyM9DakdJwIbY0sR+YcpNmPH8qMCsNOF7g/HEXrXpb8g8TSFwJEosuWyucdXEPdWF10zlzsw+IfShVKETW6WE02MLZkPa7Nw3K6H2DnOhUyY7EGLt/BfFQ+p2qOK5Ct+5jwM36GtxxO3fYCd28Xs/Ua4+9gbx/1xt2R/iPWVUZyZfx0jc36oYqVrdl6vMoi9Ncg5Ei3uD8EcsXv7TKqc5nO7xVfJXU/8QrOzY0pv57FApWZutMcYI0Qw6ZR/SGH0X6K4w6TX29UO38BJHHitgNzSDUytrKFzeB6+/zmKobkK8hb4ZxYR2qvRYfCnKQwdiYJxLWg/s4DpfhkvWZWiQvYkTuhfINsjwhxZM3j4KgNpfArLj0urmL4zIxg0YtIgSGklahan5zZqUzHiB7/8GG7krBlrSB7rQ4yJY7X/droQvDqLQJvE8VDBy78hsmYIuPPNX5vh7o9gpL8TenlY8lO+iW2BViBsPk6i71QMa3/nR3wqhM5dagfd5vOM5qjmhLcR45zl80MSfSdi5dVYdWPBsSeI6d8HSrsGpfzR+MNSMmO/4adpBuSZDJfHqTciuHvRI/BIkBIY4teYkZfQH8LRE8dX50SEG6Fw0Z/AwzOqSDai8EzJTqEQ0bBjdP1dpCGeYJgQwdIrn4FPLGfw7WPGzKUJzgPd8PcdR/feJqxe3IehxQpnDc/IbuyIcMK150fkmLRpl1cQ3q+vX4H8Sdw6ls8ewui9MiO5QsROH67dNm/GgfVvUrgev4YUu4rZDM+pSXzQp5LJj5Tuy/OHEBfCeBOMg9q8lKsV2XBGgkLJj2FB5pea3hoC89C2MJZmfdBgs6OUCLHONUomAhxDWUCCnwzvNwwwV5TRGrx0uExaz/4RjJ3waGyYu4ZU/1FEv6uM1yIrafk0Br0TyLCXavjuk8Gs2qXGcBQpNMV5nS2q0e3ULjywZuo33J1XzDgfnJut7llTLTS+S8DbP4XXL9xF9JB238tm4sX/xpFi7ClYbJHwna5mLzQTO7ZeNBao2bwN8SxjhQhRhFsnHDXPyCppEo4I4bsyjfDe52WPCP3FCPmTOICfYq9WKkOBcGGRSZxwIO0ciCDc69Z40iD0h+hG/N4Y3DurBRl/gqGr43S5OIYxqluIkBuTfOFC7zRjSoYYU9yj4OUPjiM3Uwff1fsIv7X9Eijfed3Y1MCSmfNyrzvgOhLCyPs+bbJsCFK+icUub5XSCuO0nhzFGpfiXHLo63ohtUt13Ib3G4E/xE4f4svhbb5zhFUopzr/7FeI3I7Co+EOrI1fNpyXRH8ILiqeqAxAx4UqXosZzq5cGhoLdB16rfBj5hUiBNuZ3B8tIX5E5XVPoQixr3xWdyNrhr5ihBIhgr+trtZRC764I+XcsZmCmM2XPH0N17/MogBm0jCC8dPdcGn0AszfHIT3QmlNEmL+EOVVAdZadacH0aUIusplKhYK+GlHE8qWE5rj1JuRsEJKYjg360Xf1bIxbc3VAv7qghGij+aNqMUPKHn5F+5g9EAYy+Xy1PLo4bX9GzXyqmtRx3qe+SKH5bkpfLK4ivWXQNNbQUQ/8qNTzTMbAmNWMX+I7JV9CMyVjvTwxmnGwwZNaKoqiNYDQKV79eCothBhpzhXqZllP4bGH3FkRvUboVm0qA+WoAqVe42YWBvFS5BFDRLec8KjL4Z/dxvFrhI+NBbIHj4b/QYDhIgCsjMTmPj0a/yl9T2MnA+jq5q+wJ3ctfgQnwvDreaEczsRotLiXDHiylcI75N6GFJ5yCiZxIH3EVVrFZK7mqyx54ZyDLXvZAfSGC7NZVhBovlQEJOnfWhXc9Ig8IdoH15AotdZtWy5GS/6pksTad55wfKLunB6HtMnXJLNn2oDkHCFLoy2lkNRDPMyk9TY1bO+jKFDo6yXC+DG2JdxdP9cAg+7X6Lk5S/sA+eWkOjZXgzm7s5q6U9g8Uy7vjGvRhsX88h8OsVJK+zHyMcn4WlVYdsx76NfbAv0dv4Q5X9vHcPKlW6wsjmbKeM8RudWse5woqs/gki/zmNNNe5aclRbiLBjnKvRV+Q8g8YfabR07jdbJslnFzB/rPp3Dr8CTJawt9mj057JFUQOqDA+SiMkKIaG43W18vC+VYDaOzILWD53AKO3Nx8mJkArQaD4Hp1jbaOcNBYobrJGvVF/IULQkVH1THhlyxezIuSA58IXiBxSMZ1jLRHCIDFC0SQOXFaA6Kol90O4LYj53wXg0l5f0a7vFNawevM6pmaWWUOupjYVJw28bdQiok0xg+jBQaRYZ/IW+Ke0+wbRAAALXElEQVQXEeooQc0vBuC9CAT/MI2AWqn05NLUklGVsiiL4TxSJ7yIPmIeWMOL4JsY9p1Ksg7UjneiWDnfpbpBllzElrhe0csfKD6I4u3TZcdvUf8O7m6rdmNjXo0GYVLm/vEGrl1JIqNaWmHubh6ROGdMBntjyAnFtrIh7o4NUZRJBdqHgSdHMftvv8L3w15MPDSZN4cmHEUamOJcjehX/xnULvKY6tRvuDuv2O8XiYbw+aUh9JxfRVGwA1ReJVW8Widesv0hBLutmBpv+UZfzyHzZ+AXHS40i6VnVhEX71E6satPiLDxt4hW7W6i5+ovRAjOHVdbOSul70xiDYCzN47ps271OujLLGL9ASSfOMF6QlSOY2zXKC+zmDo1gARjYKnxzghlk7hyOlTvRGmVWGSb3NpnARydZBLHtcB3eRbh/SqKO0YGNTOQ3ryO2HQKWWbScDCCLy56SiuGSv+4gpnYuUluPHOvK2YR6wkg9fdjWJzsRosRLxhu3bVgpJoQARQfxtAzkASzr6RlYB5Lp1xVnl5ZhWFkCDdCn03C/0srK2lKg1PBfQonAniVR/oDLybuM78pYpr4JIVATyktZUtPHLPDKo7ZCqqr2i1b8rMHkbgdUJimjonfigFzM4JzKwi8ISjphkhe/nfO1t+KsBleTMDXWvKwOXrse5xkz2dv7qIwzYobb/wpYG11AbGLM+X0zPVwVF+IsH2cq9ZhtnkQjT/KCKs6/giLIPCHkGKKy6QQvzmBgYt3UDDjYoCmvIT+EBJ2ZAqPvmwRIso7Jr7z49qnIXQaeeROU3ac2KOxQNlY0MB36S9EbJyxakbnqRGE+7p4poPr92I4M5pkV7id3jFEP+yGU63OWREhnrngv3gFoVoiRKXhdTqmkV8chPdi2ZMAHkTvRtAlccfbhkLNpB89u4CEYHtd4WEMgQGNxB2zdBDmJXk7jQzc8nKcVyk/zx9C7AwkN23nhr9BaaUysNiC8OwkfGaaLKvIqFqzK4/hMrM5Rn50VM1ak785hJ4LqyjCAffwPCZ7NUqxy31Ryjkza5Z+UK0cD6LoOJ0q/48ToT8swL9HYoHzaQz9egKrzK6fthAWZvxwcoU17uS51Yf478Jw16UCSiyXnpexKXM/x+dPneg90qlcGGfFgylWZN8iuD1bRTQ4hNSLJjS9YLwgAPwyhIXP/HC+yiFxpA8zeyP44mMP+/vMauYApnGfSQW3cZRR4zz19TJXi+N25WiAOM9e6UCgnLbclKKSkhhogHZRUm3V7tGi33DEY7acYqa4zO8/+hzJShYz9gaHsccyxOBqwYvxrTswiCS7+xWQ4g8BcHd7lm7j+lqVFl1TaDk3j8kejb5n5AahFuy4ZaCxQG6LNPz1+gsRAIrfTOHEmURpO31rFw4fbMXfvMzj4e07yD4rAjtd6D4zguARNVM1riF5rA+x/3bKEyG2iBE7EJi9i2BbnbGxfgcTH1zH95XH/N9zrLEpTLl/TXC+0bJ5znrfCGYHtj93nV+ZwPCFNMvVsceD4G8YI8d15JZuYGolx6ZH7RyIInKijg/pOqttjdu5K5eA+Mcgo5IfQniFabkuhK52oTh3CVMPdkvbcWMNINVLqXYMvyogOx/G0BXG+4MxDPQj1OtGC/JY/SyG5AMmjasL3R+OI/SuC01a7TKxvBCRRbL/Em5ttFoR+e/WShPbjT8Hmvc4sfuvyv/w2nFMXvBsnwb16TImRs4j/bg0PntOHUe3qxnruTRuVI5GMQaPHwfQSZ4dor16UzR2wHVsBCH3buQfJBGby+CnvQHEf3scOz4NIFAW5TzDk2jPxRC9zRc21x9n8Ly5E65mzvE8K2TYUG3Ma8w4t74Q0ZjtolrYGvWgZ8sY/fAGK4Iyf8+f5Fhj3o2/nc1wte7eWrqq36ZbjbmNqpZmv1vMIvHBJfyp/OIs5nNYe7H9O9R9dhbBvVV2aOaXEe4fxZ3KvS0+jH10ADseJXBpOoPdvRHET3vQotaCq2ZAlDyYxgIl1Ox2jyFCBAu5kMPy/A2k7+fwPfORzA6Cb6KzpxuH/9ENl+ofswVkF9NYcx1Gd5vC5bqXa1heXIVjvw9drXVuCRds2WpqdVUdiHgvC9Ez2uXQZTwBVhaQXsogw04+mAnHm+jc74HPe1hlQ8fG7S65uT6cuJLDjreCiF8IoF3MKJWJi5nYpuN+mw+DZ0/CpzTOrIJVqxh+lkX631NYvpfBt6w4xwhynej0duPoQTecaprWVmPdAEJErCOAZLlujp+74Kzyfcn7sKqZrYQxRmS219/CwhdpZP6z9FHGPPvNDjc8//weDre1wKGVOGSVPiGxnIXHaVyLJ3HrQUkgYgT54++fRPfB8jlhxoRy/hNc+7Qkzjv2dCP0r8HqYwrHp6a9hqGoxOJZ5DJ+Bp1GifNGECJo/DFfF+KnV66/fDxj7vofZ74nCI6Rixewhi/Slu9yALva4RsI4aSqC65mw9iYY7TZKFu9PMYJEVYnR+UnAkSggQmUz4MWOBkKGri2VDXrEiishHHgozviHh7WrZ49S142uSuMryDuVbhwYk9yVGsiQASIABGwEAESIizUWFRUIkAE9CKQR3rAi4mdEaxcrtP4VK8i0+/YkAAnPVxlxxzjwv60CW/u5RzrsyEZS1c5n8agdwKO8yuIv0NChKXbkgpPBIgAESAC2xIgIYKCgwgQASIgJPBiGeGDo/hxeAHzvVLyqhNCImAAgacpBI4w2Uo203bmZrzo+3MQdy96KLWtAU2ixk+Wdrn8iPDifClDCv0RASJABIgAEWhAAiRENGCjWqJKL3NIz/0JP2pQ2N0dvfB1NMAqEjHSIDokPJJJWTncg4mHXYguRdCltSeFhCLRJTIIvMpjdf5zfMs1YpNxu9ilP3Merjsjj0pFYR+zkfJ5px+JuyG0/7SKqGcYmPwK4bfq9DGyEUc126TuZz1NY6hvApl/imLlQheJSXUD1fkB1G/kASde8nhxryZ2ytnRnaYhQEKEaZrCXgUpPozh0EBS4OSvDoOmgxEsXrT+dnpipE48yH5KPo3wR1l0nR+D5zXZd9MNRhN4msYgM5HTQIhw7Ali+vcBtNc5x1cLUfFBFG+fTqHYMYalydfx9ccncO1v41gZ7tzMtqT0x2zEUSkiLe7LL4Ux+qgLkXMetJD5qxaItX0m9Rt5fImXPF7cq4mdcnZ0p2kIkBBhmqagghABIkAEiAARkEGAya4xex6jc6tYRzPc/RGMU3pmGQDpUiJABIgAESACRMAoAiREGEWefpcIEAEiQASIABEgAkSACBABIkAEiIANCZAQYcNGpyoTASJABIgAESACRIAIEAEiQASIABEwigAJEUaRp98lAkSACBABIkAEiAARIAJEgAgQASJgQwIkRNiw0anKRIAIEAEiQASIABEgAkSACBABIkAEjCJAQoRR5Ol3iQARIAJEgAgQASJABIgAESACRIAI2JAACRE2bHSqMhEgAkSACBABIkAEiAARIAJEgAgQAaMIkBBhFHn6XSJABIgAESACRIAIEAEiQASIABEgAjYkQEKEDRudqkwEiAARIAJEgAgQASJABIgAESACRMAoAiREGEWefpcIEAEiQASIABEgAkSACBABIkAEiIANCZAQYcNGpyoTASJABIgAESACRIAIEAEiQASIABEwigAJEUaRp98lAkSACBABIkAEiAARIAJEgAgQASJgQwIkRNiw0anKRIAIEAEiQASIABEgAkSACBABIkAEjCJAQoRR5Ol3iQARIAJEgAgQASJABIgAESACRIAI2JAACRE2bHSqMhEgAkSACBABIkAEiAARIAJEgAgQAaMIkBBhFHn6XSJABIgAESACRIAIEAEiQASIABEgAjYk8P+c/MplWKflqwAAAABJRU5ErkJggg==">
            <a:extLst>
              <a:ext uri="{FF2B5EF4-FFF2-40B4-BE49-F238E27FC236}">
                <a16:creationId xmlns:a16="http://schemas.microsoft.com/office/drawing/2014/main" id="{2F634131-162E-4AFD-B4AD-53B9BC602E6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8" name="图片 7">
            <a:extLst>
              <a:ext uri="{FF2B5EF4-FFF2-40B4-BE49-F238E27FC236}">
                <a16:creationId xmlns:a16="http://schemas.microsoft.com/office/drawing/2014/main" id="{B846A0C7-C9C7-41E1-A017-CFE1C407CE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627" y="1771878"/>
            <a:ext cx="10077450" cy="3390900"/>
          </a:xfrm>
          <a:prstGeom prst="rect">
            <a:avLst/>
          </a:prstGeom>
        </p:spPr>
      </p:pic>
    </p:spTree>
    <p:extLst>
      <p:ext uri="{BB962C8B-B14F-4D97-AF65-F5344CB8AC3E}">
        <p14:creationId xmlns:p14="http://schemas.microsoft.com/office/powerpoint/2010/main" val="34330394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3">
            <a:extLst>
              <a:ext uri="{FF2B5EF4-FFF2-40B4-BE49-F238E27FC236}">
                <a16:creationId xmlns:a16="http://schemas.microsoft.com/office/drawing/2014/main" id="{E8E92967-C2F4-402E-897C-559D4194C427}"/>
              </a:ext>
            </a:extLst>
          </p:cNvPr>
          <p:cNvSpPr txBox="1">
            <a:spLocks/>
          </p:cNvSpPr>
          <p:nvPr/>
        </p:nvSpPr>
        <p:spPr>
          <a:xfrm>
            <a:off x="682627" y="290643"/>
            <a:ext cx="6489700" cy="477837"/>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充分利用前缀</a:t>
            </a:r>
          </a:p>
        </p:txBody>
      </p:sp>
      <p:sp>
        <p:nvSpPr>
          <p:cNvPr id="3" name="文本框 2">
            <a:extLst>
              <a:ext uri="{FF2B5EF4-FFF2-40B4-BE49-F238E27FC236}">
                <a16:creationId xmlns:a16="http://schemas.microsoft.com/office/drawing/2014/main" id="{C25306E7-67B2-493D-B860-72B2DCF6C58B}"/>
              </a:ext>
            </a:extLst>
          </p:cNvPr>
          <p:cNvSpPr txBox="1"/>
          <p:nvPr/>
        </p:nvSpPr>
        <p:spPr>
          <a:xfrm>
            <a:off x="682627" y="1210075"/>
            <a:ext cx="7922975" cy="523220"/>
          </a:xfrm>
          <a:prstGeom prst="rect">
            <a:avLst/>
          </a:prstGeom>
          <a:noFill/>
        </p:spPr>
        <p:txBody>
          <a:bodyPr wrap="square" rtlCol="0">
            <a:spAutoFit/>
          </a:bodyPr>
          <a:lstStyle/>
          <a:p>
            <a:r>
              <a:rPr lang="zh-CN" altLang="en-US" sz="2800" dirty="0"/>
              <a:t>提示</a:t>
            </a:r>
            <a:r>
              <a:rPr lang="en-US" altLang="zh-CN" sz="2800" dirty="0"/>
              <a:t>1</a:t>
            </a:r>
            <a:r>
              <a:rPr lang="zh-CN" altLang="en-US" sz="2800" dirty="0"/>
              <a:t>：区间和</a:t>
            </a:r>
            <a:r>
              <a:rPr lang="en-US" altLang="zh-CN" sz="2800" dirty="0"/>
              <a:t>=</a:t>
            </a:r>
            <a:r>
              <a:rPr lang="zh-CN" altLang="en-US" sz="2800" dirty="0"/>
              <a:t>两项前缀和的差</a:t>
            </a:r>
          </a:p>
        </p:txBody>
      </p:sp>
      <p:sp>
        <p:nvSpPr>
          <p:cNvPr id="4" name="文本框 3">
            <a:extLst>
              <a:ext uri="{FF2B5EF4-FFF2-40B4-BE49-F238E27FC236}">
                <a16:creationId xmlns:a16="http://schemas.microsoft.com/office/drawing/2014/main" id="{62DB1234-CC5D-46C1-BD54-A5E66C35E683}"/>
              </a:ext>
            </a:extLst>
          </p:cNvPr>
          <p:cNvSpPr txBox="1"/>
          <p:nvPr/>
        </p:nvSpPr>
        <p:spPr>
          <a:xfrm>
            <a:off x="682627" y="2174890"/>
            <a:ext cx="7676580" cy="523220"/>
          </a:xfrm>
          <a:prstGeom prst="rect">
            <a:avLst/>
          </a:prstGeom>
          <a:noFill/>
        </p:spPr>
        <p:txBody>
          <a:bodyPr wrap="square" rtlCol="0">
            <a:spAutoFit/>
          </a:bodyPr>
          <a:lstStyle/>
          <a:p>
            <a:r>
              <a:rPr lang="zh-CN" altLang="en-US" sz="2800" dirty="0"/>
              <a:t>提示</a:t>
            </a:r>
            <a:r>
              <a:rPr lang="en-US" altLang="zh-CN" sz="2800" dirty="0"/>
              <a:t>2</a:t>
            </a:r>
            <a:r>
              <a:rPr lang="zh-CN" altLang="en-US" sz="2800" dirty="0"/>
              <a:t>：</a:t>
            </a:r>
            <a:r>
              <a:rPr lang="en-US" altLang="zh-CN" sz="2800" dirty="0"/>
              <a:t>L&lt;=Y-X&lt;=R </a:t>
            </a:r>
            <a:r>
              <a:rPr lang="zh-CN" altLang="en-US" sz="2800" dirty="0"/>
              <a:t>等价于 </a:t>
            </a:r>
            <a:r>
              <a:rPr lang="en-US" altLang="zh-CN" sz="2800" dirty="0"/>
              <a:t>Y-R&lt;=X&lt;=Y-L</a:t>
            </a:r>
            <a:endParaRPr lang="zh-CN" altLang="en-US" sz="2800" dirty="0"/>
          </a:p>
        </p:txBody>
      </p:sp>
      <p:grpSp>
        <p:nvGrpSpPr>
          <p:cNvPr id="7" name="组合 6">
            <a:extLst>
              <a:ext uri="{FF2B5EF4-FFF2-40B4-BE49-F238E27FC236}">
                <a16:creationId xmlns:a16="http://schemas.microsoft.com/office/drawing/2014/main" id="{57386D86-FE28-4A0E-B901-8AB59E65DFEE}"/>
              </a:ext>
            </a:extLst>
          </p:cNvPr>
          <p:cNvGrpSpPr/>
          <p:nvPr/>
        </p:nvGrpSpPr>
        <p:grpSpPr>
          <a:xfrm>
            <a:off x="682627" y="2803430"/>
            <a:ext cx="9713447" cy="3354096"/>
            <a:chOff x="682627" y="2803430"/>
            <a:chExt cx="9713447" cy="3354096"/>
          </a:xfrm>
        </p:grpSpPr>
        <p:sp>
          <p:nvSpPr>
            <p:cNvPr id="5" name="箭头: 下 4">
              <a:extLst>
                <a:ext uri="{FF2B5EF4-FFF2-40B4-BE49-F238E27FC236}">
                  <a16:creationId xmlns:a16="http://schemas.microsoft.com/office/drawing/2014/main" id="{D9CA34D7-0920-4FE3-92D6-ABC10AEB1B45}"/>
                </a:ext>
              </a:extLst>
            </p:cNvPr>
            <p:cNvSpPr/>
            <p:nvPr/>
          </p:nvSpPr>
          <p:spPr>
            <a:xfrm>
              <a:off x="3253996" y="2803430"/>
              <a:ext cx="673481" cy="1002007"/>
            </a:xfrm>
            <a:prstGeom prst="downArrow">
              <a:avLst>
                <a:gd name="adj1" fmla="val 38618"/>
                <a:gd name="adj2" fmla="val 475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D5C5F744-11CC-4BB8-A4DC-D8E6C6664781}"/>
                </a:ext>
              </a:extLst>
            </p:cNvPr>
            <p:cNvSpPr txBox="1"/>
            <p:nvPr/>
          </p:nvSpPr>
          <p:spPr>
            <a:xfrm>
              <a:off x="682627" y="3910757"/>
              <a:ext cx="9713447" cy="2246769"/>
            </a:xfrm>
            <a:prstGeom prst="rect">
              <a:avLst/>
            </a:prstGeom>
            <a:noFill/>
          </p:spPr>
          <p:txBody>
            <a:bodyPr wrap="square" rtlCol="0">
              <a:spAutoFit/>
            </a:bodyPr>
            <a:lstStyle/>
            <a:p>
              <a:r>
                <a:rPr lang="zh-CN" altLang="en-US" sz="2800" dirty="0"/>
                <a:t>做法：</a:t>
              </a:r>
              <a:endParaRPr lang="en-US" altLang="zh-CN" sz="2800" dirty="0"/>
            </a:p>
            <a:p>
              <a:r>
                <a:rPr lang="zh-CN" altLang="en-US" sz="2800" dirty="0"/>
                <a:t>预处理前缀和，对于每个前缀和</a:t>
              </a:r>
              <a:r>
                <a:rPr lang="en-US" altLang="zh-CN" sz="2800" dirty="0"/>
                <a:t>S</a:t>
              </a:r>
              <a:r>
                <a:rPr lang="zh-CN" altLang="en-US" sz="2800" dirty="0"/>
                <a:t>，同时记录一下</a:t>
              </a:r>
              <a:r>
                <a:rPr lang="en-US" altLang="zh-CN" sz="2800" dirty="0"/>
                <a:t>S-R</a:t>
              </a:r>
              <a:r>
                <a:rPr lang="zh-CN" altLang="en-US" sz="2800" dirty="0"/>
                <a:t>和</a:t>
              </a:r>
              <a:r>
                <a:rPr lang="en-US" altLang="zh-CN" sz="2800" dirty="0"/>
                <a:t>S-L</a:t>
              </a:r>
              <a:r>
                <a:rPr lang="zh-CN" altLang="en-US" sz="2800" dirty="0"/>
                <a:t>，然后将共计</a:t>
              </a:r>
              <a:r>
                <a:rPr lang="en-US" altLang="zh-CN" sz="2800" dirty="0"/>
                <a:t>3N</a:t>
              </a:r>
              <a:r>
                <a:rPr lang="zh-CN" altLang="en-US" sz="2800" dirty="0"/>
                <a:t>个数，离散化</a:t>
              </a:r>
              <a:endParaRPr lang="en-US" altLang="zh-CN" sz="2800" dirty="0"/>
            </a:p>
            <a:p>
              <a:r>
                <a:rPr lang="zh-CN" altLang="en-US" sz="2800" dirty="0"/>
                <a:t>每次先计算满足当前要求的前缀和有几个，加入</a:t>
              </a:r>
              <a:r>
                <a:rPr lang="en-US" altLang="zh-CN" sz="2800" dirty="0" err="1"/>
                <a:t>ans</a:t>
              </a:r>
              <a:endParaRPr lang="en-US" altLang="zh-CN" sz="2800" dirty="0"/>
            </a:p>
            <a:p>
              <a:r>
                <a:rPr lang="zh-CN" altLang="en-US" sz="2800" dirty="0"/>
                <a:t>之后将当前前缀和扔进统计的数据结构</a:t>
              </a:r>
            </a:p>
          </p:txBody>
        </p:sp>
      </p:grpSp>
      <p:sp>
        <p:nvSpPr>
          <p:cNvPr id="8" name="矩形 7">
            <a:extLst>
              <a:ext uri="{FF2B5EF4-FFF2-40B4-BE49-F238E27FC236}">
                <a16:creationId xmlns:a16="http://schemas.microsoft.com/office/drawing/2014/main" id="{629EC555-0464-4C94-9789-7D21F4DD95B3}"/>
              </a:ext>
            </a:extLst>
          </p:cNvPr>
          <p:cNvSpPr/>
          <p:nvPr/>
        </p:nvSpPr>
        <p:spPr>
          <a:xfrm>
            <a:off x="8528146" y="1866143"/>
            <a:ext cx="2954655" cy="1754326"/>
          </a:xfrm>
          <a:prstGeom prst="rect">
            <a:avLst/>
          </a:prstGeom>
          <a:noFill/>
        </p:spPr>
        <p:txBody>
          <a:bodyPr wrap="none" lIns="91440" tIns="45720" rIns="91440" bIns="45720">
            <a:spAutoFit/>
          </a:bodyPr>
          <a:lstStyle/>
          <a:p>
            <a:pPr algn="ctr"/>
            <a:r>
              <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树状数组</a:t>
            </a:r>
            <a:endParaRPr lang="en-US" altLang="zh-CN"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pPr algn="ctr"/>
            <a:r>
              <a:rPr lang="en-US" altLang="zh-CN"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r>
              <a:rPr lang="zh-CN" alt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线段树</a:t>
            </a:r>
            <a:endPar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2706760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EF4548-6EB1-4E23-81E3-921E375D72F4}"/>
              </a:ext>
            </a:extLst>
          </p:cNvPr>
          <p:cNvSpPr>
            <a:spLocks noGrp="1"/>
          </p:cNvSpPr>
          <p:nvPr>
            <p:ph type="title"/>
          </p:nvPr>
        </p:nvSpPr>
        <p:spPr/>
        <p:txBody>
          <a:bodyPr/>
          <a:lstStyle/>
          <a:p>
            <a:r>
              <a:rPr lang="en-US" altLang="zh-CN" dirty="0"/>
              <a:t>N</a:t>
            </a:r>
            <a:r>
              <a:rPr lang="zh-CN" altLang="en-US" dirty="0"/>
              <a:t>进制枚举</a:t>
            </a:r>
          </a:p>
        </p:txBody>
      </p:sp>
      <p:sp>
        <p:nvSpPr>
          <p:cNvPr id="3" name="文本占位符 2">
            <a:extLst>
              <a:ext uri="{FF2B5EF4-FFF2-40B4-BE49-F238E27FC236}">
                <a16:creationId xmlns:a16="http://schemas.microsoft.com/office/drawing/2014/main" id="{DE64B841-562F-4A38-945E-4A17CE5EC16E}"/>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3966453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3">
            <a:extLst>
              <a:ext uri="{FF2B5EF4-FFF2-40B4-BE49-F238E27FC236}">
                <a16:creationId xmlns:a16="http://schemas.microsoft.com/office/drawing/2014/main" id="{0F9C4C30-0FC2-467F-9F10-1F11E7C2CCD5}"/>
              </a:ext>
            </a:extLst>
          </p:cNvPr>
          <p:cNvSpPr txBox="1">
            <a:spLocks/>
          </p:cNvSpPr>
          <p:nvPr/>
        </p:nvSpPr>
        <p:spPr>
          <a:xfrm>
            <a:off x="682627" y="290643"/>
            <a:ext cx="6489700" cy="477837"/>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充分利用前缀</a:t>
            </a:r>
          </a:p>
        </p:txBody>
      </p:sp>
      <p:sp>
        <p:nvSpPr>
          <p:cNvPr id="3" name="矩形 2">
            <a:extLst>
              <a:ext uri="{FF2B5EF4-FFF2-40B4-BE49-F238E27FC236}">
                <a16:creationId xmlns:a16="http://schemas.microsoft.com/office/drawing/2014/main" id="{3CD39C48-5A32-4B53-8527-EADEA5949C98}"/>
              </a:ext>
            </a:extLst>
          </p:cNvPr>
          <p:cNvSpPr/>
          <p:nvPr/>
        </p:nvSpPr>
        <p:spPr>
          <a:xfrm>
            <a:off x="682627" y="916466"/>
            <a:ext cx="3727302" cy="923330"/>
          </a:xfrm>
          <a:prstGeom prst="rect">
            <a:avLst/>
          </a:prstGeom>
          <a:noFill/>
        </p:spPr>
        <p:txBody>
          <a:bodyPr wrap="none" lIns="91440" tIns="45720" rIns="91440" bIns="45720">
            <a:spAutoFit/>
          </a:bodyPr>
          <a:lstStyle/>
          <a:p>
            <a:pPr algn="ctr"/>
            <a:r>
              <a:rPr lang="en-US" altLang="zh-CN"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51nod1593</a:t>
            </a:r>
            <a:endPar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4" name="文本框 3">
            <a:extLst>
              <a:ext uri="{FF2B5EF4-FFF2-40B4-BE49-F238E27FC236}">
                <a16:creationId xmlns:a16="http://schemas.microsoft.com/office/drawing/2014/main" id="{6B8CF9E9-BC86-42A9-9BAE-3EB02BF4F891}"/>
              </a:ext>
            </a:extLst>
          </p:cNvPr>
          <p:cNvSpPr txBox="1"/>
          <p:nvPr/>
        </p:nvSpPr>
        <p:spPr>
          <a:xfrm>
            <a:off x="682627" y="1987782"/>
            <a:ext cx="8134802" cy="2677656"/>
          </a:xfrm>
          <a:prstGeom prst="rect">
            <a:avLst/>
          </a:prstGeom>
          <a:noFill/>
        </p:spPr>
        <p:txBody>
          <a:bodyPr wrap="square" rtlCol="0">
            <a:spAutoFit/>
          </a:bodyPr>
          <a:lstStyle/>
          <a:p>
            <a:r>
              <a:rPr lang="zh-CN" altLang="en-US" sz="2800" dirty="0"/>
              <a:t>一个环，环上有</a:t>
            </a:r>
            <a:r>
              <a:rPr lang="en-US" altLang="zh-CN" sz="2800" dirty="0"/>
              <a:t>N</a:t>
            </a:r>
            <a:r>
              <a:rPr lang="zh-CN" altLang="en-US" sz="2800" dirty="0"/>
              <a:t>个数</a:t>
            </a:r>
            <a:r>
              <a:rPr lang="en-US" altLang="zh-CN" sz="2800" dirty="0"/>
              <a:t>Hi</a:t>
            </a:r>
            <a:r>
              <a:rPr lang="zh-CN" altLang="en-US" sz="2800" dirty="0"/>
              <a:t>，相邻两个数之间有权值</a:t>
            </a:r>
            <a:r>
              <a:rPr lang="en-US" altLang="zh-CN" sz="2800" dirty="0" err="1"/>
              <a:t>Dist</a:t>
            </a:r>
            <a:r>
              <a:rPr lang="en-US" altLang="zh-CN" sz="2800" dirty="0"/>
              <a:t>(i,i+1)</a:t>
            </a:r>
          </a:p>
          <a:p>
            <a:r>
              <a:rPr lang="zh-CN" altLang="en-US" sz="2800" dirty="0"/>
              <a:t>每次询问给出一段区间不能走</a:t>
            </a:r>
            <a:endParaRPr lang="en-US" altLang="zh-CN" sz="2800" dirty="0"/>
          </a:p>
          <a:p>
            <a:r>
              <a:rPr lang="zh-CN" altLang="en-US" sz="2800" dirty="0"/>
              <a:t>这样环会被拆分成一条链</a:t>
            </a:r>
            <a:endParaRPr lang="en-US" altLang="zh-CN" sz="2800" dirty="0"/>
          </a:p>
          <a:p>
            <a:r>
              <a:rPr lang="zh-CN" altLang="en-US" sz="2800" dirty="0"/>
              <a:t>要求在链上找到两点</a:t>
            </a:r>
            <a:r>
              <a:rPr lang="en-US" altLang="zh-CN" sz="2800" dirty="0"/>
              <a:t>X,Y</a:t>
            </a:r>
          </a:p>
          <a:p>
            <a:r>
              <a:rPr lang="zh-CN" altLang="en-US" sz="2800" dirty="0"/>
              <a:t>使得</a:t>
            </a:r>
            <a:r>
              <a:rPr lang="en-US" altLang="zh-CN" sz="2800" dirty="0"/>
              <a:t>2*(</a:t>
            </a:r>
            <a:r>
              <a:rPr lang="en-US" altLang="zh-CN" sz="2800" dirty="0" err="1"/>
              <a:t>Hx+Hy</a:t>
            </a:r>
            <a:r>
              <a:rPr lang="en-US" altLang="zh-CN" sz="2800" dirty="0"/>
              <a:t>)+</a:t>
            </a:r>
            <a:r>
              <a:rPr lang="en-US" altLang="zh-CN" sz="2800" dirty="0" err="1"/>
              <a:t>Dist</a:t>
            </a:r>
            <a:r>
              <a:rPr lang="en-US" altLang="zh-CN" sz="2800" dirty="0"/>
              <a:t>(</a:t>
            </a:r>
            <a:r>
              <a:rPr lang="en-US" altLang="zh-CN" sz="2800" dirty="0" err="1"/>
              <a:t>x,y</a:t>
            </a:r>
            <a:r>
              <a:rPr lang="en-US" altLang="zh-CN" sz="2800" dirty="0"/>
              <a:t>)</a:t>
            </a:r>
            <a:r>
              <a:rPr lang="zh-CN" altLang="en-US" sz="2800" dirty="0"/>
              <a:t>最大</a:t>
            </a:r>
          </a:p>
        </p:txBody>
      </p:sp>
      <p:sp>
        <p:nvSpPr>
          <p:cNvPr id="5" name="文本框 4">
            <a:extLst>
              <a:ext uri="{FF2B5EF4-FFF2-40B4-BE49-F238E27FC236}">
                <a16:creationId xmlns:a16="http://schemas.microsoft.com/office/drawing/2014/main" id="{5AA235C8-7525-49C5-AD93-ED4346A6101D}"/>
              </a:ext>
            </a:extLst>
          </p:cNvPr>
          <p:cNvSpPr txBox="1"/>
          <p:nvPr/>
        </p:nvSpPr>
        <p:spPr>
          <a:xfrm>
            <a:off x="6009732" y="2776197"/>
            <a:ext cx="3019968" cy="2677656"/>
          </a:xfrm>
          <a:prstGeom prst="rect">
            <a:avLst/>
          </a:prstGeom>
          <a:noFill/>
        </p:spPr>
        <p:txBody>
          <a:bodyPr wrap="square" rtlCol="0">
            <a:spAutoFit/>
          </a:bodyPr>
          <a:lstStyle/>
          <a:p>
            <a:r>
              <a:rPr lang="en-US" altLang="zh-CN" sz="2800" dirty="0"/>
              <a:t>5 3</a:t>
            </a:r>
          </a:p>
          <a:p>
            <a:r>
              <a:rPr lang="en-US" altLang="zh-CN" sz="2800" dirty="0"/>
              <a:t>2 2 2 2 2(dis(i,i+1))</a:t>
            </a:r>
          </a:p>
          <a:p>
            <a:r>
              <a:rPr lang="en-US" altLang="zh-CN" sz="2800" dirty="0"/>
              <a:t>3 5 2 1 4(Hi)</a:t>
            </a:r>
          </a:p>
          <a:p>
            <a:r>
              <a:rPr lang="en-US" altLang="zh-CN" sz="2800" dirty="0"/>
              <a:t>1 3</a:t>
            </a:r>
          </a:p>
          <a:p>
            <a:r>
              <a:rPr lang="en-US" altLang="zh-CN" sz="2800" dirty="0"/>
              <a:t>2 2</a:t>
            </a:r>
          </a:p>
          <a:p>
            <a:r>
              <a:rPr lang="en-US" altLang="zh-CN" sz="2800" dirty="0"/>
              <a:t>4 5</a:t>
            </a:r>
          </a:p>
        </p:txBody>
      </p:sp>
      <p:sp>
        <p:nvSpPr>
          <p:cNvPr id="6" name="文本框 5">
            <a:extLst>
              <a:ext uri="{FF2B5EF4-FFF2-40B4-BE49-F238E27FC236}">
                <a16:creationId xmlns:a16="http://schemas.microsoft.com/office/drawing/2014/main" id="{D0F5AB32-A602-4CCF-B7C8-7EF3CB362FE6}"/>
              </a:ext>
            </a:extLst>
          </p:cNvPr>
          <p:cNvSpPr txBox="1"/>
          <p:nvPr/>
        </p:nvSpPr>
        <p:spPr>
          <a:xfrm>
            <a:off x="9860783" y="2776197"/>
            <a:ext cx="2155371" cy="1384995"/>
          </a:xfrm>
          <a:prstGeom prst="rect">
            <a:avLst/>
          </a:prstGeom>
          <a:noFill/>
        </p:spPr>
        <p:txBody>
          <a:bodyPr wrap="square" rtlCol="0">
            <a:spAutoFit/>
          </a:bodyPr>
          <a:lstStyle/>
          <a:p>
            <a:r>
              <a:rPr lang="en-US" altLang="zh-CN" sz="2800" dirty="0"/>
              <a:t>12</a:t>
            </a:r>
          </a:p>
          <a:p>
            <a:r>
              <a:rPr lang="en-US" altLang="zh-CN" sz="2800" dirty="0"/>
              <a:t>16</a:t>
            </a:r>
          </a:p>
          <a:p>
            <a:r>
              <a:rPr lang="en-US" altLang="zh-CN" sz="2800" dirty="0"/>
              <a:t>18</a:t>
            </a:r>
            <a:endParaRPr lang="zh-CN" altLang="en-US" sz="2800" dirty="0"/>
          </a:p>
        </p:txBody>
      </p:sp>
    </p:spTree>
    <p:extLst>
      <p:ext uri="{BB962C8B-B14F-4D97-AF65-F5344CB8AC3E}">
        <p14:creationId xmlns:p14="http://schemas.microsoft.com/office/powerpoint/2010/main" val="24977750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3">
            <a:extLst>
              <a:ext uri="{FF2B5EF4-FFF2-40B4-BE49-F238E27FC236}">
                <a16:creationId xmlns:a16="http://schemas.microsoft.com/office/drawing/2014/main" id="{9CF3401C-6377-471B-945F-597F9E39C016}"/>
              </a:ext>
            </a:extLst>
          </p:cNvPr>
          <p:cNvSpPr txBox="1">
            <a:spLocks/>
          </p:cNvSpPr>
          <p:nvPr/>
        </p:nvSpPr>
        <p:spPr>
          <a:xfrm>
            <a:off x="682627" y="290643"/>
            <a:ext cx="6489700" cy="477837"/>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充分利用前缀</a:t>
            </a:r>
          </a:p>
        </p:txBody>
      </p:sp>
      <p:sp>
        <p:nvSpPr>
          <p:cNvPr id="3" name="文本框 2">
            <a:extLst>
              <a:ext uri="{FF2B5EF4-FFF2-40B4-BE49-F238E27FC236}">
                <a16:creationId xmlns:a16="http://schemas.microsoft.com/office/drawing/2014/main" id="{6B365FED-A3C6-429B-A42D-CFE43574C222}"/>
              </a:ext>
            </a:extLst>
          </p:cNvPr>
          <p:cNvSpPr txBox="1"/>
          <p:nvPr/>
        </p:nvSpPr>
        <p:spPr>
          <a:xfrm>
            <a:off x="682627" y="1319349"/>
            <a:ext cx="9980023" cy="954107"/>
          </a:xfrm>
          <a:prstGeom prst="rect">
            <a:avLst/>
          </a:prstGeom>
          <a:noFill/>
        </p:spPr>
        <p:txBody>
          <a:bodyPr wrap="square" rtlCol="0">
            <a:spAutoFit/>
          </a:bodyPr>
          <a:lstStyle/>
          <a:p>
            <a:r>
              <a:rPr lang="zh-CN" altLang="en-US" sz="2800" dirty="0"/>
              <a:t>对于环，通常有个小技巧是将其拆分成为链</a:t>
            </a:r>
            <a:endParaRPr lang="en-US" altLang="zh-CN" sz="2800" dirty="0"/>
          </a:p>
          <a:p>
            <a:r>
              <a:rPr lang="zh-CN" altLang="en-US" sz="2800" dirty="0"/>
              <a:t>比如</a:t>
            </a:r>
            <a:r>
              <a:rPr lang="en-US" altLang="zh-CN" sz="2800" dirty="0"/>
              <a:t>1-2-3-4-5-1</a:t>
            </a:r>
            <a:r>
              <a:rPr lang="zh-CN" altLang="en-US" sz="2800" dirty="0"/>
              <a:t>这个环，我们拆分成</a:t>
            </a:r>
            <a:r>
              <a:rPr lang="en-US" altLang="zh-CN" sz="2800" dirty="0"/>
              <a:t>1-2-3-4-5-1-2-3-4</a:t>
            </a:r>
            <a:endParaRPr lang="zh-CN" altLang="en-US" sz="2800" dirty="0"/>
          </a:p>
        </p:txBody>
      </p:sp>
      <p:sp>
        <p:nvSpPr>
          <p:cNvPr id="4" name="文本框 3">
            <a:extLst>
              <a:ext uri="{FF2B5EF4-FFF2-40B4-BE49-F238E27FC236}">
                <a16:creationId xmlns:a16="http://schemas.microsoft.com/office/drawing/2014/main" id="{CF100721-FFA1-4581-8217-657F623B69E5}"/>
              </a:ext>
            </a:extLst>
          </p:cNvPr>
          <p:cNvSpPr txBox="1"/>
          <p:nvPr/>
        </p:nvSpPr>
        <p:spPr>
          <a:xfrm>
            <a:off x="682627" y="2824325"/>
            <a:ext cx="8340633" cy="954107"/>
          </a:xfrm>
          <a:prstGeom prst="rect">
            <a:avLst/>
          </a:prstGeom>
          <a:noFill/>
        </p:spPr>
        <p:txBody>
          <a:bodyPr wrap="square" rtlCol="0">
            <a:spAutoFit/>
          </a:bodyPr>
          <a:lstStyle/>
          <a:p>
            <a:r>
              <a:rPr lang="zh-CN" altLang="en-US" sz="2800" dirty="0"/>
              <a:t>记</a:t>
            </a:r>
            <a:r>
              <a:rPr lang="en-US" altLang="zh-CN" sz="2800" dirty="0"/>
              <a:t>Di=</a:t>
            </a:r>
            <a:r>
              <a:rPr lang="en-US" altLang="zh-CN" sz="2800" dirty="0" err="1"/>
              <a:t>Dist</a:t>
            </a:r>
            <a:r>
              <a:rPr lang="en-US" altLang="zh-CN" sz="2800" dirty="0"/>
              <a:t>(1,i)</a:t>
            </a:r>
          </a:p>
          <a:p>
            <a:r>
              <a:rPr lang="zh-CN" altLang="en-US" sz="2800" dirty="0"/>
              <a:t>那么</a:t>
            </a:r>
            <a:r>
              <a:rPr lang="en-US" altLang="zh-CN" sz="2800" dirty="0"/>
              <a:t>2*(</a:t>
            </a:r>
            <a:r>
              <a:rPr lang="en-US" altLang="zh-CN" sz="2800" dirty="0" err="1"/>
              <a:t>Hx+Hy</a:t>
            </a:r>
            <a:r>
              <a:rPr lang="en-US" altLang="zh-CN" sz="2800" dirty="0"/>
              <a:t>)+</a:t>
            </a:r>
            <a:r>
              <a:rPr lang="en-US" altLang="zh-CN" sz="2800" dirty="0" err="1"/>
              <a:t>Dist</a:t>
            </a:r>
            <a:r>
              <a:rPr lang="en-US" altLang="zh-CN" sz="2800" dirty="0"/>
              <a:t>(</a:t>
            </a:r>
            <a:r>
              <a:rPr lang="en-US" altLang="zh-CN" sz="2800" dirty="0" err="1"/>
              <a:t>x,y</a:t>
            </a:r>
            <a:r>
              <a:rPr lang="en-US" altLang="zh-CN" sz="2800" dirty="0"/>
              <a:t>)=(2*</a:t>
            </a:r>
            <a:r>
              <a:rPr lang="en-US" altLang="zh-CN" sz="2800" dirty="0" err="1"/>
              <a:t>Hy+Dy</a:t>
            </a:r>
            <a:r>
              <a:rPr lang="en-US" altLang="zh-CN" sz="2800" dirty="0"/>
              <a:t>)-(2*</a:t>
            </a:r>
            <a:r>
              <a:rPr lang="en-US" altLang="zh-CN" sz="2800" dirty="0" err="1"/>
              <a:t>Hx-Dx</a:t>
            </a:r>
            <a:r>
              <a:rPr lang="en-US" altLang="zh-CN" sz="2800" dirty="0"/>
              <a:t>)</a:t>
            </a:r>
            <a:endParaRPr lang="zh-CN" altLang="en-US" sz="2800" dirty="0"/>
          </a:p>
        </p:txBody>
      </p:sp>
      <p:sp>
        <p:nvSpPr>
          <p:cNvPr id="5" name="矩形 4">
            <a:extLst>
              <a:ext uri="{FF2B5EF4-FFF2-40B4-BE49-F238E27FC236}">
                <a16:creationId xmlns:a16="http://schemas.microsoft.com/office/drawing/2014/main" id="{FE1BC86E-FBD1-4800-BABD-E0CB37E6729E}"/>
              </a:ext>
            </a:extLst>
          </p:cNvPr>
          <p:cNvSpPr/>
          <p:nvPr/>
        </p:nvSpPr>
        <p:spPr>
          <a:xfrm>
            <a:off x="682627" y="4329301"/>
            <a:ext cx="7912071" cy="1754326"/>
          </a:xfrm>
          <a:prstGeom prst="rect">
            <a:avLst/>
          </a:prstGeom>
          <a:noFill/>
        </p:spPr>
        <p:txBody>
          <a:bodyPr wrap="square" lIns="91440" tIns="45720" rIns="91440" bIns="45720">
            <a:spAutoFit/>
          </a:bodyPr>
          <a:lstStyle/>
          <a:p>
            <a:r>
              <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维护两棵线段树</a:t>
            </a:r>
            <a:endParaRPr lang="en-US" altLang="zh-CN"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r>
              <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记录对应的值即可！</a:t>
            </a:r>
          </a:p>
        </p:txBody>
      </p:sp>
    </p:spTree>
    <p:extLst>
      <p:ext uri="{BB962C8B-B14F-4D97-AF65-F5344CB8AC3E}">
        <p14:creationId xmlns:p14="http://schemas.microsoft.com/office/powerpoint/2010/main" val="3473701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D6FA68-6F5E-4361-A632-CC4831AFA167}"/>
              </a:ext>
            </a:extLst>
          </p:cNvPr>
          <p:cNvSpPr>
            <a:spLocks noGrp="1"/>
          </p:cNvSpPr>
          <p:nvPr>
            <p:ph type="title"/>
          </p:nvPr>
        </p:nvSpPr>
        <p:spPr/>
        <p:txBody>
          <a:bodyPr/>
          <a:lstStyle/>
          <a:p>
            <a:r>
              <a:rPr lang="zh-CN" altLang="en-US" dirty="0"/>
              <a:t>不明做法</a:t>
            </a:r>
            <a:r>
              <a:rPr lang="en-US" altLang="zh-CN" dirty="0"/>
              <a:t>1</a:t>
            </a:r>
            <a:endParaRPr lang="zh-CN" altLang="en-US" dirty="0"/>
          </a:p>
        </p:txBody>
      </p:sp>
      <p:sp>
        <p:nvSpPr>
          <p:cNvPr id="3" name="文本占位符 2">
            <a:extLst>
              <a:ext uri="{FF2B5EF4-FFF2-40B4-BE49-F238E27FC236}">
                <a16:creationId xmlns:a16="http://schemas.microsoft.com/office/drawing/2014/main" id="{5284012A-56D5-4B83-9551-22EF924D7907}"/>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7845228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CE4569F6-D403-4D1D-A1D4-DDEF9A26F670}"/>
              </a:ext>
            </a:extLst>
          </p:cNvPr>
          <p:cNvSpPr>
            <a:spLocks noGrp="1"/>
          </p:cNvSpPr>
          <p:nvPr>
            <p:ph sz="quarter" idx="13"/>
          </p:nvPr>
        </p:nvSpPr>
        <p:spPr/>
        <p:txBody>
          <a:bodyPr/>
          <a:lstStyle/>
          <a:p>
            <a:r>
              <a:rPr lang="zh-CN" altLang="en-US" dirty="0"/>
              <a:t>？？？</a:t>
            </a:r>
          </a:p>
        </p:txBody>
      </p:sp>
      <p:sp>
        <p:nvSpPr>
          <p:cNvPr id="2" name="矩形 1">
            <a:extLst>
              <a:ext uri="{FF2B5EF4-FFF2-40B4-BE49-F238E27FC236}">
                <a16:creationId xmlns:a16="http://schemas.microsoft.com/office/drawing/2014/main" id="{5C5C3333-C089-480D-B9EE-DC7735FBA200}"/>
              </a:ext>
            </a:extLst>
          </p:cNvPr>
          <p:cNvSpPr/>
          <p:nvPr/>
        </p:nvSpPr>
        <p:spPr>
          <a:xfrm>
            <a:off x="130629" y="2073423"/>
            <a:ext cx="12061371" cy="2677656"/>
          </a:xfrm>
          <a:prstGeom prst="rect">
            <a:avLst/>
          </a:prstGeom>
        </p:spPr>
        <p:txBody>
          <a:bodyPr wrap="square">
            <a:spAutoFit/>
          </a:bodyPr>
          <a:lstStyle/>
          <a:p>
            <a:r>
              <a:rPr lang="zh-CN" altLang="en-US" sz="2400" dirty="0">
                <a:solidFill>
                  <a:srgbClr val="333333"/>
                </a:solidFill>
                <a:latin typeface="-apple-system"/>
              </a:rPr>
              <a:t>一年一度的“跳石头”比赛又要开始了！</a:t>
            </a:r>
          </a:p>
          <a:p>
            <a:r>
              <a:rPr lang="zh-CN" altLang="en-US" sz="2400" dirty="0">
                <a:solidFill>
                  <a:srgbClr val="333333"/>
                </a:solidFill>
                <a:latin typeface="-apple-system"/>
              </a:rPr>
              <a:t>这项比赛将在一条笔直的河道中进行，河道中分布着一些巨大岩石。组委会已经选择好了两块岩石作为比赛起点和终点。在起点和终点之间，有 </a:t>
            </a:r>
            <a:r>
              <a:rPr lang="en-US" altLang="zh-CN" sz="2400" dirty="0">
                <a:solidFill>
                  <a:srgbClr val="333333"/>
                </a:solidFill>
                <a:latin typeface="-apple-system"/>
              </a:rPr>
              <a:t>N</a:t>
            </a:r>
            <a:r>
              <a:rPr lang="zh-CN" altLang="en-US" sz="2400" dirty="0">
                <a:solidFill>
                  <a:srgbClr val="333333"/>
                </a:solidFill>
                <a:latin typeface="-apple-system"/>
              </a:rPr>
              <a:t>块岩石（不含起点和终点的岩石）。在比赛过程中，选手们将从起点出发，每一步跳向相邻的岩石，直至到达终点。</a:t>
            </a:r>
          </a:p>
          <a:p>
            <a:r>
              <a:rPr lang="zh-CN" altLang="en-US" sz="2400" dirty="0">
                <a:solidFill>
                  <a:srgbClr val="333333"/>
                </a:solidFill>
                <a:latin typeface="-apple-system"/>
              </a:rPr>
              <a:t>为了提高比赛难度，组委会计划移走一些岩石，使得选手们在比赛过程中的最短跳跃距离尽可能长。由于预算限制，组委会至多从起点和终点之间移走 </a:t>
            </a:r>
            <a:r>
              <a:rPr lang="en-US" altLang="zh-CN" sz="2400" dirty="0">
                <a:solidFill>
                  <a:srgbClr val="333333"/>
                </a:solidFill>
                <a:latin typeface="-apple-system"/>
              </a:rPr>
              <a:t>M</a:t>
            </a:r>
            <a:r>
              <a:rPr lang="zh-CN" altLang="en-US" sz="2400" dirty="0">
                <a:solidFill>
                  <a:srgbClr val="333333"/>
                </a:solidFill>
                <a:latin typeface="-apple-system"/>
              </a:rPr>
              <a:t>块岩石（不能移走起点和终点的岩石）。</a:t>
            </a:r>
            <a:endParaRPr lang="zh-CN" altLang="en-US" sz="2400" b="0" i="0" dirty="0">
              <a:solidFill>
                <a:srgbClr val="333333"/>
              </a:solidFill>
              <a:effectLst/>
              <a:latin typeface="-apple-system"/>
            </a:endParaRPr>
          </a:p>
        </p:txBody>
      </p:sp>
      <p:sp>
        <p:nvSpPr>
          <p:cNvPr id="3" name="矩形 2">
            <a:extLst>
              <a:ext uri="{FF2B5EF4-FFF2-40B4-BE49-F238E27FC236}">
                <a16:creationId xmlns:a16="http://schemas.microsoft.com/office/drawing/2014/main" id="{E14F572B-C8F0-46C6-A9A8-A6F55A67152E}"/>
              </a:ext>
            </a:extLst>
          </p:cNvPr>
          <p:cNvSpPr/>
          <p:nvPr/>
        </p:nvSpPr>
        <p:spPr>
          <a:xfrm>
            <a:off x="682627" y="1150093"/>
            <a:ext cx="5652509" cy="923330"/>
          </a:xfrm>
          <a:prstGeom prst="rect">
            <a:avLst/>
          </a:prstGeom>
          <a:noFill/>
        </p:spPr>
        <p:txBody>
          <a:bodyPr wrap="none" lIns="91440" tIns="45720" rIns="91440" bIns="45720">
            <a:spAutoFit/>
          </a:bodyPr>
          <a:lstStyle/>
          <a:p>
            <a:pPr algn="ctr"/>
            <a:r>
              <a:rPr lang="en-US" altLang="zh-CN"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NOIP2015 </a:t>
            </a:r>
            <a:r>
              <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提高组</a:t>
            </a:r>
          </a:p>
        </p:txBody>
      </p:sp>
      <p:sp>
        <p:nvSpPr>
          <p:cNvPr id="5" name="矩形 4">
            <a:extLst>
              <a:ext uri="{FF2B5EF4-FFF2-40B4-BE49-F238E27FC236}">
                <a16:creationId xmlns:a16="http://schemas.microsoft.com/office/drawing/2014/main" id="{2B0BB0AC-BEED-4AAF-8FB7-82F46C4802F6}"/>
              </a:ext>
            </a:extLst>
          </p:cNvPr>
          <p:cNvSpPr/>
          <p:nvPr/>
        </p:nvSpPr>
        <p:spPr>
          <a:xfrm>
            <a:off x="130629" y="4849893"/>
            <a:ext cx="12061370" cy="1938992"/>
          </a:xfrm>
          <a:prstGeom prst="rect">
            <a:avLst/>
          </a:prstGeom>
        </p:spPr>
        <p:txBody>
          <a:bodyPr wrap="square">
            <a:spAutoFit/>
          </a:bodyPr>
          <a:lstStyle/>
          <a:p>
            <a:r>
              <a:rPr lang="zh-CN" altLang="en-US" sz="2400" b="1" dirty="0">
                <a:solidFill>
                  <a:srgbClr val="333333"/>
                </a:solidFill>
                <a:latin typeface="-apple-system"/>
              </a:rPr>
              <a:t>输入</a:t>
            </a:r>
            <a:r>
              <a:rPr lang="zh-CN" altLang="en-US" sz="2400" dirty="0">
                <a:solidFill>
                  <a:srgbClr val="333333"/>
                </a:solidFill>
                <a:latin typeface="-apple-system"/>
              </a:rPr>
              <a:t>文件第一行包含三个整数 </a:t>
            </a:r>
            <a:r>
              <a:rPr lang="en-US" altLang="zh-CN" sz="2400" dirty="0">
                <a:solidFill>
                  <a:srgbClr val="333333"/>
                </a:solidFill>
                <a:latin typeface="-apple-system"/>
              </a:rPr>
              <a:t>L,N,M</a:t>
            </a:r>
            <a:r>
              <a:rPr lang="zh-CN" altLang="en-US" sz="2400" dirty="0">
                <a:solidFill>
                  <a:srgbClr val="333333"/>
                </a:solidFill>
                <a:latin typeface="-apple-system"/>
              </a:rPr>
              <a:t>，分别表示起点到终点的距离，起点和终点之间的岩石数，以及组委会至多移走的岩石数。保证 </a:t>
            </a:r>
            <a:r>
              <a:rPr lang="en-US" altLang="zh-CN" sz="2400" dirty="0">
                <a:solidFill>
                  <a:srgbClr val="333333"/>
                </a:solidFill>
                <a:latin typeface="-apple-system"/>
              </a:rPr>
              <a:t>L≥1</a:t>
            </a:r>
            <a:r>
              <a:rPr lang="zh-CN" altLang="en-US" sz="2400" dirty="0">
                <a:solidFill>
                  <a:srgbClr val="333333"/>
                </a:solidFill>
                <a:latin typeface="-apple-system"/>
              </a:rPr>
              <a:t>且 </a:t>
            </a:r>
            <a:r>
              <a:rPr lang="en-US" altLang="zh-CN" sz="2400" dirty="0">
                <a:solidFill>
                  <a:srgbClr val="333333"/>
                </a:solidFill>
                <a:latin typeface="-apple-system"/>
              </a:rPr>
              <a:t>N≥M≥0</a:t>
            </a:r>
            <a:r>
              <a:rPr lang="zh-CN" altLang="en-US" sz="2400" dirty="0">
                <a:solidFill>
                  <a:srgbClr val="333333"/>
                </a:solidFill>
                <a:latin typeface="-apple-system"/>
              </a:rPr>
              <a:t>。</a:t>
            </a:r>
          </a:p>
          <a:p>
            <a:r>
              <a:rPr lang="zh-CN" altLang="en-US" sz="2400" dirty="0">
                <a:solidFill>
                  <a:srgbClr val="333333"/>
                </a:solidFill>
                <a:latin typeface="-apple-system"/>
              </a:rPr>
              <a:t>接下来 </a:t>
            </a:r>
            <a:r>
              <a:rPr lang="en-US" altLang="zh-CN" sz="2400" dirty="0">
                <a:solidFill>
                  <a:srgbClr val="333333"/>
                </a:solidFill>
                <a:latin typeface="-apple-system"/>
              </a:rPr>
              <a:t>N </a:t>
            </a:r>
            <a:r>
              <a:rPr lang="zh-CN" altLang="en-US" sz="2400" dirty="0">
                <a:solidFill>
                  <a:srgbClr val="333333"/>
                </a:solidFill>
                <a:latin typeface="-apple-system"/>
              </a:rPr>
              <a:t>行，每行一个整数，第 </a:t>
            </a:r>
            <a:r>
              <a:rPr lang="en-US" altLang="zh-CN" sz="2400" dirty="0" err="1">
                <a:solidFill>
                  <a:srgbClr val="333333"/>
                </a:solidFill>
                <a:latin typeface="-apple-system"/>
              </a:rPr>
              <a:t>i</a:t>
            </a:r>
            <a:r>
              <a:rPr lang="zh-CN" altLang="en-US" sz="2400" dirty="0">
                <a:solidFill>
                  <a:srgbClr val="333333"/>
                </a:solidFill>
                <a:latin typeface="-apple-system"/>
              </a:rPr>
              <a:t>行的整数 </a:t>
            </a:r>
            <a:r>
              <a:rPr lang="en-US" altLang="zh-CN" sz="2400" dirty="0">
                <a:solidFill>
                  <a:srgbClr val="333333"/>
                </a:solidFill>
                <a:latin typeface="-apple-system"/>
              </a:rPr>
              <a:t>Di</a:t>
            </a:r>
            <a:r>
              <a:rPr lang="zh-CN" altLang="en-US" sz="2400" dirty="0">
                <a:solidFill>
                  <a:srgbClr val="333333"/>
                </a:solidFill>
                <a:latin typeface="-apple-system"/>
              </a:rPr>
              <a:t>（</a:t>
            </a:r>
            <a:r>
              <a:rPr lang="en-US" altLang="zh-CN" sz="2400" dirty="0">
                <a:solidFill>
                  <a:srgbClr val="333333"/>
                </a:solidFill>
                <a:latin typeface="-apple-system"/>
              </a:rPr>
              <a:t>0&lt;Di&lt;L</a:t>
            </a:r>
            <a:r>
              <a:rPr lang="zh-CN" altLang="en-US" sz="2400" dirty="0">
                <a:solidFill>
                  <a:srgbClr val="333333"/>
                </a:solidFill>
                <a:latin typeface="-apple-system"/>
              </a:rPr>
              <a:t>）， 表示第 </a:t>
            </a:r>
            <a:r>
              <a:rPr lang="en-US" altLang="zh-CN" sz="2400" dirty="0" err="1">
                <a:solidFill>
                  <a:srgbClr val="333333"/>
                </a:solidFill>
                <a:latin typeface="-apple-system"/>
              </a:rPr>
              <a:t>i</a:t>
            </a:r>
            <a:r>
              <a:rPr lang="zh-CN" altLang="en-US" sz="2400" dirty="0">
                <a:solidFill>
                  <a:srgbClr val="333333"/>
                </a:solidFill>
                <a:latin typeface="-apple-system"/>
              </a:rPr>
              <a:t>块岩石与起点的距离。这些岩石按与起点距离从小到大的顺序给出，且不会有两个岩石出现在同一个位置。</a:t>
            </a:r>
            <a:endParaRPr lang="en-US" altLang="zh-CN" sz="2400" dirty="0">
              <a:solidFill>
                <a:srgbClr val="333333"/>
              </a:solidFill>
              <a:latin typeface="-apple-system"/>
            </a:endParaRPr>
          </a:p>
          <a:p>
            <a:r>
              <a:rPr lang="zh-CN" altLang="en-US" sz="2400" b="1" i="0" dirty="0">
                <a:solidFill>
                  <a:srgbClr val="333333"/>
                </a:solidFill>
                <a:effectLst/>
                <a:latin typeface="-apple-system"/>
              </a:rPr>
              <a:t>输出最短跳跃距离的最大值。</a:t>
            </a:r>
          </a:p>
        </p:txBody>
      </p:sp>
    </p:spTree>
    <p:extLst>
      <p:ext uri="{BB962C8B-B14F-4D97-AF65-F5344CB8AC3E}">
        <p14:creationId xmlns:p14="http://schemas.microsoft.com/office/powerpoint/2010/main" val="19355075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3997D4E8-B2DB-436F-8410-25FC36048380}"/>
              </a:ext>
            </a:extLst>
          </p:cNvPr>
          <p:cNvSpPr>
            <a:spLocks noGrp="1"/>
          </p:cNvSpPr>
          <p:nvPr>
            <p:ph sz="quarter" idx="13"/>
          </p:nvPr>
        </p:nvSpPr>
        <p:spPr/>
        <p:txBody>
          <a:bodyPr/>
          <a:lstStyle/>
          <a:p>
            <a:r>
              <a:rPr lang="zh-CN" altLang="en-US" dirty="0"/>
              <a:t>？？？</a:t>
            </a:r>
          </a:p>
        </p:txBody>
      </p:sp>
      <p:pic>
        <p:nvPicPr>
          <p:cNvPr id="6" name="图片 5">
            <a:extLst>
              <a:ext uri="{FF2B5EF4-FFF2-40B4-BE49-F238E27FC236}">
                <a16:creationId xmlns:a16="http://schemas.microsoft.com/office/drawing/2014/main" id="{C24949E6-C233-4035-B421-6F585762CF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627" y="1669816"/>
            <a:ext cx="3842709" cy="3842709"/>
          </a:xfrm>
          <a:prstGeom prst="rect">
            <a:avLst/>
          </a:prstGeom>
        </p:spPr>
      </p:pic>
      <p:pic>
        <p:nvPicPr>
          <p:cNvPr id="9" name="图片 8">
            <a:extLst>
              <a:ext uri="{FF2B5EF4-FFF2-40B4-BE49-F238E27FC236}">
                <a16:creationId xmlns:a16="http://schemas.microsoft.com/office/drawing/2014/main" id="{C35B7E8B-2D51-47A9-ADD3-76A90072FB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25336" y="968284"/>
            <a:ext cx="3234145" cy="2499112"/>
          </a:xfrm>
          <a:prstGeom prst="rect">
            <a:avLst/>
          </a:prstGeom>
        </p:spPr>
      </p:pic>
      <p:pic>
        <p:nvPicPr>
          <p:cNvPr id="11" name="图片 10">
            <a:extLst>
              <a:ext uri="{FF2B5EF4-FFF2-40B4-BE49-F238E27FC236}">
                <a16:creationId xmlns:a16="http://schemas.microsoft.com/office/drawing/2014/main" id="{26E40BB2-F6F4-4521-A736-B52AC8C263F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66261" y="2341614"/>
            <a:ext cx="3234145" cy="2499112"/>
          </a:xfrm>
          <a:prstGeom prst="rect">
            <a:avLst/>
          </a:prstGeom>
        </p:spPr>
      </p:pic>
      <p:pic>
        <p:nvPicPr>
          <p:cNvPr id="13" name="图片 12">
            <a:extLst>
              <a:ext uri="{FF2B5EF4-FFF2-40B4-BE49-F238E27FC236}">
                <a16:creationId xmlns:a16="http://schemas.microsoft.com/office/drawing/2014/main" id="{27481AE0-CFEF-4A74-A513-568AE4C7DFD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27844" y="3933008"/>
            <a:ext cx="3231637" cy="2480853"/>
          </a:xfrm>
          <a:prstGeom prst="rect">
            <a:avLst/>
          </a:prstGeom>
        </p:spPr>
      </p:pic>
    </p:spTree>
    <p:extLst>
      <p:ext uri="{BB962C8B-B14F-4D97-AF65-F5344CB8AC3E}">
        <p14:creationId xmlns:p14="http://schemas.microsoft.com/office/powerpoint/2010/main" val="2905251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021E0B98-03A1-4B25-A0DC-2AB28CA024E0}"/>
              </a:ext>
            </a:extLst>
          </p:cNvPr>
          <p:cNvSpPr>
            <a:spLocks noGrp="1"/>
          </p:cNvSpPr>
          <p:nvPr>
            <p:ph sz="quarter" idx="13"/>
          </p:nvPr>
        </p:nvSpPr>
        <p:spPr/>
        <p:txBody>
          <a:bodyPr/>
          <a:lstStyle/>
          <a:p>
            <a:r>
              <a:rPr lang="zh-CN" altLang="en-US" dirty="0"/>
              <a:t>？？？</a:t>
            </a:r>
          </a:p>
        </p:txBody>
      </p:sp>
      <p:sp>
        <p:nvSpPr>
          <p:cNvPr id="5" name="文本框 4">
            <a:extLst>
              <a:ext uri="{FF2B5EF4-FFF2-40B4-BE49-F238E27FC236}">
                <a16:creationId xmlns:a16="http://schemas.microsoft.com/office/drawing/2014/main" id="{76DB0ED2-86F3-4850-A739-AC18AD519F88}"/>
              </a:ext>
            </a:extLst>
          </p:cNvPr>
          <p:cNvSpPr txBox="1"/>
          <p:nvPr/>
        </p:nvSpPr>
        <p:spPr>
          <a:xfrm>
            <a:off x="682627" y="1345474"/>
            <a:ext cx="3827417" cy="584775"/>
          </a:xfrm>
          <a:prstGeom prst="rect">
            <a:avLst/>
          </a:prstGeom>
          <a:noFill/>
        </p:spPr>
        <p:txBody>
          <a:bodyPr wrap="square" rtlCol="0">
            <a:spAutoFit/>
          </a:bodyPr>
          <a:lstStyle/>
          <a:p>
            <a:r>
              <a:rPr lang="zh-CN" altLang="en-US" sz="3200" dirty="0"/>
              <a:t>贪心与分治</a:t>
            </a:r>
            <a:r>
              <a:rPr lang="en-US" altLang="zh-CN" sz="3200" dirty="0"/>
              <a:t>	</a:t>
            </a:r>
            <a:endParaRPr lang="zh-CN" altLang="en-US" sz="3200" dirty="0"/>
          </a:p>
        </p:txBody>
      </p:sp>
      <p:sp>
        <p:nvSpPr>
          <p:cNvPr id="6" name="文本框 5">
            <a:extLst>
              <a:ext uri="{FF2B5EF4-FFF2-40B4-BE49-F238E27FC236}">
                <a16:creationId xmlns:a16="http://schemas.microsoft.com/office/drawing/2014/main" id="{F95BCEC9-4BF3-4BD0-A75B-719646279709}"/>
              </a:ext>
            </a:extLst>
          </p:cNvPr>
          <p:cNvSpPr txBox="1"/>
          <p:nvPr/>
        </p:nvSpPr>
        <p:spPr>
          <a:xfrm>
            <a:off x="682626" y="2068661"/>
            <a:ext cx="3827417" cy="584775"/>
          </a:xfrm>
          <a:prstGeom prst="rect">
            <a:avLst/>
          </a:prstGeom>
          <a:noFill/>
        </p:spPr>
        <p:txBody>
          <a:bodyPr wrap="square" rtlCol="0">
            <a:spAutoFit/>
          </a:bodyPr>
          <a:lstStyle/>
          <a:p>
            <a:r>
              <a:rPr lang="zh-CN" altLang="en-US" sz="3200" dirty="0"/>
              <a:t>搜索</a:t>
            </a:r>
            <a:r>
              <a:rPr lang="en-US" altLang="zh-CN" sz="3200" dirty="0"/>
              <a:t>	</a:t>
            </a:r>
            <a:endParaRPr lang="zh-CN" altLang="en-US" sz="3200" dirty="0"/>
          </a:p>
        </p:txBody>
      </p:sp>
      <p:sp>
        <p:nvSpPr>
          <p:cNvPr id="7" name="文本框 6">
            <a:extLst>
              <a:ext uri="{FF2B5EF4-FFF2-40B4-BE49-F238E27FC236}">
                <a16:creationId xmlns:a16="http://schemas.microsoft.com/office/drawing/2014/main" id="{B4D3424D-542E-4AD6-AC56-0F62D5614A54}"/>
              </a:ext>
            </a:extLst>
          </p:cNvPr>
          <p:cNvSpPr txBox="1"/>
          <p:nvPr/>
        </p:nvSpPr>
        <p:spPr>
          <a:xfrm>
            <a:off x="682626" y="2791848"/>
            <a:ext cx="3827417" cy="584775"/>
          </a:xfrm>
          <a:prstGeom prst="rect">
            <a:avLst/>
          </a:prstGeom>
          <a:noFill/>
        </p:spPr>
        <p:txBody>
          <a:bodyPr wrap="square" rtlCol="0">
            <a:spAutoFit/>
          </a:bodyPr>
          <a:lstStyle/>
          <a:p>
            <a:r>
              <a:rPr lang="zh-CN" altLang="en-US" sz="3200" dirty="0"/>
              <a:t>数据结构</a:t>
            </a:r>
            <a:r>
              <a:rPr lang="en-US" altLang="zh-CN" sz="3200" dirty="0"/>
              <a:t>	</a:t>
            </a:r>
            <a:endParaRPr lang="zh-CN" altLang="en-US" sz="3200" dirty="0"/>
          </a:p>
        </p:txBody>
      </p:sp>
      <p:sp>
        <p:nvSpPr>
          <p:cNvPr id="8" name="文本框 7">
            <a:extLst>
              <a:ext uri="{FF2B5EF4-FFF2-40B4-BE49-F238E27FC236}">
                <a16:creationId xmlns:a16="http://schemas.microsoft.com/office/drawing/2014/main" id="{633BAECC-3D03-4DCA-B75C-F7C43FB8A0B1}"/>
              </a:ext>
            </a:extLst>
          </p:cNvPr>
          <p:cNvSpPr txBox="1"/>
          <p:nvPr/>
        </p:nvSpPr>
        <p:spPr>
          <a:xfrm>
            <a:off x="682625" y="3515035"/>
            <a:ext cx="3827417" cy="584775"/>
          </a:xfrm>
          <a:prstGeom prst="rect">
            <a:avLst/>
          </a:prstGeom>
          <a:noFill/>
        </p:spPr>
        <p:txBody>
          <a:bodyPr wrap="square" rtlCol="0">
            <a:spAutoFit/>
          </a:bodyPr>
          <a:lstStyle/>
          <a:p>
            <a:r>
              <a:rPr lang="zh-CN" altLang="en-US" sz="3200" dirty="0"/>
              <a:t>动态规划</a:t>
            </a:r>
            <a:r>
              <a:rPr lang="en-US" altLang="zh-CN" sz="3200" dirty="0"/>
              <a:t>	</a:t>
            </a:r>
            <a:endParaRPr lang="zh-CN" altLang="en-US" sz="3200" dirty="0"/>
          </a:p>
        </p:txBody>
      </p:sp>
      <p:sp>
        <p:nvSpPr>
          <p:cNvPr id="9" name="文本框 8">
            <a:extLst>
              <a:ext uri="{FF2B5EF4-FFF2-40B4-BE49-F238E27FC236}">
                <a16:creationId xmlns:a16="http://schemas.microsoft.com/office/drawing/2014/main" id="{15B68C58-C6ED-4211-B00C-8F203BFE4EFE}"/>
              </a:ext>
            </a:extLst>
          </p:cNvPr>
          <p:cNvSpPr txBox="1"/>
          <p:nvPr/>
        </p:nvSpPr>
        <p:spPr>
          <a:xfrm>
            <a:off x="682624" y="4238222"/>
            <a:ext cx="3827417" cy="584775"/>
          </a:xfrm>
          <a:prstGeom prst="rect">
            <a:avLst/>
          </a:prstGeom>
          <a:noFill/>
        </p:spPr>
        <p:txBody>
          <a:bodyPr wrap="square" rtlCol="0">
            <a:spAutoFit/>
          </a:bodyPr>
          <a:lstStyle/>
          <a:p>
            <a:r>
              <a:rPr lang="zh-CN" altLang="en-US" sz="3200" dirty="0"/>
              <a:t>数论</a:t>
            </a:r>
            <a:r>
              <a:rPr lang="en-US" altLang="zh-CN" sz="3200" dirty="0"/>
              <a:t>	</a:t>
            </a:r>
            <a:endParaRPr lang="zh-CN" altLang="en-US" sz="3200" dirty="0"/>
          </a:p>
        </p:txBody>
      </p:sp>
      <p:sp>
        <p:nvSpPr>
          <p:cNvPr id="10" name="文本框 9">
            <a:extLst>
              <a:ext uri="{FF2B5EF4-FFF2-40B4-BE49-F238E27FC236}">
                <a16:creationId xmlns:a16="http://schemas.microsoft.com/office/drawing/2014/main" id="{F7F89E86-C270-4CEB-8C0B-59A708340971}"/>
              </a:ext>
            </a:extLst>
          </p:cNvPr>
          <p:cNvSpPr txBox="1"/>
          <p:nvPr/>
        </p:nvSpPr>
        <p:spPr>
          <a:xfrm>
            <a:off x="682625" y="4961409"/>
            <a:ext cx="3827417" cy="584775"/>
          </a:xfrm>
          <a:prstGeom prst="rect">
            <a:avLst/>
          </a:prstGeom>
          <a:noFill/>
        </p:spPr>
        <p:txBody>
          <a:bodyPr wrap="square" rtlCol="0">
            <a:spAutoFit/>
          </a:bodyPr>
          <a:lstStyle/>
          <a:p>
            <a:r>
              <a:rPr lang="zh-CN" altLang="en-US" sz="3200" dirty="0"/>
              <a:t>图论</a:t>
            </a:r>
            <a:r>
              <a:rPr lang="en-US" altLang="zh-CN" sz="3200" dirty="0"/>
              <a:t>	</a:t>
            </a:r>
            <a:endParaRPr lang="zh-CN" altLang="en-US" sz="3200" dirty="0"/>
          </a:p>
        </p:txBody>
      </p:sp>
      <p:sp>
        <p:nvSpPr>
          <p:cNvPr id="11" name="文本框 10">
            <a:extLst>
              <a:ext uri="{FF2B5EF4-FFF2-40B4-BE49-F238E27FC236}">
                <a16:creationId xmlns:a16="http://schemas.microsoft.com/office/drawing/2014/main" id="{B960C341-D14C-45BB-83ED-07F9EF84A7DD}"/>
              </a:ext>
            </a:extLst>
          </p:cNvPr>
          <p:cNvSpPr txBox="1"/>
          <p:nvPr/>
        </p:nvSpPr>
        <p:spPr>
          <a:xfrm>
            <a:off x="682624" y="5684596"/>
            <a:ext cx="3827417" cy="584775"/>
          </a:xfrm>
          <a:prstGeom prst="rect">
            <a:avLst/>
          </a:prstGeom>
          <a:noFill/>
        </p:spPr>
        <p:txBody>
          <a:bodyPr wrap="square" rtlCol="0">
            <a:spAutoFit/>
          </a:bodyPr>
          <a:lstStyle/>
          <a:p>
            <a:r>
              <a:rPr lang="zh-CN" altLang="en-US" sz="3200" dirty="0"/>
              <a:t>字符串</a:t>
            </a:r>
            <a:r>
              <a:rPr lang="en-US" altLang="zh-CN" sz="3200" dirty="0"/>
              <a:t>	</a:t>
            </a:r>
            <a:endParaRPr lang="zh-CN" altLang="en-US" sz="3200" dirty="0"/>
          </a:p>
        </p:txBody>
      </p:sp>
      <p:pic>
        <p:nvPicPr>
          <p:cNvPr id="13" name="图片 12">
            <a:extLst>
              <a:ext uri="{FF2B5EF4-FFF2-40B4-BE49-F238E27FC236}">
                <a16:creationId xmlns:a16="http://schemas.microsoft.com/office/drawing/2014/main" id="{2506B13C-FC2C-45FE-93FB-9435C6C637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5199" y="1345474"/>
            <a:ext cx="5226241" cy="4923897"/>
          </a:xfrm>
          <a:prstGeom prst="rect">
            <a:avLst/>
          </a:prstGeom>
        </p:spPr>
      </p:pic>
      <p:sp>
        <p:nvSpPr>
          <p:cNvPr id="15" name="文本框 14">
            <a:extLst>
              <a:ext uri="{FF2B5EF4-FFF2-40B4-BE49-F238E27FC236}">
                <a16:creationId xmlns:a16="http://schemas.microsoft.com/office/drawing/2014/main" id="{E6E719B9-99EB-440D-AE69-66037C31FC96}"/>
              </a:ext>
            </a:extLst>
          </p:cNvPr>
          <p:cNvSpPr txBox="1"/>
          <p:nvPr/>
        </p:nvSpPr>
        <p:spPr>
          <a:xfrm>
            <a:off x="3344910" y="1345474"/>
            <a:ext cx="8398599" cy="1077218"/>
          </a:xfrm>
          <a:prstGeom prst="rect">
            <a:avLst/>
          </a:prstGeom>
          <a:noFill/>
        </p:spPr>
        <p:txBody>
          <a:bodyPr wrap="square" rtlCol="0">
            <a:spAutoFit/>
          </a:bodyPr>
          <a:lstStyle/>
          <a:p>
            <a:r>
              <a:rPr lang="zh-CN" altLang="en-US" sz="3200" dirty="0"/>
              <a:t>贪心：策略暂时想不到  分治：也暂时不太会</a:t>
            </a:r>
            <a:r>
              <a:rPr lang="en-US" altLang="zh-CN" sz="3200" dirty="0"/>
              <a:t>	</a:t>
            </a:r>
            <a:endParaRPr lang="zh-CN" altLang="en-US" sz="3200" dirty="0"/>
          </a:p>
        </p:txBody>
      </p:sp>
      <p:sp>
        <p:nvSpPr>
          <p:cNvPr id="16" name="文本框 15">
            <a:extLst>
              <a:ext uri="{FF2B5EF4-FFF2-40B4-BE49-F238E27FC236}">
                <a16:creationId xmlns:a16="http://schemas.microsoft.com/office/drawing/2014/main" id="{22462E8B-6E86-413D-9D34-FB7D5FBAFA7A}"/>
              </a:ext>
            </a:extLst>
          </p:cNvPr>
          <p:cNvSpPr txBox="1"/>
          <p:nvPr/>
        </p:nvSpPr>
        <p:spPr>
          <a:xfrm>
            <a:off x="3344910" y="2068661"/>
            <a:ext cx="8398599" cy="584775"/>
          </a:xfrm>
          <a:prstGeom prst="rect">
            <a:avLst/>
          </a:prstGeom>
          <a:noFill/>
        </p:spPr>
        <p:txBody>
          <a:bodyPr wrap="square" rtlCol="0">
            <a:spAutoFit/>
          </a:bodyPr>
          <a:lstStyle/>
          <a:p>
            <a:r>
              <a:rPr lang="zh-CN" altLang="en-US" sz="3200" dirty="0"/>
              <a:t>或许可以，但是时间复杂度较高</a:t>
            </a:r>
          </a:p>
        </p:txBody>
      </p:sp>
      <p:sp>
        <p:nvSpPr>
          <p:cNvPr id="17" name="文本框 16">
            <a:extLst>
              <a:ext uri="{FF2B5EF4-FFF2-40B4-BE49-F238E27FC236}">
                <a16:creationId xmlns:a16="http://schemas.microsoft.com/office/drawing/2014/main" id="{B78164F8-5BF5-479D-907A-BA149A59D2D7}"/>
              </a:ext>
            </a:extLst>
          </p:cNvPr>
          <p:cNvSpPr txBox="1"/>
          <p:nvPr/>
        </p:nvSpPr>
        <p:spPr>
          <a:xfrm>
            <a:off x="3344910" y="2796631"/>
            <a:ext cx="8398599" cy="584775"/>
          </a:xfrm>
          <a:prstGeom prst="rect">
            <a:avLst/>
          </a:prstGeom>
          <a:noFill/>
        </p:spPr>
        <p:txBody>
          <a:bodyPr wrap="square" rtlCol="0">
            <a:spAutoFit/>
          </a:bodyPr>
          <a:lstStyle/>
          <a:p>
            <a:r>
              <a:rPr lang="zh-CN" altLang="en-US" sz="3200" dirty="0"/>
              <a:t>一般用于维护某些特性，暂时搁置</a:t>
            </a:r>
          </a:p>
        </p:txBody>
      </p:sp>
      <p:sp>
        <p:nvSpPr>
          <p:cNvPr id="18" name="文本框 17">
            <a:extLst>
              <a:ext uri="{FF2B5EF4-FFF2-40B4-BE49-F238E27FC236}">
                <a16:creationId xmlns:a16="http://schemas.microsoft.com/office/drawing/2014/main" id="{0FBCA161-EECE-4FD3-A233-2EC36B8BDE56}"/>
              </a:ext>
            </a:extLst>
          </p:cNvPr>
          <p:cNvSpPr txBox="1"/>
          <p:nvPr/>
        </p:nvSpPr>
        <p:spPr>
          <a:xfrm>
            <a:off x="3344910" y="3524601"/>
            <a:ext cx="8398599" cy="584775"/>
          </a:xfrm>
          <a:prstGeom prst="rect">
            <a:avLst/>
          </a:prstGeom>
          <a:noFill/>
        </p:spPr>
        <p:txBody>
          <a:bodyPr wrap="square" rtlCol="0">
            <a:spAutoFit/>
          </a:bodyPr>
          <a:lstStyle/>
          <a:p>
            <a:r>
              <a:rPr lang="zh-CN" altLang="en-US" sz="3200" dirty="0"/>
              <a:t>好像可以试试？</a:t>
            </a:r>
          </a:p>
        </p:txBody>
      </p:sp>
      <p:sp>
        <p:nvSpPr>
          <p:cNvPr id="19" name="文本框 18">
            <a:extLst>
              <a:ext uri="{FF2B5EF4-FFF2-40B4-BE49-F238E27FC236}">
                <a16:creationId xmlns:a16="http://schemas.microsoft.com/office/drawing/2014/main" id="{27F03015-6402-4D7D-A77F-98356E9CE4FC}"/>
              </a:ext>
            </a:extLst>
          </p:cNvPr>
          <p:cNvSpPr txBox="1"/>
          <p:nvPr/>
        </p:nvSpPr>
        <p:spPr>
          <a:xfrm>
            <a:off x="3344909" y="4243005"/>
            <a:ext cx="8398599" cy="584775"/>
          </a:xfrm>
          <a:prstGeom prst="rect">
            <a:avLst/>
          </a:prstGeom>
          <a:noFill/>
        </p:spPr>
        <p:txBody>
          <a:bodyPr wrap="square" rtlCol="0">
            <a:spAutoFit/>
          </a:bodyPr>
          <a:lstStyle/>
          <a:p>
            <a:r>
              <a:rPr lang="zh-CN" altLang="en-US" sz="3200" dirty="0"/>
              <a:t>应该没啥关系</a:t>
            </a:r>
          </a:p>
        </p:txBody>
      </p:sp>
      <p:sp>
        <p:nvSpPr>
          <p:cNvPr id="20" name="文本框 19">
            <a:extLst>
              <a:ext uri="{FF2B5EF4-FFF2-40B4-BE49-F238E27FC236}">
                <a16:creationId xmlns:a16="http://schemas.microsoft.com/office/drawing/2014/main" id="{6EFD3DD7-F3BE-4A54-B98D-EDD606612C85}"/>
              </a:ext>
            </a:extLst>
          </p:cNvPr>
          <p:cNvSpPr txBox="1"/>
          <p:nvPr/>
        </p:nvSpPr>
        <p:spPr>
          <a:xfrm>
            <a:off x="3344909" y="4970975"/>
            <a:ext cx="8398599" cy="584775"/>
          </a:xfrm>
          <a:prstGeom prst="rect">
            <a:avLst/>
          </a:prstGeom>
          <a:noFill/>
        </p:spPr>
        <p:txBody>
          <a:bodyPr wrap="square" rtlCol="0">
            <a:spAutoFit/>
          </a:bodyPr>
          <a:lstStyle/>
          <a:p>
            <a:r>
              <a:rPr lang="zh-CN" altLang="en-US" sz="3200" dirty="0"/>
              <a:t>模型不太会转化呀</a:t>
            </a:r>
            <a:r>
              <a:rPr lang="en-US" altLang="zh-CN" sz="3200" dirty="0" err="1"/>
              <a:t>qwq</a:t>
            </a:r>
            <a:r>
              <a:rPr lang="zh-CN" altLang="en-US" sz="3200" dirty="0"/>
              <a:t>，也许可以？</a:t>
            </a:r>
          </a:p>
        </p:txBody>
      </p:sp>
      <p:sp>
        <p:nvSpPr>
          <p:cNvPr id="21" name="文本框 20">
            <a:extLst>
              <a:ext uri="{FF2B5EF4-FFF2-40B4-BE49-F238E27FC236}">
                <a16:creationId xmlns:a16="http://schemas.microsoft.com/office/drawing/2014/main" id="{960B84F2-D620-4B66-A5B7-28D2233A47CC}"/>
              </a:ext>
            </a:extLst>
          </p:cNvPr>
          <p:cNvSpPr txBox="1"/>
          <p:nvPr/>
        </p:nvSpPr>
        <p:spPr>
          <a:xfrm>
            <a:off x="3344908" y="5694162"/>
            <a:ext cx="8398599" cy="584775"/>
          </a:xfrm>
          <a:prstGeom prst="rect">
            <a:avLst/>
          </a:prstGeom>
          <a:noFill/>
        </p:spPr>
        <p:txBody>
          <a:bodyPr wrap="square" rtlCol="0">
            <a:spAutoFit/>
          </a:bodyPr>
          <a:lstStyle/>
          <a:p>
            <a:r>
              <a:rPr lang="zh-CN" altLang="en-US" sz="3200" dirty="0"/>
              <a:t>应该关系也不大</a:t>
            </a:r>
          </a:p>
        </p:txBody>
      </p:sp>
    </p:spTree>
    <p:extLst>
      <p:ext uri="{BB962C8B-B14F-4D97-AF65-F5344CB8AC3E}">
        <p14:creationId xmlns:p14="http://schemas.microsoft.com/office/powerpoint/2010/main" val="3065917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3"/>
                                        </p:tgtEl>
                                      </p:cBhvr>
                                    </p:animEffect>
                                    <p:set>
                                      <p:cBhvr>
                                        <p:cTn id="7" dur="1" fill="hold">
                                          <p:stCondLst>
                                            <p:cond delay="499"/>
                                          </p:stCondLst>
                                        </p:cTn>
                                        <p:tgtEl>
                                          <p:spTgt spid="1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P spid="19" grpId="0"/>
      <p:bldP spid="20" grpId="0"/>
      <p:bldP spid="2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A703327B-26B1-447F-BE38-2FE6972875E2}"/>
              </a:ext>
            </a:extLst>
          </p:cNvPr>
          <p:cNvSpPr>
            <a:spLocks noGrp="1"/>
          </p:cNvSpPr>
          <p:nvPr>
            <p:ph sz="quarter" idx="13"/>
          </p:nvPr>
        </p:nvSpPr>
        <p:spPr/>
        <p:txBody>
          <a:bodyPr/>
          <a:lstStyle/>
          <a:p>
            <a:r>
              <a:rPr lang="zh-CN" altLang="en-US" dirty="0"/>
              <a:t>？？？</a:t>
            </a:r>
          </a:p>
        </p:txBody>
      </p:sp>
      <p:sp>
        <p:nvSpPr>
          <p:cNvPr id="5" name="文本框 4">
            <a:extLst>
              <a:ext uri="{FF2B5EF4-FFF2-40B4-BE49-F238E27FC236}">
                <a16:creationId xmlns:a16="http://schemas.microsoft.com/office/drawing/2014/main" id="{29561471-FD82-412F-B029-D84140A3F4C9}"/>
              </a:ext>
            </a:extLst>
          </p:cNvPr>
          <p:cNvSpPr txBox="1"/>
          <p:nvPr/>
        </p:nvSpPr>
        <p:spPr>
          <a:xfrm>
            <a:off x="682626" y="1227909"/>
            <a:ext cx="11113133" cy="707886"/>
          </a:xfrm>
          <a:prstGeom prst="rect">
            <a:avLst/>
          </a:prstGeom>
          <a:noFill/>
        </p:spPr>
        <p:txBody>
          <a:bodyPr wrap="square" rtlCol="0">
            <a:spAutoFit/>
          </a:bodyPr>
          <a:lstStyle/>
          <a:p>
            <a:r>
              <a:rPr lang="zh-CN" altLang="en-US" sz="4000" dirty="0"/>
              <a:t>动态规划做法，复杂度</a:t>
            </a:r>
            <a:r>
              <a:rPr lang="en-US" altLang="zh-CN" sz="4000" dirty="0"/>
              <a:t>O(NM)</a:t>
            </a:r>
            <a:r>
              <a:rPr lang="zh-CN" altLang="en-US" sz="4000" dirty="0"/>
              <a:t>，留给同学们思考</a:t>
            </a:r>
          </a:p>
        </p:txBody>
      </p:sp>
      <p:pic>
        <p:nvPicPr>
          <p:cNvPr id="6" name="图片 5">
            <a:extLst>
              <a:ext uri="{FF2B5EF4-FFF2-40B4-BE49-F238E27FC236}">
                <a16:creationId xmlns:a16="http://schemas.microsoft.com/office/drawing/2014/main" id="{971FAF9C-6F5E-4968-91C0-06C17A3F8F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627" y="1935795"/>
            <a:ext cx="3800796" cy="4414589"/>
          </a:xfrm>
          <a:prstGeom prst="rect">
            <a:avLst/>
          </a:prstGeom>
        </p:spPr>
      </p:pic>
      <p:sp>
        <p:nvSpPr>
          <p:cNvPr id="8" name="矩形 7">
            <a:extLst>
              <a:ext uri="{FF2B5EF4-FFF2-40B4-BE49-F238E27FC236}">
                <a16:creationId xmlns:a16="http://schemas.microsoft.com/office/drawing/2014/main" id="{90ED04F6-54EF-4F93-BE5A-54799C20D7F9}"/>
              </a:ext>
            </a:extLst>
          </p:cNvPr>
          <p:cNvSpPr/>
          <p:nvPr/>
        </p:nvSpPr>
        <p:spPr>
          <a:xfrm>
            <a:off x="6727371" y="2255154"/>
            <a:ext cx="3647153" cy="923330"/>
          </a:xfrm>
          <a:prstGeom prst="rect">
            <a:avLst/>
          </a:prstGeom>
          <a:noFill/>
        </p:spPr>
        <p:txBody>
          <a:bodyPr wrap="none" lIns="91440" tIns="45720" rIns="91440" bIns="45720">
            <a:spAutoFit/>
          </a:bodyPr>
          <a:lstStyle/>
          <a:p>
            <a:pPr algn="ctr"/>
            <a:r>
              <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分治？？？</a:t>
            </a:r>
          </a:p>
        </p:txBody>
      </p:sp>
      <p:grpSp>
        <p:nvGrpSpPr>
          <p:cNvPr id="11" name="组合 10">
            <a:extLst>
              <a:ext uri="{FF2B5EF4-FFF2-40B4-BE49-F238E27FC236}">
                <a16:creationId xmlns:a16="http://schemas.microsoft.com/office/drawing/2014/main" id="{B93D6C8F-F1ED-4E34-98A8-F6227A479857}"/>
              </a:ext>
            </a:extLst>
          </p:cNvPr>
          <p:cNvGrpSpPr/>
          <p:nvPr/>
        </p:nvGrpSpPr>
        <p:grpSpPr>
          <a:xfrm>
            <a:off x="6727372" y="3391975"/>
            <a:ext cx="3647153" cy="2512630"/>
            <a:chOff x="6727372" y="3391975"/>
            <a:chExt cx="3647153" cy="2512630"/>
          </a:xfrm>
        </p:grpSpPr>
        <p:sp>
          <p:nvSpPr>
            <p:cNvPr id="9" name="箭头: 下 8">
              <a:extLst>
                <a:ext uri="{FF2B5EF4-FFF2-40B4-BE49-F238E27FC236}">
                  <a16:creationId xmlns:a16="http://schemas.microsoft.com/office/drawing/2014/main" id="{89626BD0-A6A4-45BF-9DD6-208024DBFC55}"/>
                </a:ext>
              </a:extLst>
            </p:cNvPr>
            <p:cNvSpPr/>
            <p:nvPr/>
          </p:nvSpPr>
          <p:spPr>
            <a:xfrm>
              <a:off x="8067621" y="3391975"/>
              <a:ext cx="966652" cy="15022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8023C41B-DCA8-41E2-A96B-A3EB005F7675}"/>
                </a:ext>
              </a:extLst>
            </p:cNvPr>
            <p:cNvSpPr/>
            <p:nvPr/>
          </p:nvSpPr>
          <p:spPr>
            <a:xfrm>
              <a:off x="6727372" y="4981275"/>
              <a:ext cx="3647153" cy="923330"/>
            </a:xfrm>
            <a:prstGeom prst="rect">
              <a:avLst/>
            </a:prstGeom>
            <a:noFill/>
          </p:spPr>
          <p:txBody>
            <a:bodyPr wrap="none" lIns="91440" tIns="45720" rIns="91440" bIns="45720">
              <a:spAutoFit/>
            </a:bodyPr>
            <a:lstStyle/>
            <a:p>
              <a:pPr algn="ctr"/>
              <a:r>
                <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二分！！！</a:t>
              </a:r>
            </a:p>
          </p:txBody>
        </p:sp>
      </p:grpSp>
    </p:spTree>
    <p:extLst>
      <p:ext uri="{BB962C8B-B14F-4D97-AF65-F5344CB8AC3E}">
        <p14:creationId xmlns:p14="http://schemas.microsoft.com/office/powerpoint/2010/main" val="4261958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DF73C5F6-AF1F-4A0E-B90D-7C1AF3E74D77}"/>
              </a:ext>
            </a:extLst>
          </p:cNvPr>
          <p:cNvSpPr>
            <a:spLocks noGrp="1"/>
          </p:cNvSpPr>
          <p:nvPr>
            <p:ph sz="quarter" idx="13"/>
          </p:nvPr>
        </p:nvSpPr>
        <p:spPr/>
        <p:txBody>
          <a:bodyPr/>
          <a:lstStyle/>
          <a:p>
            <a:r>
              <a:rPr lang="zh-CN" altLang="en-US" dirty="0"/>
              <a:t>？？？</a:t>
            </a:r>
          </a:p>
        </p:txBody>
      </p:sp>
      <p:sp>
        <p:nvSpPr>
          <p:cNvPr id="2" name="文本框 1">
            <a:extLst>
              <a:ext uri="{FF2B5EF4-FFF2-40B4-BE49-F238E27FC236}">
                <a16:creationId xmlns:a16="http://schemas.microsoft.com/office/drawing/2014/main" id="{5C51916C-8023-4053-A666-5CB2D6C60358}"/>
              </a:ext>
            </a:extLst>
          </p:cNvPr>
          <p:cNvSpPr txBox="1"/>
          <p:nvPr/>
        </p:nvSpPr>
        <p:spPr>
          <a:xfrm>
            <a:off x="682627" y="1345474"/>
            <a:ext cx="10891064" cy="1938992"/>
          </a:xfrm>
          <a:prstGeom prst="rect">
            <a:avLst/>
          </a:prstGeom>
          <a:noFill/>
        </p:spPr>
        <p:txBody>
          <a:bodyPr wrap="square" rtlCol="0">
            <a:spAutoFit/>
          </a:bodyPr>
          <a:lstStyle/>
          <a:p>
            <a:r>
              <a:rPr lang="zh-CN" altLang="en-US" sz="4000" dirty="0"/>
              <a:t>我们考虑最终答案的单调性</a:t>
            </a:r>
            <a:r>
              <a:rPr lang="en-US" altLang="zh-CN" sz="4000" dirty="0"/>
              <a:t>~</a:t>
            </a:r>
          </a:p>
          <a:p>
            <a:r>
              <a:rPr lang="zh-CN" altLang="en-US" sz="4000" dirty="0"/>
              <a:t>即假设最终答案为</a:t>
            </a:r>
            <a:r>
              <a:rPr lang="en-US" altLang="zh-CN" sz="4000" dirty="0" err="1"/>
              <a:t>ans</a:t>
            </a:r>
            <a:endParaRPr lang="en-US" altLang="zh-CN" sz="4000" dirty="0"/>
          </a:p>
          <a:p>
            <a:r>
              <a:rPr lang="zh-CN" altLang="en-US" sz="4000" dirty="0"/>
              <a:t>那么对于任意</a:t>
            </a:r>
            <a:r>
              <a:rPr lang="en-US" altLang="zh-CN" sz="4000" dirty="0"/>
              <a:t>x</a:t>
            </a:r>
            <a:r>
              <a:rPr lang="zh-CN" altLang="en-US" sz="4000" dirty="0"/>
              <a:t>小于</a:t>
            </a:r>
            <a:r>
              <a:rPr lang="en-US" altLang="zh-CN" sz="4000" dirty="0" err="1"/>
              <a:t>ans</a:t>
            </a:r>
            <a:r>
              <a:rPr lang="zh-CN" altLang="en-US" sz="4000" dirty="0"/>
              <a:t>，</a:t>
            </a:r>
            <a:r>
              <a:rPr lang="en-US" altLang="zh-CN" sz="4000" dirty="0"/>
              <a:t>x</a:t>
            </a:r>
            <a:r>
              <a:rPr lang="zh-CN" altLang="en-US" sz="4000" dirty="0"/>
              <a:t>均可以被满足</a:t>
            </a:r>
          </a:p>
        </p:txBody>
      </p:sp>
      <p:sp>
        <p:nvSpPr>
          <p:cNvPr id="5" name="矩形 4">
            <a:extLst>
              <a:ext uri="{FF2B5EF4-FFF2-40B4-BE49-F238E27FC236}">
                <a16:creationId xmlns:a16="http://schemas.microsoft.com/office/drawing/2014/main" id="{CBBC4323-E5CE-4559-866C-A5D8CB46B5B6}"/>
              </a:ext>
            </a:extLst>
          </p:cNvPr>
          <p:cNvSpPr/>
          <p:nvPr/>
        </p:nvSpPr>
        <p:spPr>
          <a:xfrm>
            <a:off x="1165952" y="3861460"/>
            <a:ext cx="2262159" cy="923330"/>
          </a:xfrm>
          <a:prstGeom prst="rect">
            <a:avLst/>
          </a:prstGeom>
          <a:noFill/>
        </p:spPr>
        <p:txBody>
          <a:bodyPr wrap="none" lIns="91440" tIns="45720" rIns="91440" bIns="45720">
            <a:spAutoFit/>
          </a:bodyPr>
          <a:lstStyle/>
          <a:p>
            <a:pPr algn="ctr"/>
            <a:r>
              <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二分呀</a:t>
            </a:r>
          </a:p>
        </p:txBody>
      </p:sp>
      <p:sp>
        <p:nvSpPr>
          <p:cNvPr id="6" name="矩形 5">
            <a:extLst>
              <a:ext uri="{FF2B5EF4-FFF2-40B4-BE49-F238E27FC236}">
                <a16:creationId xmlns:a16="http://schemas.microsoft.com/office/drawing/2014/main" id="{7F8C27FE-9636-4829-AA86-E16406161C74}"/>
              </a:ext>
            </a:extLst>
          </p:cNvPr>
          <p:cNvSpPr/>
          <p:nvPr/>
        </p:nvSpPr>
        <p:spPr>
          <a:xfrm rot="17273474">
            <a:off x="1554027" y="4393405"/>
            <a:ext cx="2262159" cy="923330"/>
          </a:xfrm>
          <a:prstGeom prst="rect">
            <a:avLst/>
          </a:prstGeom>
          <a:noFill/>
        </p:spPr>
        <p:txBody>
          <a:bodyPr wrap="none" lIns="91440" tIns="45720" rIns="91440" bIns="45720">
            <a:spAutoFit/>
          </a:bodyPr>
          <a:lstStyle/>
          <a:p>
            <a:pPr algn="ctr"/>
            <a:r>
              <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二分呀</a:t>
            </a:r>
          </a:p>
        </p:txBody>
      </p:sp>
      <p:sp>
        <p:nvSpPr>
          <p:cNvPr id="7" name="矩形 6">
            <a:extLst>
              <a:ext uri="{FF2B5EF4-FFF2-40B4-BE49-F238E27FC236}">
                <a16:creationId xmlns:a16="http://schemas.microsoft.com/office/drawing/2014/main" id="{01C58F32-A138-41F6-A195-5832CD8B6133}"/>
              </a:ext>
            </a:extLst>
          </p:cNvPr>
          <p:cNvSpPr/>
          <p:nvPr/>
        </p:nvSpPr>
        <p:spPr>
          <a:xfrm rot="596822">
            <a:off x="5066563" y="4441769"/>
            <a:ext cx="2262159" cy="923330"/>
          </a:xfrm>
          <a:prstGeom prst="rect">
            <a:avLst/>
          </a:prstGeom>
          <a:noFill/>
        </p:spPr>
        <p:txBody>
          <a:bodyPr wrap="none" lIns="91440" tIns="45720" rIns="91440" bIns="45720">
            <a:spAutoFit/>
          </a:bodyPr>
          <a:lstStyle/>
          <a:p>
            <a:pPr algn="ctr"/>
            <a:r>
              <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二分呀</a:t>
            </a:r>
          </a:p>
        </p:txBody>
      </p:sp>
      <p:sp>
        <p:nvSpPr>
          <p:cNvPr id="12" name="矩形 11">
            <a:extLst>
              <a:ext uri="{FF2B5EF4-FFF2-40B4-BE49-F238E27FC236}">
                <a16:creationId xmlns:a16="http://schemas.microsoft.com/office/drawing/2014/main" id="{03B7341C-EAC1-4E92-B093-1A16F549E9A3}"/>
              </a:ext>
            </a:extLst>
          </p:cNvPr>
          <p:cNvSpPr/>
          <p:nvPr/>
        </p:nvSpPr>
        <p:spPr>
          <a:xfrm rot="1425401">
            <a:off x="2742225" y="3727615"/>
            <a:ext cx="2262159" cy="923330"/>
          </a:xfrm>
          <a:prstGeom prst="rect">
            <a:avLst/>
          </a:prstGeom>
          <a:noFill/>
        </p:spPr>
        <p:txBody>
          <a:bodyPr wrap="none" lIns="91440" tIns="45720" rIns="91440" bIns="45720">
            <a:spAutoFit/>
          </a:bodyPr>
          <a:lstStyle/>
          <a:p>
            <a:pPr algn="ctr"/>
            <a:r>
              <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二分呀</a:t>
            </a:r>
          </a:p>
        </p:txBody>
      </p:sp>
      <p:sp>
        <p:nvSpPr>
          <p:cNvPr id="13" name="矩形 12">
            <a:extLst>
              <a:ext uri="{FF2B5EF4-FFF2-40B4-BE49-F238E27FC236}">
                <a16:creationId xmlns:a16="http://schemas.microsoft.com/office/drawing/2014/main" id="{F6AA866D-BC23-4916-B1FD-7B4199A24497}"/>
              </a:ext>
            </a:extLst>
          </p:cNvPr>
          <p:cNvSpPr/>
          <p:nvPr/>
        </p:nvSpPr>
        <p:spPr>
          <a:xfrm rot="18824944">
            <a:off x="3833664" y="4311500"/>
            <a:ext cx="2262159" cy="923330"/>
          </a:xfrm>
          <a:prstGeom prst="rect">
            <a:avLst/>
          </a:prstGeom>
          <a:noFill/>
        </p:spPr>
        <p:txBody>
          <a:bodyPr wrap="none" lIns="91440" tIns="45720" rIns="91440" bIns="45720">
            <a:spAutoFit/>
          </a:bodyPr>
          <a:lstStyle/>
          <a:p>
            <a:pPr algn="ctr"/>
            <a:r>
              <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二分呀</a:t>
            </a:r>
          </a:p>
        </p:txBody>
      </p:sp>
      <p:sp>
        <p:nvSpPr>
          <p:cNvPr id="14" name="矩形 13">
            <a:extLst>
              <a:ext uri="{FF2B5EF4-FFF2-40B4-BE49-F238E27FC236}">
                <a16:creationId xmlns:a16="http://schemas.microsoft.com/office/drawing/2014/main" id="{0FD10975-661A-48A1-9BCA-45F5277E259E}"/>
              </a:ext>
            </a:extLst>
          </p:cNvPr>
          <p:cNvSpPr/>
          <p:nvPr/>
        </p:nvSpPr>
        <p:spPr>
          <a:xfrm>
            <a:off x="2766922" y="4489465"/>
            <a:ext cx="2262159" cy="923330"/>
          </a:xfrm>
          <a:prstGeom prst="rect">
            <a:avLst/>
          </a:prstGeom>
          <a:noFill/>
        </p:spPr>
        <p:txBody>
          <a:bodyPr wrap="none" lIns="91440" tIns="45720" rIns="91440" bIns="45720">
            <a:spAutoFit/>
          </a:bodyPr>
          <a:lstStyle/>
          <a:p>
            <a:pPr algn="ctr"/>
            <a:r>
              <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二分呀</a:t>
            </a:r>
          </a:p>
        </p:txBody>
      </p:sp>
      <p:sp>
        <p:nvSpPr>
          <p:cNvPr id="15" name="矩形 14">
            <a:extLst>
              <a:ext uri="{FF2B5EF4-FFF2-40B4-BE49-F238E27FC236}">
                <a16:creationId xmlns:a16="http://schemas.microsoft.com/office/drawing/2014/main" id="{81CECA1F-4339-4A15-8648-D7B6F64DC1B3}"/>
              </a:ext>
            </a:extLst>
          </p:cNvPr>
          <p:cNvSpPr/>
          <p:nvPr/>
        </p:nvSpPr>
        <p:spPr>
          <a:xfrm rot="2351879">
            <a:off x="5617359" y="3895420"/>
            <a:ext cx="2262159" cy="923330"/>
          </a:xfrm>
          <a:prstGeom prst="rect">
            <a:avLst/>
          </a:prstGeom>
          <a:noFill/>
        </p:spPr>
        <p:txBody>
          <a:bodyPr wrap="none" lIns="91440" tIns="45720" rIns="91440" bIns="45720">
            <a:spAutoFit/>
          </a:bodyPr>
          <a:lstStyle/>
          <a:p>
            <a:pPr algn="ctr"/>
            <a:r>
              <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二分呀</a:t>
            </a:r>
          </a:p>
        </p:txBody>
      </p:sp>
      <p:sp>
        <p:nvSpPr>
          <p:cNvPr id="16" name="矩形 15">
            <a:extLst>
              <a:ext uri="{FF2B5EF4-FFF2-40B4-BE49-F238E27FC236}">
                <a16:creationId xmlns:a16="http://schemas.microsoft.com/office/drawing/2014/main" id="{A678AAC2-A8B0-494A-8C1F-1E9D9133E72F}"/>
              </a:ext>
            </a:extLst>
          </p:cNvPr>
          <p:cNvSpPr/>
          <p:nvPr/>
        </p:nvSpPr>
        <p:spPr>
          <a:xfrm>
            <a:off x="6443639" y="3863118"/>
            <a:ext cx="2262159" cy="923330"/>
          </a:xfrm>
          <a:prstGeom prst="rect">
            <a:avLst/>
          </a:prstGeom>
          <a:noFill/>
        </p:spPr>
        <p:txBody>
          <a:bodyPr wrap="none" lIns="91440" tIns="45720" rIns="91440" bIns="45720">
            <a:spAutoFit/>
          </a:bodyPr>
          <a:lstStyle/>
          <a:p>
            <a:pPr algn="ctr"/>
            <a:r>
              <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二分呀</a:t>
            </a:r>
          </a:p>
        </p:txBody>
      </p:sp>
      <p:sp>
        <p:nvSpPr>
          <p:cNvPr id="17" name="矩形 16">
            <a:extLst>
              <a:ext uri="{FF2B5EF4-FFF2-40B4-BE49-F238E27FC236}">
                <a16:creationId xmlns:a16="http://schemas.microsoft.com/office/drawing/2014/main" id="{1CC58901-54D8-466A-B928-962B8E65A140}"/>
              </a:ext>
            </a:extLst>
          </p:cNvPr>
          <p:cNvSpPr/>
          <p:nvPr/>
        </p:nvSpPr>
        <p:spPr>
          <a:xfrm>
            <a:off x="3828100" y="3849834"/>
            <a:ext cx="2262159" cy="923330"/>
          </a:xfrm>
          <a:prstGeom prst="rect">
            <a:avLst/>
          </a:prstGeom>
          <a:noFill/>
        </p:spPr>
        <p:txBody>
          <a:bodyPr wrap="none" lIns="91440" tIns="45720" rIns="91440" bIns="45720">
            <a:spAutoFit/>
          </a:bodyPr>
          <a:lstStyle/>
          <a:p>
            <a:pPr algn="ctr"/>
            <a:r>
              <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二分呀</a:t>
            </a:r>
          </a:p>
        </p:txBody>
      </p:sp>
      <p:sp>
        <p:nvSpPr>
          <p:cNvPr id="18" name="矩形 17">
            <a:extLst>
              <a:ext uri="{FF2B5EF4-FFF2-40B4-BE49-F238E27FC236}">
                <a16:creationId xmlns:a16="http://schemas.microsoft.com/office/drawing/2014/main" id="{A3A0C9CC-98D8-4067-84F7-87C85946BFD9}"/>
              </a:ext>
            </a:extLst>
          </p:cNvPr>
          <p:cNvSpPr/>
          <p:nvPr/>
        </p:nvSpPr>
        <p:spPr>
          <a:xfrm>
            <a:off x="9700278" y="1587676"/>
            <a:ext cx="1415773" cy="4524315"/>
          </a:xfrm>
          <a:prstGeom prst="rect">
            <a:avLst/>
          </a:prstGeom>
          <a:noFill/>
        </p:spPr>
        <p:txBody>
          <a:bodyPr wrap="none" lIns="91440" tIns="45720" rIns="91440" bIns="45720">
            <a:spAutoFit/>
          </a:bodyPr>
          <a:lstStyle/>
          <a:p>
            <a:pPr algn="ctr"/>
            <a:r>
              <a:rPr lang="zh-CN" altLang="en-US" sz="9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二</a:t>
            </a:r>
            <a:endParaRPr lang="en-US" altLang="zh-CN" sz="9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pPr algn="ctr"/>
            <a:r>
              <a:rPr lang="zh-CN" altLang="en-US" sz="9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分</a:t>
            </a:r>
            <a:endParaRPr lang="en-US" altLang="zh-CN" sz="9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pPr algn="ctr"/>
            <a:r>
              <a:rPr lang="zh-CN" altLang="en-US" sz="9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呀</a:t>
            </a:r>
          </a:p>
        </p:txBody>
      </p:sp>
    </p:spTree>
    <p:extLst>
      <p:ext uri="{BB962C8B-B14F-4D97-AF65-F5344CB8AC3E}">
        <p14:creationId xmlns:p14="http://schemas.microsoft.com/office/powerpoint/2010/main" val="1454734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10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100"/>
                            </p:stCondLst>
                            <p:childTnLst>
                              <p:par>
                                <p:cTn id="13" presetID="10" presetClass="entr" presetSubtype="0" fill="hold" grpId="0" nodeType="afterEffect">
                                  <p:stCondLst>
                                    <p:cond delay="10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par>
                          <p:cTn id="16" fill="hold">
                            <p:stCondLst>
                              <p:cond delay="1700"/>
                            </p:stCondLst>
                            <p:childTnLst>
                              <p:par>
                                <p:cTn id="17" presetID="10" presetClass="entr" presetSubtype="0" fill="hold" grpId="0" nodeType="afterEffect">
                                  <p:stCondLst>
                                    <p:cond delay="10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par>
                          <p:cTn id="20" fill="hold">
                            <p:stCondLst>
                              <p:cond delay="2300"/>
                            </p:stCondLst>
                            <p:childTnLst>
                              <p:par>
                                <p:cTn id="21" presetID="10" presetClass="entr" presetSubtype="0" fill="hold" grpId="0" nodeType="afterEffect">
                                  <p:stCondLst>
                                    <p:cond delay="10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par>
                          <p:cTn id="24" fill="hold">
                            <p:stCondLst>
                              <p:cond delay="2900"/>
                            </p:stCondLst>
                            <p:childTnLst>
                              <p:par>
                                <p:cTn id="25" presetID="10" presetClass="entr" presetSubtype="0" fill="hold" grpId="0" nodeType="afterEffect">
                                  <p:stCondLst>
                                    <p:cond delay="10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par>
                          <p:cTn id="28" fill="hold">
                            <p:stCondLst>
                              <p:cond delay="3500"/>
                            </p:stCondLst>
                            <p:childTnLst>
                              <p:par>
                                <p:cTn id="29" presetID="10" presetClass="entr" presetSubtype="0" fill="hold" grpId="0" nodeType="afterEffect">
                                  <p:stCondLst>
                                    <p:cond delay="10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par>
                          <p:cTn id="32" fill="hold">
                            <p:stCondLst>
                              <p:cond delay="4100"/>
                            </p:stCondLst>
                            <p:childTnLst>
                              <p:par>
                                <p:cTn id="33" presetID="10" presetClass="entr" presetSubtype="0" fill="hold" grpId="0" nodeType="afterEffect">
                                  <p:stCondLst>
                                    <p:cond delay="10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childTnLst>
                          </p:cTn>
                        </p:par>
                        <p:par>
                          <p:cTn id="36" fill="hold">
                            <p:stCondLst>
                              <p:cond delay="4700"/>
                            </p:stCondLst>
                            <p:childTnLst>
                              <p:par>
                                <p:cTn id="37" presetID="10" presetClass="entr" presetSubtype="0" fill="hold" grpId="0" nodeType="afterEffect">
                                  <p:stCondLst>
                                    <p:cond delay="10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childTnLst>
                          </p:cTn>
                        </p:par>
                        <p:par>
                          <p:cTn id="40" fill="hold">
                            <p:stCondLst>
                              <p:cond delay="5300"/>
                            </p:stCondLst>
                            <p:childTnLst>
                              <p:par>
                                <p:cTn id="41" presetID="1" presetClass="entr" presetSubtype="0" fill="hold" grpId="0" nodeType="afterEffect">
                                  <p:stCondLst>
                                    <p:cond delay="100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2" grpId="0"/>
      <p:bldP spid="13" grpId="0"/>
      <p:bldP spid="14" grpId="0"/>
      <p:bldP spid="15" grpId="0"/>
      <p:bldP spid="16" grpId="0"/>
      <p:bldP spid="17" grpId="0"/>
      <p:bldP spid="1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D6FA68-6F5E-4361-A632-CC4831AFA167}"/>
              </a:ext>
            </a:extLst>
          </p:cNvPr>
          <p:cNvSpPr>
            <a:spLocks noGrp="1"/>
          </p:cNvSpPr>
          <p:nvPr>
            <p:ph type="title"/>
          </p:nvPr>
        </p:nvSpPr>
        <p:spPr/>
        <p:txBody>
          <a:bodyPr/>
          <a:lstStyle/>
          <a:p>
            <a:r>
              <a:rPr lang="zh-CN" altLang="en-US" dirty="0"/>
              <a:t>二分</a:t>
            </a:r>
            <a:r>
              <a:rPr lang="en-US" altLang="zh-CN" dirty="0"/>
              <a:t>+check</a:t>
            </a:r>
            <a:endParaRPr lang="zh-CN" altLang="en-US" dirty="0"/>
          </a:p>
        </p:txBody>
      </p:sp>
      <p:sp>
        <p:nvSpPr>
          <p:cNvPr id="3" name="文本占位符 2">
            <a:extLst>
              <a:ext uri="{FF2B5EF4-FFF2-40B4-BE49-F238E27FC236}">
                <a16:creationId xmlns:a16="http://schemas.microsoft.com/office/drawing/2014/main" id="{5284012A-56D5-4B83-9551-22EF924D7907}"/>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2581549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DF73C5F6-AF1F-4A0E-B90D-7C1AF3E74D77}"/>
              </a:ext>
            </a:extLst>
          </p:cNvPr>
          <p:cNvSpPr>
            <a:spLocks noGrp="1"/>
          </p:cNvSpPr>
          <p:nvPr>
            <p:ph sz="quarter" idx="13"/>
          </p:nvPr>
        </p:nvSpPr>
        <p:spPr/>
        <p:txBody>
          <a:bodyPr/>
          <a:lstStyle/>
          <a:p>
            <a:r>
              <a:rPr lang="zh-CN" altLang="en-US" dirty="0"/>
              <a:t>二分</a:t>
            </a:r>
            <a:r>
              <a:rPr lang="en-US" altLang="zh-CN" dirty="0"/>
              <a:t>+check</a:t>
            </a:r>
            <a:endParaRPr lang="zh-CN" altLang="en-US" dirty="0"/>
          </a:p>
        </p:txBody>
      </p:sp>
      <p:sp>
        <p:nvSpPr>
          <p:cNvPr id="3" name="文本框 2">
            <a:extLst>
              <a:ext uri="{FF2B5EF4-FFF2-40B4-BE49-F238E27FC236}">
                <a16:creationId xmlns:a16="http://schemas.microsoft.com/office/drawing/2014/main" id="{E4FFFE83-2528-4327-8B3B-7B81D6455DC3}"/>
              </a:ext>
            </a:extLst>
          </p:cNvPr>
          <p:cNvSpPr txBox="1"/>
          <p:nvPr/>
        </p:nvSpPr>
        <p:spPr>
          <a:xfrm>
            <a:off x="682627" y="1175657"/>
            <a:ext cx="11230699" cy="1938992"/>
          </a:xfrm>
          <a:prstGeom prst="rect">
            <a:avLst/>
          </a:prstGeom>
          <a:noFill/>
        </p:spPr>
        <p:txBody>
          <a:bodyPr wrap="square" rtlCol="0">
            <a:spAutoFit/>
          </a:bodyPr>
          <a:lstStyle/>
          <a:p>
            <a:r>
              <a:rPr lang="zh-CN" altLang="en-US" sz="4000" dirty="0"/>
              <a:t>对于答案具有</a:t>
            </a:r>
            <a:r>
              <a:rPr lang="zh-CN" altLang="en-US" sz="4000" b="1" i="1" dirty="0"/>
              <a:t>连续性</a:t>
            </a:r>
            <a:r>
              <a:rPr lang="zh-CN" altLang="en-US" sz="4000" dirty="0"/>
              <a:t>、</a:t>
            </a:r>
            <a:r>
              <a:rPr lang="zh-CN" altLang="en-US" sz="4000" b="1" i="1" dirty="0"/>
              <a:t>单调性</a:t>
            </a:r>
            <a:r>
              <a:rPr lang="zh-CN" altLang="en-US" sz="4000" dirty="0"/>
              <a:t>的问题，我们一般可以通过二分最终的答案</a:t>
            </a:r>
            <a:r>
              <a:rPr lang="en-US" altLang="zh-CN" sz="4000" dirty="0"/>
              <a:t>+check</a:t>
            </a:r>
            <a:r>
              <a:rPr lang="zh-CN" altLang="en-US" sz="4000" dirty="0"/>
              <a:t>该答案是否可行来进行判断，从而得到最后的答案最大</a:t>
            </a:r>
            <a:r>
              <a:rPr lang="en-US" altLang="zh-CN" sz="4000" dirty="0"/>
              <a:t>/</a:t>
            </a:r>
            <a:r>
              <a:rPr lang="zh-CN" altLang="en-US" sz="4000" dirty="0"/>
              <a:t>最小值</a:t>
            </a:r>
          </a:p>
        </p:txBody>
      </p:sp>
      <p:sp>
        <p:nvSpPr>
          <p:cNvPr id="8" name="矩形 7">
            <a:extLst>
              <a:ext uri="{FF2B5EF4-FFF2-40B4-BE49-F238E27FC236}">
                <a16:creationId xmlns:a16="http://schemas.microsoft.com/office/drawing/2014/main" id="{5E2FAD4F-1C70-41FA-81FA-F449CA3BCE7C}"/>
              </a:ext>
            </a:extLst>
          </p:cNvPr>
          <p:cNvSpPr/>
          <p:nvPr/>
        </p:nvSpPr>
        <p:spPr>
          <a:xfrm>
            <a:off x="645117" y="3521826"/>
            <a:ext cx="4047903" cy="923330"/>
          </a:xfrm>
          <a:prstGeom prst="rect">
            <a:avLst/>
          </a:prstGeom>
          <a:noFill/>
        </p:spPr>
        <p:txBody>
          <a:bodyPr wrap="none" lIns="91440" tIns="45720" rIns="91440" bIns="45720">
            <a:spAutoFit/>
          </a:bodyPr>
          <a:lstStyle/>
          <a:p>
            <a:pPr algn="ctr"/>
            <a:r>
              <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如何</a:t>
            </a:r>
            <a:r>
              <a:rPr lang="en-US" altLang="zh-CN"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check</a:t>
            </a:r>
            <a:r>
              <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t>
            </a:r>
          </a:p>
        </p:txBody>
      </p:sp>
      <p:sp>
        <p:nvSpPr>
          <p:cNvPr id="9" name="文本框 8">
            <a:extLst>
              <a:ext uri="{FF2B5EF4-FFF2-40B4-BE49-F238E27FC236}">
                <a16:creationId xmlns:a16="http://schemas.microsoft.com/office/drawing/2014/main" id="{B40CB840-5824-4E6E-9903-CA2B33E52528}"/>
              </a:ext>
            </a:extLst>
          </p:cNvPr>
          <p:cNvSpPr txBox="1"/>
          <p:nvPr/>
        </p:nvSpPr>
        <p:spPr>
          <a:xfrm>
            <a:off x="4545874" y="3521826"/>
            <a:ext cx="7646126" cy="2554545"/>
          </a:xfrm>
          <a:prstGeom prst="rect">
            <a:avLst/>
          </a:prstGeom>
          <a:noFill/>
        </p:spPr>
        <p:txBody>
          <a:bodyPr wrap="square" rtlCol="0">
            <a:spAutoFit/>
          </a:bodyPr>
          <a:lstStyle/>
          <a:p>
            <a:r>
              <a:rPr lang="zh-CN" altLang="en-US" sz="3200" dirty="0"/>
              <a:t>本题</a:t>
            </a:r>
            <a:endParaRPr lang="en-US" altLang="zh-CN" sz="3200" dirty="0"/>
          </a:p>
          <a:p>
            <a:r>
              <a:rPr lang="zh-CN" altLang="en-US" sz="3200" dirty="0"/>
              <a:t>利用贪心去验证得到的答案是否可行</a:t>
            </a:r>
            <a:endParaRPr lang="en-US" altLang="zh-CN" sz="3200" dirty="0"/>
          </a:p>
          <a:p>
            <a:r>
              <a:rPr lang="zh-CN" altLang="en-US" sz="3200" dirty="0"/>
              <a:t>即若当前石块距离上一个未取走石块的距离小于当前值，那么拿走这个石块，最后判断取走的石块数是否超过了题目限制</a:t>
            </a:r>
          </a:p>
        </p:txBody>
      </p:sp>
    </p:spTree>
    <p:extLst>
      <p:ext uri="{BB962C8B-B14F-4D97-AF65-F5344CB8AC3E}">
        <p14:creationId xmlns:p14="http://schemas.microsoft.com/office/powerpoint/2010/main" val="2414688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3">
            <a:extLst>
              <a:ext uri="{FF2B5EF4-FFF2-40B4-BE49-F238E27FC236}">
                <a16:creationId xmlns:a16="http://schemas.microsoft.com/office/drawing/2014/main" id="{125BD798-BD58-46D9-AD63-299DA395108B}"/>
              </a:ext>
            </a:extLst>
          </p:cNvPr>
          <p:cNvSpPr txBox="1">
            <a:spLocks/>
          </p:cNvSpPr>
          <p:nvPr/>
        </p:nvSpPr>
        <p:spPr>
          <a:xfrm>
            <a:off x="682627" y="290643"/>
            <a:ext cx="6489700" cy="477837"/>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t>N</a:t>
            </a:r>
            <a:r>
              <a:rPr lang="zh-CN" altLang="en-US" dirty="0"/>
              <a:t>进制枚举</a:t>
            </a:r>
            <a:endParaRPr lang="en-US" altLang="zh-CN" dirty="0"/>
          </a:p>
        </p:txBody>
      </p:sp>
      <p:sp>
        <p:nvSpPr>
          <p:cNvPr id="3" name="文本框 2">
            <a:extLst>
              <a:ext uri="{FF2B5EF4-FFF2-40B4-BE49-F238E27FC236}">
                <a16:creationId xmlns:a16="http://schemas.microsoft.com/office/drawing/2014/main" id="{C4154477-1B1A-4F1C-9E24-518D425EDF14}"/>
              </a:ext>
            </a:extLst>
          </p:cNvPr>
          <p:cNvSpPr txBox="1"/>
          <p:nvPr/>
        </p:nvSpPr>
        <p:spPr>
          <a:xfrm>
            <a:off x="682627" y="1110343"/>
            <a:ext cx="9875520" cy="707886"/>
          </a:xfrm>
          <a:prstGeom prst="rect">
            <a:avLst/>
          </a:prstGeom>
          <a:noFill/>
        </p:spPr>
        <p:txBody>
          <a:bodyPr wrap="square" rtlCol="0">
            <a:spAutoFit/>
          </a:bodyPr>
          <a:lstStyle/>
          <a:p>
            <a:r>
              <a:rPr lang="zh-CN" altLang="en-US" sz="4000" dirty="0"/>
              <a:t>利用不同的数字表示不同变量的不同状态</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D66EFAA9-2A1D-4E10-899D-01D4C3F8048A}"/>
                  </a:ext>
                </a:extLst>
              </p:cNvPr>
              <p:cNvSpPr txBox="1"/>
              <p:nvPr/>
            </p:nvSpPr>
            <p:spPr>
              <a:xfrm>
                <a:off x="682627" y="2160092"/>
                <a:ext cx="11355977" cy="3785652"/>
              </a:xfrm>
              <a:prstGeom prst="rect">
                <a:avLst/>
              </a:prstGeom>
              <a:noFill/>
            </p:spPr>
            <p:txBody>
              <a:bodyPr wrap="square" rtlCol="0">
                <a:spAutoFit/>
              </a:bodyPr>
              <a:lstStyle/>
              <a:p>
                <a:r>
                  <a:rPr lang="zh-CN" altLang="en-US" sz="4000" dirty="0"/>
                  <a:t>例：</a:t>
                </a:r>
                <a:r>
                  <a:rPr lang="en-US" altLang="zh-CN" sz="4000" dirty="0"/>
                  <a:t>3</a:t>
                </a:r>
                <a:r>
                  <a:rPr lang="zh-CN" altLang="en-US" sz="4000" dirty="0"/>
                  <a:t>个不同的苹果，每个吃或者不吃两种状态</a:t>
                </a:r>
                <a:endParaRPr lang="en-US" altLang="zh-CN" sz="4000" dirty="0"/>
              </a:p>
              <a:p>
                <a:r>
                  <a:rPr lang="zh-CN" altLang="en-US" sz="4000" dirty="0"/>
                  <a:t>可用 </a:t>
                </a:r>
                <a14:m>
                  <m:oMath xmlns:m="http://schemas.openxmlformats.org/officeDocument/2006/math">
                    <m:sSup>
                      <m:sSupPr>
                        <m:ctrlPr>
                          <a:rPr lang="en-US" altLang="zh-CN" sz="4000" i="1" smtClean="0">
                            <a:latin typeface="Cambria Math" panose="02040503050406030204" pitchFamily="18" charset="0"/>
                          </a:rPr>
                        </m:ctrlPr>
                      </m:sSupPr>
                      <m:e>
                        <m:r>
                          <a:rPr lang="en-US" altLang="zh-CN" sz="4000" b="0" i="1" smtClean="0">
                            <a:latin typeface="Cambria Math" panose="02040503050406030204" pitchFamily="18" charset="0"/>
                          </a:rPr>
                          <m:t>2</m:t>
                        </m:r>
                      </m:e>
                      <m:sup>
                        <m:r>
                          <a:rPr lang="en-US" altLang="zh-CN" sz="4000" b="0" i="1" smtClean="0">
                            <a:latin typeface="Cambria Math" panose="02040503050406030204" pitchFamily="18" charset="0"/>
                          </a:rPr>
                          <m:t>3</m:t>
                        </m:r>
                      </m:sup>
                    </m:sSup>
                    <m:r>
                      <a:rPr lang="en-US" altLang="zh-CN" sz="4000" b="0" i="1" smtClean="0">
                        <a:latin typeface="Cambria Math" panose="02040503050406030204" pitchFamily="18" charset="0"/>
                      </a:rPr>
                      <m:t>=8</m:t>
                    </m:r>
                  </m:oMath>
                </a14:m>
                <a:r>
                  <a:rPr lang="zh-CN" altLang="en-US" sz="4000" b="0" dirty="0"/>
                  <a:t>种状态来表示</a:t>
                </a:r>
                <a:endParaRPr lang="en-US" altLang="zh-CN" sz="4000" b="0" dirty="0"/>
              </a:p>
              <a:p>
                <a:r>
                  <a:rPr lang="en-US" altLang="zh-CN" sz="4000" dirty="0"/>
                  <a:t>000 </a:t>
                </a:r>
              </a:p>
              <a:p>
                <a:r>
                  <a:rPr lang="en-US" altLang="zh-CN" sz="4000" dirty="0"/>
                  <a:t>001 010 100</a:t>
                </a:r>
              </a:p>
              <a:p>
                <a:r>
                  <a:rPr lang="en-US" altLang="zh-CN" sz="4000" dirty="0"/>
                  <a:t>011 101 110</a:t>
                </a:r>
              </a:p>
              <a:p>
                <a:r>
                  <a:rPr lang="en-US" altLang="zh-CN" sz="4000" dirty="0"/>
                  <a:t>111</a:t>
                </a:r>
              </a:p>
            </p:txBody>
          </p:sp>
        </mc:Choice>
        <mc:Fallback xmlns="">
          <p:sp>
            <p:nvSpPr>
              <p:cNvPr id="4" name="文本框 3">
                <a:extLst>
                  <a:ext uri="{FF2B5EF4-FFF2-40B4-BE49-F238E27FC236}">
                    <a16:creationId xmlns:a16="http://schemas.microsoft.com/office/drawing/2014/main" id="{D66EFAA9-2A1D-4E10-899D-01D4C3F8048A}"/>
                  </a:ext>
                </a:extLst>
              </p:cNvPr>
              <p:cNvSpPr txBox="1">
                <a:spLocks noRot="1" noChangeAspect="1" noMove="1" noResize="1" noEditPoints="1" noAdjustHandles="1" noChangeArrowheads="1" noChangeShapeType="1" noTextEdit="1"/>
              </p:cNvSpPr>
              <p:nvPr/>
            </p:nvSpPr>
            <p:spPr>
              <a:xfrm>
                <a:off x="682627" y="2160092"/>
                <a:ext cx="11355977" cy="3785652"/>
              </a:xfrm>
              <a:prstGeom prst="rect">
                <a:avLst/>
              </a:prstGeom>
              <a:blipFill>
                <a:blip r:embed="rId2"/>
                <a:stretch>
                  <a:fillRect l="-1932" t="-2899" b="-5958"/>
                </a:stretch>
              </a:blipFill>
            </p:spPr>
            <p:txBody>
              <a:bodyPr/>
              <a:lstStyle/>
              <a:p>
                <a:r>
                  <a:rPr lang="zh-CN" altLang="en-US">
                    <a:noFill/>
                  </a:rPr>
                  <a:t> </a:t>
                </a:r>
              </a:p>
            </p:txBody>
          </p:sp>
        </mc:Fallback>
      </mc:AlternateContent>
      <p:grpSp>
        <p:nvGrpSpPr>
          <p:cNvPr id="9" name="组合 8">
            <a:extLst>
              <a:ext uri="{FF2B5EF4-FFF2-40B4-BE49-F238E27FC236}">
                <a16:creationId xmlns:a16="http://schemas.microsoft.com/office/drawing/2014/main" id="{391B9811-EFA5-45B4-A8F6-D310D7315947}"/>
              </a:ext>
            </a:extLst>
          </p:cNvPr>
          <p:cNvGrpSpPr/>
          <p:nvPr/>
        </p:nvGrpSpPr>
        <p:grpSpPr>
          <a:xfrm>
            <a:off x="3927477" y="3958046"/>
            <a:ext cx="7959723" cy="1323439"/>
            <a:chOff x="3927477" y="3958046"/>
            <a:chExt cx="8377734" cy="1323439"/>
          </a:xfrm>
        </p:grpSpPr>
        <p:sp>
          <p:nvSpPr>
            <p:cNvPr id="5" name="文本框 4">
              <a:extLst>
                <a:ext uri="{FF2B5EF4-FFF2-40B4-BE49-F238E27FC236}">
                  <a16:creationId xmlns:a16="http://schemas.microsoft.com/office/drawing/2014/main" id="{30F356EB-80E0-4CA9-B49B-7C0FC5692F8A}"/>
                </a:ext>
              </a:extLst>
            </p:cNvPr>
            <p:cNvSpPr txBox="1"/>
            <p:nvPr/>
          </p:nvSpPr>
          <p:spPr>
            <a:xfrm>
              <a:off x="5381897" y="3958046"/>
              <a:ext cx="6923314" cy="1323439"/>
            </a:xfrm>
            <a:prstGeom prst="rect">
              <a:avLst/>
            </a:prstGeom>
            <a:noFill/>
          </p:spPr>
          <p:txBody>
            <a:bodyPr wrap="square" rtlCol="0">
              <a:spAutoFit/>
            </a:bodyPr>
            <a:lstStyle/>
            <a:p>
              <a:r>
                <a:rPr lang="zh-CN" altLang="en-US" sz="4000" dirty="0"/>
                <a:t>可通过将十进制数</a:t>
              </a:r>
              <a:r>
                <a:rPr lang="en-US" altLang="zh-CN" sz="4000" dirty="0"/>
                <a:t>0-7</a:t>
              </a:r>
              <a:r>
                <a:rPr lang="zh-CN" altLang="en-US" sz="4000" dirty="0"/>
                <a:t>转化为二进制数来遍历所有状态</a:t>
              </a:r>
            </a:p>
          </p:txBody>
        </p:sp>
        <p:sp>
          <p:nvSpPr>
            <p:cNvPr id="6" name="箭头: 右 5">
              <a:extLst>
                <a:ext uri="{FF2B5EF4-FFF2-40B4-BE49-F238E27FC236}">
                  <a16:creationId xmlns:a16="http://schemas.microsoft.com/office/drawing/2014/main" id="{B9E42B13-68B7-45F9-A8CC-986208598FF7}"/>
                </a:ext>
              </a:extLst>
            </p:cNvPr>
            <p:cNvSpPr/>
            <p:nvPr/>
          </p:nvSpPr>
          <p:spPr>
            <a:xfrm rot="10800000">
              <a:off x="3927477" y="4234409"/>
              <a:ext cx="1454420" cy="770709"/>
            </a:xfrm>
            <a:prstGeom prst="rightArrow">
              <a:avLst>
                <a:gd name="adj1" fmla="val 50000"/>
                <a:gd name="adj2" fmla="val 449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235518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3">
            <a:extLst>
              <a:ext uri="{FF2B5EF4-FFF2-40B4-BE49-F238E27FC236}">
                <a16:creationId xmlns:a16="http://schemas.microsoft.com/office/drawing/2014/main" id="{0B6A1CFA-88B6-430B-85BA-A417621A2A9E}"/>
              </a:ext>
            </a:extLst>
          </p:cNvPr>
          <p:cNvSpPr>
            <a:spLocks noGrp="1"/>
          </p:cNvSpPr>
          <p:nvPr>
            <p:ph sz="quarter" idx="13"/>
          </p:nvPr>
        </p:nvSpPr>
        <p:spPr>
          <a:xfrm>
            <a:off x="682627" y="290643"/>
            <a:ext cx="6489700" cy="477837"/>
          </a:xfrm>
        </p:spPr>
        <p:txBody>
          <a:bodyPr/>
          <a:lstStyle/>
          <a:p>
            <a:r>
              <a:rPr lang="zh-CN" altLang="en-US" dirty="0"/>
              <a:t>二分</a:t>
            </a:r>
            <a:r>
              <a:rPr lang="en-US" altLang="zh-CN" dirty="0"/>
              <a:t>+check</a:t>
            </a:r>
            <a:endParaRPr lang="zh-CN" altLang="en-US" dirty="0"/>
          </a:p>
        </p:txBody>
      </p:sp>
      <p:sp>
        <p:nvSpPr>
          <p:cNvPr id="6" name="矩形 5">
            <a:extLst>
              <a:ext uri="{FF2B5EF4-FFF2-40B4-BE49-F238E27FC236}">
                <a16:creationId xmlns:a16="http://schemas.microsoft.com/office/drawing/2014/main" id="{9D84178C-80DF-40FB-86C6-E1D8378F8890}"/>
              </a:ext>
            </a:extLst>
          </p:cNvPr>
          <p:cNvSpPr/>
          <p:nvPr/>
        </p:nvSpPr>
        <p:spPr>
          <a:xfrm>
            <a:off x="682627" y="1073220"/>
            <a:ext cx="6189515" cy="923330"/>
          </a:xfrm>
          <a:prstGeom prst="rect">
            <a:avLst/>
          </a:prstGeom>
          <a:noFill/>
        </p:spPr>
        <p:txBody>
          <a:bodyPr wrap="none" lIns="91440" tIns="45720" rIns="91440" bIns="45720">
            <a:spAutoFit/>
          </a:bodyPr>
          <a:lstStyle/>
          <a:p>
            <a:pPr algn="ctr"/>
            <a:r>
              <a:rPr lang="en-US" altLang="zh-CN" sz="5400" b="1" cap="none" spc="0"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rPr>
              <a:t>CodeVS</a:t>
            </a:r>
            <a:r>
              <a:rPr lang="en-US" altLang="zh-CN"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3168/3162</a:t>
            </a:r>
            <a:endPar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9" name="文本框 8">
            <a:extLst>
              <a:ext uri="{FF2B5EF4-FFF2-40B4-BE49-F238E27FC236}">
                <a16:creationId xmlns:a16="http://schemas.microsoft.com/office/drawing/2014/main" id="{C1715070-6D9F-4864-A43E-B2A600F2F109}"/>
              </a:ext>
            </a:extLst>
          </p:cNvPr>
          <p:cNvSpPr txBox="1"/>
          <p:nvPr/>
        </p:nvSpPr>
        <p:spPr>
          <a:xfrm>
            <a:off x="682627" y="2251266"/>
            <a:ext cx="8804366" cy="2677656"/>
          </a:xfrm>
          <a:prstGeom prst="rect">
            <a:avLst/>
          </a:prstGeom>
          <a:noFill/>
        </p:spPr>
        <p:txBody>
          <a:bodyPr wrap="square" rtlCol="0">
            <a:spAutoFit/>
          </a:bodyPr>
          <a:lstStyle/>
          <a:p>
            <a:r>
              <a:rPr lang="zh-CN" altLang="en-US" sz="2800" dirty="0"/>
              <a:t>把</a:t>
            </a:r>
            <a:r>
              <a:rPr lang="en-US" altLang="zh-CN" sz="2800" dirty="0"/>
              <a:t>N</a:t>
            </a:r>
            <a:r>
              <a:rPr lang="zh-CN" altLang="en-US" sz="2800" dirty="0"/>
              <a:t>本有顺序的书分给</a:t>
            </a:r>
            <a:r>
              <a:rPr lang="en-US" altLang="zh-CN" sz="2800" dirty="0"/>
              <a:t>M</a:t>
            </a:r>
            <a:r>
              <a:rPr lang="zh-CN" altLang="en-US" sz="2800" dirty="0"/>
              <a:t>个人抄写</a:t>
            </a:r>
            <a:endParaRPr lang="en-US" altLang="zh-CN" sz="2800" dirty="0"/>
          </a:p>
          <a:p>
            <a:r>
              <a:rPr lang="zh-CN" altLang="en-US" sz="2800" dirty="0"/>
              <a:t>每个人抄写的速度均一样</a:t>
            </a:r>
            <a:endParaRPr lang="en-US" altLang="zh-CN" sz="2800" dirty="0"/>
          </a:p>
          <a:p>
            <a:r>
              <a:rPr lang="zh-CN" altLang="en-US" sz="2800" dirty="0"/>
              <a:t>一本书不允许给两个或以上的人抄写</a:t>
            </a:r>
            <a:endParaRPr lang="en-US" altLang="zh-CN" sz="2800" dirty="0"/>
          </a:p>
          <a:p>
            <a:r>
              <a:rPr lang="zh-CN" altLang="en-US" sz="2800" dirty="0"/>
              <a:t>分给每个人的书必须是连续的</a:t>
            </a:r>
            <a:endParaRPr lang="en-US" altLang="zh-CN" sz="2800" dirty="0"/>
          </a:p>
          <a:p>
            <a:r>
              <a:rPr lang="zh-CN" altLang="en-US" sz="2800" dirty="0"/>
              <a:t>请你求出抄写时间最长的人的最短抄写时间</a:t>
            </a:r>
            <a:endParaRPr lang="en-US" altLang="zh-CN" sz="2800" dirty="0"/>
          </a:p>
          <a:p>
            <a:r>
              <a:rPr lang="en-US" altLang="zh-CN" sz="2800" dirty="0"/>
              <a:t>(1&lt;=M&lt;=N&lt;=2e5 , 1&lt;=</a:t>
            </a:r>
            <a:r>
              <a:rPr lang="zh-CN" altLang="en-US" sz="2800" dirty="0"/>
              <a:t>页数</a:t>
            </a:r>
            <a:r>
              <a:rPr lang="en-US" altLang="zh-CN" sz="2800" dirty="0"/>
              <a:t>&lt;=1e6)</a:t>
            </a:r>
            <a:endParaRPr lang="zh-CN" altLang="en-US" sz="2800" dirty="0"/>
          </a:p>
        </p:txBody>
      </p:sp>
      <p:sp>
        <p:nvSpPr>
          <p:cNvPr id="10" name="文本框 9">
            <a:extLst>
              <a:ext uri="{FF2B5EF4-FFF2-40B4-BE49-F238E27FC236}">
                <a16:creationId xmlns:a16="http://schemas.microsoft.com/office/drawing/2014/main" id="{76DA31EC-50B7-4C1D-8285-61A3CDF36D0B}"/>
              </a:ext>
            </a:extLst>
          </p:cNvPr>
          <p:cNvSpPr txBox="1"/>
          <p:nvPr/>
        </p:nvSpPr>
        <p:spPr>
          <a:xfrm>
            <a:off x="682627" y="5181322"/>
            <a:ext cx="6492240" cy="1384995"/>
          </a:xfrm>
          <a:prstGeom prst="rect">
            <a:avLst/>
          </a:prstGeom>
          <a:noFill/>
        </p:spPr>
        <p:txBody>
          <a:bodyPr wrap="square" rtlCol="0">
            <a:spAutoFit/>
          </a:bodyPr>
          <a:lstStyle/>
          <a:p>
            <a:r>
              <a:rPr lang="en-US" altLang="zh-CN" sz="2800" dirty="0"/>
              <a:t>In:</a:t>
            </a:r>
          </a:p>
          <a:p>
            <a:r>
              <a:rPr lang="en-US" altLang="zh-CN" sz="2800" dirty="0"/>
              <a:t>9 3</a:t>
            </a:r>
          </a:p>
          <a:p>
            <a:r>
              <a:rPr lang="en-US" altLang="zh-CN" sz="2800" dirty="0"/>
              <a:t>1 2 3 4 5 6 7 8 9</a:t>
            </a:r>
            <a:endParaRPr lang="zh-CN" altLang="en-US" sz="2800" dirty="0"/>
          </a:p>
        </p:txBody>
      </p:sp>
      <p:sp>
        <p:nvSpPr>
          <p:cNvPr id="11" name="文本框 10">
            <a:extLst>
              <a:ext uri="{FF2B5EF4-FFF2-40B4-BE49-F238E27FC236}">
                <a16:creationId xmlns:a16="http://schemas.microsoft.com/office/drawing/2014/main" id="{496DBA58-3245-432C-9247-FBE7C0CED5BC}"/>
              </a:ext>
            </a:extLst>
          </p:cNvPr>
          <p:cNvSpPr txBox="1"/>
          <p:nvPr/>
        </p:nvSpPr>
        <p:spPr>
          <a:xfrm>
            <a:off x="8477794" y="4319548"/>
            <a:ext cx="2690948" cy="2246769"/>
          </a:xfrm>
          <a:prstGeom prst="rect">
            <a:avLst/>
          </a:prstGeom>
          <a:noFill/>
        </p:spPr>
        <p:txBody>
          <a:bodyPr wrap="square" rtlCol="0">
            <a:spAutoFit/>
          </a:bodyPr>
          <a:lstStyle/>
          <a:p>
            <a:r>
              <a:rPr lang="en-US" altLang="zh-CN" sz="2800" dirty="0"/>
              <a:t>Out:</a:t>
            </a:r>
          </a:p>
          <a:p>
            <a:r>
              <a:rPr lang="en-US" altLang="zh-CN" sz="2800" dirty="0"/>
              <a:t>(1 5)</a:t>
            </a:r>
          </a:p>
          <a:p>
            <a:r>
              <a:rPr lang="en-US" altLang="zh-CN" sz="2800" dirty="0"/>
              <a:t>(6 7)</a:t>
            </a:r>
          </a:p>
          <a:p>
            <a:r>
              <a:rPr lang="en-US" altLang="zh-CN" sz="2800" dirty="0"/>
              <a:t>(8 9)</a:t>
            </a:r>
          </a:p>
          <a:p>
            <a:r>
              <a:rPr lang="en-US" altLang="zh-CN" sz="2800" dirty="0"/>
              <a:t>17</a:t>
            </a:r>
            <a:endParaRPr lang="zh-CN" altLang="en-US" sz="2800" dirty="0"/>
          </a:p>
        </p:txBody>
      </p:sp>
    </p:spTree>
    <p:extLst>
      <p:ext uri="{BB962C8B-B14F-4D97-AF65-F5344CB8AC3E}">
        <p14:creationId xmlns:p14="http://schemas.microsoft.com/office/powerpoint/2010/main" val="35648150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3">
            <a:extLst>
              <a:ext uri="{FF2B5EF4-FFF2-40B4-BE49-F238E27FC236}">
                <a16:creationId xmlns:a16="http://schemas.microsoft.com/office/drawing/2014/main" id="{42198F2E-199A-483C-B644-1F6F598FBB3F}"/>
              </a:ext>
            </a:extLst>
          </p:cNvPr>
          <p:cNvSpPr>
            <a:spLocks noGrp="1"/>
          </p:cNvSpPr>
          <p:nvPr>
            <p:ph sz="quarter" idx="13"/>
          </p:nvPr>
        </p:nvSpPr>
        <p:spPr>
          <a:xfrm>
            <a:off x="682627" y="290643"/>
            <a:ext cx="6489700" cy="477837"/>
          </a:xfrm>
        </p:spPr>
        <p:txBody>
          <a:bodyPr/>
          <a:lstStyle/>
          <a:p>
            <a:r>
              <a:rPr lang="zh-CN" altLang="en-US" dirty="0"/>
              <a:t>二分</a:t>
            </a:r>
            <a:r>
              <a:rPr lang="en-US" altLang="zh-CN" dirty="0"/>
              <a:t>+check</a:t>
            </a:r>
            <a:endParaRPr lang="zh-CN" altLang="en-US" dirty="0"/>
          </a:p>
        </p:txBody>
      </p:sp>
      <p:sp>
        <p:nvSpPr>
          <p:cNvPr id="6" name="矩形 5">
            <a:extLst>
              <a:ext uri="{FF2B5EF4-FFF2-40B4-BE49-F238E27FC236}">
                <a16:creationId xmlns:a16="http://schemas.microsoft.com/office/drawing/2014/main" id="{2B0C6A4B-4F23-4E12-94C3-DD5C2A28AD82}"/>
              </a:ext>
            </a:extLst>
          </p:cNvPr>
          <p:cNvSpPr/>
          <p:nvPr/>
        </p:nvSpPr>
        <p:spPr>
          <a:xfrm>
            <a:off x="682627" y="1080759"/>
            <a:ext cx="3249294" cy="2554545"/>
          </a:xfrm>
          <a:prstGeom prst="rect">
            <a:avLst/>
          </a:prstGeom>
          <a:noFill/>
        </p:spPr>
        <p:txBody>
          <a:bodyPr wrap="square" lIns="91440" tIns="45720" rIns="91440" bIns="45720">
            <a:spAutoFit/>
          </a:bodyPr>
          <a:lstStyle/>
          <a:p>
            <a:pPr algn="ctr"/>
            <a:r>
              <a:rPr lang="en-US" altLang="zh-CN" sz="4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2016 </a:t>
            </a:r>
          </a:p>
          <a:p>
            <a:pPr algn="ctr"/>
            <a:r>
              <a:rPr lang="en-US" altLang="zh-CN" sz="4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ACM-ICPC </a:t>
            </a:r>
          </a:p>
          <a:p>
            <a:pPr algn="ctr"/>
            <a:r>
              <a:rPr lang="en-US" altLang="zh-CN" sz="4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CHINA-Final </a:t>
            </a:r>
          </a:p>
          <a:p>
            <a:pPr algn="ctr"/>
            <a:r>
              <a:rPr lang="en-US" altLang="zh-CN" sz="4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Problem D</a:t>
            </a:r>
            <a:endParaRPr lang="zh-CN" altLang="en-US" sz="4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7" name="矩形 6">
            <a:extLst>
              <a:ext uri="{FF2B5EF4-FFF2-40B4-BE49-F238E27FC236}">
                <a16:creationId xmlns:a16="http://schemas.microsoft.com/office/drawing/2014/main" id="{E4E24EC6-7381-4E57-AB60-4DDDD78DE1DD}"/>
              </a:ext>
            </a:extLst>
          </p:cNvPr>
          <p:cNvSpPr/>
          <p:nvPr/>
        </p:nvSpPr>
        <p:spPr>
          <a:xfrm>
            <a:off x="3931922" y="1080759"/>
            <a:ext cx="8164284" cy="5693866"/>
          </a:xfrm>
          <a:prstGeom prst="rect">
            <a:avLst/>
          </a:prstGeom>
        </p:spPr>
        <p:txBody>
          <a:bodyPr wrap="square">
            <a:spAutoFit/>
          </a:bodyPr>
          <a:lstStyle/>
          <a:p>
            <a:r>
              <a:rPr lang="en-US" altLang="zh-CN" sz="2800" dirty="0"/>
              <a:t>Mr. Panda likes ice cream very much especially the ice cream tower. An ice cream tower consists of K ice cream balls stacking up as a tower. In order to make the tower stable, the lower ice cream ball should be at least twice as large as the ball right above it. In other words, if the sizes of the ice cream balls from top to bottom are A0, A1, A2, · · · , AK−1, then A0 × 2 ≤ A1, A1 × 2 ≤ A2, etc. One day Mr. Panda was walking along the street and found a shop selling ice cream balls. There are N ice cream balls on sell and the sizes are B0, B1, B2, · · · , BN−1. Mr. Panda was wondering the maximal number of ice cream towers could be made by these balls</a:t>
            </a:r>
            <a:endParaRPr lang="zh-CN" altLang="en-US" sz="2800" dirty="0"/>
          </a:p>
        </p:txBody>
      </p:sp>
    </p:spTree>
    <p:extLst>
      <p:ext uri="{BB962C8B-B14F-4D97-AF65-F5344CB8AC3E}">
        <p14:creationId xmlns:p14="http://schemas.microsoft.com/office/powerpoint/2010/main" val="17005682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45809A4-62E2-45DA-AE04-12AE4CC418DE}"/>
              </a:ext>
            </a:extLst>
          </p:cNvPr>
          <p:cNvSpPr/>
          <p:nvPr/>
        </p:nvSpPr>
        <p:spPr>
          <a:xfrm>
            <a:off x="682627" y="1052123"/>
            <a:ext cx="10499179" cy="4401205"/>
          </a:xfrm>
          <a:prstGeom prst="rect">
            <a:avLst/>
          </a:prstGeom>
        </p:spPr>
        <p:txBody>
          <a:bodyPr wrap="square">
            <a:spAutoFit/>
          </a:bodyPr>
          <a:lstStyle/>
          <a:p>
            <a:r>
              <a:rPr lang="en-US" altLang="zh-CN" sz="2800" b="1" dirty="0"/>
              <a:t>Input</a:t>
            </a:r>
            <a:r>
              <a:rPr lang="en-US" altLang="zh-CN" sz="2800" dirty="0"/>
              <a:t> </a:t>
            </a:r>
          </a:p>
          <a:p>
            <a:r>
              <a:rPr lang="en-US" altLang="zh-CN" sz="2800" dirty="0"/>
              <a:t>The first line of the input gives the number of test cases, T. T test cases follow. Each test case starts with a line consisting of 2 integers, N the number of ice cream balls in shop and K the number of balls needed to form an ice cream tower. The next line consists of N integers representing the size of ice cream balls in shop. </a:t>
            </a:r>
          </a:p>
          <a:p>
            <a:r>
              <a:rPr lang="en-US" altLang="zh-CN" sz="2800" b="1" dirty="0"/>
              <a:t>Output </a:t>
            </a:r>
          </a:p>
          <a:p>
            <a:r>
              <a:rPr lang="en-US" altLang="zh-CN" sz="2800" dirty="0"/>
              <a:t>For each test case, output one line containing “Case #x: y”, where x is the test case number (starting from 1) and y is the maximal number of ice cream towers could be made. </a:t>
            </a:r>
            <a:endParaRPr lang="zh-CN" altLang="en-US" sz="2800" dirty="0"/>
          </a:p>
        </p:txBody>
      </p:sp>
      <p:sp>
        <p:nvSpPr>
          <p:cNvPr id="3" name="内容占位符 3">
            <a:extLst>
              <a:ext uri="{FF2B5EF4-FFF2-40B4-BE49-F238E27FC236}">
                <a16:creationId xmlns:a16="http://schemas.microsoft.com/office/drawing/2014/main" id="{39FFA49A-C1D9-43E8-937D-52AD3C6FDB0B}"/>
              </a:ext>
            </a:extLst>
          </p:cNvPr>
          <p:cNvSpPr txBox="1">
            <a:spLocks/>
          </p:cNvSpPr>
          <p:nvPr/>
        </p:nvSpPr>
        <p:spPr>
          <a:xfrm>
            <a:off x="682627" y="290643"/>
            <a:ext cx="6489700" cy="477837"/>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二分</a:t>
            </a:r>
            <a:r>
              <a:rPr lang="en-US" altLang="zh-CN" dirty="0"/>
              <a:t>+check</a:t>
            </a:r>
            <a:endParaRPr lang="zh-CN" altLang="en-US" dirty="0"/>
          </a:p>
        </p:txBody>
      </p:sp>
    </p:spTree>
    <p:extLst>
      <p:ext uri="{BB962C8B-B14F-4D97-AF65-F5344CB8AC3E}">
        <p14:creationId xmlns:p14="http://schemas.microsoft.com/office/powerpoint/2010/main" val="11924972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3">
            <a:extLst>
              <a:ext uri="{FF2B5EF4-FFF2-40B4-BE49-F238E27FC236}">
                <a16:creationId xmlns:a16="http://schemas.microsoft.com/office/drawing/2014/main" id="{C45F933C-D2AF-4826-B843-970A7CD1812B}"/>
              </a:ext>
            </a:extLst>
          </p:cNvPr>
          <p:cNvSpPr txBox="1">
            <a:spLocks/>
          </p:cNvSpPr>
          <p:nvPr/>
        </p:nvSpPr>
        <p:spPr>
          <a:xfrm>
            <a:off x="682627" y="290643"/>
            <a:ext cx="6489700" cy="477837"/>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二分</a:t>
            </a:r>
            <a:r>
              <a:rPr lang="en-US" altLang="zh-CN" dirty="0"/>
              <a:t>+check</a:t>
            </a:r>
            <a:endParaRPr lang="zh-CN" altLang="en-US" dirty="0"/>
          </a:p>
        </p:txBody>
      </p:sp>
      <p:sp>
        <p:nvSpPr>
          <p:cNvPr id="3" name="文本框 2">
            <a:extLst>
              <a:ext uri="{FF2B5EF4-FFF2-40B4-BE49-F238E27FC236}">
                <a16:creationId xmlns:a16="http://schemas.microsoft.com/office/drawing/2014/main" id="{388A7250-6DBA-47DB-8632-B4135BACB6FF}"/>
              </a:ext>
            </a:extLst>
          </p:cNvPr>
          <p:cNvSpPr txBox="1"/>
          <p:nvPr/>
        </p:nvSpPr>
        <p:spPr>
          <a:xfrm>
            <a:off x="682628" y="1071155"/>
            <a:ext cx="2099762" cy="3539430"/>
          </a:xfrm>
          <a:prstGeom prst="rect">
            <a:avLst/>
          </a:prstGeom>
          <a:noFill/>
        </p:spPr>
        <p:txBody>
          <a:bodyPr wrap="square" rtlCol="0">
            <a:spAutoFit/>
          </a:bodyPr>
          <a:lstStyle/>
          <a:p>
            <a:r>
              <a:rPr lang="zh-CN" altLang="en-US" sz="2800" dirty="0"/>
              <a:t>样例：</a:t>
            </a:r>
            <a:endParaRPr lang="en-US" altLang="zh-CN" sz="2800" dirty="0"/>
          </a:p>
          <a:p>
            <a:r>
              <a:rPr lang="en-US" altLang="zh-CN" sz="2800" dirty="0"/>
              <a:t>3</a:t>
            </a:r>
          </a:p>
          <a:p>
            <a:r>
              <a:rPr lang="en-US" altLang="zh-CN" sz="2800" dirty="0"/>
              <a:t>4 2</a:t>
            </a:r>
          </a:p>
          <a:p>
            <a:r>
              <a:rPr lang="en-US" altLang="zh-CN" sz="2800" dirty="0"/>
              <a:t>1 2 3 4</a:t>
            </a:r>
          </a:p>
          <a:p>
            <a:r>
              <a:rPr lang="en-US" altLang="zh-CN" sz="2800" dirty="0"/>
              <a:t>6</a:t>
            </a:r>
            <a:r>
              <a:rPr lang="zh-CN" altLang="en-US" sz="2800" dirty="0"/>
              <a:t> </a:t>
            </a:r>
            <a:r>
              <a:rPr lang="en-US" altLang="zh-CN" sz="2800" dirty="0"/>
              <a:t>3</a:t>
            </a:r>
          </a:p>
          <a:p>
            <a:r>
              <a:rPr lang="en-US" altLang="zh-CN" sz="2800" dirty="0"/>
              <a:t>1 1 2 2 4 4</a:t>
            </a:r>
          </a:p>
          <a:p>
            <a:r>
              <a:rPr lang="en-US" altLang="zh-CN" sz="2800" dirty="0"/>
              <a:t>6 3</a:t>
            </a:r>
          </a:p>
          <a:p>
            <a:r>
              <a:rPr lang="en-US" altLang="zh-CN" sz="2800" dirty="0"/>
              <a:t>1 1 2 2 3 4</a:t>
            </a:r>
          </a:p>
        </p:txBody>
      </p:sp>
      <p:sp>
        <p:nvSpPr>
          <p:cNvPr id="4" name="矩形 3">
            <a:extLst>
              <a:ext uri="{FF2B5EF4-FFF2-40B4-BE49-F238E27FC236}">
                <a16:creationId xmlns:a16="http://schemas.microsoft.com/office/drawing/2014/main" id="{6E4BD95C-9781-484A-B03E-5A03B834C4DC}"/>
              </a:ext>
            </a:extLst>
          </p:cNvPr>
          <p:cNvSpPr/>
          <p:nvPr/>
        </p:nvSpPr>
        <p:spPr>
          <a:xfrm>
            <a:off x="2857219" y="2148372"/>
            <a:ext cx="1882247" cy="1384995"/>
          </a:xfrm>
          <a:prstGeom prst="rect">
            <a:avLst/>
          </a:prstGeom>
        </p:spPr>
        <p:txBody>
          <a:bodyPr wrap="none">
            <a:spAutoFit/>
          </a:bodyPr>
          <a:lstStyle/>
          <a:p>
            <a:r>
              <a:rPr lang="en-US" altLang="zh-CN" sz="2800" dirty="0"/>
              <a:t>Case #1: 2 </a:t>
            </a:r>
          </a:p>
          <a:p>
            <a:r>
              <a:rPr lang="en-US" altLang="zh-CN" sz="2800" dirty="0"/>
              <a:t>Case #2: 2 </a:t>
            </a:r>
          </a:p>
          <a:p>
            <a:r>
              <a:rPr lang="en-US" altLang="zh-CN" sz="2800" dirty="0"/>
              <a:t>Case #3: 1 </a:t>
            </a:r>
            <a:endParaRPr lang="zh-CN" altLang="en-US" sz="2800" dirty="0"/>
          </a:p>
        </p:txBody>
      </p:sp>
      <p:sp>
        <p:nvSpPr>
          <p:cNvPr id="5" name="矩形 4">
            <a:extLst>
              <a:ext uri="{FF2B5EF4-FFF2-40B4-BE49-F238E27FC236}">
                <a16:creationId xmlns:a16="http://schemas.microsoft.com/office/drawing/2014/main" id="{A74F397A-8D82-4CB2-A2DF-EE7B101E52FC}"/>
              </a:ext>
            </a:extLst>
          </p:cNvPr>
          <p:cNvSpPr/>
          <p:nvPr/>
        </p:nvSpPr>
        <p:spPr>
          <a:xfrm>
            <a:off x="5261954" y="921999"/>
            <a:ext cx="4665816" cy="1754326"/>
          </a:xfrm>
          <a:prstGeom prst="rect">
            <a:avLst/>
          </a:prstGeom>
          <a:noFill/>
        </p:spPr>
        <p:txBody>
          <a:bodyPr wrap="square" lIns="91440" tIns="45720" rIns="91440" bIns="45720">
            <a:spAutoFit/>
          </a:bodyPr>
          <a:lstStyle/>
          <a:p>
            <a:pPr algn="ctr"/>
            <a:r>
              <a:rPr lang="en-US" altLang="zh-CN"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Case#1</a:t>
            </a:r>
            <a:r>
              <a:rPr lang="en-US" altLang="zh-CN"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t>
            </a:r>
          </a:p>
          <a:p>
            <a:pPr algn="ctr"/>
            <a:r>
              <a:rPr lang="en-US" altLang="zh-CN"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1 </a:t>
            </a:r>
            <a:r>
              <a:rPr lang="en-US" altLang="zh-CN"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3</a:t>
            </a:r>
            <a:r>
              <a:rPr lang="zh-CN" alt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r>
              <a:rPr lang="en-US" altLang="zh-CN"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+ 2 4</a:t>
            </a:r>
          </a:p>
        </p:txBody>
      </p:sp>
      <p:sp>
        <p:nvSpPr>
          <p:cNvPr id="6" name="矩形 5">
            <a:extLst>
              <a:ext uri="{FF2B5EF4-FFF2-40B4-BE49-F238E27FC236}">
                <a16:creationId xmlns:a16="http://schemas.microsoft.com/office/drawing/2014/main" id="{5BFD1513-1974-4723-A78A-3D87584A7649}"/>
              </a:ext>
            </a:extLst>
          </p:cNvPr>
          <p:cNvSpPr/>
          <p:nvPr/>
        </p:nvSpPr>
        <p:spPr>
          <a:xfrm>
            <a:off x="5784439" y="2597338"/>
            <a:ext cx="3620843" cy="2585323"/>
          </a:xfrm>
          <a:prstGeom prst="rect">
            <a:avLst/>
          </a:prstGeom>
          <a:noFill/>
        </p:spPr>
        <p:txBody>
          <a:bodyPr wrap="square" lIns="91440" tIns="45720" rIns="91440" bIns="45720">
            <a:spAutoFit/>
          </a:bodyPr>
          <a:lstStyle/>
          <a:p>
            <a:pPr algn="ctr"/>
            <a:r>
              <a:rPr lang="en-US" altLang="zh-CN"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Case#2:</a:t>
            </a:r>
          </a:p>
          <a:p>
            <a:pPr algn="ctr"/>
            <a:r>
              <a:rPr lang="en-US" altLang="zh-CN"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1 2 4</a:t>
            </a:r>
          </a:p>
          <a:p>
            <a:pPr algn="ctr"/>
            <a:r>
              <a:rPr lang="en-US" altLang="zh-CN"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1 2 4</a:t>
            </a:r>
            <a:endPar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7" name="矩形 6">
            <a:extLst>
              <a:ext uri="{FF2B5EF4-FFF2-40B4-BE49-F238E27FC236}">
                <a16:creationId xmlns:a16="http://schemas.microsoft.com/office/drawing/2014/main" id="{956EED16-DCB3-402E-B2FF-A2817179CEB1}"/>
              </a:ext>
            </a:extLst>
          </p:cNvPr>
          <p:cNvSpPr/>
          <p:nvPr/>
        </p:nvSpPr>
        <p:spPr>
          <a:xfrm>
            <a:off x="6293864" y="5103674"/>
            <a:ext cx="2601994" cy="1754326"/>
          </a:xfrm>
          <a:prstGeom prst="rect">
            <a:avLst/>
          </a:prstGeom>
          <a:noFill/>
        </p:spPr>
        <p:txBody>
          <a:bodyPr wrap="none" lIns="91440" tIns="45720" rIns="91440" bIns="45720">
            <a:spAutoFit/>
          </a:bodyPr>
          <a:lstStyle/>
          <a:p>
            <a:pPr algn="ctr"/>
            <a:r>
              <a:rPr lang="en-US" altLang="zh-CN"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Case#3:</a:t>
            </a:r>
          </a:p>
          <a:p>
            <a:pPr algn="ctr"/>
            <a:r>
              <a:rPr lang="en-US" altLang="zh-CN"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1 2 4</a:t>
            </a:r>
            <a:endPar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104641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3">
            <a:extLst>
              <a:ext uri="{FF2B5EF4-FFF2-40B4-BE49-F238E27FC236}">
                <a16:creationId xmlns:a16="http://schemas.microsoft.com/office/drawing/2014/main" id="{9186AE27-255A-48D0-91CF-5BEE59AFD426}"/>
              </a:ext>
            </a:extLst>
          </p:cNvPr>
          <p:cNvSpPr txBox="1">
            <a:spLocks/>
          </p:cNvSpPr>
          <p:nvPr/>
        </p:nvSpPr>
        <p:spPr>
          <a:xfrm>
            <a:off x="682627" y="290643"/>
            <a:ext cx="6489700" cy="477837"/>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二分</a:t>
            </a:r>
            <a:r>
              <a:rPr lang="en-US" altLang="zh-CN" dirty="0"/>
              <a:t>+check</a:t>
            </a:r>
            <a:endParaRPr lang="zh-CN" altLang="en-US" dirty="0"/>
          </a:p>
        </p:txBody>
      </p:sp>
      <p:sp>
        <p:nvSpPr>
          <p:cNvPr id="3" name="文本框 2">
            <a:extLst>
              <a:ext uri="{FF2B5EF4-FFF2-40B4-BE49-F238E27FC236}">
                <a16:creationId xmlns:a16="http://schemas.microsoft.com/office/drawing/2014/main" id="{024BA9F6-F290-4AF9-BEC6-E0AB2FEB5A5D}"/>
              </a:ext>
            </a:extLst>
          </p:cNvPr>
          <p:cNvSpPr txBox="1"/>
          <p:nvPr/>
        </p:nvSpPr>
        <p:spPr>
          <a:xfrm>
            <a:off x="682627" y="1580606"/>
            <a:ext cx="11277600" cy="954107"/>
          </a:xfrm>
          <a:prstGeom prst="rect">
            <a:avLst/>
          </a:prstGeom>
          <a:noFill/>
        </p:spPr>
        <p:txBody>
          <a:bodyPr wrap="square" rtlCol="0">
            <a:spAutoFit/>
          </a:bodyPr>
          <a:lstStyle/>
          <a:p>
            <a:r>
              <a:rPr lang="zh-CN" altLang="en-US" sz="2800" dirty="0"/>
              <a:t>一个比较显然的做法是这样的：</a:t>
            </a:r>
            <a:endParaRPr lang="en-US" altLang="zh-CN" sz="2800" dirty="0"/>
          </a:p>
          <a:p>
            <a:r>
              <a:rPr lang="zh-CN" altLang="en-US" sz="2800" dirty="0"/>
              <a:t>贪心地取满足条件的最小的冰淇淋放在当前的塔上，用堆维护就可以了。</a:t>
            </a:r>
          </a:p>
        </p:txBody>
      </p:sp>
      <p:sp>
        <p:nvSpPr>
          <p:cNvPr id="8" name="乘号 7">
            <a:extLst>
              <a:ext uri="{FF2B5EF4-FFF2-40B4-BE49-F238E27FC236}">
                <a16:creationId xmlns:a16="http://schemas.microsoft.com/office/drawing/2014/main" id="{5933F89B-33C4-44F3-B8C0-3870DF42D99E}"/>
              </a:ext>
            </a:extLst>
          </p:cNvPr>
          <p:cNvSpPr/>
          <p:nvPr/>
        </p:nvSpPr>
        <p:spPr>
          <a:xfrm>
            <a:off x="2874647" y="0"/>
            <a:ext cx="4297680" cy="4898571"/>
          </a:xfrm>
          <a:prstGeom prst="mathMultiply">
            <a:avLst>
              <a:gd name="adj1" fmla="val 893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03FFCD27-9DEC-48A0-833F-CFFC75CA0740}"/>
              </a:ext>
            </a:extLst>
          </p:cNvPr>
          <p:cNvSpPr txBox="1"/>
          <p:nvPr/>
        </p:nvSpPr>
        <p:spPr>
          <a:xfrm>
            <a:off x="682627" y="4781414"/>
            <a:ext cx="8490857" cy="1015663"/>
          </a:xfrm>
          <a:prstGeom prst="rect">
            <a:avLst/>
          </a:prstGeom>
          <a:noFill/>
        </p:spPr>
        <p:txBody>
          <a:bodyPr wrap="square" rtlCol="0">
            <a:spAutoFit/>
          </a:bodyPr>
          <a:lstStyle/>
          <a:p>
            <a:r>
              <a:rPr lang="zh-CN" altLang="en-US" sz="6000" dirty="0"/>
              <a:t>当然，是二分答案！</a:t>
            </a:r>
          </a:p>
        </p:txBody>
      </p:sp>
    </p:spTree>
    <p:extLst>
      <p:ext uri="{BB962C8B-B14F-4D97-AF65-F5344CB8AC3E}">
        <p14:creationId xmlns:p14="http://schemas.microsoft.com/office/powerpoint/2010/main" val="158330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3">
            <a:extLst>
              <a:ext uri="{FF2B5EF4-FFF2-40B4-BE49-F238E27FC236}">
                <a16:creationId xmlns:a16="http://schemas.microsoft.com/office/drawing/2014/main" id="{DE39F0B6-AF79-44BC-9A0B-6A96D3F7A585}"/>
              </a:ext>
            </a:extLst>
          </p:cNvPr>
          <p:cNvSpPr txBox="1">
            <a:spLocks/>
          </p:cNvSpPr>
          <p:nvPr/>
        </p:nvSpPr>
        <p:spPr>
          <a:xfrm>
            <a:off x="682627" y="290643"/>
            <a:ext cx="6489700" cy="477837"/>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二分</a:t>
            </a:r>
            <a:r>
              <a:rPr lang="en-US" altLang="zh-CN" dirty="0"/>
              <a:t>+check</a:t>
            </a:r>
            <a:endParaRPr lang="zh-CN" altLang="en-US" dirty="0"/>
          </a:p>
        </p:txBody>
      </p:sp>
      <p:sp>
        <p:nvSpPr>
          <p:cNvPr id="3" name="文本框 2">
            <a:extLst>
              <a:ext uri="{FF2B5EF4-FFF2-40B4-BE49-F238E27FC236}">
                <a16:creationId xmlns:a16="http://schemas.microsoft.com/office/drawing/2014/main" id="{75243A88-5E1A-422D-B1E8-E07E8B0AB054}"/>
              </a:ext>
            </a:extLst>
          </p:cNvPr>
          <p:cNvSpPr txBox="1"/>
          <p:nvPr/>
        </p:nvSpPr>
        <p:spPr>
          <a:xfrm>
            <a:off x="682627" y="2693695"/>
            <a:ext cx="9545590" cy="523220"/>
          </a:xfrm>
          <a:prstGeom prst="rect">
            <a:avLst/>
          </a:prstGeom>
          <a:noFill/>
        </p:spPr>
        <p:txBody>
          <a:bodyPr wrap="square" rtlCol="0">
            <a:spAutoFit/>
          </a:bodyPr>
          <a:lstStyle/>
          <a:p>
            <a:r>
              <a:rPr lang="zh-CN" altLang="en-US" sz="2800" dirty="0"/>
              <a:t>如何判定当前答案是否可行？</a:t>
            </a:r>
          </a:p>
        </p:txBody>
      </p:sp>
      <p:sp>
        <p:nvSpPr>
          <p:cNvPr id="5" name="文本框 4">
            <a:extLst>
              <a:ext uri="{FF2B5EF4-FFF2-40B4-BE49-F238E27FC236}">
                <a16:creationId xmlns:a16="http://schemas.microsoft.com/office/drawing/2014/main" id="{CA74623D-78F4-4E49-B605-A33C0FD8CD87}"/>
              </a:ext>
            </a:extLst>
          </p:cNvPr>
          <p:cNvSpPr txBox="1"/>
          <p:nvPr/>
        </p:nvSpPr>
        <p:spPr>
          <a:xfrm>
            <a:off x="682627" y="3702469"/>
            <a:ext cx="10894423" cy="1815882"/>
          </a:xfrm>
          <a:prstGeom prst="rect">
            <a:avLst/>
          </a:prstGeom>
          <a:noFill/>
        </p:spPr>
        <p:txBody>
          <a:bodyPr wrap="square" rtlCol="0">
            <a:spAutoFit/>
          </a:bodyPr>
          <a:lstStyle/>
          <a:p>
            <a:r>
              <a:rPr lang="zh-CN" altLang="en-US" sz="2800" dirty="0"/>
              <a:t>对于当前需要判定的</a:t>
            </a:r>
            <a:r>
              <a:rPr lang="en-US" altLang="zh-CN" sz="2800" dirty="0"/>
              <a:t>K</a:t>
            </a:r>
          </a:p>
          <a:p>
            <a:r>
              <a:rPr lang="zh-CN" altLang="en-US" sz="2800" dirty="0"/>
              <a:t>我们预先处理出</a:t>
            </a:r>
            <a:r>
              <a:rPr lang="en-US" altLang="zh-CN" sz="2800" dirty="0"/>
              <a:t>K</a:t>
            </a:r>
            <a:r>
              <a:rPr lang="zh-CN" altLang="en-US" sz="2800" dirty="0"/>
              <a:t>个最小的作为第一层</a:t>
            </a:r>
            <a:endParaRPr lang="en-US" altLang="zh-CN" sz="2800" dirty="0"/>
          </a:p>
          <a:p>
            <a:r>
              <a:rPr lang="zh-CN" altLang="en-US" sz="2800" dirty="0"/>
              <a:t>然后由小到大贪心地逐渐向上加冰淇淋</a:t>
            </a:r>
            <a:endParaRPr lang="en-US" altLang="zh-CN" sz="2800" dirty="0"/>
          </a:p>
          <a:p>
            <a:r>
              <a:rPr lang="zh-CN" altLang="en-US" sz="2800" dirty="0"/>
              <a:t>观察最后是否</a:t>
            </a:r>
            <a:r>
              <a:rPr lang="en-US" altLang="zh-CN" sz="2800" dirty="0"/>
              <a:t>K</a:t>
            </a:r>
            <a:r>
              <a:rPr lang="zh-CN" altLang="en-US" sz="2800" dirty="0"/>
              <a:t>个都能加到题目要求的层数</a:t>
            </a:r>
          </a:p>
        </p:txBody>
      </p:sp>
      <p:sp>
        <p:nvSpPr>
          <p:cNvPr id="6" name="文本框 5">
            <a:extLst>
              <a:ext uri="{FF2B5EF4-FFF2-40B4-BE49-F238E27FC236}">
                <a16:creationId xmlns:a16="http://schemas.microsoft.com/office/drawing/2014/main" id="{47D7390B-CC7D-4678-B36C-D8E45199E684}"/>
              </a:ext>
            </a:extLst>
          </p:cNvPr>
          <p:cNvSpPr txBox="1"/>
          <p:nvPr/>
        </p:nvSpPr>
        <p:spPr>
          <a:xfrm>
            <a:off x="682627" y="1254034"/>
            <a:ext cx="10816046" cy="954107"/>
          </a:xfrm>
          <a:prstGeom prst="rect">
            <a:avLst/>
          </a:prstGeom>
          <a:noFill/>
        </p:spPr>
        <p:txBody>
          <a:bodyPr wrap="square" rtlCol="0">
            <a:spAutoFit/>
          </a:bodyPr>
          <a:lstStyle/>
          <a:p>
            <a:r>
              <a:rPr lang="zh-CN" altLang="en-US" sz="2800" dirty="0"/>
              <a:t>连续性：如果</a:t>
            </a:r>
            <a:r>
              <a:rPr lang="en-US" altLang="zh-CN" sz="2800" dirty="0"/>
              <a:t>l</a:t>
            </a:r>
            <a:r>
              <a:rPr lang="zh-CN" altLang="en-US" sz="2800" dirty="0"/>
              <a:t>和</a:t>
            </a:r>
            <a:r>
              <a:rPr lang="en-US" altLang="zh-CN" sz="2800" dirty="0"/>
              <a:t>r</a:t>
            </a:r>
            <a:r>
              <a:rPr lang="zh-CN" altLang="en-US" sz="2800" dirty="0"/>
              <a:t>都满足要求，那么</a:t>
            </a:r>
            <a:r>
              <a:rPr lang="en-US" altLang="zh-CN" sz="2800" dirty="0"/>
              <a:t>[</a:t>
            </a:r>
            <a:r>
              <a:rPr lang="en-US" altLang="zh-CN" sz="2800" dirty="0" err="1"/>
              <a:t>l,r</a:t>
            </a:r>
            <a:r>
              <a:rPr lang="en-US" altLang="zh-CN" sz="2800" dirty="0"/>
              <a:t>]</a:t>
            </a:r>
            <a:r>
              <a:rPr lang="zh-CN" altLang="en-US" sz="2800" dirty="0"/>
              <a:t>区间内的值都满足，成立！</a:t>
            </a:r>
            <a:endParaRPr lang="en-US" altLang="zh-CN" sz="2800" dirty="0"/>
          </a:p>
          <a:p>
            <a:r>
              <a:rPr lang="zh-CN" altLang="en-US" sz="2800" dirty="0"/>
              <a:t>单调性：如果</a:t>
            </a:r>
            <a:r>
              <a:rPr lang="en-US" altLang="zh-CN" sz="2800" dirty="0"/>
              <a:t>r&gt;l</a:t>
            </a:r>
            <a:r>
              <a:rPr lang="zh-CN" altLang="en-US" sz="2800" dirty="0"/>
              <a:t>满足要求，那么</a:t>
            </a:r>
            <a:r>
              <a:rPr lang="en-US" altLang="zh-CN" sz="2800" dirty="0"/>
              <a:t>l</a:t>
            </a:r>
            <a:r>
              <a:rPr lang="zh-CN" altLang="en-US" sz="2800" dirty="0"/>
              <a:t>必然满足要求，成立！</a:t>
            </a:r>
          </a:p>
        </p:txBody>
      </p:sp>
    </p:spTree>
    <p:extLst>
      <p:ext uri="{BB962C8B-B14F-4D97-AF65-F5344CB8AC3E}">
        <p14:creationId xmlns:p14="http://schemas.microsoft.com/office/powerpoint/2010/main" val="3613320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3">
            <a:extLst>
              <a:ext uri="{FF2B5EF4-FFF2-40B4-BE49-F238E27FC236}">
                <a16:creationId xmlns:a16="http://schemas.microsoft.com/office/drawing/2014/main" id="{48A50012-188B-409B-AEF5-A30172DD55EF}"/>
              </a:ext>
            </a:extLst>
          </p:cNvPr>
          <p:cNvSpPr txBox="1">
            <a:spLocks/>
          </p:cNvSpPr>
          <p:nvPr/>
        </p:nvSpPr>
        <p:spPr>
          <a:xfrm>
            <a:off x="682627" y="290643"/>
            <a:ext cx="6489700" cy="477837"/>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二分</a:t>
            </a:r>
            <a:r>
              <a:rPr lang="en-US" altLang="zh-CN" dirty="0"/>
              <a:t>+check</a:t>
            </a:r>
            <a:endParaRPr lang="zh-CN" altLang="en-US" dirty="0"/>
          </a:p>
        </p:txBody>
      </p:sp>
      <p:pic>
        <p:nvPicPr>
          <p:cNvPr id="5" name="图片 4">
            <a:extLst>
              <a:ext uri="{FF2B5EF4-FFF2-40B4-BE49-F238E27FC236}">
                <a16:creationId xmlns:a16="http://schemas.microsoft.com/office/drawing/2014/main" id="{F564B2F8-FC08-4773-86B0-2D879F9736F5}"/>
              </a:ext>
            </a:extLst>
          </p:cNvPr>
          <p:cNvPicPr>
            <a:picLocks noChangeAspect="1"/>
          </p:cNvPicPr>
          <p:nvPr/>
        </p:nvPicPr>
        <p:blipFill>
          <a:blip r:embed="rId3"/>
          <a:stretch>
            <a:fillRect/>
          </a:stretch>
        </p:blipFill>
        <p:spPr>
          <a:xfrm>
            <a:off x="682627" y="1035367"/>
            <a:ext cx="8618764" cy="3063379"/>
          </a:xfrm>
          <a:prstGeom prst="rect">
            <a:avLst/>
          </a:prstGeom>
        </p:spPr>
      </p:pic>
      <p:pic>
        <p:nvPicPr>
          <p:cNvPr id="6" name="图片 5">
            <a:extLst>
              <a:ext uri="{FF2B5EF4-FFF2-40B4-BE49-F238E27FC236}">
                <a16:creationId xmlns:a16="http://schemas.microsoft.com/office/drawing/2014/main" id="{97878321-65D8-4BE3-9803-DB5A2AE61708}"/>
              </a:ext>
            </a:extLst>
          </p:cNvPr>
          <p:cNvPicPr>
            <a:picLocks noChangeAspect="1"/>
          </p:cNvPicPr>
          <p:nvPr/>
        </p:nvPicPr>
        <p:blipFill>
          <a:blip r:embed="rId4"/>
          <a:stretch>
            <a:fillRect/>
          </a:stretch>
        </p:blipFill>
        <p:spPr>
          <a:xfrm>
            <a:off x="682627" y="4098746"/>
            <a:ext cx="8471408" cy="676630"/>
          </a:xfrm>
          <a:prstGeom prst="rect">
            <a:avLst/>
          </a:prstGeom>
        </p:spPr>
      </p:pic>
    </p:spTree>
    <p:extLst>
      <p:ext uri="{BB962C8B-B14F-4D97-AF65-F5344CB8AC3E}">
        <p14:creationId xmlns:p14="http://schemas.microsoft.com/office/powerpoint/2010/main" val="275786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BAB0E1E-572F-41A3-9639-D06E6A31FEBC}"/>
              </a:ext>
            </a:extLst>
          </p:cNvPr>
          <p:cNvSpPr/>
          <p:nvPr/>
        </p:nvSpPr>
        <p:spPr>
          <a:xfrm>
            <a:off x="682627" y="981781"/>
            <a:ext cx="7010252" cy="923330"/>
          </a:xfrm>
          <a:prstGeom prst="rect">
            <a:avLst/>
          </a:prstGeom>
          <a:noFill/>
        </p:spPr>
        <p:txBody>
          <a:bodyPr wrap="none" lIns="91440" tIns="45720" rIns="91440" bIns="45720">
            <a:spAutoFit/>
          </a:bodyPr>
          <a:lstStyle/>
          <a:p>
            <a:pPr algn="ctr"/>
            <a:r>
              <a:rPr lang="en-US" altLang="zh-CN" sz="5400" b="1" cap="none" spc="0"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rPr>
              <a:t>CodeForces</a:t>
            </a:r>
            <a:r>
              <a:rPr lang="en-US" altLang="zh-CN"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101064D </a:t>
            </a:r>
            <a:endPar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3" name="内容占位符 3">
            <a:extLst>
              <a:ext uri="{FF2B5EF4-FFF2-40B4-BE49-F238E27FC236}">
                <a16:creationId xmlns:a16="http://schemas.microsoft.com/office/drawing/2014/main" id="{E0F42C2D-78B8-4385-80DC-FACB69741321}"/>
              </a:ext>
            </a:extLst>
          </p:cNvPr>
          <p:cNvSpPr txBox="1">
            <a:spLocks/>
          </p:cNvSpPr>
          <p:nvPr/>
        </p:nvSpPr>
        <p:spPr>
          <a:xfrm>
            <a:off x="682627" y="290643"/>
            <a:ext cx="6489700" cy="477837"/>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二分</a:t>
            </a:r>
            <a:r>
              <a:rPr lang="en-US" altLang="zh-CN" dirty="0"/>
              <a:t>+check</a:t>
            </a:r>
            <a:endParaRPr lang="zh-CN" altLang="en-US" dirty="0"/>
          </a:p>
        </p:txBody>
      </p:sp>
      <p:sp>
        <p:nvSpPr>
          <p:cNvPr id="4" name="文本框 3">
            <a:extLst>
              <a:ext uri="{FF2B5EF4-FFF2-40B4-BE49-F238E27FC236}">
                <a16:creationId xmlns:a16="http://schemas.microsoft.com/office/drawing/2014/main" id="{1613C330-BCD1-4ABA-9B55-239B750941FA}"/>
              </a:ext>
            </a:extLst>
          </p:cNvPr>
          <p:cNvSpPr txBox="1"/>
          <p:nvPr/>
        </p:nvSpPr>
        <p:spPr>
          <a:xfrm>
            <a:off x="682627" y="2118412"/>
            <a:ext cx="9339943" cy="1384995"/>
          </a:xfrm>
          <a:prstGeom prst="rect">
            <a:avLst/>
          </a:prstGeom>
          <a:noFill/>
        </p:spPr>
        <p:txBody>
          <a:bodyPr wrap="square" rtlCol="0">
            <a:spAutoFit/>
          </a:bodyPr>
          <a:lstStyle/>
          <a:p>
            <a:r>
              <a:rPr lang="zh-CN" altLang="en-US" sz="2800" dirty="0"/>
              <a:t>给定一个数组</a:t>
            </a:r>
            <a:r>
              <a:rPr lang="en-US" altLang="zh-CN" sz="2800" dirty="0"/>
              <a:t>N</a:t>
            </a:r>
            <a:r>
              <a:rPr lang="zh-CN" altLang="en-US" sz="2800" dirty="0"/>
              <a:t>个数，两两相加可以得到</a:t>
            </a:r>
            <a:r>
              <a:rPr lang="en-US" altLang="zh-CN" sz="2800" dirty="0"/>
              <a:t>C(n,2)</a:t>
            </a:r>
            <a:r>
              <a:rPr lang="zh-CN" altLang="en-US" sz="2800" dirty="0"/>
              <a:t>个和</a:t>
            </a:r>
            <a:endParaRPr lang="en-US" altLang="zh-CN" sz="2800" dirty="0"/>
          </a:p>
          <a:p>
            <a:r>
              <a:rPr lang="zh-CN" altLang="en-US" sz="2800" dirty="0"/>
              <a:t>现在需要求其中的第</a:t>
            </a:r>
            <a:r>
              <a:rPr lang="en-US" altLang="zh-CN" sz="2800" dirty="0"/>
              <a:t>K</a:t>
            </a:r>
            <a:r>
              <a:rPr lang="zh-CN" altLang="en-US" sz="2800" dirty="0"/>
              <a:t>小</a:t>
            </a:r>
            <a:endParaRPr lang="en-US" altLang="zh-CN" sz="2800" dirty="0"/>
          </a:p>
          <a:p>
            <a:r>
              <a:rPr lang="en-US" altLang="zh-CN" sz="2800" dirty="0"/>
              <a:t>2&lt;=N&lt;=2e5 , </a:t>
            </a:r>
            <a:r>
              <a:rPr lang="zh-CN" altLang="en-US" sz="2800" dirty="0"/>
              <a:t>每个数不超过</a:t>
            </a:r>
            <a:r>
              <a:rPr lang="en-US" altLang="zh-CN" sz="2800" dirty="0"/>
              <a:t>1e9</a:t>
            </a:r>
            <a:endParaRPr lang="zh-CN" altLang="en-US" sz="2800" dirty="0"/>
          </a:p>
        </p:txBody>
      </p:sp>
      <p:sp>
        <p:nvSpPr>
          <p:cNvPr id="7" name="文本框 6">
            <a:extLst>
              <a:ext uri="{FF2B5EF4-FFF2-40B4-BE49-F238E27FC236}">
                <a16:creationId xmlns:a16="http://schemas.microsoft.com/office/drawing/2014/main" id="{5B45805F-1F38-435F-B052-F612F127FE60}"/>
              </a:ext>
            </a:extLst>
          </p:cNvPr>
          <p:cNvSpPr txBox="1"/>
          <p:nvPr/>
        </p:nvSpPr>
        <p:spPr>
          <a:xfrm>
            <a:off x="682627" y="3825041"/>
            <a:ext cx="1368242" cy="1384995"/>
          </a:xfrm>
          <a:prstGeom prst="rect">
            <a:avLst/>
          </a:prstGeom>
          <a:noFill/>
        </p:spPr>
        <p:txBody>
          <a:bodyPr wrap="square" rtlCol="0">
            <a:spAutoFit/>
          </a:bodyPr>
          <a:lstStyle/>
          <a:p>
            <a:r>
              <a:rPr lang="en-US" altLang="zh-CN" sz="2800" dirty="0"/>
              <a:t>In:</a:t>
            </a:r>
          </a:p>
          <a:p>
            <a:r>
              <a:rPr lang="en-US" altLang="zh-CN" sz="2800" dirty="0"/>
              <a:t>4 3</a:t>
            </a:r>
          </a:p>
          <a:p>
            <a:r>
              <a:rPr lang="en-US" altLang="zh-CN" sz="2800" dirty="0"/>
              <a:t>2 4 5 2</a:t>
            </a:r>
            <a:endParaRPr lang="zh-CN" altLang="en-US" sz="2800" dirty="0"/>
          </a:p>
        </p:txBody>
      </p:sp>
      <p:sp>
        <p:nvSpPr>
          <p:cNvPr id="8" name="文本框 7">
            <a:extLst>
              <a:ext uri="{FF2B5EF4-FFF2-40B4-BE49-F238E27FC236}">
                <a16:creationId xmlns:a16="http://schemas.microsoft.com/office/drawing/2014/main" id="{88C09FF7-2149-4D2D-8F04-E393C5AC33CF}"/>
              </a:ext>
            </a:extLst>
          </p:cNvPr>
          <p:cNvSpPr txBox="1"/>
          <p:nvPr/>
        </p:nvSpPr>
        <p:spPr>
          <a:xfrm>
            <a:off x="682627" y="5531670"/>
            <a:ext cx="1881051" cy="954107"/>
          </a:xfrm>
          <a:prstGeom prst="rect">
            <a:avLst/>
          </a:prstGeom>
          <a:noFill/>
        </p:spPr>
        <p:txBody>
          <a:bodyPr wrap="square" rtlCol="0">
            <a:spAutoFit/>
          </a:bodyPr>
          <a:lstStyle/>
          <a:p>
            <a:r>
              <a:rPr lang="en-US" altLang="zh-CN" sz="2800" dirty="0"/>
              <a:t>Out:</a:t>
            </a:r>
          </a:p>
          <a:p>
            <a:r>
              <a:rPr lang="en-US" altLang="zh-CN" sz="2800" dirty="0"/>
              <a:t>4 6 </a:t>
            </a:r>
            <a:r>
              <a:rPr lang="en-US" altLang="zh-CN" sz="2800" b="1" dirty="0"/>
              <a:t>6</a:t>
            </a:r>
            <a:r>
              <a:rPr lang="en-US" altLang="zh-CN" sz="2800" dirty="0"/>
              <a:t> 7 7 9</a:t>
            </a:r>
            <a:endParaRPr lang="zh-CN" altLang="en-US" sz="2800" dirty="0"/>
          </a:p>
        </p:txBody>
      </p:sp>
      <p:sp>
        <p:nvSpPr>
          <p:cNvPr id="9" name="文本框 8">
            <a:extLst>
              <a:ext uri="{FF2B5EF4-FFF2-40B4-BE49-F238E27FC236}">
                <a16:creationId xmlns:a16="http://schemas.microsoft.com/office/drawing/2014/main" id="{6A9BBBAF-AAEA-4D51-A39A-C54F1E07C67F}"/>
              </a:ext>
            </a:extLst>
          </p:cNvPr>
          <p:cNvSpPr txBox="1"/>
          <p:nvPr/>
        </p:nvSpPr>
        <p:spPr>
          <a:xfrm>
            <a:off x="3503631" y="3825040"/>
            <a:ext cx="2884105" cy="1384995"/>
          </a:xfrm>
          <a:prstGeom prst="rect">
            <a:avLst/>
          </a:prstGeom>
          <a:noFill/>
        </p:spPr>
        <p:txBody>
          <a:bodyPr wrap="square" rtlCol="0">
            <a:spAutoFit/>
          </a:bodyPr>
          <a:lstStyle/>
          <a:p>
            <a:r>
              <a:rPr lang="en-US" altLang="zh-CN" sz="2800" dirty="0"/>
              <a:t>In:</a:t>
            </a:r>
          </a:p>
          <a:p>
            <a:r>
              <a:rPr lang="en-US" altLang="zh-CN" sz="2800" dirty="0"/>
              <a:t>6 9</a:t>
            </a:r>
          </a:p>
          <a:p>
            <a:r>
              <a:rPr lang="en-US" altLang="zh-CN" sz="2800" dirty="0"/>
              <a:t>1 2 3 4 5 6</a:t>
            </a:r>
            <a:endParaRPr lang="zh-CN" altLang="en-US" sz="2800" dirty="0"/>
          </a:p>
        </p:txBody>
      </p:sp>
      <p:sp>
        <p:nvSpPr>
          <p:cNvPr id="10" name="文本框 9">
            <a:extLst>
              <a:ext uri="{FF2B5EF4-FFF2-40B4-BE49-F238E27FC236}">
                <a16:creationId xmlns:a16="http://schemas.microsoft.com/office/drawing/2014/main" id="{629271F0-EC60-4E9A-9975-749535B41063}"/>
              </a:ext>
            </a:extLst>
          </p:cNvPr>
          <p:cNvSpPr txBox="1"/>
          <p:nvPr/>
        </p:nvSpPr>
        <p:spPr>
          <a:xfrm>
            <a:off x="3503631" y="5531668"/>
            <a:ext cx="3484998" cy="954107"/>
          </a:xfrm>
          <a:prstGeom prst="rect">
            <a:avLst/>
          </a:prstGeom>
          <a:noFill/>
        </p:spPr>
        <p:txBody>
          <a:bodyPr wrap="square" rtlCol="0">
            <a:spAutoFit/>
          </a:bodyPr>
          <a:lstStyle/>
          <a:p>
            <a:r>
              <a:rPr lang="en-US" altLang="zh-CN" sz="2800" dirty="0"/>
              <a:t>Out:</a:t>
            </a:r>
          </a:p>
          <a:p>
            <a:r>
              <a:rPr lang="en-US" altLang="zh-CN" sz="2800" dirty="0"/>
              <a:t>3 4 5 5 6 6 7 7 </a:t>
            </a:r>
            <a:r>
              <a:rPr lang="en-US" altLang="zh-CN" sz="2800" b="1" dirty="0"/>
              <a:t>7</a:t>
            </a:r>
            <a:r>
              <a:rPr lang="en-US" altLang="zh-CN" sz="2800" dirty="0"/>
              <a:t> 7…</a:t>
            </a:r>
          </a:p>
        </p:txBody>
      </p:sp>
    </p:spTree>
    <p:extLst>
      <p:ext uri="{BB962C8B-B14F-4D97-AF65-F5344CB8AC3E}">
        <p14:creationId xmlns:p14="http://schemas.microsoft.com/office/powerpoint/2010/main" val="35043288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3">
            <a:extLst>
              <a:ext uri="{FF2B5EF4-FFF2-40B4-BE49-F238E27FC236}">
                <a16:creationId xmlns:a16="http://schemas.microsoft.com/office/drawing/2014/main" id="{19BC3613-85EA-4246-A0A7-0D96564B2CFE}"/>
              </a:ext>
            </a:extLst>
          </p:cNvPr>
          <p:cNvSpPr txBox="1">
            <a:spLocks/>
          </p:cNvSpPr>
          <p:nvPr/>
        </p:nvSpPr>
        <p:spPr>
          <a:xfrm>
            <a:off x="682627" y="290643"/>
            <a:ext cx="6489700" cy="477837"/>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二分</a:t>
            </a:r>
            <a:r>
              <a:rPr lang="en-US" altLang="zh-CN" dirty="0"/>
              <a:t>+check</a:t>
            </a:r>
            <a:endParaRPr lang="zh-CN" altLang="en-US" dirty="0"/>
          </a:p>
        </p:txBody>
      </p:sp>
      <p:sp>
        <p:nvSpPr>
          <p:cNvPr id="3" name="矩形 2">
            <a:extLst>
              <a:ext uri="{FF2B5EF4-FFF2-40B4-BE49-F238E27FC236}">
                <a16:creationId xmlns:a16="http://schemas.microsoft.com/office/drawing/2014/main" id="{ED4BDE12-4208-4F74-BD37-052FE5EC3E3C}"/>
              </a:ext>
            </a:extLst>
          </p:cNvPr>
          <p:cNvSpPr/>
          <p:nvPr/>
        </p:nvSpPr>
        <p:spPr>
          <a:xfrm>
            <a:off x="682627" y="1190786"/>
            <a:ext cx="4047903" cy="923330"/>
          </a:xfrm>
          <a:prstGeom prst="rect">
            <a:avLst/>
          </a:prstGeom>
          <a:noFill/>
        </p:spPr>
        <p:txBody>
          <a:bodyPr wrap="none" lIns="91440" tIns="45720" rIns="91440" bIns="45720">
            <a:spAutoFit/>
          </a:bodyPr>
          <a:lstStyle/>
          <a:p>
            <a:pPr algn="ctr"/>
            <a:r>
              <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如何</a:t>
            </a:r>
            <a:r>
              <a:rPr lang="en-US" altLang="zh-CN"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check</a:t>
            </a:r>
            <a:r>
              <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t>
            </a:r>
          </a:p>
        </p:txBody>
      </p:sp>
      <p:sp>
        <p:nvSpPr>
          <p:cNvPr id="4" name="文本框 3">
            <a:extLst>
              <a:ext uri="{FF2B5EF4-FFF2-40B4-BE49-F238E27FC236}">
                <a16:creationId xmlns:a16="http://schemas.microsoft.com/office/drawing/2014/main" id="{55E6A803-24FA-4EDD-85A7-878E634C40D7}"/>
              </a:ext>
            </a:extLst>
          </p:cNvPr>
          <p:cNvSpPr txBox="1"/>
          <p:nvPr/>
        </p:nvSpPr>
        <p:spPr>
          <a:xfrm>
            <a:off x="682627" y="2429692"/>
            <a:ext cx="10041979" cy="954107"/>
          </a:xfrm>
          <a:prstGeom prst="rect">
            <a:avLst/>
          </a:prstGeom>
          <a:noFill/>
        </p:spPr>
        <p:txBody>
          <a:bodyPr wrap="square" rtlCol="0">
            <a:spAutoFit/>
          </a:bodyPr>
          <a:lstStyle/>
          <a:p>
            <a:r>
              <a:rPr lang="zh-CN" altLang="en-US" sz="2800" b="1" dirty="0"/>
              <a:t>我们需要什么？</a:t>
            </a:r>
            <a:endParaRPr lang="en-US" altLang="zh-CN" sz="2800" b="1" dirty="0"/>
          </a:p>
          <a:p>
            <a:r>
              <a:rPr lang="zh-CN" altLang="en-US" sz="2800" dirty="0"/>
              <a:t>判定答案时，枚举一个数，我们要知道比它小的有几个</a:t>
            </a:r>
          </a:p>
        </p:txBody>
      </p:sp>
      <p:sp>
        <p:nvSpPr>
          <p:cNvPr id="5" name="文本框 4">
            <a:extLst>
              <a:ext uri="{FF2B5EF4-FFF2-40B4-BE49-F238E27FC236}">
                <a16:creationId xmlns:a16="http://schemas.microsoft.com/office/drawing/2014/main" id="{AC413F60-34F3-4FFD-B50C-3238770CCECC}"/>
              </a:ext>
            </a:extLst>
          </p:cNvPr>
          <p:cNvSpPr txBox="1"/>
          <p:nvPr/>
        </p:nvSpPr>
        <p:spPr>
          <a:xfrm>
            <a:off x="682627" y="3699375"/>
            <a:ext cx="9441087" cy="1384995"/>
          </a:xfrm>
          <a:prstGeom prst="rect">
            <a:avLst/>
          </a:prstGeom>
          <a:noFill/>
        </p:spPr>
        <p:txBody>
          <a:bodyPr wrap="square" rtlCol="0">
            <a:spAutoFit/>
          </a:bodyPr>
          <a:lstStyle/>
          <a:p>
            <a:r>
              <a:rPr lang="zh-CN" altLang="en-US" sz="2800" b="1" dirty="0"/>
              <a:t>我们该怎么做？</a:t>
            </a:r>
            <a:endParaRPr lang="en-US" altLang="zh-CN" sz="2800" b="1" dirty="0"/>
          </a:p>
          <a:p>
            <a:r>
              <a:rPr lang="zh-CN" altLang="en-US" sz="2800" dirty="0"/>
              <a:t>先排序！排序！排序！</a:t>
            </a:r>
            <a:endParaRPr lang="en-US" altLang="zh-CN" sz="2800" dirty="0"/>
          </a:p>
          <a:p>
            <a:r>
              <a:rPr lang="zh-CN" altLang="en-US" sz="2800" dirty="0"/>
              <a:t>保证数组有序后，可以通过二分来灵活计数</a:t>
            </a:r>
          </a:p>
        </p:txBody>
      </p:sp>
      <p:sp>
        <p:nvSpPr>
          <p:cNvPr id="6" name="矩形 5">
            <a:extLst>
              <a:ext uri="{FF2B5EF4-FFF2-40B4-BE49-F238E27FC236}">
                <a16:creationId xmlns:a16="http://schemas.microsoft.com/office/drawing/2014/main" id="{1E6CB6CB-3188-4A87-A417-D2F16773FD68}"/>
              </a:ext>
            </a:extLst>
          </p:cNvPr>
          <p:cNvSpPr/>
          <p:nvPr/>
        </p:nvSpPr>
        <p:spPr>
          <a:xfrm>
            <a:off x="682627" y="5399946"/>
            <a:ext cx="9961381" cy="923330"/>
          </a:xfrm>
          <a:prstGeom prst="rect">
            <a:avLst/>
          </a:prstGeom>
          <a:noFill/>
        </p:spPr>
        <p:txBody>
          <a:bodyPr wrap="none" lIns="91440" tIns="45720" rIns="91440" bIns="45720">
            <a:spAutoFit/>
          </a:bodyPr>
          <a:lstStyle/>
          <a:p>
            <a:pPr algn="ctr"/>
            <a:r>
              <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复杂度</a:t>
            </a:r>
            <a:r>
              <a:rPr lang="en-US" altLang="zh-CN"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O(n*log(</a:t>
            </a:r>
            <a:r>
              <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求值</a:t>
            </a:r>
            <a:r>
              <a:rPr lang="en-US" altLang="zh-CN"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)*log(</a:t>
            </a:r>
            <a:r>
              <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计数</a:t>
            </a:r>
            <a:r>
              <a:rPr lang="en-US" altLang="zh-CN"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t>
            </a:r>
            <a:endPar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2344476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3">
            <a:extLst>
              <a:ext uri="{FF2B5EF4-FFF2-40B4-BE49-F238E27FC236}">
                <a16:creationId xmlns:a16="http://schemas.microsoft.com/office/drawing/2014/main" id="{9D65696C-76D9-4874-BCEE-95FFB312BBEF}"/>
              </a:ext>
            </a:extLst>
          </p:cNvPr>
          <p:cNvSpPr txBox="1">
            <a:spLocks/>
          </p:cNvSpPr>
          <p:nvPr/>
        </p:nvSpPr>
        <p:spPr>
          <a:xfrm>
            <a:off x="682627" y="290643"/>
            <a:ext cx="6489700" cy="477837"/>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二分</a:t>
            </a:r>
            <a:r>
              <a:rPr lang="en-US" altLang="zh-CN" dirty="0"/>
              <a:t>+check</a:t>
            </a:r>
            <a:endParaRPr lang="zh-CN" altLang="en-US" dirty="0"/>
          </a:p>
        </p:txBody>
      </p:sp>
      <p:sp>
        <p:nvSpPr>
          <p:cNvPr id="3" name="矩形 2">
            <a:extLst>
              <a:ext uri="{FF2B5EF4-FFF2-40B4-BE49-F238E27FC236}">
                <a16:creationId xmlns:a16="http://schemas.microsoft.com/office/drawing/2014/main" id="{F00010D3-D25E-4DD3-94BF-A82FB8697E7A}"/>
              </a:ext>
            </a:extLst>
          </p:cNvPr>
          <p:cNvSpPr/>
          <p:nvPr/>
        </p:nvSpPr>
        <p:spPr>
          <a:xfrm>
            <a:off x="682627" y="1007906"/>
            <a:ext cx="7173759" cy="923330"/>
          </a:xfrm>
          <a:prstGeom prst="rect">
            <a:avLst/>
          </a:prstGeom>
          <a:noFill/>
        </p:spPr>
        <p:txBody>
          <a:bodyPr wrap="none" lIns="91440" tIns="45720" rIns="91440" bIns="45720">
            <a:spAutoFit/>
          </a:bodyPr>
          <a:lstStyle/>
          <a:p>
            <a:pPr algn="ctr"/>
            <a:r>
              <a:rPr lang="en-US" altLang="zh-CN" sz="5400" b="1" cap="none" spc="0"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rPr>
              <a:t>CodeForces</a:t>
            </a:r>
            <a:r>
              <a:rPr lang="en-US" altLang="zh-CN"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822C </a:t>
            </a:r>
            <a:r>
              <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弱化</a:t>
            </a:r>
          </a:p>
        </p:txBody>
      </p:sp>
      <p:sp>
        <p:nvSpPr>
          <p:cNvPr id="4" name="文本框 3">
            <a:extLst>
              <a:ext uri="{FF2B5EF4-FFF2-40B4-BE49-F238E27FC236}">
                <a16:creationId xmlns:a16="http://schemas.microsoft.com/office/drawing/2014/main" id="{C6D0E38C-B55B-4ADA-A892-940518D46948}"/>
              </a:ext>
            </a:extLst>
          </p:cNvPr>
          <p:cNvSpPr txBox="1"/>
          <p:nvPr/>
        </p:nvSpPr>
        <p:spPr>
          <a:xfrm>
            <a:off x="682626" y="2170662"/>
            <a:ext cx="11256825" cy="1815882"/>
          </a:xfrm>
          <a:prstGeom prst="rect">
            <a:avLst/>
          </a:prstGeom>
          <a:noFill/>
        </p:spPr>
        <p:txBody>
          <a:bodyPr wrap="square" rtlCol="0">
            <a:spAutoFit/>
          </a:bodyPr>
          <a:lstStyle/>
          <a:p>
            <a:r>
              <a:rPr lang="zh-CN" altLang="en-US" sz="2800" dirty="0"/>
              <a:t>给定</a:t>
            </a:r>
            <a:r>
              <a:rPr lang="en-US" altLang="zh-CN" sz="2800" dirty="0"/>
              <a:t>N</a:t>
            </a:r>
            <a:r>
              <a:rPr lang="zh-CN" altLang="en-US" sz="2800" dirty="0"/>
              <a:t>个区间，每个区间有三个属性：左端点</a:t>
            </a:r>
            <a:r>
              <a:rPr lang="en-US" altLang="zh-CN" sz="2800" dirty="0"/>
              <a:t>l</a:t>
            </a:r>
            <a:r>
              <a:rPr lang="zh-CN" altLang="en-US" sz="2800" dirty="0"/>
              <a:t>，右端点</a:t>
            </a:r>
            <a:r>
              <a:rPr lang="en-US" altLang="zh-CN" sz="2800" dirty="0"/>
              <a:t>r</a:t>
            </a:r>
            <a:r>
              <a:rPr lang="zh-CN" altLang="en-US" sz="2800" dirty="0"/>
              <a:t>，价值</a:t>
            </a:r>
            <a:r>
              <a:rPr lang="en-US" altLang="zh-CN" sz="2800" dirty="0"/>
              <a:t>cost</a:t>
            </a:r>
          </a:p>
          <a:p>
            <a:r>
              <a:rPr lang="zh-CN" altLang="en-US" sz="2800" dirty="0"/>
              <a:t>需要你选取两个不相交的区间，输出它们的最小价值和</a:t>
            </a:r>
            <a:endParaRPr lang="en-US" altLang="zh-CN" sz="2800" dirty="0"/>
          </a:p>
          <a:p>
            <a:r>
              <a:rPr lang="zh-CN" altLang="en-US" sz="2800" dirty="0"/>
              <a:t>若两两相交输出</a:t>
            </a:r>
            <a:r>
              <a:rPr lang="en-US" altLang="zh-CN" sz="2800" dirty="0"/>
              <a:t>-1</a:t>
            </a:r>
          </a:p>
          <a:p>
            <a:r>
              <a:rPr lang="en-US" altLang="zh-CN" sz="2800" dirty="0"/>
              <a:t>2&lt;=N&lt;=2e5 , 1&lt;=l&lt;=r&lt;=2e5 , 1&lt;=cost&lt;=1e9</a:t>
            </a:r>
            <a:endParaRPr lang="zh-CN" altLang="en-US" sz="2800" dirty="0"/>
          </a:p>
        </p:txBody>
      </p:sp>
      <p:sp>
        <p:nvSpPr>
          <p:cNvPr id="5" name="文本框 4">
            <a:extLst>
              <a:ext uri="{FF2B5EF4-FFF2-40B4-BE49-F238E27FC236}">
                <a16:creationId xmlns:a16="http://schemas.microsoft.com/office/drawing/2014/main" id="{581C7658-5068-42C2-817E-0309B9254297}"/>
              </a:ext>
            </a:extLst>
          </p:cNvPr>
          <p:cNvSpPr txBox="1"/>
          <p:nvPr/>
        </p:nvSpPr>
        <p:spPr>
          <a:xfrm>
            <a:off x="682626" y="4158207"/>
            <a:ext cx="1567543" cy="2246769"/>
          </a:xfrm>
          <a:prstGeom prst="rect">
            <a:avLst/>
          </a:prstGeom>
          <a:noFill/>
        </p:spPr>
        <p:txBody>
          <a:bodyPr wrap="square" rtlCol="0">
            <a:spAutoFit/>
          </a:bodyPr>
          <a:lstStyle/>
          <a:p>
            <a:r>
              <a:rPr lang="en-US" altLang="zh-CN" sz="2800" dirty="0"/>
              <a:t>4 5</a:t>
            </a:r>
          </a:p>
          <a:p>
            <a:r>
              <a:rPr lang="en-US" altLang="zh-CN" sz="2800" dirty="0"/>
              <a:t>1 3 4</a:t>
            </a:r>
          </a:p>
          <a:p>
            <a:r>
              <a:rPr lang="en-US" altLang="zh-CN" sz="2800" dirty="0"/>
              <a:t>1 2 5</a:t>
            </a:r>
          </a:p>
          <a:p>
            <a:r>
              <a:rPr lang="en-US" altLang="zh-CN" sz="2800" dirty="0"/>
              <a:t>5 6 1</a:t>
            </a:r>
          </a:p>
          <a:p>
            <a:r>
              <a:rPr lang="en-US" altLang="zh-CN" sz="2800" dirty="0"/>
              <a:t>1 2 4</a:t>
            </a:r>
            <a:endParaRPr lang="zh-CN" altLang="en-US" sz="2800" dirty="0"/>
          </a:p>
        </p:txBody>
      </p:sp>
      <p:sp>
        <p:nvSpPr>
          <p:cNvPr id="6" name="文本框 5">
            <a:extLst>
              <a:ext uri="{FF2B5EF4-FFF2-40B4-BE49-F238E27FC236}">
                <a16:creationId xmlns:a16="http://schemas.microsoft.com/office/drawing/2014/main" id="{D667CDE9-F7D2-48ED-ACEB-A0B0743C7C49}"/>
              </a:ext>
            </a:extLst>
          </p:cNvPr>
          <p:cNvSpPr txBox="1"/>
          <p:nvPr/>
        </p:nvSpPr>
        <p:spPr>
          <a:xfrm>
            <a:off x="2250169" y="4158207"/>
            <a:ext cx="531095" cy="523220"/>
          </a:xfrm>
          <a:prstGeom prst="rect">
            <a:avLst/>
          </a:prstGeom>
          <a:noFill/>
        </p:spPr>
        <p:txBody>
          <a:bodyPr wrap="square" rtlCol="0">
            <a:spAutoFit/>
          </a:bodyPr>
          <a:lstStyle/>
          <a:p>
            <a:r>
              <a:rPr lang="en-US" altLang="zh-CN" sz="2800" dirty="0"/>
              <a:t>5</a:t>
            </a:r>
            <a:endParaRPr lang="zh-CN" altLang="en-US" sz="2800" dirty="0"/>
          </a:p>
        </p:txBody>
      </p:sp>
      <p:sp>
        <p:nvSpPr>
          <p:cNvPr id="7" name="文本框 6">
            <a:extLst>
              <a:ext uri="{FF2B5EF4-FFF2-40B4-BE49-F238E27FC236}">
                <a16:creationId xmlns:a16="http://schemas.microsoft.com/office/drawing/2014/main" id="{5BCAC6CE-5519-49B4-96FA-5BD12462AF66}"/>
              </a:ext>
            </a:extLst>
          </p:cNvPr>
          <p:cNvSpPr txBox="1"/>
          <p:nvPr/>
        </p:nvSpPr>
        <p:spPr>
          <a:xfrm>
            <a:off x="5239883" y="4158207"/>
            <a:ext cx="2142309" cy="1815882"/>
          </a:xfrm>
          <a:prstGeom prst="rect">
            <a:avLst/>
          </a:prstGeom>
          <a:noFill/>
        </p:spPr>
        <p:txBody>
          <a:bodyPr wrap="square" rtlCol="0">
            <a:spAutoFit/>
          </a:bodyPr>
          <a:lstStyle/>
          <a:p>
            <a:r>
              <a:rPr lang="en-US" altLang="zh-CN" sz="2800" dirty="0"/>
              <a:t>3 2</a:t>
            </a:r>
          </a:p>
          <a:p>
            <a:r>
              <a:rPr lang="en-US" altLang="zh-CN" sz="2800" dirty="0"/>
              <a:t>4 6 3</a:t>
            </a:r>
          </a:p>
          <a:p>
            <a:r>
              <a:rPr lang="en-US" altLang="zh-CN" sz="2800" dirty="0"/>
              <a:t>2 4 1</a:t>
            </a:r>
          </a:p>
          <a:p>
            <a:r>
              <a:rPr lang="en-US" altLang="zh-CN" sz="2800" dirty="0"/>
              <a:t>3 5 4</a:t>
            </a:r>
            <a:endParaRPr lang="zh-CN" altLang="en-US" sz="2800" dirty="0"/>
          </a:p>
        </p:txBody>
      </p:sp>
      <p:sp>
        <p:nvSpPr>
          <p:cNvPr id="8" name="文本框 7">
            <a:extLst>
              <a:ext uri="{FF2B5EF4-FFF2-40B4-BE49-F238E27FC236}">
                <a16:creationId xmlns:a16="http://schemas.microsoft.com/office/drawing/2014/main" id="{6F7FCD24-D81C-4202-B062-7F3015FDDAD4}"/>
              </a:ext>
            </a:extLst>
          </p:cNvPr>
          <p:cNvSpPr txBox="1"/>
          <p:nvPr/>
        </p:nvSpPr>
        <p:spPr>
          <a:xfrm>
            <a:off x="6937195" y="4158207"/>
            <a:ext cx="2520313" cy="523220"/>
          </a:xfrm>
          <a:prstGeom prst="rect">
            <a:avLst/>
          </a:prstGeom>
          <a:noFill/>
        </p:spPr>
        <p:txBody>
          <a:bodyPr wrap="square" rtlCol="0">
            <a:spAutoFit/>
          </a:bodyPr>
          <a:lstStyle/>
          <a:p>
            <a:r>
              <a:rPr lang="en-US" altLang="zh-CN" sz="2800" dirty="0"/>
              <a:t>-1</a:t>
            </a:r>
            <a:endParaRPr lang="zh-CN" altLang="en-US" sz="2800" dirty="0"/>
          </a:p>
        </p:txBody>
      </p:sp>
    </p:spTree>
    <p:extLst>
      <p:ext uri="{BB962C8B-B14F-4D97-AF65-F5344CB8AC3E}">
        <p14:creationId xmlns:p14="http://schemas.microsoft.com/office/powerpoint/2010/main" val="1292915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075D272-5336-4999-B7C3-0F382E94D7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034" y="1206545"/>
            <a:ext cx="11496675" cy="5019675"/>
          </a:xfrm>
          <a:prstGeom prst="rect">
            <a:avLst/>
          </a:prstGeom>
        </p:spPr>
      </p:pic>
      <p:sp>
        <p:nvSpPr>
          <p:cNvPr id="4" name="内容占位符 3">
            <a:extLst>
              <a:ext uri="{FF2B5EF4-FFF2-40B4-BE49-F238E27FC236}">
                <a16:creationId xmlns:a16="http://schemas.microsoft.com/office/drawing/2014/main" id="{92278AD7-FF0C-4A5F-8DD8-DE2CCB631BC0}"/>
              </a:ext>
            </a:extLst>
          </p:cNvPr>
          <p:cNvSpPr txBox="1">
            <a:spLocks/>
          </p:cNvSpPr>
          <p:nvPr/>
        </p:nvSpPr>
        <p:spPr>
          <a:xfrm>
            <a:off x="682627" y="290643"/>
            <a:ext cx="6489700" cy="477837"/>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t>N</a:t>
            </a:r>
            <a:r>
              <a:rPr lang="zh-CN" altLang="en-US" dirty="0"/>
              <a:t>进制枚举</a:t>
            </a:r>
            <a:endParaRPr lang="en-US" altLang="zh-CN" dirty="0"/>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4F20047E-B472-49DE-92C8-8906DED2DE8F}"/>
                  </a:ext>
                </a:extLst>
              </p:cNvPr>
              <p:cNvSpPr/>
              <p:nvPr/>
            </p:nvSpPr>
            <p:spPr>
              <a:xfrm>
                <a:off x="8298896" y="3716382"/>
                <a:ext cx="3447674" cy="1323439"/>
              </a:xfrm>
              <a:prstGeom prst="rect">
                <a:avLst/>
              </a:prstGeom>
              <a:noFill/>
            </p:spPr>
            <p:txBody>
              <a:bodyPr wrap="none" lIns="91440" tIns="45720" rIns="91440" bIns="45720">
                <a:spAutoFit/>
              </a:bodyPr>
              <a:lstStyle/>
              <a:p>
                <a:pPr algn="ctr"/>
                <a:r>
                  <a:rPr lang="en-US" altLang="zh-CN" sz="8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O</a:t>
                </a:r>
                <a:r>
                  <a:rPr lang="en-US" altLang="zh-CN" sz="8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t>
                </a:r>
                <a14:m>
                  <m:oMath xmlns:m="http://schemas.openxmlformats.org/officeDocument/2006/math">
                    <m:r>
                      <a:rPr lang="en-US" altLang="zh-CN" sz="8000" b="1" i="1"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ambria Math" panose="02040503050406030204" pitchFamily="18" charset="0"/>
                      </a:rPr>
                      <m:t>𝒏</m:t>
                    </m:r>
                    <m:sSup>
                      <m:sSupPr>
                        <m:ctrlPr>
                          <a:rPr lang="en-US" altLang="zh-CN" sz="8000" b="1" i="1"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ambria Math" panose="02040503050406030204" pitchFamily="18" charset="0"/>
                          </a:rPr>
                        </m:ctrlPr>
                      </m:sSupPr>
                      <m:e>
                        <m:r>
                          <a:rPr lang="en-US" altLang="zh-CN" sz="8000" b="1" i="1"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ambria Math" panose="02040503050406030204" pitchFamily="18" charset="0"/>
                          </a:rPr>
                          <m:t>𝟐</m:t>
                        </m:r>
                      </m:e>
                      <m:sup>
                        <m:r>
                          <a:rPr lang="en-US" altLang="zh-CN" sz="8000" b="1" i="1" smtClean="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ambria Math" panose="02040503050406030204" pitchFamily="18" charset="0"/>
                          </a:rPr>
                          <m:t>𝒏</m:t>
                        </m:r>
                      </m:sup>
                    </m:sSup>
                  </m:oMath>
                </a14:m>
                <a:r>
                  <a:rPr lang="en-US" altLang="zh-CN" sz="8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t>
                </a:r>
                <a:endParaRPr lang="zh-CN" altLang="en-US" sz="8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mc:Choice>
        <mc:Fallback xmlns="">
          <p:sp>
            <p:nvSpPr>
              <p:cNvPr id="6" name="矩形 5">
                <a:extLst>
                  <a:ext uri="{FF2B5EF4-FFF2-40B4-BE49-F238E27FC236}">
                    <a16:creationId xmlns:a16="http://schemas.microsoft.com/office/drawing/2014/main" id="{4F20047E-B472-49DE-92C8-8906DED2DE8F}"/>
                  </a:ext>
                </a:extLst>
              </p:cNvPr>
              <p:cNvSpPr>
                <a:spLocks noRot="1" noChangeAspect="1" noMove="1" noResize="1" noEditPoints="1" noAdjustHandles="1" noChangeArrowheads="1" noChangeShapeType="1" noTextEdit="1"/>
              </p:cNvSpPr>
              <p:nvPr/>
            </p:nvSpPr>
            <p:spPr>
              <a:xfrm>
                <a:off x="8298896" y="3716382"/>
                <a:ext cx="3447674" cy="1323439"/>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68697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3">
            <a:extLst>
              <a:ext uri="{FF2B5EF4-FFF2-40B4-BE49-F238E27FC236}">
                <a16:creationId xmlns:a16="http://schemas.microsoft.com/office/drawing/2014/main" id="{F4BAC998-7DFE-4FC2-B294-3A5EF1AEDF61}"/>
              </a:ext>
            </a:extLst>
          </p:cNvPr>
          <p:cNvSpPr txBox="1">
            <a:spLocks/>
          </p:cNvSpPr>
          <p:nvPr/>
        </p:nvSpPr>
        <p:spPr>
          <a:xfrm>
            <a:off x="682627" y="290643"/>
            <a:ext cx="6489700" cy="477837"/>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二分</a:t>
            </a:r>
            <a:r>
              <a:rPr lang="en-US" altLang="zh-CN" dirty="0"/>
              <a:t>+check</a:t>
            </a:r>
            <a:endParaRPr lang="zh-CN" altLang="en-US" dirty="0"/>
          </a:p>
        </p:txBody>
      </p:sp>
      <p:sp>
        <p:nvSpPr>
          <p:cNvPr id="3" name="矩形 2">
            <a:extLst>
              <a:ext uri="{FF2B5EF4-FFF2-40B4-BE49-F238E27FC236}">
                <a16:creationId xmlns:a16="http://schemas.microsoft.com/office/drawing/2014/main" id="{37687627-54E0-41A1-BA78-ED058CA44556}"/>
              </a:ext>
            </a:extLst>
          </p:cNvPr>
          <p:cNvSpPr/>
          <p:nvPr/>
        </p:nvSpPr>
        <p:spPr>
          <a:xfrm>
            <a:off x="682627" y="963723"/>
            <a:ext cx="6939720" cy="923330"/>
          </a:xfrm>
          <a:prstGeom prst="rect">
            <a:avLst/>
          </a:prstGeom>
          <a:noFill/>
        </p:spPr>
        <p:txBody>
          <a:bodyPr wrap="none" lIns="91440" tIns="45720" rIns="91440" bIns="45720">
            <a:spAutoFit/>
          </a:bodyPr>
          <a:lstStyle/>
          <a:p>
            <a:pPr algn="ctr"/>
            <a:r>
              <a:rPr lang="en-US" altLang="zh-CN"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BZOJ1196/HNOI2006</a:t>
            </a:r>
            <a:endPar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4" name="文本框 3">
            <a:extLst>
              <a:ext uri="{FF2B5EF4-FFF2-40B4-BE49-F238E27FC236}">
                <a16:creationId xmlns:a16="http://schemas.microsoft.com/office/drawing/2014/main" id="{3AB29932-4208-4409-9A1D-2EC02DF423B2}"/>
              </a:ext>
            </a:extLst>
          </p:cNvPr>
          <p:cNvSpPr txBox="1"/>
          <p:nvPr/>
        </p:nvSpPr>
        <p:spPr>
          <a:xfrm>
            <a:off x="682627" y="2082296"/>
            <a:ext cx="10609729" cy="2677656"/>
          </a:xfrm>
          <a:prstGeom prst="rect">
            <a:avLst/>
          </a:prstGeom>
          <a:noFill/>
        </p:spPr>
        <p:txBody>
          <a:bodyPr wrap="square" rtlCol="0">
            <a:spAutoFit/>
          </a:bodyPr>
          <a:lstStyle/>
          <a:p>
            <a:r>
              <a:rPr lang="en-US" altLang="zh-CN" sz="2800" dirty="0"/>
              <a:t>N</a:t>
            </a:r>
            <a:r>
              <a:rPr lang="zh-CN" altLang="en-US" sz="2800" dirty="0"/>
              <a:t>个点，</a:t>
            </a:r>
            <a:r>
              <a:rPr lang="en-US" altLang="zh-CN" sz="2800" dirty="0"/>
              <a:t>M</a:t>
            </a:r>
            <a:r>
              <a:rPr lang="zh-CN" altLang="en-US" sz="2800" dirty="0"/>
              <a:t>条边的图</a:t>
            </a:r>
            <a:endParaRPr lang="en-US" altLang="zh-CN" sz="2800" dirty="0"/>
          </a:p>
          <a:p>
            <a:r>
              <a:rPr lang="zh-CN" altLang="en-US" sz="2800" dirty="0"/>
              <a:t>每条边可以被定级为</a:t>
            </a:r>
            <a:r>
              <a:rPr lang="en-US" altLang="zh-CN" sz="2800" dirty="0"/>
              <a:t>A</a:t>
            </a:r>
            <a:r>
              <a:rPr lang="zh-CN" altLang="en-US" sz="2800" dirty="0"/>
              <a:t>、</a:t>
            </a:r>
            <a:r>
              <a:rPr lang="en-US" altLang="zh-CN" sz="2800" dirty="0"/>
              <a:t>B</a:t>
            </a:r>
            <a:r>
              <a:rPr lang="zh-CN" altLang="en-US" sz="2800" dirty="0"/>
              <a:t>两类，边权分别为</a:t>
            </a:r>
            <a:r>
              <a:rPr lang="en-US" altLang="zh-CN" sz="2800" dirty="0" err="1"/>
              <a:t>CostA</a:t>
            </a:r>
            <a:r>
              <a:rPr lang="zh-CN" altLang="en-US" sz="2800" dirty="0"/>
              <a:t>，</a:t>
            </a:r>
            <a:r>
              <a:rPr lang="en-US" altLang="zh-CN" sz="2800" dirty="0" err="1"/>
              <a:t>CostB</a:t>
            </a:r>
            <a:endParaRPr lang="en-US" altLang="zh-CN" sz="2800" dirty="0"/>
          </a:p>
          <a:p>
            <a:r>
              <a:rPr lang="zh-CN" altLang="en-US" sz="2800" dirty="0"/>
              <a:t>现在要求从</a:t>
            </a:r>
            <a:r>
              <a:rPr lang="en-US" altLang="zh-CN" sz="2800" dirty="0"/>
              <a:t>M</a:t>
            </a:r>
            <a:r>
              <a:rPr lang="zh-CN" altLang="en-US" sz="2800" dirty="0"/>
              <a:t>条边里选</a:t>
            </a:r>
            <a:r>
              <a:rPr lang="en-US" altLang="zh-CN" sz="2800" dirty="0"/>
              <a:t>N-1</a:t>
            </a:r>
            <a:r>
              <a:rPr lang="zh-CN" altLang="en-US" sz="2800" dirty="0"/>
              <a:t>条边构成生成树，并且给每条边分类</a:t>
            </a:r>
            <a:endParaRPr lang="en-US" altLang="zh-CN" sz="2800" dirty="0"/>
          </a:p>
          <a:p>
            <a:r>
              <a:rPr lang="zh-CN" altLang="en-US" sz="2800" dirty="0"/>
              <a:t>要求</a:t>
            </a:r>
            <a:r>
              <a:rPr lang="en-US" altLang="zh-CN" sz="2800" dirty="0"/>
              <a:t>A</a:t>
            </a:r>
            <a:r>
              <a:rPr lang="zh-CN" altLang="en-US" sz="2800" dirty="0"/>
              <a:t>类边至少有</a:t>
            </a:r>
            <a:r>
              <a:rPr lang="en-US" altLang="zh-CN" sz="2800" dirty="0"/>
              <a:t>K</a:t>
            </a:r>
            <a:r>
              <a:rPr lang="zh-CN" altLang="en-US" sz="2800" dirty="0"/>
              <a:t>条，且</a:t>
            </a:r>
            <a:r>
              <a:rPr lang="en-US" altLang="zh-CN" sz="2800" dirty="0"/>
              <a:t>Cost</a:t>
            </a:r>
            <a:r>
              <a:rPr lang="zh-CN" altLang="en-US" sz="2800" dirty="0"/>
              <a:t>最大的边的</a:t>
            </a:r>
            <a:r>
              <a:rPr lang="en-US" altLang="zh-CN" sz="2800" dirty="0"/>
              <a:t>Cost</a:t>
            </a:r>
            <a:r>
              <a:rPr lang="zh-CN" altLang="en-US" sz="2800" dirty="0"/>
              <a:t>最小</a:t>
            </a:r>
            <a:endParaRPr lang="en-US" altLang="zh-CN" sz="2800" dirty="0"/>
          </a:p>
          <a:p>
            <a:r>
              <a:rPr lang="en-US" altLang="zh-CN" sz="2800" dirty="0"/>
              <a:t>1&lt;=N&lt;=1e4 , 0&lt;=K&lt;=N-1 , N-1&lt;=M&lt;=2e4 , </a:t>
            </a:r>
            <a:r>
              <a:rPr lang="zh-CN" altLang="en-US" sz="2800" dirty="0"/>
              <a:t>对于每条边</a:t>
            </a:r>
            <a:r>
              <a:rPr lang="en-US" altLang="zh-CN" sz="2800" dirty="0"/>
              <a:t>1&lt;=</a:t>
            </a:r>
            <a:r>
              <a:rPr lang="en-US" altLang="zh-CN" sz="2800" dirty="0" err="1"/>
              <a:t>CostB</a:t>
            </a:r>
            <a:r>
              <a:rPr lang="en-US" altLang="zh-CN" sz="2800" dirty="0"/>
              <a:t>&lt;=</a:t>
            </a:r>
            <a:r>
              <a:rPr lang="en-US" altLang="zh-CN" sz="2800" dirty="0" err="1"/>
              <a:t>CostA</a:t>
            </a:r>
            <a:r>
              <a:rPr lang="en-US" altLang="zh-CN" sz="2800" dirty="0"/>
              <a:t>&lt;=3e4</a:t>
            </a:r>
            <a:endParaRPr lang="zh-CN" altLang="en-US" sz="2800" dirty="0"/>
          </a:p>
        </p:txBody>
      </p:sp>
      <p:sp>
        <p:nvSpPr>
          <p:cNvPr id="5" name="文本框 4">
            <a:extLst>
              <a:ext uri="{FF2B5EF4-FFF2-40B4-BE49-F238E27FC236}">
                <a16:creationId xmlns:a16="http://schemas.microsoft.com/office/drawing/2014/main" id="{0B0ECC7F-E90A-48F8-B591-86BB62451D22}"/>
              </a:ext>
            </a:extLst>
          </p:cNvPr>
          <p:cNvSpPr txBox="1"/>
          <p:nvPr/>
        </p:nvSpPr>
        <p:spPr>
          <a:xfrm>
            <a:off x="682627" y="4955195"/>
            <a:ext cx="7853082" cy="523220"/>
          </a:xfrm>
          <a:prstGeom prst="rect">
            <a:avLst/>
          </a:prstGeom>
          <a:noFill/>
        </p:spPr>
        <p:txBody>
          <a:bodyPr wrap="square" rtlCol="0">
            <a:spAutoFit/>
          </a:bodyPr>
          <a:lstStyle/>
          <a:p>
            <a:r>
              <a:rPr lang="zh-CN" altLang="en-US" sz="2800" dirty="0"/>
              <a:t>样例太长，不写了</a:t>
            </a:r>
          </a:p>
        </p:txBody>
      </p:sp>
    </p:spTree>
    <p:extLst>
      <p:ext uri="{BB962C8B-B14F-4D97-AF65-F5344CB8AC3E}">
        <p14:creationId xmlns:p14="http://schemas.microsoft.com/office/powerpoint/2010/main" val="16981666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3">
            <a:extLst>
              <a:ext uri="{FF2B5EF4-FFF2-40B4-BE49-F238E27FC236}">
                <a16:creationId xmlns:a16="http://schemas.microsoft.com/office/drawing/2014/main" id="{BBEE19DC-F2BE-45F2-B5D3-7500141F5A54}"/>
              </a:ext>
            </a:extLst>
          </p:cNvPr>
          <p:cNvSpPr txBox="1">
            <a:spLocks/>
          </p:cNvSpPr>
          <p:nvPr/>
        </p:nvSpPr>
        <p:spPr>
          <a:xfrm>
            <a:off x="682627" y="290643"/>
            <a:ext cx="6489700" cy="477837"/>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二分</a:t>
            </a:r>
            <a:r>
              <a:rPr lang="en-US" altLang="zh-CN" dirty="0"/>
              <a:t>+check</a:t>
            </a:r>
            <a:endParaRPr lang="zh-CN" altLang="en-US" dirty="0"/>
          </a:p>
        </p:txBody>
      </p:sp>
      <p:sp>
        <p:nvSpPr>
          <p:cNvPr id="3" name="矩形 2">
            <a:extLst>
              <a:ext uri="{FF2B5EF4-FFF2-40B4-BE49-F238E27FC236}">
                <a16:creationId xmlns:a16="http://schemas.microsoft.com/office/drawing/2014/main" id="{0FC98484-B572-4351-BE23-5F7A7A3450EA}"/>
              </a:ext>
            </a:extLst>
          </p:cNvPr>
          <p:cNvSpPr/>
          <p:nvPr/>
        </p:nvSpPr>
        <p:spPr>
          <a:xfrm>
            <a:off x="682627" y="1047095"/>
            <a:ext cx="5665333" cy="923330"/>
          </a:xfrm>
          <a:prstGeom prst="rect">
            <a:avLst/>
          </a:prstGeom>
          <a:noFill/>
        </p:spPr>
        <p:txBody>
          <a:bodyPr wrap="none" lIns="91440" tIns="45720" rIns="91440" bIns="45720">
            <a:spAutoFit/>
          </a:bodyPr>
          <a:lstStyle/>
          <a:p>
            <a:pPr algn="ctr"/>
            <a:r>
              <a:rPr lang="en-US" altLang="zh-CN" sz="5400" b="1" cap="none" spc="0"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rPr>
              <a:t>CodeForces</a:t>
            </a:r>
            <a:r>
              <a:rPr lang="en-US" altLang="zh-CN"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732D</a:t>
            </a:r>
            <a:endPar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5" name="文本框 4">
            <a:extLst>
              <a:ext uri="{FF2B5EF4-FFF2-40B4-BE49-F238E27FC236}">
                <a16:creationId xmlns:a16="http://schemas.microsoft.com/office/drawing/2014/main" id="{B391C847-70C8-42F4-94D3-99CFB72F5E2C}"/>
              </a:ext>
            </a:extLst>
          </p:cNvPr>
          <p:cNvSpPr txBox="1"/>
          <p:nvPr/>
        </p:nvSpPr>
        <p:spPr>
          <a:xfrm>
            <a:off x="682626" y="1970425"/>
            <a:ext cx="11509373" cy="4832092"/>
          </a:xfrm>
          <a:prstGeom prst="rect">
            <a:avLst/>
          </a:prstGeom>
          <a:noFill/>
        </p:spPr>
        <p:txBody>
          <a:bodyPr wrap="square" rtlCol="0">
            <a:spAutoFit/>
          </a:bodyPr>
          <a:lstStyle/>
          <a:p>
            <a:r>
              <a:rPr lang="en-US" altLang="zh-CN" sz="2800" dirty="0" err="1"/>
              <a:t>ddd</a:t>
            </a:r>
            <a:r>
              <a:rPr lang="zh-CN" altLang="en-US" sz="2800" dirty="0"/>
              <a:t>正在准备期末考试，学婊的他总说自己要挂科了</a:t>
            </a:r>
            <a:endParaRPr lang="en-US" altLang="zh-CN" sz="2800" dirty="0"/>
          </a:p>
          <a:p>
            <a:r>
              <a:rPr lang="en-US" altLang="zh-CN" sz="2800" dirty="0" err="1"/>
              <a:t>ddd</a:t>
            </a:r>
            <a:r>
              <a:rPr lang="zh-CN" altLang="en-US" sz="2800" dirty="0"/>
              <a:t>的考试周一共有</a:t>
            </a:r>
            <a:r>
              <a:rPr lang="en-US" altLang="zh-CN" sz="2800" dirty="0"/>
              <a:t>N</a:t>
            </a:r>
            <a:r>
              <a:rPr lang="zh-CN" altLang="en-US" sz="2800" dirty="0"/>
              <a:t>天，</a:t>
            </a:r>
            <a:r>
              <a:rPr lang="en-US" altLang="zh-CN" sz="2800" dirty="0"/>
              <a:t>M</a:t>
            </a:r>
            <a:r>
              <a:rPr lang="zh-CN" altLang="en-US" sz="2800" dirty="0"/>
              <a:t>门考试</a:t>
            </a:r>
            <a:endParaRPr lang="en-US" altLang="zh-CN" sz="2800" dirty="0"/>
          </a:p>
          <a:p>
            <a:r>
              <a:rPr lang="zh-CN" altLang="en-US" sz="2800" dirty="0"/>
              <a:t>有的天内他可以去进行特定的考试，有的天内他不能进行任何一门考试</a:t>
            </a:r>
            <a:endParaRPr lang="en-US" altLang="zh-CN" sz="2800" dirty="0"/>
          </a:p>
          <a:p>
            <a:r>
              <a:rPr lang="en-US" altLang="zh-CN" sz="2800" dirty="0" err="1"/>
              <a:t>ddd</a:t>
            </a:r>
            <a:r>
              <a:rPr lang="zh-CN" altLang="en-US" sz="2800" dirty="0"/>
              <a:t>非常想要考满分，对于每门课，他需要复习</a:t>
            </a:r>
            <a:r>
              <a:rPr lang="en-US" altLang="zh-CN" sz="2800" dirty="0" err="1"/>
              <a:t>Bm</a:t>
            </a:r>
            <a:r>
              <a:rPr lang="zh-CN" altLang="en-US" sz="2800" dirty="0"/>
              <a:t>天才能考满分</a:t>
            </a:r>
            <a:endParaRPr lang="en-US" altLang="zh-CN" sz="2800" dirty="0"/>
          </a:p>
          <a:p>
            <a:r>
              <a:rPr lang="zh-CN" altLang="en-US" sz="2800" dirty="0"/>
              <a:t>每天</a:t>
            </a:r>
            <a:r>
              <a:rPr lang="en-US" altLang="zh-CN" sz="2800" dirty="0" err="1"/>
              <a:t>ddd</a:t>
            </a:r>
            <a:r>
              <a:rPr lang="zh-CN" altLang="en-US" sz="2800" dirty="0"/>
              <a:t>都可以做三件事之一：</a:t>
            </a:r>
            <a:endParaRPr lang="en-US" altLang="zh-CN" sz="2800" dirty="0"/>
          </a:p>
          <a:p>
            <a:r>
              <a:rPr lang="zh-CN" altLang="en-US" sz="2800" dirty="0"/>
              <a:t>复习某一门课，去考当天可以考的试，上</a:t>
            </a:r>
            <a:r>
              <a:rPr lang="en-US" altLang="zh-CN" sz="2800" dirty="0" err="1"/>
              <a:t>bzoj</a:t>
            </a:r>
            <a:r>
              <a:rPr lang="zh-CN" altLang="en-US" sz="2800" dirty="0"/>
              <a:t>做题</a:t>
            </a:r>
            <a:endParaRPr lang="en-US" altLang="zh-CN" sz="2800" dirty="0"/>
          </a:p>
          <a:p>
            <a:r>
              <a:rPr lang="en-US" altLang="zh-CN" sz="2800" dirty="0"/>
              <a:t>--</a:t>
            </a:r>
            <a:r>
              <a:rPr lang="zh-CN" altLang="en-US" sz="2800" dirty="0"/>
              <a:t>每门课只要复习天数够了就能考满分，不一定要连续复习</a:t>
            </a:r>
            <a:br>
              <a:rPr lang="en-US" altLang="zh-CN" sz="2800" dirty="0"/>
            </a:br>
            <a:r>
              <a:rPr lang="en-US" altLang="zh-CN" sz="2800" dirty="0"/>
              <a:t>--</a:t>
            </a:r>
            <a:r>
              <a:rPr lang="zh-CN" altLang="en-US" sz="2800" dirty="0"/>
              <a:t>每天要么不能考试，要么只有一门可以考</a:t>
            </a:r>
            <a:endParaRPr lang="en-US" altLang="zh-CN" sz="2800" dirty="0"/>
          </a:p>
          <a:p>
            <a:r>
              <a:rPr lang="zh-CN" altLang="en-US" sz="2800" dirty="0"/>
              <a:t>请问</a:t>
            </a:r>
            <a:r>
              <a:rPr lang="en-US" altLang="zh-CN" sz="2800" dirty="0" err="1"/>
              <a:t>ddd</a:t>
            </a:r>
            <a:r>
              <a:rPr lang="zh-CN" altLang="en-US" sz="2800" dirty="0"/>
              <a:t>在考试周内至少需要多少天才能把所有的考试考满分</a:t>
            </a:r>
            <a:endParaRPr lang="en-US" altLang="zh-CN" sz="2800" dirty="0"/>
          </a:p>
          <a:p>
            <a:r>
              <a:rPr lang="zh-CN" altLang="en-US" sz="2800" dirty="0"/>
              <a:t>不可能则输出</a:t>
            </a:r>
            <a:r>
              <a:rPr lang="en-US" altLang="zh-CN" sz="2800" dirty="0"/>
              <a:t>-1</a:t>
            </a:r>
          </a:p>
          <a:p>
            <a:r>
              <a:rPr lang="en-US" altLang="zh-CN" sz="2800" dirty="0"/>
              <a:t>1&lt;=N&lt;=2e5 , 1&lt;=M&lt;=2e5 , 1&lt;=</a:t>
            </a:r>
            <a:r>
              <a:rPr lang="en-US" altLang="zh-CN" sz="2800" dirty="0" err="1"/>
              <a:t>Bm</a:t>
            </a:r>
            <a:r>
              <a:rPr lang="en-US" altLang="zh-CN" sz="2800" dirty="0"/>
              <a:t>&lt;=2e5</a:t>
            </a:r>
            <a:endParaRPr lang="zh-CN" altLang="en-US" sz="2800" dirty="0"/>
          </a:p>
        </p:txBody>
      </p:sp>
    </p:spTree>
    <p:extLst>
      <p:ext uri="{BB962C8B-B14F-4D97-AF65-F5344CB8AC3E}">
        <p14:creationId xmlns:p14="http://schemas.microsoft.com/office/powerpoint/2010/main" val="7183865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3">
            <a:extLst>
              <a:ext uri="{FF2B5EF4-FFF2-40B4-BE49-F238E27FC236}">
                <a16:creationId xmlns:a16="http://schemas.microsoft.com/office/drawing/2014/main" id="{266E0966-9202-4D0D-AD25-338F64989488}"/>
              </a:ext>
            </a:extLst>
          </p:cNvPr>
          <p:cNvSpPr txBox="1">
            <a:spLocks/>
          </p:cNvSpPr>
          <p:nvPr/>
        </p:nvSpPr>
        <p:spPr>
          <a:xfrm>
            <a:off x="682627" y="290643"/>
            <a:ext cx="6489700" cy="477837"/>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二分</a:t>
            </a:r>
            <a:r>
              <a:rPr lang="en-US" altLang="zh-CN" dirty="0"/>
              <a:t>+check</a:t>
            </a:r>
            <a:endParaRPr lang="zh-CN" altLang="en-US" dirty="0"/>
          </a:p>
        </p:txBody>
      </p:sp>
      <p:sp>
        <p:nvSpPr>
          <p:cNvPr id="3" name="文本框 2">
            <a:extLst>
              <a:ext uri="{FF2B5EF4-FFF2-40B4-BE49-F238E27FC236}">
                <a16:creationId xmlns:a16="http://schemas.microsoft.com/office/drawing/2014/main" id="{3BEB6D22-B732-46C0-991B-00F1F27AAAF7}"/>
              </a:ext>
            </a:extLst>
          </p:cNvPr>
          <p:cNvSpPr txBox="1"/>
          <p:nvPr/>
        </p:nvSpPr>
        <p:spPr>
          <a:xfrm>
            <a:off x="7963087" y="1415143"/>
            <a:ext cx="2455817" cy="3046988"/>
          </a:xfrm>
          <a:prstGeom prst="rect">
            <a:avLst/>
          </a:prstGeom>
          <a:noFill/>
        </p:spPr>
        <p:txBody>
          <a:bodyPr wrap="square" rtlCol="0">
            <a:spAutoFit/>
          </a:bodyPr>
          <a:lstStyle/>
          <a:p>
            <a:r>
              <a:rPr lang="en-US" altLang="zh-CN" sz="3200" dirty="0"/>
              <a:t>In :</a:t>
            </a:r>
          </a:p>
          <a:p>
            <a:r>
              <a:rPr lang="en-US" altLang="zh-CN" sz="3200" dirty="0"/>
              <a:t>5 1</a:t>
            </a:r>
          </a:p>
          <a:p>
            <a:r>
              <a:rPr lang="en-US" altLang="zh-CN" sz="3200" dirty="0"/>
              <a:t>1 1 1 1 1</a:t>
            </a:r>
          </a:p>
          <a:p>
            <a:r>
              <a:rPr lang="en-US" altLang="zh-CN" sz="3200" dirty="0"/>
              <a:t>5</a:t>
            </a:r>
          </a:p>
          <a:p>
            <a:r>
              <a:rPr lang="en-US" altLang="zh-CN" sz="3200" dirty="0"/>
              <a:t>Out :</a:t>
            </a:r>
          </a:p>
          <a:p>
            <a:r>
              <a:rPr lang="en-US" altLang="zh-CN" sz="3200" dirty="0"/>
              <a:t>-1</a:t>
            </a:r>
            <a:endParaRPr lang="zh-CN" altLang="en-US" sz="3200" dirty="0"/>
          </a:p>
        </p:txBody>
      </p:sp>
      <p:sp>
        <p:nvSpPr>
          <p:cNvPr id="5" name="文本框 4">
            <a:extLst>
              <a:ext uri="{FF2B5EF4-FFF2-40B4-BE49-F238E27FC236}">
                <a16:creationId xmlns:a16="http://schemas.microsoft.com/office/drawing/2014/main" id="{DBCE027A-C54A-42B7-9E97-1AFFA871EC6D}"/>
              </a:ext>
            </a:extLst>
          </p:cNvPr>
          <p:cNvSpPr txBox="1"/>
          <p:nvPr/>
        </p:nvSpPr>
        <p:spPr>
          <a:xfrm>
            <a:off x="3732442" y="1419497"/>
            <a:ext cx="3636647" cy="3046988"/>
          </a:xfrm>
          <a:prstGeom prst="rect">
            <a:avLst/>
          </a:prstGeom>
          <a:noFill/>
        </p:spPr>
        <p:txBody>
          <a:bodyPr wrap="square" rtlCol="0">
            <a:spAutoFit/>
          </a:bodyPr>
          <a:lstStyle/>
          <a:p>
            <a:r>
              <a:rPr lang="en-US" altLang="zh-CN" sz="3200" dirty="0"/>
              <a:t>In :</a:t>
            </a:r>
          </a:p>
          <a:p>
            <a:r>
              <a:rPr lang="en-US" altLang="zh-CN" sz="3200" dirty="0"/>
              <a:t>10 3</a:t>
            </a:r>
          </a:p>
          <a:p>
            <a:r>
              <a:rPr lang="en-US" altLang="zh-CN" sz="3200" dirty="0"/>
              <a:t>0 0 1 2 3 0 2 0 1 2</a:t>
            </a:r>
          </a:p>
          <a:p>
            <a:r>
              <a:rPr lang="en-US" altLang="zh-CN" sz="3200" dirty="0"/>
              <a:t>1 1 4</a:t>
            </a:r>
          </a:p>
          <a:p>
            <a:r>
              <a:rPr lang="en-US" altLang="zh-CN" sz="3200" dirty="0"/>
              <a:t>Out :</a:t>
            </a:r>
          </a:p>
          <a:p>
            <a:r>
              <a:rPr lang="en-US" altLang="zh-CN" sz="3200" dirty="0"/>
              <a:t>9</a:t>
            </a:r>
            <a:endParaRPr lang="zh-CN" altLang="en-US" sz="3200" dirty="0"/>
          </a:p>
        </p:txBody>
      </p:sp>
      <p:sp>
        <p:nvSpPr>
          <p:cNvPr id="6" name="文本框 5">
            <a:extLst>
              <a:ext uri="{FF2B5EF4-FFF2-40B4-BE49-F238E27FC236}">
                <a16:creationId xmlns:a16="http://schemas.microsoft.com/office/drawing/2014/main" id="{5F0EF5B6-8AA8-4324-B773-C9357CB08938}"/>
              </a:ext>
            </a:extLst>
          </p:cNvPr>
          <p:cNvSpPr txBox="1"/>
          <p:nvPr/>
        </p:nvSpPr>
        <p:spPr>
          <a:xfrm>
            <a:off x="682627" y="1419497"/>
            <a:ext cx="2455817" cy="3046988"/>
          </a:xfrm>
          <a:prstGeom prst="rect">
            <a:avLst/>
          </a:prstGeom>
          <a:noFill/>
        </p:spPr>
        <p:txBody>
          <a:bodyPr wrap="square" rtlCol="0">
            <a:spAutoFit/>
          </a:bodyPr>
          <a:lstStyle/>
          <a:p>
            <a:r>
              <a:rPr lang="en-US" altLang="zh-CN" sz="3200" dirty="0"/>
              <a:t>In :</a:t>
            </a:r>
          </a:p>
          <a:p>
            <a:r>
              <a:rPr lang="en-US" altLang="zh-CN" sz="3200" dirty="0"/>
              <a:t>7 2</a:t>
            </a:r>
          </a:p>
          <a:p>
            <a:r>
              <a:rPr lang="en-US" altLang="zh-CN" sz="3200" dirty="0"/>
              <a:t>0 1 0 2 1 0 2</a:t>
            </a:r>
          </a:p>
          <a:p>
            <a:r>
              <a:rPr lang="en-US" altLang="zh-CN" sz="3200" dirty="0"/>
              <a:t>2 1</a:t>
            </a:r>
          </a:p>
          <a:p>
            <a:r>
              <a:rPr lang="en-US" altLang="zh-CN" sz="3200" dirty="0"/>
              <a:t>Out :</a:t>
            </a:r>
          </a:p>
          <a:p>
            <a:r>
              <a:rPr lang="en-US" altLang="zh-CN" sz="3200" dirty="0"/>
              <a:t>5</a:t>
            </a:r>
            <a:endParaRPr lang="zh-CN" altLang="en-US" sz="3200" dirty="0"/>
          </a:p>
        </p:txBody>
      </p:sp>
      <p:sp>
        <p:nvSpPr>
          <p:cNvPr id="7" name="文本框 6">
            <a:extLst>
              <a:ext uri="{FF2B5EF4-FFF2-40B4-BE49-F238E27FC236}">
                <a16:creationId xmlns:a16="http://schemas.microsoft.com/office/drawing/2014/main" id="{EDE94764-3275-4A60-8955-0974A84F283C}"/>
              </a:ext>
            </a:extLst>
          </p:cNvPr>
          <p:cNvSpPr txBox="1"/>
          <p:nvPr/>
        </p:nvSpPr>
        <p:spPr>
          <a:xfrm>
            <a:off x="682627" y="5113148"/>
            <a:ext cx="10891064" cy="584775"/>
          </a:xfrm>
          <a:prstGeom prst="rect">
            <a:avLst/>
          </a:prstGeom>
          <a:noFill/>
        </p:spPr>
        <p:txBody>
          <a:bodyPr wrap="square" rtlCol="0">
            <a:spAutoFit/>
          </a:bodyPr>
          <a:lstStyle/>
          <a:p>
            <a:r>
              <a:rPr lang="zh-CN" altLang="en-US" sz="3200" dirty="0"/>
              <a:t>单调性？连续性？</a:t>
            </a:r>
            <a:r>
              <a:rPr lang="en-US" altLang="zh-CN" sz="3200" dirty="0"/>
              <a:t>WHY</a:t>
            </a:r>
            <a:r>
              <a:rPr lang="zh-CN" altLang="en-US" sz="3200" dirty="0"/>
              <a:t>？</a:t>
            </a:r>
          </a:p>
        </p:txBody>
      </p:sp>
    </p:spTree>
    <p:extLst>
      <p:ext uri="{BB962C8B-B14F-4D97-AF65-F5344CB8AC3E}">
        <p14:creationId xmlns:p14="http://schemas.microsoft.com/office/powerpoint/2010/main" val="3986112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3">
            <a:extLst>
              <a:ext uri="{FF2B5EF4-FFF2-40B4-BE49-F238E27FC236}">
                <a16:creationId xmlns:a16="http://schemas.microsoft.com/office/drawing/2014/main" id="{73EF36F6-76E6-4EA4-B1FE-C6589B08229A}"/>
              </a:ext>
            </a:extLst>
          </p:cNvPr>
          <p:cNvSpPr txBox="1">
            <a:spLocks/>
          </p:cNvSpPr>
          <p:nvPr/>
        </p:nvSpPr>
        <p:spPr>
          <a:xfrm>
            <a:off x="682627" y="290643"/>
            <a:ext cx="6489700" cy="477837"/>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二分</a:t>
            </a:r>
            <a:r>
              <a:rPr lang="en-US" altLang="zh-CN" dirty="0"/>
              <a:t>+check</a:t>
            </a:r>
            <a:endParaRPr lang="zh-CN" altLang="en-US" dirty="0"/>
          </a:p>
        </p:txBody>
      </p:sp>
      <p:sp>
        <p:nvSpPr>
          <p:cNvPr id="3" name="矩形 2">
            <a:extLst>
              <a:ext uri="{FF2B5EF4-FFF2-40B4-BE49-F238E27FC236}">
                <a16:creationId xmlns:a16="http://schemas.microsoft.com/office/drawing/2014/main" id="{B06934E1-BC77-4883-8522-D83AE8FBB8E6}"/>
              </a:ext>
            </a:extLst>
          </p:cNvPr>
          <p:cNvSpPr/>
          <p:nvPr/>
        </p:nvSpPr>
        <p:spPr>
          <a:xfrm>
            <a:off x="682627" y="916466"/>
            <a:ext cx="7524817" cy="923330"/>
          </a:xfrm>
          <a:prstGeom prst="rect">
            <a:avLst/>
          </a:prstGeom>
          <a:noFill/>
        </p:spPr>
        <p:txBody>
          <a:bodyPr wrap="none" lIns="91440" tIns="45720" rIns="91440" bIns="45720">
            <a:spAutoFit/>
          </a:bodyPr>
          <a:lstStyle/>
          <a:p>
            <a:pPr algn="ctr"/>
            <a:r>
              <a:rPr lang="en-US" altLang="zh-CN" sz="5400" b="1" cap="none" spc="0"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rPr>
              <a:t>CodeForces</a:t>
            </a:r>
            <a:r>
              <a:rPr lang="en-US" altLang="zh-CN"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713B/714D</a:t>
            </a:r>
            <a:endPar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4" name="文本框 3">
            <a:extLst>
              <a:ext uri="{FF2B5EF4-FFF2-40B4-BE49-F238E27FC236}">
                <a16:creationId xmlns:a16="http://schemas.microsoft.com/office/drawing/2014/main" id="{21577019-1080-47B3-A12F-34114EAD146F}"/>
              </a:ext>
            </a:extLst>
          </p:cNvPr>
          <p:cNvSpPr txBox="1"/>
          <p:nvPr/>
        </p:nvSpPr>
        <p:spPr>
          <a:xfrm>
            <a:off x="682627" y="1987782"/>
            <a:ext cx="11073944" cy="3539430"/>
          </a:xfrm>
          <a:prstGeom prst="rect">
            <a:avLst/>
          </a:prstGeom>
          <a:noFill/>
        </p:spPr>
        <p:txBody>
          <a:bodyPr wrap="square" rtlCol="0">
            <a:spAutoFit/>
          </a:bodyPr>
          <a:lstStyle/>
          <a:p>
            <a:r>
              <a:rPr lang="zh-CN" altLang="en-US" sz="2800" b="1" dirty="0"/>
              <a:t>这是一个交互题</a:t>
            </a:r>
            <a:endParaRPr lang="en-US" altLang="zh-CN" sz="2800" dirty="0"/>
          </a:p>
          <a:p>
            <a:r>
              <a:rPr lang="zh-CN" altLang="en-US" sz="2800" dirty="0"/>
              <a:t>题目大意：</a:t>
            </a:r>
            <a:endParaRPr lang="en-US" altLang="zh-CN" sz="2800" dirty="0"/>
          </a:p>
          <a:p>
            <a:r>
              <a:rPr lang="zh-CN" altLang="en-US" sz="2800" dirty="0"/>
              <a:t>给定一个</a:t>
            </a:r>
            <a:r>
              <a:rPr lang="en-US" altLang="zh-CN" sz="2800" dirty="0"/>
              <a:t>n*n</a:t>
            </a:r>
            <a:r>
              <a:rPr lang="zh-CN" altLang="en-US" sz="2800" dirty="0"/>
              <a:t>的网格，里面有两个</a:t>
            </a:r>
            <a:r>
              <a:rPr lang="zh-CN" altLang="en-US" sz="2800" b="1" dirty="0"/>
              <a:t>互不相交</a:t>
            </a:r>
            <a:r>
              <a:rPr lang="zh-CN" altLang="en-US" sz="2800" dirty="0"/>
              <a:t>的目标矩形。</a:t>
            </a:r>
            <a:endParaRPr lang="en-US" altLang="zh-CN" sz="2800" dirty="0"/>
          </a:p>
          <a:p>
            <a:r>
              <a:rPr lang="zh-CN" altLang="en-US" sz="2800" dirty="0"/>
              <a:t>每次你可以询问一个矩形区域</a:t>
            </a:r>
            <a:r>
              <a:rPr lang="en-US" altLang="zh-CN" sz="2800" dirty="0"/>
              <a:t>(</a:t>
            </a:r>
            <a:r>
              <a:rPr lang="zh-CN" altLang="en-US" sz="2800" dirty="0"/>
              <a:t>左上角坐标，右下角坐标</a:t>
            </a:r>
            <a:r>
              <a:rPr lang="en-US" altLang="zh-CN" sz="2800" dirty="0"/>
              <a:t>)</a:t>
            </a:r>
            <a:r>
              <a:rPr lang="zh-CN" altLang="en-US" sz="2800" dirty="0"/>
              <a:t>，系统会返回被你询问的矩形区域</a:t>
            </a:r>
            <a:r>
              <a:rPr lang="zh-CN" altLang="en-US" sz="2800" b="1" dirty="0"/>
              <a:t>完全覆盖</a:t>
            </a:r>
            <a:r>
              <a:rPr lang="zh-CN" altLang="en-US" sz="2800" dirty="0"/>
              <a:t>的目标矩形的个数</a:t>
            </a:r>
            <a:r>
              <a:rPr lang="en-US" altLang="zh-CN" sz="2800" dirty="0"/>
              <a:t>(0/1/2)</a:t>
            </a:r>
          </a:p>
          <a:p>
            <a:r>
              <a:rPr lang="zh-CN" altLang="en-US" sz="2800" dirty="0"/>
              <a:t>你需要在不超过</a:t>
            </a:r>
            <a:r>
              <a:rPr lang="en-US" altLang="zh-CN" sz="2800" dirty="0"/>
              <a:t>200</a:t>
            </a:r>
            <a:r>
              <a:rPr lang="zh-CN" altLang="en-US" sz="2800" dirty="0"/>
              <a:t>次询问的条件下，确定每个目标矩形的位置</a:t>
            </a:r>
            <a:r>
              <a:rPr lang="en-US" altLang="zh-CN" sz="2800" dirty="0"/>
              <a:t>(</a:t>
            </a:r>
            <a:r>
              <a:rPr lang="zh-CN" altLang="en-US" sz="2800" dirty="0"/>
              <a:t>即左上角坐标，右下角坐标</a:t>
            </a:r>
            <a:r>
              <a:rPr lang="en-US" altLang="zh-CN" sz="2800" dirty="0"/>
              <a:t>)</a:t>
            </a:r>
          </a:p>
          <a:p>
            <a:r>
              <a:rPr lang="en-US" altLang="zh-CN" sz="2800" dirty="0"/>
              <a:t>(2&lt;=n&lt;=65536)</a:t>
            </a:r>
            <a:endParaRPr lang="zh-CN" altLang="en-US" sz="2800" dirty="0"/>
          </a:p>
        </p:txBody>
      </p:sp>
    </p:spTree>
    <p:extLst>
      <p:ext uri="{BB962C8B-B14F-4D97-AF65-F5344CB8AC3E}">
        <p14:creationId xmlns:p14="http://schemas.microsoft.com/office/powerpoint/2010/main" val="14594034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3">
            <a:extLst>
              <a:ext uri="{FF2B5EF4-FFF2-40B4-BE49-F238E27FC236}">
                <a16:creationId xmlns:a16="http://schemas.microsoft.com/office/drawing/2014/main" id="{6C23E6A0-418B-4FCA-BBB3-724052197CB2}"/>
              </a:ext>
            </a:extLst>
          </p:cNvPr>
          <p:cNvSpPr txBox="1">
            <a:spLocks/>
          </p:cNvSpPr>
          <p:nvPr/>
        </p:nvSpPr>
        <p:spPr>
          <a:xfrm>
            <a:off x="682627" y="290643"/>
            <a:ext cx="6489700" cy="477837"/>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二分</a:t>
            </a:r>
            <a:r>
              <a:rPr lang="en-US" altLang="zh-CN" dirty="0"/>
              <a:t>+check</a:t>
            </a:r>
            <a:endParaRPr lang="zh-CN" altLang="en-US" dirty="0"/>
          </a:p>
        </p:txBody>
      </p:sp>
      <p:sp>
        <p:nvSpPr>
          <p:cNvPr id="3" name="文本框 2">
            <a:extLst>
              <a:ext uri="{FF2B5EF4-FFF2-40B4-BE49-F238E27FC236}">
                <a16:creationId xmlns:a16="http://schemas.microsoft.com/office/drawing/2014/main" id="{D0CAD563-F227-4909-843F-F27C7F89DFF1}"/>
              </a:ext>
            </a:extLst>
          </p:cNvPr>
          <p:cNvSpPr txBox="1"/>
          <p:nvPr/>
        </p:nvSpPr>
        <p:spPr>
          <a:xfrm>
            <a:off x="682627" y="1214846"/>
            <a:ext cx="9300755" cy="954107"/>
          </a:xfrm>
          <a:prstGeom prst="rect">
            <a:avLst/>
          </a:prstGeom>
          <a:noFill/>
        </p:spPr>
        <p:txBody>
          <a:bodyPr wrap="square" rtlCol="0">
            <a:spAutoFit/>
          </a:bodyPr>
          <a:lstStyle/>
          <a:p>
            <a:r>
              <a:rPr lang="zh-CN" altLang="en-US" sz="2800" dirty="0"/>
              <a:t>第一件事，就是把两个矩形分开</a:t>
            </a:r>
            <a:endParaRPr lang="en-US" altLang="zh-CN" sz="2800" dirty="0"/>
          </a:p>
          <a:p>
            <a:r>
              <a:rPr lang="zh-CN" altLang="en-US" sz="2800" dirty="0"/>
              <a:t>这样我们才能去二分边界</a:t>
            </a:r>
          </a:p>
        </p:txBody>
      </p:sp>
      <p:pic>
        <p:nvPicPr>
          <p:cNvPr id="5" name="图片 4">
            <a:extLst>
              <a:ext uri="{FF2B5EF4-FFF2-40B4-BE49-F238E27FC236}">
                <a16:creationId xmlns:a16="http://schemas.microsoft.com/office/drawing/2014/main" id="{8533598A-CB22-459C-A511-3126929D69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627" y="2168953"/>
            <a:ext cx="3057934" cy="2557454"/>
          </a:xfrm>
          <a:prstGeom prst="rect">
            <a:avLst/>
          </a:prstGeom>
        </p:spPr>
      </p:pic>
      <p:pic>
        <p:nvPicPr>
          <p:cNvPr id="7" name="图片 6">
            <a:extLst>
              <a:ext uri="{FF2B5EF4-FFF2-40B4-BE49-F238E27FC236}">
                <a16:creationId xmlns:a16="http://schemas.microsoft.com/office/drawing/2014/main" id="{989B7C4B-24A8-43D0-A618-D431904EE9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1075" y="2168953"/>
            <a:ext cx="3056196" cy="2556000"/>
          </a:xfrm>
          <a:prstGeom prst="rect">
            <a:avLst/>
          </a:prstGeom>
        </p:spPr>
      </p:pic>
      <p:pic>
        <p:nvPicPr>
          <p:cNvPr id="9" name="图片 8">
            <a:extLst>
              <a:ext uri="{FF2B5EF4-FFF2-40B4-BE49-F238E27FC236}">
                <a16:creationId xmlns:a16="http://schemas.microsoft.com/office/drawing/2014/main" id="{8030128C-D001-4A78-A9B7-AF4F929671E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57785" y="2168953"/>
            <a:ext cx="3051194" cy="2556000"/>
          </a:xfrm>
          <a:prstGeom prst="rect">
            <a:avLst/>
          </a:prstGeom>
        </p:spPr>
      </p:pic>
      <p:sp>
        <p:nvSpPr>
          <p:cNvPr id="10" name="文本框 9">
            <a:extLst>
              <a:ext uri="{FF2B5EF4-FFF2-40B4-BE49-F238E27FC236}">
                <a16:creationId xmlns:a16="http://schemas.microsoft.com/office/drawing/2014/main" id="{45B1947E-40A7-45C1-8DDF-514435BB851E}"/>
              </a:ext>
            </a:extLst>
          </p:cNvPr>
          <p:cNvSpPr txBox="1"/>
          <p:nvPr/>
        </p:nvSpPr>
        <p:spPr>
          <a:xfrm>
            <a:off x="682627" y="5155840"/>
            <a:ext cx="9731828" cy="523220"/>
          </a:xfrm>
          <a:prstGeom prst="rect">
            <a:avLst/>
          </a:prstGeom>
          <a:noFill/>
        </p:spPr>
        <p:txBody>
          <a:bodyPr wrap="square" rtlCol="0">
            <a:spAutoFit/>
          </a:bodyPr>
          <a:lstStyle/>
          <a:p>
            <a:r>
              <a:rPr lang="zh-CN" altLang="en-US" sz="2800" dirty="0"/>
              <a:t>两个矩形分开以后，剩下的就是二分二分再二分了！！！</a:t>
            </a:r>
          </a:p>
        </p:txBody>
      </p:sp>
    </p:spTree>
    <p:extLst>
      <p:ext uri="{BB962C8B-B14F-4D97-AF65-F5344CB8AC3E}">
        <p14:creationId xmlns:p14="http://schemas.microsoft.com/office/powerpoint/2010/main" val="1638020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3">
            <a:extLst>
              <a:ext uri="{FF2B5EF4-FFF2-40B4-BE49-F238E27FC236}">
                <a16:creationId xmlns:a16="http://schemas.microsoft.com/office/drawing/2014/main" id="{D3D79B0D-FD65-423C-AF47-D9CB22CE6A3B}"/>
              </a:ext>
            </a:extLst>
          </p:cNvPr>
          <p:cNvSpPr txBox="1">
            <a:spLocks/>
          </p:cNvSpPr>
          <p:nvPr/>
        </p:nvSpPr>
        <p:spPr>
          <a:xfrm>
            <a:off x="682627" y="290643"/>
            <a:ext cx="6489700" cy="477837"/>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二分</a:t>
            </a:r>
            <a:r>
              <a:rPr lang="en-US" altLang="zh-CN" dirty="0"/>
              <a:t>+check</a:t>
            </a:r>
            <a:endParaRPr lang="zh-CN" altLang="en-US" dirty="0"/>
          </a:p>
        </p:txBody>
      </p:sp>
      <p:sp>
        <p:nvSpPr>
          <p:cNvPr id="3" name="矩形 2">
            <a:extLst>
              <a:ext uri="{FF2B5EF4-FFF2-40B4-BE49-F238E27FC236}">
                <a16:creationId xmlns:a16="http://schemas.microsoft.com/office/drawing/2014/main" id="{6C313A05-C962-4E61-9581-AD897D40A320}"/>
              </a:ext>
            </a:extLst>
          </p:cNvPr>
          <p:cNvSpPr/>
          <p:nvPr/>
        </p:nvSpPr>
        <p:spPr>
          <a:xfrm>
            <a:off x="682627" y="1034032"/>
            <a:ext cx="1569661" cy="923330"/>
          </a:xfrm>
          <a:prstGeom prst="rect">
            <a:avLst/>
          </a:prstGeom>
          <a:noFill/>
        </p:spPr>
        <p:txBody>
          <a:bodyPr wrap="none" lIns="91440" tIns="45720" rIns="91440" bIns="45720">
            <a:spAutoFit/>
          </a:bodyPr>
          <a:lstStyle/>
          <a:p>
            <a:pPr algn="ctr"/>
            <a:r>
              <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总结</a:t>
            </a:r>
          </a:p>
        </p:txBody>
      </p:sp>
      <p:sp>
        <p:nvSpPr>
          <p:cNvPr id="4" name="文本框 3">
            <a:extLst>
              <a:ext uri="{FF2B5EF4-FFF2-40B4-BE49-F238E27FC236}">
                <a16:creationId xmlns:a16="http://schemas.microsoft.com/office/drawing/2014/main" id="{B5F8FB72-4C8D-423F-94F6-A1BE4F3CEC90}"/>
              </a:ext>
            </a:extLst>
          </p:cNvPr>
          <p:cNvSpPr txBox="1"/>
          <p:nvPr/>
        </p:nvSpPr>
        <p:spPr>
          <a:xfrm>
            <a:off x="682627" y="2222914"/>
            <a:ext cx="2625635" cy="1323439"/>
          </a:xfrm>
          <a:prstGeom prst="rect">
            <a:avLst/>
          </a:prstGeom>
          <a:noFill/>
        </p:spPr>
        <p:txBody>
          <a:bodyPr wrap="square" rtlCol="0">
            <a:spAutoFit/>
          </a:bodyPr>
          <a:lstStyle/>
          <a:p>
            <a:r>
              <a:rPr lang="en-US" altLang="zh-CN" sz="4000" dirty="0"/>
              <a:t>1.</a:t>
            </a:r>
            <a:r>
              <a:rPr lang="zh-CN" altLang="en-US" sz="4000" dirty="0"/>
              <a:t>二分</a:t>
            </a:r>
            <a:endParaRPr lang="en-US" altLang="zh-CN" sz="4000" dirty="0"/>
          </a:p>
          <a:p>
            <a:r>
              <a:rPr lang="en-US" altLang="zh-CN" sz="4000" dirty="0"/>
              <a:t>2.check</a:t>
            </a:r>
            <a:endParaRPr lang="zh-CN" altLang="en-US" sz="4000" dirty="0"/>
          </a:p>
        </p:txBody>
      </p:sp>
      <p:sp>
        <p:nvSpPr>
          <p:cNvPr id="5" name="矩形 4">
            <a:extLst>
              <a:ext uri="{FF2B5EF4-FFF2-40B4-BE49-F238E27FC236}">
                <a16:creationId xmlns:a16="http://schemas.microsoft.com/office/drawing/2014/main" id="{582D61F6-C40B-42A1-819E-9E22C5B3A110}"/>
              </a:ext>
            </a:extLst>
          </p:cNvPr>
          <p:cNvSpPr/>
          <p:nvPr/>
        </p:nvSpPr>
        <p:spPr>
          <a:xfrm>
            <a:off x="4697045" y="3176069"/>
            <a:ext cx="2954656"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zh-CN" altLang="en-US" sz="5400" dirty="0">
                <a:ln w="0"/>
                <a:effectLst>
                  <a:outerShdw blurRad="38100" dist="19050" dir="2700000" algn="tl" rotWithShape="0">
                    <a:schemeClr val="dk1">
                      <a:alpha val="40000"/>
                    </a:schemeClr>
                  </a:outerShdw>
                </a:effectLst>
              </a:rPr>
              <a:t>难以想到</a:t>
            </a:r>
          </a:p>
        </p:txBody>
      </p:sp>
      <p:sp>
        <p:nvSpPr>
          <p:cNvPr id="6" name="矩形 5">
            <a:extLst>
              <a:ext uri="{FF2B5EF4-FFF2-40B4-BE49-F238E27FC236}">
                <a16:creationId xmlns:a16="http://schemas.microsoft.com/office/drawing/2014/main" id="{38835D2E-7238-40F8-9432-B56AA16786D0}"/>
              </a:ext>
            </a:extLst>
          </p:cNvPr>
          <p:cNvSpPr/>
          <p:nvPr/>
        </p:nvSpPr>
        <p:spPr>
          <a:xfrm>
            <a:off x="195814" y="4652444"/>
            <a:ext cx="11957119" cy="923330"/>
          </a:xfrm>
          <a:prstGeom prst="rect">
            <a:avLst/>
          </a:prstGeom>
          <a:noFill/>
        </p:spPr>
        <p:txBody>
          <a:bodyPr wrap="none" lIns="91440" tIns="45720" rIns="91440" bIns="45720">
            <a:spAutoFit/>
          </a:bodyPr>
          <a:lstStyle/>
          <a:p>
            <a:pPr algn="ctr"/>
            <a:r>
              <a:rPr lang="zh-CN" altLang="en-US" sz="5400" dirty="0">
                <a:ln w="0"/>
                <a:effectLst>
                  <a:outerShdw blurRad="38100" dist="19050" dir="2700000" algn="tl" rotWithShape="0">
                    <a:schemeClr val="dk1">
                      <a:alpha val="40000"/>
                    </a:schemeClr>
                  </a:outerShdw>
                </a:effectLst>
              </a:rPr>
              <a:t>直接做无从下手，但检验答案非常简单</a:t>
            </a:r>
          </a:p>
        </p:txBody>
      </p:sp>
      <p:sp>
        <p:nvSpPr>
          <p:cNvPr id="7" name="文本框 6">
            <a:extLst>
              <a:ext uri="{FF2B5EF4-FFF2-40B4-BE49-F238E27FC236}">
                <a16:creationId xmlns:a16="http://schemas.microsoft.com/office/drawing/2014/main" id="{55F4D74B-D988-46AC-A85A-8044ECD95592}"/>
              </a:ext>
            </a:extLst>
          </p:cNvPr>
          <p:cNvSpPr txBox="1"/>
          <p:nvPr/>
        </p:nvSpPr>
        <p:spPr>
          <a:xfrm>
            <a:off x="3730264" y="1607361"/>
            <a:ext cx="6884126" cy="1015663"/>
          </a:xfrm>
          <a:prstGeom prst="rect">
            <a:avLst/>
          </a:prstGeom>
          <a:noFill/>
        </p:spPr>
        <p:txBody>
          <a:bodyPr wrap="square" rtlCol="0">
            <a:spAutoFit/>
          </a:bodyPr>
          <a:lstStyle/>
          <a:p>
            <a:r>
              <a:rPr lang="zh-CN" altLang="en-US" sz="6000" dirty="0"/>
              <a:t>单调性！连续性！</a:t>
            </a:r>
          </a:p>
        </p:txBody>
      </p:sp>
    </p:spTree>
    <p:extLst>
      <p:ext uri="{BB962C8B-B14F-4D97-AF65-F5344CB8AC3E}">
        <p14:creationId xmlns:p14="http://schemas.microsoft.com/office/powerpoint/2010/main" val="1934826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D6FA68-6F5E-4361-A632-CC4831AFA167}"/>
              </a:ext>
            </a:extLst>
          </p:cNvPr>
          <p:cNvSpPr>
            <a:spLocks noGrp="1"/>
          </p:cNvSpPr>
          <p:nvPr>
            <p:ph type="title"/>
          </p:nvPr>
        </p:nvSpPr>
        <p:spPr/>
        <p:txBody>
          <a:bodyPr/>
          <a:lstStyle/>
          <a:p>
            <a:r>
              <a:rPr lang="zh-CN" altLang="en-US" dirty="0"/>
              <a:t>倒跑并查集</a:t>
            </a:r>
          </a:p>
        </p:txBody>
      </p:sp>
      <p:sp>
        <p:nvSpPr>
          <p:cNvPr id="3" name="文本占位符 2">
            <a:extLst>
              <a:ext uri="{FF2B5EF4-FFF2-40B4-BE49-F238E27FC236}">
                <a16:creationId xmlns:a16="http://schemas.microsoft.com/office/drawing/2014/main" id="{5284012A-56D5-4B83-9551-22EF924D7907}"/>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078128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3">
            <a:extLst>
              <a:ext uri="{FF2B5EF4-FFF2-40B4-BE49-F238E27FC236}">
                <a16:creationId xmlns:a16="http://schemas.microsoft.com/office/drawing/2014/main" id="{32972477-A7D1-4BCF-9FD8-1C8555E4213B}"/>
              </a:ext>
            </a:extLst>
          </p:cNvPr>
          <p:cNvSpPr txBox="1">
            <a:spLocks/>
          </p:cNvSpPr>
          <p:nvPr/>
        </p:nvSpPr>
        <p:spPr>
          <a:xfrm>
            <a:off x="682627" y="290643"/>
            <a:ext cx="6489700" cy="477837"/>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倒跑并查集</a:t>
            </a:r>
          </a:p>
        </p:txBody>
      </p:sp>
      <p:sp>
        <p:nvSpPr>
          <p:cNvPr id="3" name="文本框 2">
            <a:extLst>
              <a:ext uri="{FF2B5EF4-FFF2-40B4-BE49-F238E27FC236}">
                <a16:creationId xmlns:a16="http://schemas.microsoft.com/office/drawing/2014/main" id="{28FD1430-ABFF-4EE5-BC17-42B7E7D3A1AB}"/>
              </a:ext>
            </a:extLst>
          </p:cNvPr>
          <p:cNvSpPr txBox="1"/>
          <p:nvPr/>
        </p:nvSpPr>
        <p:spPr>
          <a:xfrm>
            <a:off x="682627" y="1330535"/>
            <a:ext cx="10720930" cy="4401205"/>
          </a:xfrm>
          <a:prstGeom prst="rect">
            <a:avLst/>
          </a:prstGeom>
          <a:noFill/>
        </p:spPr>
        <p:txBody>
          <a:bodyPr wrap="square" rtlCol="0">
            <a:spAutoFit/>
          </a:bodyPr>
          <a:lstStyle/>
          <a:p>
            <a:r>
              <a:rPr lang="zh-CN" altLang="en-US" sz="2800" b="1" dirty="0"/>
              <a:t>并查集</a:t>
            </a:r>
            <a:r>
              <a:rPr lang="zh-CN" altLang="en-US" sz="2800" dirty="0"/>
              <a:t>：</a:t>
            </a:r>
            <a:endParaRPr lang="en-US" altLang="zh-CN" sz="2800" dirty="0"/>
          </a:p>
          <a:p>
            <a:r>
              <a:rPr lang="zh-CN" altLang="en-US" sz="2800" dirty="0"/>
              <a:t>在一些有</a:t>
            </a:r>
            <a:r>
              <a:rPr lang="en-US" altLang="zh-CN" sz="2800" dirty="0"/>
              <a:t>N</a:t>
            </a:r>
            <a:r>
              <a:rPr lang="zh-CN" altLang="en-US" sz="2800" dirty="0"/>
              <a:t>个元素的集合应用问题中，我们通常是在开始时让每个元素构成一个单元素的集合，然后按一定顺序将属于同一组的元素所在的集合合并，其间要反复查找一个元素在哪个集合中。这一类问题近几年来反复出现在信息学的国际国内赛题中，其特点是看似并不复杂，但数据量极大，若用正常的数据结构来描述的话，往往在空间上过大，计算机无法承受；即使在空间上勉强通过，运行的时间复杂度也极高，根本就不可能在比赛规定的运行时间（</a:t>
            </a:r>
            <a:r>
              <a:rPr lang="en-US" altLang="zh-CN" sz="2800" dirty="0"/>
              <a:t>1</a:t>
            </a:r>
            <a:r>
              <a:rPr lang="zh-CN" altLang="en-US" sz="2800" dirty="0"/>
              <a:t>～</a:t>
            </a:r>
            <a:r>
              <a:rPr lang="en-US" altLang="zh-CN" sz="2800" dirty="0"/>
              <a:t>3</a:t>
            </a:r>
            <a:r>
              <a:rPr lang="zh-CN" altLang="en-US" sz="2800" dirty="0"/>
              <a:t>秒）内计算出试题需要的结果，只能用并查集来描述。</a:t>
            </a:r>
          </a:p>
          <a:p>
            <a:pPr algn="r"/>
            <a:r>
              <a:rPr lang="en-US" altLang="zh-CN" sz="2800" dirty="0"/>
              <a:t>——</a:t>
            </a:r>
            <a:r>
              <a:rPr lang="zh-CN" altLang="en-US" sz="2800" dirty="0"/>
              <a:t>百度百科</a:t>
            </a:r>
          </a:p>
        </p:txBody>
      </p:sp>
    </p:spTree>
    <p:extLst>
      <p:ext uri="{BB962C8B-B14F-4D97-AF65-F5344CB8AC3E}">
        <p14:creationId xmlns:p14="http://schemas.microsoft.com/office/powerpoint/2010/main" val="12456403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3">
            <a:extLst>
              <a:ext uri="{FF2B5EF4-FFF2-40B4-BE49-F238E27FC236}">
                <a16:creationId xmlns:a16="http://schemas.microsoft.com/office/drawing/2014/main" id="{28CB00A9-8ACD-4687-BDC2-B5F09590FF90}"/>
              </a:ext>
            </a:extLst>
          </p:cNvPr>
          <p:cNvSpPr txBox="1">
            <a:spLocks/>
          </p:cNvSpPr>
          <p:nvPr/>
        </p:nvSpPr>
        <p:spPr>
          <a:xfrm>
            <a:off x="682627" y="290643"/>
            <a:ext cx="6489700" cy="477837"/>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倒跑并查集</a:t>
            </a:r>
          </a:p>
        </p:txBody>
      </p:sp>
      <p:sp>
        <p:nvSpPr>
          <p:cNvPr id="4" name="矩形 3">
            <a:extLst>
              <a:ext uri="{FF2B5EF4-FFF2-40B4-BE49-F238E27FC236}">
                <a16:creationId xmlns:a16="http://schemas.microsoft.com/office/drawing/2014/main" id="{92E8685A-B0F3-4A99-BE7E-A2C225077121}"/>
              </a:ext>
            </a:extLst>
          </p:cNvPr>
          <p:cNvSpPr/>
          <p:nvPr/>
        </p:nvSpPr>
        <p:spPr>
          <a:xfrm>
            <a:off x="682627" y="3120648"/>
            <a:ext cx="2262159" cy="923330"/>
          </a:xfrm>
          <a:prstGeom prst="rect">
            <a:avLst/>
          </a:prstGeom>
          <a:noFill/>
        </p:spPr>
        <p:txBody>
          <a:bodyPr wrap="none" lIns="91440" tIns="45720" rIns="91440" bIns="45720">
            <a:spAutoFit/>
          </a:bodyPr>
          <a:lstStyle/>
          <a:p>
            <a:pPr algn="ctr"/>
            <a:r>
              <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并查集</a:t>
            </a:r>
          </a:p>
        </p:txBody>
      </p:sp>
      <p:sp>
        <p:nvSpPr>
          <p:cNvPr id="5" name="左大括号 4">
            <a:extLst>
              <a:ext uri="{FF2B5EF4-FFF2-40B4-BE49-F238E27FC236}">
                <a16:creationId xmlns:a16="http://schemas.microsoft.com/office/drawing/2014/main" id="{43F02DBB-F63A-42B5-8807-6715667CAFE3}"/>
              </a:ext>
            </a:extLst>
          </p:cNvPr>
          <p:cNvSpPr/>
          <p:nvPr/>
        </p:nvSpPr>
        <p:spPr>
          <a:xfrm>
            <a:off x="3142908" y="1346276"/>
            <a:ext cx="1155320" cy="4472073"/>
          </a:xfrm>
          <a:prstGeom prst="leftBrace">
            <a:avLst>
              <a:gd name="adj1" fmla="val 81873"/>
              <a:gd name="adj2" fmla="val 4985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B040FE04-DD81-4EF5-887F-25959D06FF1C}"/>
              </a:ext>
            </a:extLst>
          </p:cNvPr>
          <p:cNvSpPr/>
          <p:nvPr/>
        </p:nvSpPr>
        <p:spPr>
          <a:xfrm>
            <a:off x="4298228" y="1619522"/>
            <a:ext cx="4626588" cy="923330"/>
          </a:xfrm>
          <a:prstGeom prst="rect">
            <a:avLst/>
          </a:prstGeom>
          <a:noFill/>
        </p:spPr>
        <p:txBody>
          <a:bodyPr wrap="none" lIns="91440" tIns="45720" rIns="91440" bIns="45720">
            <a:spAutoFit/>
          </a:bodyPr>
          <a:lstStyle/>
          <a:p>
            <a:pPr algn="ctr"/>
            <a:r>
              <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元素</a:t>
            </a:r>
            <a:r>
              <a:rPr lang="en-US" altLang="zh-CN"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t>
            </a:r>
            <a:r>
              <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集合合并</a:t>
            </a:r>
          </a:p>
        </p:txBody>
      </p:sp>
      <p:sp>
        <p:nvSpPr>
          <p:cNvPr id="7" name="矩形 6">
            <a:extLst>
              <a:ext uri="{FF2B5EF4-FFF2-40B4-BE49-F238E27FC236}">
                <a16:creationId xmlns:a16="http://schemas.microsoft.com/office/drawing/2014/main" id="{DDCDFE27-2525-4F95-82BB-890CA0D55889}"/>
              </a:ext>
            </a:extLst>
          </p:cNvPr>
          <p:cNvSpPr/>
          <p:nvPr/>
        </p:nvSpPr>
        <p:spPr>
          <a:xfrm>
            <a:off x="4298228" y="3120648"/>
            <a:ext cx="7109640" cy="923330"/>
          </a:xfrm>
          <a:prstGeom prst="rect">
            <a:avLst/>
          </a:prstGeom>
          <a:noFill/>
        </p:spPr>
        <p:txBody>
          <a:bodyPr wrap="none" lIns="91440" tIns="45720" rIns="91440" bIns="45720">
            <a:spAutoFit/>
          </a:bodyPr>
          <a:lstStyle/>
          <a:p>
            <a:pPr algn="ctr"/>
            <a:r>
              <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查询元素属于哪个集合</a:t>
            </a:r>
          </a:p>
        </p:txBody>
      </p:sp>
      <p:sp>
        <p:nvSpPr>
          <p:cNvPr id="8" name="矩形 7">
            <a:extLst>
              <a:ext uri="{FF2B5EF4-FFF2-40B4-BE49-F238E27FC236}">
                <a16:creationId xmlns:a16="http://schemas.microsoft.com/office/drawing/2014/main" id="{02E49D02-2983-436E-AE7E-953FB7996C85}"/>
              </a:ext>
            </a:extLst>
          </p:cNvPr>
          <p:cNvSpPr/>
          <p:nvPr/>
        </p:nvSpPr>
        <p:spPr>
          <a:xfrm>
            <a:off x="4298228" y="4621774"/>
            <a:ext cx="5724645" cy="923330"/>
          </a:xfrm>
          <a:prstGeom prst="rect">
            <a:avLst/>
          </a:prstGeom>
          <a:noFill/>
        </p:spPr>
        <p:txBody>
          <a:bodyPr wrap="none" lIns="91440" tIns="45720" rIns="91440" bIns="45720">
            <a:spAutoFit/>
          </a:bodyPr>
          <a:lstStyle/>
          <a:p>
            <a:pPr algn="ctr"/>
            <a:r>
              <a:rPr lang="zh-CN" alt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元素从集合中拆分</a:t>
            </a:r>
          </a:p>
        </p:txBody>
      </p:sp>
      <p:sp>
        <p:nvSpPr>
          <p:cNvPr id="9" name="乘号 8">
            <a:extLst>
              <a:ext uri="{FF2B5EF4-FFF2-40B4-BE49-F238E27FC236}">
                <a16:creationId xmlns:a16="http://schemas.microsoft.com/office/drawing/2014/main" id="{B4D7E15D-D031-4F7F-8AD9-DE0ACB6FDC49}"/>
              </a:ext>
            </a:extLst>
          </p:cNvPr>
          <p:cNvSpPr/>
          <p:nvPr/>
        </p:nvSpPr>
        <p:spPr>
          <a:xfrm>
            <a:off x="6400836" y="3849703"/>
            <a:ext cx="2086110" cy="2467472"/>
          </a:xfrm>
          <a:prstGeom prst="mathMultiply">
            <a:avLst>
              <a:gd name="adj1" fmla="val 1050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55920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3">
            <a:extLst>
              <a:ext uri="{FF2B5EF4-FFF2-40B4-BE49-F238E27FC236}">
                <a16:creationId xmlns:a16="http://schemas.microsoft.com/office/drawing/2014/main" id="{8A03A9A7-81CA-4D66-825D-BF7FF36424D4}"/>
              </a:ext>
            </a:extLst>
          </p:cNvPr>
          <p:cNvSpPr txBox="1">
            <a:spLocks/>
          </p:cNvSpPr>
          <p:nvPr/>
        </p:nvSpPr>
        <p:spPr>
          <a:xfrm>
            <a:off x="682627" y="290643"/>
            <a:ext cx="6489700" cy="477837"/>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倒跑并查集</a:t>
            </a:r>
          </a:p>
        </p:txBody>
      </p:sp>
      <p:sp>
        <p:nvSpPr>
          <p:cNvPr id="4" name="文本框 3">
            <a:extLst>
              <a:ext uri="{FF2B5EF4-FFF2-40B4-BE49-F238E27FC236}">
                <a16:creationId xmlns:a16="http://schemas.microsoft.com/office/drawing/2014/main" id="{BFFBDD84-F9DE-43FE-85C7-DEF634EB3B0C}"/>
              </a:ext>
            </a:extLst>
          </p:cNvPr>
          <p:cNvSpPr txBox="1"/>
          <p:nvPr/>
        </p:nvSpPr>
        <p:spPr>
          <a:xfrm>
            <a:off x="682627" y="1045810"/>
            <a:ext cx="11281229" cy="3108543"/>
          </a:xfrm>
          <a:prstGeom prst="rect">
            <a:avLst/>
          </a:prstGeom>
          <a:noFill/>
        </p:spPr>
        <p:txBody>
          <a:bodyPr wrap="square" rtlCol="0">
            <a:spAutoFit/>
          </a:bodyPr>
          <a:lstStyle/>
          <a:p>
            <a:r>
              <a:rPr lang="zh-CN" altLang="en-US" sz="2800" b="1" dirty="0"/>
              <a:t>离线</a:t>
            </a:r>
            <a:r>
              <a:rPr lang="zh-CN" altLang="en-US" sz="2800" dirty="0"/>
              <a:t>：</a:t>
            </a:r>
            <a:endParaRPr lang="en-US" altLang="zh-CN" sz="2800" dirty="0"/>
          </a:p>
          <a:p>
            <a:r>
              <a:rPr lang="zh-CN" altLang="en-US" sz="2800" dirty="0"/>
              <a:t>这个概念与“</a:t>
            </a:r>
            <a:r>
              <a:rPr lang="zh-CN" altLang="en-US" sz="2800" b="1" dirty="0"/>
              <a:t>在线</a:t>
            </a:r>
            <a:r>
              <a:rPr lang="zh-CN" altLang="en-US" sz="2800" dirty="0"/>
              <a:t>”相对应。</a:t>
            </a:r>
            <a:endParaRPr lang="en-US" altLang="zh-CN" sz="2800" dirty="0"/>
          </a:p>
          <a:p>
            <a:r>
              <a:rPr lang="zh-CN" altLang="en-US" sz="2800" b="1" dirty="0"/>
              <a:t>在线</a:t>
            </a:r>
            <a:r>
              <a:rPr lang="zh-CN" altLang="en-US" sz="2800" dirty="0"/>
              <a:t>要求对于已知的数据，每给出一个查询需要立即给出其对应的结果。</a:t>
            </a:r>
          </a:p>
          <a:p>
            <a:r>
              <a:rPr lang="zh-CN" altLang="en-US" sz="2800" dirty="0"/>
              <a:t>而</a:t>
            </a:r>
            <a:r>
              <a:rPr lang="zh-CN" altLang="en-US" sz="2800" b="1" dirty="0"/>
              <a:t>离线</a:t>
            </a:r>
            <a:r>
              <a:rPr lang="zh-CN" altLang="en-US" sz="2800" dirty="0"/>
              <a:t>与之相反，可以将所有的查询统一记录保存，并利用查询之间的关系减小求解的复杂度。</a:t>
            </a:r>
          </a:p>
          <a:p>
            <a:r>
              <a:rPr lang="zh-CN" altLang="en-US" sz="2800" dirty="0"/>
              <a:t>最后统一输出所有查询的结果。</a:t>
            </a:r>
          </a:p>
          <a:p>
            <a:r>
              <a:rPr lang="zh-CN" altLang="en-US" sz="2800" dirty="0"/>
              <a:t>这是一个十分有用的</a:t>
            </a:r>
            <a:r>
              <a:rPr lang="en-US" altLang="zh-CN" sz="2800" dirty="0"/>
              <a:t>trick</a:t>
            </a:r>
            <a:r>
              <a:rPr lang="zh-CN" altLang="en-US" sz="2800" dirty="0"/>
              <a:t>，多应用于大量的查询之中。</a:t>
            </a:r>
          </a:p>
        </p:txBody>
      </p:sp>
    </p:spTree>
    <p:extLst>
      <p:ext uri="{BB962C8B-B14F-4D97-AF65-F5344CB8AC3E}">
        <p14:creationId xmlns:p14="http://schemas.microsoft.com/office/powerpoint/2010/main" val="2597686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3">
            <a:extLst>
              <a:ext uri="{FF2B5EF4-FFF2-40B4-BE49-F238E27FC236}">
                <a16:creationId xmlns:a16="http://schemas.microsoft.com/office/drawing/2014/main" id="{C225F2F3-BA9B-4401-824B-6657E5EEA955}"/>
              </a:ext>
            </a:extLst>
          </p:cNvPr>
          <p:cNvSpPr txBox="1">
            <a:spLocks/>
          </p:cNvSpPr>
          <p:nvPr/>
        </p:nvSpPr>
        <p:spPr>
          <a:xfrm>
            <a:off x="682627" y="290643"/>
            <a:ext cx="6489700" cy="477837"/>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t>N</a:t>
            </a:r>
            <a:r>
              <a:rPr lang="zh-CN" altLang="en-US" dirty="0"/>
              <a:t>进制枚举</a:t>
            </a:r>
            <a:endParaRPr lang="en-US" altLang="zh-CN" dirty="0"/>
          </a:p>
        </p:txBody>
      </p:sp>
      <p:sp>
        <p:nvSpPr>
          <p:cNvPr id="3" name="文本框 2">
            <a:extLst>
              <a:ext uri="{FF2B5EF4-FFF2-40B4-BE49-F238E27FC236}">
                <a16:creationId xmlns:a16="http://schemas.microsoft.com/office/drawing/2014/main" id="{532A3E9B-8440-447A-A2C7-B510A8FB1F21}"/>
              </a:ext>
            </a:extLst>
          </p:cNvPr>
          <p:cNvSpPr txBox="1"/>
          <p:nvPr/>
        </p:nvSpPr>
        <p:spPr>
          <a:xfrm>
            <a:off x="682627" y="1240971"/>
            <a:ext cx="10672355" cy="5016758"/>
          </a:xfrm>
          <a:prstGeom prst="rect">
            <a:avLst/>
          </a:prstGeom>
          <a:noFill/>
        </p:spPr>
        <p:txBody>
          <a:bodyPr wrap="square" rtlCol="0">
            <a:spAutoFit/>
          </a:bodyPr>
          <a:lstStyle/>
          <a:p>
            <a:r>
              <a:rPr lang="en-US" altLang="zh-CN" sz="3200" dirty="0"/>
              <a:t>1.</a:t>
            </a:r>
            <a:r>
              <a:rPr lang="zh-CN" altLang="en-US" sz="3200" dirty="0"/>
              <a:t>观察题目，考虑每个变量的状态，是否相关等因素。</a:t>
            </a:r>
            <a:endParaRPr lang="en-US" altLang="zh-CN" sz="3200" dirty="0"/>
          </a:p>
          <a:p>
            <a:endParaRPr lang="en-US" altLang="zh-CN" sz="3200" dirty="0"/>
          </a:p>
          <a:p>
            <a:r>
              <a:rPr lang="en-US" altLang="zh-CN" sz="3200" dirty="0"/>
              <a:t>2.</a:t>
            </a:r>
            <a:r>
              <a:rPr lang="zh-CN" altLang="en-US" sz="3200" dirty="0"/>
              <a:t>计算复杂度。</a:t>
            </a:r>
            <a:endParaRPr lang="en-US" altLang="zh-CN" sz="3200" dirty="0"/>
          </a:p>
          <a:p>
            <a:endParaRPr lang="en-US" altLang="zh-CN" sz="3200" dirty="0"/>
          </a:p>
          <a:p>
            <a:r>
              <a:rPr lang="en-US" altLang="zh-CN" sz="3200" dirty="0"/>
              <a:t>3.</a:t>
            </a:r>
            <a:r>
              <a:rPr lang="zh-CN" altLang="en-US" sz="3200" dirty="0"/>
              <a:t>使用灵巧的方法，在保证枚举完整的情况下，尽可能减少重复枚举。</a:t>
            </a:r>
            <a:endParaRPr lang="en-US" altLang="zh-CN" sz="3200" dirty="0"/>
          </a:p>
          <a:p>
            <a:endParaRPr lang="en-US" altLang="zh-CN" sz="3200" dirty="0"/>
          </a:p>
          <a:p>
            <a:r>
              <a:rPr lang="en-US" altLang="zh-CN" sz="3200" dirty="0"/>
              <a:t>4.</a:t>
            </a:r>
            <a:r>
              <a:rPr lang="zh-CN" altLang="en-US" sz="3200" dirty="0"/>
              <a:t>最好使用进制转换法枚举。</a:t>
            </a:r>
            <a:endParaRPr lang="en-US" altLang="zh-CN" sz="3200" dirty="0"/>
          </a:p>
          <a:p>
            <a:endParaRPr lang="en-US" altLang="zh-CN" sz="3200" dirty="0"/>
          </a:p>
          <a:p>
            <a:r>
              <a:rPr lang="en-US" altLang="zh-CN" sz="3200" dirty="0"/>
              <a:t>5.</a:t>
            </a:r>
            <a:r>
              <a:rPr lang="zh-CN" altLang="en-US" sz="3200" dirty="0"/>
              <a:t>对每种情况求答案，视具体题目要求进行取值。</a:t>
            </a:r>
          </a:p>
        </p:txBody>
      </p:sp>
    </p:spTree>
    <p:extLst>
      <p:ext uri="{BB962C8B-B14F-4D97-AF65-F5344CB8AC3E}">
        <p14:creationId xmlns:p14="http://schemas.microsoft.com/office/powerpoint/2010/main" val="36597472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3">
            <a:extLst>
              <a:ext uri="{FF2B5EF4-FFF2-40B4-BE49-F238E27FC236}">
                <a16:creationId xmlns:a16="http://schemas.microsoft.com/office/drawing/2014/main" id="{ADFE3370-020F-4665-8D47-E19D9690DF22}"/>
              </a:ext>
            </a:extLst>
          </p:cNvPr>
          <p:cNvSpPr txBox="1">
            <a:spLocks/>
          </p:cNvSpPr>
          <p:nvPr/>
        </p:nvSpPr>
        <p:spPr>
          <a:xfrm>
            <a:off x="682627" y="290643"/>
            <a:ext cx="6489700" cy="477837"/>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倒跑并查集</a:t>
            </a:r>
          </a:p>
        </p:txBody>
      </p:sp>
      <p:sp>
        <p:nvSpPr>
          <p:cNvPr id="3" name="矩形 2">
            <a:extLst>
              <a:ext uri="{FF2B5EF4-FFF2-40B4-BE49-F238E27FC236}">
                <a16:creationId xmlns:a16="http://schemas.microsoft.com/office/drawing/2014/main" id="{AD2BB182-A605-4A40-8C0D-9384B2113B9B}"/>
              </a:ext>
            </a:extLst>
          </p:cNvPr>
          <p:cNvSpPr/>
          <p:nvPr/>
        </p:nvSpPr>
        <p:spPr>
          <a:xfrm>
            <a:off x="682627" y="1445161"/>
            <a:ext cx="1569661" cy="923330"/>
          </a:xfrm>
          <a:prstGeom prst="rect">
            <a:avLst/>
          </a:prstGeom>
          <a:noFill/>
        </p:spPr>
        <p:txBody>
          <a:bodyPr wrap="none" lIns="91440" tIns="45720" rIns="91440" bIns="45720">
            <a:spAutoFit/>
          </a:bodyPr>
          <a:lstStyle/>
          <a:p>
            <a:pPr algn="ctr"/>
            <a:r>
              <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拆分</a:t>
            </a:r>
          </a:p>
        </p:txBody>
      </p:sp>
      <p:sp>
        <p:nvSpPr>
          <p:cNvPr id="4" name="矩形 3">
            <a:extLst>
              <a:ext uri="{FF2B5EF4-FFF2-40B4-BE49-F238E27FC236}">
                <a16:creationId xmlns:a16="http://schemas.microsoft.com/office/drawing/2014/main" id="{3C21829B-C453-45BE-9ABB-058EDECC3BBC}"/>
              </a:ext>
            </a:extLst>
          </p:cNvPr>
          <p:cNvSpPr/>
          <p:nvPr/>
        </p:nvSpPr>
        <p:spPr>
          <a:xfrm>
            <a:off x="3667238" y="1445161"/>
            <a:ext cx="2262159" cy="923330"/>
          </a:xfrm>
          <a:prstGeom prst="rect">
            <a:avLst/>
          </a:prstGeom>
          <a:noFill/>
        </p:spPr>
        <p:txBody>
          <a:bodyPr wrap="none" lIns="91440" tIns="45720" rIns="91440" bIns="45720">
            <a:spAutoFit/>
          </a:bodyPr>
          <a:lstStyle/>
          <a:p>
            <a:pPr algn="ctr"/>
            <a:r>
              <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多操作</a:t>
            </a:r>
          </a:p>
        </p:txBody>
      </p:sp>
      <p:sp>
        <p:nvSpPr>
          <p:cNvPr id="5" name="矩形 4">
            <a:extLst>
              <a:ext uri="{FF2B5EF4-FFF2-40B4-BE49-F238E27FC236}">
                <a16:creationId xmlns:a16="http://schemas.microsoft.com/office/drawing/2014/main" id="{56049544-4481-4213-AC0C-0072D4FE2236}"/>
              </a:ext>
            </a:extLst>
          </p:cNvPr>
          <p:cNvSpPr/>
          <p:nvPr/>
        </p:nvSpPr>
        <p:spPr>
          <a:xfrm>
            <a:off x="7172327" y="1445161"/>
            <a:ext cx="2262159" cy="923330"/>
          </a:xfrm>
          <a:prstGeom prst="rect">
            <a:avLst/>
          </a:prstGeom>
          <a:noFill/>
        </p:spPr>
        <p:txBody>
          <a:bodyPr wrap="none" lIns="91440" tIns="45720" rIns="91440" bIns="45720">
            <a:spAutoFit/>
          </a:bodyPr>
          <a:lstStyle/>
          <a:p>
            <a:pPr algn="ctr"/>
            <a:r>
              <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多查询</a:t>
            </a:r>
          </a:p>
        </p:txBody>
      </p:sp>
      <p:sp>
        <p:nvSpPr>
          <p:cNvPr id="6" name="文本框 5">
            <a:extLst>
              <a:ext uri="{FF2B5EF4-FFF2-40B4-BE49-F238E27FC236}">
                <a16:creationId xmlns:a16="http://schemas.microsoft.com/office/drawing/2014/main" id="{0051F7F3-9FA3-4CF6-B29D-E3D14E87448F}"/>
              </a:ext>
            </a:extLst>
          </p:cNvPr>
          <p:cNvSpPr txBox="1"/>
          <p:nvPr/>
        </p:nvSpPr>
        <p:spPr>
          <a:xfrm>
            <a:off x="682627" y="2650117"/>
            <a:ext cx="10399682" cy="2246769"/>
          </a:xfrm>
          <a:prstGeom prst="rect">
            <a:avLst/>
          </a:prstGeom>
          <a:noFill/>
        </p:spPr>
        <p:txBody>
          <a:bodyPr wrap="square" rtlCol="0">
            <a:spAutoFit/>
          </a:bodyPr>
          <a:lstStyle/>
          <a:p>
            <a:r>
              <a:rPr lang="zh-CN" altLang="en-US" sz="2800" dirty="0"/>
              <a:t>很多时候若干个元素构成的集合具有一些性质，例如连通性，区间和等等。</a:t>
            </a:r>
          </a:p>
          <a:p>
            <a:r>
              <a:rPr lang="zh-CN" altLang="en-US" sz="2800" dirty="0"/>
              <a:t>但是题目需要将一些大集合拆分成若干个小集合，并有多次拆分。</a:t>
            </a:r>
          </a:p>
          <a:p>
            <a:r>
              <a:rPr lang="zh-CN" altLang="en-US" sz="2800" dirty="0"/>
              <a:t>与此同时还有多次查询的内容，询问你某些元素或者某些集合是否具有对应的性质。</a:t>
            </a:r>
          </a:p>
        </p:txBody>
      </p:sp>
      <p:sp>
        <p:nvSpPr>
          <p:cNvPr id="7" name="矩形 6">
            <a:extLst>
              <a:ext uri="{FF2B5EF4-FFF2-40B4-BE49-F238E27FC236}">
                <a16:creationId xmlns:a16="http://schemas.microsoft.com/office/drawing/2014/main" id="{BF1151A8-C078-463F-B205-15B803405C26}"/>
              </a:ext>
            </a:extLst>
          </p:cNvPr>
          <p:cNvSpPr/>
          <p:nvPr/>
        </p:nvSpPr>
        <p:spPr>
          <a:xfrm>
            <a:off x="4024734" y="4896886"/>
            <a:ext cx="5314276" cy="1323439"/>
          </a:xfrm>
          <a:prstGeom prst="rect">
            <a:avLst/>
          </a:prstGeom>
          <a:noFill/>
        </p:spPr>
        <p:txBody>
          <a:bodyPr wrap="none" lIns="91440" tIns="45720" rIns="91440" bIns="45720">
            <a:spAutoFit/>
          </a:bodyPr>
          <a:lstStyle/>
          <a:p>
            <a:pPr algn="ctr"/>
            <a:r>
              <a:rPr lang="zh-CN" altLang="en-US" sz="8000" b="1" cap="none" spc="0" dirty="0">
                <a:ln w="13462">
                  <a:solidFill>
                    <a:schemeClr val="bg1"/>
                  </a:solidFill>
                  <a:prstDash val="solid"/>
                </a:ln>
                <a:solidFill>
                  <a:srgbClr val="FF0000"/>
                </a:solidFill>
                <a:effectLst>
                  <a:outerShdw dist="38100" dir="2700000" algn="bl" rotWithShape="0">
                    <a:schemeClr val="accent5"/>
                  </a:outerShdw>
                </a:effectLst>
              </a:rPr>
              <a:t>倒跑并查集</a:t>
            </a:r>
          </a:p>
        </p:txBody>
      </p:sp>
    </p:spTree>
    <p:extLst>
      <p:ext uri="{BB962C8B-B14F-4D97-AF65-F5344CB8AC3E}">
        <p14:creationId xmlns:p14="http://schemas.microsoft.com/office/powerpoint/2010/main" val="1847255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randombar(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par>
                          <p:cTn id="29" fill="hold">
                            <p:stCondLst>
                              <p:cond delay="500"/>
                            </p:stCondLst>
                            <p:childTnLst>
                              <p:par>
                                <p:cTn id="30" presetID="6" presetClass="emph" presetSubtype="0" fill="hold" grpId="1" nodeType="afterEffect">
                                  <p:stCondLst>
                                    <p:cond delay="0"/>
                                  </p:stCondLst>
                                  <p:childTnLst>
                                    <p:animScale>
                                      <p:cBhvr>
                                        <p:cTn id="31" dur="2000" fill="hold"/>
                                        <p:tgtEl>
                                          <p:spTgt spid="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7" grpId="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3">
            <a:extLst>
              <a:ext uri="{FF2B5EF4-FFF2-40B4-BE49-F238E27FC236}">
                <a16:creationId xmlns:a16="http://schemas.microsoft.com/office/drawing/2014/main" id="{331F2AEB-3632-4DF9-8ABF-791E5B4EB23B}"/>
              </a:ext>
            </a:extLst>
          </p:cNvPr>
          <p:cNvSpPr txBox="1">
            <a:spLocks/>
          </p:cNvSpPr>
          <p:nvPr/>
        </p:nvSpPr>
        <p:spPr>
          <a:xfrm>
            <a:off x="682627" y="290643"/>
            <a:ext cx="6489700" cy="477837"/>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倒跑并查集</a:t>
            </a:r>
          </a:p>
        </p:txBody>
      </p:sp>
      <p:sp>
        <p:nvSpPr>
          <p:cNvPr id="3" name="矩形 2">
            <a:extLst>
              <a:ext uri="{FF2B5EF4-FFF2-40B4-BE49-F238E27FC236}">
                <a16:creationId xmlns:a16="http://schemas.microsoft.com/office/drawing/2014/main" id="{0392B02C-78D7-4083-ADBE-11B88A57434A}"/>
              </a:ext>
            </a:extLst>
          </p:cNvPr>
          <p:cNvSpPr/>
          <p:nvPr/>
        </p:nvSpPr>
        <p:spPr>
          <a:xfrm>
            <a:off x="682627" y="957845"/>
            <a:ext cx="4317207" cy="923330"/>
          </a:xfrm>
          <a:prstGeom prst="rect">
            <a:avLst/>
          </a:prstGeom>
          <a:noFill/>
        </p:spPr>
        <p:txBody>
          <a:bodyPr wrap="none" lIns="91440" tIns="45720" rIns="91440" bIns="45720">
            <a:spAutoFit/>
          </a:bodyPr>
          <a:lstStyle/>
          <a:p>
            <a:pPr algn="ctr"/>
            <a:r>
              <a:rPr lang="en-US" altLang="zh-CN"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CCCC L2-013</a:t>
            </a:r>
            <a:endPar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4" name="文本框 3">
            <a:extLst>
              <a:ext uri="{FF2B5EF4-FFF2-40B4-BE49-F238E27FC236}">
                <a16:creationId xmlns:a16="http://schemas.microsoft.com/office/drawing/2014/main" id="{C81F8CD3-8AC5-47ED-A338-A3A2FE548642}"/>
              </a:ext>
            </a:extLst>
          </p:cNvPr>
          <p:cNvSpPr txBox="1"/>
          <p:nvPr/>
        </p:nvSpPr>
        <p:spPr>
          <a:xfrm>
            <a:off x="682627" y="2070540"/>
            <a:ext cx="8054386" cy="1384995"/>
          </a:xfrm>
          <a:prstGeom prst="rect">
            <a:avLst/>
          </a:prstGeom>
          <a:noFill/>
        </p:spPr>
        <p:txBody>
          <a:bodyPr wrap="square" rtlCol="0">
            <a:spAutoFit/>
          </a:bodyPr>
          <a:lstStyle/>
          <a:p>
            <a:r>
              <a:rPr lang="zh-CN" altLang="en-US" sz="2800" dirty="0"/>
              <a:t>给定</a:t>
            </a:r>
            <a:r>
              <a:rPr lang="en-US" altLang="zh-CN" sz="2800" dirty="0"/>
              <a:t>N</a:t>
            </a:r>
            <a:r>
              <a:rPr lang="zh-CN" altLang="en-US" sz="2800" dirty="0"/>
              <a:t>个点，</a:t>
            </a:r>
            <a:r>
              <a:rPr lang="en-US" altLang="zh-CN" sz="2800" dirty="0"/>
              <a:t>M</a:t>
            </a:r>
            <a:r>
              <a:rPr lang="zh-CN" altLang="en-US" sz="2800" dirty="0"/>
              <a:t>条边，每次删除一个点。</a:t>
            </a:r>
            <a:endParaRPr lang="en-US" altLang="zh-CN" sz="2800" dirty="0"/>
          </a:p>
          <a:p>
            <a:r>
              <a:rPr lang="zh-CN" altLang="en-US" sz="2800" dirty="0"/>
              <a:t>判断删除之后连通块个数是否增加。</a:t>
            </a:r>
            <a:endParaRPr lang="en-US" altLang="zh-CN" sz="2800" dirty="0"/>
          </a:p>
          <a:p>
            <a:r>
              <a:rPr lang="en-US" altLang="zh-CN" sz="2800" dirty="0"/>
              <a:t>(1&lt;=N&lt;=500 , 1&lt;=M&lt;=5000)</a:t>
            </a:r>
            <a:endParaRPr lang="zh-CN" altLang="en-US" sz="2800" dirty="0"/>
          </a:p>
        </p:txBody>
      </p:sp>
      <p:sp>
        <p:nvSpPr>
          <p:cNvPr id="5" name="文本框 4">
            <a:extLst>
              <a:ext uri="{FF2B5EF4-FFF2-40B4-BE49-F238E27FC236}">
                <a16:creationId xmlns:a16="http://schemas.microsoft.com/office/drawing/2014/main" id="{154EB826-EBDD-4174-8B58-5B61FA7FE5E7}"/>
              </a:ext>
            </a:extLst>
          </p:cNvPr>
          <p:cNvSpPr txBox="1"/>
          <p:nvPr/>
        </p:nvSpPr>
        <p:spPr>
          <a:xfrm>
            <a:off x="682627" y="3644900"/>
            <a:ext cx="3095209" cy="3108543"/>
          </a:xfrm>
          <a:prstGeom prst="rect">
            <a:avLst/>
          </a:prstGeom>
          <a:noFill/>
        </p:spPr>
        <p:txBody>
          <a:bodyPr wrap="square" rtlCol="0">
            <a:spAutoFit/>
          </a:bodyPr>
          <a:lstStyle/>
          <a:p>
            <a:r>
              <a:rPr lang="en-US" altLang="zh-CN" sz="2800" dirty="0"/>
              <a:t>5 4</a:t>
            </a:r>
          </a:p>
          <a:p>
            <a:r>
              <a:rPr lang="en-US" altLang="zh-CN" sz="2800" dirty="0"/>
              <a:t>1 2</a:t>
            </a:r>
          </a:p>
          <a:p>
            <a:r>
              <a:rPr lang="en-US" altLang="zh-CN" sz="2800" dirty="0"/>
              <a:t>2 4</a:t>
            </a:r>
          </a:p>
          <a:p>
            <a:r>
              <a:rPr lang="en-US" altLang="zh-CN" sz="2800" dirty="0"/>
              <a:t>3 1</a:t>
            </a:r>
          </a:p>
          <a:p>
            <a:r>
              <a:rPr lang="en-US" altLang="zh-CN" sz="2800" dirty="0"/>
              <a:t>1 5</a:t>
            </a:r>
          </a:p>
          <a:p>
            <a:r>
              <a:rPr lang="en-US" altLang="zh-CN" sz="2800" dirty="0"/>
              <a:t>5</a:t>
            </a:r>
          </a:p>
          <a:p>
            <a:r>
              <a:rPr lang="en-US" altLang="zh-CN" sz="2800" dirty="0"/>
              <a:t>2 3 1 5 4</a:t>
            </a:r>
            <a:endParaRPr lang="zh-CN" altLang="en-US" sz="2800" dirty="0"/>
          </a:p>
        </p:txBody>
      </p:sp>
      <p:sp>
        <p:nvSpPr>
          <p:cNvPr id="6" name="文本框 5">
            <a:extLst>
              <a:ext uri="{FF2B5EF4-FFF2-40B4-BE49-F238E27FC236}">
                <a16:creationId xmlns:a16="http://schemas.microsoft.com/office/drawing/2014/main" id="{C9009FB1-C124-45DB-9DC0-D45D4C4F83F9}"/>
              </a:ext>
            </a:extLst>
          </p:cNvPr>
          <p:cNvSpPr txBox="1"/>
          <p:nvPr/>
        </p:nvSpPr>
        <p:spPr>
          <a:xfrm>
            <a:off x="4420511" y="5646229"/>
            <a:ext cx="6269390" cy="523220"/>
          </a:xfrm>
          <a:prstGeom prst="rect">
            <a:avLst/>
          </a:prstGeom>
          <a:noFill/>
        </p:spPr>
        <p:txBody>
          <a:bodyPr wrap="square" rtlCol="0">
            <a:spAutoFit/>
          </a:bodyPr>
          <a:lstStyle/>
          <a:p>
            <a:r>
              <a:rPr lang="zh-CN" altLang="en-US" sz="2800" dirty="0"/>
              <a:t>连通块个数不增加</a:t>
            </a:r>
          </a:p>
        </p:txBody>
      </p:sp>
      <p:sp>
        <p:nvSpPr>
          <p:cNvPr id="7" name="矩形 6">
            <a:extLst>
              <a:ext uri="{FF2B5EF4-FFF2-40B4-BE49-F238E27FC236}">
                <a16:creationId xmlns:a16="http://schemas.microsoft.com/office/drawing/2014/main" id="{4BE547B6-E8BB-4E91-A5EA-370464919095}"/>
              </a:ext>
            </a:extLst>
          </p:cNvPr>
          <p:cNvSpPr/>
          <p:nvPr/>
        </p:nvSpPr>
        <p:spPr>
          <a:xfrm>
            <a:off x="4420511" y="4599789"/>
            <a:ext cx="2408032" cy="523220"/>
          </a:xfrm>
          <a:prstGeom prst="rect">
            <a:avLst/>
          </a:prstGeom>
        </p:spPr>
        <p:txBody>
          <a:bodyPr wrap="none">
            <a:spAutoFit/>
          </a:bodyPr>
          <a:lstStyle/>
          <a:p>
            <a:r>
              <a:rPr lang="zh-CN" altLang="en-US" sz="2800" dirty="0"/>
              <a:t>连通块个数</a:t>
            </a:r>
            <a:r>
              <a:rPr lang="en-US" altLang="zh-CN" sz="2800" dirty="0"/>
              <a:t>+1</a:t>
            </a:r>
          </a:p>
        </p:txBody>
      </p:sp>
      <p:sp>
        <p:nvSpPr>
          <p:cNvPr id="8" name="文本框 7">
            <a:extLst>
              <a:ext uri="{FF2B5EF4-FFF2-40B4-BE49-F238E27FC236}">
                <a16:creationId xmlns:a16="http://schemas.microsoft.com/office/drawing/2014/main" id="{15010DA4-07FF-436A-B38E-C584975AE68D}"/>
              </a:ext>
            </a:extLst>
          </p:cNvPr>
          <p:cNvSpPr txBox="1"/>
          <p:nvPr/>
        </p:nvSpPr>
        <p:spPr>
          <a:xfrm>
            <a:off x="4420511" y="4076569"/>
            <a:ext cx="6269390" cy="523220"/>
          </a:xfrm>
          <a:prstGeom prst="rect">
            <a:avLst/>
          </a:prstGeom>
          <a:noFill/>
        </p:spPr>
        <p:txBody>
          <a:bodyPr wrap="square" rtlCol="0">
            <a:spAutoFit/>
          </a:bodyPr>
          <a:lstStyle/>
          <a:p>
            <a:r>
              <a:rPr lang="zh-CN" altLang="en-US" sz="2800" dirty="0"/>
              <a:t>连通块个数不增加</a:t>
            </a:r>
          </a:p>
        </p:txBody>
      </p:sp>
      <p:sp>
        <p:nvSpPr>
          <p:cNvPr id="9" name="文本框 8">
            <a:extLst>
              <a:ext uri="{FF2B5EF4-FFF2-40B4-BE49-F238E27FC236}">
                <a16:creationId xmlns:a16="http://schemas.microsoft.com/office/drawing/2014/main" id="{655E8EB1-0A97-4D00-A577-1D276879CBBC}"/>
              </a:ext>
            </a:extLst>
          </p:cNvPr>
          <p:cNvSpPr txBox="1"/>
          <p:nvPr/>
        </p:nvSpPr>
        <p:spPr>
          <a:xfrm>
            <a:off x="4420511" y="5123009"/>
            <a:ext cx="6269390" cy="523220"/>
          </a:xfrm>
          <a:prstGeom prst="rect">
            <a:avLst/>
          </a:prstGeom>
          <a:noFill/>
        </p:spPr>
        <p:txBody>
          <a:bodyPr wrap="square" rtlCol="0">
            <a:spAutoFit/>
          </a:bodyPr>
          <a:lstStyle/>
          <a:p>
            <a:r>
              <a:rPr lang="zh-CN" altLang="en-US" sz="2800" dirty="0"/>
              <a:t>连通块个数不增加</a:t>
            </a:r>
          </a:p>
        </p:txBody>
      </p:sp>
      <p:sp>
        <p:nvSpPr>
          <p:cNvPr id="10" name="文本框 9">
            <a:extLst>
              <a:ext uri="{FF2B5EF4-FFF2-40B4-BE49-F238E27FC236}">
                <a16:creationId xmlns:a16="http://schemas.microsoft.com/office/drawing/2014/main" id="{2129398A-7B8B-4057-842C-782F44B16FC5}"/>
              </a:ext>
            </a:extLst>
          </p:cNvPr>
          <p:cNvSpPr txBox="1"/>
          <p:nvPr/>
        </p:nvSpPr>
        <p:spPr>
          <a:xfrm>
            <a:off x="4420511" y="3553349"/>
            <a:ext cx="6269390" cy="523220"/>
          </a:xfrm>
          <a:prstGeom prst="rect">
            <a:avLst/>
          </a:prstGeom>
          <a:noFill/>
        </p:spPr>
        <p:txBody>
          <a:bodyPr wrap="square" rtlCol="0">
            <a:spAutoFit/>
          </a:bodyPr>
          <a:lstStyle/>
          <a:p>
            <a:r>
              <a:rPr lang="zh-CN" altLang="en-US" sz="2800" dirty="0"/>
              <a:t>连通块个数不增加</a:t>
            </a:r>
          </a:p>
        </p:txBody>
      </p:sp>
    </p:spTree>
    <p:extLst>
      <p:ext uri="{BB962C8B-B14F-4D97-AF65-F5344CB8AC3E}">
        <p14:creationId xmlns:p14="http://schemas.microsoft.com/office/powerpoint/2010/main" val="2834347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3">
            <a:extLst>
              <a:ext uri="{FF2B5EF4-FFF2-40B4-BE49-F238E27FC236}">
                <a16:creationId xmlns:a16="http://schemas.microsoft.com/office/drawing/2014/main" id="{48A9866D-4686-46D3-BB29-5753E65DFE23}"/>
              </a:ext>
            </a:extLst>
          </p:cNvPr>
          <p:cNvSpPr txBox="1">
            <a:spLocks/>
          </p:cNvSpPr>
          <p:nvPr/>
        </p:nvSpPr>
        <p:spPr>
          <a:xfrm>
            <a:off x="682627" y="290643"/>
            <a:ext cx="6489700" cy="477837"/>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倒跑并查集</a:t>
            </a:r>
          </a:p>
        </p:txBody>
      </p:sp>
      <p:sp>
        <p:nvSpPr>
          <p:cNvPr id="3" name="文本框 2">
            <a:extLst>
              <a:ext uri="{FF2B5EF4-FFF2-40B4-BE49-F238E27FC236}">
                <a16:creationId xmlns:a16="http://schemas.microsoft.com/office/drawing/2014/main" id="{EE0AA6B2-A856-470A-9F8E-570AF11B4FCD}"/>
              </a:ext>
            </a:extLst>
          </p:cNvPr>
          <p:cNvSpPr txBox="1"/>
          <p:nvPr/>
        </p:nvSpPr>
        <p:spPr>
          <a:xfrm>
            <a:off x="682627" y="1089614"/>
            <a:ext cx="10031022" cy="523220"/>
          </a:xfrm>
          <a:prstGeom prst="rect">
            <a:avLst/>
          </a:prstGeom>
          <a:noFill/>
        </p:spPr>
        <p:txBody>
          <a:bodyPr wrap="square" rtlCol="0">
            <a:spAutoFit/>
          </a:bodyPr>
          <a:lstStyle/>
          <a:p>
            <a:r>
              <a:rPr lang="zh-CN" altLang="en-US" sz="2800" dirty="0"/>
              <a:t>怎么做？？？</a:t>
            </a:r>
          </a:p>
        </p:txBody>
      </p:sp>
      <p:sp>
        <p:nvSpPr>
          <p:cNvPr id="4" name="文本框 3">
            <a:extLst>
              <a:ext uri="{FF2B5EF4-FFF2-40B4-BE49-F238E27FC236}">
                <a16:creationId xmlns:a16="http://schemas.microsoft.com/office/drawing/2014/main" id="{5288500B-6044-4786-B9C1-95F241C9205E}"/>
              </a:ext>
            </a:extLst>
          </p:cNvPr>
          <p:cNvSpPr txBox="1"/>
          <p:nvPr/>
        </p:nvSpPr>
        <p:spPr>
          <a:xfrm>
            <a:off x="682627" y="1834275"/>
            <a:ext cx="10835913" cy="1384995"/>
          </a:xfrm>
          <a:prstGeom prst="rect">
            <a:avLst/>
          </a:prstGeom>
          <a:noFill/>
        </p:spPr>
        <p:txBody>
          <a:bodyPr wrap="square" rtlCol="0">
            <a:spAutoFit/>
          </a:bodyPr>
          <a:lstStyle/>
          <a:p>
            <a:r>
              <a:rPr lang="zh-CN" altLang="en-US" sz="2800" dirty="0"/>
              <a:t>正向思考一下，割点？</a:t>
            </a:r>
            <a:endParaRPr lang="en-US" altLang="zh-CN" sz="2800" dirty="0">
              <a:sym typeface="Wingdings" panose="05000000000000000000" pitchFamily="2" charset="2"/>
            </a:endParaRPr>
          </a:p>
          <a:p>
            <a:r>
              <a:rPr lang="zh-CN" altLang="en-US" sz="2800" dirty="0">
                <a:sym typeface="Wingdings" panose="05000000000000000000" pitchFamily="2" charset="2"/>
              </a:rPr>
              <a:t>需要判断个点周边连通块是否已被清空</a:t>
            </a:r>
            <a:endParaRPr lang="en-US" altLang="zh-CN" sz="2800" dirty="0">
              <a:sym typeface="Wingdings" panose="05000000000000000000" pitchFamily="2" charset="2"/>
            </a:endParaRPr>
          </a:p>
          <a:p>
            <a:r>
              <a:rPr lang="zh-CN" altLang="en-US" sz="2800" dirty="0">
                <a:sym typeface="Wingdings" panose="05000000000000000000" pitchFamily="2" charset="2"/>
              </a:rPr>
              <a:t>以及这个点在当前条件下是否依然是割点</a:t>
            </a:r>
            <a:endParaRPr lang="en-US" altLang="zh-CN" sz="2800" dirty="0">
              <a:sym typeface="Wingdings" panose="05000000000000000000" pitchFamily="2" charset="2"/>
            </a:endParaRPr>
          </a:p>
        </p:txBody>
      </p:sp>
      <p:sp>
        <p:nvSpPr>
          <p:cNvPr id="5" name="矩形 4">
            <a:extLst>
              <a:ext uri="{FF2B5EF4-FFF2-40B4-BE49-F238E27FC236}">
                <a16:creationId xmlns:a16="http://schemas.microsoft.com/office/drawing/2014/main" id="{E31B47F3-DB51-4415-8F5E-A4506ED8023F}"/>
              </a:ext>
            </a:extLst>
          </p:cNvPr>
          <p:cNvSpPr/>
          <p:nvPr/>
        </p:nvSpPr>
        <p:spPr>
          <a:xfrm>
            <a:off x="7752065" y="1089614"/>
            <a:ext cx="1210589" cy="2554545"/>
          </a:xfrm>
          <a:prstGeom prst="rect">
            <a:avLst/>
          </a:prstGeom>
          <a:noFill/>
        </p:spPr>
        <p:txBody>
          <a:bodyPr wrap="none" lIns="91440" tIns="45720" rIns="91440" bIns="45720">
            <a:spAutoFit/>
          </a:bodyPr>
          <a:lstStyle/>
          <a:p>
            <a:pPr algn="ctr"/>
            <a:r>
              <a:rPr lang="zh-CN" altLang="en-US" sz="8000" b="1" cap="none" spc="0"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rPr>
              <a:t>麻</a:t>
            </a:r>
            <a:endParaRPr lang="en-US" altLang="zh-CN" sz="8000" b="1" cap="none" spc="0"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endParaRPr>
          </a:p>
          <a:p>
            <a:pPr algn="ctr"/>
            <a:r>
              <a:rPr lang="zh-CN" altLang="en-US" sz="8000" b="1" cap="none" spc="0"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rPr>
              <a:t>烦</a:t>
            </a:r>
          </a:p>
        </p:txBody>
      </p:sp>
      <p:sp>
        <p:nvSpPr>
          <p:cNvPr id="6" name="文本框 5">
            <a:extLst>
              <a:ext uri="{FF2B5EF4-FFF2-40B4-BE49-F238E27FC236}">
                <a16:creationId xmlns:a16="http://schemas.microsoft.com/office/drawing/2014/main" id="{2F07C9D6-FBC6-4A0D-9866-486CE80E5371}"/>
              </a:ext>
            </a:extLst>
          </p:cNvPr>
          <p:cNvSpPr txBox="1"/>
          <p:nvPr/>
        </p:nvSpPr>
        <p:spPr>
          <a:xfrm>
            <a:off x="682627" y="4259900"/>
            <a:ext cx="8256977" cy="954107"/>
          </a:xfrm>
          <a:prstGeom prst="rect">
            <a:avLst/>
          </a:prstGeom>
          <a:noFill/>
        </p:spPr>
        <p:txBody>
          <a:bodyPr wrap="square" rtlCol="0">
            <a:spAutoFit/>
          </a:bodyPr>
          <a:lstStyle/>
          <a:p>
            <a:r>
              <a:rPr lang="zh-CN" altLang="en-US" sz="2800" dirty="0"/>
              <a:t>反向思考一下，假如当前这个图已经被拆的支离破碎，我们需要进行合并呢？</a:t>
            </a:r>
          </a:p>
        </p:txBody>
      </p:sp>
    </p:spTree>
    <p:extLst>
      <p:ext uri="{BB962C8B-B14F-4D97-AF65-F5344CB8AC3E}">
        <p14:creationId xmlns:p14="http://schemas.microsoft.com/office/powerpoint/2010/main" val="941769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3">
            <a:extLst>
              <a:ext uri="{FF2B5EF4-FFF2-40B4-BE49-F238E27FC236}">
                <a16:creationId xmlns:a16="http://schemas.microsoft.com/office/drawing/2014/main" id="{A201A553-6F25-4F7E-A793-66230C98DA62}"/>
              </a:ext>
            </a:extLst>
          </p:cNvPr>
          <p:cNvSpPr txBox="1">
            <a:spLocks/>
          </p:cNvSpPr>
          <p:nvPr/>
        </p:nvSpPr>
        <p:spPr>
          <a:xfrm>
            <a:off x="682627" y="290643"/>
            <a:ext cx="6489700" cy="477837"/>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倒跑并查集</a:t>
            </a:r>
          </a:p>
        </p:txBody>
      </p:sp>
      <p:sp>
        <p:nvSpPr>
          <p:cNvPr id="3" name="文本框 2">
            <a:extLst>
              <a:ext uri="{FF2B5EF4-FFF2-40B4-BE49-F238E27FC236}">
                <a16:creationId xmlns:a16="http://schemas.microsoft.com/office/drawing/2014/main" id="{D1B903C5-EC05-47DC-B53D-8F4870E2485D}"/>
              </a:ext>
            </a:extLst>
          </p:cNvPr>
          <p:cNvSpPr txBox="1"/>
          <p:nvPr/>
        </p:nvSpPr>
        <p:spPr>
          <a:xfrm>
            <a:off x="682627" y="1149285"/>
            <a:ext cx="5564777" cy="1815882"/>
          </a:xfrm>
          <a:prstGeom prst="rect">
            <a:avLst/>
          </a:prstGeom>
          <a:noFill/>
        </p:spPr>
        <p:txBody>
          <a:bodyPr wrap="square" rtlCol="0">
            <a:spAutoFit/>
          </a:bodyPr>
          <a:lstStyle/>
          <a:p>
            <a:r>
              <a:rPr lang="zh-CN" altLang="en-US" sz="2800" dirty="0"/>
              <a:t>我们倒着处理所有的操作</a:t>
            </a:r>
            <a:endParaRPr lang="en-US" altLang="zh-CN" sz="2800" dirty="0"/>
          </a:p>
          <a:p>
            <a:r>
              <a:rPr lang="zh-CN" altLang="en-US" sz="2800" dirty="0"/>
              <a:t>考虑连通块的合并</a:t>
            </a:r>
            <a:endParaRPr lang="en-US" altLang="zh-CN" sz="2800" dirty="0"/>
          </a:p>
          <a:p>
            <a:r>
              <a:rPr lang="zh-CN" altLang="en-US" sz="2800" dirty="0"/>
              <a:t>显然每次加入一个点，我们考虑加入时情况</a:t>
            </a:r>
            <a:endParaRPr lang="en-US" altLang="zh-CN" sz="2800" dirty="0"/>
          </a:p>
        </p:txBody>
      </p:sp>
      <p:sp>
        <p:nvSpPr>
          <p:cNvPr id="4" name="文本框 3">
            <a:extLst>
              <a:ext uri="{FF2B5EF4-FFF2-40B4-BE49-F238E27FC236}">
                <a16:creationId xmlns:a16="http://schemas.microsoft.com/office/drawing/2014/main" id="{FC62A9BE-3747-4FED-986B-A00F2F5C96CF}"/>
              </a:ext>
            </a:extLst>
          </p:cNvPr>
          <p:cNvSpPr txBox="1"/>
          <p:nvPr/>
        </p:nvSpPr>
        <p:spPr>
          <a:xfrm>
            <a:off x="682627" y="3345972"/>
            <a:ext cx="8399339" cy="523220"/>
          </a:xfrm>
          <a:prstGeom prst="rect">
            <a:avLst/>
          </a:prstGeom>
          <a:noFill/>
        </p:spPr>
        <p:txBody>
          <a:bodyPr wrap="square" rtlCol="0">
            <a:spAutoFit/>
          </a:bodyPr>
          <a:lstStyle/>
          <a:p>
            <a:r>
              <a:rPr lang="zh-CN" altLang="en-US" sz="2800" dirty="0"/>
              <a:t>合并时连通块数量不变</a:t>
            </a:r>
            <a:r>
              <a:rPr lang="en-US" altLang="zh-CN" sz="2800" dirty="0"/>
              <a:t>—</a:t>
            </a:r>
            <a:r>
              <a:rPr lang="zh-CN" altLang="en-US" sz="2800" dirty="0"/>
              <a:t>删除时连通块数量不变</a:t>
            </a:r>
            <a:endParaRPr lang="en-US" altLang="zh-CN" sz="2800" dirty="0"/>
          </a:p>
        </p:txBody>
      </p:sp>
      <p:sp>
        <p:nvSpPr>
          <p:cNvPr id="5" name="文本框 4">
            <a:extLst>
              <a:ext uri="{FF2B5EF4-FFF2-40B4-BE49-F238E27FC236}">
                <a16:creationId xmlns:a16="http://schemas.microsoft.com/office/drawing/2014/main" id="{82847982-D6A5-4382-91BC-407D94D3B54A}"/>
              </a:ext>
            </a:extLst>
          </p:cNvPr>
          <p:cNvSpPr txBox="1"/>
          <p:nvPr/>
        </p:nvSpPr>
        <p:spPr>
          <a:xfrm>
            <a:off x="682627" y="4249997"/>
            <a:ext cx="7611819" cy="523220"/>
          </a:xfrm>
          <a:prstGeom prst="rect">
            <a:avLst/>
          </a:prstGeom>
          <a:noFill/>
        </p:spPr>
        <p:txBody>
          <a:bodyPr wrap="square" rtlCol="0">
            <a:spAutoFit/>
          </a:bodyPr>
          <a:lstStyle/>
          <a:p>
            <a:r>
              <a:rPr lang="zh-CN" altLang="en-US" sz="2800" dirty="0"/>
              <a:t>合并时连通块数量</a:t>
            </a:r>
            <a:r>
              <a:rPr lang="en-US" altLang="zh-CN" sz="2800" dirty="0"/>
              <a:t>-1—</a:t>
            </a:r>
            <a:r>
              <a:rPr lang="zh-CN" altLang="en-US" sz="2800" dirty="0"/>
              <a:t>删除时连通块数量</a:t>
            </a:r>
            <a:r>
              <a:rPr lang="en-US" altLang="zh-CN" sz="2800" dirty="0"/>
              <a:t>+1</a:t>
            </a:r>
            <a:endParaRPr lang="zh-CN" altLang="en-US" sz="2800" dirty="0"/>
          </a:p>
        </p:txBody>
      </p:sp>
    </p:spTree>
    <p:extLst>
      <p:ext uri="{BB962C8B-B14F-4D97-AF65-F5344CB8AC3E}">
        <p14:creationId xmlns:p14="http://schemas.microsoft.com/office/powerpoint/2010/main" val="1368490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3">
            <a:extLst>
              <a:ext uri="{FF2B5EF4-FFF2-40B4-BE49-F238E27FC236}">
                <a16:creationId xmlns:a16="http://schemas.microsoft.com/office/drawing/2014/main" id="{89F2ACE5-1BC6-4F3F-9EA8-A18E9EBB0A82}"/>
              </a:ext>
            </a:extLst>
          </p:cNvPr>
          <p:cNvSpPr txBox="1">
            <a:spLocks/>
          </p:cNvSpPr>
          <p:nvPr/>
        </p:nvSpPr>
        <p:spPr>
          <a:xfrm>
            <a:off x="682627" y="290643"/>
            <a:ext cx="6489700" cy="477837"/>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倒跑并查集</a:t>
            </a:r>
          </a:p>
        </p:txBody>
      </p:sp>
      <p:sp>
        <p:nvSpPr>
          <p:cNvPr id="3" name="文本框 2">
            <a:extLst>
              <a:ext uri="{FF2B5EF4-FFF2-40B4-BE49-F238E27FC236}">
                <a16:creationId xmlns:a16="http://schemas.microsoft.com/office/drawing/2014/main" id="{7C8CEBE5-257C-474D-B61D-32CD80F3796E}"/>
              </a:ext>
            </a:extLst>
          </p:cNvPr>
          <p:cNvSpPr txBox="1"/>
          <p:nvPr/>
        </p:nvSpPr>
        <p:spPr>
          <a:xfrm>
            <a:off x="682627" y="1528354"/>
            <a:ext cx="7733212" cy="3108543"/>
          </a:xfrm>
          <a:prstGeom prst="rect">
            <a:avLst/>
          </a:prstGeom>
          <a:noFill/>
        </p:spPr>
        <p:txBody>
          <a:bodyPr wrap="square" rtlCol="0">
            <a:spAutoFit/>
          </a:bodyPr>
          <a:lstStyle/>
          <a:p>
            <a:r>
              <a:rPr lang="en-US" altLang="zh-CN" sz="2800" dirty="0"/>
              <a:t>1.</a:t>
            </a:r>
            <a:r>
              <a:rPr lang="zh-CN" altLang="en-US" sz="2800" dirty="0"/>
              <a:t>分析问题，一般需要拆分，以及求对应的特征。</a:t>
            </a:r>
            <a:endParaRPr lang="en-US" altLang="zh-CN" sz="2800" dirty="0"/>
          </a:p>
          <a:p>
            <a:endParaRPr lang="en-US" altLang="zh-CN" sz="2800" dirty="0"/>
          </a:p>
          <a:p>
            <a:r>
              <a:rPr lang="en-US" altLang="zh-CN" sz="2800" dirty="0"/>
              <a:t>2.</a:t>
            </a:r>
            <a:r>
              <a:rPr lang="zh-CN" altLang="en-US" sz="2800" dirty="0"/>
              <a:t>反向思考，从后向前合并，是否能简化问题。</a:t>
            </a:r>
            <a:endParaRPr lang="en-US" altLang="zh-CN" sz="2800" dirty="0"/>
          </a:p>
          <a:p>
            <a:endParaRPr lang="en-US" altLang="zh-CN" sz="2800" dirty="0"/>
          </a:p>
          <a:p>
            <a:r>
              <a:rPr lang="en-US" altLang="zh-CN" sz="2800" dirty="0"/>
              <a:t>3.</a:t>
            </a:r>
            <a:r>
              <a:rPr lang="zh-CN" altLang="en-US" sz="2800" dirty="0"/>
              <a:t>利用并查集来维护对应的特征值，并存下答案。</a:t>
            </a:r>
            <a:endParaRPr lang="en-US" altLang="zh-CN" sz="2800" dirty="0"/>
          </a:p>
          <a:p>
            <a:endParaRPr lang="en-US" altLang="zh-CN" sz="2800" dirty="0"/>
          </a:p>
          <a:p>
            <a:r>
              <a:rPr lang="en-US" altLang="zh-CN" sz="2800" dirty="0"/>
              <a:t>4.</a:t>
            </a:r>
            <a:r>
              <a:rPr lang="zh-CN" altLang="en-US" sz="2800" dirty="0"/>
              <a:t>统一输出最后答案。</a:t>
            </a:r>
          </a:p>
        </p:txBody>
      </p:sp>
    </p:spTree>
    <p:extLst>
      <p:ext uri="{BB962C8B-B14F-4D97-AF65-F5344CB8AC3E}">
        <p14:creationId xmlns:p14="http://schemas.microsoft.com/office/powerpoint/2010/main" val="68002324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3">
            <a:extLst>
              <a:ext uri="{FF2B5EF4-FFF2-40B4-BE49-F238E27FC236}">
                <a16:creationId xmlns:a16="http://schemas.microsoft.com/office/drawing/2014/main" id="{6AD6E948-97AB-4999-B45A-48E7473536DF}"/>
              </a:ext>
            </a:extLst>
          </p:cNvPr>
          <p:cNvSpPr txBox="1">
            <a:spLocks/>
          </p:cNvSpPr>
          <p:nvPr/>
        </p:nvSpPr>
        <p:spPr>
          <a:xfrm>
            <a:off x="682627" y="290643"/>
            <a:ext cx="6489700" cy="477837"/>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倒跑并查集</a:t>
            </a:r>
          </a:p>
        </p:txBody>
      </p:sp>
      <p:sp>
        <p:nvSpPr>
          <p:cNvPr id="3" name="矩形 2">
            <a:extLst>
              <a:ext uri="{FF2B5EF4-FFF2-40B4-BE49-F238E27FC236}">
                <a16:creationId xmlns:a16="http://schemas.microsoft.com/office/drawing/2014/main" id="{1D76D817-6688-4A12-ABBB-6B5E551FDAB3}"/>
              </a:ext>
            </a:extLst>
          </p:cNvPr>
          <p:cNvSpPr/>
          <p:nvPr/>
        </p:nvSpPr>
        <p:spPr>
          <a:xfrm>
            <a:off x="682627" y="1034032"/>
            <a:ext cx="3217548" cy="923330"/>
          </a:xfrm>
          <a:prstGeom prst="rect">
            <a:avLst/>
          </a:prstGeom>
          <a:noFill/>
        </p:spPr>
        <p:txBody>
          <a:bodyPr wrap="none" lIns="91440" tIns="45720" rIns="91440" bIns="45720">
            <a:spAutoFit/>
          </a:bodyPr>
          <a:lstStyle/>
          <a:p>
            <a:pPr algn="ctr"/>
            <a:r>
              <a:rPr lang="en-US" altLang="zh-CN"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HDU5652</a:t>
            </a:r>
            <a:endPar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4" name="文本框 3">
            <a:extLst>
              <a:ext uri="{FF2B5EF4-FFF2-40B4-BE49-F238E27FC236}">
                <a16:creationId xmlns:a16="http://schemas.microsoft.com/office/drawing/2014/main" id="{E0E30178-142B-4AC0-9D29-F97BE1DEE535}"/>
              </a:ext>
            </a:extLst>
          </p:cNvPr>
          <p:cNvSpPr txBox="1"/>
          <p:nvPr/>
        </p:nvSpPr>
        <p:spPr>
          <a:xfrm>
            <a:off x="682627" y="2222914"/>
            <a:ext cx="10907486" cy="2677656"/>
          </a:xfrm>
          <a:prstGeom prst="rect">
            <a:avLst/>
          </a:prstGeom>
          <a:noFill/>
        </p:spPr>
        <p:txBody>
          <a:bodyPr wrap="square" rtlCol="0">
            <a:spAutoFit/>
          </a:bodyPr>
          <a:lstStyle/>
          <a:p>
            <a:r>
              <a:rPr lang="zh-CN" altLang="en-US" sz="2800" dirty="0"/>
              <a:t>给定</a:t>
            </a:r>
            <a:r>
              <a:rPr lang="en-US" altLang="zh-CN" sz="2800" dirty="0"/>
              <a:t>N</a:t>
            </a:r>
            <a:r>
              <a:rPr lang="zh-CN" altLang="en-US" sz="2800" dirty="0"/>
              <a:t>*</a:t>
            </a:r>
            <a:r>
              <a:rPr lang="en-US" altLang="zh-CN" sz="2800" dirty="0"/>
              <a:t>M</a:t>
            </a:r>
            <a:r>
              <a:rPr lang="zh-CN" altLang="en-US" sz="2800" dirty="0"/>
              <a:t>的格子，每个格子初始均有黑白色</a:t>
            </a:r>
            <a:endParaRPr lang="en-US" altLang="zh-CN" sz="2800" dirty="0"/>
          </a:p>
          <a:p>
            <a:r>
              <a:rPr lang="zh-CN" altLang="en-US" sz="2800" dirty="0"/>
              <a:t>白色表示可走，黑色表示不可走</a:t>
            </a:r>
            <a:endParaRPr lang="en-US" altLang="zh-CN" sz="2800" dirty="0"/>
          </a:p>
          <a:p>
            <a:r>
              <a:rPr lang="zh-CN" altLang="en-US" sz="2800" dirty="0"/>
              <a:t>格子是四连通的，每个白色格子均可移动到其上下左右的白色格子</a:t>
            </a:r>
            <a:endParaRPr lang="en-US" altLang="zh-CN" sz="2800" dirty="0"/>
          </a:p>
          <a:p>
            <a:r>
              <a:rPr lang="zh-CN" altLang="en-US" sz="2800" dirty="0"/>
              <a:t>现在有若干次操作，每次操作指定一个白色格子，将其变为黑色</a:t>
            </a:r>
            <a:endParaRPr lang="en-US" altLang="zh-CN" sz="2800" dirty="0"/>
          </a:p>
          <a:p>
            <a:r>
              <a:rPr lang="zh-CN" altLang="en-US" sz="2800" dirty="0"/>
              <a:t>问在第几次操作之后，这个格子矩阵的上下不连通了</a:t>
            </a:r>
            <a:endParaRPr lang="en-US" altLang="zh-CN" sz="2800" dirty="0"/>
          </a:p>
          <a:p>
            <a:r>
              <a:rPr lang="en-US" altLang="zh-CN" sz="2800" dirty="0"/>
              <a:t>1&lt;=N,M&lt;=500</a:t>
            </a:r>
            <a:endParaRPr lang="zh-CN" altLang="en-US" sz="2800" dirty="0"/>
          </a:p>
        </p:txBody>
      </p:sp>
    </p:spTree>
    <p:extLst>
      <p:ext uri="{BB962C8B-B14F-4D97-AF65-F5344CB8AC3E}">
        <p14:creationId xmlns:p14="http://schemas.microsoft.com/office/powerpoint/2010/main" val="412431095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3">
            <a:extLst>
              <a:ext uri="{FF2B5EF4-FFF2-40B4-BE49-F238E27FC236}">
                <a16:creationId xmlns:a16="http://schemas.microsoft.com/office/drawing/2014/main" id="{B46DF02A-5119-459E-865B-C3CEAD79825F}"/>
              </a:ext>
            </a:extLst>
          </p:cNvPr>
          <p:cNvSpPr txBox="1">
            <a:spLocks/>
          </p:cNvSpPr>
          <p:nvPr/>
        </p:nvSpPr>
        <p:spPr>
          <a:xfrm>
            <a:off x="682627" y="290643"/>
            <a:ext cx="6489700" cy="477837"/>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倒跑并查集</a:t>
            </a:r>
          </a:p>
        </p:txBody>
      </p:sp>
      <p:sp>
        <p:nvSpPr>
          <p:cNvPr id="3" name="文本框 2">
            <a:extLst>
              <a:ext uri="{FF2B5EF4-FFF2-40B4-BE49-F238E27FC236}">
                <a16:creationId xmlns:a16="http://schemas.microsoft.com/office/drawing/2014/main" id="{F0324761-0012-49FA-BB4B-95824B8A2A97}"/>
              </a:ext>
            </a:extLst>
          </p:cNvPr>
          <p:cNvSpPr txBox="1"/>
          <p:nvPr/>
        </p:nvSpPr>
        <p:spPr>
          <a:xfrm>
            <a:off x="682627" y="1058091"/>
            <a:ext cx="4911635" cy="5693866"/>
          </a:xfrm>
          <a:prstGeom prst="rect">
            <a:avLst/>
          </a:prstGeom>
          <a:noFill/>
        </p:spPr>
        <p:txBody>
          <a:bodyPr wrap="square" rtlCol="0">
            <a:spAutoFit/>
          </a:bodyPr>
          <a:lstStyle/>
          <a:p>
            <a:r>
              <a:rPr lang="en-US" altLang="zh-CN" sz="2800" dirty="0"/>
              <a:t>4 6</a:t>
            </a:r>
          </a:p>
          <a:p>
            <a:r>
              <a:rPr lang="en-US" altLang="zh-CN" sz="2800" dirty="0"/>
              <a:t>011010</a:t>
            </a:r>
          </a:p>
          <a:p>
            <a:r>
              <a:rPr lang="en-US" altLang="zh-CN" sz="2800" dirty="0"/>
              <a:t>000010</a:t>
            </a:r>
          </a:p>
          <a:p>
            <a:r>
              <a:rPr lang="en-US" altLang="zh-CN" sz="2800" dirty="0"/>
              <a:t>100001</a:t>
            </a:r>
          </a:p>
          <a:p>
            <a:r>
              <a:rPr lang="en-US" altLang="zh-CN" sz="2800" dirty="0"/>
              <a:t>001000</a:t>
            </a:r>
          </a:p>
          <a:p>
            <a:r>
              <a:rPr lang="en-US" altLang="zh-CN" sz="2800" dirty="0"/>
              <a:t>7</a:t>
            </a:r>
          </a:p>
          <a:p>
            <a:r>
              <a:rPr lang="en-US" altLang="zh-CN" sz="2800" dirty="0"/>
              <a:t>0 3</a:t>
            </a:r>
          </a:p>
          <a:p>
            <a:r>
              <a:rPr lang="en-US" altLang="zh-CN" sz="2800" dirty="0"/>
              <a:t>1 5</a:t>
            </a:r>
          </a:p>
          <a:p>
            <a:r>
              <a:rPr lang="en-US" altLang="zh-CN" sz="2800" dirty="0"/>
              <a:t>1 3</a:t>
            </a:r>
          </a:p>
          <a:p>
            <a:r>
              <a:rPr lang="en-US" altLang="zh-CN" sz="2800" dirty="0"/>
              <a:t>0 0</a:t>
            </a:r>
          </a:p>
          <a:p>
            <a:r>
              <a:rPr lang="en-US" altLang="zh-CN" sz="2800" dirty="0"/>
              <a:t>1 2</a:t>
            </a:r>
          </a:p>
          <a:p>
            <a:r>
              <a:rPr lang="en-US" altLang="zh-CN" sz="2800" dirty="0"/>
              <a:t>2 4</a:t>
            </a:r>
          </a:p>
          <a:p>
            <a:r>
              <a:rPr lang="en-US" altLang="zh-CN" sz="2800" dirty="0"/>
              <a:t>2 1</a:t>
            </a:r>
            <a:endParaRPr lang="zh-CN" altLang="en-US" sz="2800" dirty="0"/>
          </a:p>
        </p:txBody>
      </p:sp>
      <p:pic>
        <p:nvPicPr>
          <p:cNvPr id="5" name="图片 4">
            <a:extLst>
              <a:ext uri="{FF2B5EF4-FFF2-40B4-BE49-F238E27FC236}">
                <a16:creationId xmlns:a16="http://schemas.microsoft.com/office/drawing/2014/main" id="{34597D4E-ED86-4F55-BDB5-5A648C57A1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0919" y="1058091"/>
            <a:ext cx="10136359" cy="2438144"/>
          </a:xfrm>
          <a:prstGeom prst="rect">
            <a:avLst/>
          </a:prstGeom>
        </p:spPr>
      </p:pic>
      <p:sp>
        <p:nvSpPr>
          <p:cNvPr id="6" name="矩形 5">
            <a:extLst>
              <a:ext uri="{FF2B5EF4-FFF2-40B4-BE49-F238E27FC236}">
                <a16:creationId xmlns:a16="http://schemas.microsoft.com/office/drawing/2014/main" id="{F33A9034-95F6-4CE4-B491-EC6E30E5D209}"/>
              </a:ext>
            </a:extLst>
          </p:cNvPr>
          <p:cNvSpPr/>
          <p:nvPr/>
        </p:nvSpPr>
        <p:spPr>
          <a:xfrm>
            <a:off x="5594262" y="4662431"/>
            <a:ext cx="2646879" cy="923330"/>
          </a:xfrm>
          <a:prstGeom prst="rect">
            <a:avLst/>
          </a:prstGeom>
          <a:noFill/>
        </p:spPr>
        <p:txBody>
          <a:bodyPr wrap="none" lIns="91440" tIns="45720" rIns="91440" bIns="45720">
            <a:spAutoFit/>
          </a:bodyPr>
          <a:lstStyle/>
          <a:p>
            <a:pPr algn="ctr"/>
            <a:r>
              <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答案为</a:t>
            </a:r>
            <a:r>
              <a:rPr lang="en-US" altLang="zh-CN"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4</a:t>
            </a:r>
            <a:endPar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4060614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3">
            <a:extLst>
              <a:ext uri="{FF2B5EF4-FFF2-40B4-BE49-F238E27FC236}">
                <a16:creationId xmlns:a16="http://schemas.microsoft.com/office/drawing/2014/main" id="{577916F7-9C1E-4AFE-AABE-EB6978764114}"/>
              </a:ext>
            </a:extLst>
          </p:cNvPr>
          <p:cNvSpPr txBox="1">
            <a:spLocks/>
          </p:cNvSpPr>
          <p:nvPr/>
        </p:nvSpPr>
        <p:spPr>
          <a:xfrm>
            <a:off x="682627" y="290643"/>
            <a:ext cx="6489700" cy="477837"/>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倒跑并查集</a:t>
            </a:r>
          </a:p>
        </p:txBody>
      </p:sp>
      <p:pic>
        <p:nvPicPr>
          <p:cNvPr id="4" name="图片 3">
            <a:extLst>
              <a:ext uri="{FF2B5EF4-FFF2-40B4-BE49-F238E27FC236}">
                <a16:creationId xmlns:a16="http://schemas.microsoft.com/office/drawing/2014/main" id="{593FB955-741E-403C-9D47-F4EBC8967F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627" y="1033793"/>
            <a:ext cx="7378846" cy="5824207"/>
          </a:xfrm>
          <a:prstGeom prst="rect">
            <a:avLst/>
          </a:prstGeom>
        </p:spPr>
      </p:pic>
    </p:spTree>
    <p:extLst>
      <p:ext uri="{BB962C8B-B14F-4D97-AF65-F5344CB8AC3E}">
        <p14:creationId xmlns:p14="http://schemas.microsoft.com/office/powerpoint/2010/main" val="20637901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3">
            <a:extLst>
              <a:ext uri="{FF2B5EF4-FFF2-40B4-BE49-F238E27FC236}">
                <a16:creationId xmlns:a16="http://schemas.microsoft.com/office/drawing/2014/main" id="{82FC77CE-A0E0-4189-A7E6-6269F089ACF8}"/>
              </a:ext>
            </a:extLst>
          </p:cNvPr>
          <p:cNvSpPr txBox="1">
            <a:spLocks/>
          </p:cNvSpPr>
          <p:nvPr/>
        </p:nvSpPr>
        <p:spPr>
          <a:xfrm>
            <a:off x="682627" y="290643"/>
            <a:ext cx="6489700" cy="477837"/>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倒跑并查集</a:t>
            </a:r>
          </a:p>
        </p:txBody>
      </p:sp>
      <p:sp>
        <p:nvSpPr>
          <p:cNvPr id="4" name="矩形 3">
            <a:extLst>
              <a:ext uri="{FF2B5EF4-FFF2-40B4-BE49-F238E27FC236}">
                <a16:creationId xmlns:a16="http://schemas.microsoft.com/office/drawing/2014/main" id="{A7318C18-A224-43B6-9E75-58F142C5E018}"/>
              </a:ext>
            </a:extLst>
          </p:cNvPr>
          <p:cNvSpPr/>
          <p:nvPr/>
        </p:nvSpPr>
        <p:spPr>
          <a:xfrm>
            <a:off x="682627" y="1073221"/>
            <a:ext cx="9288120" cy="923330"/>
          </a:xfrm>
          <a:prstGeom prst="rect">
            <a:avLst/>
          </a:prstGeom>
          <a:noFill/>
        </p:spPr>
        <p:txBody>
          <a:bodyPr wrap="none" lIns="91440" tIns="45720" rIns="91440" bIns="45720">
            <a:spAutoFit/>
          </a:bodyPr>
          <a:lstStyle/>
          <a:p>
            <a:r>
              <a:rPr lang="en-US" altLang="zh-CN"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BZOJ4551/TJOI&amp;&amp;HEOI2016</a:t>
            </a:r>
            <a:endParaRPr lang="zh-CN" alt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5" name="文本框 4">
            <a:extLst>
              <a:ext uri="{FF2B5EF4-FFF2-40B4-BE49-F238E27FC236}">
                <a16:creationId xmlns:a16="http://schemas.microsoft.com/office/drawing/2014/main" id="{2D18D7F3-CF2D-41AF-ACDB-E0AA44C4DE43}"/>
              </a:ext>
            </a:extLst>
          </p:cNvPr>
          <p:cNvSpPr txBox="1"/>
          <p:nvPr/>
        </p:nvSpPr>
        <p:spPr>
          <a:xfrm>
            <a:off x="682627" y="2301292"/>
            <a:ext cx="7847419" cy="1815882"/>
          </a:xfrm>
          <a:prstGeom prst="rect">
            <a:avLst/>
          </a:prstGeom>
          <a:noFill/>
        </p:spPr>
        <p:txBody>
          <a:bodyPr wrap="square" rtlCol="0">
            <a:spAutoFit/>
          </a:bodyPr>
          <a:lstStyle/>
          <a:p>
            <a:r>
              <a:rPr lang="zh-CN" altLang="en-US" sz="2800" dirty="0"/>
              <a:t>给一棵有根树，支持以下操作</a:t>
            </a:r>
            <a:endParaRPr lang="en-US" altLang="zh-CN" sz="2800" dirty="0"/>
          </a:p>
          <a:p>
            <a:r>
              <a:rPr lang="en-US" altLang="zh-CN" sz="2800" dirty="0"/>
              <a:t>1.</a:t>
            </a:r>
            <a:r>
              <a:rPr lang="zh-CN" altLang="en-US" sz="2800" dirty="0"/>
              <a:t>给某个节点打上标记</a:t>
            </a:r>
            <a:r>
              <a:rPr lang="en-US" altLang="zh-CN" sz="2800" dirty="0"/>
              <a:t>(</a:t>
            </a:r>
            <a:r>
              <a:rPr lang="zh-CN" altLang="en-US" sz="2800" dirty="0"/>
              <a:t>最开始仅有根节点有标记</a:t>
            </a:r>
            <a:r>
              <a:rPr lang="en-US" altLang="zh-CN" sz="2800" dirty="0"/>
              <a:t>)</a:t>
            </a:r>
          </a:p>
          <a:p>
            <a:r>
              <a:rPr lang="en-US" altLang="zh-CN" sz="2800" dirty="0"/>
              <a:t>2.</a:t>
            </a:r>
            <a:r>
              <a:rPr lang="zh-CN" altLang="en-US" sz="2800" dirty="0"/>
              <a:t>询问某个节点最近一个打了标记的祖先</a:t>
            </a:r>
            <a:endParaRPr lang="en-US" altLang="zh-CN" sz="2800" dirty="0"/>
          </a:p>
          <a:p>
            <a:r>
              <a:rPr lang="en-US" altLang="zh-CN" sz="2800" dirty="0"/>
              <a:t>1&lt;=</a:t>
            </a:r>
            <a:r>
              <a:rPr lang="zh-CN" altLang="en-US" sz="2800" dirty="0"/>
              <a:t>节点，操作</a:t>
            </a:r>
            <a:r>
              <a:rPr lang="en-US" altLang="zh-CN" sz="2800" dirty="0"/>
              <a:t>&lt;=1e5</a:t>
            </a:r>
            <a:endParaRPr lang="zh-CN" altLang="en-US" sz="2800" dirty="0"/>
          </a:p>
        </p:txBody>
      </p:sp>
    </p:spTree>
    <p:extLst>
      <p:ext uri="{BB962C8B-B14F-4D97-AF65-F5344CB8AC3E}">
        <p14:creationId xmlns:p14="http://schemas.microsoft.com/office/powerpoint/2010/main" val="423656479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E8F64C-CD3D-45E2-81BD-64C0AA9EF45C}"/>
              </a:ext>
            </a:extLst>
          </p:cNvPr>
          <p:cNvSpPr>
            <a:spLocks noGrp="1"/>
          </p:cNvSpPr>
          <p:nvPr>
            <p:ph type="title"/>
          </p:nvPr>
        </p:nvSpPr>
        <p:spPr/>
        <p:txBody>
          <a:bodyPr/>
          <a:lstStyle/>
          <a:p>
            <a:r>
              <a:rPr lang="zh-CN" altLang="en-US" dirty="0"/>
              <a:t>带权并查集</a:t>
            </a:r>
          </a:p>
        </p:txBody>
      </p:sp>
      <p:sp>
        <p:nvSpPr>
          <p:cNvPr id="3" name="文本占位符 2">
            <a:extLst>
              <a:ext uri="{FF2B5EF4-FFF2-40B4-BE49-F238E27FC236}">
                <a16:creationId xmlns:a16="http://schemas.microsoft.com/office/drawing/2014/main" id="{7A83049A-7F34-40F4-AFD5-9EFCEF56BEC6}"/>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913960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3">
            <a:extLst>
              <a:ext uri="{FF2B5EF4-FFF2-40B4-BE49-F238E27FC236}">
                <a16:creationId xmlns:a16="http://schemas.microsoft.com/office/drawing/2014/main" id="{125BD798-BD58-46D9-AD63-299DA395108B}"/>
              </a:ext>
            </a:extLst>
          </p:cNvPr>
          <p:cNvSpPr txBox="1">
            <a:spLocks/>
          </p:cNvSpPr>
          <p:nvPr/>
        </p:nvSpPr>
        <p:spPr>
          <a:xfrm>
            <a:off x="682627" y="290643"/>
            <a:ext cx="6489700" cy="477837"/>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t>N</a:t>
            </a:r>
            <a:r>
              <a:rPr lang="zh-CN" altLang="en-US" dirty="0"/>
              <a:t>进制枚举</a:t>
            </a:r>
            <a:endParaRPr lang="en-US" altLang="zh-CN" dirty="0"/>
          </a:p>
        </p:txBody>
      </p:sp>
      <p:pic>
        <p:nvPicPr>
          <p:cNvPr id="7" name="图片 6">
            <a:extLst>
              <a:ext uri="{FF2B5EF4-FFF2-40B4-BE49-F238E27FC236}">
                <a16:creationId xmlns:a16="http://schemas.microsoft.com/office/drawing/2014/main" id="{7DB2A8BF-72D6-4684-8A6A-2ACA493A6B96}"/>
              </a:ext>
            </a:extLst>
          </p:cNvPr>
          <p:cNvPicPr>
            <a:picLocks noChangeAspect="1"/>
          </p:cNvPicPr>
          <p:nvPr/>
        </p:nvPicPr>
        <p:blipFill>
          <a:blip r:embed="rId2"/>
          <a:stretch>
            <a:fillRect/>
          </a:stretch>
        </p:blipFill>
        <p:spPr>
          <a:xfrm>
            <a:off x="0" y="1037982"/>
            <a:ext cx="12170928" cy="4069595"/>
          </a:xfrm>
          <a:prstGeom prst="rect">
            <a:avLst/>
          </a:prstGeom>
        </p:spPr>
      </p:pic>
      <p:sp>
        <p:nvSpPr>
          <p:cNvPr id="8" name="文本框 7">
            <a:extLst>
              <a:ext uri="{FF2B5EF4-FFF2-40B4-BE49-F238E27FC236}">
                <a16:creationId xmlns:a16="http://schemas.microsoft.com/office/drawing/2014/main" id="{56A5E417-86C3-4B82-BECC-12600EF90995}"/>
              </a:ext>
            </a:extLst>
          </p:cNvPr>
          <p:cNvSpPr txBox="1"/>
          <p:nvPr/>
        </p:nvSpPr>
        <p:spPr>
          <a:xfrm>
            <a:off x="682627" y="5107577"/>
            <a:ext cx="8853259" cy="1200329"/>
          </a:xfrm>
          <a:prstGeom prst="rect">
            <a:avLst/>
          </a:prstGeom>
          <a:noFill/>
        </p:spPr>
        <p:txBody>
          <a:bodyPr wrap="square" rtlCol="0">
            <a:spAutoFit/>
          </a:bodyPr>
          <a:lstStyle/>
          <a:p>
            <a:r>
              <a:rPr lang="en-US" altLang="zh-CN" sz="7200" dirty="0"/>
              <a:t>Day3  E  +  Day3  F</a:t>
            </a:r>
            <a:endParaRPr lang="zh-CN" altLang="en-US" sz="7200" dirty="0"/>
          </a:p>
        </p:txBody>
      </p:sp>
    </p:spTree>
    <p:extLst>
      <p:ext uri="{BB962C8B-B14F-4D97-AF65-F5344CB8AC3E}">
        <p14:creationId xmlns:p14="http://schemas.microsoft.com/office/powerpoint/2010/main" val="1666720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3">
            <a:extLst>
              <a:ext uri="{FF2B5EF4-FFF2-40B4-BE49-F238E27FC236}">
                <a16:creationId xmlns:a16="http://schemas.microsoft.com/office/drawing/2014/main" id="{EBFEF32C-FDBE-4C1D-9180-0227BA1F2189}"/>
              </a:ext>
            </a:extLst>
          </p:cNvPr>
          <p:cNvSpPr txBox="1">
            <a:spLocks/>
          </p:cNvSpPr>
          <p:nvPr/>
        </p:nvSpPr>
        <p:spPr>
          <a:xfrm>
            <a:off x="682627" y="290643"/>
            <a:ext cx="6489700" cy="477837"/>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带权并查集</a:t>
            </a:r>
          </a:p>
        </p:txBody>
      </p:sp>
      <p:sp>
        <p:nvSpPr>
          <p:cNvPr id="3" name="文本框 2">
            <a:extLst>
              <a:ext uri="{FF2B5EF4-FFF2-40B4-BE49-F238E27FC236}">
                <a16:creationId xmlns:a16="http://schemas.microsoft.com/office/drawing/2014/main" id="{7666B2BE-BB76-4361-BDC2-DFDFD5411B14}"/>
              </a:ext>
            </a:extLst>
          </p:cNvPr>
          <p:cNvSpPr txBox="1"/>
          <p:nvPr/>
        </p:nvSpPr>
        <p:spPr>
          <a:xfrm>
            <a:off x="682627" y="1267097"/>
            <a:ext cx="9248503" cy="954107"/>
          </a:xfrm>
          <a:prstGeom prst="rect">
            <a:avLst/>
          </a:prstGeom>
          <a:noFill/>
        </p:spPr>
        <p:txBody>
          <a:bodyPr wrap="square" rtlCol="0">
            <a:spAutoFit/>
          </a:bodyPr>
          <a:lstStyle/>
          <a:p>
            <a:r>
              <a:rPr lang="zh-CN" altLang="en-US" sz="2800" dirty="0"/>
              <a:t>一般情况下，我们做并查集的题目</a:t>
            </a:r>
            <a:endParaRPr lang="en-US" altLang="zh-CN" sz="2800" dirty="0"/>
          </a:p>
          <a:p>
            <a:r>
              <a:rPr lang="zh-CN" altLang="en-US" sz="2800" dirty="0"/>
              <a:t>维护的是</a:t>
            </a:r>
            <a:r>
              <a:rPr lang="zh-CN" altLang="en-US" sz="2800" b="1" dirty="0"/>
              <a:t>独立</a:t>
            </a:r>
            <a:r>
              <a:rPr lang="zh-CN" altLang="en-US" sz="2800" dirty="0"/>
              <a:t>，具有</a:t>
            </a:r>
            <a:r>
              <a:rPr lang="zh-CN" altLang="en-US" sz="2800" b="1" dirty="0"/>
              <a:t>传递</a:t>
            </a:r>
            <a:r>
              <a:rPr lang="zh-CN" altLang="en-US" sz="2800" dirty="0"/>
              <a:t>性，且</a:t>
            </a:r>
            <a:r>
              <a:rPr lang="zh-CN" altLang="en-US" sz="2800" b="1" dirty="0"/>
              <a:t>等价</a:t>
            </a:r>
            <a:r>
              <a:rPr lang="zh-CN" altLang="en-US" sz="2800" dirty="0"/>
              <a:t>的关系</a:t>
            </a:r>
          </a:p>
        </p:txBody>
      </p:sp>
      <p:sp>
        <p:nvSpPr>
          <p:cNvPr id="4" name="矩形 3">
            <a:extLst>
              <a:ext uri="{FF2B5EF4-FFF2-40B4-BE49-F238E27FC236}">
                <a16:creationId xmlns:a16="http://schemas.microsoft.com/office/drawing/2014/main" id="{7EE478E3-356D-4675-9634-8AD19550E8EC}"/>
              </a:ext>
            </a:extLst>
          </p:cNvPr>
          <p:cNvSpPr/>
          <p:nvPr/>
        </p:nvSpPr>
        <p:spPr>
          <a:xfrm>
            <a:off x="682627" y="2719821"/>
            <a:ext cx="3647153" cy="923330"/>
          </a:xfrm>
          <a:prstGeom prst="rect">
            <a:avLst/>
          </a:prstGeom>
          <a:noFill/>
        </p:spPr>
        <p:txBody>
          <a:bodyPr wrap="none" lIns="91440" tIns="45720" rIns="91440" bIns="45720">
            <a:spAutoFit/>
          </a:bodyPr>
          <a:lstStyle/>
          <a:p>
            <a:pPr algn="ctr"/>
            <a:r>
              <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带权并查集</a:t>
            </a:r>
          </a:p>
        </p:txBody>
      </p:sp>
      <p:sp>
        <p:nvSpPr>
          <p:cNvPr id="5" name="文本框 4">
            <a:extLst>
              <a:ext uri="{FF2B5EF4-FFF2-40B4-BE49-F238E27FC236}">
                <a16:creationId xmlns:a16="http://schemas.microsoft.com/office/drawing/2014/main" id="{9BEABF13-C530-498A-ACDB-68019113569B}"/>
              </a:ext>
            </a:extLst>
          </p:cNvPr>
          <p:cNvSpPr txBox="1"/>
          <p:nvPr/>
        </p:nvSpPr>
        <p:spPr>
          <a:xfrm>
            <a:off x="682627" y="4141768"/>
            <a:ext cx="11243762" cy="2246769"/>
          </a:xfrm>
          <a:prstGeom prst="rect">
            <a:avLst/>
          </a:prstGeom>
          <a:noFill/>
        </p:spPr>
        <p:txBody>
          <a:bodyPr wrap="square" rtlCol="0">
            <a:spAutoFit/>
          </a:bodyPr>
          <a:lstStyle/>
          <a:p>
            <a:r>
              <a:rPr lang="zh-CN" altLang="en-US" sz="2800" dirty="0"/>
              <a:t>当给节点或对应的父边带上权值之后，可以用来维护多种类型的关系，不一定需要等价了。</a:t>
            </a:r>
            <a:endParaRPr lang="en-US" altLang="zh-CN" sz="2800" dirty="0"/>
          </a:p>
          <a:p>
            <a:r>
              <a:rPr lang="zh-CN" altLang="en-US" sz="2800" dirty="0"/>
              <a:t>这样的并查集可以通过元素与根的关系以及关系的传递性来合并两个集合，带权并查集是处理关系之间的工具， 而对于给出多对关系判断关系对错的题，往往都是用带权并查集解决！</a:t>
            </a:r>
            <a:endParaRPr lang="zh-CN" altLang="en-US" sz="2800" b="1" dirty="0"/>
          </a:p>
        </p:txBody>
      </p:sp>
    </p:spTree>
    <p:extLst>
      <p:ext uri="{BB962C8B-B14F-4D97-AF65-F5344CB8AC3E}">
        <p14:creationId xmlns:p14="http://schemas.microsoft.com/office/powerpoint/2010/main" val="890486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3">
            <a:extLst>
              <a:ext uri="{FF2B5EF4-FFF2-40B4-BE49-F238E27FC236}">
                <a16:creationId xmlns:a16="http://schemas.microsoft.com/office/drawing/2014/main" id="{D57582B3-4D1F-4B8B-BBCA-EC7081A56216}"/>
              </a:ext>
            </a:extLst>
          </p:cNvPr>
          <p:cNvSpPr txBox="1">
            <a:spLocks/>
          </p:cNvSpPr>
          <p:nvPr/>
        </p:nvSpPr>
        <p:spPr>
          <a:xfrm>
            <a:off x="682627" y="290643"/>
            <a:ext cx="6489700" cy="477837"/>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带权并查集</a:t>
            </a:r>
          </a:p>
        </p:txBody>
      </p:sp>
      <p:sp>
        <p:nvSpPr>
          <p:cNvPr id="3" name="文本框 2">
            <a:extLst>
              <a:ext uri="{FF2B5EF4-FFF2-40B4-BE49-F238E27FC236}">
                <a16:creationId xmlns:a16="http://schemas.microsoft.com/office/drawing/2014/main" id="{FF21047C-FCD3-4409-AF7D-97F083051519}"/>
              </a:ext>
            </a:extLst>
          </p:cNvPr>
          <p:cNvSpPr txBox="1"/>
          <p:nvPr/>
        </p:nvSpPr>
        <p:spPr>
          <a:xfrm>
            <a:off x="682627" y="2018040"/>
            <a:ext cx="10721247" cy="3108543"/>
          </a:xfrm>
          <a:prstGeom prst="rect">
            <a:avLst/>
          </a:prstGeom>
          <a:noFill/>
        </p:spPr>
        <p:txBody>
          <a:bodyPr wrap="square" rtlCol="0">
            <a:spAutoFit/>
          </a:bodyPr>
          <a:lstStyle/>
          <a:p>
            <a:r>
              <a:rPr lang="zh-CN" altLang="en-US" sz="2800" dirty="0"/>
              <a:t>给定</a:t>
            </a:r>
            <a:r>
              <a:rPr lang="en-US" altLang="zh-CN" sz="2800" dirty="0"/>
              <a:t>N</a:t>
            </a:r>
            <a:r>
              <a:rPr lang="zh-CN" altLang="en-US" sz="2800" dirty="0"/>
              <a:t>个人，每次会告诉你两个人的性别关系</a:t>
            </a:r>
            <a:endParaRPr lang="en-US" altLang="zh-CN" sz="2800" dirty="0"/>
          </a:p>
          <a:p>
            <a:r>
              <a:rPr lang="en-US" altLang="zh-CN" sz="2800" dirty="0"/>
              <a:t>1 x</a:t>
            </a:r>
            <a:r>
              <a:rPr lang="zh-CN" altLang="en-US" sz="2800" dirty="0"/>
              <a:t> </a:t>
            </a:r>
            <a:r>
              <a:rPr lang="en-US" altLang="zh-CN" sz="2800" dirty="0"/>
              <a:t>y</a:t>
            </a:r>
            <a:r>
              <a:rPr lang="zh-CN" altLang="en-US" sz="2800" dirty="0"/>
              <a:t>表示</a:t>
            </a:r>
            <a:r>
              <a:rPr lang="en-US" altLang="zh-CN" sz="2800" dirty="0"/>
              <a:t>x</a:t>
            </a:r>
            <a:r>
              <a:rPr lang="zh-CN" altLang="en-US" sz="2800" dirty="0"/>
              <a:t>和</a:t>
            </a:r>
            <a:r>
              <a:rPr lang="en-US" altLang="zh-CN" sz="2800" dirty="0"/>
              <a:t>y</a:t>
            </a:r>
            <a:r>
              <a:rPr lang="zh-CN" altLang="en-US" sz="2800" dirty="0"/>
              <a:t>是同性关系</a:t>
            </a:r>
            <a:endParaRPr lang="en-US" altLang="zh-CN" sz="2800" dirty="0"/>
          </a:p>
          <a:p>
            <a:r>
              <a:rPr lang="en-US" altLang="zh-CN" sz="2800" dirty="0"/>
              <a:t>2 x y</a:t>
            </a:r>
            <a:r>
              <a:rPr lang="zh-CN" altLang="en-US" sz="2800" dirty="0"/>
              <a:t>表示</a:t>
            </a:r>
            <a:r>
              <a:rPr lang="en-US" altLang="zh-CN" sz="2800" dirty="0"/>
              <a:t>x</a:t>
            </a:r>
            <a:r>
              <a:rPr lang="zh-CN" altLang="en-US" sz="2800" dirty="0"/>
              <a:t>和</a:t>
            </a:r>
            <a:r>
              <a:rPr lang="en-US" altLang="zh-CN" sz="2800" dirty="0"/>
              <a:t>y</a:t>
            </a:r>
            <a:r>
              <a:rPr lang="zh-CN" altLang="en-US" sz="2800" dirty="0"/>
              <a:t>是异性关系</a:t>
            </a:r>
            <a:endParaRPr lang="en-US" altLang="zh-CN" sz="2800" dirty="0"/>
          </a:p>
          <a:p>
            <a:r>
              <a:rPr lang="zh-CN" altLang="en-US" sz="2800" dirty="0"/>
              <a:t>显然异性的异性就是同性</a:t>
            </a:r>
            <a:endParaRPr lang="en-US" altLang="zh-CN" sz="2800" dirty="0"/>
          </a:p>
          <a:p>
            <a:r>
              <a:rPr lang="zh-CN" altLang="en-US" sz="2800" dirty="0"/>
              <a:t>给定若干表述，若与之前的表述矛盾则为假，否则为真</a:t>
            </a:r>
            <a:endParaRPr lang="en-US" altLang="zh-CN" sz="2800" dirty="0"/>
          </a:p>
          <a:p>
            <a:r>
              <a:rPr lang="zh-CN" altLang="en-US" sz="2800" dirty="0"/>
              <a:t>判断表述真假</a:t>
            </a:r>
            <a:endParaRPr lang="en-US" altLang="zh-CN" sz="2800" dirty="0"/>
          </a:p>
          <a:p>
            <a:r>
              <a:rPr lang="zh-CN" altLang="en-US" sz="2800" dirty="0"/>
              <a:t>并在之后的查询中回答两人的性别为同性</a:t>
            </a:r>
            <a:r>
              <a:rPr lang="en-US" altLang="zh-CN" sz="2800" dirty="0"/>
              <a:t>/</a:t>
            </a:r>
            <a:r>
              <a:rPr lang="zh-CN" altLang="en-US" sz="2800" dirty="0"/>
              <a:t>异性</a:t>
            </a:r>
            <a:r>
              <a:rPr lang="en-US" altLang="zh-CN" sz="2800" dirty="0"/>
              <a:t>/</a:t>
            </a:r>
            <a:r>
              <a:rPr lang="zh-CN" altLang="en-US" sz="2800" dirty="0"/>
              <a:t>不明</a:t>
            </a:r>
          </a:p>
        </p:txBody>
      </p:sp>
      <p:sp>
        <p:nvSpPr>
          <p:cNvPr id="4" name="矩形 3">
            <a:extLst>
              <a:ext uri="{FF2B5EF4-FFF2-40B4-BE49-F238E27FC236}">
                <a16:creationId xmlns:a16="http://schemas.microsoft.com/office/drawing/2014/main" id="{504595D5-E5CD-4F5F-9033-46DACF30FC0C}"/>
              </a:ext>
            </a:extLst>
          </p:cNvPr>
          <p:cNvSpPr/>
          <p:nvPr/>
        </p:nvSpPr>
        <p:spPr>
          <a:xfrm>
            <a:off x="682627" y="931595"/>
            <a:ext cx="5665333" cy="923330"/>
          </a:xfrm>
          <a:prstGeom prst="rect">
            <a:avLst/>
          </a:prstGeom>
          <a:noFill/>
        </p:spPr>
        <p:txBody>
          <a:bodyPr wrap="none" lIns="91440" tIns="45720" rIns="91440" bIns="45720">
            <a:spAutoFit/>
          </a:bodyPr>
          <a:lstStyle/>
          <a:p>
            <a:pPr algn="ctr"/>
            <a:r>
              <a:rPr lang="en-US" altLang="zh-CN" sz="5400" b="1" cap="none" spc="0"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rPr>
              <a:t>CodeForces</a:t>
            </a:r>
            <a:r>
              <a:rPr lang="en-US" altLang="zh-CN"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766D</a:t>
            </a:r>
            <a:endPar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246149006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3">
            <a:extLst>
              <a:ext uri="{FF2B5EF4-FFF2-40B4-BE49-F238E27FC236}">
                <a16:creationId xmlns:a16="http://schemas.microsoft.com/office/drawing/2014/main" id="{57F462E6-EC0E-43E7-AA2A-485A981D2015}"/>
              </a:ext>
            </a:extLst>
          </p:cNvPr>
          <p:cNvSpPr txBox="1">
            <a:spLocks/>
          </p:cNvSpPr>
          <p:nvPr/>
        </p:nvSpPr>
        <p:spPr>
          <a:xfrm>
            <a:off x="682627" y="290643"/>
            <a:ext cx="6489700" cy="477837"/>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带权并查集</a:t>
            </a:r>
          </a:p>
        </p:txBody>
      </p:sp>
      <p:sp>
        <p:nvSpPr>
          <p:cNvPr id="3" name="文本框 2">
            <a:extLst>
              <a:ext uri="{FF2B5EF4-FFF2-40B4-BE49-F238E27FC236}">
                <a16:creationId xmlns:a16="http://schemas.microsoft.com/office/drawing/2014/main" id="{37E0E0B6-E8A3-4327-BB55-97527A64609F}"/>
              </a:ext>
            </a:extLst>
          </p:cNvPr>
          <p:cNvSpPr txBox="1"/>
          <p:nvPr/>
        </p:nvSpPr>
        <p:spPr>
          <a:xfrm>
            <a:off x="682627" y="1306285"/>
            <a:ext cx="6880767" cy="1815882"/>
          </a:xfrm>
          <a:prstGeom prst="rect">
            <a:avLst/>
          </a:prstGeom>
          <a:noFill/>
        </p:spPr>
        <p:txBody>
          <a:bodyPr wrap="square" rtlCol="0">
            <a:spAutoFit/>
          </a:bodyPr>
          <a:lstStyle/>
          <a:p>
            <a:r>
              <a:rPr lang="zh-CN" altLang="en-US" sz="2800" dirty="0"/>
              <a:t>每个点用一个权值表示它和它父亲节点的关系</a:t>
            </a:r>
            <a:endParaRPr lang="en-US" altLang="zh-CN" sz="2800" dirty="0"/>
          </a:p>
          <a:p>
            <a:r>
              <a:rPr lang="en-US" altLang="zh-CN" sz="2800" dirty="0"/>
              <a:t>0</a:t>
            </a:r>
            <a:r>
              <a:rPr lang="zh-CN" altLang="en-US" sz="2800" dirty="0"/>
              <a:t>表示同性</a:t>
            </a:r>
            <a:endParaRPr lang="en-US" altLang="zh-CN" sz="2800" dirty="0"/>
          </a:p>
          <a:p>
            <a:r>
              <a:rPr lang="en-US" altLang="zh-CN" sz="2800" dirty="0"/>
              <a:t>1</a:t>
            </a:r>
            <a:r>
              <a:rPr lang="zh-CN" altLang="en-US" sz="2800" dirty="0"/>
              <a:t>表示异性</a:t>
            </a:r>
          </a:p>
        </p:txBody>
      </p:sp>
      <p:sp>
        <p:nvSpPr>
          <p:cNvPr id="4" name="矩形 3">
            <a:extLst>
              <a:ext uri="{FF2B5EF4-FFF2-40B4-BE49-F238E27FC236}">
                <a16:creationId xmlns:a16="http://schemas.microsoft.com/office/drawing/2014/main" id="{229F8FDA-4B9A-4E3B-8093-091B795DE97E}"/>
              </a:ext>
            </a:extLst>
          </p:cNvPr>
          <p:cNvSpPr/>
          <p:nvPr/>
        </p:nvSpPr>
        <p:spPr>
          <a:xfrm>
            <a:off x="682627" y="3659972"/>
            <a:ext cx="9879628" cy="1754326"/>
          </a:xfrm>
          <a:prstGeom prst="rect">
            <a:avLst/>
          </a:prstGeom>
          <a:noFill/>
        </p:spPr>
        <p:txBody>
          <a:bodyPr wrap="none" lIns="91440" tIns="45720" rIns="91440" bIns="45720">
            <a:spAutoFit/>
          </a:bodyPr>
          <a:lstStyle/>
          <a:p>
            <a:pPr algn="ctr"/>
            <a:r>
              <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路径压缩时可顺便进行异或运算</a:t>
            </a:r>
            <a:endParaRPr lang="en-US" altLang="zh-CN"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pPr algn="ctr"/>
            <a:r>
              <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即可保证关系的正确性！</a:t>
            </a:r>
          </a:p>
        </p:txBody>
      </p:sp>
    </p:spTree>
    <p:extLst>
      <p:ext uri="{BB962C8B-B14F-4D97-AF65-F5344CB8AC3E}">
        <p14:creationId xmlns:p14="http://schemas.microsoft.com/office/powerpoint/2010/main" val="3918643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3">
            <a:extLst>
              <a:ext uri="{FF2B5EF4-FFF2-40B4-BE49-F238E27FC236}">
                <a16:creationId xmlns:a16="http://schemas.microsoft.com/office/drawing/2014/main" id="{3A98001F-6150-467A-9232-6A10B44EF8AC}"/>
              </a:ext>
            </a:extLst>
          </p:cNvPr>
          <p:cNvSpPr txBox="1">
            <a:spLocks/>
          </p:cNvSpPr>
          <p:nvPr/>
        </p:nvSpPr>
        <p:spPr>
          <a:xfrm>
            <a:off x="682627" y="290643"/>
            <a:ext cx="6489700" cy="477837"/>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带权并查集</a:t>
            </a:r>
          </a:p>
        </p:txBody>
      </p:sp>
      <p:pic>
        <p:nvPicPr>
          <p:cNvPr id="4" name="图片 3">
            <a:extLst>
              <a:ext uri="{FF2B5EF4-FFF2-40B4-BE49-F238E27FC236}">
                <a16:creationId xmlns:a16="http://schemas.microsoft.com/office/drawing/2014/main" id="{50E45EC5-3090-4A2D-A8A3-B8FBDAE8A4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627" y="979714"/>
            <a:ext cx="6610528" cy="5760720"/>
          </a:xfrm>
          <a:prstGeom prst="rect">
            <a:avLst/>
          </a:prstGeom>
        </p:spPr>
      </p:pic>
    </p:spTree>
    <p:extLst>
      <p:ext uri="{BB962C8B-B14F-4D97-AF65-F5344CB8AC3E}">
        <p14:creationId xmlns:p14="http://schemas.microsoft.com/office/powerpoint/2010/main" val="326805678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91F31F85-F247-40D8-B30D-8BCDD8410CD1}"/>
              </a:ext>
            </a:extLst>
          </p:cNvPr>
          <p:cNvSpPr txBox="1">
            <a:spLocks/>
          </p:cNvSpPr>
          <p:nvPr/>
        </p:nvSpPr>
        <p:spPr>
          <a:xfrm>
            <a:off x="682627" y="290643"/>
            <a:ext cx="6489700" cy="477837"/>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带权并查集</a:t>
            </a:r>
          </a:p>
        </p:txBody>
      </p:sp>
      <p:sp>
        <p:nvSpPr>
          <p:cNvPr id="5" name="矩形 4">
            <a:extLst>
              <a:ext uri="{FF2B5EF4-FFF2-40B4-BE49-F238E27FC236}">
                <a16:creationId xmlns:a16="http://schemas.microsoft.com/office/drawing/2014/main" id="{AF0900D2-6C30-4358-ABE9-F4A04D4FA13F}"/>
              </a:ext>
            </a:extLst>
          </p:cNvPr>
          <p:cNvSpPr/>
          <p:nvPr/>
        </p:nvSpPr>
        <p:spPr>
          <a:xfrm>
            <a:off x="682627" y="1007907"/>
            <a:ext cx="2925801" cy="923330"/>
          </a:xfrm>
          <a:prstGeom prst="rect">
            <a:avLst/>
          </a:prstGeom>
          <a:noFill/>
        </p:spPr>
        <p:txBody>
          <a:bodyPr wrap="none" lIns="91440" tIns="45720" rIns="91440" bIns="45720">
            <a:spAutoFit/>
          </a:bodyPr>
          <a:lstStyle/>
          <a:p>
            <a:pPr algn="ctr"/>
            <a:r>
              <a:rPr lang="en-US" altLang="zh-CN"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POJ1182</a:t>
            </a:r>
            <a:endPar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6" name="文本框 5">
            <a:extLst>
              <a:ext uri="{FF2B5EF4-FFF2-40B4-BE49-F238E27FC236}">
                <a16:creationId xmlns:a16="http://schemas.microsoft.com/office/drawing/2014/main" id="{B147F1B2-8F0C-4979-ADB6-65FFBC9459AA}"/>
              </a:ext>
            </a:extLst>
          </p:cNvPr>
          <p:cNvSpPr txBox="1"/>
          <p:nvPr/>
        </p:nvSpPr>
        <p:spPr>
          <a:xfrm>
            <a:off x="682627" y="2170664"/>
            <a:ext cx="6844937" cy="2246769"/>
          </a:xfrm>
          <a:prstGeom prst="rect">
            <a:avLst/>
          </a:prstGeom>
          <a:noFill/>
        </p:spPr>
        <p:txBody>
          <a:bodyPr wrap="square" rtlCol="0">
            <a:spAutoFit/>
          </a:bodyPr>
          <a:lstStyle/>
          <a:p>
            <a:r>
              <a:rPr lang="zh-CN" altLang="en-US" sz="2800" dirty="0"/>
              <a:t>动物王国有三类动物</a:t>
            </a:r>
            <a:r>
              <a:rPr lang="en-US" altLang="zh-CN" sz="2800" dirty="0"/>
              <a:t>ABC</a:t>
            </a:r>
          </a:p>
          <a:p>
            <a:r>
              <a:rPr lang="en-US" altLang="zh-CN" sz="2800" dirty="0"/>
              <a:t>A</a:t>
            </a:r>
            <a:r>
              <a:rPr lang="zh-CN" altLang="en-US" sz="2800" dirty="0"/>
              <a:t>吃</a:t>
            </a:r>
            <a:r>
              <a:rPr lang="en-US" altLang="zh-CN" sz="2800" dirty="0"/>
              <a:t>B</a:t>
            </a:r>
            <a:r>
              <a:rPr lang="zh-CN" altLang="en-US" sz="2800" dirty="0"/>
              <a:t>，</a:t>
            </a:r>
            <a:r>
              <a:rPr lang="en-US" altLang="zh-CN" sz="2800" dirty="0"/>
              <a:t>B</a:t>
            </a:r>
            <a:r>
              <a:rPr lang="zh-CN" altLang="en-US" sz="2800" dirty="0"/>
              <a:t>吃</a:t>
            </a:r>
            <a:r>
              <a:rPr lang="en-US" altLang="zh-CN" sz="2800" dirty="0"/>
              <a:t>C</a:t>
            </a:r>
            <a:r>
              <a:rPr lang="zh-CN" altLang="en-US" sz="2800" dirty="0"/>
              <a:t>，</a:t>
            </a:r>
            <a:r>
              <a:rPr lang="en-US" altLang="zh-CN" sz="2800" dirty="0"/>
              <a:t>C</a:t>
            </a:r>
            <a:r>
              <a:rPr lang="zh-CN" altLang="en-US" sz="2800" dirty="0"/>
              <a:t>吃</a:t>
            </a:r>
            <a:r>
              <a:rPr lang="en-US" altLang="zh-CN" sz="2800" dirty="0"/>
              <a:t>A</a:t>
            </a:r>
          </a:p>
          <a:p>
            <a:r>
              <a:rPr lang="en-US" altLang="zh-CN" sz="2800" dirty="0"/>
              <a:t>1 x y</a:t>
            </a:r>
            <a:r>
              <a:rPr lang="zh-CN" altLang="en-US" sz="2800" dirty="0"/>
              <a:t>表示</a:t>
            </a:r>
            <a:r>
              <a:rPr lang="en-US" altLang="zh-CN" sz="2800" dirty="0"/>
              <a:t>x</a:t>
            </a:r>
            <a:r>
              <a:rPr lang="zh-CN" altLang="en-US" sz="2800" dirty="0"/>
              <a:t>和</a:t>
            </a:r>
            <a:r>
              <a:rPr lang="en-US" altLang="zh-CN" sz="2800" dirty="0"/>
              <a:t>y</a:t>
            </a:r>
            <a:r>
              <a:rPr lang="zh-CN" altLang="en-US" sz="2800" dirty="0"/>
              <a:t>是同类</a:t>
            </a:r>
            <a:endParaRPr lang="en-US" altLang="zh-CN" sz="2800" dirty="0"/>
          </a:p>
          <a:p>
            <a:r>
              <a:rPr lang="en-US" altLang="zh-CN" sz="2800" dirty="0"/>
              <a:t>2 x y</a:t>
            </a:r>
            <a:r>
              <a:rPr lang="zh-CN" altLang="en-US" sz="2800" dirty="0"/>
              <a:t>表示</a:t>
            </a:r>
            <a:r>
              <a:rPr lang="en-US" altLang="zh-CN" sz="2800" dirty="0"/>
              <a:t>x</a:t>
            </a:r>
            <a:r>
              <a:rPr lang="zh-CN" altLang="en-US" sz="2800" dirty="0"/>
              <a:t>吃</a:t>
            </a:r>
            <a:r>
              <a:rPr lang="en-US" altLang="zh-CN" sz="2800" dirty="0"/>
              <a:t>y</a:t>
            </a:r>
          </a:p>
          <a:p>
            <a:r>
              <a:rPr lang="zh-CN" altLang="en-US" sz="2800" dirty="0"/>
              <a:t>判断真假</a:t>
            </a:r>
          </a:p>
        </p:txBody>
      </p:sp>
      <p:sp>
        <p:nvSpPr>
          <p:cNvPr id="7" name="矩形 6">
            <a:extLst>
              <a:ext uri="{FF2B5EF4-FFF2-40B4-BE49-F238E27FC236}">
                <a16:creationId xmlns:a16="http://schemas.microsoft.com/office/drawing/2014/main" id="{7FE2934F-BCD3-4524-9705-87AE0E6A164B}"/>
              </a:ext>
            </a:extLst>
          </p:cNvPr>
          <p:cNvSpPr/>
          <p:nvPr/>
        </p:nvSpPr>
        <p:spPr>
          <a:xfrm>
            <a:off x="5748635" y="1007907"/>
            <a:ext cx="5763116" cy="2585323"/>
          </a:xfrm>
          <a:prstGeom prst="rect">
            <a:avLst/>
          </a:prstGeom>
          <a:noFill/>
        </p:spPr>
        <p:txBody>
          <a:bodyPr wrap="none" lIns="91440" tIns="45720" rIns="91440" bIns="45720">
            <a:spAutoFit/>
          </a:bodyPr>
          <a:lstStyle/>
          <a:p>
            <a:r>
              <a:rPr lang="en-US" altLang="zh-CN"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0-</a:t>
            </a:r>
            <a:r>
              <a:rPr lang="zh-CN" alt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和父节点是同类</a:t>
            </a:r>
            <a:endParaRPr lang="en-US" altLang="zh-CN"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r>
              <a:rPr lang="en-US" altLang="zh-CN"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1-</a:t>
            </a:r>
            <a:r>
              <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被父节点吃</a:t>
            </a:r>
            <a:endParaRPr lang="en-US" altLang="zh-CN"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r>
              <a:rPr lang="en-US" altLang="zh-CN"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2-</a:t>
            </a:r>
            <a:r>
              <a:rPr lang="zh-CN" alt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吃父节点</a:t>
            </a:r>
            <a:endPar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8" name="矩形 7">
            <a:extLst>
              <a:ext uri="{FF2B5EF4-FFF2-40B4-BE49-F238E27FC236}">
                <a16:creationId xmlns:a16="http://schemas.microsoft.com/office/drawing/2014/main" id="{0E564FAD-7314-4374-900D-2AB785F30F44}"/>
              </a:ext>
            </a:extLst>
          </p:cNvPr>
          <p:cNvSpPr/>
          <p:nvPr/>
        </p:nvSpPr>
        <p:spPr>
          <a:xfrm>
            <a:off x="2602335" y="4755987"/>
            <a:ext cx="8746305" cy="923330"/>
          </a:xfrm>
          <a:prstGeom prst="rect">
            <a:avLst/>
          </a:prstGeom>
          <a:noFill/>
        </p:spPr>
        <p:txBody>
          <a:bodyPr wrap="none" lIns="91440" tIns="45720" rIns="91440" bIns="45720">
            <a:spAutoFit/>
          </a:bodyPr>
          <a:lstStyle/>
          <a:p>
            <a:pPr algn="ctr"/>
            <a:r>
              <a:rPr lang="en-US" altLang="zh-CN"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a:t>
            </a:r>
            <a:r>
              <a:rPr lang="en-US" altLang="zh-CN"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is[x]=(dis[x]+dis[fat[x]])%3</a:t>
            </a:r>
            <a:endPar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1717392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3">
            <a:extLst>
              <a:ext uri="{FF2B5EF4-FFF2-40B4-BE49-F238E27FC236}">
                <a16:creationId xmlns:a16="http://schemas.microsoft.com/office/drawing/2014/main" id="{2058EECB-15DA-4214-A847-3EFA5E5EFF5A}"/>
              </a:ext>
            </a:extLst>
          </p:cNvPr>
          <p:cNvSpPr txBox="1">
            <a:spLocks/>
          </p:cNvSpPr>
          <p:nvPr/>
        </p:nvSpPr>
        <p:spPr>
          <a:xfrm>
            <a:off x="682627" y="290643"/>
            <a:ext cx="6489700" cy="477837"/>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中华套路选讲</a:t>
            </a:r>
          </a:p>
        </p:txBody>
      </p:sp>
      <p:sp>
        <p:nvSpPr>
          <p:cNvPr id="3" name="文本框 2">
            <a:extLst>
              <a:ext uri="{FF2B5EF4-FFF2-40B4-BE49-F238E27FC236}">
                <a16:creationId xmlns:a16="http://schemas.microsoft.com/office/drawing/2014/main" id="{E68CB6C5-BCF0-45B5-B86C-970B2385077F}"/>
              </a:ext>
            </a:extLst>
          </p:cNvPr>
          <p:cNvSpPr txBox="1"/>
          <p:nvPr/>
        </p:nvSpPr>
        <p:spPr>
          <a:xfrm>
            <a:off x="682627" y="1110950"/>
            <a:ext cx="8543109" cy="523220"/>
          </a:xfrm>
          <a:prstGeom prst="rect">
            <a:avLst/>
          </a:prstGeom>
          <a:noFill/>
        </p:spPr>
        <p:txBody>
          <a:bodyPr wrap="square" rtlCol="0">
            <a:spAutoFit/>
          </a:bodyPr>
          <a:lstStyle/>
          <a:p>
            <a:r>
              <a:rPr lang="zh-CN" altLang="en-US" sz="2800" dirty="0"/>
              <a:t>今天的这些套路，没有使用大家没学过的知识</a:t>
            </a:r>
            <a:endParaRPr lang="en-US" altLang="zh-CN" sz="2800" dirty="0"/>
          </a:p>
        </p:txBody>
      </p:sp>
      <p:sp>
        <p:nvSpPr>
          <p:cNvPr id="4" name="文本框 3">
            <a:extLst>
              <a:ext uri="{FF2B5EF4-FFF2-40B4-BE49-F238E27FC236}">
                <a16:creationId xmlns:a16="http://schemas.microsoft.com/office/drawing/2014/main" id="{75E03A4A-7C03-4D3F-B5D1-973435A5D8C9}"/>
              </a:ext>
            </a:extLst>
          </p:cNvPr>
          <p:cNvSpPr txBox="1"/>
          <p:nvPr/>
        </p:nvSpPr>
        <p:spPr>
          <a:xfrm>
            <a:off x="682627" y="1628296"/>
            <a:ext cx="9284333" cy="523220"/>
          </a:xfrm>
          <a:prstGeom prst="rect">
            <a:avLst/>
          </a:prstGeom>
          <a:noFill/>
        </p:spPr>
        <p:txBody>
          <a:bodyPr wrap="square" rtlCol="0">
            <a:spAutoFit/>
          </a:bodyPr>
          <a:lstStyle/>
          <a:p>
            <a:r>
              <a:rPr lang="zh-CN" altLang="en-US" sz="2800" dirty="0"/>
              <a:t>都是对于已学知识的灵活运用，对于前人无数智慧的总结</a:t>
            </a:r>
            <a:endParaRPr lang="en-US" altLang="zh-CN" sz="2800" dirty="0"/>
          </a:p>
        </p:txBody>
      </p:sp>
      <p:sp>
        <p:nvSpPr>
          <p:cNvPr id="5" name="文本框 4">
            <a:extLst>
              <a:ext uri="{FF2B5EF4-FFF2-40B4-BE49-F238E27FC236}">
                <a16:creationId xmlns:a16="http://schemas.microsoft.com/office/drawing/2014/main" id="{C95C705D-824A-47D0-9764-464067704CE4}"/>
              </a:ext>
            </a:extLst>
          </p:cNvPr>
          <p:cNvSpPr txBox="1"/>
          <p:nvPr/>
        </p:nvSpPr>
        <p:spPr>
          <a:xfrm>
            <a:off x="682627" y="2151516"/>
            <a:ext cx="6288087" cy="523220"/>
          </a:xfrm>
          <a:prstGeom prst="rect">
            <a:avLst/>
          </a:prstGeom>
          <a:noFill/>
        </p:spPr>
        <p:txBody>
          <a:bodyPr wrap="square" rtlCol="0">
            <a:spAutoFit/>
          </a:bodyPr>
          <a:lstStyle/>
          <a:p>
            <a:r>
              <a:rPr lang="zh-CN" altLang="en-US" sz="2800" dirty="0"/>
              <a:t>算法竞赛是一个充满了灵性的比赛</a:t>
            </a:r>
            <a:endParaRPr lang="en-US" altLang="zh-CN" sz="2800" dirty="0"/>
          </a:p>
        </p:txBody>
      </p:sp>
      <p:sp>
        <p:nvSpPr>
          <p:cNvPr id="6" name="矩形 5">
            <a:extLst>
              <a:ext uri="{FF2B5EF4-FFF2-40B4-BE49-F238E27FC236}">
                <a16:creationId xmlns:a16="http://schemas.microsoft.com/office/drawing/2014/main" id="{A1E4F447-5331-474D-9EDF-900100113E30}"/>
              </a:ext>
            </a:extLst>
          </p:cNvPr>
          <p:cNvSpPr/>
          <p:nvPr/>
        </p:nvSpPr>
        <p:spPr>
          <a:xfrm>
            <a:off x="682627" y="2668862"/>
            <a:ext cx="4852610" cy="523220"/>
          </a:xfrm>
          <a:prstGeom prst="rect">
            <a:avLst/>
          </a:prstGeom>
        </p:spPr>
        <p:txBody>
          <a:bodyPr wrap="none">
            <a:spAutoFit/>
          </a:bodyPr>
          <a:lstStyle/>
          <a:p>
            <a:r>
              <a:rPr lang="zh-CN" altLang="en-US" sz="2800" dirty="0"/>
              <a:t>这里你依然需要有丰富的知识</a:t>
            </a:r>
            <a:endParaRPr lang="en-US" altLang="zh-CN" sz="2800" dirty="0"/>
          </a:p>
        </p:txBody>
      </p:sp>
      <p:sp>
        <p:nvSpPr>
          <p:cNvPr id="7" name="矩形 6">
            <a:extLst>
              <a:ext uri="{FF2B5EF4-FFF2-40B4-BE49-F238E27FC236}">
                <a16:creationId xmlns:a16="http://schemas.microsoft.com/office/drawing/2014/main" id="{0ED8F17D-07FA-4253-B8D3-FF014FAB5CD3}"/>
              </a:ext>
            </a:extLst>
          </p:cNvPr>
          <p:cNvSpPr/>
          <p:nvPr/>
        </p:nvSpPr>
        <p:spPr>
          <a:xfrm>
            <a:off x="682627" y="3192082"/>
            <a:ext cx="5570756" cy="523220"/>
          </a:xfrm>
          <a:prstGeom prst="rect">
            <a:avLst/>
          </a:prstGeom>
        </p:spPr>
        <p:txBody>
          <a:bodyPr wrap="none">
            <a:spAutoFit/>
          </a:bodyPr>
          <a:lstStyle/>
          <a:p>
            <a:r>
              <a:rPr lang="zh-CN" altLang="en-US" sz="2800" dirty="0"/>
              <a:t>这里你同样需要对知识灵活的运用</a:t>
            </a:r>
            <a:endParaRPr lang="en-US" altLang="zh-CN" sz="2800" dirty="0"/>
          </a:p>
        </p:txBody>
      </p:sp>
      <p:sp>
        <p:nvSpPr>
          <p:cNvPr id="8" name="矩形 7">
            <a:extLst>
              <a:ext uri="{FF2B5EF4-FFF2-40B4-BE49-F238E27FC236}">
                <a16:creationId xmlns:a16="http://schemas.microsoft.com/office/drawing/2014/main" id="{AFC1580F-D798-4462-9F50-975EE5118A77}"/>
              </a:ext>
            </a:extLst>
          </p:cNvPr>
          <p:cNvSpPr/>
          <p:nvPr/>
        </p:nvSpPr>
        <p:spPr>
          <a:xfrm>
            <a:off x="682627" y="3720239"/>
            <a:ext cx="11315918" cy="523220"/>
          </a:xfrm>
          <a:prstGeom prst="rect">
            <a:avLst/>
          </a:prstGeom>
        </p:spPr>
        <p:txBody>
          <a:bodyPr wrap="none">
            <a:spAutoFit/>
          </a:bodyPr>
          <a:lstStyle/>
          <a:p>
            <a:r>
              <a:rPr lang="zh-CN" altLang="en-US" sz="2800" dirty="0"/>
              <a:t>我们所能教给你们的仅仅是冰山一角，还有更多的未知等着大家去发掘</a:t>
            </a:r>
          </a:p>
        </p:txBody>
      </p:sp>
      <p:sp>
        <p:nvSpPr>
          <p:cNvPr id="10" name="矩形 9">
            <a:extLst>
              <a:ext uri="{FF2B5EF4-FFF2-40B4-BE49-F238E27FC236}">
                <a16:creationId xmlns:a16="http://schemas.microsoft.com/office/drawing/2014/main" id="{8A6CA418-A7B0-4921-8627-F806A0EF1342}"/>
              </a:ext>
            </a:extLst>
          </p:cNvPr>
          <p:cNvSpPr/>
          <p:nvPr/>
        </p:nvSpPr>
        <p:spPr>
          <a:xfrm>
            <a:off x="682627" y="4243459"/>
            <a:ext cx="7889912" cy="954107"/>
          </a:xfrm>
          <a:prstGeom prst="rect">
            <a:avLst/>
          </a:prstGeom>
        </p:spPr>
        <p:txBody>
          <a:bodyPr wrap="square">
            <a:spAutoFit/>
          </a:bodyPr>
          <a:lstStyle/>
          <a:p>
            <a:r>
              <a:rPr lang="zh-CN" altLang="en-US" sz="2800" dirty="0"/>
              <a:t>不论大家在这之后是否会去参加算法竞赛</a:t>
            </a:r>
            <a:endParaRPr lang="en-US" altLang="zh-CN" sz="2800" dirty="0"/>
          </a:p>
          <a:p>
            <a:r>
              <a:rPr lang="zh-CN" altLang="en-US" sz="2800" dirty="0"/>
              <a:t>希望大家永远保持一颗好奇和思考的心</a:t>
            </a:r>
            <a:endParaRPr lang="en-US" altLang="zh-CN" sz="2800" dirty="0"/>
          </a:p>
        </p:txBody>
      </p:sp>
      <p:sp>
        <p:nvSpPr>
          <p:cNvPr id="11" name="矩形 10">
            <a:extLst>
              <a:ext uri="{FF2B5EF4-FFF2-40B4-BE49-F238E27FC236}">
                <a16:creationId xmlns:a16="http://schemas.microsoft.com/office/drawing/2014/main" id="{E2E47A91-C37C-4C06-8347-110EB424BDD3}"/>
              </a:ext>
            </a:extLst>
          </p:cNvPr>
          <p:cNvSpPr/>
          <p:nvPr/>
        </p:nvSpPr>
        <p:spPr>
          <a:xfrm>
            <a:off x="4396969" y="5284025"/>
            <a:ext cx="3262433" cy="1323439"/>
          </a:xfrm>
          <a:prstGeom prst="rect">
            <a:avLst/>
          </a:prstGeom>
          <a:noFill/>
        </p:spPr>
        <p:txBody>
          <a:bodyPr wrap="none" lIns="91440" tIns="45720" rIns="91440" bIns="45720">
            <a:spAutoFit/>
          </a:bodyPr>
          <a:lstStyle/>
          <a:p>
            <a:pPr algn="ctr"/>
            <a:r>
              <a:rPr lang="zh-CN" altLang="en-US" sz="8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谢谢！</a:t>
            </a:r>
          </a:p>
        </p:txBody>
      </p:sp>
    </p:spTree>
    <p:extLst>
      <p:ext uri="{BB962C8B-B14F-4D97-AF65-F5344CB8AC3E}">
        <p14:creationId xmlns:p14="http://schemas.microsoft.com/office/powerpoint/2010/main" val="4123240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ircle(in)">
                                      <p:cBhvr>
                                        <p:cTn id="17" dur="2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circle(in)">
                                      <p:cBhvr>
                                        <p:cTn id="22" dur="20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circle(in)">
                                      <p:cBhvr>
                                        <p:cTn id="27" dur="20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circle(in)">
                                      <p:cBhvr>
                                        <p:cTn id="32" dur="20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circle(in)">
                                      <p:cBhvr>
                                        <p:cTn id="37" dur="20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500" fill="hold"/>
                                        <p:tgtEl>
                                          <p:spTgt spid="11"/>
                                        </p:tgtEl>
                                        <p:attrNameLst>
                                          <p:attrName>ppt_x</p:attrName>
                                        </p:attrNameLst>
                                      </p:cBhvr>
                                      <p:tavLst>
                                        <p:tav tm="0">
                                          <p:val>
                                            <p:strVal val="#ppt_x"/>
                                          </p:val>
                                        </p:tav>
                                        <p:tav tm="100000">
                                          <p:val>
                                            <p:strVal val="#ppt_x"/>
                                          </p:val>
                                        </p:tav>
                                      </p:tavLst>
                                    </p:anim>
                                    <p:anim calcmode="lin" valueType="num">
                                      <p:cBhvr additive="base">
                                        <p:cTn id="4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10"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3">
            <a:extLst>
              <a:ext uri="{FF2B5EF4-FFF2-40B4-BE49-F238E27FC236}">
                <a16:creationId xmlns:a16="http://schemas.microsoft.com/office/drawing/2014/main" id="{F8DFC467-5F98-4CC4-8A71-DE2E425D332C}"/>
              </a:ext>
            </a:extLst>
          </p:cNvPr>
          <p:cNvSpPr txBox="1">
            <a:spLocks/>
          </p:cNvSpPr>
          <p:nvPr/>
        </p:nvSpPr>
        <p:spPr>
          <a:xfrm>
            <a:off x="682627" y="290643"/>
            <a:ext cx="6489700" cy="477837"/>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t>N</a:t>
            </a:r>
            <a:r>
              <a:rPr lang="zh-CN" altLang="en-US" dirty="0"/>
              <a:t>进制枚举</a:t>
            </a:r>
            <a:endParaRPr lang="en-US" altLang="zh-CN" dirty="0"/>
          </a:p>
        </p:txBody>
      </p:sp>
      <p:sp>
        <p:nvSpPr>
          <p:cNvPr id="3" name="矩形 2">
            <a:extLst>
              <a:ext uri="{FF2B5EF4-FFF2-40B4-BE49-F238E27FC236}">
                <a16:creationId xmlns:a16="http://schemas.microsoft.com/office/drawing/2014/main" id="{7271696A-85A9-40C0-8164-3ACA45D86904}"/>
              </a:ext>
            </a:extLst>
          </p:cNvPr>
          <p:cNvSpPr/>
          <p:nvPr/>
        </p:nvSpPr>
        <p:spPr>
          <a:xfrm>
            <a:off x="682627" y="1860468"/>
            <a:ext cx="11509373" cy="5016758"/>
          </a:xfrm>
          <a:prstGeom prst="rect">
            <a:avLst/>
          </a:prstGeom>
        </p:spPr>
        <p:txBody>
          <a:bodyPr wrap="square">
            <a:spAutoFit/>
          </a:bodyPr>
          <a:lstStyle/>
          <a:p>
            <a:r>
              <a:rPr lang="zh-CN" altLang="en-US" sz="3200" dirty="0">
                <a:solidFill>
                  <a:srgbClr val="333333"/>
                </a:solidFill>
                <a:latin typeface="source_code_pro"/>
              </a:rPr>
              <a:t>给定一个由</a:t>
            </a:r>
            <a:r>
              <a:rPr lang="en-US" altLang="zh-CN" sz="3200" dirty="0">
                <a:solidFill>
                  <a:srgbClr val="333333"/>
                </a:solidFill>
                <a:latin typeface="source_code_pro"/>
              </a:rPr>
              <a:t>n</a:t>
            </a:r>
            <a:r>
              <a:rPr lang="zh-CN" altLang="en-US" sz="3200" dirty="0">
                <a:solidFill>
                  <a:srgbClr val="333333"/>
                </a:solidFill>
                <a:latin typeface="source_code_pro"/>
              </a:rPr>
              <a:t>个数组成的序列以及一个整数</a:t>
            </a:r>
            <a:r>
              <a:rPr lang="en-US" altLang="zh-CN" sz="3200" dirty="0">
                <a:solidFill>
                  <a:srgbClr val="333333"/>
                </a:solidFill>
                <a:latin typeface="source_code_pro"/>
              </a:rPr>
              <a:t>N</a:t>
            </a:r>
            <a:r>
              <a:rPr lang="zh-CN" altLang="en-US" sz="3200" dirty="0">
                <a:solidFill>
                  <a:srgbClr val="333333"/>
                </a:solidFill>
                <a:latin typeface="source_code_pro"/>
              </a:rPr>
              <a:t>，在序列中每两个数之间添加</a:t>
            </a:r>
            <a:r>
              <a:rPr lang="en-US" altLang="zh-CN" sz="3200" dirty="0">
                <a:solidFill>
                  <a:srgbClr val="333333"/>
                </a:solidFill>
                <a:latin typeface="source_code_pro"/>
              </a:rPr>
              <a:t>'+'</a:t>
            </a:r>
            <a:r>
              <a:rPr lang="zh-CN" altLang="en-US" sz="3200" dirty="0">
                <a:solidFill>
                  <a:srgbClr val="333333"/>
                </a:solidFill>
                <a:latin typeface="source_code_pro"/>
              </a:rPr>
              <a:t>或者</a:t>
            </a:r>
            <a:r>
              <a:rPr lang="en-US" altLang="zh-CN" sz="3200" dirty="0">
                <a:solidFill>
                  <a:srgbClr val="333333"/>
                </a:solidFill>
                <a:latin typeface="source_code_pro"/>
              </a:rPr>
              <a:t>'-'</a:t>
            </a:r>
            <a:r>
              <a:rPr lang="zh-CN" altLang="en-US" sz="3200" dirty="0">
                <a:solidFill>
                  <a:srgbClr val="333333"/>
                </a:solidFill>
                <a:latin typeface="source_code_pro"/>
              </a:rPr>
              <a:t>或者将其合并，问有多少种方案使得序列的运算结果等于</a:t>
            </a:r>
            <a:r>
              <a:rPr lang="en-US" altLang="zh-CN" sz="3200" dirty="0">
                <a:solidFill>
                  <a:srgbClr val="333333"/>
                </a:solidFill>
                <a:latin typeface="source_code_pro"/>
              </a:rPr>
              <a:t>N</a:t>
            </a:r>
            <a:r>
              <a:rPr lang="zh-CN" altLang="en-US" sz="3200" dirty="0">
                <a:solidFill>
                  <a:srgbClr val="333333"/>
                </a:solidFill>
                <a:latin typeface="source_code_pro"/>
              </a:rPr>
              <a:t>。</a:t>
            </a:r>
            <a:endParaRPr lang="en-US" altLang="zh-CN" sz="3200" dirty="0">
              <a:solidFill>
                <a:srgbClr val="333333"/>
              </a:solidFill>
              <a:latin typeface="source_code_pro"/>
            </a:endParaRPr>
          </a:p>
          <a:p>
            <a:endParaRPr lang="en-US" altLang="zh-CN" sz="3200" dirty="0">
              <a:solidFill>
                <a:srgbClr val="333333"/>
              </a:solidFill>
              <a:latin typeface="source_code_pro"/>
            </a:endParaRPr>
          </a:p>
          <a:p>
            <a:r>
              <a:rPr lang="zh-CN" altLang="en-US" sz="3200" dirty="0"/>
              <a:t>输入：</a:t>
            </a:r>
            <a:endParaRPr lang="en-US" altLang="zh-CN" sz="3200" dirty="0"/>
          </a:p>
          <a:p>
            <a:r>
              <a:rPr lang="en-US" altLang="zh-CN" sz="3200" dirty="0"/>
              <a:t>9 108</a:t>
            </a:r>
          </a:p>
          <a:p>
            <a:r>
              <a:rPr lang="en-US" altLang="zh-CN" sz="3200" dirty="0"/>
              <a:t>1 2 3 4 5 6 7 8 9</a:t>
            </a:r>
          </a:p>
          <a:p>
            <a:endParaRPr lang="en-US" altLang="zh-CN" sz="3200" dirty="0"/>
          </a:p>
          <a:p>
            <a:r>
              <a:rPr lang="zh-CN" altLang="en-US" sz="3200" dirty="0"/>
              <a:t>输出：</a:t>
            </a:r>
            <a:endParaRPr lang="en-US" altLang="zh-CN" sz="3200" dirty="0"/>
          </a:p>
          <a:p>
            <a:r>
              <a:rPr lang="en-US" altLang="zh-CN" sz="3200" dirty="0"/>
              <a:t>15</a:t>
            </a:r>
            <a:endParaRPr lang="zh-CN" altLang="en-US" sz="3200" dirty="0"/>
          </a:p>
        </p:txBody>
      </p:sp>
      <p:sp>
        <p:nvSpPr>
          <p:cNvPr id="4" name="矩形 3">
            <a:extLst>
              <a:ext uri="{FF2B5EF4-FFF2-40B4-BE49-F238E27FC236}">
                <a16:creationId xmlns:a16="http://schemas.microsoft.com/office/drawing/2014/main" id="{BD24FB9D-6A1C-4C56-BEE5-6F968B58EDC8}"/>
              </a:ext>
            </a:extLst>
          </p:cNvPr>
          <p:cNvSpPr/>
          <p:nvPr/>
        </p:nvSpPr>
        <p:spPr>
          <a:xfrm>
            <a:off x="682627" y="937138"/>
            <a:ext cx="2329484" cy="923330"/>
          </a:xfrm>
          <a:prstGeom prst="rect">
            <a:avLst/>
          </a:prstGeom>
          <a:noFill/>
        </p:spPr>
        <p:txBody>
          <a:bodyPr wrap="none" lIns="91440" tIns="45720" rIns="91440" bIns="45720">
            <a:spAutoFit/>
          </a:bodyPr>
          <a:lstStyle/>
          <a:p>
            <a:pPr algn="ctr"/>
            <a:r>
              <a:rPr lang="en-US" altLang="zh-CN"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Day3 E</a:t>
            </a:r>
            <a:endParaRPr lang="zh-CN" alt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687242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3">
            <a:extLst>
              <a:ext uri="{FF2B5EF4-FFF2-40B4-BE49-F238E27FC236}">
                <a16:creationId xmlns:a16="http://schemas.microsoft.com/office/drawing/2014/main" id="{D8ED3536-AD04-4D1F-9D17-A27D325973A8}"/>
              </a:ext>
            </a:extLst>
          </p:cNvPr>
          <p:cNvSpPr txBox="1">
            <a:spLocks/>
          </p:cNvSpPr>
          <p:nvPr/>
        </p:nvSpPr>
        <p:spPr>
          <a:xfrm>
            <a:off x="682627" y="290643"/>
            <a:ext cx="6489700" cy="477837"/>
          </a:xfrm>
          <a:prstGeom prst="rect">
            <a:avLst/>
          </a:prstGeom>
        </p:spPr>
        <p:txBody>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t>N</a:t>
            </a:r>
            <a:r>
              <a:rPr lang="zh-CN" altLang="en-US" dirty="0"/>
              <a:t>进制枚举</a:t>
            </a:r>
            <a:endParaRPr lang="en-US" altLang="zh-CN" dirty="0"/>
          </a:p>
        </p:txBody>
      </p:sp>
      <p:sp>
        <p:nvSpPr>
          <p:cNvPr id="3" name="矩形 2">
            <a:extLst>
              <a:ext uri="{FF2B5EF4-FFF2-40B4-BE49-F238E27FC236}">
                <a16:creationId xmlns:a16="http://schemas.microsoft.com/office/drawing/2014/main" id="{DD92795A-4161-4F94-B0B3-FFC6F8A87DAF}"/>
              </a:ext>
            </a:extLst>
          </p:cNvPr>
          <p:cNvSpPr/>
          <p:nvPr/>
        </p:nvSpPr>
        <p:spPr>
          <a:xfrm>
            <a:off x="447496" y="1057147"/>
            <a:ext cx="11852365" cy="5632311"/>
          </a:xfrm>
          <a:prstGeom prst="rect">
            <a:avLst/>
          </a:prstGeom>
        </p:spPr>
        <p:txBody>
          <a:bodyPr wrap="square">
            <a:spAutoFit/>
          </a:bodyPr>
          <a:lstStyle/>
          <a:p>
            <a:r>
              <a:rPr lang="zh-CN" altLang="en-US" sz="3600" dirty="0"/>
              <a:t>12+3-4-5+6+7+89=108</a:t>
            </a:r>
            <a:r>
              <a:rPr lang="en-US" altLang="zh-CN" sz="3600" dirty="0"/>
              <a:t>		</a:t>
            </a:r>
            <a:r>
              <a:rPr lang="zh-CN" altLang="en-US" sz="3600" dirty="0"/>
              <a:t>12-3+4+5-6+7+89=108</a:t>
            </a:r>
          </a:p>
          <a:p>
            <a:r>
              <a:rPr lang="zh-CN" altLang="en-US" sz="3600" dirty="0"/>
              <a:t>1+2+34-5-6-7+89=108</a:t>
            </a:r>
            <a:r>
              <a:rPr lang="en-US" altLang="zh-CN" sz="3600" dirty="0"/>
              <a:t>		</a:t>
            </a:r>
            <a:r>
              <a:rPr lang="zh-CN" altLang="en-US" sz="3600" dirty="0"/>
              <a:t>1-2-34+56+78+9=108</a:t>
            </a:r>
          </a:p>
          <a:p>
            <a:r>
              <a:rPr lang="zh-CN" altLang="en-US" sz="3600" dirty="0"/>
              <a:t>1+2+3+4+5+6+78+9=108</a:t>
            </a:r>
            <a:r>
              <a:rPr lang="en-US" altLang="zh-CN" sz="3600" dirty="0"/>
              <a:t>		</a:t>
            </a:r>
            <a:r>
              <a:rPr lang="zh-CN" altLang="en-US" sz="3600" dirty="0"/>
              <a:t>1+23-4-5+6+78+9=108</a:t>
            </a:r>
          </a:p>
          <a:p>
            <a:r>
              <a:rPr lang="zh-CN" altLang="en-US" sz="3600" dirty="0"/>
              <a:t>12+3+4+5+67+8+9=108</a:t>
            </a:r>
            <a:r>
              <a:rPr lang="en-US" altLang="zh-CN" sz="3600" dirty="0"/>
              <a:t>		</a:t>
            </a:r>
            <a:r>
              <a:rPr lang="zh-CN" altLang="en-US" sz="3600" dirty="0"/>
              <a:t>1+23+4+56+7+8+9=108</a:t>
            </a:r>
          </a:p>
          <a:p>
            <a:r>
              <a:rPr lang="zh-CN" altLang="en-US" sz="3600" dirty="0"/>
              <a:t>123-45+6+7+8+9=108</a:t>
            </a:r>
            <a:r>
              <a:rPr lang="en-US" altLang="zh-CN" sz="3600" dirty="0"/>
              <a:t>		</a:t>
            </a:r>
            <a:r>
              <a:rPr lang="zh-CN" altLang="en-US" sz="3600" dirty="0"/>
              <a:t>1+23+4+5+6+78-9=108</a:t>
            </a:r>
          </a:p>
          <a:p>
            <a:r>
              <a:rPr lang="zh-CN" altLang="en-US" sz="3600" dirty="0"/>
              <a:t>1+2-3+45-6+78-9=108</a:t>
            </a:r>
            <a:r>
              <a:rPr lang="en-US" altLang="zh-CN" sz="3600" dirty="0"/>
              <a:t>		</a:t>
            </a:r>
            <a:r>
              <a:rPr lang="zh-CN" altLang="en-US" sz="3600" dirty="0"/>
              <a:t>1+2+34+5+67+8-9=108</a:t>
            </a:r>
          </a:p>
          <a:p>
            <a:r>
              <a:rPr lang="zh-CN" altLang="en-US" sz="3600" dirty="0"/>
              <a:t>12+34+56+7+8-9=108</a:t>
            </a:r>
            <a:r>
              <a:rPr lang="en-US" altLang="zh-CN" sz="3600" dirty="0"/>
              <a:t>		</a:t>
            </a:r>
            <a:r>
              <a:rPr lang="zh-CN" altLang="en-US" sz="3600" dirty="0"/>
              <a:t>123+4-5-6-7+8-9=108</a:t>
            </a:r>
          </a:p>
          <a:p>
            <a:r>
              <a:rPr lang="zh-CN" altLang="en-US" sz="3600" dirty="0"/>
              <a:t>123-4+5-6+7-8-9=108</a:t>
            </a:r>
            <a:endParaRPr lang="en-US" altLang="zh-CN" sz="3600" dirty="0"/>
          </a:p>
          <a:p>
            <a:endParaRPr lang="en-US" altLang="zh-CN" sz="3600" dirty="0"/>
          </a:p>
          <a:p>
            <a:r>
              <a:rPr lang="zh-CN" altLang="en-US" sz="3600" dirty="0"/>
              <a:t>共</a:t>
            </a:r>
            <a:r>
              <a:rPr lang="en-US" altLang="zh-CN" sz="3600" dirty="0"/>
              <a:t>15</a:t>
            </a:r>
            <a:r>
              <a:rPr lang="zh-CN" altLang="en-US" sz="3600" dirty="0"/>
              <a:t>种</a:t>
            </a:r>
          </a:p>
        </p:txBody>
      </p:sp>
    </p:spTree>
    <p:extLst>
      <p:ext uri="{BB962C8B-B14F-4D97-AF65-F5344CB8AC3E}">
        <p14:creationId xmlns:p14="http://schemas.microsoft.com/office/powerpoint/2010/main" val="99822869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4213</TotalTime>
  <Words>5084</Words>
  <Application>Microsoft Office PowerPoint</Application>
  <PresentationFormat>宽屏</PresentationFormat>
  <Paragraphs>678</Paragraphs>
  <Slides>75</Slides>
  <Notes>39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75</vt:i4>
      </vt:variant>
    </vt:vector>
  </HeadingPairs>
  <TitlesOfParts>
    <vt:vector size="83" baseType="lpstr">
      <vt:lpstr>-apple-system</vt:lpstr>
      <vt:lpstr>source_code_pro</vt:lpstr>
      <vt:lpstr>等线</vt:lpstr>
      <vt:lpstr>等线 Light</vt:lpstr>
      <vt:lpstr>Arial</vt:lpstr>
      <vt:lpstr>Cambria Math</vt:lpstr>
      <vt:lpstr>Wingdings</vt:lpstr>
      <vt:lpstr>Office 主题​​</vt:lpstr>
      <vt:lpstr>杂项 中华套路选讲</vt:lpstr>
      <vt:lpstr>PowerPoint 演示文稿</vt:lpstr>
      <vt:lpstr>N进制枚举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进阶：折半搜索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充分利用前缀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不明做法1</vt:lpstr>
      <vt:lpstr>PowerPoint 演示文稿</vt:lpstr>
      <vt:lpstr>PowerPoint 演示文稿</vt:lpstr>
      <vt:lpstr>PowerPoint 演示文稿</vt:lpstr>
      <vt:lpstr>PowerPoint 演示文稿</vt:lpstr>
      <vt:lpstr>PowerPoint 演示文稿</vt:lpstr>
      <vt:lpstr>二分+check</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倒跑并查集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带权并查集</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Yulin Shen</dc:creator>
  <cp:lastModifiedBy>李子扬</cp:lastModifiedBy>
  <cp:revision>263</cp:revision>
  <dcterms:created xsi:type="dcterms:W3CDTF">2017-06-13T11:06:37Z</dcterms:created>
  <dcterms:modified xsi:type="dcterms:W3CDTF">2017-07-07T02:27:45Z</dcterms:modified>
</cp:coreProperties>
</file>