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tif" ContentType="image/tiff"/>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0"/>
  </p:notesMasterIdLst>
  <p:sldIdLst>
    <p:sldId id="256" r:id="rId2"/>
    <p:sldId id="287" r:id="rId3"/>
    <p:sldId id="288" r:id="rId4"/>
    <p:sldId id="290" r:id="rId5"/>
    <p:sldId id="291" r:id="rId6"/>
    <p:sldId id="292" r:id="rId7"/>
    <p:sldId id="293" r:id="rId8"/>
    <p:sldId id="330" r:id="rId9"/>
    <p:sldId id="331" r:id="rId10"/>
    <p:sldId id="332" r:id="rId11"/>
    <p:sldId id="333" r:id="rId12"/>
    <p:sldId id="334" r:id="rId13"/>
    <p:sldId id="335" r:id="rId14"/>
    <p:sldId id="336" r:id="rId15"/>
    <p:sldId id="337" r:id="rId16"/>
    <p:sldId id="338" r:id="rId17"/>
    <p:sldId id="339" r:id="rId18"/>
    <p:sldId id="264" r:id="rId19"/>
    <p:sldId id="265" r:id="rId20"/>
    <p:sldId id="266" r:id="rId21"/>
    <p:sldId id="276" r:id="rId22"/>
    <p:sldId id="277" r:id="rId23"/>
    <p:sldId id="340" r:id="rId24"/>
    <p:sldId id="257" r:id="rId25"/>
    <p:sldId id="260" r:id="rId26"/>
    <p:sldId id="258" r:id="rId27"/>
    <p:sldId id="278" r:id="rId28"/>
    <p:sldId id="279" r:id="rId29"/>
    <p:sldId id="280" r:id="rId30"/>
    <p:sldId id="281" r:id="rId31"/>
    <p:sldId id="282" r:id="rId32"/>
    <p:sldId id="283" r:id="rId33"/>
    <p:sldId id="284" r:id="rId34"/>
    <p:sldId id="285" r:id="rId35"/>
    <p:sldId id="286" r:id="rId36"/>
    <p:sldId id="261" r:id="rId37"/>
    <p:sldId id="267" r:id="rId38"/>
    <p:sldId id="268" r:id="rId39"/>
    <p:sldId id="270" r:id="rId40"/>
    <p:sldId id="269" r:id="rId41"/>
    <p:sldId id="271" r:id="rId42"/>
    <p:sldId id="272" r:id="rId43"/>
    <p:sldId id="274" r:id="rId44"/>
    <p:sldId id="273" r:id="rId45"/>
    <p:sldId id="275" r:id="rId46"/>
    <p:sldId id="297" r:id="rId47"/>
    <p:sldId id="298" r:id="rId48"/>
    <p:sldId id="299" r:id="rId49"/>
    <p:sldId id="300" r:id="rId50"/>
    <p:sldId id="301" r:id="rId51"/>
    <p:sldId id="302" r:id="rId52"/>
    <p:sldId id="303" r:id="rId53"/>
    <p:sldId id="304" r:id="rId54"/>
    <p:sldId id="349" r:id="rId55"/>
    <p:sldId id="350" r:id="rId56"/>
    <p:sldId id="352" r:id="rId57"/>
    <p:sldId id="353" r:id="rId58"/>
    <p:sldId id="354" r:id="rId59"/>
    <p:sldId id="355" r:id="rId60"/>
    <p:sldId id="356" r:id="rId61"/>
    <p:sldId id="307" r:id="rId62"/>
    <p:sldId id="308" r:id="rId63"/>
    <p:sldId id="309" r:id="rId64"/>
    <p:sldId id="310" r:id="rId65"/>
    <p:sldId id="357" r:id="rId66"/>
    <p:sldId id="358" r:id="rId67"/>
    <p:sldId id="359" r:id="rId68"/>
    <p:sldId id="360" r:id="rId69"/>
    <p:sldId id="361" r:id="rId70"/>
    <p:sldId id="362" r:id="rId71"/>
    <p:sldId id="363" r:id="rId72"/>
    <p:sldId id="312" r:id="rId73"/>
    <p:sldId id="315" r:id="rId74"/>
    <p:sldId id="316" r:id="rId75"/>
    <p:sldId id="317" r:id="rId76"/>
    <p:sldId id="344" r:id="rId77"/>
    <p:sldId id="346" r:id="rId78"/>
    <p:sldId id="345" r:id="rId79"/>
    <p:sldId id="348" r:id="rId80"/>
    <p:sldId id="319" r:id="rId81"/>
    <p:sldId id="324" r:id="rId82"/>
    <p:sldId id="325" r:id="rId83"/>
    <p:sldId id="326" r:id="rId84"/>
    <p:sldId id="328" r:id="rId85"/>
    <p:sldId id="329" r:id="rId86"/>
    <p:sldId id="341" r:id="rId87"/>
    <p:sldId id="342" r:id="rId88"/>
    <p:sldId id="313" r:id="rId8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66F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080" autoAdjust="0"/>
  </p:normalViewPr>
  <p:slideViewPr>
    <p:cSldViewPr snapToGrid="0">
      <p:cViewPr varScale="1">
        <p:scale>
          <a:sx n="73" d="100"/>
          <a:sy n="73" d="100"/>
        </p:scale>
        <p:origin x="11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3E58D-A11E-4FFA-A54C-C3BA9E557222}" type="datetimeFigureOut">
              <a:rPr lang="zh-CN" altLang="en-US" smtClean="0"/>
              <a:t>2017/6/27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78F4C-AC41-4A34-9A9E-77219E3B538D}" type="slidenum">
              <a:rPr lang="zh-CN" altLang="en-US" smtClean="0"/>
              <a:t>‹#›</a:t>
            </a:fld>
            <a:endParaRPr lang="zh-CN" altLang="en-US"/>
          </a:p>
        </p:txBody>
      </p:sp>
    </p:spTree>
    <p:extLst>
      <p:ext uri="{BB962C8B-B14F-4D97-AF65-F5344CB8AC3E}">
        <p14:creationId xmlns:p14="http://schemas.microsoft.com/office/powerpoint/2010/main" val="2517446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AB178E2-D25D-4C4A-9351-569174319E79}" type="slidenum">
              <a:rPr lang="zh-CN" altLang="en-US" smtClean="0"/>
              <a:t>3</a:t>
            </a:fld>
            <a:endParaRPr lang="zh-CN" altLang="en-US"/>
          </a:p>
        </p:txBody>
      </p:sp>
    </p:spTree>
    <p:extLst>
      <p:ext uri="{BB962C8B-B14F-4D97-AF65-F5344CB8AC3E}">
        <p14:creationId xmlns:p14="http://schemas.microsoft.com/office/powerpoint/2010/main" val="3300157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53</a:t>
            </a:fld>
            <a:endParaRPr lang="zh-CN" altLang="en-US"/>
          </a:p>
        </p:txBody>
      </p:sp>
    </p:spTree>
    <p:extLst>
      <p:ext uri="{BB962C8B-B14F-4D97-AF65-F5344CB8AC3E}">
        <p14:creationId xmlns:p14="http://schemas.microsoft.com/office/powerpoint/2010/main" val="3504374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r>
              <a:rPr lang="zh-CN" altLang="en-US" sz="1200" b="0" i="0" kern="1200" smtClean="0">
                <a:solidFill>
                  <a:schemeClr val="tx1"/>
                </a:solidFill>
                <a:effectLst/>
                <a:latin typeface="+mn-lt"/>
                <a:ea typeface="+mn-ea"/>
                <a:cs typeface="+mn-cs"/>
              </a:rPr>
              <a:t>这是没必要的，因为既然这个箱子可以与最大箱子共存，就一定可以和以后的任何箱子共存，所以大可以放在后面使用。</a:t>
            </a:r>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61</a:t>
            </a:fld>
            <a:endParaRPr lang="zh-CN" altLang="en-US"/>
          </a:p>
        </p:txBody>
      </p:sp>
    </p:spTree>
    <p:extLst>
      <p:ext uri="{BB962C8B-B14F-4D97-AF65-F5344CB8AC3E}">
        <p14:creationId xmlns:p14="http://schemas.microsoft.com/office/powerpoint/2010/main" val="1582082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63</a:t>
            </a:fld>
            <a:endParaRPr lang="zh-CN" altLang="en-US"/>
          </a:p>
        </p:txBody>
      </p:sp>
    </p:spTree>
    <p:extLst>
      <p:ext uri="{BB962C8B-B14F-4D97-AF65-F5344CB8AC3E}">
        <p14:creationId xmlns:p14="http://schemas.microsoft.com/office/powerpoint/2010/main" val="3398352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64</a:t>
            </a:fld>
            <a:endParaRPr lang="zh-CN" altLang="en-US"/>
          </a:p>
        </p:txBody>
      </p:sp>
    </p:spTree>
    <p:extLst>
      <p:ext uri="{BB962C8B-B14F-4D97-AF65-F5344CB8AC3E}">
        <p14:creationId xmlns:p14="http://schemas.microsoft.com/office/powerpoint/2010/main" val="2512601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72</a:t>
            </a:fld>
            <a:endParaRPr lang="zh-CN" altLang="en-US"/>
          </a:p>
        </p:txBody>
      </p:sp>
    </p:spTree>
    <p:extLst>
      <p:ext uri="{BB962C8B-B14F-4D97-AF65-F5344CB8AC3E}">
        <p14:creationId xmlns:p14="http://schemas.microsoft.com/office/powerpoint/2010/main" val="1275205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快速排序由 </a:t>
            </a:r>
            <a:r>
              <a:rPr lang="en-US" altLang="zh-CN" sz="1200" b="0" i="0" kern="1200" dirty="0" smtClean="0">
                <a:solidFill>
                  <a:schemeClr val="tx1"/>
                </a:solidFill>
                <a:effectLst/>
                <a:latin typeface="+mn-lt"/>
                <a:ea typeface="+mn-ea"/>
                <a:cs typeface="+mn-cs"/>
              </a:rPr>
              <a:t>C. A. R. Hoare</a:t>
            </a:r>
            <a:r>
              <a:rPr lang="zh-CN" altLang="en-US" sz="1200" b="0" i="0" kern="1200" dirty="0" smtClean="0">
                <a:solidFill>
                  <a:schemeClr val="tx1"/>
                </a:solidFill>
                <a:effectLst/>
                <a:latin typeface="+mn-lt"/>
                <a:ea typeface="+mn-ea"/>
                <a:cs typeface="+mn-cs"/>
              </a:rPr>
              <a:t>（东尼霍尔，</a:t>
            </a:r>
            <a:r>
              <a:rPr lang="en-US" altLang="zh-CN" sz="1200" b="0" i="0" kern="1200" dirty="0" smtClean="0">
                <a:solidFill>
                  <a:schemeClr val="tx1"/>
                </a:solidFill>
                <a:effectLst/>
                <a:latin typeface="+mn-lt"/>
                <a:ea typeface="+mn-ea"/>
                <a:cs typeface="+mn-cs"/>
              </a:rPr>
              <a:t>Charles Antony Richard Hoare</a:t>
            </a:r>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1960</a:t>
            </a:r>
            <a:r>
              <a:rPr lang="zh-CN" altLang="en-US" sz="1200" b="0" i="0" kern="1200" dirty="0" smtClean="0">
                <a:solidFill>
                  <a:schemeClr val="tx1"/>
                </a:solidFill>
                <a:effectLst/>
                <a:latin typeface="+mn-lt"/>
                <a:ea typeface="+mn-ea"/>
                <a:cs typeface="+mn-cs"/>
              </a:rPr>
              <a:t>年提出，他在</a:t>
            </a:r>
            <a:r>
              <a:rPr lang="en-US" altLang="zh-CN" sz="1200" b="0" i="0" kern="1200" dirty="0" smtClean="0">
                <a:solidFill>
                  <a:schemeClr val="tx1"/>
                </a:solidFill>
                <a:effectLst/>
                <a:latin typeface="+mn-lt"/>
                <a:ea typeface="+mn-ea"/>
                <a:cs typeface="+mn-cs"/>
              </a:rPr>
              <a:t>1980</a:t>
            </a:r>
            <a:r>
              <a:rPr lang="zh-CN" altLang="en-US" sz="1200" b="0" i="0" kern="1200" dirty="0" smtClean="0">
                <a:solidFill>
                  <a:schemeClr val="tx1"/>
                </a:solidFill>
                <a:effectLst/>
                <a:latin typeface="+mn-lt"/>
                <a:ea typeface="+mn-ea"/>
                <a:cs typeface="+mn-cs"/>
              </a:rPr>
              <a:t>年获得了图灵奖</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76</a:t>
            </a:fld>
            <a:endParaRPr lang="zh-CN" altLang="en-US"/>
          </a:p>
        </p:txBody>
      </p:sp>
    </p:spTree>
    <p:extLst>
      <p:ext uri="{BB962C8B-B14F-4D97-AF65-F5344CB8AC3E}">
        <p14:creationId xmlns:p14="http://schemas.microsoft.com/office/powerpoint/2010/main" val="2900692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77</a:t>
            </a:fld>
            <a:endParaRPr lang="zh-CN" altLang="en-US"/>
          </a:p>
        </p:txBody>
      </p:sp>
    </p:spTree>
    <p:extLst>
      <p:ext uri="{BB962C8B-B14F-4D97-AF65-F5344CB8AC3E}">
        <p14:creationId xmlns:p14="http://schemas.microsoft.com/office/powerpoint/2010/main" val="70991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作用</a:t>
            </a:r>
            <a:r>
              <a:rPr lang="zh-CN" altLang="en-US" dirty="0" smtClean="0"/>
              <a:t>就是将数组分为</a:t>
            </a:r>
            <a:r>
              <a:rPr lang="en-US" altLang="zh-CN" dirty="0" smtClean="0"/>
              <a:t>A[p..q-1] </a:t>
            </a:r>
            <a:r>
              <a:rPr lang="zh-CN" altLang="en-US" dirty="0" smtClean="0"/>
              <a:t>和</a:t>
            </a:r>
            <a:r>
              <a:rPr lang="en-US" altLang="zh-CN" dirty="0" smtClean="0"/>
              <a:t>A[q+1..r]</a:t>
            </a:r>
            <a:r>
              <a:rPr lang="zh-CN" altLang="en-US" dirty="0" smtClean="0"/>
              <a:t>然后调整元素使得</a:t>
            </a:r>
            <a:r>
              <a:rPr lang="en-US" altLang="zh-CN" dirty="0" smtClean="0"/>
              <a:t>A[p..q-1]</a:t>
            </a:r>
            <a:r>
              <a:rPr lang="zh-CN" altLang="en-US" dirty="0" smtClean="0"/>
              <a:t>小于等于</a:t>
            </a:r>
            <a:r>
              <a:rPr lang="en-US" altLang="zh-CN" dirty="0" smtClean="0"/>
              <a:t>q</a:t>
            </a:r>
            <a:r>
              <a:rPr lang="zh-CN" altLang="en-US" dirty="0" smtClean="0"/>
              <a:t>，也小于等于</a:t>
            </a:r>
            <a:r>
              <a:rPr lang="en-US" altLang="zh-CN" dirty="0" smtClean="0"/>
              <a:t>A[q+1..r]  </a:t>
            </a:r>
          </a:p>
          <a:p>
            <a:r>
              <a:rPr lang="zh-CN" altLang="en-US" dirty="0" smtClean="0"/>
              <a:t>轴</a:t>
            </a:r>
            <a:r>
              <a:rPr lang="zh-CN" altLang="en-US" baseline="0" dirty="0" smtClean="0"/>
              <a:t>  可选最后 第一个 也可选中间</a:t>
            </a:r>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78</a:t>
            </a:fld>
            <a:endParaRPr lang="zh-CN" altLang="en-US"/>
          </a:p>
        </p:txBody>
      </p:sp>
    </p:spTree>
    <p:extLst>
      <p:ext uri="{BB962C8B-B14F-4D97-AF65-F5344CB8AC3E}">
        <p14:creationId xmlns:p14="http://schemas.microsoft.com/office/powerpoint/2010/main" val="2090571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，作用就是将数组分为</a:t>
            </a:r>
            <a:r>
              <a:rPr lang="en-US" altLang="zh-CN" dirty="0" smtClean="0"/>
              <a:t>A[p..q-1] </a:t>
            </a:r>
            <a:r>
              <a:rPr lang="zh-CN" altLang="en-US" dirty="0" smtClean="0"/>
              <a:t>和</a:t>
            </a:r>
            <a:r>
              <a:rPr lang="en-US" altLang="zh-CN" dirty="0" smtClean="0"/>
              <a:t>A[q+1..r]</a:t>
            </a:r>
            <a:r>
              <a:rPr lang="zh-CN" altLang="en-US" dirty="0" smtClean="0"/>
              <a:t>然后调整元素使得</a:t>
            </a:r>
            <a:r>
              <a:rPr lang="en-US" altLang="zh-CN" dirty="0" smtClean="0"/>
              <a:t>A[p..q-1]</a:t>
            </a:r>
            <a:r>
              <a:rPr lang="zh-CN" altLang="en-US" dirty="0" smtClean="0"/>
              <a:t>小于等于</a:t>
            </a:r>
            <a:r>
              <a:rPr lang="en-US" altLang="zh-CN" dirty="0" smtClean="0"/>
              <a:t>q</a:t>
            </a:r>
            <a:r>
              <a:rPr lang="zh-CN" altLang="en-US" dirty="0" smtClean="0"/>
              <a:t>，也小于等于</a:t>
            </a:r>
            <a:r>
              <a:rPr lang="en-US" altLang="zh-CN" dirty="0" smtClean="0"/>
              <a:t>A[q+1..r]  </a:t>
            </a:r>
          </a:p>
          <a:p>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79</a:t>
            </a:fld>
            <a:endParaRPr lang="zh-CN" altLang="en-US"/>
          </a:p>
        </p:txBody>
      </p:sp>
    </p:spTree>
    <p:extLst>
      <p:ext uri="{BB962C8B-B14F-4D97-AF65-F5344CB8AC3E}">
        <p14:creationId xmlns:p14="http://schemas.microsoft.com/office/powerpoint/2010/main" val="305119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87</a:t>
            </a:fld>
            <a:endParaRPr lang="zh-CN" altLang="en-US"/>
          </a:p>
        </p:txBody>
      </p:sp>
    </p:spTree>
    <p:extLst>
      <p:ext uri="{BB962C8B-B14F-4D97-AF65-F5344CB8AC3E}">
        <p14:creationId xmlns:p14="http://schemas.microsoft.com/office/powerpoint/2010/main" val="368551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 活动安排问题是可以用贪心算法有效求解的一个很好的例子。该问题要求高效地安排一系列争用某一公共资源的活动。</a:t>
            </a:r>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4</a:t>
            </a:fld>
            <a:endParaRPr lang="zh-CN" altLang="en-US"/>
          </a:p>
        </p:txBody>
      </p:sp>
    </p:spTree>
    <p:extLst>
      <p:ext uri="{BB962C8B-B14F-4D97-AF65-F5344CB8AC3E}">
        <p14:creationId xmlns:p14="http://schemas.microsoft.com/office/powerpoint/2010/main" val="173351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尽量少的点，使得每个闭区间内至少有一个点</a:t>
            </a:r>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37</a:t>
            </a:fld>
            <a:endParaRPr lang="zh-CN" altLang="en-US"/>
          </a:p>
        </p:txBody>
      </p:sp>
    </p:spTree>
    <p:extLst>
      <p:ext uri="{BB962C8B-B14F-4D97-AF65-F5344CB8AC3E}">
        <p14:creationId xmlns:p14="http://schemas.microsoft.com/office/powerpoint/2010/main" val="1834200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5B78F4C-AC41-4A34-9A9E-77219E3B538D}" type="slidenum">
              <a:rPr lang="zh-CN" altLang="en-US" smtClean="0"/>
              <a:t>38</a:t>
            </a:fld>
            <a:endParaRPr lang="zh-CN" altLang="en-US"/>
          </a:p>
        </p:txBody>
      </p:sp>
    </p:spTree>
    <p:extLst>
      <p:ext uri="{BB962C8B-B14F-4D97-AF65-F5344CB8AC3E}">
        <p14:creationId xmlns:p14="http://schemas.microsoft.com/office/powerpoint/2010/main" val="1288734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47</a:t>
            </a:fld>
            <a:endParaRPr lang="zh-CN" altLang="en-US"/>
          </a:p>
        </p:txBody>
      </p:sp>
    </p:spTree>
    <p:extLst>
      <p:ext uri="{BB962C8B-B14F-4D97-AF65-F5344CB8AC3E}">
        <p14:creationId xmlns:p14="http://schemas.microsoft.com/office/powerpoint/2010/main" val="3101989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48</a:t>
            </a:fld>
            <a:endParaRPr lang="zh-CN" altLang="en-US"/>
          </a:p>
        </p:txBody>
      </p:sp>
    </p:spTree>
    <p:extLst>
      <p:ext uri="{BB962C8B-B14F-4D97-AF65-F5344CB8AC3E}">
        <p14:creationId xmlns:p14="http://schemas.microsoft.com/office/powerpoint/2010/main" val="2898277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49</a:t>
            </a:fld>
            <a:endParaRPr lang="zh-CN" altLang="en-US"/>
          </a:p>
        </p:txBody>
      </p:sp>
    </p:spTree>
    <p:extLst>
      <p:ext uri="{BB962C8B-B14F-4D97-AF65-F5344CB8AC3E}">
        <p14:creationId xmlns:p14="http://schemas.microsoft.com/office/powerpoint/2010/main" val="5766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50</a:t>
            </a:fld>
            <a:endParaRPr lang="zh-CN" altLang="en-US"/>
          </a:p>
        </p:txBody>
      </p:sp>
    </p:spTree>
    <p:extLst>
      <p:ext uri="{BB962C8B-B14F-4D97-AF65-F5344CB8AC3E}">
        <p14:creationId xmlns:p14="http://schemas.microsoft.com/office/powerpoint/2010/main" val="281651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98463" y="1243013"/>
            <a:ext cx="5964237" cy="3355975"/>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058709B-7801-4369-A743-CEEE0B05EDE0}" type="slidenum">
              <a:rPr lang="zh-CN" altLang="en-US" smtClean="0"/>
              <a:t>51</a:t>
            </a:fld>
            <a:endParaRPr lang="zh-CN" altLang="en-US"/>
          </a:p>
        </p:txBody>
      </p:sp>
    </p:spTree>
    <p:extLst>
      <p:ext uri="{BB962C8B-B14F-4D97-AF65-F5344CB8AC3E}">
        <p14:creationId xmlns:p14="http://schemas.microsoft.com/office/powerpoint/2010/main" val="3479138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3363397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80666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6B35C8-573D-4530-A024-5CFCF6A45D22}"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0413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2593679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6B35C8-573D-4530-A024-5CFCF6A45D22}"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96787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115934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1120964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2605675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Picture 4"/>
          <p:cNvPicPr>
            <a:picLocks noChangeAspect="1" noChangeArrowheads="1"/>
          </p:cNvPicPr>
          <p:nvPr userDrawn="1"/>
        </p:nvPicPr>
        <p:blipFill>
          <a:blip r:embed="rId2">
            <a:duotone>
              <a:prstClr val="black"/>
              <a:schemeClr val="accent5">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t="6494" r="23326" b="24977"/>
          <a:stretch>
            <a:fillRect/>
          </a:stretch>
        </p:blipFill>
        <p:spPr bwMode="auto">
          <a:xfrm>
            <a:off x="8005237" y="4075118"/>
            <a:ext cx="4186767"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8996792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3778297204"/>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1068102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31549855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206911488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344744344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2108363259"/>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36805689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0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247622820"/>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1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1277030540"/>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2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301120479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标题幻灯片">
    <p:spTree>
      <p:nvGrpSpPr>
        <p:cNvPr id="1" name=""/>
        <p:cNvGrpSpPr/>
        <p:nvPr/>
      </p:nvGrpSpPr>
      <p:grpSpPr>
        <a:xfrm>
          <a:off x="0" y="0"/>
          <a:ext cx="0" cy="0"/>
          <a:chOff x="0" y="0"/>
          <a:chExt cx="0" cy="0"/>
        </a:xfrm>
      </p:grpSpPr>
      <p:sp>
        <p:nvSpPr>
          <p:cNvPr id="26" name="矩形 25"/>
          <p:cNvSpPr/>
          <p:nvPr userDrawn="1"/>
        </p:nvSpPr>
        <p:spPr>
          <a:xfrm>
            <a:off x="9194804" y="264123"/>
            <a:ext cx="2920313" cy="1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6" name="组合 15"/>
          <p:cNvGrpSpPr/>
          <p:nvPr userDrawn="1"/>
        </p:nvGrpSpPr>
        <p:grpSpPr>
          <a:xfrm>
            <a:off x="247081" y="196648"/>
            <a:ext cx="434909" cy="335109"/>
            <a:chOff x="3976261" y="3892343"/>
            <a:chExt cx="326182" cy="335109"/>
          </a:xfrm>
        </p:grpSpPr>
        <p:sp>
          <p:nvSpPr>
            <p:cNvPr id="17" name="六边形 16"/>
            <p:cNvSpPr>
              <a:spLocks/>
            </p:cNvSpPr>
            <p:nvPr/>
          </p:nvSpPr>
          <p:spPr>
            <a:xfrm>
              <a:off x="3976261" y="3892343"/>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8" name="六边形 17"/>
            <p:cNvSpPr>
              <a:spLocks/>
            </p:cNvSpPr>
            <p:nvPr/>
          </p:nvSpPr>
          <p:spPr>
            <a:xfrm>
              <a:off x="3976261" y="4005288"/>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9" name="六边形 18"/>
            <p:cNvSpPr>
              <a:spLocks/>
            </p:cNvSpPr>
            <p:nvPr/>
          </p:nvSpPr>
          <p:spPr>
            <a:xfrm>
              <a:off x="3976261" y="4120615"/>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0" name="六边形 19"/>
            <p:cNvSpPr>
              <a:spLocks/>
            </p:cNvSpPr>
            <p:nvPr/>
          </p:nvSpPr>
          <p:spPr>
            <a:xfrm>
              <a:off x="4078302" y="3945761"/>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1" name="六边形 20"/>
            <p:cNvSpPr>
              <a:spLocks/>
            </p:cNvSpPr>
            <p:nvPr/>
          </p:nvSpPr>
          <p:spPr>
            <a:xfrm>
              <a:off x="4078302" y="4060570"/>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2" name="六边形 21"/>
            <p:cNvSpPr>
              <a:spLocks/>
            </p:cNvSpPr>
            <p:nvPr/>
          </p:nvSpPr>
          <p:spPr>
            <a:xfrm>
              <a:off x="4180344" y="4003942"/>
              <a:ext cx="122099" cy="106837"/>
            </a:xfrm>
            <a:prstGeom prst="hexagon">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4" name="流程图: 过程 8"/>
          <p:cNvSpPr/>
          <p:nvPr userDrawn="1"/>
        </p:nvSpPr>
        <p:spPr>
          <a:xfrm rot="5400000" flipH="1">
            <a:off x="11024197" y="-734021"/>
            <a:ext cx="252123" cy="1929713"/>
          </a:xfrm>
          <a:custGeom>
            <a:avLst/>
            <a:gdLst>
              <a:gd name="connsiteX0" fmla="*/ 0 w 10000"/>
              <a:gd name="connsiteY0" fmla="*/ 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9474 w 10000"/>
              <a:gd name="connsiteY2" fmla="*/ 9062 h 10000"/>
              <a:gd name="connsiteX3" fmla="*/ 0 w 10000"/>
              <a:gd name="connsiteY3" fmla="*/ 10000 h 10000"/>
              <a:gd name="connsiteX4" fmla="*/ 0 w 10000"/>
              <a:gd name="connsiteY4" fmla="*/ 0 h 10000"/>
              <a:gd name="connsiteX0" fmla="*/ 0 w 10075"/>
              <a:gd name="connsiteY0" fmla="*/ 0 h 10000"/>
              <a:gd name="connsiteX1" fmla="*/ 10000 w 10075"/>
              <a:gd name="connsiteY1" fmla="*/ 0 h 10000"/>
              <a:gd name="connsiteX2" fmla="*/ 10028 w 10075"/>
              <a:gd name="connsiteY2" fmla="*/ 8891 h 10000"/>
              <a:gd name="connsiteX3" fmla="*/ 0 w 10075"/>
              <a:gd name="connsiteY3" fmla="*/ 10000 h 10000"/>
              <a:gd name="connsiteX4" fmla="*/ 0 w 10075"/>
              <a:gd name="connsiteY4" fmla="*/ 0 h 10000"/>
              <a:gd name="connsiteX0" fmla="*/ 0 w 10335"/>
              <a:gd name="connsiteY0" fmla="*/ 0 h 10000"/>
              <a:gd name="connsiteX1" fmla="*/ 10000 w 10335"/>
              <a:gd name="connsiteY1" fmla="*/ 0 h 10000"/>
              <a:gd name="connsiteX2" fmla="*/ 10305 w 10335"/>
              <a:gd name="connsiteY2" fmla="*/ 8891 h 10000"/>
              <a:gd name="connsiteX3" fmla="*/ 0 w 10335"/>
              <a:gd name="connsiteY3" fmla="*/ 10000 h 10000"/>
              <a:gd name="connsiteX4" fmla="*/ 0 w 10335"/>
              <a:gd name="connsiteY4" fmla="*/ 0 h 10000"/>
              <a:gd name="connsiteX0" fmla="*/ 0 w 10000"/>
              <a:gd name="connsiteY0" fmla="*/ 0 h 10000"/>
              <a:gd name="connsiteX1" fmla="*/ 10000 w 10000"/>
              <a:gd name="connsiteY1" fmla="*/ 0 h 10000"/>
              <a:gd name="connsiteX2" fmla="*/ 9751 w 10000"/>
              <a:gd name="connsiteY2" fmla="*/ 9062 h 10000"/>
              <a:gd name="connsiteX3" fmla="*/ 0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cubicBezTo>
                  <a:pt x="9825" y="3021"/>
                  <a:pt x="9926" y="6041"/>
                  <a:pt x="9751" y="9062"/>
                </a:cubicBezTo>
                <a:lnTo>
                  <a:pt x="0" y="10000"/>
                </a:lnTo>
                <a:lnTo>
                  <a:pt x="0" y="0"/>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5" name="图片 24"/>
          <p:cNvPicPr>
            <a:picLocks noChangeAspect="1"/>
          </p:cNvPicPr>
          <p:nvPr userDrawn="1"/>
        </p:nvPicPr>
        <p:blipFill rotWithShape="1">
          <a:blip r:embed="rId2" cstate="print">
            <a:biLevel thresh="25000"/>
            <a:extLst>
              <a:ext uri="{28A0092B-C50C-407E-A947-70E740481C1C}">
                <a14:useLocalDpi xmlns:a14="http://schemas.microsoft.com/office/drawing/2010/main" val="0"/>
              </a:ext>
            </a:extLst>
          </a:blip>
          <a:srcRect t="77926" r="53951"/>
          <a:stretch/>
        </p:blipFill>
        <p:spPr>
          <a:xfrm>
            <a:off x="10477500" y="129052"/>
            <a:ext cx="1538888" cy="311055"/>
          </a:xfrm>
          <a:prstGeom prst="rect">
            <a:avLst/>
          </a:prstGeom>
        </p:spPr>
      </p:pic>
    </p:spTree>
    <p:extLst>
      <p:ext uri="{BB962C8B-B14F-4D97-AF65-F5344CB8AC3E}">
        <p14:creationId xmlns:p14="http://schemas.microsoft.com/office/powerpoint/2010/main" val="272219231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316378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387070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197207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1076419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2061571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4202017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9D91BBB-A686-4E0B-8DB3-AAEBFDA4D2F8}" type="datetimeFigureOut">
              <a:rPr lang="zh-CN" altLang="en-US" smtClean="0"/>
              <a:t>2017/6/27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2019575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9D91BBB-A686-4E0B-8DB3-AAEBFDA4D2F8}" type="datetimeFigureOut">
              <a:rPr lang="zh-CN" altLang="en-US" smtClean="0"/>
              <a:t>2017/6/27</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6B35C8-573D-4530-A024-5CFCF6A45D22}" type="slidenum">
              <a:rPr lang="zh-CN" altLang="en-US" smtClean="0"/>
              <a:t>‹#›</a:t>
            </a:fld>
            <a:endParaRPr lang="zh-CN" altLang="en-US"/>
          </a:p>
        </p:txBody>
      </p:sp>
    </p:spTree>
    <p:extLst>
      <p:ext uri="{BB962C8B-B14F-4D97-AF65-F5344CB8AC3E}">
        <p14:creationId xmlns:p14="http://schemas.microsoft.com/office/powerpoint/2010/main" val="3718109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 id="2147483681" r:id="rId20"/>
    <p:sldLayoutId id="2147483682" r:id="rId21"/>
    <p:sldLayoutId id="2147483683" r:id="rId22"/>
    <p:sldLayoutId id="2147483684" r:id="rId23"/>
    <p:sldLayoutId id="2147483687" r:id="rId24"/>
    <p:sldLayoutId id="2147483688" r:id="rId25"/>
    <p:sldLayoutId id="2147483689" r:id="rId26"/>
    <p:sldLayoutId id="2147483691" r:id="rId2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ti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gif"/></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image" Target="../media/image14.t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t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t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t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t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t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26.ti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9.png"/><Relationship Id="rId4" Type="http://schemas.openxmlformats.org/officeDocument/2006/relationships/image" Target="../media/image28.png"/></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贪心</a:t>
            </a:r>
            <a:r>
              <a:rPr lang="zh-CN" altLang="en-US" dirty="0"/>
              <a:t>策略</a:t>
            </a:r>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3038457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if (s[</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]&gt;=f[j]){   </a:t>
            </a:r>
          </a:p>
          <a:p>
            <a:pPr marL="0" indent="0">
              <a:buNone/>
            </a:pP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]=true;  j=</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3756569565"/>
              </p:ext>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5317067" y="643466"/>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08850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5960534" y="620888"/>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57957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6570134" y="620888"/>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484825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7224890" y="666043"/>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03028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if (s[</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]&gt;=f[j]){   </a:t>
            </a:r>
          </a:p>
          <a:p>
            <a:pPr marL="0" indent="0">
              <a:buNone/>
            </a:pP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]=true;  j=</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2145666873"/>
              </p:ext>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11</a:t>
                      </a:r>
                      <a:endParaRPr lang="zh-CN" altLang="en-US" sz="1800" b="1" kern="1200" dirty="0">
                        <a:solidFill>
                          <a:srgbClr val="00B050"/>
                        </a:solidFill>
                        <a:latin typeface="+mn-lt"/>
                        <a:ea typeface="+mn-ea"/>
                        <a:cs typeface="+mn-cs"/>
                      </a:endParaRPr>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7868356" y="654755"/>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9662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11</a:t>
                      </a:r>
                      <a:endParaRPr lang="zh-CN" altLang="en-US" sz="1800" b="1" kern="1200" dirty="0">
                        <a:solidFill>
                          <a:srgbClr val="00B050"/>
                        </a:solidFill>
                        <a:latin typeface="+mn-lt"/>
                        <a:ea typeface="+mn-ea"/>
                        <a:cs typeface="+mn-cs"/>
                      </a:endParaRPr>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8534402" y="677332"/>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9950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11</a:t>
                      </a:r>
                      <a:endParaRPr lang="zh-CN" altLang="en-US" sz="1800" b="1" kern="1200" dirty="0">
                        <a:solidFill>
                          <a:srgbClr val="00B050"/>
                        </a:solidFill>
                        <a:latin typeface="+mn-lt"/>
                        <a:ea typeface="+mn-ea"/>
                        <a:cs typeface="+mn-cs"/>
                      </a:endParaRPr>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9234313" y="666043"/>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90091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if (s[</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]&gt;=f[j]){   </a:t>
            </a:r>
          </a:p>
          <a:p>
            <a:pPr marL="0" indent="0">
              <a:buNone/>
            </a:pP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]=true;  j=</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1610590481"/>
              </p:ext>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11</a:t>
                      </a:r>
                      <a:endParaRPr lang="zh-CN" altLang="en-US" sz="1800" b="1" kern="1200" dirty="0">
                        <a:solidFill>
                          <a:srgbClr val="00B050"/>
                        </a:solidFill>
                        <a:latin typeface="+mn-lt"/>
                        <a:ea typeface="+mn-ea"/>
                        <a:cs typeface="+mn-cs"/>
                      </a:endParaRPr>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5</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8</a:t>
                      </a:r>
                      <a:endParaRPr lang="zh-CN" altLang="en-US" sz="1800" b="1" kern="1200" dirty="0">
                        <a:solidFill>
                          <a:srgbClr val="00B050"/>
                        </a:solidFill>
                        <a:latin typeface="+mn-lt"/>
                        <a:ea typeface="+mn-ea"/>
                        <a:cs typeface="+mn-cs"/>
                      </a:endParaRPr>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12</a:t>
                      </a:r>
                      <a:endParaRPr lang="zh-CN" altLang="en-US" sz="1800" b="1" kern="1200" dirty="0">
                        <a:solidFill>
                          <a:srgbClr val="00B050"/>
                        </a:solidFill>
                        <a:latin typeface="+mn-lt"/>
                        <a:ea typeface="+mn-ea"/>
                        <a:cs typeface="+mn-cs"/>
                      </a:endParaRPr>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7</a:t>
                      </a:r>
                      <a:endParaRPr lang="zh-CN" altLang="en-US" sz="1800" b="1" kern="1200" dirty="0">
                        <a:solidFill>
                          <a:srgbClr val="00B050"/>
                        </a:solidFill>
                        <a:latin typeface="+mn-lt"/>
                        <a:ea typeface="+mn-ea"/>
                        <a:cs typeface="+mn-cs"/>
                      </a:endParaRPr>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11</a:t>
                      </a:r>
                      <a:endParaRPr lang="zh-CN" altLang="en-US" sz="1800" b="1" kern="1200" dirty="0">
                        <a:solidFill>
                          <a:srgbClr val="00B050"/>
                        </a:solidFill>
                        <a:latin typeface="+mn-lt"/>
                        <a:ea typeface="+mn-ea"/>
                        <a:cs typeface="+mn-cs"/>
                      </a:endParaRPr>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pPr marL="0" algn="l" defTabSz="457200" rtl="0" eaLnBrk="1" latinLnBrk="0" hangingPunct="1"/>
                      <a:r>
                        <a:rPr lang="en-US" altLang="zh-CN" sz="1800" b="1" kern="1200" dirty="0" smtClean="0">
                          <a:solidFill>
                            <a:srgbClr val="00B050"/>
                          </a:solidFill>
                          <a:latin typeface="+mn-lt"/>
                          <a:ea typeface="+mn-ea"/>
                          <a:cs typeface="+mn-cs"/>
                        </a:rPr>
                        <a:t>14</a:t>
                      </a:r>
                      <a:endParaRPr lang="zh-CN" altLang="en-US" sz="1800" b="1" kern="1200" dirty="0">
                        <a:solidFill>
                          <a:srgbClr val="00B050"/>
                        </a:solidFill>
                        <a:latin typeface="+mn-lt"/>
                        <a:ea typeface="+mn-ea"/>
                        <a:cs typeface="+mn-cs"/>
                      </a:endParaRPr>
                    </a:p>
                  </a:txBody>
                  <a:tcPr/>
                </a:tc>
              </a:tr>
            </a:tbl>
          </a:graphicData>
        </a:graphic>
      </p:graphicFrame>
      <p:sp>
        <p:nvSpPr>
          <p:cNvPr id="6" name="下箭头 5"/>
          <p:cNvSpPr/>
          <p:nvPr/>
        </p:nvSpPr>
        <p:spPr>
          <a:xfrm>
            <a:off x="9889067" y="620889"/>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7106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4310</a:t>
            </a:r>
            <a:r>
              <a:rPr lang="zh-CN" altLang="en-US" dirty="0"/>
              <a:t>题目描述</a:t>
            </a:r>
          </a:p>
        </p:txBody>
      </p:sp>
      <p:sp>
        <p:nvSpPr>
          <p:cNvPr id="3" name="内容占位符 2"/>
          <p:cNvSpPr>
            <a:spLocks noGrp="1"/>
          </p:cNvSpPr>
          <p:nvPr>
            <p:ph idx="1"/>
          </p:nvPr>
        </p:nvSpPr>
        <p:spPr/>
        <p:txBody>
          <a:bodyPr>
            <a:normAutofit fontScale="92500" lnSpcReduction="20000"/>
          </a:bodyPr>
          <a:lstStyle/>
          <a:p>
            <a:pPr algn="just"/>
            <a:r>
              <a:rPr lang="en-US" altLang="zh-CN" dirty="0"/>
              <a:t>When playing </a:t>
            </a:r>
            <a:r>
              <a:rPr lang="en-US" altLang="zh-CN" dirty="0" err="1"/>
              <a:t>DotA</a:t>
            </a:r>
            <a:r>
              <a:rPr lang="en-US" altLang="zh-CN" dirty="0"/>
              <a:t> with god-like rivals and pig-like team members, you have to face an embarrassing situation: All your teammates are killed, and you have to fight 1vN</a:t>
            </a:r>
            <a:r>
              <a:rPr lang="en-US" altLang="zh-CN" dirty="0" smtClean="0"/>
              <a:t>.</a:t>
            </a:r>
          </a:p>
          <a:p>
            <a:pPr algn="just"/>
            <a:r>
              <a:rPr lang="en-US" altLang="zh-CN" dirty="0" smtClean="0"/>
              <a:t>There </a:t>
            </a:r>
            <a:r>
              <a:rPr lang="en-US" altLang="zh-CN" dirty="0"/>
              <a:t>are two key attributes for the heroes in the game, health point (HP) and damage per shot (DPS). Your hero has almost infinite HP, but only 1 DPS</a:t>
            </a:r>
            <a:r>
              <a:rPr lang="en-US" altLang="zh-CN" dirty="0" smtClean="0"/>
              <a:t>.</a:t>
            </a:r>
            <a:r>
              <a:rPr lang="en-US" altLang="zh-CN" dirty="0"/>
              <a:t/>
            </a:r>
            <a:br>
              <a:rPr lang="en-US" altLang="zh-CN" dirty="0"/>
            </a:br>
            <a:r>
              <a:rPr lang="en-US" altLang="zh-CN" dirty="0"/>
              <a:t>To simplify the problem, we assume the game is turn-based, but not real-time. In each round, you can choose one enemy hero to attack, and his HP will decrease by 1. While at the same time, all the lived enemy heroes will attack you, and your HP will decrease by the sum of their DPS. If one hero's HP fall equal to (or below) zero, he will die after this round, and cannot attack you in the following rounds</a:t>
            </a:r>
            <a:r>
              <a:rPr lang="en-US" altLang="zh-CN" dirty="0" smtClean="0"/>
              <a:t>.</a:t>
            </a:r>
          </a:p>
          <a:p>
            <a:pPr algn="just"/>
            <a:r>
              <a:rPr lang="en-US" altLang="zh-CN" dirty="0" smtClean="0"/>
              <a:t>Although </a:t>
            </a:r>
            <a:r>
              <a:rPr lang="en-US" altLang="zh-CN" dirty="0"/>
              <a:t>your hero is undefeated, you want to choose best strategy to kill all the enemy heroes with minimum HP loss</a:t>
            </a:r>
            <a:r>
              <a:rPr lang="en-US" altLang="zh-CN" dirty="0" smtClean="0"/>
              <a:t>.</a:t>
            </a:r>
          </a:p>
          <a:p>
            <a:r>
              <a:rPr lang="zh-CN" altLang="en-US" dirty="0" smtClean="0"/>
              <a:t>题目大意：</a:t>
            </a:r>
            <a:r>
              <a:rPr lang="en-US" altLang="zh-CN" dirty="0"/>
              <a:t> 1VN</a:t>
            </a:r>
            <a:r>
              <a:rPr lang="zh-CN" altLang="en-US" dirty="0" smtClean="0"/>
              <a:t>对战游戏，英雄有两个属性</a:t>
            </a:r>
            <a:r>
              <a:rPr lang="en-US" altLang="zh-CN" dirty="0" smtClean="0"/>
              <a:t>HP,DPS.</a:t>
            </a:r>
            <a:r>
              <a:rPr lang="zh-CN" altLang="en-US" dirty="0" smtClean="0"/>
              <a:t>英雄血量无上限，攻击是</a:t>
            </a:r>
            <a:r>
              <a:rPr lang="en-US" altLang="zh-CN" dirty="0" smtClean="0"/>
              <a:t>1</a:t>
            </a:r>
            <a:r>
              <a:rPr lang="zh-CN" altLang="en-US" dirty="0" smtClean="0"/>
              <a:t>，同时和</a:t>
            </a:r>
            <a:r>
              <a:rPr lang="en-US" altLang="zh-CN" dirty="0" smtClean="0"/>
              <a:t>N</a:t>
            </a:r>
            <a:r>
              <a:rPr lang="zh-CN" altLang="en-US" dirty="0" smtClean="0"/>
              <a:t>个敌人对打，目标是杀死所有敌人，掉最少的血。</a:t>
            </a:r>
            <a:endParaRPr lang="zh-CN" altLang="en-US" dirty="0"/>
          </a:p>
        </p:txBody>
      </p:sp>
    </p:spTree>
    <p:extLst>
      <p:ext uri="{BB962C8B-B14F-4D97-AF65-F5344CB8AC3E}">
        <p14:creationId xmlns:p14="http://schemas.microsoft.com/office/powerpoint/2010/main" val="15669748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求掉血量最少</a:t>
            </a:r>
            <a:r>
              <a:rPr lang="zh-CN" altLang="en-US" dirty="0"/>
              <a:t>。这是一道可以使用贪心策略解决的问题</a:t>
            </a:r>
            <a:r>
              <a:rPr lang="zh-CN" altLang="en-US" dirty="0" smtClean="0"/>
              <a:t>。</a:t>
            </a:r>
            <a:endParaRPr lang="en-US" altLang="zh-CN" dirty="0" smtClean="0"/>
          </a:p>
          <a:p>
            <a:r>
              <a:rPr lang="zh-CN" altLang="en-US" dirty="0" smtClean="0"/>
              <a:t>结构体保存每个</a:t>
            </a:r>
            <a:r>
              <a:rPr lang="zh-CN" altLang="en-US" dirty="0"/>
              <a:t>敌人</a:t>
            </a:r>
            <a:r>
              <a:rPr lang="zh-CN" altLang="en-US" dirty="0" smtClean="0"/>
              <a:t>的</a:t>
            </a:r>
            <a:r>
              <a:rPr lang="en-US" altLang="zh-CN" dirty="0" smtClean="0"/>
              <a:t>HP</a:t>
            </a:r>
            <a:r>
              <a:rPr lang="zh-CN" altLang="en-US" dirty="0" smtClean="0"/>
              <a:t>和</a:t>
            </a:r>
            <a:r>
              <a:rPr lang="en-US" altLang="zh-CN" dirty="0" smtClean="0"/>
              <a:t>DPS</a:t>
            </a:r>
          </a:p>
          <a:p>
            <a:endParaRPr lang="en-US" altLang="zh-CN" dirty="0"/>
          </a:p>
          <a:p>
            <a:endParaRPr lang="en-US" altLang="zh-CN" dirty="0" smtClean="0"/>
          </a:p>
          <a:p>
            <a:r>
              <a:rPr lang="zh-CN" altLang="en-US" dirty="0" smtClean="0"/>
              <a:t>对敌人按照输出能力排序</a:t>
            </a:r>
            <a:endParaRPr lang="en-US" altLang="zh-CN" dirty="0" smtClean="0"/>
          </a:p>
          <a:p>
            <a:r>
              <a:rPr lang="zh-CN" altLang="en-US" dirty="0" smtClean="0"/>
              <a:t>对每个敌人计算掉血量</a:t>
            </a:r>
            <a:endParaRPr lang="zh-CN" altLang="en-US" dirty="0"/>
          </a:p>
        </p:txBody>
      </p:sp>
      <p:pic>
        <p:nvPicPr>
          <p:cNvPr id="4" name="图片 3"/>
          <p:cNvPicPr>
            <a:picLocks noChangeAspect="1"/>
          </p:cNvPicPr>
          <p:nvPr/>
        </p:nvPicPr>
        <p:blipFill>
          <a:blip r:embed="rId2"/>
          <a:stretch>
            <a:fillRect/>
          </a:stretch>
        </p:blipFill>
        <p:spPr>
          <a:xfrm>
            <a:off x="6595883" y="2551150"/>
            <a:ext cx="1459656" cy="969389"/>
          </a:xfrm>
          <a:prstGeom prst="rect">
            <a:avLst/>
          </a:prstGeom>
        </p:spPr>
      </p:pic>
      <p:pic>
        <p:nvPicPr>
          <p:cNvPr id="5" name="图片 4"/>
          <p:cNvPicPr>
            <a:picLocks noChangeAspect="1"/>
          </p:cNvPicPr>
          <p:nvPr/>
        </p:nvPicPr>
        <p:blipFill>
          <a:blip r:embed="rId3"/>
          <a:stretch>
            <a:fillRect/>
          </a:stretch>
        </p:blipFill>
        <p:spPr>
          <a:xfrm>
            <a:off x="5756436" y="4273254"/>
            <a:ext cx="2580952" cy="923810"/>
          </a:xfrm>
          <a:prstGeom prst="rect">
            <a:avLst/>
          </a:prstGeom>
        </p:spPr>
      </p:pic>
      <p:pic>
        <p:nvPicPr>
          <p:cNvPr id="6" name="图片 5"/>
          <p:cNvPicPr>
            <a:picLocks noChangeAspect="1"/>
          </p:cNvPicPr>
          <p:nvPr/>
        </p:nvPicPr>
        <p:blipFill>
          <a:blip r:embed="rId4"/>
          <a:stretch>
            <a:fillRect/>
          </a:stretch>
        </p:blipFill>
        <p:spPr>
          <a:xfrm>
            <a:off x="5756436" y="3799994"/>
            <a:ext cx="2809524" cy="276190"/>
          </a:xfrm>
          <a:prstGeom prst="rect">
            <a:avLst/>
          </a:prstGeom>
        </p:spPr>
      </p:pic>
    </p:spTree>
    <p:extLst>
      <p:ext uri="{BB962C8B-B14F-4D97-AF65-F5344CB8AC3E}">
        <p14:creationId xmlns:p14="http://schemas.microsoft.com/office/powerpoint/2010/main" val="4070656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贪心策略是指从问题的初始状态出发，通过若干次的贪心选择而得出最优值</a:t>
            </a:r>
            <a:r>
              <a:rPr lang="en-US" altLang="zh-CN" dirty="0"/>
              <a:t>(</a:t>
            </a:r>
            <a:r>
              <a:rPr lang="zh-CN" altLang="en-US" dirty="0"/>
              <a:t>或较优解</a:t>
            </a:r>
            <a:r>
              <a:rPr lang="en-US" altLang="zh-CN" dirty="0"/>
              <a:t>)</a:t>
            </a:r>
            <a:r>
              <a:rPr lang="zh-CN" altLang="en-US" dirty="0"/>
              <a:t>的一种解题方法</a:t>
            </a:r>
            <a:r>
              <a:rPr lang="zh-CN" altLang="en-US" dirty="0" smtClean="0"/>
              <a:t>。即在</a:t>
            </a:r>
            <a:r>
              <a:rPr lang="zh-CN" altLang="en-US" dirty="0"/>
              <a:t>对问题求解时，总是</a:t>
            </a:r>
            <a:r>
              <a:rPr lang="zh-CN" altLang="en-US" dirty="0" smtClean="0"/>
              <a:t>做出</a:t>
            </a:r>
            <a:r>
              <a:rPr lang="zh-CN" altLang="en-US" dirty="0"/>
              <a:t>在当前看来是最好的选择</a:t>
            </a:r>
            <a:r>
              <a:rPr lang="zh-CN" altLang="en-US" dirty="0" smtClean="0"/>
              <a:t>。</a:t>
            </a:r>
          </a:p>
          <a:p>
            <a:r>
              <a:rPr lang="zh-CN" altLang="en-US" dirty="0" smtClean="0"/>
              <a:t>贪心</a:t>
            </a:r>
            <a:r>
              <a:rPr lang="zh-CN" altLang="en-US" dirty="0"/>
              <a:t>策略是最接近人类认知思维的一种解题</a:t>
            </a:r>
            <a:r>
              <a:rPr lang="zh-CN" altLang="en-US" dirty="0" smtClean="0"/>
              <a:t>策略，它的理论基础基于矩阵</a:t>
            </a:r>
            <a:r>
              <a:rPr lang="zh-CN" altLang="en-US" dirty="0"/>
              <a:t>胚。</a:t>
            </a:r>
          </a:p>
        </p:txBody>
      </p:sp>
    </p:spTree>
    <p:extLst>
      <p:ext uri="{BB962C8B-B14F-4D97-AF65-F5344CB8AC3E}">
        <p14:creationId xmlns:p14="http://schemas.microsoft.com/office/powerpoint/2010/main" val="22006900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2028497"/>
            <a:ext cx="8915400" cy="3882725"/>
          </a:xfrm>
        </p:spPr>
        <p:txBody>
          <a:bodyPr>
            <a:normAutofit/>
          </a:bodyPr>
          <a:lstStyle/>
          <a:p>
            <a:endParaRPr lang="en-US" altLang="zh-CN" dirty="0" smtClean="0"/>
          </a:p>
          <a:p>
            <a:endParaRPr lang="en-US" altLang="zh-CN" dirty="0"/>
          </a:p>
          <a:p>
            <a:endParaRPr lang="en-US" altLang="zh-CN" dirty="0" smtClean="0"/>
          </a:p>
          <a:p>
            <a:endParaRPr lang="en-US" altLang="zh-CN" dirty="0"/>
          </a:p>
          <a:p>
            <a:r>
              <a:rPr lang="zh-CN" altLang="en-US" dirty="0" smtClean="0"/>
              <a:t>样例输入</a:t>
            </a:r>
            <a:endParaRPr lang="en-US" altLang="zh-CN" dirty="0" smtClean="0"/>
          </a:p>
          <a:p>
            <a:pPr lvl="1"/>
            <a:r>
              <a:rPr lang="en-US" altLang="zh-CN" dirty="0" smtClean="0"/>
              <a:t>2</a:t>
            </a:r>
            <a:endParaRPr lang="en-US" altLang="zh-CN" dirty="0"/>
          </a:p>
          <a:p>
            <a:pPr lvl="1"/>
            <a:r>
              <a:rPr lang="en-US" altLang="zh-CN" dirty="0" smtClean="0"/>
              <a:t>100 1</a:t>
            </a:r>
          </a:p>
          <a:p>
            <a:pPr lvl="1"/>
            <a:r>
              <a:rPr lang="en-US" altLang="zh-CN" dirty="0" smtClean="0"/>
              <a:t>1 100</a:t>
            </a:r>
          </a:p>
          <a:p>
            <a:pPr marL="0" indent="0">
              <a:buNone/>
            </a:pPr>
            <a:r>
              <a:rPr lang="en-US" altLang="zh-CN" dirty="0" smtClean="0"/>
              <a:t>													</a:t>
            </a:r>
          </a:p>
          <a:p>
            <a:endParaRPr lang="en-US" altLang="zh-CN" dirty="0" smtClean="0"/>
          </a:p>
        </p:txBody>
      </p:sp>
      <p:sp>
        <p:nvSpPr>
          <p:cNvPr id="5" name="标题 1"/>
          <p:cNvSpPr>
            <a:spLocks noGrp="1"/>
          </p:cNvSpPr>
          <p:nvPr>
            <p:ph type="title"/>
          </p:nvPr>
        </p:nvSpPr>
        <p:spPr>
          <a:xfrm>
            <a:off x="2592925" y="624110"/>
            <a:ext cx="8911687" cy="1280890"/>
          </a:xfrm>
        </p:spPr>
        <p:txBody>
          <a:bodyPr/>
          <a:lstStyle/>
          <a:p>
            <a:r>
              <a:rPr lang="zh-CN" altLang="en-US" dirty="0"/>
              <a:t>求解过程</a:t>
            </a:r>
          </a:p>
        </p:txBody>
      </p:sp>
      <p:graphicFrame>
        <p:nvGraphicFramePr>
          <p:cNvPr id="6" name="表格 5"/>
          <p:cNvGraphicFramePr>
            <a:graphicFrameLocks noGrp="1"/>
          </p:cNvGraphicFramePr>
          <p:nvPr>
            <p:extLst>
              <p:ext uri="{D42A27DB-BD31-4B8C-83A1-F6EECF244321}">
                <p14:modId xmlns:p14="http://schemas.microsoft.com/office/powerpoint/2010/main" val="143750014"/>
              </p:ext>
            </p:extLst>
          </p:nvPr>
        </p:nvGraphicFramePr>
        <p:xfrm>
          <a:off x="4577968" y="3969859"/>
          <a:ext cx="3191640" cy="1127994"/>
        </p:xfrm>
        <a:graphic>
          <a:graphicData uri="http://schemas.openxmlformats.org/drawingml/2006/table">
            <a:tbl>
              <a:tblPr firstRow="1" bandRow="1">
                <a:tableStyleId>{2D5ABB26-0587-4C30-8999-92F81FD0307C}</a:tableStyleId>
              </a:tblPr>
              <a:tblGrid>
                <a:gridCol w="1063880"/>
                <a:gridCol w="1063880"/>
                <a:gridCol w="1063880"/>
              </a:tblGrid>
              <a:tr h="386314">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smtClean="0"/>
                        <a:t>Hero[0]</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smtClean="0"/>
                        <a:t>Hero[1]</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DPS</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HP</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100</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pic>
        <p:nvPicPr>
          <p:cNvPr id="7" name="图片 6"/>
          <p:cNvPicPr>
            <a:picLocks noChangeAspect="1"/>
          </p:cNvPicPr>
          <p:nvPr/>
        </p:nvPicPr>
        <p:blipFill>
          <a:blip r:embed="rId2"/>
          <a:stretch>
            <a:fillRect/>
          </a:stretch>
        </p:blipFill>
        <p:spPr>
          <a:xfrm>
            <a:off x="2589212" y="1905000"/>
            <a:ext cx="5485714" cy="1180952"/>
          </a:xfrm>
          <a:prstGeom prst="rect">
            <a:avLst/>
          </a:prstGeom>
        </p:spPr>
      </p:pic>
      <p:sp>
        <p:nvSpPr>
          <p:cNvPr id="8" name="矩形 7"/>
          <p:cNvSpPr/>
          <p:nvPr/>
        </p:nvSpPr>
        <p:spPr>
          <a:xfrm>
            <a:off x="8318442" y="4405724"/>
            <a:ext cx="1314784" cy="369332"/>
          </a:xfrm>
          <a:prstGeom prst="rect">
            <a:avLst/>
          </a:prstGeom>
        </p:spPr>
        <p:txBody>
          <a:bodyPr wrap="none">
            <a:spAutoFit/>
          </a:bodyPr>
          <a:lstStyle/>
          <a:p>
            <a:r>
              <a:rPr lang="en-US" altLang="zh-CN" dirty="0"/>
              <a:t>SUM = 101</a:t>
            </a:r>
          </a:p>
        </p:txBody>
      </p:sp>
    </p:spTree>
    <p:extLst>
      <p:ext uri="{BB962C8B-B14F-4D97-AF65-F5344CB8AC3E}">
        <p14:creationId xmlns:p14="http://schemas.microsoft.com/office/powerpoint/2010/main" val="2594364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2028497"/>
            <a:ext cx="8915400" cy="3882725"/>
          </a:xfrm>
        </p:spPr>
        <p:txBody>
          <a:bodyPr>
            <a:normAutofit/>
          </a:bodyPr>
          <a:lstStyle/>
          <a:p>
            <a:endParaRPr lang="en-US" altLang="zh-CN" dirty="0" smtClean="0"/>
          </a:p>
          <a:p>
            <a:r>
              <a:rPr lang="zh-CN" altLang="en-US" dirty="0" smtClean="0"/>
              <a:t>对</a:t>
            </a:r>
            <a:r>
              <a:rPr lang="en-US" altLang="zh-CN" dirty="0" smtClean="0"/>
              <a:t>hero</a:t>
            </a:r>
            <a:r>
              <a:rPr lang="zh-CN" altLang="en-US" dirty="0" smtClean="0"/>
              <a:t>进行排序，输出能力强的排前面</a:t>
            </a:r>
            <a:endParaRPr lang="en-US" altLang="zh-CN" dirty="0" smtClean="0"/>
          </a:p>
          <a:p>
            <a:pPr marL="0" indent="0">
              <a:buNone/>
            </a:pPr>
            <a:r>
              <a:rPr lang="en-US" altLang="zh-CN" dirty="0" smtClean="0"/>
              <a:t>													</a:t>
            </a:r>
          </a:p>
          <a:p>
            <a:endParaRPr lang="en-US" altLang="zh-CN" dirty="0" smtClean="0"/>
          </a:p>
        </p:txBody>
      </p:sp>
      <p:sp>
        <p:nvSpPr>
          <p:cNvPr id="5" name="标题 1"/>
          <p:cNvSpPr>
            <a:spLocks noGrp="1"/>
          </p:cNvSpPr>
          <p:nvPr>
            <p:ph type="title"/>
          </p:nvPr>
        </p:nvSpPr>
        <p:spPr>
          <a:xfrm>
            <a:off x="2592925" y="624110"/>
            <a:ext cx="8911687" cy="1280890"/>
          </a:xfrm>
        </p:spPr>
        <p:txBody>
          <a:bodyPr/>
          <a:lstStyle/>
          <a:p>
            <a:r>
              <a:rPr lang="zh-CN" altLang="en-US" dirty="0"/>
              <a:t>求解过程</a:t>
            </a:r>
          </a:p>
        </p:txBody>
      </p:sp>
      <p:graphicFrame>
        <p:nvGraphicFramePr>
          <p:cNvPr id="6" name="表格 5"/>
          <p:cNvGraphicFramePr>
            <a:graphicFrameLocks noGrp="1"/>
          </p:cNvGraphicFramePr>
          <p:nvPr>
            <p:extLst>
              <p:ext uri="{D42A27DB-BD31-4B8C-83A1-F6EECF244321}">
                <p14:modId xmlns:p14="http://schemas.microsoft.com/office/powerpoint/2010/main" val="1431946114"/>
              </p:ext>
            </p:extLst>
          </p:nvPr>
        </p:nvGraphicFramePr>
        <p:xfrm>
          <a:off x="4418012" y="3093401"/>
          <a:ext cx="3191640" cy="1127994"/>
        </p:xfrm>
        <a:graphic>
          <a:graphicData uri="http://schemas.openxmlformats.org/drawingml/2006/table">
            <a:tbl>
              <a:tblPr firstRow="1" bandRow="1">
                <a:tableStyleId>{2D5ABB26-0587-4C30-8999-92F81FD0307C}</a:tableStyleId>
              </a:tblPr>
              <a:tblGrid>
                <a:gridCol w="1063880"/>
                <a:gridCol w="1063880"/>
                <a:gridCol w="1063880"/>
              </a:tblGrid>
              <a:tr h="386314">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smtClean="0"/>
                        <a:t>Hero[0]</a:t>
                      </a:r>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smtClean="0"/>
                        <a:t>Hero[1]</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DPS</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HP</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100</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8" name="矩形 7"/>
          <p:cNvSpPr/>
          <p:nvPr/>
        </p:nvSpPr>
        <p:spPr>
          <a:xfrm>
            <a:off x="8223850" y="3491324"/>
            <a:ext cx="1314784" cy="369332"/>
          </a:xfrm>
          <a:prstGeom prst="rect">
            <a:avLst/>
          </a:prstGeom>
        </p:spPr>
        <p:txBody>
          <a:bodyPr wrap="none">
            <a:spAutoFit/>
          </a:bodyPr>
          <a:lstStyle/>
          <a:p>
            <a:r>
              <a:rPr lang="en-US" altLang="zh-CN" dirty="0"/>
              <a:t>SUM = 101</a:t>
            </a:r>
          </a:p>
        </p:txBody>
      </p:sp>
      <p:pic>
        <p:nvPicPr>
          <p:cNvPr id="2" name="图片 1"/>
          <p:cNvPicPr>
            <a:picLocks noChangeAspect="1"/>
          </p:cNvPicPr>
          <p:nvPr/>
        </p:nvPicPr>
        <p:blipFill>
          <a:blip r:embed="rId2"/>
          <a:stretch>
            <a:fillRect/>
          </a:stretch>
        </p:blipFill>
        <p:spPr>
          <a:xfrm>
            <a:off x="2589212" y="1905000"/>
            <a:ext cx="2800000" cy="276190"/>
          </a:xfrm>
          <a:prstGeom prst="rect">
            <a:avLst/>
          </a:prstGeom>
        </p:spPr>
      </p:pic>
    </p:spTree>
    <p:extLst>
      <p:ext uri="{BB962C8B-B14F-4D97-AF65-F5344CB8AC3E}">
        <p14:creationId xmlns:p14="http://schemas.microsoft.com/office/powerpoint/2010/main" val="1589167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2028497"/>
            <a:ext cx="8915400" cy="3882725"/>
          </a:xfrm>
        </p:spPr>
        <p:txBody>
          <a:bodyPr>
            <a:normAutofit/>
          </a:bodyPr>
          <a:lstStyle/>
          <a:p>
            <a:endParaRPr lang="en-US" altLang="zh-CN" dirty="0" smtClean="0"/>
          </a:p>
          <a:p>
            <a:endParaRPr lang="en-US" altLang="zh-CN" dirty="0"/>
          </a:p>
          <a:p>
            <a:endParaRPr lang="en-US" altLang="zh-CN" dirty="0" smtClean="0"/>
          </a:p>
          <a:p>
            <a:pPr marL="0" indent="0">
              <a:buNone/>
            </a:pPr>
            <a:r>
              <a:rPr lang="en-US" altLang="zh-CN" dirty="0" smtClean="0"/>
              <a:t>			</a:t>
            </a:r>
            <a:r>
              <a:rPr lang="en-US" altLang="zh-CN" dirty="0"/>
              <a:t> </a:t>
            </a:r>
            <a:r>
              <a:rPr lang="en-US" altLang="zh-CN" dirty="0" smtClean="0"/>
              <a:t>      sum</a:t>
            </a:r>
            <a:r>
              <a:rPr lang="zh-CN" altLang="en-US" dirty="0" smtClean="0"/>
              <a:t>初始值为</a:t>
            </a:r>
            <a:r>
              <a:rPr lang="en-US" altLang="zh-CN" dirty="0" smtClean="0"/>
              <a:t>101									</a:t>
            </a:r>
          </a:p>
          <a:p>
            <a:endParaRPr lang="en-US" altLang="zh-CN" dirty="0" smtClean="0"/>
          </a:p>
        </p:txBody>
      </p:sp>
      <p:sp>
        <p:nvSpPr>
          <p:cNvPr id="5" name="标题 1"/>
          <p:cNvSpPr>
            <a:spLocks noGrp="1"/>
          </p:cNvSpPr>
          <p:nvPr>
            <p:ph type="title"/>
          </p:nvPr>
        </p:nvSpPr>
        <p:spPr>
          <a:xfrm>
            <a:off x="2592925" y="624110"/>
            <a:ext cx="8911687" cy="1280890"/>
          </a:xfrm>
        </p:spPr>
        <p:txBody>
          <a:bodyPr/>
          <a:lstStyle/>
          <a:p>
            <a:r>
              <a:rPr lang="zh-CN" altLang="en-US" dirty="0"/>
              <a:t>求解过程</a:t>
            </a:r>
          </a:p>
        </p:txBody>
      </p:sp>
      <p:graphicFrame>
        <p:nvGraphicFramePr>
          <p:cNvPr id="6" name="表格 5"/>
          <p:cNvGraphicFramePr>
            <a:graphicFrameLocks noGrp="1"/>
          </p:cNvGraphicFramePr>
          <p:nvPr>
            <p:extLst>
              <p:ext uri="{D42A27DB-BD31-4B8C-83A1-F6EECF244321}">
                <p14:modId xmlns:p14="http://schemas.microsoft.com/office/powerpoint/2010/main" val="3362999316"/>
              </p:ext>
            </p:extLst>
          </p:nvPr>
        </p:nvGraphicFramePr>
        <p:xfrm>
          <a:off x="3104218" y="3790646"/>
          <a:ext cx="3191640" cy="1127994"/>
        </p:xfrm>
        <a:graphic>
          <a:graphicData uri="http://schemas.openxmlformats.org/drawingml/2006/table">
            <a:tbl>
              <a:tblPr firstRow="1" bandRow="1">
                <a:tableStyleId>{2D5ABB26-0587-4C30-8999-92F81FD0307C}</a:tableStyleId>
              </a:tblPr>
              <a:tblGrid>
                <a:gridCol w="1063880"/>
                <a:gridCol w="1063880"/>
                <a:gridCol w="1063880"/>
              </a:tblGrid>
              <a:tr h="386314">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err="1" smtClean="0"/>
                        <a:t>i</a:t>
                      </a:r>
                      <a:r>
                        <a:rPr lang="en-US" altLang="zh-CN" dirty="0" smtClean="0"/>
                        <a:t>=0</a:t>
                      </a:r>
                    </a:p>
                  </a:txBody>
                  <a:tcPr>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ANS</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SUM</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pic>
        <p:nvPicPr>
          <p:cNvPr id="4" name="图片 3"/>
          <p:cNvPicPr>
            <a:picLocks noChangeAspect="1"/>
          </p:cNvPicPr>
          <p:nvPr/>
        </p:nvPicPr>
        <p:blipFill>
          <a:blip r:embed="rId2"/>
          <a:stretch>
            <a:fillRect/>
          </a:stretch>
        </p:blipFill>
        <p:spPr>
          <a:xfrm>
            <a:off x="2589212" y="1905000"/>
            <a:ext cx="3209524" cy="1171429"/>
          </a:xfrm>
          <a:prstGeom prst="rect">
            <a:avLst/>
          </a:prstGeom>
        </p:spPr>
      </p:pic>
      <p:sp>
        <p:nvSpPr>
          <p:cNvPr id="10" name="矩形 9"/>
          <p:cNvSpPr/>
          <p:nvPr/>
        </p:nvSpPr>
        <p:spPr>
          <a:xfrm>
            <a:off x="3063271" y="3220946"/>
            <a:ext cx="1314784" cy="369332"/>
          </a:xfrm>
          <a:prstGeom prst="rect">
            <a:avLst/>
          </a:prstGeom>
        </p:spPr>
        <p:txBody>
          <a:bodyPr wrap="none">
            <a:spAutoFit/>
          </a:bodyPr>
          <a:lstStyle/>
          <a:p>
            <a:r>
              <a:rPr lang="en-US" altLang="zh-CN" dirty="0"/>
              <a:t>SUM = 101</a:t>
            </a:r>
          </a:p>
        </p:txBody>
      </p:sp>
    </p:spTree>
    <p:extLst>
      <p:ext uri="{BB962C8B-B14F-4D97-AF65-F5344CB8AC3E}">
        <p14:creationId xmlns:p14="http://schemas.microsoft.com/office/powerpoint/2010/main" val="479874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89212" y="2028497"/>
            <a:ext cx="8915400" cy="3882725"/>
          </a:xfrm>
        </p:spPr>
        <p:txBody>
          <a:bodyPr>
            <a:normAutofit/>
          </a:bodyPr>
          <a:lstStyle/>
          <a:p>
            <a:endParaRPr lang="en-US" altLang="zh-CN" dirty="0" smtClean="0"/>
          </a:p>
          <a:p>
            <a:endParaRPr lang="en-US" altLang="zh-CN" dirty="0"/>
          </a:p>
          <a:p>
            <a:endParaRPr lang="en-US" altLang="zh-CN" dirty="0" smtClean="0"/>
          </a:p>
          <a:p>
            <a:pPr marL="0" indent="0">
              <a:buNone/>
            </a:pPr>
            <a:r>
              <a:rPr lang="en-US" altLang="zh-CN" dirty="0" smtClean="0"/>
              <a:t>			</a:t>
            </a:r>
            <a:r>
              <a:rPr lang="en-US" altLang="zh-CN" dirty="0"/>
              <a:t> </a:t>
            </a:r>
            <a:r>
              <a:rPr lang="en-US" altLang="zh-CN" dirty="0" smtClean="0"/>
              <a:t>      sum</a:t>
            </a:r>
            <a:r>
              <a:rPr lang="zh-CN" altLang="en-US" dirty="0" smtClean="0"/>
              <a:t>初始值为</a:t>
            </a:r>
            <a:r>
              <a:rPr lang="en-US" altLang="zh-CN" dirty="0" smtClean="0"/>
              <a:t>101									</a:t>
            </a:r>
          </a:p>
          <a:p>
            <a:endParaRPr lang="en-US" altLang="zh-CN" dirty="0" smtClean="0"/>
          </a:p>
        </p:txBody>
      </p:sp>
      <p:sp>
        <p:nvSpPr>
          <p:cNvPr id="5" name="标题 1"/>
          <p:cNvSpPr>
            <a:spLocks noGrp="1"/>
          </p:cNvSpPr>
          <p:nvPr>
            <p:ph type="title"/>
          </p:nvPr>
        </p:nvSpPr>
        <p:spPr>
          <a:xfrm>
            <a:off x="2592925" y="624110"/>
            <a:ext cx="8911687" cy="1280890"/>
          </a:xfrm>
        </p:spPr>
        <p:txBody>
          <a:bodyPr/>
          <a:lstStyle/>
          <a:p>
            <a:r>
              <a:rPr lang="zh-CN" altLang="en-US" dirty="0"/>
              <a:t>求解过程</a:t>
            </a:r>
          </a:p>
        </p:txBody>
      </p:sp>
      <p:graphicFrame>
        <p:nvGraphicFramePr>
          <p:cNvPr id="6" name="表格 5"/>
          <p:cNvGraphicFramePr>
            <a:graphicFrameLocks noGrp="1"/>
          </p:cNvGraphicFramePr>
          <p:nvPr>
            <p:extLst/>
          </p:nvPr>
        </p:nvGraphicFramePr>
        <p:xfrm>
          <a:off x="3104218" y="3790646"/>
          <a:ext cx="3191640" cy="1127994"/>
        </p:xfrm>
        <a:graphic>
          <a:graphicData uri="http://schemas.openxmlformats.org/drawingml/2006/table">
            <a:tbl>
              <a:tblPr firstRow="1" bandRow="1">
                <a:tableStyleId>{2D5ABB26-0587-4C30-8999-92F81FD0307C}</a:tableStyleId>
              </a:tblPr>
              <a:tblGrid>
                <a:gridCol w="1063880"/>
                <a:gridCol w="1063880"/>
                <a:gridCol w="1063880"/>
              </a:tblGrid>
              <a:tr h="386314">
                <a:tc>
                  <a:txBody>
                    <a:bodyPr/>
                    <a:lstStyle/>
                    <a:p>
                      <a:endParaRPr lang="zh-CN" altLang="en-US" dirty="0"/>
                    </a:p>
                  </a:txBody>
                  <a:tcPr>
                    <a:lnB w="12700" cap="flat" cmpd="sng" algn="ctr">
                      <a:solidFill>
                        <a:schemeClr val="tx1"/>
                      </a:solidFill>
                      <a:prstDash val="solid"/>
                      <a:round/>
                      <a:headEnd type="none" w="med" len="med"/>
                      <a:tailEnd type="none" w="med" len="med"/>
                    </a:lnB>
                  </a:tcPr>
                </a:tc>
                <a:tc>
                  <a:txBody>
                    <a:bodyPr/>
                    <a:lstStyle/>
                    <a:p>
                      <a:r>
                        <a:rPr lang="en-US" altLang="zh-CN" dirty="0" err="1" smtClean="0"/>
                        <a:t>i</a:t>
                      </a:r>
                      <a:r>
                        <a:rPr lang="en-US" altLang="zh-CN" dirty="0" smtClean="0"/>
                        <a:t>=0</a:t>
                      </a:r>
                    </a:p>
                  </a:txBody>
                  <a:tcPr>
                    <a:lnB w="12700" cap="flat" cmpd="sng" algn="ctr">
                      <a:solidFill>
                        <a:schemeClr val="tx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zh-CN" dirty="0" err="1" smtClean="0"/>
                        <a:t>i</a:t>
                      </a:r>
                      <a:r>
                        <a:rPr lang="en-US" altLang="zh-CN" dirty="0" smtClean="0"/>
                        <a:t>=1</a:t>
                      </a:r>
                      <a:endParaRPr lang="zh-CN" altLang="en-US" dirty="0"/>
                    </a:p>
                  </a:txBody>
                  <a:tcPr>
                    <a:lnB w="12700" cap="flat" cmpd="sng" algn="ctr">
                      <a:solidFill>
                        <a:schemeClr val="tx1"/>
                      </a:solidFill>
                      <a:prstDash val="solid"/>
                      <a:round/>
                      <a:headEnd type="none" w="med" len="med"/>
                      <a:tailEnd type="none" w="med" len="med"/>
                    </a:lnB>
                  </a:tcPr>
                </a:tc>
              </a:tr>
              <a:tr h="370840">
                <a:tc>
                  <a:txBody>
                    <a:bodyPr/>
                    <a:lstStyle/>
                    <a:p>
                      <a:r>
                        <a:rPr lang="en-US" altLang="zh-CN" dirty="0" smtClean="0"/>
                        <a:t>ANS</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101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dirty="0" smtClean="0"/>
                        <a:t>201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dirty="0" smtClean="0"/>
                        <a:t>SUM</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pic>
        <p:nvPicPr>
          <p:cNvPr id="4" name="图片 3"/>
          <p:cNvPicPr>
            <a:picLocks noChangeAspect="1"/>
          </p:cNvPicPr>
          <p:nvPr/>
        </p:nvPicPr>
        <p:blipFill>
          <a:blip r:embed="rId2"/>
          <a:stretch>
            <a:fillRect/>
          </a:stretch>
        </p:blipFill>
        <p:spPr>
          <a:xfrm>
            <a:off x="2589212" y="1905000"/>
            <a:ext cx="3209524" cy="1171429"/>
          </a:xfrm>
          <a:prstGeom prst="rect">
            <a:avLst/>
          </a:prstGeom>
        </p:spPr>
      </p:pic>
      <p:sp>
        <p:nvSpPr>
          <p:cNvPr id="10" name="矩形 9"/>
          <p:cNvSpPr/>
          <p:nvPr/>
        </p:nvSpPr>
        <p:spPr>
          <a:xfrm>
            <a:off x="3063271" y="3220946"/>
            <a:ext cx="1314784" cy="369332"/>
          </a:xfrm>
          <a:prstGeom prst="rect">
            <a:avLst/>
          </a:prstGeom>
        </p:spPr>
        <p:txBody>
          <a:bodyPr wrap="none">
            <a:spAutoFit/>
          </a:bodyPr>
          <a:lstStyle/>
          <a:p>
            <a:r>
              <a:rPr lang="en-US" altLang="zh-CN" dirty="0"/>
              <a:t>SUM = 101</a:t>
            </a:r>
          </a:p>
        </p:txBody>
      </p:sp>
    </p:spTree>
    <p:extLst>
      <p:ext uri="{BB962C8B-B14F-4D97-AF65-F5344CB8AC3E}">
        <p14:creationId xmlns:p14="http://schemas.microsoft.com/office/powerpoint/2010/main" val="4275287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HDU 1789 </a:t>
            </a:r>
            <a:r>
              <a:rPr lang="zh-CN" altLang="en-US" dirty="0" smtClean="0"/>
              <a:t>题目描述</a:t>
            </a:r>
            <a:endParaRPr lang="zh-CN" altLang="en-US" dirty="0"/>
          </a:p>
        </p:txBody>
      </p:sp>
      <p:sp>
        <p:nvSpPr>
          <p:cNvPr id="3" name="内容占位符 2"/>
          <p:cNvSpPr>
            <a:spLocks noGrp="1"/>
          </p:cNvSpPr>
          <p:nvPr>
            <p:ph idx="1"/>
          </p:nvPr>
        </p:nvSpPr>
        <p:spPr>
          <a:xfrm>
            <a:off x="2589212" y="1650124"/>
            <a:ext cx="8915400" cy="4261098"/>
          </a:xfrm>
        </p:spPr>
        <p:txBody>
          <a:bodyPr/>
          <a:lstStyle/>
          <a:p>
            <a:endParaRPr lang="en-US" altLang="zh-CN" dirty="0" smtClean="0"/>
          </a:p>
          <a:p>
            <a:r>
              <a:rPr lang="en-US" altLang="zh-CN" dirty="0" smtClean="0"/>
              <a:t>Ignatius </a:t>
            </a:r>
            <a:r>
              <a:rPr lang="en-US" altLang="zh-CN" dirty="0"/>
              <a:t>has just come back school from the 30th ACM/ICPC. Now he has a lot of homework to do. Every teacher gives him a deadline of handing in the homework. If Ignatius hands in the homework after the deadline, the teacher will reduce his score of the final test. And now we assume that doing everyone homework always takes one day. So Ignatius wants you to help him to arrange the order of doing homework to minimize the reduced score</a:t>
            </a:r>
            <a:r>
              <a:rPr lang="en-US" altLang="zh-CN" dirty="0" smtClean="0"/>
              <a:t>.</a:t>
            </a:r>
          </a:p>
          <a:p>
            <a:r>
              <a:rPr lang="zh-CN" altLang="en-US" dirty="0" smtClean="0"/>
              <a:t>题目大意：主人公有很多作业要完成，每份作业都有一个最后提交时间。若逾期未交，则老师扣掉相应的分数。完成每份作业需要一天时间。</a:t>
            </a:r>
            <a:endParaRPr lang="en-US" altLang="zh-CN" dirty="0" smtClean="0"/>
          </a:p>
          <a:p>
            <a:r>
              <a:rPr lang="zh-CN" altLang="en-US" dirty="0"/>
              <a:t>求出他最佳的作业顺序后</a:t>
            </a:r>
            <a:r>
              <a:rPr lang="zh-CN" altLang="en-US" b="1" dirty="0"/>
              <a:t>被扣的最小的分数</a:t>
            </a:r>
            <a:r>
              <a:rPr lang="zh-CN" altLang="en-US" dirty="0"/>
              <a:t>。</a:t>
            </a:r>
            <a:endParaRPr lang="zh-CN" altLang="en-US" b="1" dirty="0"/>
          </a:p>
        </p:txBody>
      </p:sp>
    </p:spTree>
    <p:extLst>
      <p:ext uri="{BB962C8B-B14F-4D97-AF65-F5344CB8AC3E}">
        <p14:creationId xmlns:p14="http://schemas.microsoft.com/office/powerpoint/2010/main" val="984108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解题</a:t>
            </a:r>
            <a:r>
              <a:rPr lang="zh-CN" altLang="en-US" dirty="0" smtClean="0"/>
              <a:t>思路</a:t>
            </a:r>
            <a:endParaRPr lang="zh-CN" altLang="en-US" dirty="0"/>
          </a:p>
        </p:txBody>
      </p:sp>
      <p:sp>
        <p:nvSpPr>
          <p:cNvPr id="3" name="内容占位符 2"/>
          <p:cNvSpPr>
            <a:spLocks noGrp="1"/>
          </p:cNvSpPr>
          <p:nvPr>
            <p:ph idx="1"/>
          </p:nvPr>
        </p:nvSpPr>
        <p:spPr>
          <a:xfrm>
            <a:off x="2589212" y="2301766"/>
            <a:ext cx="8915400" cy="3609456"/>
          </a:xfrm>
        </p:spPr>
        <p:txBody>
          <a:bodyPr>
            <a:normAutofit/>
          </a:bodyPr>
          <a:lstStyle/>
          <a:p>
            <a:r>
              <a:rPr lang="zh-CN" altLang="en-US" dirty="0"/>
              <a:t>求被扣分数最少。这是</a:t>
            </a:r>
            <a:r>
              <a:rPr lang="zh-CN" altLang="en-US" dirty="0" smtClean="0"/>
              <a:t>一道可以使用贪心策略解决的问题。</a:t>
            </a:r>
            <a:endParaRPr lang="en-US" altLang="zh-CN" dirty="0" smtClean="0"/>
          </a:p>
          <a:p>
            <a:r>
              <a:rPr lang="zh-CN" altLang="en-US" dirty="0" smtClean="0"/>
              <a:t>于是</a:t>
            </a:r>
            <a:r>
              <a:rPr lang="zh-CN" altLang="en-US" dirty="0"/>
              <a:t>第一个想法就是：使用一个结构体保存每门作业的限制时间</a:t>
            </a:r>
            <a:r>
              <a:rPr lang="en-US" altLang="zh-CN" dirty="0"/>
              <a:t>deadline</a:t>
            </a:r>
            <a:r>
              <a:rPr lang="zh-CN" altLang="en-US" dirty="0"/>
              <a:t>和被扣的</a:t>
            </a:r>
            <a:r>
              <a:rPr lang="zh-CN" altLang="en-US" dirty="0" smtClean="0"/>
              <a:t>分数</a:t>
            </a:r>
            <a:r>
              <a:rPr lang="en-US" altLang="zh-CN" dirty="0" smtClean="0"/>
              <a:t>score</a:t>
            </a:r>
            <a:r>
              <a:rPr lang="zh-CN" altLang="en-US" dirty="0" smtClean="0"/>
              <a:t>。</a:t>
            </a:r>
            <a:endParaRPr lang="en-US" altLang="zh-CN" dirty="0" smtClean="0"/>
          </a:p>
          <a:p>
            <a:endParaRPr lang="en-US" altLang="zh-CN" dirty="0" smtClean="0"/>
          </a:p>
          <a:p>
            <a:endParaRPr lang="en-US" altLang="zh-CN" dirty="0" smtClean="0"/>
          </a:p>
          <a:p>
            <a:endParaRPr lang="en-US" altLang="zh-CN" dirty="0" smtClean="0"/>
          </a:p>
          <a:p>
            <a:r>
              <a:rPr lang="zh-CN" altLang="en-US" dirty="0" smtClean="0"/>
              <a:t>对</a:t>
            </a:r>
            <a:r>
              <a:rPr lang="en-US" altLang="zh-CN" dirty="0" smtClean="0"/>
              <a:t>score</a:t>
            </a:r>
            <a:r>
              <a:rPr lang="zh-CN" altLang="en-US" dirty="0" smtClean="0"/>
              <a:t>排序，</a:t>
            </a:r>
            <a:r>
              <a:rPr lang="en-US" altLang="zh-CN" dirty="0"/>
              <a:t> </a:t>
            </a:r>
            <a:r>
              <a:rPr lang="en-US" altLang="zh-CN" dirty="0" smtClean="0"/>
              <a:t>score</a:t>
            </a:r>
            <a:r>
              <a:rPr lang="zh-CN" altLang="en-US" dirty="0" smtClean="0"/>
              <a:t>越大的</a:t>
            </a:r>
            <a:r>
              <a:rPr lang="zh-CN" altLang="en-US" dirty="0"/>
              <a:t>要越先完成，</a:t>
            </a:r>
            <a:r>
              <a:rPr lang="zh-CN" altLang="en-US" dirty="0" smtClean="0"/>
              <a:t>若</a:t>
            </a:r>
            <a:r>
              <a:rPr lang="en-US" altLang="zh-CN" dirty="0" smtClean="0"/>
              <a:t>score</a:t>
            </a:r>
            <a:r>
              <a:rPr lang="zh-CN" altLang="en-US" dirty="0" smtClean="0"/>
              <a:t>一样</a:t>
            </a:r>
            <a:r>
              <a:rPr lang="zh-CN" altLang="en-US" dirty="0"/>
              <a:t>，则把</a:t>
            </a:r>
            <a:r>
              <a:rPr lang="zh-CN" altLang="en-US" dirty="0" smtClean="0"/>
              <a:t>被</a:t>
            </a:r>
            <a:r>
              <a:rPr lang="en-US" altLang="zh-CN" dirty="0" smtClean="0"/>
              <a:t>deadline</a:t>
            </a:r>
            <a:r>
              <a:rPr lang="zh-CN" altLang="en-US" dirty="0" smtClean="0"/>
              <a:t>小的</a:t>
            </a:r>
            <a:r>
              <a:rPr lang="zh-CN" altLang="en-US" dirty="0"/>
              <a:t>排在前面，保证被扣</a:t>
            </a:r>
            <a:r>
              <a:rPr lang="zh-CN" altLang="en-US" dirty="0" smtClean="0"/>
              <a:t>分数大的</a:t>
            </a:r>
            <a:r>
              <a:rPr lang="zh-CN" altLang="en-US" dirty="0"/>
              <a:t>要先完成</a:t>
            </a:r>
            <a:r>
              <a:rPr lang="zh-CN" altLang="en-US" dirty="0" smtClean="0"/>
              <a:t>。然后</a:t>
            </a:r>
            <a:r>
              <a:rPr lang="zh-CN" altLang="en-US" dirty="0"/>
              <a:t>按顺序，从截止日期开始往前找没有占用掉的时间</a:t>
            </a:r>
            <a:r>
              <a:rPr lang="zh-CN" altLang="en-US" dirty="0" smtClean="0"/>
              <a:t>。如果</a:t>
            </a:r>
            <a:r>
              <a:rPr lang="zh-CN" altLang="en-US" dirty="0"/>
              <a:t>找不到了，则加到罚分里面</a:t>
            </a:r>
            <a:endParaRPr lang="en-US" altLang="zh-CN" dirty="0" smtClean="0"/>
          </a:p>
        </p:txBody>
      </p:sp>
      <p:pic>
        <p:nvPicPr>
          <p:cNvPr id="5" name="图片 4"/>
          <p:cNvPicPr>
            <a:picLocks noChangeAspect="1"/>
          </p:cNvPicPr>
          <p:nvPr/>
        </p:nvPicPr>
        <p:blipFill>
          <a:blip r:embed="rId2"/>
          <a:stretch>
            <a:fillRect/>
          </a:stretch>
        </p:blipFill>
        <p:spPr>
          <a:xfrm>
            <a:off x="5980245" y="3455334"/>
            <a:ext cx="2133333" cy="914286"/>
          </a:xfrm>
          <a:prstGeom prst="rect">
            <a:avLst/>
          </a:prstGeom>
        </p:spPr>
      </p:pic>
    </p:spTree>
    <p:extLst>
      <p:ext uri="{BB962C8B-B14F-4D97-AF65-F5344CB8AC3E}">
        <p14:creationId xmlns:p14="http://schemas.microsoft.com/office/powerpoint/2010/main" val="20219112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r>
              <a:rPr lang="zh-CN" altLang="en-US" dirty="0" smtClean="0"/>
              <a:t>样例输入</a:t>
            </a:r>
            <a:endParaRPr lang="en-US" altLang="zh-CN" dirty="0" smtClean="0"/>
          </a:p>
          <a:p>
            <a:pPr lvl="1"/>
            <a:r>
              <a:rPr lang="en-US" altLang="zh-CN" dirty="0" smtClean="0"/>
              <a:t>7			</a:t>
            </a:r>
            <a:r>
              <a:rPr lang="zh-CN" altLang="en-US" dirty="0" smtClean="0"/>
              <a:t>作业数</a:t>
            </a:r>
            <a:endParaRPr lang="en-US" altLang="zh-CN" dirty="0"/>
          </a:p>
          <a:p>
            <a:pPr lvl="1"/>
            <a:r>
              <a:rPr lang="en-US" altLang="zh-CN" dirty="0"/>
              <a:t>1 4 6 4 2 4 </a:t>
            </a:r>
            <a:r>
              <a:rPr lang="en-US" altLang="zh-CN" dirty="0" smtClean="0"/>
              <a:t>3	</a:t>
            </a:r>
            <a:r>
              <a:rPr lang="zh-CN" altLang="en-US" dirty="0" smtClean="0"/>
              <a:t>作业</a:t>
            </a:r>
            <a:r>
              <a:rPr lang="en-US" altLang="zh-CN" dirty="0" smtClean="0"/>
              <a:t>deadline	</a:t>
            </a:r>
            <a:endParaRPr lang="en-US" altLang="zh-CN" dirty="0"/>
          </a:p>
          <a:p>
            <a:pPr lvl="1"/>
            <a:r>
              <a:rPr lang="en-US" altLang="zh-CN" dirty="0"/>
              <a:t>3 2 1 7 6 5 </a:t>
            </a:r>
            <a:r>
              <a:rPr lang="en-US" altLang="zh-CN" dirty="0" smtClean="0"/>
              <a:t>4	</a:t>
            </a:r>
            <a:r>
              <a:rPr lang="zh-CN" altLang="en-US" dirty="0" smtClean="0"/>
              <a:t>作业分数</a:t>
            </a:r>
            <a:endParaRPr lang="zh-CN" altLang="en-US" dirty="0"/>
          </a:p>
        </p:txBody>
      </p:sp>
      <p:pic>
        <p:nvPicPr>
          <p:cNvPr id="5" name="图片 4"/>
          <p:cNvPicPr>
            <a:picLocks noChangeAspect="1"/>
          </p:cNvPicPr>
          <p:nvPr/>
        </p:nvPicPr>
        <p:blipFill>
          <a:blip r:embed="rId2"/>
          <a:stretch>
            <a:fillRect/>
          </a:stretch>
        </p:blipFill>
        <p:spPr>
          <a:xfrm>
            <a:off x="2589212" y="1447857"/>
            <a:ext cx="3885714" cy="914286"/>
          </a:xfrm>
          <a:prstGeom prst="rect">
            <a:avLst/>
          </a:prstGeom>
        </p:spPr>
      </p:pic>
      <p:graphicFrame>
        <p:nvGraphicFramePr>
          <p:cNvPr id="6" name="表格 5"/>
          <p:cNvGraphicFramePr>
            <a:graphicFrameLocks noGrp="1"/>
          </p:cNvGraphicFramePr>
          <p:nvPr>
            <p:extLst>
              <p:ext uri="{D42A27DB-BD31-4B8C-83A1-F6EECF244321}">
                <p14:modId xmlns:p14="http://schemas.microsoft.com/office/powerpoint/2010/main" val="1659623622"/>
              </p:ext>
            </p:extLst>
          </p:nvPr>
        </p:nvGraphicFramePr>
        <p:xfrm>
          <a:off x="2280746" y="429514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spTree>
    <p:extLst>
      <p:ext uri="{BB962C8B-B14F-4D97-AF65-F5344CB8AC3E}">
        <p14:creationId xmlns:p14="http://schemas.microsoft.com/office/powerpoint/2010/main" val="2434492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dirty="0" smtClean="0"/>
              <a:t>对</a:t>
            </a:r>
            <a:r>
              <a:rPr lang="en-US" altLang="zh-CN" dirty="0" smtClean="0"/>
              <a:t>work</a:t>
            </a:r>
            <a:r>
              <a:rPr lang="zh-CN" altLang="en-US" dirty="0" smtClean="0"/>
              <a:t>进行排序，</a:t>
            </a:r>
            <a:r>
              <a:rPr lang="en-US" altLang="zh-CN" dirty="0" smtClean="0"/>
              <a:t>score</a:t>
            </a:r>
            <a:r>
              <a:rPr lang="zh-CN" altLang="en-US" dirty="0" smtClean="0"/>
              <a:t>大的排前面</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5411627"/>
              </p:ext>
            </p:extLst>
          </p:nvPr>
        </p:nvGraphicFramePr>
        <p:xfrm>
          <a:off x="2589212" y="2928798"/>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pic>
        <p:nvPicPr>
          <p:cNvPr id="2" name="图片 1"/>
          <p:cNvPicPr>
            <a:picLocks noChangeAspect="1"/>
          </p:cNvPicPr>
          <p:nvPr/>
        </p:nvPicPr>
        <p:blipFill>
          <a:blip r:embed="rId2"/>
          <a:stretch>
            <a:fillRect/>
          </a:stretch>
        </p:blipFill>
        <p:spPr>
          <a:xfrm>
            <a:off x="2589212" y="1905000"/>
            <a:ext cx="2619048" cy="228571"/>
          </a:xfrm>
          <a:prstGeom prst="rect">
            <a:avLst/>
          </a:prstGeom>
        </p:spPr>
      </p:pic>
    </p:spTree>
    <p:extLst>
      <p:ext uri="{BB962C8B-B14F-4D97-AF65-F5344CB8AC3E}">
        <p14:creationId xmlns:p14="http://schemas.microsoft.com/office/powerpoint/2010/main" val="488406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为每个作业找到</a:t>
            </a:r>
            <a:r>
              <a:rPr lang="en-US" altLang="zh-CN" dirty="0" err="1" smtClean="0"/>
              <a:t>dealine</a:t>
            </a:r>
            <a:r>
              <a:rPr lang="zh-CN" altLang="en-US" dirty="0" smtClean="0"/>
              <a:t>前可以做作业的时间，</a:t>
            </a:r>
            <a:r>
              <a:rPr lang="en-US" altLang="zh-CN" dirty="0" smtClean="0"/>
              <a:t>mark[] </a:t>
            </a:r>
            <a:r>
              <a:rPr lang="zh-CN" altLang="en-US" dirty="0" smtClean="0"/>
              <a:t>标记能完成的作业</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484446943"/>
              </p:ext>
            </p:extLst>
          </p:nvPr>
        </p:nvGraphicFramePr>
        <p:xfrm>
          <a:off x="2578988" y="4783228"/>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pic>
        <p:nvPicPr>
          <p:cNvPr id="4" name="图片 3"/>
          <p:cNvPicPr>
            <a:picLocks noChangeAspect="1"/>
          </p:cNvPicPr>
          <p:nvPr/>
        </p:nvPicPr>
        <p:blipFill>
          <a:blip r:embed="rId2"/>
          <a:stretch>
            <a:fillRect/>
          </a:stretch>
        </p:blipFill>
        <p:spPr>
          <a:xfrm>
            <a:off x="2589212" y="1408852"/>
            <a:ext cx="3971429" cy="2190476"/>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1200027256"/>
              </p:ext>
            </p:extLst>
          </p:nvPr>
        </p:nvGraphicFramePr>
        <p:xfrm>
          <a:off x="2589212" y="6165222"/>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18558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3736508055"/>
              </p:ext>
            </p:extLst>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912045453"/>
              </p:ext>
            </p:extLst>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rgbClr val="00B050"/>
                          </a:solidFill>
                          <a:latin typeface="+mn-lt"/>
                          <a:ea typeface="+mn-ea"/>
                          <a:cs typeface="+mn-cs"/>
                        </a:rPr>
                        <a:t>1</a:t>
                      </a:r>
                      <a:endParaRPr lang="zh-CN" altLang="en-US" sz="1800" b="1"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b="1" dirty="0">
                <a:solidFill>
                  <a:srgbClr val="00B050"/>
                </a:solidFill>
              </a:rPr>
              <a:t>if(mark[j]==0){</a:t>
            </a:r>
          </a:p>
          <a:p>
            <a:r>
              <a:rPr lang="en-US" altLang="zh-CN" b="1" dirty="0">
                <a:solidFill>
                  <a:srgbClr val="00B050"/>
                </a:solidFill>
              </a:rPr>
              <a:t>					mark[j]=1;</a:t>
            </a:r>
          </a:p>
          <a:p>
            <a:r>
              <a:rPr lang="en-US" altLang="zh-CN" b="1" dirty="0">
                <a:solidFill>
                  <a:srgbClr val="00B050"/>
                </a:solidFill>
              </a:rPr>
              <a:t>					break;</a:t>
            </a:r>
          </a:p>
          <a:p>
            <a:r>
              <a:rPr lang="en-US" altLang="zh-CN" dirty="0"/>
              <a:t>				}</a:t>
            </a:r>
          </a:p>
          <a:p>
            <a:r>
              <a:rPr lang="en-US" altLang="zh-CN" dirty="0"/>
              <a:t>			</a:t>
            </a:r>
            <a:r>
              <a:rPr lang="en-US" altLang="zh-CN" dirty="0" smtClean="0"/>
              <a:t>} 			if(j</a:t>
            </a:r>
            <a:r>
              <a:rPr lang="en-US" altLang="zh-CN" dirty="0"/>
              <a:t>==0</a:t>
            </a:r>
            <a:r>
              <a:rPr lang="en-US" altLang="zh-CN" dirty="0" smtClean="0"/>
              <a:t>)</a:t>
            </a:r>
            <a:r>
              <a:rPr lang="en-US" altLang="zh-CN" dirty="0"/>
              <a:t>	</a:t>
            </a:r>
            <a:r>
              <a:rPr lang="en-US" altLang="zh-CN" dirty="0" smtClean="0"/>
              <a:t>sum</a:t>
            </a:r>
            <a:r>
              <a:rPr lang="en-US" altLang="zh-CN" dirty="0"/>
              <a:t>+=work[</a:t>
            </a:r>
            <a:r>
              <a:rPr lang="en-US" altLang="zh-CN" dirty="0" err="1"/>
              <a:t>i</a:t>
            </a:r>
            <a:r>
              <a:rPr lang="en-US" altLang="zh-CN" dirty="0"/>
              <a:t>].score;</a:t>
            </a:r>
          </a:p>
          <a:p>
            <a:r>
              <a:rPr lang="en-US" altLang="zh-CN" dirty="0"/>
              <a:t>		}</a:t>
            </a:r>
            <a:endParaRPr lang="zh-CN" altLang="en-US" dirty="0"/>
          </a:p>
        </p:txBody>
      </p:sp>
      <p:sp>
        <p:nvSpPr>
          <p:cNvPr id="2" name="矩形 1"/>
          <p:cNvSpPr/>
          <p:nvPr/>
        </p:nvSpPr>
        <p:spPr>
          <a:xfrm>
            <a:off x="5310576" y="805934"/>
            <a:ext cx="877163" cy="369332"/>
          </a:xfrm>
          <a:prstGeom prst="rect">
            <a:avLst/>
          </a:prstGeom>
        </p:spPr>
        <p:txBody>
          <a:bodyPr wrap="none">
            <a:spAutoFit/>
          </a:bodyPr>
          <a:lstStyle/>
          <a:p>
            <a:r>
              <a:rPr lang="en-US" altLang="zh-CN" dirty="0" err="1"/>
              <a:t>i</a:t>
            </a:r>
            <a:r>
              <a:rPr lang="en-US" altLang="zh-CN" dirty="0"/>
              <a:t>=0 j=4</a:t>
            </a:r>
          </a:p>
        </p:txBody>
      </p:sp>
    </p:spTree>
    <p:extLst>
      <p:ext uri="{BB962C8B-B14F-4D97-AF65-F5344CB8AC3E}">
        <p14:creationId xmlns:p14="http://schemas.microsoft.com/office/powerpoint/2010/main" val="1792982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基本要素</a:t>
            </a:r>
            <a:endParaRPr lang="zh-CN" altLang="en-US" dirty="0"/>
          </a:p>
        </p:txBody>
      </p:sp>
      <p:sp>
        <p:nvSpPr>
          <p:cNvPr id="3" name="内容占位符 2"/>
          <p:cNvSpPr>
            <a:spLocks noGrp="1"/>
          </p:cNvSpPr>
          <p:nvPr>
            <p:ph sz="quarter" idx="1"/>
          </p:nvPr>
        </p:nvSpPr>
        <p:spPr/>
        <p:txBody>
          <a:bodyPr>
            <a:normAutofit/>
          </a:bodyPr>
          <a:lstStyle/>
          <a:p>
            <a:pPr algn="just"/>
            <a:r>
              <a:rPr lang="zh-CN" altLang="en-US" dirty="0"/>
              <a:t>贪心</a:t>
            </a:r>
            <a:r>
              <a:rPr lang="zh-CN" altLang="en-US" dirty="0" smtClean="0"/>
              <a:t>选择性</a:t>
            </a:r>
            <a:endParaRPr lang="en-US" altLang="zh-CN" dirty="0" smtClean="0"/>
          </a:p>
          <a:p>
            <a:pPr marL="0" indent="0" algn="just">
              <a:buNone/>
            </a:pPr>
            <a:r>
              <a:rPr lang="zh-CN" altLang="en-US" dirty="0" smtClean="0"/>
              <a:t>所求问题的整体最优解能够通过一系列局部最优选择来达到。</a:t>
            </a:r>
            <a:endParaRPr lang="en-US" altLang="zh-CN" dirty="0" smtClean="0"/>
          </a:p>
          <a:p>
            <a:pPr marL="0" indent="0" algn="just">
              <a:buNone/>
            </a:pPr>
            <a:endParaRPr lang="en-US" altLang="zh-CN" dirty="0" smtClean="0"/>
          </a:p>
          <a:p>
            <a:pPr marL="0" indent="0" algn="just">
              <a:buNone/>
            </a:pPr>
            <a:r>
              <a:rPr lang="zh-CN" altLang="en-US" dirty="0" smtClean="0"/>
              <a:t>首先考察问题的一个整体最优解，并证明可以修改这个最优解使其以贪心选择开始。做出贪心选择后，源问题可以化为规模更小的类似子问题。然后用数学归纳法证明，每一步贪心选择最终可以得到整体最优解。</a:t>
            </a:r>
            <a:endParaRPr lang="en-US" altLang="zh-CN" dirty="0" smtClean="0"/>
          </a:p>
          <a:p>
            <a:pPr marL="0" indent="0" algn="just">
              <a:buNone/>
            </a:pPr>
            <a:endParaRPr lang="en-US" altLang="zh-CN" dirty="0"/>
          </a:p>
          <a:p>
            <a:pPr algn="just"/>
            <a:r>
              <a:rPr lang="zh-CN" altLang="en-US" dirty="0"/>
              <a:t>最优子结构性</a:t>
            </a:r>
            <a:endParaRPr lang="en-US" altLang="zh-CN" dirty="0"/>
          </a:p>
          <a:p>
            <a:pPr marL="0" indent="0" algn="just">
              <a:buNone/>
            </a:pPr>
            <a:r>
              <a:rPr lang="zh-CN" altLang="en-US" dirty="0"/>
              <a:t>当一个问题的最优解包含其子问题的最优解时</a:t>
            </a:r>
            <a:r>
              <a:rPr lang="zh-CN" altLang="en-US" dirty="0" smtClean="0"/>
              <a:t>，称此</a:t>
            </a:r>
            <a:r>
              <a:rPr lang="zh-CN" altLang="en-US" dirty="0"/>
              <a:t>问题有最优子结构。</a:t>
            </a:r>
            <a:endParaRPr lang="en-US" altLang="zh-CN" dirty="0"/>
          </a:p>
          <a:p>
            <a:pPr marL="0" indent="0" algn="just">
              <a:buNone/>
            </a:pPr>
            <a:endParaRPr lang="zh-CN" altLang="en-US" dirty="0"/>
          </a:p>
        </p:txBody>
      </p:sp>
    </p:spTree>
    <p:extLst>
      <p:ext uri="{BB962C8B-B14F-4D97-AF65-F5344CB8AC3E}">
        <p14:creationId xmlns:p14="http://schemas.microsoft.com/office/powerpoint/2010/main" val="227467526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511892624"/>
              </p:ext>
            </p:extLst>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rgbClr val="00B050"/>
                          </a:solidFill>
                          <a:latin typeface="+mn-lt"/>
                          <a:ea typeface="+mn-ea"/>
                          <a:cs typeface="+mn-cs"/>
                        </a:rPr>
                        <a:t>1</a:t>
                      </a:r>
                      <a:endParaRPr lang="zh-CN" altLang="en-US" sz="1800" b="1"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b="1" dirty="0">
                <a:solidFill>
                  <a:srgbClr val="00B050"/>
                </a:solidFill>
              </a:rPr>
              <a:t>if(mark[j]==0){</a:t>
            </a:r>
          </a:p>
          <a:p>
            <a:r>
              <a:rPr lang="en-US" altLang="zh-CN" b="1" dirty="0">
                <a:solidFill>
                  <a:srgbClr val="00B050"/>
                </a:solidFill>
              </a:rPr>
              <a:t>					mark[j]=1;</a:t>
            </a:r>
          </a:p>
          <a:p>
            <a:r>
              <a:rPr lang="en-US" altLang="zh-CN" b="1" dirty="0">
                <a:solidFill>
                  <a:srgbClr val="00B050"/>
                </a:solidFill>
              </a:rPr>
              <a:t>					break;</a:t>
            </a:r>
          </a:p>
          <a:p>
            <a:r>
              <a:rPr lang="en-US" altLang="zh-CN" dirty="0"/>
              <a:t>				}</a:t>
            </a:r>
          </a:p>
          <a:p>
            <a:r>
              <a:rPr lang="en-US" altLang="zh-CN" dirty="0"/>
              <a:t>			</a:t>
            </a:r>
            <a:r>
              <a:rPr lang="en-US" altLang="zh-CN" dirty="0" smtClean="0"/>
              <a:t>} 			if(j</a:t>
            </a:r>
            <a:r>
              <a:rPr lang="en-US" altLang="zh-CN" dirty="0"/>
              <a:t>==0</a:t>
            </a:r>
            <a:r>
              <a:rPr lang="en-US" altLang="zh-CN" dirty="0" smtClean="0"/>
              <a:t>)</a:t>
            </a:r>
            <a:r>
              <a:rPr lang="en-US" altLang="zh-CN" dirty="0"/>
              <a:t>	</a:t>
            </a:r>
            <a:r>
              <a:rPr lang="en-US" altLang="zh-CN" dirty="0" smtClean="0"/>
              <a:t>sum</a:t>
            </a:r>
            <a:r>
              <a:rPr lang="en-US" altLang="zh-CN" dirty="0"/>
              <a:t>+=work[</a:t>
            </a:r>
            <a:r>
              <a:rPr lang="en-US" altLang="zh-CN" dirty="0" err="1"/>
              <a:t>i</a:t>
            </a:r>
            <a:r>
              <a:rPr lang="en-US" altLang="zh-CN" dirty="0"/>
              <a:t>].score;</a:t>
            </a:r>
          </a:p>
          <a:p>
            <a:r>
              <a:rPr lang="en-US" altLang="zh-CN" dirty="0"/>
              <a:t>		}</a:t>
            </a:r>
            <a:endParaRPr lang="zh-CN" altLang="en-US" dirty="0"/>
          </a:p>
        </p:txBody>
      </p:sp>
      <p:sp>
        <p:nvSpPr>
          <p:cNvPr id="2" name="矩形 1"/>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=1 j=2</a:t>
            </a:r>
            <a:endParaRPr lang="en-US" altLang="zh-CN" dirty="0"/>
          </a:p>
        </p:txBody>
      </p:sp>
    </p:spTree>
    <p:extLst>
      <p:ext uri="{BB962C8B-B14F-4D97-AF65-F5344CB8AC3E}">
        <p14:creationId xmlns:p14="http://schemas.microsoft.com/office/powerpoint/2010/main" val="20022098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588798459"/>
              </p:ext>
            </p:extLst>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rgbClr val="00B050"/>
                          </a:solidFill>
                          <a:latin typeface="+mn-lt"/>
                          <a:ea typeface="+mn-ea"/>
                          <a:cs typeface="+mn-cs"/>
                        </a:rPr>
                        <a:t>1</a:t>
                      </a:r>
                      <a:endParaRPr lang="zh-CN" altLang="en-US" sz="1800" b="1"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b="1" dirty="0">
                <a:solidFill>
                  <a:srgbClr val="00B050"/>
                </a:solidFill>
              </a:rPr>
              <a:t>if(mark[j]==0){</a:t>
            </a:r>
          </a:p>
          <a:p>
            <a:r>
              <a:rPr lang="en-US" altLang="zh-CN" b="1" dirty="0">
                <a:solidFill>
                  <a:srgbClr val="00B050"/>
                </a:solidFill>
              </a:rPr>
              <a:t>					mark[j]=1;</a:t>
            </a:r>
          </a:p>
          <a:p>
            <a:r>
              <a:rPr lang="en-US" altLang="zh-CN" b="1" dirty="0">
                <a:solidFill>
                  <a:srgbClr val="00B050"/>
                </a:solidFill>
              </a:rPr>
              <a:t>					break;</a:t>
            </a:r>
          </a:p>
          <a:p>
            <a:r>
              <a:rPr lang="en-US" altLang="zh-CN" dirty="0"/>
              <a:t>				}</a:t>
            </a:r>
          </a:p>
          <a:p>
            <a:r>
              <a:rPr lang="en-US" altLang="zh-CN" dirty="0"/>
              <a:t>			</a:t>
            </a:r>
            <a:r>
              <a:rPr lang="en-US" altLang="zh-CN" dirty="0" smtClean="0"/>
              <a:t>} 			if(j</a:t>
            </a:r>
            <a:r>
              <a:rPr lang="en-US" altLang="zh-CN" dirty="0"/>
              <a:t>==0</a:t>
            </a:r>
            <a:r>
              <a:rPr lang="en-US" altLang="zh-CN" dirty="0" smtClean="0"/>
              <a:t>)</a:t>
            </a:r>
            <a:r>
              <a:rPr lang="en-US" altLang="zh-CN" dirty="0"/>
              <a:t>	</a:t>
            </a:r>
            <a:r>
              <a:rPr lang="en-US" altLang="zh-CN" dirty="0" smtClean="0"/>
              <a:t>sum</a:t>
            </a:r>
            <a:r>
              <a:rPr lang="en-US" altLang="zh-CN" dirty="0"/>
              <a:t>+=work[</a:t>
            </a:r>
            <a:r>
              <a:rPr lang="en-US" altLang="zh-CN" dirty="0" err="1"/>
              <a:t>i</a:t>
            </a:r>
            <a:r>
              <a:rPr lang="en-US" altLang="zh-CN" dirty="0"/>
              <a:t>].score;</a:t>
            </a:r>
          </a:p>
          <a:p>
            <a:r>
              <a:rPr lang="en-US" altLang="zh-CN" dirty="0"/>
              <a:t>		}</a:t>
            </a:r>
            <a:endParaRPr lang="zh-CN" altLang="en-US" dirty="0"/>
          </a:p>
        </p:txBody>
      </p:sp>
      <p:sp>
        <p:nvSpPr>
          <p:cNvPr id="2" name="矩形 1"/>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=2 j=4</a:t>
            </a:r>
            <a:endParaRPr lang="en-US" altLang="zh-CN" dirty="0"/>
          </a:p>
        </p:txBody>
      </p:sp>
      <p:sp>
        <p:nvSpPr>
          <p:cNvPr id="10" name="矩形 9"/>
          <p:cNvSpPr/>
          <p:nvPr/>
        </p:nvSpPr>
        <p:spPr>
          <a:xfrm>
            <a:off x="6492990" y="805934"/>
            <a:ext cx="877163" cy="369332"/>
          </a:xfrm>
          <a:prstGeom prst="rect">
            <a:avLst/>
          </a:prstGeom>
        </p:spPr>
        <p:txBody>
          <a:bodyPr wrap="none">
            <a:spAutoFit/>
          </a:bodyPr>
          <a:lstStyle/>
          <a:p>
            <a:r>
              <a:rPr lang="en-US" altLang="zh-CN" dirty="0" err="1" smtClean="0"/>
              <a:t>i</a:t>
            </a:r>
            <a:r>
              <a:rPr lang="en-US" altLang="zh-CN" dirty="0" smtClean="0"/>
              <a:t>=2 j=3</a:t>
            </a:r>
            <a:endParaRPr lang="en-US" altLang="zh-CN" dirty="0"/>
          </a:p>
        </p:txBody>
      </p:sp>
    </p:spTree>
    <p:extLst>
      <p:ext uri="{BB962C8B-B14F-4D97-AF65-F5344CB8AC3E}">
        <p14:creationId xmlns:p14="http://schemas.microsoft.com/office/powerpoint/2010/main" val="26451398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8911687"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3831477260"/>
              </p:ext>
            </p:extLst>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rgbClr val="00B050"/>
                          </a:solidFill>
                          <a:latin typeface="+mn-lt"/>
                          <a:ea typeface="+mn-ea"/>
                          <a:cs typeface="+mn-cs"/>
                        </a:rPr>
                        <a:t>1</a:t>
                      </a:r>
                      <a:endParaRPr lang="zh-CN" altLang="en-US" sz="1800" b="1"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b="1" dirty="0">
                <a:solidFill>
                  <a:srgbClr val="00B050"/>
                </a:solidFill>
              </a:rPr>
              <a:t>if(mark[j]==0){</a:t>
            </a:r>
          </a:p>
          <a:p>
            <a:r>
              <a:rPr lang="en-US" altLang="zh-CN" b="1" dirty="0">
                <a:solidFill>
                  <a:srgbClr val="00B050"/>
                </a:solidFill>
              </a:rPr>
              <a:t>					mark[j]=1;</a:t>
            </a:r>
          </a:p>
          <a:p>
            <a:r>
              <a:rPr lang="en-US" altLang="zh-CN" b="1" dirty="0">
                <a:solidFill>
                  <a:srgbClr val="00B050"/>
                </a:solidFill>
              </a:rPr>
              <a:t>					break;</a:t>
            </a:r>
          </a:p>
          <a:p>
            <a:r>
              <a:rPr lang="en-US" altLang="zh-CN" dirty="0"/>
              <a:t>				}</a:t>
            </a:r>
          </a:p>
          <a:p>
            <a:r>
              <a:rPr lang="en-US" altLang="zh-CN" dirty="0"/>
              <a:t>			</a:t>
            </a:r>
            <a:r>
              <a:rPr lang="en-US" altLang="zh-CN" dirty="0" smtClean="0"/>
              <a:t>} 			if(j</a:t>
            </a:r>
            <a:r>
              <a:rPr lang="en-US" altLang="zh-CN" dirty="0"/>
              <a:t>==0</a:t>
            </a:r>
            <a:r>
              <a:rPr lang="en-US" altLang="zh-CN" dirty="0" smtClean="0"/>
              <a:t>)</a:t>
            </a:r>
            <a:r>
              <a:rPr lang="en-US" altLang="zh-CN" dirty="0"/>
              <a:t>	</a:t>
            </a:r>
            <a:r>
              <a:rPr lang="en-US" altLang="zh-CN" dirty="0" smtClean="0"/>
              <a:t>sum</a:t>
            </a:r>
            <a:r>
              <a:rPr lang="en-US" altLang="zh-CN" dirty="0"/>
              <a:t>+=work[</a:t>
            </a:r>
            <a:r>
              <a:rPr lang="en-US" altLang="zh-CN" dirty="0" err="1"/>
              <a:t>i</a:t>
            </a:r>
            <a:r>
              <a:rPr lang="en-US" altLang="zh-CN" dirty="0"/>
              <a:t>].score;</a:t>
            </a:r>
          </a:p>
          <a:p>
            <a:r>
              <a:rPr lang="en-US" altLang="zh-CN" dirty="0"/>
              <a:t>		}</a:t>
            </a:r>
            <a:endParaRPr lang="zh-CN" altLang="en-US" dirty="0"/>
          </a:p>
        </p:txBody>
      </p:sp>
      <p:sp>
        <p:nvSpPr>
          <p:cNvPr id="2" name="矩形 1"/>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=3 j=3</a:t>
            </a:r>
            <a:endParaRPr lang="en-US" altLang="zh-CN" dirty="0"/>
          </a:p>
        </p:txBody>
      </p:sp>
      <p:sp>
        <p:nvSpPr>
          <p:cNvPr id="10" name="矩形 9"/>
          <p:cNvSpPr/>
          <p:nvPr/>
        </p:nvSpPr>
        <p:spPr>
          <a:xfrm>
            <a:off x="6492990" y="805934"/>
            <a:ext cx="877163" cy="369332"/>
          </a:xfrm>
          <a:prstGeom prst="rect">
            <a:avLst/>
          </a:prstGeom>
        </p:spPr>
        <p:txBody>
          <a:bodyPr wrap="none">
            <a:spAutoFit/>
          </a:bodyPr>
          <a:lstStyle/>
          <a:p>
            <a:r>
              <a:rPr lang="en-US" altLang="zh-CN" dirty="0" err="1" smtClean="0"/>
              <a:t>i</a:t>
            </a:r>
            <a:r>
              <a:rPr lang="en-US" altLang="zh-CN" dirty="0" smtClean="0"/>
              <a:t>=3 j=2</a:t>
            </a:r>
            <a:endParaRPr lang="en-US" altLang="zh-CN" dirty="0"/>
          </a:p>
        </p:txBody>
      </p:sp>
      <p:sp>
        <p:nvSpPr>
          <p:cNvPr id="11" name="矩形 10"/>
          <p:cNvSpPr/>
          <p:nvPr/>
        </p:nvSpPr>
        <p:spPr>
          <a:xfrm>
            <a:off x="7635764" y="805934"/>
            <a:ext cx="877163" cy="369332"/>
          </a:xfrm>
          <a:prstGeom prst="rect">
            <a:avLst/>
          </a:prstGeom>
        </p:spPr>
        <p:txBody>
          <a:bodyPr wrap="none">
            <a:spAutoFit/>
          </a:bodyPr>
          <a:lstStyle/>
          <a:p>
            <a:r>
              <a:rPr lang="en-US" altLang="zh-CN" dirty="0" err="1" smtClean="0"/>
              <a:t>i</a:t>
            </a:r>
            <a:r>
              <a:rPr lang="en-US" altLang="zh-CN" dirty="0" smtClean="0"/>
              <a:t>=3 j=1</a:t>
            </a:r>
            <a:endParaRPr lang="en-US" altLang="zh-CN" dirty="0"/>
          </a:p>
        </p:txBody>
      </p:sp>
      <p:sp>
        <p:nvSpPr>
          <p:cNvPr id="12" name="矩形 11"/>
          <p:cNvSpPr/>
          <p:nvPr/>
        </p:nvSpPr>
        <p:spPr>
          <a:xfrm>
            <a:off x="8693025" y="805934"/>
            <a:ext cx="877163" cy="369332"/>
          </a:xfrm>
          <a:prstGeom prst="rect">
            <a:avLst/>
          </a:prstGeom>
        </p:spPr>
        <p:txBody>
          <a:bodyPr wrap="none">
            <a:spAutoFit/>
          </a:bodyPr>
          <a:lstStyle/>
          <a:p>
            <a:r>
              <a:rPr lang="en-US" altLang="zh-CN" dirty="0" err="1" smtClean="0"/>
              <a:t>i</a:t>
            </a:r>
            <a:r>
              <a:rPr lang="en-US" altLang="zh-CN" dirty="0" smtClean="0"/>
              <a:t>=3 j=0</a:t>
            </a:r>
            <a:endParaRPr lang="en-US" altLang="zh-CN" dirty="0"/>
          </a:p>
        </p:txBody>
      </p:sp>
    </p:spTree>
    <p:extLst>
      <p:ext uri="{BB962C8B-B14F-4D97-AF65-F5344CB8AC3E}">
        <p14:creationId xmlns:p14="http://schemas.microsoft.com/office/powerpoint/2010/main" val="1981606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2537553"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dirty="0">
                <a:solidFill>
                  <a:schemeClr val="tx1"/>
                </a:solidFill>
              </a:rPr>
              <a:t>if(mark[j]==0){</a:t>
            </a:r>
          </a:p>
          <a:p>
            <a:r>
              <a:rPr lang="en-US" altLang="zh-CN" dirty="0">
                <a:solidFill>
                  <a:schemeClr val="tx1"/>
                </a:solidFill>
              </a:rPr>
              <a:t>					mark[j]=1;</a:t>
            </a:r>
          </a:p>
          <a:p>
            <a:r>
              <a:rPr lang="en-US" altLang="zh-CN" dirty="0">
                <a:solidFill>
                  <a:schemeClr val="tx1"/>
                </a:solidFill>
              </a:rPr>
              <a:t>					break;</a:t>
            </a:r>
          </a:p>
          <a:p>
            <a:r>
              <a:rPr lang="en-US" altLang="zh-CN" dirty="0"/>
              <a:t>				}</a:t>
            </a:r>
          </a:p>
          <a:p>
            <a:r>
              <a:rPr lang="en-US" altLang="zh-CN" dirty="0"/>
              <a:t>			</a:t>
            </a:r>
            <a:r>
              <a:rPr lang="en-US" altLang="zh-CN" dirty="0" smtClean="0"/>
              <a:t>} 			</a:t>
            </a:r>
            <a:r>
              <a:rPr lang="en-US" altLang="zh-CN" b="1" dirty="0" smtClean="0">
                <a:solidFill>
                  <a:srgbClr val="00B050"/>
                </a:solidFill>
              </a:rPr>
              <a:t>if(j</a:t>
            </a:r>
            <a:r>
              <a:rPr lang="en-US" altLang="zh-CN" b="1" dirty="0">
                <a:solidFill>
                  <a:srgbClr val="00B050"/>
                </a:solidFill>
              </a:rPr>
              <a:t>==0</a:t>
            </a:r>
            <a:r>
              <a:rPr lang="en-US" altLang="zh-CN" b="1" dirty="0" smtClean="0">
                <a:solidFill>
                  <a:srgbClr val="00B050"/>
                </a:solidFill>
              </a:rPr>
              <a:t>)</a:t>
            </a:r>
            <a:r>
              <a:rPr lang="en-US" altLang="zh-CN" b="1" dirty="0">
                <a:solidFill>
                  <a:srgbClr val="00B050"/>
                </a:solidFill>
              </a:rPr>
              <a:t>	</a:t>
            </a:r>
            <a:r>
              <a:rPr lang="en-US" altLang="zh-CN" b="1" dirty="0" smtClean="0">
                <a:solidFill>
                  <a:srgbClr val="00B050"/>
                </a:solidFill>
              </a:rPr>
              <a:t>sum</a:t>
            </a:r>
            <a:r>
              <a:rPr lang="en-US" altLang="zh-CN" b="1" dirty="0">
                <a:solidFill>
                  <a:srgbClr val="00B050"/>
                </a:solidFill>
              </a:rPr>
              <a:t>+=work[</a:t>
            </a:r>
            <a:r>
              <a:rPr lang="en-US" altLang="zh-CN" b="1" dirty="0" err="1">
                <a:solidFill>
                  <a:srgbClr val="00B050"/>
                </a:solidFill>
              </a:rPr>
              <a:t>i</a:t>
            </a:r>
            <a:r>
              <a:rPr lang="en-US" altLang="zh-CN" b="1" dirty="0">
                <a:solidFill>
                  <a:srgbClr val="00B050"/>
                </a:solidFill>
              </a:rPr>
              <a:t>].score;</a:t>
            </a:r>
          </a:p>
          <a:p>
            <a:r>
              <a:rPr lang="en-US" altLang="zh-CN" dirty="0"/>
              <a:t>		}</a:t>
            </a:r>
            <a:endParaRPr lang="zh-CN" altLang="en-US" dirty="0"/>
          </a:p>
        </p:txBody>
      </p:sp>
      <p:sp>
        <p:nvSpPr>
          <p:cNvPr id="2" name="矩形 1"/>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=4 j=1</a:t>
            </a:r>
            <a:endParaRPr lang="en-US" altLang="zh-CN" dirty="0"/>
          </a:p>
        </p:txBody>
      </p:sp>
      <p:sp>
        <p:nvSpPr>
          <p:cNvPr id="10" name="矩形 9"/>
          <p:cNvSpPr/>
          <p:nvPr/>
        </p:nvSpPr>
        <p:spPr>
          <a:xfrm>
            <a:off x="6492990" y="805934"/>
            <a:ext cx="877163" cy="369332"/>
          </a:xfrm>
          <a:prstGeom prst="rect">
            <a:avLst/>
          </a:prstGeom>
        </p:spPr>
        <p:txBody>
          <a:bodyPr wrap="none">
            <a:spAutoFit/>
          </a:bodyPr>
          <a:lstStyle/>
          <a:p>
            <a:r>
              <a:rPr lang="en-US" altLang="zh-CN" dirty="0" err="1" smtClean="0"/>
              <a:t>i</a:t>
            </a:r>
            <a:r>
              <a:rPr lang="en-US" altLang="zh-CN" dirty="0" smtClean="0"/>
              <a:t>=4 j=0</a:t>
            </a:r>
            <a:endParaRPr lang="en-US" altLang="zh-CN" dirty="0"/>
          </a:p>
        </p:txBody>
      </p:sp>
      <p:sp>
        <p:nvSpPr>
          <p:cNvPr id="13" name="矩形 12"/>
          <p:cNvSpPr/>
          <p:nvPr/>
        </p:nvSpPr>
        <p:spPr>
          <a:xfrm>
            <a:off x="8989196" y="5707116"/>
            <a:ext cx="1127232" cy="369332"/>
          </a:xfrm>
          <a:prstGeom prst="rect">
            <a:avLst/>
          </a:prstGeom>
        </p:spPr>
        <p:txBody>
          <a:bodyPr wrap="none">
            <a:spAutoFit/>
          </a:bodyPr>
          <a:lstStyle/>
          <a:p>
            <a:r>
              <a:rPr lang="en-US" altLang="zh-CN" dirty="0" smtClean="0"/>
              <a:t>//Sum=3</a:t>
            </a:r>
            <a:endParaRPr lang="en-US" altLang="zh-CN" dirty="0"/>
          </a:p>
        </p:txBody>
      </p:sp>
    </p:spTree>
    <p:extLst>
      <p:ext uri="{BB962C8B-B14F-4D97-AF65-F5344CB8AC3E}">
        <p14:creationId xmlns:p14="http://schemas.microsoft.com/office/powerpoint/2010/main" val="264945233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2537553"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dirty="0">
                <a:solidFill>
                  <a:schemeClr val="tx1"/>
                </a:solidFill>
              </a:rPr>
              <a:t>if(mark[j]==0){</a:t>
            </a:r>
          </a:p>
          <a:p>
            <a:r>
              <a:rPr lang="en-US" altLang="zh-CN" dirty="0">
                <a:solidFill>
                  <a:schemeClr val="tx1"/>
                </a:solidFill>
              </a:rPr>
              <a:t>					mark[j]=1;</a:t>
            </a:r>
          </a:p>
          <a:p>
            <a:r>
              <a:rPr lang="en-US" altLang="zh-CN" dirty="0">
                <a:solidFill>
                  <a:schemeClr val="tx1"/>
                </a:solidFill>
              </a:rPr>
              <a:t>					break;</a:t>
            </a:r>
          </a:p>
          <a:p>
            <a:r>
              <a:rPr lang="en-US" altLang="zh-CN" dirty="0"/>
              <a:t>				}</a:t>
            </a:r>
          </a:p>
          <a:p>
            <a:r>
              <a:rPr lang="en-US" altLang="zh-CN" dirty="0"/>
              <a:t>			</a:t>
            </a:r>
            <a:r>
              <a:rPr lang="en-US" altLang="zh-CN" dirty="0" smtClean="0"/>
              <a:t>} 			</a:t>
            </a:r>
            <a:r>
              <a:rPr lang="en-US" altLang="zh-CN" b="1" dirty="0" smtClean="0">
                <a:solidFill>
                  <a:srgbClr val="00B050"/>
                </a:solidFill>
              </a:rPr>
              <a:t>if(j</a:t>
            </a:r>
            <a:r>
              <a:rPr lang="en-US" altLang="zh-CN" b="1" dirty="0">
                <a:solidFill>
                  <a:srgbClr val="00B050"/>
                </a:solidFill>
              </a:rPr>
              <a:t>==0</a:t>
            </a:r>
            <a:r>
              <a:rPr lang="en-US" altLang="zh-CN" b="1" dirty="0" smtClean="0">
                <a:solidFill>
                  <a:srgbClr val="00B050"/>
                </a:solidFill>
              </a:rPr>
              <a:t>)</a:t>
            </a:r>
            <a:r>
              <a:rPr lang="en-US" altLang="zh-CN" b="1" dirty="0">
                <a:solidFill>
                  <a:srgbClr val="00B050"/>
                </a:solidFill>
              </a:rPr>
              <a:t>	</a:t>
            </a:r>
            <a:r>
              <a:rPr lang="en-US" altLang="zh-CN" b="1" dirty="0" smtClean="0">
                <a:solidFill>
                  <a:srgbClr val="00B050"/>
                </a:solidFill>
              </a:rPr>
              <a:t>sum</a:t>
            </a:r>
            <a:r>
              <a:rPr lang="en-US" altLang="zh-CN" b="1" dirty="0">
                <a:solidFill>
                  <a:srgbClr val="00B050"/>
                </a:solidFill>
              </a:rPr>
              <a:t>+=work[</a:t>
            </a:r>
            <a:r>
              <a:rPr lang="en-US" altLang="zh-CN" b="1" dirty="0" err="1">
                <a:solidFill>
                  <a:srgbClr val="00B050"/>
                </a:solidFill>
              </a:rPr>
              <a:t>i</a:t>
            </a:r>
            <a:r>
              <a:rPr lang="en-US" altLang="zh-CN" b="1" dirty="0">
                <a:solidFill>
                  <a:srgbClr val="00B050"/>
                </a:solidFill>
              </a:rPr>
              <a:t>].score;</a:t>
            </a:r>
          </a:p>
          <a:p>
            <a:r>
              <a:rPr lang="en-US" altLang="zh-CN" dirty="0"/>
              <a:t>		}</a:t>
            </a:r>
            <a:endParaRPr lang="zh-CN" altLang="en-US" dirty="0"/>
          </a:p>
        </p:txBody>
      </p:sp>
      <p:sp>
        <p:nvSpPr>
          <p:cNvPr id="10" name="矩形 9"/>
          <p:cNvSpPr/>
          <p:nvPr/>
        </p:nvSpPr>
        <p:spPr>
          <a:xfrm>
            <a:off x="6492990" y="805934"/>
            <a:ext cx="877163" cy="369332"/>
          </a:xfrm>
          <a:prstGeom prst="rect">
            <a:avLst/>
          </a:prstGeom>
        </p:spPr>
        <p:txBody>
          <a:bodyPr wrap="none">
            <a:spAutoFit/>
          </a:bodyPr>
          <a:lstStyle/>
          <a:p>
            <a:r>
              <a:rPr lang="en-US" altLang="zh-CN" dirty="0" err="1" smtClean="0"/>
              <a:t>i</a:t>
            </a:r>
            <a:r>
              <a:rPr lang="en-US" altLang="zh-CN" dirty="0" smtClean="0"/>
              <a:t>=5 j=3</a:t>
            </a:r>
            <a:endParaRPr lang="en-US" altLang="zh-CN" dirty="0"/>
          </a:p>
        </p:txBody>
      </p:sp>
      <p:sp>
        <p:nvSpPr>
          <p:cNvPr id="13" name="矩形 12"/>
          <p:cNvSpPr/>
          <p:nvPr/>
        </p:nvSpPr>
        <p:spPr>
          <a:xfrm>
            <a:off x="8989196" y="5707116"/>
            <a:ext cx="1127232" cy="369332"/>
          </a:xfrm>
          <a:prstGeom prst="rect">
            <a:avLst/>
          </a:prstGeom>
        </p:spPr>
        <p:txBody>
          <a:bodyPr wrap="none">
            <a:spAutoFit/>
          </a:bodyPr>
          <a:lstStyle/>
          <a:p>
            <a:r>
              <a:rPr lang="en-US" altLang="zh-CN" dirty="0" smtClean="0"/>
              <a:t>//Sum=5</a:t>
            </a:r>
            <a:endParaRPr lang="en-US" altLang="zh-CN" dirty="0"/>
          </a:p>
        </p:txBody>
      </p:sp>
      <p:sp>
        <p:nvSpPr>
          <p:cNvPr id="11" name="矩形 10"/>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=5 j=4</a:t>
            </a:r>
            <a:endParaRPr lang="en-US" altLang="zh-CN" dirty="0"/>
          </a:p>
        </p:txBody>
      </p:sp>
      <p:sp>
        <p:nvSpPr>
          <p:cNvPr id="14" name="矩形 13"/>
          <p:cNvSpPr/>
          <p:nvPr/>
        </p:nvSpPr>
        <p:spPr>
          <a:xfrm>
            <a:off x="7635764" y="805934"/>
            <a:ext cx="877163" cy="369332"/>
          </a:xfrm>
          <a:prstGeom prst="rect">
            <a:avLst/>
          </a:prstGeom>
        </p:spPr>
        <p:txBody>
          <a:bodyPr wrap="none">
            <a:spAutoFit/>
          </a:bodyPr>
          <a:lstStyle/>
          <a:p>
            <a:r>
              <a:rPr lang="en-US" altLang="zh-CN" dirty="0" err="1" smtClean="0"/>
              <a:t>i</a:t>
            </a:r>
            <a:r>
              <a:rPr lang="en-US" altLang="zh-CN" dirty="0" smtClean="0"/>
              <a:t>=5 j=2</a:t>
            </a:r>
            <a:endParaRPr lang="en-US" altLang="zh-CN" dirty="0"/>
          </a:p>
        </p:txBody>
      </p:sp>
      <p:sp>
        <p:nvSpPr>
          <p:cNvPr id="15" name="矩形 14"/>
          <p:cNvSpPr/>
          <p:nvPr/>
        </p:nvSpPr>
        <p:spPr>
          <a:xfrm>
            <a:off x="8693025" y="805934"/>
            <a:ext cx="877163" cy="369332"/>
          </a:xfrm>
          <a:prstGeom prst="rect">
            <a:avLst/>
          </a:prstGeom>
        </p:spPr>
        <p:txBody>
          <a:bodyPr wrap="none">
            <a:spAutoFit/>
          </a:bodyPr>
          <a:lstStyle/>
          <a:p>
            <a:r>
              <a:rPr lang="en-US" altLang="zh-CN" dirty="0" err="1" smtClean="0"/>
              <a:t>i</a:t>
            </a:r>
            <a:r>
              <a:rPr lang="en-US" altLang="zh-CN" dirty="0" smtClean="0"/>
              <a:t>=5 j=1</a:t>
            </a:r>
            <a:endParaRPr lang="en-US" altLang="zh-CN" dirty="0"/>
          </a:p>
        </p:txBody>
      </p:sp>
      <p:sp>
        <p:nvSpPr>
          <p:cNvPr id="16" name="矩形 15"/>
          <p:cNvSpPr/>
          <p:nvPr/>
        </p:nvSpPr>
        <p:spPr>
          <a:xfrm>
            <a:off x="9750286" y="805934"/>
            <a:ext cx="877163" cy="369332"/>
          </a:xfrm>
          <a:prstGeom prst="rect">
            <a:avLst/>
          </a:prstGeom>
        </p:spPr>
        <p:txBody>
          <a:bodyPr wrap="none">
            <a:spAutoFit/>
          </a:bodyPr>
          <a:lstStyle/>
          <a:p>
            <a:r>
              <a:rPr lang="en-US" altLang="zh-CN" dirty="0" err="1" smtClean="0"/>
              <a:t>i</a:t>
            </a:r>
            <a:r>
              <a:rPr lang="en-US" altLang="zh-CN" dirty="0" smtClean="0"/>
              <a:t>=5 j=0</a:t>
            </a:r>
            <a:endParaRPr lang="en-US" altLang="zh-CN" dirty="0"/>
          </a:p>
        </p:txBody>
      </p:sp>
    </p:spTree>
    <p:extLst>
      <p:ext uri="{BB962C8B-B14F-4D97-AF65-F5344CB8AC3E}">
        <p14:creationId xmlns:p14="http://schemas.microsoft.com/office/powerpoint/2010/main" val="14239067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dirty="0" smtClean="0"/>
          </a:p>
          <a:p>
            <a:endParaRPr lang="en-US" altLang="zh-CN" dirty="0"/>
          </a:p>
          <a:p>
            <a:endParaRPr lang="en-US" altLang="zh-CN" dirty="0" smtClean="0"/>
          </a:p>
          <a:p>
            <a:endParaRPr lang="en-US" altLang="zh-CN" dirty="0"/>
          </a:p>
          <a:p>
            <a:endParaRPr lang="en-US" altLang="zh-CN" dirty="0" smtClean="0"/>
          </a:p>
        </p:txBody>
      </p:sp>
      <p:graphicFrame>
        <p:nvGraphicFramePr>
          <p:cNvPr id="6" name="表格 5"/>
          <p:cNvGraphicFramePr>
            <a:graphicFrameLocks noGrp="1"/>
          </p:cNvGraphicFramePr>
          <p:nvPr/>
        </p:nvGraphicFramePr>
        <p:xfrm>
          <a:off x="2731675" y="1341003"/>
          <a:ext cx="8925624" cy="1127994"/>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work[0]</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work[1]</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work[2]</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work[3]</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work[4]</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work[5]</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work[6]</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deadline</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6</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score</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6</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sp>
        <p:nvSpPr>
          <p:cNvPr id="7" name="标题 1"/>
          <p:cNvSpPr>
            <a:spLocks noGrp="1"/>
          </p:cNvSpPr>
          <p:nvPr>
            <p:ph type="title"/>
          </p:nvPr>
        </p:nvSpPr>
        <p:spPr>
          <a:xfrm>
            <a:off x="2592925" y="624110"/>
            <a:ext cx="2537553" cy="1280890"/>
          </a:xfrm>
        </p:spPr>
        <p:txBody>
          <a:bodyPr/>
          <a:lstStyle/>
          <a:p>
            <a:r>
              <a:rPr lang="zh-CN" altLang="en-US" dirty="0" smtClean="0"/>
              <a:t>求解过程</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1043503623"/>
              </p:ext>
            </p:extLst>
          </p:nvPr>
        </p:nvGraphicFramePr>
        <p:xfrm>
          <a:off x="2741899" y="2722997"/>
          <a:ext cx="8925624" cy="365760"/>
        </p:xfrm>
        <a:graphic>
          <a:graphicData uri="http://schemas.openxmlformats.org/drawingml/2006/table">
            <a:tbl>
              <a:tblPr firstRow="1" bandRow="1">
                <a:tableStyleId>{2D5ABB26-0587-4C30-8999-92F81FD0307C}</a:tableStyleId>
              </a:tblPr>
              <a:tblGrid>
                <a:gridCol w="1246505"/>
                <a:gridCol w="1097017"/>
                <a:gridCol w="1097017"/>
                <a:gridCol w="1097017"/>
                <a:gridCol w="1097017"/>
                <a:gridCol w="1097017"/>
                <a:gridCol w="1097017"/>
                <a:gridCol w="1097017"/>
              </a:tblGrid>
              <a:tr h="0">
                <a:tc>
                  <a:txBody>
                    <a:bodyPr/>
                    <a:lstStyle/>
                    <a:p>
                      <a:pPr algn="ctr"/>
                      <a:r>
                        <a:rPr lang="en-US" altLang="zh-CN" dirty="0" smtClean="0"/>
                        <a:t>mark</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1</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dirty="0" smtClean="0"/>
                        <a:t>0</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altLang="zh-CN" sz="1800" b="1" kern="1200" dirty="0" smtClean="0">
                          <a:solidFill>
                            <a:srgbClr val="00B050"/>
                          </a:solidFill>
                          <a:latin typeface="+mn-lt"/>
                          <a:ea typeface="+mn-ea"/>
                          <a:cs typeface="+mn-cs"/>
                        </a:rPr>
                        <a:t>1</a:t>
                      </a:r>
                      <a:endParaRPr lang="zh-CN" altLang="en-US" sz="1800" b="1" kern="1200" dirty="0">
                        <a:solidFill>
                          <a:srgbClr val="00B05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内容占位符 2"/>
          <p:cNvSpPr txBox="1">
            <a:spLocks/>
          </p:cNvSpPr>
          <p:nvPr/>
        </p:nvSpPr>
        <p:spPr>
          <a:xfrm>
            <a:off x="2752123" y="3289739"/>
            <a:ext cx="8915400" cy="332126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altLang="zh-CN" dirty="0" smtClean="0"/>
              <a:t>for(</a:t>
            </a:r>
            <a:r>
              <a:rPr lang="en-US" altLang="zh-CN" dirty="0" err="1" smtClean="0"/>
              <a:t>i</a:t>
            </a:r>
            <a:r>
              <a:rPr lang="en-US" altLang="zh-CN" dirty="0" smtClean="0"/>
              <a:t>=0</a:t>
            </a:r>
            <a:r>
              <a:rPr lang="en-US" altLang="zh-CN" dirty="0"/>
              <a:t>; </a:t>
            </a:r>
            <a:r>
              <a:rPr lang="en-US" altLang="zh-CN" dirty="0" err="1"/>
              <a:t>i</a:t>
            </a:r>
            <a:r>
              <a:rPr lang="en-US" altLang="zh-CN" dirty="0"/>
              <a:t>&lt;N; </a:t>
            </a:r>
            <a:r>
              <a:rPr lang="en-US" altLang="zh-CN" dirty="0" err="1"/>
              <a:t>i</a:t>
            </a:r>
            <a:r>
              <a:rPr lang="en-US" altLang="zh-CN" dirty="0"/>
              <a:t>++){                     //</a:t>
            </a:r>
            <a:r>
              <a:rPr lang="zh-CN" altLang="en-US" sz="1500" dirty="0"/>
              <a:t>为每个作业找到可以做的那天</a:t>
            </a:r>
          </a:p>
          <a:p>
            <a:r>
              <a:rPr lang="zh-CN" altLang="en-US" dirty="0"/>
              <a:t>			</a:t>
            </a:r>
            <a:r>
              <a:rPr lang="en-US" altLang="zh-CN" dirty="0"/>
              <a:t>for(j=work[</a:t>
            </a:r>
            <a:r>
              <a:rPr lang="en-US" altLang="zh-CN" dirty="0" err="1"/>
              <a:t>i</a:t>
            </a:r>
            <a:r>
              <a:rPr lang="en-US" altLang="zh-CN" dirty="0"/>
              <a:t>].time; j&gt;0; j--){          //</a:t>
            </a:r>
            <a:r>
              <a:rPr lang="zh-CN" altLang="en-US" sz="1500" dirty="0"/>
              <a:t>从</a:t>
            </a:r>
            <a:r>
              <a:rPr lang="en-US" altLang="zh-CN" sz="1500" dirty="0"/>
              <a:t>deadline</a:t>
            </a:r>
            <a:r>
              <a:rPr lang="zh-CN" altLang="en-US" sz="1500" dirty="0"/>
              <a:t>往前找 有空的日子就可以</a:t>
            </a:r>
            <a:r>
              <a:rPr lang="zh-CN" altLang="en-US" sz="1500" dirty="0" smtClean="0"/>
              <a:t>做作业</a:t>
            </a:r>
            <a:endParaRPr lang="zh-CN" altLang="en-US" dirty="0"/>
          </a:p>
          <a:p>
            <a:r>
              <a:rPr lang="zh-CN" altLang="en-US" dirty="0"/>
              <a:t>				</a:t>
            </a:r>
            <a:r>
              <a:rPr lang="en-US" altLang="zh-CN" b="1" dirty="0">
                <a:solidFill>
                  <a:srgbClr val="00B050"/>
                </a:solidFill>
              </a:rPr>
              <a:t>if(mark[j]==0){</a:t>
            </a:r>
          </a:p>
          <a:p>
            <a:r>
              <a:rPr lang="en-US" altLang="zh-CN" b="1" dirty="0">
                <a:solidFill>
                  <a:srgbClr val="00B050"/>
                </a:solidFill>
              </a:rPr>
              <a:t>					mark[j]=1;</a:t>
            </a:r>
          </a:p>
          <a:p>
            <a:r>
              <a:rPr lang="en-US" altLang="zh-CN" b="1" dirty="0">
                <a:solidFill>
                  <a:srgbClr val="00B050"/>
                </a:solidFill>
              </a:rPr>
              <a:t>					break;</a:t>
            </a:r>
          </a:p>
          <a:p>
            <a:r>
              <a:rPr lang="en-US" altLang="zh-CN" dirty="0"/>
              <a:t>				}</a:t>
            </a:r>
          </a:p>
          <a:p>
            <a:r>
              <a:rPr lang="en-US" altLang="zh-CN" dirty="0"/>
              <a:t>			</a:t>
            </a:r>
            <a:r>
              <a:rPr lang="en-US" altLang="zh-CN" dirty="0" smtClean="0"/>
              <a:t>} 			</a:t>
            </a:r>
            <a:r>
              <a:rPr lang="en-US" altLang="zh-CN" dirty="0" smtClean="0">
                <a:solidFill>
                  <a:schemeClr val="tx1"/>
                </a:solidFill>
              </a:rPr>
              <a:t>if(j</a:t>
            </a:r>
            <a:r>
              <a:rPr lang="en-US" altLang="zh-CN" dirty="0">
                <a:solidFill>
                  <a:schemeClr val="tx1"/>
                </a:solidFill>
              </a:rPr>
              <a:t>==0</a:t>
            </a:r>
            <a:r>
              <a:rPr lang="en-US" altLang="zh-CN" dirty="0" smtClean="0">
                <a:solidFill>
                  <a:schemeClr val="tx1"/>
                </a:solidFill>
              </a:rPr>
              <a:t>)</a:t>
            </a:r>
            <a:r>
              <a:rPr lang="en-US" altLang="zh-CN" dirty="0">
                <a:solidFill>
                  <a:schemeClr val="tx1"/>
                </a:solidFill>
              </a:rPr>
              <a:t>	</a:t>
            </a:r>
            <a:r>
              <a:rPr lang="en-US" altLang="zh-CN" dirty="0" smtClean="0">
                <a:solidFill>
                  <a:schemeClr val="tx1"/>
                </a:solidFill>
              </a:rPr>
              <a:t>sum</a:t>
            </a:r>
            <a:r>
              <a:rPr lang="en-US" altLang="zh-CN" dirty="0">
                <a:solidFill>
                  <a:schemeClr val="tx1"/>
                </a:solidFill>
              </a:rPr>
              <a:t>+=work[</a:t>
            </a:r>
            <a:r>
              <a:rPr lang="en-US" altLang="zh-CN" dirty="0" err="1">
                <a:solidFill>
                  <a:schemeClr val="tx1"/>
                </a:solidFill>
              </a:rPr>
              <a:t>i</a:t>
            </a:r>
            <a:r>
              <a:rPr lang="en-US" altLang="zh-CN" dirty="0">
                <a:solidFill>
                  <a:schemeClr val="tx1"/>
                </a:solidFill>
              </a:rPr>
              <a:t>].score;</a:t>
            </a:r>
          </a:p>
          <a:p>
            <a:r>
              <a:rPr lang="en-US" altLang="zh-CN" dirty="0"/>
              <a:t>		}</a:t>
            </a:r>
            <a:endParaRPr lang="zh-CN" altLang="en-US" dirty="0"/>
          </a:p>
        </p:txBody>
      </p:sp>
      <p:sp>
        <p:nvSpPr>
          <p:cNvPr id="13" name="矩形 12"/>
          <p:cNvSpPr/>
          <p:nvPr/>
        </p:nvSpPr>
        <p:spPr>
          <a:xfrm>
            <a:off x="8989196" y="5707116"/>
            <a:ext cx="1127232" cy="369332"/>
          </a:xfrm>
          <a:prstGeom prst="rect">
            <a:avLst/>
          </a:prstGeom>
        </p:spPr>
        <p:txBody>
          <a:bodyPr wrap="none">
            <a:spAutoFit/>
          </a:bodyPr>
          <a:lstStyle/>
          <a:p>
            <a:r>
              <a:rPr lang="en-US" altLang="zh-CN" dirty="0" smtClean="0"/>
              <a:t>//Sum=5</a:t>
            </a:r>
            <a:endParaRPr lang="en-US" altLang="zh-CN" dirty="0"/>
          </a:p>
        </p:txBody>
      </p:sp>
      <p:sp>
        <p:nvSpPr>
          <p:cNvPr id="11" name="矩形 10"/>
          <p:cNvSpPr/>
          <p:nvPr/>
        </p:nvSpPr>
        <p:spPr>
          <a:xfrm>
            <a:off x="5310576" y="805934"/>
            <a:ext cx="877163" cy="369332"/>
          </a:xfrm>
          <a:prstGeom prst="rect">
            <a:avLst/>
          </a:prstGeom>
        </p:spPr>
        <p:txBody>
          <a:bodyPr wrap="none">
            <a:spAutoFit/>
          </a:bodyPr>
          <a:lstStyle/>
          <a:p>
            <a:r>
              <a:rPr lang="en-US" altLang="zh-CN" dirty="0" err="1" smtClean="0"/>
              <a:t>i</a:t>
            </a:r>
            <a:r>
              <a:rPr lang="en-US" altLang="zh-CN" dirty="0" smtClean="0"/>
              <a:t>=6 j=6</a:t>
            </a:r>
            <a:endParaRPr lang="en-US" altLang="zh-CN" dirty="0"/>
          </a:p>
        </p:txBody>
      </p:sp>
    </p:spTree>
    <p:extLst>
      <p:ext uri="{BB962C8B-B14F-4D97-AF65-F5344CB8AC3E}">
        <p14:creationId xmlns:p14="http://schemas.microsoft.com/office/powerpoint/2010/main" val="1859605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错误思路</a:t>
            </a:r>
            <a:endParaRPr lang="zh-CN" altLang="en-US" dirty="0"/>
          </a:p>
        </p:txBody>
      </p:sp>
      <p:sp>
        <p:nvSpPr>
          <p:cNvPr id="3" name="内容占位符 2"/>
          <p:cNvSpPr>
            <a:spLocks noGrp="1"/>
          </p:cNvSpPr>
          <p:nvPr>
            <p:ph idx="1"/>
          </p:nvPr>
        </p:nvSpPr>
        <p:spPr/>
        <p:txBody>
          <a:bodyPr/>
          <a:lstStyle/>
          <a:p>
            <a:r>
              <a:rPr lang="zh-CN" altLang="en-US" b="1" dirty="0"/>
              <a:t>对限制时间排序，限制越大的要越先完成，若托限制时间一样，则把被扣分数大的排在前面，保证被扣分数达的要先完成</a:t>
            </a:r>
            <a:r>
              <a:rPr lang="zh-CN" altLang="en-US" dirty="0"/>
              <a:t>。这就保证了完成的作业数做多。但是这样排序后，产生了一个问题，</a:t>
            </a:r>
            <a:r>
              <a:rPr lang="zh-CN" altLang="en-US" b="1" dirty="0"/>
              <a:t>完成的作业数做多，被扣的分数不一定是最小</a:t>
            </a:r>
            <a:r>
              <a:rPr lang="zh-CN" altLang="en-US" dirty="0"/>
              <a:t>，例如：</a:t>
            </a:r>
            <a:endParaRPr lang="en-US" altLang="zh-CN" dirty="0" smtClean="0"/>
          </a:p>
          <a:p>
            <a:r>
              <a:rPr lang="zh-CN" altLang="en-US" dirty="0" smtClean="0"/>
              <a:t>输入</a:t>
            </a:r>
            <a:r>
              <a:rPr lang="zh-CN" altLang="en-US" dirty="0"/>
              <a:t>：</a:t>
            </a:r>
            <a:r>
              <a:rPr lang="en-US" altLang="zh-CN" dirty="0"/>
              <a:t>7</a:t>
            </a:r>
            <a:endParaRPr lang="zh-CN" altLang="en-US" dirty="0"/>
          </a:p>
          <a:p>
            <a:r>
              <a:rPr lang="en-US" altLang="zh-CN" dirty="0"/>
              <a:t>1 4 6 4 2 4 3</a:t>
            </a:r>
            <a:r>
              <a:rPr lang="zh-CN" altLang="en-US" dirty="0"/>
              <a:t>（每门作业的限制时间）</a:t>
            </a:r>
          </a:p>
          <a:p>
            <a:r>
              <a:rPr lang="en-US" altLang="zh-CN" dirty="0"/>
              <a:t>3 2 1 7 6 5 4</a:t>
            </a:r>
            <a:r>
              <a:rPr lang="zh-CN" altLang="en-US" dirty="0"/>
              <a:t>（每门课若不完成期末被扣的分数</a:t>
            </a:r>
            <a:r>
              <a:rPr lang="zh-CN" altLang="en-US" dirty="0" smtClean="0"/>
              <a:t>）</a:t>
            </a:r>
            <a:endParaRPr lang="zh-CN" altLang="en-US" dirty="0"/>
          </a:p>
          <a:p>
            <a:r>
              <a:rPr lang="zh-CN" altLang="en-US" dirty="0"/>
              <a:t>排序后</a:t>
            </a:r>
          </a:p>
          <a:p>
            <a:r>
              <a:rPr lang="en-US" altLang="zh-CN" dirty="0"/>
              <a:t>1</a:t>
            </a:r>
            <a:r>
              <a:rPr lang="zh-CN" altLang="en-US" dirty="0"/>
              <a:t> </a:t>
            </a:r>
            <a:r>
              <a:rPr lang="en-US" altLang="zh-CN" dirty="0"/>
              <a:t>2 3 4 4</a:t>
            </a:r>
            <a:r>
              <a:rPr lang="zh-CN" altLang="en-US" dirty="0"/>
              <a:t> </a:t>
            </a:r>
            <a:r>
              <a:rPr lang="en-US" altLang="zh-CN" dirty="0"/>
              <a:t>4 6</a:t>
            </a:r>
            <a:endParaRPr lang="zh-CN" altLang="en-US" dirty="0"/>
          </a:p>
          <a:p>
            <a:r>
              <a:rPr lang="en-US" altLang="zh-CN" dirty="0"/>
              <a:t>3</a:t>
            </a:r>
            <a:r>
              <a:rPr lang="zh-CN" altLang="en-US" dirty="0"/>
              <a:t> </a:t>
            </a:r>
            <a:r>
              <a:rPr lang="en-US" altLang="zh-CN" dirty="0"/>
              <a:t>6 4 7 5</a:t>
            </a:r>
            <a:r>
              <a:rPr lang="zh-CN" altLang="en-US" dirty="0"/>
              <a:t> </a:t>
            </a:r>
            <a:r>
              <a:rPr lang="en-US" altLang="zh-CN" dirty="0"/>
              <a:t>2 1</a:t>
            </a:r>
            <a:endParaRPr lang="zh-CN" altLang="en-US" dirty="0"/>
          </a:p>
          <a:p>
            <a:endParaRPr lang="zh-CN" altLang="en-US" dirty="0"/>
          </a:p>
        </p:txBody>
      </p:sp>
    </p:spTree>
    <p:extLst>
      <p:ext uri="{BB962C8B-B14F-4D97-AF65-F5344CB8AC3E}">
        <p14:creationId xmlns:p14="http://schemas.microsoft.com/office/powerpoint/2010/main" val="1164447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 1328</a:t>
            </a:r>
            <a:r>
              <a:rPr lang="zh-CN" altLang="en-US" dirty="0" smtClean="0"/>
              <a:t>题目描述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Assume the coasting is an infinite straight line. Land is in one side of coasting, sea in the other. Each small island is a point locating in the sea side. And any radar installation, locating on the coasting, can only cover d distance, so an island in the sea can be covered by a radius installation, if the distance between them is at most d. </a:t>
            </a:r>
            <a:br>
              <a:rPr lang="en-US" altLang="zh-CN" dirty="0"/>
            </a:br>
            <a:r>
              <a:rPr lang="en-US" altLang="zh-CN" dirty="0"/>
              <a:t>We use Cartesian coordinate system, defining the coasting is the x-axis. The sea side is above x-axis, and the land side below. Given the position of each island in the sea, and given the distance of the coverage of the radar installation, your task is to write a program to find the minimal number of radar installations to cover all the islands. Note that the position of an island is represented by its x-y coordinates</a:t>
            </a:r>
            <a:r>
              <a:rPr lang="en-US" altLang="zh-CN" dirty="0" smtClean="0"/>
              <a:t>.</a:t>
            </a:r>
          </a:p>
          <a:p>
            <a:r>
              <a:rPr lang="zh-CN" altLang="en-US" dirty="0"/>
              <a:t>题目大意：以</a:t>
            </a:r>
            <a:r>
              <a:rPr lang="en-US" altLang="zh-CN" dirty="0"/>
              <a:t>x</a:t>
            </a:r>
            <a:r>
              <a:rPr lang="zh-CN" altLang="en-US" dirty="0"/>
              <a:t>轴为分界，</a:t>
            </a:r>
            <a:r>
              <a:rPr lang="en-US" altLang="zh-CN" dirty="0"/>
              <a:t>y&gt;0</a:t>
            </a:r>
            <a:r>
              <a:rPr lang="zh-CN" altLang="en-US" dirty="0"/>
              <a:t>部分为海，</a:t>
            </a:r>
            <a:r>
              <a:rPr lang="en-US" altLang="zh-CN" dirty="0"/>
              <a:t>y&lt;0</a:t>
            </a:r>
            <a:r>
              <a:rPr lang="zh-CN" altLang="en-US" dirty="0"/>
              <a:t>部分为陆地，给出一些岛屿坐标（在海中），再给出雷达可达到范围，雷达只可以安在陆地上，问最少多少雷达可以覆盖</a:t>
            </a:r>
            <a:r>
              <a:rPr lang="zh-CN" altLang="en-US" dirty="0" smtClean="0"/>
              <a:t>所有岛屿</a:t>
            </a:r>
            <a:r>
              <a:rPr lang="zh-CN" altLang="en-US" dirty="0"/>
              <a:t>。</a:t>
            </a:r>
          </a:p>
        </p:txBody>
      </p:sp>
      <p:pic>
        <p:nvPicPr>
          <p:cNvPr id="4" name="Picture 2" descr="http://poj.org/images/1328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921" y="144517"/>
            <a:ext cx="3317923" cy="198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5943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50716" y="1905000"/>
            <a:ext cx="4736084" cy="4497629"/>
          </a:xfrm>
          <a:prstGeom prst="rect">
            <a:avLst/>
          </a:prstGeom>
        </p:spPr>
      </p:pic>
      <p:sp>
        <p:nvSpPr>
          <p:cNvPr id="2" name="标题 1"/>
          <p:cNvSpPr>
            <a:spLocks noGrp="1"/>
          </p:cNvSpPr>
          <p:nvPr>
            <p:ph type="title"/>
          </p:nvPr>
        </p:nvSpPr>
        <p:spPr/>
        <p:txBody>
          <a:bodyPr>
            <a:normAutofit/>
          </a:bodyPr>
          <a:lstStyle/>
          <a:p>
            <a:r>
              <a:rPr lang="zh-CN" altLang="en-US" sz="2400" dirty="0" smtClean="0"/>
              <a:t>以</a:t>
            </a:r>
            <a:r>
              <a:rPr lang="zh-CN" altLang="en-US" sz="2400" dirty="0"/>
              <a:t>岛屿为圆心，以</a:t>
            </a:r>
            <a:r>
              <a:rPr lang="en-US" altLang="zh-CN" sz="2400" dirty="0"/>
              <a:t>d</a:t>
            </a:r>
            <a:r>
              <a:rPr lang="zh-CN" altLang="en-US" sz="2400" dirty="0"/>
              <a:t>为半径做圆；得到各个圆与</a:t>
            </a:r>
            <a:r>
              <a:rPr lang="en-US" altLang="zh-CN" sz="2400" dirty="0"/>
              <a:t>x</a:t>
            </a:r>
            <a:r>
              <a:rPr lang="zh-CN" altLang="en-US" sz="2400" dirty="0"/>
              <a:t>轴相交的区间；去掉重复区间，即得到雷达数目 </a:t>
            </a:r>
          </a:p>
        </p:txBody>
      </p:sp>
      <p:pic>
        <p:nvPicPr>
          <p:cNvPr id="5" name="Picture 2" descr="http://poj.org/images/1328_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7501" y="1905000"/>
            <a:ext cx="3252410" cy="1949808"/>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5"/>
          <a:stretch>
            <a:fillRect/>
          </a:stretch>
        </p:blipFill>
        <p:spPr>
          <a:xfrm>
            <a:off x="2800034" y="1989793"/>
            <a:ext cx="2819048" cy="1076190"/>
          </a:xfrm>
          <a:prstGeom prst="rect">
            <a:avLst/>
          </a:prstGeom>
        </p:spPr>
      </p:pic>
    </p:spTree>
    <p:extLst>
      <p:ext uri="{BB962C8B-B14F-4D97-AF65-F5344CB8AC3E}">
        <p14:creationId xmlns:p14="http://schemas.microsoft.com/office/powerpoint/2010/main" val="29605393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9485" y="1525861"/>
            <a:ext cx="6925807" cy="3435022"/>
          </a:xfrm>
        </p:spPr>
      </p:pic>
      <p:sp>
        <p:nvSpPr>
          <p:cNvPr id="8" name="标题 1"/>
          <p:cNvSpPr>
            <a:spLocks noGrp="1"/>
          </p:cNvSpPr>
          <p:nvPr>
            <p:ph type="title"/>
          </p:nvPr>
        </p:nvSpPr>
        <p:spPr>
          <a:xfrm>
            <a:off x="2592925" y="624110"/>
            <a:ext cx="8911687" cy="1280890"/>
          </a:xfrm>
        </p:spPr>
        <p:txBody>
          <a:bodyPr>
            <a:normAutofit/>
          </a:bodyPr>
          <a:lstStyle/>
          <a:p>
            <a:r>
              <a:rPr lang="zh-CN" altLang="en-US" sz="2400" dirty="0" smtClean="0"/>
              <a:t>输入并计算每个岛屿在</a:t>
            </a:r>
            <a:r>
              <a:rPr lang="en-US" altLang="zh-CN" sz="2400" dirty="0" smtClean="0"/>
              <a:t>X</a:t>
            </a:r>
            <a:r>
              <a:rPr lang="zh-CN" altLang="en-US" sz="2400" dirty="0" smtClean="0"/>
              <a:t>轴上对应的区间端点</a:t>
            </a:r>
            <a:endParaRPr lang="zh-CN" altLang="en-US" sz="2400" dirty="0"/>
          </a:p>
        </p:txBody>
      </p:sp>
    </p:spTree>
    <p:extLst>
      <p:ext uri="{BB962C8B-B14F-4D97-AF65-F5344CB8AC3E}">
        <p14:creationId xmlns:p14="http://schemas.microsoft.com/office/powerpoint/2010/main" val="2267943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求解活动安排</a:t>
            </a:r>
            <a:r>
              <a:rPr lang="zh-CN" altLang="en-US" dirty="0" smtClean="0"/>
              <a:t>问题描述</a:t>
            </a:r>
            <a:endParaRPr lang="zh-CN" altLang="en-US" dirty="0"/>
          </a:p>
        </p:txBody>
      </p:sp>
      <p:sp>
        <p:nvSpPr>
          <p:cNvPr id="3" name="内容占位符 2"/>
          <p:cNvSpPr>
            <a:spLocks noGrp="1"/>
          </p:cNvSpPr>
          <p:nvPr>
            <p:ph idx="1"/>
          </p:nvPr>
        </p:nvSpPr>
        <p:spPr/>
        <p:txBody>
          <a:bodyPr/>
          <a:lstStyle/>
          <a:p>
            <a:pPr algn="just"/>
            <a:r>
              <a:rPr lang="zh-CN" altLang="en-US" dirty="0"/>
              <a:t>设有</a:t>
            </a:r>
            <a:r>
              <a:rPr lang="en-US" altLang="zh-CN" dirty="0"/>
              <a:t>n</a:t>
            </a:r>
            <a:r>
              <a:rPr lang="zh-CN" altLang="en-US" dirty="0"/>
              <a:t>个活动的集合</a:t>
            </a:r>
            <a:r>
              <a:rPr lang="en-US" altLang="zh-CN" dirty="0"/>
              <a:t>E={1,2,…,n}</a:t>
            </a:r>
            <a:r>
              <a:rPr lang="zh-CN" altLang="en-US" dirty="0"/>
              <a:t>，每个活动都要求使用教室，但在同一</a:t>
            </a:r>
            <a:r>
              <a:rPr lang="zh-CN" altLang="en-US" dirty="0" smtClean="0"/>
              <a:t>时间只</a:t>
            </a:r>
            <a:r>
              <a:rPr lang="zh-CN" altLang="en-US" dirty="0"/>
              <a:t>有一个活动能使用教室。每个活动</a:t>
            </a:r>
            <a:r>
              <a:rPr lang="en-US" altLang="zh-CN" dirty="0" err="1"/>
              <a:t>i</a:t>
            </a:r>
            <a:r>
              <a:rPr lang="zh-CN" altLang="en-US" dirty="0"/>
              <a:t>都有一个使用该教室的起始</a:t>
            </a:r>
            <a:r>
              <a:rPr lang="zh-CN" altLang="en-US" dirty="0" smtClean="0"/>
              <a:t>时间</a:t>
            </a:r>
            <a:r>
              <a:rPr lang="en-US" altLang="zh-CN" b="1" dirty="0" smtClean="0"/>
              <a:t>Si</a:t>
            </a:r>
            <a:r>
              <a:rPr lang="zh-CN" altLang="en-US" dirty="0"/>
              <a:t>和一个结束时间</a:t>
            </a:r>
            <a:r>
              <a:rPr lang="en-US" altLang="zh-CN" b="1" dirty="0"/>
              <a:t>fi</a:t>
            </a:r>
            <a:r>
              <a:rPr lang="en-US" altLang="zh-CN" dirty="0"/>
              <a:t>,</a:t>
            </a:r>
            <a:r>
              <a:rPr lang="zh-CN" altLang="en-US" dirty="0" smtClean="0"/>
              <a:t>且</a:t>
            </a:r>
            <a:r>
              <a:rPr lang="en-US" altLang="zh-CN" b="1" dirty="0"/>
              <a:t>S</a:t>
            </a:r>
            <a:r>
              <a:rPr lang="en-US" altLang="zh-CN" b="1" dirty="0" smtClean="0"/>
              <a:t>i </a:t>
            </a:r>
            <a:r>
              <a:rPr lang="en-US" altLang="zh-CN" dirty="0"/>
              <a:t>&lt;</a:t>
            </a:r>
            <a:r>
              <a:rPr lang="en-US" altLang="zh-CN" b="1" dirty="0"/>
              <a:t>fi</a:t>
            </a:r>
            <a:r>
              <a:rPr lang="zh-CN" altLang="en-US" dirty="0"/>
              <a:t>。如果选择了活动</a:t>
            </a:r>
            <a:r>
              <a:rPr lang="en-US" altLang="zh-CN" dirty="0" err="1"/>
              <a:t>i</a:t>
            </a:r>
            <a:r>
              <a:rPr lang="zh-CN" altLang="en-US" dirty="0"/>
              <a:t>，则它在半开时间区间</a:t>
            </a:r>
            <a:r>
              <a:rPr lang="en-US" altLang="zh-CN" dirty="0"/>
              <a:t>[</a:t>
            </a:r>
            <a:r>
              <a:rPr lang="en-US" altLang="zh-CN" dirty="0" err="1"/>
              <a:t>si</a:t>
            </a:r>
            <a:r>
              <a:rPr lang="en-US" altLang="zh-CN" dirty="0"/>
              <a:t>, fi)</a:t>
            </a:r>
            <a:r>
              <a:rPr lang="zh-CN" altLang="en-US" dirty="0"/>
              <a:t>内占用教室。若区间</a:t>
            </a:r>
            <a:r>
              <a:rPr lang="en-US" altLang="zh-CN" dirty="0"/>
              <a:t>[</a:t>
            </a:r>
            <a:r>
              <a:rPr lang="en-US" altLang="zh-CN" dirty="0" err="1"/>
              <a:t>si</a:t>
            </a:r>
            <a:r>
              <a:rPr lang="en-US" altLang="zh-CN" dirty="0"/>
              <a:t>, fi)</a:t>
            </a:r>
            <a:r>
              <a:rPr lang="zh-CN" altLang="en-US" dirty="0"/>
              <a:t>与区间</a:t>
            </a:r>
            <a:r>
              <a:rPr lang="en-US" altLang="zh-CN" dirty="0"/>
              <a:t>[</a:t>
            </a:r>
            <a:r>
              <a:rPr lang="en-US" altLang="zh-CN" dirty="0" err="1"/>
              <a:t>sj</a:t>
            </a:r>
            <a:r>
              <a:rPr lang="en-US" altLang="zh-CN" dirty="0"/>
              <a:t>, </a:t>
            </a:r>
            <a:r>
              <a:rPr lang="en-US" altLang="zh-CN" dirty="0" err="1"/>
              <a:t>fj</a:t>
            </a:r>
            <a:r>
              <a:rPr lang="en-US" altLang="zh-CN" dirty="0"/>
              <a:t>)</a:t>
            </a:r>
            <a:r>
              <a:rPr lang="zh-CN" altLang="en-US" dirty="0"/>
              <a:t>不相交</a:t>
            </a:r>
            <a:r>
              <a:rPr lang="en-US" altLang="zh-CN" dirty="0"/>
              <a:t>,</a:t>
            </a:r>
            <a:r>
              <a:rPr lang="zh-CN" altLang="en-US" dirty="0"/>
              <a:t>则称活动</a:t>
            </a:r>
            <a:r>
              <a:rPr lang="en-US" altLang="zh-CN" dirty="0" err="1"/>
              <a:t>i</a:t>
            </a:r>
            <a:r>
              <a:rPr lang="zh-CN" altLang="en-US" dirty="0"/>
              <a:t>与活动</a:t>
            </a:r>
            <a:r>
              <a:rPr lang="en-US" altLang="zh-CN" dirty="0"/>
              <a:t>j</a:t>
            </a:r>
            <a:r>
              <a:rPr lang="zh-CN" altLang="en-US" dirty="0"/>
              <a:t>是相容的。也就是说，当</a:t>
            </a:r>
            <a:r>
              <a:rPr lang="en-US" altLang="zh-CN" dirty="0" err="1"/>
              <a:t>si≥fj</a:t>
            </a:r>
            <a:r>
              <a:rPr lang="zh-CN" altLang="en-US" dirty="0"/>
              <a:t>或</a:t>
            </a:r>
            <a:r>
              <a:rPr lang="en-US" altLang="zh-CN" dirty="0" err="1"/>
              <a:t>sj≥fi</a:t>
            </a:r>
            <a:r>
              <a:rPr lang="zh-CN" altLang="en-US" dirty="0"/>
              <a:t>时，活动</a:t>
            </a:r>
            <a:r>
              <a:rPr lang="en-US" altLang="zh-CN" dirty="0" err="1"/>
              <a:t>i</a:t>
            </a:r>
            <a:r>
              <a:rPr lang="zh-CN" altLang="en-US" dirty="0"/>
              <a:t>与活动</a:t>
            </a:r>
            <a:r>
              <a:rPr lang="en-US" altLang="zh-CN" dirty="0"/>
              <a:t>j</a:t>
            </a:r>
            <a:r>
              <a:rPr lang="zh-CN" altLang="en-US" dirty="0"/>
              <a:t>相容。活动安排问题就是要在所给的活动集合中选出最大的相容活动子集合。</a:t>
            </a:r>
          </a:p>
          <a:p>
            <a:endParaRPr lang="zh-CN" altLang="en-US" dirty="0"/>
          </a:p>
        </p:txBody>
      </p:sp>
      <p:graphicFrame>
        <p:nvGraphicFramePr>
          <p:cNvPr id="4" name="内容占位符 3"/>
          <p:cNvGraphicFramePr>
            <a:graphicFrameLocks/>
          </p:cNvGraphicFramePr>
          <p:nvPr>
            <p:extLst>
              <p:ext uri="{D42A27DB-BD31-4B8C-83A1-F6EECF244321}">
                <p14:modId xmlns:p14="http://schemas.microsoft.com/office/powerpoint/2010/main" val="3227398323"/>
              </p:ext>
            </p:extLst>
          </p:nvPr>
        </p:nvGraphicFramePr>
        <p:xfrm>
          <a:off x="3027900" y="4326810"/>
          <a:ext cx="8229600" cy="1112520"/>
        </p:xfrm>
        <a:graphic>
          <a:graphicData uri="http://schemas.openxmlformats.org/drawingml/2006/table">
            <a:tbl>
              <a:tblPr firstRow="1" bandRow="1">
                <a:tableStyleId>{9D7B26C5-4107-4FEC-AEDC-1716B250A1EF}</a:tableStyleId>
              </a:tblPr>
              <a:tblGrid>
                <a:gridCol w="685800"/>
                <a:gridCol w="685800"/>
                <a:gridCol w="685800"/>
                <a:gridCol w="685800"/>
                <a:gridCol w="685800"/>
                <a:gridCol w="685800"/>
                <a:gridCol w="685800"/>
                <a:gridCol w="685800"/>
                <a:gridCol w="685800"/>
                <a:gridCol w="685800"/>
                <a:gridCol w="685800"/>
                <a:gridCol w="685800"/>
              </a:tblGrid>
              <a:tr h="370840">
                <a:tc>
                  <a:txBody>
                    <a:bodyPr/>
                    <a:lstStyle/>
                    <a:p>
                      <a:r>
                        <a:rPr lang="en-US" altLang="zh-CN" dirty="0" err="1" smtClean="0"/>
                        <a:t>i</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0840">
                <a:tc>
                  <a:txBody>
                    <a:bodyPr/>
                    <a:lstStyle/>
                    <a:p>
                      <a:r>
                        <a:rPr lang="en-US" altLang="zh-CN" dirty="0" smtClean="0"/>
                        <a:t>Si</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1</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0840">
                <a:tc>
                  <a:txBody>
                    <a:bodyPr/>
                    <a:lstStyle/>
                    <a:p>
                      <a:r>
                        <a:rPr lang="en-US" altLang="zh-CN" dirty="0" smtClean="0"/>
                        <a:t>fi</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Tree>
    <p:extLst>
      <p:ext uri="{BB962C8B-B14F-4D97-AF65-F5344CB8AC3E}">
        <p14:creationId xmlns:p14="http://schemas.microsoft.com/office/powerpoint/2010/main" val="37891893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temp=point[0</a:t>
            </a:r>
            <a:r>
              <a:rPr lang="en-US" altLang="zh-CN" dirty="0"/>
              <a:t>].right;</a:t>
            </a:r>
            <a:endParaRPr lang="zh-CN" altLang="en-US" dirty="0"/>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98514" y="2363650"/>
            <a:ext cx="3188702" cy="3028156"/>
          </a:xfrm>
          <a:prstGeom prst="rect">
            <a:avLst/>
          </a:prstGeom>
        </p:spPr>
      </p:pic>
      <p:pic>
        <p:nvPicPr>
          <p:cNvPr id="7" name="内容占位符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592925" y="1905000"/>
            <a:ext cx="3934968" cy="3736848"/>
          </a:xfrm>
        </p:spPr>
      </p:pic>
    </p:spTree>
    <p:extLst>
      <p:ext uri="{BB962C8B-B14F-4D97-AF65-F5344CB8AC3E}">
        <p14:creationId xmlns:p14="http://schemas.microsoft.com/office/powerpoint/2010/main" val="1646993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1905000"/>
            <a:ext cx="3934968" cy="3736848"/>
          </a:xfrm>
        </p:spPr>
      </p:pic>
      <p:sp>
        <p:nvSpPr>
          <p:cNvPr id="9" name="标题 1"/>
          <p:cNvSpPr txBox="1">
            <a:spLocks/>
          </p:cNvSpPr>
          <p:nvPr/>
        </p:nvSpPr>
        <p:spPr>
          <a:xfrm>
            <a:off x="6091958" y="1896140"/>
            <a:ext cx="5875283" cy="401692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br>
              <a:rPr lang="en-US" altLang="zh-CN" sz="2000" dirty="0" smtClean="0"/>
            </a:br>
            <a:r>
              <a:rPr lang="en-US" altLang="zh-CN" sz="2000" dirty="0" smtClean="0"/>
              <a:t>	if(point[</a:t>
            </a:r>
            <a:r>
              <a:rPr lang="en-US" altLang="zh-CN" sz="2000" dirty="0" err="1" smtClean="0"/>
              <a:t>i</a:t>
            </a:r>
            <a:r>
              <a:rPr lang="en-US" altLang="zh-CN" sz="2000" dirty="0" smtClean="0"/>
              <a:t>].right&lt;temp</a:t>
            </a:r>
            <a:r>
              <a:rPr lang="en-US" altLang="zh-CN" sz="1200" dirty="0" smtClean="0"/>
              <a:t>){//</a:t>
            </a:r>
            <a:r>
              <a:rPr lang="zh-CN" altLang="en-US" sz="1200" dirty="0" smtClean="0"/>
              <a:t>与以上公共部分有公共部分</a:t>
            </a:r>
            <a:r>
              <a:rPr lang="zh-CN" altLang="en-US" sz="2000" dirty="0" smtClean="0"/>
              <a:t/>
            </a:r>
            <a:br>
              <a:rPr lang="zh-CN" altLang="en-US" sz="2000" dirty="0" smtClean="0"/>
            </a:br>
            <a:r>
              <a:rPr lang="zh-CN" altLang="en-US" sz="2000" dirty="0" smtClean="0"/>
              <a:t>		</a:t>
            </a:r>
            <a:r>
              <a:rPr lang="en-US" altLang="zh-CN" sz="2000" dirty="0" smtClean="0"/>
              <a:t>temp=point[</a:t>
            </a:r>
            <a:r>
              <a:rPr lang="en-US" altLang="zh-CN" sz="2000" dirty="0" err="1" smtClean="0"/>
              <a:t>i</a:t>
            </a:r>
            <a:r>
              <a:rPr lang="en-US" altLang="zh-CN" sz="2000" dirty="0" smtClean="0"/>
              <a:t>].right</a:t>
            </a:r>
            <a:r>
              <a:rPr lang="en-US" altLang="zh-CN" sz="1600" dirty="0" smtClean="0"/>
              <a:t>;//</a:t>
            </a:r>
            <a:r>
              <a:rPr lang="zh-CN" altLang="en-US" sz="1200" dirty="0" smtClean="0"/>
              <a:t>更新右端点</a:t>
            </a:r>
            <a:r>
              <a:rPr lang="zh-CN" altLang="en-US" sz="2000" dirty="0" smtClean="0"/>
              <a:t/>
            </a:r>
            <a:br>
              <a:rPr lang="zh-CN" altLang="en-US" sz="2000" dirty="0" smtClean="0"/>
            </a:br>
            <a:r>
              <a:rPr lang="zh-CN" altLang="en-US" sz="2000" dirty="0" smtClean="0"/>
              <a:t>	</a:t>
            </a:r>
            <a:r>
              <a:rPr lang="en-US" altLang="zh-CN" sz="2000" dirty="0" smtClean="0"/>
              <a:t>}</a:t>
            </a:r>
            <a:br>
              <a:rPr lang="en-US" altLang="zh-CN" sz="2000" dirty="0" smtClean="0"/>
            </a:br>
            <a:r>
              <a:rPr lang="en-US" altLang="zh-CN" sz="2000" dirty="0" smtClean="0"/>
              <a:t>	</a:t>
            </a:r>
            <a:r>
              <a:rPr lang="en-US" altLang="zh-CN" sz="2000" b="1" dirty="0" smtClean="0">
                <a:solidFill>
                  <a:srgbClr val="00B050"/>
                </a:solidFill>
              </a:rPr>
              <a:t>else if(point[</a:t>
            </a:r>
            <a:r>
              <a:rPr lang="en-US" altLang="zh-CN" sz="2000" b="1" dirty="0" err="1" smtClean="0">
                <a:solidFill>
                  <a:srgbClr val="00B050"/>
                </a:solidFill>
              </a:rPr>
              <a:t>i</a:t>
            </a:r>
            <a:r>
              <a:rPr lang="en-US" altLang="zh-CN" sz="2000" b="1" dirty="0" smtClean="0">
                <a:solidFill>
                  <a:srgbClr val="00B050"/>
                </a:solidFill>
              </a:rPr>
              <a:t>].left&gt;temp</a:t>
            </a:r>
            <a:r>
              <a:rPr lang="en-US" altLang="zh-CN" sz="1600" dirty="0" smtClean="0"/>
              <a:t>){//</a:t>
            </a:r>
            <a:r>
              <a:rPr lang="en-US" altLang="zh-CN" sz="1200" dirty="0"/>
              <a:t>temp</a:t>
            </a:r>
            <a:r>
              <a:rPr lang="zh-CN" altLang="en-US" sz="1200" dirty="0"/>
              <a:t>为公共区间的右端点，若下一个区间的左端点大于</a:t>
            </a:r>
            <a:r>
              <a:rPr lang="en-US" altLang="zh-CN" sz="1200" dirty="0"/>
              <a:t>temp</a:t>
            </a:r>
            <a:r>
              <a:rPr lang="zh-CN" altLang="en-US" sz="1200" dirty="0"/>
              <a:t>则该区间与以上的公共区间没有公共部分</a:t>
            </a:r>
          </a:p>
          <a:p>
            <a:r>
              <a:rPr lang="zh-CN" altLang="en-US" sz="1200" b="1" dirty="0"/>
              <a:t>	</a:t>
            </a:r>
            <a:r>
              <a:rPr lang="en-US" altLang="zh-CN" sz="2000" dirty="0" smtClean="0"/>
              <a:t>sum++; //</a:t>
            </a:r>
            <a:r>
              <a:rPr lang="zh-CN" altLang="en-US" sz="1200" dirty="0" smtClean="0"/>
              <a:t>雷达个数加</a:t>
            </a:r>
            <a:r>
              <a:rPr lang="en-US" altLang="zh-CN" sz="1200" dirty="0" smtClean="0"/>
              <a:t>1</a:t>
            </a:r>
            <a:r>
              <a:rPr lang="en-US" altLang="zh-CN" sz="2000" dirty="0" smtClean="0"/>
              <a:t/>
            </a:r>
            <a:br>
              <a:rPr lang="en-US" altLang="zh-CN" sz="2000" dirty="0" smtClean="0"/>
            </a:br>
            <a:r>
              <a:rPr lang="en-US" altLang="zh-CN" sz="2000" dirty="0" smtClean="0"/>
              <a:t>	temp=point[</a:t>
            </a:r>
            <a:r>
              <a:rPr lang="en-US" altLang="zh-CN" sz="2000" dirty="0" err="1" smtClean="0"/>
              <a:t>i</a:t>
            </a:r>
            <a:r>
              <a:rPr lang="en-US" altLang="zh-CN" sz="2000" dirty="0" smtClean="0"/>
              <a:t>].right; //</a:t>
            </a:r>
            <a:r>
              <a:rPr lang="zh-CN" altLang="en-US" sz="1200" dirty="0" smtClean="0"/>
              <a:t>更新公共区间右端点</a:t>
            </a:r>
            <a:br>
              <a:rPr lang="zh-CN" altLang="en-US" sz="1200" dirty="0" smtClean="0"/>
            </a:br>
            <a:r>
              <a:rPr lang="zh-CN" altLang="en-US" sz="2000" dirty="0" smtClean="0"/>
              <a:t>	</a:t>
            </a:r>
            <a:r>
              <a:rPr lang="en-US" altLang="zh-CN" sz="2000" dirty="0" smtClean="0"/>
              <a:t>}</a:t>
            </a:r>
            <a:br>
              <a:rPr lang="en-US" altLang="zh-CN" sz="2000" dirty="0" smtClean="0"/>
            </a:br>
            <a:r>
              <a:rPr lang="en-US" altLang="zh-CN" sz="2000" dirty="0" smtClean="0"/>
              <a:t>}</a:t>
            </a:r>
            <a:endParaRPr lang="zh-CN" altLang="en-US" sz="2000" dirty="0"/>
          </a:p>
        </p:txBody>
      </p:sp>
      <p:sp>
        <p:nvSpPr>
          <p:cNvPr id="10" name="标题 9"/>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176669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1905000"/>
            <a:ext cx="3934968" cy="3736848"/>
          </a:xfrm>
          <a:prstGeom prst="rect">
            <a:avLst/>
          </a:prstGeom>
        </p:spPr>
      </p:pic>
      <p:sp>
        <p:nvSpPr>
          <p:cNvPr id="7" name="标题 1"/>
          <p:cNvSpPr txBox="1">
            <a:spLocks/>
          </p:cNvSpPr>
          <p:nvPr/>
        </p:nvSpPr>
        <p:spPr>
          <a:xfrm>
            <a:off x="6091958" y="1896140"/>
            <a:ext cx="5875283" cy="4016922"/>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z="2000" dirty="0" smtClean="0"/>
              <a:t>for(</a:t>
            </a:r>
            <a:r>
              <a:rPr lang="en-US" altLang="zh-CN" sz="2000" dirty="0" err="1" smtClean="0"/>
              <a:t>int</a:t>
            </a:r>
            <a:r>
              <a:rPr lang="en-US" altLang="zh-CN" sz="2000" dirty="0" smtClean="0"/>
              <a:t> </a:t>
            </a:r>
            <a:r>
              <a:rPr lang="en-US" altLang="zh-CN" sz="2000" dirty="0" err="1" smtClean="0"/>
              <a:t>i</a:t>
            </a:r>
            <a:r>
              <a:rPr lang="en-US" altLang="zh-CN" sz="2000" dirty="0" smtClean="0"/>
              <a:t>=1;i&lt;</a:t>
            </a:r>
            <a:r>
              <a:rPr lang="en-US" altLang="zh-CN" sz="2000" dirty="0" err="1" smtClean="0"/>
              <a:t>n;i</a:t>
            </a:r>
            <a:r>
              <a:rPr lang="en-US" altLang="zh-CN" sz="2000" dirty="0" smtClean="0"/>
              <a:t>++){</a:t>
            </a:r>
            <a:br>
              <a:rPr lang="en-US" altLang="zh-CN" sz="2000" dirty="0" smtClean="0"/>
            </a:br>
            <a:r>
              <a:rPr lang="en-US" altLang="zh-CN" sz="2000" dirty="0" smtClean="0"/>
              <a:t>	if(point[</a:t>
            </a:r>
            <a:r>
              <a:rPr lang="en-US" altLang="zh-CN" sz="2000" dirty="0" err="1" smtClean="0"/>
              <a:t>i</a:t>
            </a:r>
            <a:r>
              <a:rPr lang="en-US" altLang="zh-CN" sz="2000" dirty="0" smtClean="0"/>
              <a:t>].right&lt;temp</a:t>
            </a:r>
            <a:r>
              <a:rPr lang="en-US" altLang="zh-CN" sz="1200" dirty="0" smtClean="0"/>
              <a:t>){//</a:t>
            </a:r>
            <a:r>
              <a:rPr lang="zh-CN" altLang="en-US" sz="1200" dirty="0" smtClean="0"/>
              <a:t>与以上公共部分有公共部分</a:t>
            </a:r>
            <a:r>
              <a:rPr lang="zh-CN" altLang="en-US" sz="2000" dirty="0" smtClean="0"/>
              <a:t/>
            </a:r>
            <a:br>
              <a:rPr lang="zh-CN" altLang="en-US" sz="2000" dirty="0" smtClean="0"/>
            </a:br>
            <a:r>
              <a:rPr lang="zh-CN" altLang="en-US" sz="2000" dirty="0" smtClean="0"/>
              <a:t>		</a:t>
            </a:r>
            <a:r>
              <a:rPr lang="en-US" altLang="zh-CN" sz="2000" dirty="0" smtClean="0"/>
              <a:t>temp=point[</a:t>
            </a:r>
            <a:r>
              <a:rPr lang="en-US" altLang="zh-CN" sz="2000" dirty="0" err="1" smtClean="0"/>
              <a:t>i</a:t>
            </a:r>
            <a:r>
              <a:rPr lang="en-US" altLang="zh-CN" sz="2000" dirty="0" smtClean="0"/>
              <a:t>].right</a:t>
            </a:r>
            <a:r>
              <a:rPr lang="en-US" altLang="zh-CN" sz="1600" dirty="0" smtClean="0"/>
              <a:t>;//</a:t>
            </a:r>
            <a:r>
              <a:rPr lang="zh-CN" altLang="en-US" sz="1200" dirty="0" smtClean="0"/>
              <a:t>更新右端点</a:t>
            </a:r>
            <a:r>
              <a:rPr lang="zh-CN" altLang="en-US" sz="2000" dirty="0" smtClean="0"/>
              <a:t/>
            </a:r>
            <a:br>
              <a:rPr lang="zh-CN" altLang="en-US" sz="2000" dirty="0" smtClean="0"/>
            </a:br>
            <a:r>
              <a:rPr lang="zh-CN" altLang="en-US" sz="2000" dirty="0" smtClean="0"/>
              <a:t>	</a:t>
            </a:r>
            <a:r>
              <a:rPr lang="en-US" altLang="zh-CN" sz="2000" dirty="0" smtClean="0"/>
              <a:t>}</a:t>
            </a:r>
            <a:br>
              <a:rPr lang="en-US" altLang="zh-CN" sz="2000" dirty="0" smtClean="0"/>
            </a:br>
            <a:r>
              <a:rPr lang="en-US" altLang="zh-CN" sz="2000" dirty="0" smtClean="0"/>
              <a:t>	else if(point[</a:t>
            </a:r>
            <a:r>
              <a:rPr lang="en-US" altLang="zh-CN" sz="2000" dirty="0" err="1" smtClean="0"/>
              <a:t>i</a:t>
            </a:r>
            <a:r>
              <a:rPr lang="en-US" altLang="zh-CN" sz="2000" dirty="0" smtClean="0"/>
              <a:t>].left&gt;temp</a:t>
            </a:r>
            <a:r>
              <a:rPr lang="en-US" altLang="zh-CN" sz="1600" dirty="0" smtClean="0"/>
              <a:t>){//</a:t>
            </a:r>
            <a:r>
              <a:rPr lang="en-US" altLang="zh-CN" sz="1200" dirty="0" smtClean="0"/>
              <a:t>s</a:t>
            </a:r>
            <a:r>
              <a:rPr lang="zh-CN" altLang="en-US" sz="1200" dirty="0" smtClean="0"/>
              <a:t>为公共区间的右端点，若下一个区间的左端点大于</a:t>
            </a:r>
            <a:r>
              <a:rPr lang="en-US" altLang="zh-CN" sz="1200" dirty="0" smtClean="0"/>
              <a:t>s</a:t>
            </a:r>
            <a:r>
              <a:rPr lang="zh-CN" altLang="en-US" sz="1200" dirty="0" smtClean="0"/>
              <a:t>则该区间与以上的公共区间没有公共部分</a:t>
            </a:r>
            <a:r>
              <a:rPr lang="zh-CN" altLang="en-US" sz="2000" dirty="0" smtClean="0"/>
              <a:t/>
            </a:r>
            <a:br>
              <a:rPr lang="zh-CN" altLang="en-US" sz="2000" dirty="0" smtClean="0"/>
            </a:br>
            <a:r>
              <a:rPr lang="zh-CN" altLang="en-US" sz="2000" dirty="0" smtClean="0"/>
              <a:t>	</a:t>
            </a:r>
            <a:r>
              <a:rPr lang="en-US" altLang="zh-CN" sz="2000" dirty="0" smtClean="0"/>
              <a:t>sum++;//</a:t>
            </a:r>
            <a:r>
              <a:rPr lang="zh-CN" altLang="en-US" sz="1200" dirty="0" smtClean="0"/>
              <a:t>雷达个数加</a:t>
            </a:r>
            <a:r>
              <a:rPr lang="en-US" altLang="zh-CN" sz="1200" dirty="0" smtClean="0"/>
              <a:t>1</a:t>
            </a:r>
            <a:r>
              <a:rPr lang="en-US" altLang="zh-CN" sz="2000" dirty="0" smtClean="0"/>
              <a:t/>
            </a:r>
            <a:br>
              <a:rPr lang="en-US" altLang="zh-CN" sz="2000" dirty="0" smtClean="0"/>
            </a:br>
            <a:r>
              <a:rPr lang="en-US" altLang="zh-CN" sz="2000" dirty="0" smtClean="0"/>
              <a:t>	</a:t>
            </a:r>
            <a:r>
              <a:rPr lang="en-US" altLang="zh-CN" sz="2000" b="1" dirty="0" smtClean="0">
                <a:solidFill>
                  <a:srgbClr val="00B050"/>
                </a:solidFill>
              </a:rPr>
              <a:t>temp=point[</a:t>
            </a:r>
            <a:r>
              <a:rPr lang="en-US" altLang="zh-CN" sz="2000" b="1" dirty="0" err="1" smtClean="0">
                <a:solidFill>
                  <a:srgbClr val="00B050"/>
                </a:solidFill>
              </a:rPr>
              <a:t>i</a:t>
            </a:r>
            <a:r>
              <a:rPr lang="en-US" altLang="zh-CN" sz="2000" b="1" dirty="0" smtClean="0">
                <a:solidFill>
                  <a:srgbClr val="00B050"/>
                </a:solidFill>
              </a:rPr>
              <a:t>].right;//</a:t>
            </a:r>
            <a:r>
              <a:rPr lang="zh-CN" altLang="en-US" sz="1200" dirty="0" smtClean="0"/>
              <a:t>更新公共区间右端点</a:t>
            </a:r>
            <a:br>
              <a:rPr lang="zh-CN" altLang="en-US" sz="1200" dirty="0" smtClean="0"/>
            </a:br>
            <a:r>
              <a:rPr lang="zh-CN" altLang="en-US" sz="2000" dirty="0" smtClean="0"/>
              <a:t>	</a:t>
            </a:r>
            <a:r>
              <a:rPr lang="en-US" altLang="zh-CN" sz="2000" dirty="0" smtClean="0"/>
              <a:t>}</a:t>
            </a:r>
            <a:br>
              <a:rPr lang="en-US" altLang="zh-CN" sz="2000" dirty="0" smtClean="0"/>
            </a:br>
            <a:r>
              <a:rPr lang="en-US" altLang="zh-CN" sz="2000" dirty="0" smtClean="0"/>
              <a:t>}</a:t>
            </a:r>
            <a:endParaRPr lang="zh-CN" altLang="en-US" sz="2000" dirty="0"/>
          </a:p>
        </p:txBody>
      </p:sp>
      <p:sp>
        <p:nvSpPr>
          <p:cNvPr id="8" name="标题 7"/>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86759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1905000"/>
            <a:ext cx="3934968" cy="3736848"/>
          </a:xfrm>
        </p:spPr>
      </p:pic>
    </p:spTree>
    <p:extLst>
      <p:ext uri="{BB962C8B-B14F-4D97-AF65-F5344CB8AC3E}">
        <p14:creationId xmlns:p14="http://schemas.microsoft.com/office/powerpoint/2010/main" val="1205315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2925" y="1905000"/>
            <a:ext cx="3934968" cy="3736848"/>
          </a:xfrm>
          <a:prstGeom prst="rect">
            <a:avLst/>
          </a:prstGeom>
        </p:spPr>
      </p:pic>
      <p:sp>
        <p:nvSpPr>
          <p:cNvPr id="2" name="标题 1"/>
          <p:cNvSpPr>
            <a:spLocks noGrp="1"/>
          </p:cNvSpPr>
          <p:nvPr>
            <p:ph type="title"/>
          </p:nvPr>
        </p:nvSpPr>
        <p:spPr>
          <a:xfrm>
            <a:off x="6091958" y="1896140"/>
            <a:ext cx="5875283" cy="4016922"/>
          </a:xfrm>
        </p:spPr>
        <p:txBody>
          <a:bodyPr>
            <a:noAutofit/>
          </a:bodyPr>
          <a:lstStyle/>
          <a:p>
            <a:r>
              <a:rPr lang="en-US" altLang="zh-CN" sz="2000" dirty="0"/>
              <a:t>for(</a:t>
            </a:r>
            <a:r>
              <a:rPr lang="en-US" altLang="zh-CN" sz="2000" dirty="0" err="1"/>
              <a:t>int</a:t>
            </a:r>
            <a:r>
              <a:rPr lang="en-US" altLang="zh-CN" sz="2000" dirty="0"/>
              <a:t> </a:t>
            </a:r>
            <a:r>
              <a:rPr lang="en-US" altLang="zh-CN" sz="2000" dirty="0" err="1"/>
              <a:t>i</a:t>
            </a:r>
            <a:r>
              <a:rPr lang="en-US" altLang="zh-CN" sz="2000" dirty="0"/>
              <a:t>=1;i&lt;</a:t>
            </a:r>
            <a:r>
              <a:rPr lang="en-US" altLang="zh-CN" sz="2000" dirty="0" err="1"/>
              <a:t>n;i</a:t>
            </a:r>
            <a:r>
              <a:rPr lang="en-US" altLang="zh-CN" sz="2000" dirty="0"/>
              <a:t>++){</a:t>
            </a:r>
            <a:br>
              <a:rPr lang="en-US" altLang="zh-CN" sz="2000" dirty="0"/>
            </a:br>
            <a:r>
              <a:rPr lang="en-US" altLang="zh-CN" sz="2000" dirty="0"/>
              <a:t>	</a:t>
            </a:r>
            <a:r>
              <a:rPr lang="en-US" altLang="zh-CN" sz="2000" dirty="0" smtClean="0"/>
              <a:t>if(point[</a:t>
            </a:r>
            <a:r>
              <a:rPr lang="en-US" altLang="zh-CN" sz="2000" dirty="0" err="1" smtClean="0"/>
              <a:t>i</a:t>
            </a:r>
            <a:r>
              <a:rPr lang="en-US" altLang="zh-CN" sz="2000" dirty="0"/>
              <a:t>].right&lt;temp</a:t>
            </a:r>
            <a:r>
              <a:rPr lang="en-US" altLang="zh-CN" sz="1200" dirty="0"/>
              <a:t>){//</a:t>
            </a:r>
            <a:r>
              <a:rPr lang="zh-CN" altLang="en-US" sz="1200" dirty="0"/>
              <a:t>与以上公共部分有公共部分</a:t>
            </a:r>
            <a:r>
              <a:rPr lang="zh-CN" altLang="en-US" sz="2000" dirty="0"/>
              <a:t/>
            </a:r>
            <a:br>
              <a:rPr lang="zh-CN" altLang="en-US" sz="2000" dirty="0"/>
            </a:br>
            <a:r>
              <a:rPr lang="zh-CN" altLang="en-US" sz="2000" dirty="0"/>
              <a:t>		</a:t>
            </a:r>
            <a:r>
              <a:rPr lang="en-US" altLang="zh-CN" sz="2000" dirty="0" smtClean="0"/>
              <a:t>temp=point[</a:t>
            </a:r>
            <a:r>
              <a:rPr lang="en-US" altLang="zh-CN" sz="2000" dirty="0" err="1" smtClean="0"/>
              <a:t>i</a:t>
            </a:r>
            <a:r>
              <a:rPr lang="en-US" altLang="zh-CN" sz="2000" dirty="0"/>
              <a:t>].right</a:t>
            </a:r>
            <a:r>
              <a:rPr lang="en-US" altLang="zh-CN" sz="1600" dirty="0"/>
              <a:t>;//</a:t>
            </a:r>
            <a:r>
              <a:rPr lang="zh-CN" altLang="en-US" sz="1200" dirty="0"/>
              <a:t>更新右端点</a:t>
            </a:r>
            <a:r>
              <a:rPr lang="zh-CN" altLang="en-US" sz="2000" dirty="0"/>
              <a:t/>
            </a:r>
            <a:br>
              <a:rPr lang="zh-CN" altLang="en-US" sz="2000" dirty="0"/>
            </a:br>
            <a:r>
              <a:rPr lang="zh-CN" altLang="en-US" sz="2000" dirty="0"/>
              <a:t>	</a:t>
            </a:r>
            <a:r>
              <a:rPr lang="en-US" altLang="zh-CN" sz="2000" dirty="0" smtClean="0"/>
              <a:t>}</a:t>
            </a:r>
            <a:r>
              <a:rPr lang="en-US" altLang="zh-CN" sz="2000" dirty="0"/>
              <a:t/>
            </a:r>
            <a:br>
              <a:rPr lang="en-US" altLang="zh-CN" sz="2000" dirty="0"/>
            </a:br>
            <a:r>
              <a:rPr lang="en-US" altLang="zh-CN" sz="2000" dirty="0"/>
              <a:t>	</a:t>
            </a:r>
            <a:r>
              <a:rPr lang="en-US" altLang="zh-CN" sz="2000" dirty="0" smtClean="0"/>
              <a:t>else </a:t>
            </a:r>
            <a:r>
              <a:rPr lang="en-US" altLang="zh-CN" sz="2000" dirty="0"/>
              <a:t>if(point[</a:t>
            </a:r>
            <a:r>
              <a:rPr lang="en-US" altLang="zh-CN" sz="2000" dirty="0" err="1"/>
              <a:t>i</a:t>
            </a:r>
            <a:r>
              <a:rPr lang="en-US" altLang="zh-CN" sz="2000" dirty="0"/>
              <a:t>].left&gt;temp</a:t>
            </a:r>
            <a:r>
              <a:rPr lang="en-US" altLang="zh-CN" sz="1600" dirty="0"/>
              <a:t>){//</a:t>
            </a:r>
            <a:r>
              <a:rPr lang="en-US" altLang="zh-CN" sz="1200" dirty="0"/>
              <a:t>s</a:t>
            </a:r>
            <a:r>
              <a:rPr lang="zh-CN" altLang="en-US" sz="1200" dirty="0"/>
              <a:t>为公共区间的右端点，若下一个区间的左端点大于</a:t>
            </a:r>
            <a:r>
              <a:rPr lang="en-US" altLang="zh-CN" sz="1200" dirty="0"/>
              <a:t>s</a:t>
            </a:r>
            <a:r>
              <a:rPr lang="zh-CN" altLang="en-US" sz="1200" dirty="0"/>
              <a:t>则该区间与以上的公共区间没有公共部分</a:t>
            </a:r>
            <a:r>
              <a:rPr lang="zh-CN" altLang="en-US" sz="2000" dirty="0"/>
              <a:t/>
            </a:r>
            <a:br>
              <a:rPr lang="zh-CN" altLang="en-US" sz="2000" dirty="0"/>
            </a:br>
            <a:r>
              <a:rPr lang="zh-CN" altLang="en-US" sz="2000" dirty="0"/>
              <a:t>	</a:t>
            </a:r>
            <a:r>
              <a:rPr lang="en-US" altLang="zh-CN" sz="2000" dirty="0" smtClean="0"/>
              <a:t>sum</a:t>
            </a:r>
            <a:r>
              <a:rPr lang="en-US" altLang="zh-CN" sz="2000" dirty="0"/>
              <a:t>++;//</a:t>
            </a:r>
            <a:r>
              <a:rPr lang="zh-CN" altLang="en-US" sz="1200" dirty="0"/>
              <a:t>雷达个数加</a:t>
            </a:r>
            <a:r>
              <a:rPr lang="en-US" altLang="zh-CN" sz="1200" dirty="0"/>
              <a:t>1</a:t>
            </a:r>
            <a:r>
              <a:rPr lang="en-US" altLang="zh-CN" sz="2000" dirty="0"/>
              <a:t/>
            </a:r>
            <a:br>
              <a:rPr lang="en-US" altLang="zh-CN" sz="2000" dirty="0"/>
            </a:br>
            <a:r>
              <a:rPr lang="en-US" altLang="zh-CN" sz="2000" dirty="0"/>
              <a:t>	</a:t>
            </a:r>
            <a:r>
              <a:rPr lang="en-US" altLang="zh-CN" sz="2000" dirty="0" smtClean="0"/>
              <a:t>temp=point[</a:t>
            </a:r>
            <a:r>
              <a:rPr lang="en-US" altLang="zh-CN" sz="2000" dirty="0" err="1" smtClean="0"/>
              <a:t>i</a:t>
            </a:r>
            <a:r>
              <a:rPr lang="en-US" altLang="zh-CN" sz="2000" dirty="0"/>
              <a:t>].right;//</a:t>
            </a:r>
            <a:r>
              <a:rPr lang="zh-CN" altLang="en-US" sz="1200" dirty="0"/>
              <a:t>更新公共区间右端点</a:t>
            </a:r>
            <a:br>
              <a:rPr lang="zh-CN" altLang="en-US" sz="1200" dirty="0"/>
            </a:br>
            <a:r>
              <a:rPr lang="zh-CN" altLang="en-US" sz="2000" dirty="0"/>
              <a:t>	</a:t>
            </a:r>
            <a:r>
              <a:rPr lang="en-US" altLang="zh-CN" sz="2000" dirty="0" smtClean="0"/>
              <a:t>}</a:t>
            </a:r>
            <a:r>
              <a:rPr lang="en-US" altLang="zh-CN" sz="2000" dirty="0"/>
              <a:t/>
            </a:r>
            <a:br>
              <a:rPr lang="en-US" altLang="zh-CN" sz="2000" dirty="0"/>
            </a:br>
            <a:r>
              <a:rPr lang="en-US" altLang="zh-CN" sz="2000" dirty="0" smtClean="0"/>
              <a:t>}</a:t>
            </a:r>
            <a:endParaRPr lang="zh-CN" altLang="en-US" sz="2000" dirty="0"/>
          </a:p>
        </p:txBody>
      </p:sp>
    </p:spTree>
    <p:extLst>
      <p:ext uri="{BB962C8B-B14F-4D97-AF65-F5344CB8AC3E}">
        <p14:creationId xmlns:p14="http://schemas.microsoft.com/office/powerpoint/2010/main" val="35018525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92925" y="1905000"/>
            <a:ext cx="3934968" cy="3736848"/>
          </a:xfrm>
        </p:spPr>
      </p:pic>
    </p:spTree>
    <p:extLst>
      <p:ext uri="{BB962C8B-B14F-4D97-AF65-F5344CB8AC3E}">
        <p14:creationId xmlns:p14="http://schemas.microsoft.com/office/powerpoint/2010/main" val="41781217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447928"/>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524004" y="2994097"/>
            <a:ext cx="5722785" cy="646331"/>
          </a:xfrm>
          <a:prstGeom prst="rect">
            <a:avLst/>
          </a:prstGeom>
          <a:noFill/>
        </p:spPr>
        <p:txBody>
          <a:bodyPr wrap="none" rtlCol="0">
            <a:spAutoFit/>
          </a:bodyPr>
          <a:lstStyle/>
          <a:p>
            <a:r>
              <a:rPr lang="en-US" altLang="zh-CN" sz="3600" b="1">
                <a:solidFill>
                  <a:srgbClr val="3763B1"/>
                </a:solidFill>
                <a:latin typeface="微软雅黑" panose="020B0503020204020204" pitchFamily="34" charset="-122"/>
                <a:ea typeface="微软雅黑" panose="020B0503020204020204" pitchFamily="34" charset="-122"/>
              </a:rPr>
              <a:t>POJ2393 Yogurt factory</a:t>
            </a:r>
            <a:endParaRPr lang="zh-CN" altLang="en-US" sz="3600" b="1" dirty="0">
              <a:solidFill>
                <a:srgbClr val="3763B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1730879" y="152404"/>
            <a:ext cx="2517275" cy="679161"/>
          </a:xfrm>
          <a:prstGeom prst="rect">
            <a:avLst/>
          </a:prstGeom>
        </p:spPr>
      </p:pic>
    </p:spTree>
    <p:extLst>
      <p:ext uri="{BB962C8B-B14F-4D97-AF65-F5344CB8AC3E}">
        <p14:creationId xmlns:p14="http://schemas.microsoft.com/office/powerpoint/2010/main" val="842360542"/>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a:solidFill>
                  <a:srgbClr val="C00000"/>
                </a:solidFill>
                <a:latin typeface="微软雅黑" panose="020B0503020204020204" pitchFamily="34" charset="-122"/>
                <a:ea typeface="微软雅黑" panose="020B0503020204020204" pitchFamily="34" charset="-122"/>
              </a:rPr>
              <a:t>题目描述</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POJ2393</a:t>
            </a:r>
            <a:endParaRPr lang="zh-CN" altLang="en-US" dirty="0"/>
          </a:p>
        </p:txBody>
      </p:sp>
      <p:sp>
        <p:nvSpPr>
          <p:cNvPr id="6" name="矩形 5"/>
          <p:cNvSpPr/>
          <p:nvPr/>
        </p:nvSpPr>
        <p:spPr>
          <a:xfrm>
            <a:off x="2123277" y="1541512"/>
            <a:ext cx="8773323" cy="1569660"/>
          </a:xfrm>
          <a:prstGeom prst="rect">
            <a:avLst/>
          </a:prstGeom>
        </p:spPr>
        <p:txBody>
          <a:bodyPr wrap="square">
            <a:spAutoFit/>
          </a:bodyPr>
          <a:lstStyle/>
          <a:p>
            <a:pPr algn="just"/>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Description </a:t>
            </a: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一个工厂要供应</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周的酸奶，已知每升酸奶保存一周花费</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，每周每升酸奶的造价</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，需求量为</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，问满足这</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周需求量的最小花费 </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矩形 27"/>
          <p:cNvSpPr/>
          <p:nvPr/>
        </p:nvSpPr>
        <p:spPr>
          <a:xfrm>
            <a:off x="2123273" y="3305218"/>
            <a:ext cx="8544727" cy="1200329"/>
          </a:xfrm>
          <a:prstGeom prst="rect">
            <a:avLst/>
          </a:prstGeom>
        </p:spPr>
        <p:txBody>
          <a:bodyPr wrap="square">
            <a:spAutoFit/>
          </a:bodyPr>
          <a:lstStyle/>
          <a:p>
            <a:pPr algn="just"/>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Input </a:t>
            </a: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第一行为两整数</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，之后</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行每行两个整数</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ci</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p>
          <a:p>
            <a:pPr algn="just"/>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(1&lt;=n&lt;=10000,1&lt;=s&lt;=100,1&lt;=ci&lt;=5000,1&lt;=</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yi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&lt;=10000) </a:t>
            </a:r>
          </a:p>
        </p:txBody>
      </p:sp>
      <p:sp>
        <p:nvSpPr>
          <p:cNvPr id="29" name="矩形 28"/>
          <p:cNvSpPr/>
          <p:nvPr/>
        </p:nvSpPr>
        <p:spPr>
          <a:xfrm>
            <a:off x="2123273" y="4917895"/>
            <a:ext cx="4687502" cy="830997"/>
          </a:xfrm>
          <a:prstGeom prst="rect">
            <a:avLst/>
          </a:prstGeom>
        </p:spPr>
        <p:txBody>
          <a:bodyPr wrap="none">
            <a:spAutoFit/>
          </a:bodyPr>
          <a:lstStyle/>
          <a:p>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Output </a:t>
            </a:r>
          </a:p>
          <a:p>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输出满足这</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周需求量的最小花费</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31021845"/>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a:solidFill>
                  <a:srgbClr val="C00000"/>
                </a:solidFill>
                <a:latin typeface="微软雅黑" panose="020B0503020204020204" pitchFamily="34" charset="-122"/>
                <a:ea typeface="微软雅黑" panose="020B0503020204020204" pitchFamily="34" charset="-122"/>
              </a:rPr>
              <a:t>题目描述</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POJ2393</a:t>
            </a:r>
            <a:endParaRPr lang="zh-CN" altLang="en-US" dirty="0"/>
          </a:p>
        </p:txBody>
      </p:sp>
      <p:graphicFrame>
        <p:nvGraphicFramePr>
          <p:cNvPr id="2" name="表格 1"/>
          <p:cNvGraphicFramePr>
            <a:graphicFrameLocks noGrp="1"/>
          </p:cNvGraphicFramePr>
          <p:nvPr>
            <p:extLst/>
          </p:nvPr>
        </p:nvGraphicFramePr>
        <p:xfrm>
          <a:off x="3765807" y="2165927"/>
          <a:ext cx="1156856" cy="2094700"/>
        </p:xfrm>
        <a:graphic>
          <a:graphicData uri="http://schemas.openxmlformats.org/drawingml/2006/table">
            <a:tbl>
              <a:tblPr firstRow="1" bandRow="1">
                <a:tableStyleId>{BC89EF96-8CEA-46FF-86C4-4CE0E7609802}</a:tableStyleId>
              </a:tblPr>
              <a:tblGrid>
                <a:gridCol w="578428">
                  <a:extLst>
                    <a:ext uri="{9D8B030D-6E8A-4147-A177-3AD203B41FA5}">
                      <a16:colId xmlns:a16="http://schemas.microsoft.com/office/drawing/2014/main" xmlns="" val="3810643916"/>
                    </a:ext>
                  </a:extLst>
                </a:gridCol>
                <a:gridCol w="578428">
                  <a:extLst>
                    <a:ext uri="{9D8B030D-6E8A-4147-A177-3AD203B41FA5}">
                      <a16:colId xmlns:a16="http://schemas.microsoft.com/office/drawing/2014/main" xmlns="" val="3635685200"/>
                    </a:ext>
                  </a:extLst>
                </a:gridCol>
              </a:tblGrid>
              <a:tr h="418940">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xmlns="" val="1430796017"/>
                  </a:ext>
                </a:extLst>
              </a:tr>
              <a:tr h="418940">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88</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xmlns="" val="3050693695"/>
                  </a:ext>
                </a:extLst>
              </a:tr>
              <a:tr h="418940">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89</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400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xmlns="" val="3301328749"/>
                  </a:ext>
                </a:extLst>
              </a:tr>
              <a:tr h="418940">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97</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xmlns="" val="1101962295"/>
                  </a:ext>
                </a:extLst>
              </a:tr>
              <a:tr h="418940">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91 </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900" b="1" kern="10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500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tc>
                <a:extLst>
                  <a:ext uri="{0D108BD9-81ED-4DB2-BD59-A6C34878D82A}">
                    <a16:rowId xmlns:a16="http://schemas.microsoft.com/office/drawing/2014/main" xmlns="" val="4004756915"/>
                  </a:ext>
                </a:extLst>
              </a:tr>
            </a:tbl>
          </a:graphicData>
        </a:graphic>
      </p:graphicFrame>
      <p:sp>
        <p:nvSpPr>
          <p:cNvPr id="3" name="矩形 2"/>
          <p:cNvSpPr/>
          <p:nvPr/>
        </p:nvSpPr>
        <p:spPr>
          <a:xfrm>
            <a:off x="2891208" y="1624012"/>
            <a:ext cx="1582484" cy="369332"/>
          </a:xfrm>
          <a:prstGeom prst="rect">
            <a:avLst/>
          </a:prstGeom>
        </p:spPr>
        <p:txBody>
          <a:bodyPr wrap="none">
            <a:spAutoFit/>
          </a:bodyPr>
          <a:lstStyle/>
          <a:p>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Sample Input </a:t>
            </a:r>
          </a:p>
        </p:txBody>
      </p:sp>
      <p:sp>
        <p:nvSpPr>
          <p:cNvPr id="4" name="矩形 3"/>
          <p:cNvSpPr/>
          <p:nvPr/>
        </p:nvSpPr>
        <p:spPr>
          <a:xfrm>
            <a:off x="2891212" y="4740625"/>
            <a:ext cx="1749197" cy="369332"/>
          </a:xfrm>
          <a:prstGeom prst="rect">
            <a:avLst/>
          </a:prstGeom>
        </p:spPr>
        <p:txBody>
          <a:bodyPr wrap="none">
            <a:spAutoFit/>
          </a:bodyPr>
          <a:lstStyle/>
          <a:p>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Sample Output </a:t>
            </a:r>
          </a:p>
        </p:txBody>
      </p:sp>
      <p:sp>
        <p:nvSpPr>
          <p:cNvPr id="7" name="矩形 6"/>
          <p:cNvSpPr/>
          <p:nvPr/>
        </p:nvSpPr>
        <p:spPr>
          <a:xfrm>
            <a:off x="3765809" y="5589955"/>
            <a:ext cx="934871" cy="36933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a:spAutoFit/>
          </a:bodyPr>
          <a:lstStyle/>
          <a:p>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126900 </a:t>
            </a:r>
            <a:endParaRPr lang="en-US"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90784743"/>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a:solidFill>
                  <a:srgbClr val="C00000"/>
                </a:solidFill>
                <a:latin typeface="微软雅黑" panose="020B0503020204020204" pitchFamily="34" charset="-122"/>
                <a:ea typeface="微软雅黑" panose="020B0503020204020204" pitchFamily="34" charset="-122"/>
              </a:rPr>
              <a:t>分析</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POJ2393</a:t>
            </a:r>
            <a:endParaRPr lang="zh-CN" altLang="en-US" dirty="0"/>
          </a:p>
        </p:txBody>
      </p:sp>
      <p:sp>
        <p:nvSpPr>
          <p:cNvPr id="3" name="矩形 2"/>
          <p:cNvSpPr/>
          <p:nvPr/>
        </p:nvSpPr>
        <p:spPr>
          <a:xfrm>
            <a:off x="1938872" y="1624017"/>
            <a:ext cx="10253128" cy="1200329"/>
          </a:xfrm>
          <a:prstGeom prst="rect">
            <a:avLst/>
          </a:prstGeom>
        </p:spPr>
        <p:txBody>
          <a:bodyPr wrap="none">
            <a:spAutoFit/>
          </a:bodyPr>
          <a:lstStyle/>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因为第 </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周的奶酪，可以在第 </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周生产，也可以在前几周生产，然后储存。</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通过把</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转化为花费，跟原有花费去比较，取一个最小值，这样从头到尾，</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每一周都可以取得一个花费的最小值。</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2123275" y="4405829"/>
            <a:ext cx="8217467" cy="461665"/>
          </a:xfrm>
          <a:prstGeom prst="rect">
            <a:avLst/>
          </a:prstGeom>
        </p:spPr>
        <p:txBody>
          <a:bodyPr wrap="square">
            <a:spAutoFit/>
          </a:bodyPr>
          <a:lstStyle/>
          <a:p>
            <a:r>
              <a:rPr lang="zh-CN" altLang="en-US" sz="24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维护一个目前最优的代价</a:t>
            </a:r>
            <a:r>
              <a:rPr lang="en-US" altLang="zh-CN" sz="24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minc = min(c, minc + s)</a:t>
            </a:r>
            <a:r>
              <a:rPr lang="zh-CN" altLang="en-US" sz="24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，然后求和。</a:t>
            </a:r>
          </a:p>
        </p:txBody>
      </p:sp>
    </p:spTree>
    <p:extLst>
      <p:ext uri="{BB962C8B-B14F-4D97-AF65-F5344CB8AC3E}">
        <p14:creationId xmlns:p14="http://schemas.microsoft.com/office/powerpoint/2010/main" val="227573643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求解思路</a:t>
            </a:r>
          </a:p>
        </p:txBody>
      </p:sp>
      <p:sp>
        <p:nvSpPr>
          <p:cNvPr id="3" name="内容占位符 2"/>
          <p:cNvSpPr>
            <a:spLocks noGrp="1"/>
          </p:cNvSpPr>
          <p:nvPr>
            <p:ph idx="1"/>
          </p:nvPr>
        </p:nvSpPr>
        <p:spPr/>
        <p:txBody>
          <a:bodyPr/>
          <a:lstStyle/>
          <a:p>
            <a:r>
              <a:rPr lang="zh-CN" altLang="en-US" dirty="0"/>
              <a:t> </a:t>
            </a:r>
            <a:r>
              <a:rPr lang="zh-CN" altLang="en-US" dirty="0" smtClean="0"/>
              <a:t>将</a:t>
            </a:r>
            <a:r>
              <a:rPr lang="zh-CN" altLang="en-US" dirty="0" smtClean="0">
                <a:latin typeface="+mn-ea"/>
              </a:rPr>
              <a:t>活动</a:t>
            </a:r>
            <a:r>
              <a:rPr lang="zh-CN" altLang="en-US" dirty="0">
                <a:latin typeface="+mn-ea"/>
              </a:rPr>
              <a:t>按照结束</a:t>
            </a:r>
            <a:r>
              <a:rPr lang="zh-CN" altLang="en-US" dirty="0" smtClean="0">
                <a:latin typeface="+mn-ea"/>
              </a:rPr>
              <a:t>时间从小</a:t>
            </a:r>
            <a:r>
              <a:rPr lang="zh-CN" altLang="en-US" dirty="0">
                <a:latin typeface="+mn-ea"/>
              </a:rPr>
              <a:t>到大进行排序。然后用</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代表第</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个活动，</a:t>
            </a:r>
            <a:r>
              <a:rPr lang="en-US" altLang="zh-CN" dirty="0">
                <a:latin typeface="Times New Roman" panose="02020603050405020304" pitchFamily="18" charset="0"/>
                <a:cs typeface="Times New Roman" panose="02020603050405020304" pitchFamily="18" charset="0"/>
              </a:rPr>
              <a:t>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mn-ea"/>
              </a:rPr>
              <a:t>代表第</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个活动开始时间，</a:t>
            </a:r>
            <a:r>
              <a:rPr lang="en-US" altLang="zh-CN" dirty="0">
                <a:latin typeface="Times New Roman" panose="02020603050405020304" pitchFamily="18" charset="0"/>
                <a:cs typeface="Times New Roman" panose="02020603050405020304" pitchFamily="18" charset="0"/>
              </a:rPr>
              <a:t>f[</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mn-ea"/>
              </a:rPr>
              <a:t>代表第</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个活动的结束时间。按照从小到大排序，挑选出结束时间尽量早的活动，并且满足后一个活动的起始时间晚于前一个活动的结束时间，全部找出这些活动就是最大的相容活动子集合</a:t>
            </a:r>
            <a:r>
              <a:rPr lang="zh-CN" altLang="en-US" dirty="0" smtClean="0">
                <a:latin typeface="+mn-ea"/>
              </a:rPr>
              <a:t>。</a:t>
            </a:r>
            <a:endParaRPr lang="en-US" altLang="zh-CN" dirty="0" smtClean="0">
              <a:latin typeface="+mn-ea"/>
            </a:endParaRPr>
          </a:p>
          <a:p>
            <a:r>
              <a:rPr lang="zh-CN" altLang="en-US" dirty="0" smtClean="0">
                <a:latin typeface="+mn-ea"/>
              </a:rPr>
              <a:t>检查</a:t>
            </a:r>
            <a:r>
              <a:rPr lang="zh-CN" altLang="en-US" dirty="0">
                <a:latin typeface="+mn-ea"/>
              </a:rPr>
              <a:t>活动</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是否与当前已选择的所有活动相容。若</a:t>
            </a:r>
            <a:r>
              <a:rPr lang="zh-CN" altLang="en-US" dirty="0" smtClean="0">
                <a:latin typeface="+mn-ea"/>
              </a:rPr>
              <a:t>相容，将活动</a:t>
            </a:r>
            <a:r>
              <a:rPr lang="en-US" altLang="zh-CN" dirty="0" err="1">
                <a:latin typeface="Times New Roman" panose="02020603050405020304" pitchFamily="18" charset="0"/>
                <a:cs typeface="Times New Roman" panose="02020603050405020304" pitchFamily="18" charset="0"/>
              </a:rPr>
              <a:t>i</a:t>
            </a:r>
            <a:r>
              <a:rPr lang="zh-CN" altLang="en-US" dirty="0">
                <a:latin typeface="+mn-ea"/>
              </a:rPr>
              <a:t>加入已选择活动的集合中，否则，</a:t>
            </a:r>
            <a:r>
              <a:rPr lang="zh-CN" altLang="en-US" dirty="0" smtClean="0">
                <a:latin typeface="+mn-ea"/>
              </a:rPr>
              <a:t>不加入，</a:t>
            </a:r>
            <a:r>
              <a:rPr lang="zh-CN" altLang="en-US" dirty="0">
                <a:latin typeface="+mn-ea"/>
              </a:rPr>
              <a:t>而</a:t>
            </a:r>
            <a:r>
              <a:rPr lang="zh-CN" altLang="en-US" dirty="0" smtClean="0">
                <a:latin typeface="+mn-ea"/>
              </a:rPr>
              <a:t>继续检查下</a:t>
            </a:r>
            <a:r>
              <a:rPr lang="zh-CN" altLang="en-US" dirty="0">
                <a:latin typeface="+mn-ea"/>
              </a:rPr>
              <a:t>一</a:t>
            </a:r>
            <a:r>
              <a:rPr lang="zh-CN" altLang="en-US" dirty="0" smtClean="0">
                <a:latin typeface="+mn-ea"/>
              </a:rPr>
              <a:t>活动</a:t>
            </a:r>
            <a:r>
              <a:rPr lang="en-US" altLang="zh-CN" dirty="0" smtClean="0">
                <a:latin typeface="+mn-ea"/>
              </a:rPr>
              <a:t>j</a:t>
            </a:r>
            <a:r>
              <a:rPr lang="zh-CN" altLang="en-US" dirty="0" smtClean="0">
                <a:latin typeface="+mn-ea"/>
              </a:rPr>
              <a:t>与</a:t>
            </a:r>
            <a:r>
              <a:rPr lang="zh-CN" altLang="en-US" dirty="0">
                <a:latin typeface="+mn-ea"/>
              </a:rPr>
              <a:t>集合</a:t>
            </a:r>
            <a:r>
              <a:rPr lang="en-US" altLang="zh-CN" dirty="0">
                <a:latin typeface="Times New Roman" panose="02020603050405020304" pitchFamily="18" charset="0"/>
                <a:cs typeface="Times New Roman" panose="02020603050405020304" pitchFamily="18" charset="0"/>
              </a:rPr>
              <a:t>A</a:t>
            </a:r>
            <a:r>
              <a:rPr lang="zh-CN" altLang="en-US" dirty="0">
                <a:latin typeface="+mn-ea"/>
              </a:rPr>
              <a:t>中活动的相容性。若</a:t>
            </a:r>
            <a:r>
              <a:rPr lang="zh-CN" altLang="en-US" dirty="0" smtClean="0">
                <a:latin typeface="+mn-ea"/>
              </a:rPr>
              <a:t>活动</a:t>
            </a:r>
            <a:r>
              <a:rPr lang="en-US" altLang="zh-CN" dirty="0" smtClean="0">
                <a:latin typeface="+mn-ea"/>
              </a:rPr>
              <a:t>j</a:t>
            </a:r>
            <a:r>
              <a:rPr lang="zh-CN" altLang="en-US" dirty="0" smtClean="0">
                <a:latin typeface="+mn-ea"/>
              </a:rPr>
              <a:t>与</a:t>
            </a:r>
            <a:r>
              <a:rPr lang="zh-CN" altLang="en-US" dirty="0">
                <a:latin typeface="+mn-ea"/>
              </a:rPr>
              <a:t>之相容，</a:t>
            </a:r>
            <a:r>
              <a:rPr lang="zh-CN" altLang="en-US" dirty="0" smtClean="0">
                <a:latin typeface="+mn-ea"/>
              </a:rPr>
              <a:t>则</a:t>
            </a:r>
            <a:r>
              <a:rPr lang="en-US" altLang="zh-CN" dirty="0" smtClean="0">
                <a:latin typeface="+mn-ea"/>
              </a:rPr>
              <a:t>j</a:t>
            </a:r>
            <a:r>
              <a:rPr lang="zh-CN" altLang="en-US" dirty="0" smtClean="0">
                <a:latin typeface="+mn-ea"/>
              </a:rPr>
              <a:t>成为</a:t>
            </a:r>
            <a:r>
              <a:rPr lang="zh-CN" altLang="en-US" dirty="0">
                <a:latin typeface="+mn-ea"/>
              </a:rPr>
              <a:t>最近加入集合</a:t>
            </a:r>
            <a:r>
              <a:rPr lang="en-US" altLang="zh-CN" dirty="0">
                <a:latin typeface="Times New Roman" panose="02020603050405020304" pitchFamily="18" charset="0"/>
                <a:cs typeface="Times New Roman" panose="02020603050405020304" pitchFamily="18" charset="0"/>
              </a:rPr>
              <a:t>A</a:t>
            </a:r>
            <a:r>
              <a:rPr lang="zh-CN" altLang="en-US" dirty="0">
                <a:latin typeface="+mn-ea"/>
              </a:rPr>
              <a:t>的活动，并取代</a:t>
            </a:r>
            <a:r>
              <a:rPr lang="zh-CN" altLang="en-US" dirty="0" smtClean="0">
                <a:latin typeface="+mn-ea"/>
              </a:rPr>
              <a:t>活动</a:t>
            </a:r>
            <a:r>
              <a:rPr lang="en-US" altLang="zh-CN" dirty="0" err="1" smtClean="0">
                <a:latin typeface="+mn-ea"/>
              </a:rPr>
              <a:t>i</a:t>
            </a:r>
            <a:r>
              <a:rPr lang="zh-CN" altLang="en-US" dirty="0" smtClean="0">
                <a:latin typeface="+mn-ea"/>
              </a:rPr>
              <a:t>的</a:t>
            </a:r>
            <a:r>
              <a:rPr lang="zh-CN" altLang="en-US" dirty="0">
                <a:latin typeface="+mn-ea"/>
              </a:rPr>
              <a:t>位置。</a:t>
            </a:r>
          </a:p>
          <a:p>
            <a:endParaRPr lang="zh-CN" altLang="en-US" dirty="0"/>
          </a:p>
        </p:txBody>
      </p:sp>
    </p:spTree>
    <p:extLst>
      <p:ext uri="{BB962C8B-B14F-4D97-AF65-F5344CB8AC3E}">
        <p14:creationId xmlns:p14="http://schemas.microsoft.com/office/powerpoint/2010/main" val="32053244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a:solidFill>
                  <a:srgbClr val="C00000"/>
                </a:solidFill>
                <a:latin typeface="微软雅黑" panose="020B0503020204020204" pitchFamily="34" charset="-122"/>
                <a:ea typeface="微软雅黑" panose="020B0503020204020204" pitchFamily="34" charset="-122"/>
              </a:rPr>
              <a:t>分析</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POJ2393</a:t>
            </a: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201835782"/>
              </p:ext>
            </p:extLst>
          </p:nvPr>
        </p:nvGraphicFramePr>
        <p:xfrm>
          <a:off x="1107334" y="2105194"/>
          <a:ext cx="1448868" cy="3079191"/>
        </p:xfrm>
        <a:graphic>
          <a:graphicData uri="http://schemas.openxmlformats.org/drawingml/2006/table">
            <a:tbl>
              <a:tblPr firstRow="1" bandRow="1">
                <a:tableStyleId>{E8B1032C-EA38-4F05-BA0D-38AFFFC7BED3}</a:tableStyleId>
              </a:tblPr>
              <a:tblGrid>
                <a:gridCol w="763447">
                  <a:extLst>
                    <a:ext uri="{9D8B030D-6E8A-4147-A177-3AD203B41FA5}">
                      <a16:colId xmlns:a16="http://schemas.microsoft.com/office/drawing/2014/main" xmlns="" val="3810643916"/>
                    </a:ext>
                  </a:extLst>
                </a:gridCol>
                <a:gridCol w="685421">
                  <a:extLst>
                    <a:ext uri="{9D8B030D-6E8A-4147-A177-3AD203B41FA5}">
                      <a16:colId xmlns:a16="http://schemas.microsoft.com/office/drawing/2014/main" xmlns="" val="3635685200"/>
                    </a:ext>
                  </a:extLst>
                </a:gridCol>
              </a:tblGrid>
              <a:tr h="684234">
                <a:tc>
                  <a:txBody>
                    <a:bodyPr/>
                    <a:lstStyle/>
                    <a:p>
                      <a:r>
                        <a:rPr lang="en-US" altLang="zh-CN" sz="1900" kern="100" dirty="0" smtClean="0"/>
                        <a:t>4</a:t>
                      </a:r>
                      <a:endParaRPr lang="zh-CN" altLang="en-US" sz="19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900" kern="100" smtClean="0"/>
                        <a:t>5</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430796017"/>
                  </a:ext>
                </a:extLst>
              </a:tr>
              <a:tr h="612609">
                <a:tc>
                  <a:txBody>
                    <a:bodyPr/>
                    <a:lstStyle/>
                    <a:p>
                      <a:r>
                        <a:rPr lang="en-US" altLang="zh-CN" sz="1900" kern="100" dirty="0" smtClean="0"/>
                        <a:t>88</a:t>
                      </a:r>
                      <a:endParaRPr lang="zh-CN" altLang="en-US" sz="19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900" kern="100" smtClean="0"/>
                        <a:t>200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0693695"/>
                  </a:ext>
                </a:extLst>
              </a:tr>
              <a:tr h="612609">
                <a:tc>
                  <a:txBody>
                    <a:bodyPr/>
                    <a:lstStyle/>
                    <a:p>
                      <a:r>
                        <a:rPr lang="en-US" altLang="zh-CN" sz="1900" kern="100" smtClean="0"/>
                        <a:t>89</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900" kern="100" smtClean="0"/>
                        <a:t>400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301328749"/>
                  </a:ext>
                </a:extLst>
              </a:tr>
              <a:tr h="612609">
                <a:tc>
                  <a:txBody>
                    <a:bodyPr/>
                    <a:lstStyle/>
                    <a:p>
                      <a:r>
                        <a:rPr lang="en-US" altLang="zh-CN" sz="1900" kern="100" smtClean="0"/>
                        <a:t>97</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900" kern="100" smtClean="0"/>
                        <a:t>300</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101962295"/>
                  </a:ext>
                </a:extLst>
              </a:tr>
              <a:tr h="557130">
                <a:tc>
                  <a:txBody>
                    <a:bodyPr/>
                    <a:lstStyle/>
                    <a:p>
                      <a:r>
                        <a:rPr lang="en-US" altLang="zh-CN" sz="1900" kern="100" smtClean="0"/>
                        <a:t>91 </a:t>
                      </a:r>
                      <a:endParaRPr lang="zh-CN" altLang="en-US" sz="1900"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sz="1900" kern="100" dirty="0" smtClean="0"/>
                        <a:t>500</a:t>
                      </a:r>
                      <a:endParaRPr lang="zh-CN" altLang="en-US" sz="19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004756915"/>
                  </a:ext>
                </a:extLst>
              </a:tr>
            </a:tbl>
          </a:graphicData>
        </a:graphic>
      </p:graphicFrame>
      <p:sp>
        <p:nvSpPr>
          <p:cNvPr id="7" name="矩形 6"/>
          <p:cNvSpPr/>
          <p:nvPr/>
        </p:nvSpPr>
        <p:spPr>
          <a:xfrm>
            <a:off x="6814557" y="6182117"/>
            <a:ext cx="934871"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126900 </a:t>
            </a:r>
            <a:endParaRPr lang="en-US"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4350224" y="2344175"/>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88+5 = 93</a:t>
            </a:r>
            <a:endParaRPr lang="zh-CN" altLang="en-US"/>
          </a:p>
        </p:txBody>
      </p:sp>
      <p:sp>
        <p:nvSpPr>
          <p:cNvPr id="12" name="矩形 11"/>
          <p:cNvSpPr/>
          <p:nvPr/>
        </p:nvSpPr>
        <p:spPr>
          <a:xfrm>
            <a:off x="4341734" y="2727441"/>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89</a:t>
            </a:r>
            <a:endParaRPr lang="zh-CN" altLang="en-US"/>
          </a:p>
        </p:txBody>
      </p:sp>
      <p:sp>
        <p:nvSpPr>
          <p:cNvPr id="15" name="矩形 14"/>
          <p:cNvSpPr/>
          <p:nvPr/>
        </p:nvSpPr>
        <p:spPr>
          <a:xfrm>
            <a:off x="4350224" y="1875563"/>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88</a:t>
            </a:r>
            <a:endParaRPr lang="zh-CN" altLang="en-US"/>
          </a:p>
        </p:txBody>
      </p:sp>
      <p:cxnSp>
        <p:nvCxnSpPr>
          <p:cNvPr id="17" name="直接箭头连接符 16"/>
          <p:cNvCxnSpPr>
            <a:endCxn id="15" idx="1"/>
          </p:cNvCxnSpPr>
          <p:nvPr/>
        </p:nvCxnSpPr>
        <p:spPr>
          <a:xfrm flipV="1">
            <a:off x="2552202" y="2055563"/>
            <a:ext cx="1798022" cy="1024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2" idx="3"/>
            <a:endCxn id="11" idx="1"/>
          </p:cNvCxnSpPr>
          <p:nvPr/>
        </p:nvCxnSpPr>
        <p:spPr>
          <a:xfrm flipV="1">
            <a:off x="2556202" y="2524175"/>
            <a:ext cx="1794022" cy="11206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1" name="直接箭头连接符 20"/>
          <p:cNvCxnSpPr>
            <a:stCxn id="2" idx="3"/>
            <a:endCxn id="12" idx="1"/>
          </p:cNvCxnSpPr>
          <p:nvPr/>
        </p:nvCxnSpPr>
        <p:spPr>
          <a:xfrm flipV="1">
            <a:off x="2556202" y="2907441"/>
            <a:ext cx="1785532" cy="7373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矩形 24"/>
          <p:cNvSpPr/>
          <p:nvPr/>
        </p:nvSpPr>
        <p:spPr>
          <a:xfrm>
            <a:off x="5610224" y="1875563"/>
            <a:ext cx="90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 </a:t>
            </a:r>
            <a:r>
              <a:rPr lang="en-US" altLang="zh-CN"/>
              <a:t>200</a:t>
            </a:r>
            <a:endParaRPr lang="zh-CN" altLang="en-US"/>
          </a:p>
        </p:txBody>
      </p:sp>
      <p:sp>
        <p:nvSpPr>
          <p:cNvPr id="26" name="矩形 25"/>
          <p:cNvSpPr/>
          <p:nvPr/>
        </p:nvSpPr>
        <p:spPr>
          <a:xfrm>
            <a:off x="5610225" y="2733923"/>
            <a:ext cx="920797"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 </a:t>
            </a:r>
            <a:r>
              <a:rPr lang="en-US" altLang="zh-CN"/>
              <a:t>400</a:t>
            </a:r>
            <a:endParaRPr lang="zh-CN" altLang="en-US"/>
          </a:p>
        </p:txBody>
      </p:sp>
      <p:sp>
        <p:nvSpPr>
          <p:cNvPr id="29" name="矩形 28"/>
          <p:cNvSpPr/>
          <p:nvPr/>
        </p:nvSpPr>
        <p:spPr>
          <a:xfrm>
            <a:off x="4334584" y="3351257"/>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89+5 = 94</a:t>
            </a:r>
            <a:endParaRPr lang="zh-CN" altLang="en-US"/>
          </a:p>
        </p:txBody>
      </p:sp>
      <p:sp>
        <p:nvSpPr>
          <p:cNvPr id="30" name="矩形 29"/>
          <p:cNvSpPr/>
          <p:nvPr/>
        </p:nvSpPr>
        <p:spPr>
          <a:xfrm>
            <a:off x="4334583" y="3704767"/>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97</a:t>
            </a:r>
            <a:endParaRPr lang="zh-CN" altLang="en-US"/>
          </a:p>
        </p:txBody>
      </p:sp>
      <p:sp>
        <p:nvSpPr>
          <p:cNvPr id="34" name="矩形 33"/>
          <p:cNvSpPr/>
          <p:nvPr/>
        </p:nvSpPr>
        <p:spPr>
          <a:xfrm>
            <a:off x="4320932" y="4470831"/>
            <a:ext cx="1444868"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97+5= 102</a:t>
            </a:r>
            <a:endParaRPr lang="zh-CN" altLang="en-US" dirty="0"/>
          </a:p>
        </p:txBody>
      </p:sp>
      <p:sp>
        <p:nvSpPr>
          <p:cNvPr id="37" name="矩形 36"/>
          <p:cNvSpPr/>
          <p:nvPr/>
        </p:nvSpPr>
        <p:spPr>
          <a:xfrm>
            <a:off x="5589427" y="3351257"/>
            <a:ext cx="90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 </a:t>
            </a:r>
            <a:r>
              <a:rPr lang="en-US" altLang="zh-CN"/>
              <a:t>300</a:t>
            </a:r>
            <a:endParaRPr lang="zh-CN" altLang="en-US"/>
          </a:p>
        </p:txBody>
      </p:sp>
      <p:sp>
        <p:nvSpPr>
          <p:cNvPr id="38" name="矩形 37"/>
          <p:cNvSpPr/>
          <p:nvPr/>
        </p:nvSpPr>
        <p:spPr>
          <a:xfrm>
            <a:off x="4320941" y="4824386"/>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91</a:t>
            </a:r>
            <a:endParaRPr lang="zh-CN" altLang="en-US"/>
          </a:p>
        </p:txBody>
      </p:sp>
      <p:sp>
        <p:nvSpPr>
          <p:cNvPr id="39" name="矩形 38"/>
          <p:cNvSpPr/>
          <p:nvPr/>
        </p:nvSpPr>
        <p:spPr>
          <a:xfrm>
            <a:off x="5579029" y="4824386"/>
            <a:ext cx="920797"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a:t>* </a:t>
            </a:r>
            <a:r>
              <a:rPr lang="en-US" altLang="zh-CN"/>
              <a:t>500</a:t>
            </a:r>
            <a:endParaRPr lang="zh-CN" altLang="en-US"/>
          </a:p>
        </p:txBody>
      </p:sp>
      <p:cxnSp>
        <p:nvCxnSpPr>
          <p:cNvPr id="41" name="直接箭头连接符 40"/>
          <p:cNvCxnSpPr>
            <a:endCxn id="29" idx="1"/>
          </p:cNvCxnSpPr>
          <p:nvPr/>
        </p:nvCxnSpPr>
        <p:spPr>
          <a:xfrm flipV="1">
            <a:off x="2552202" y="3531258"/>
            <a:ext cx="1782382" cy="78336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3" name="直接箭头连接符 42"/>
          <p:cNvCxnSpPr>
            <a:endCxn id="30" idx="1"/>
          </p:cNvCxnSpPr>
          <p:nvPr/>
        </p:nvCxnSpPr>
        <p:spPr>
          <a:xfrm flipV="1">
            <a:off x="2508417" y="3884768"/>
            <a:ext cx="1826167" cy="436021"/>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5" name="直接箭头连接符 44"/>
          <p:cNvCxnSpPr>
            <a:endCxn id="34" idx="1"/>
          </p:cNvCxnSpPr>
          <p:nvPr/>
        </p:nvCxnSpPr>
        <p:spPr>
          <a:xfrm flipV="1">
            <a:off x="2552202" y="4650831"/>
            <a:ext cx="1768730" cy="33726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7" name="直接箭头连接符 46"/>
          <p:cNvCxnSpPr>
            <a:endCxn id="38" idx="1"/>
          </p:cNvCxnSpPr>
          <p:nvPr/>
        </p:nvCxnSpPr>
        <p:spPr>
          <a:xfrm>
            <a:off x="2508417" y="4988095"/>
            <a:ext cx="1812524" cy="1629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59" name="矩形 58"/>
          <p:cNvSpPr/>
          <p:nvPr/>
        </p:nvSpPr>
        <p:spPr>
          <a:xfrm>
            <a:off x="6510975" y="1867454"/>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 17600</a:t>
            </a:r>
            <a:endParaRPr lang="zh-CN" altLang="en-US"/>
          </a:p>
        </p:txBody>
      </p:sp>
      <p:sp>
        <p:nvSpPr>
          <p:cNvPr id="60" name="矩形 59"/>
          <p:cNvSpPr/>
          <p:nvPr/>
        </p:nvSpPr>
        <p:spPr>
          <a:xfrm>
            <a:off x="6510975" y="2719933"/>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 35600</a:t>
            </a:r>
            <a:endParaRPr lang="zh-CN" altLang="en-US"/>
          </a:p>
        </p:txBody>
      </p:sp>
      <p:sp>
        <p:nvSpPr>
          <p:cNvPr id="61" name="矩形 60"/>
          <p:cNvSpPr/>
          <p:nvPr/>
        </p:nvSpPr>
        <p:spPr>
          <a:xfrm>
            <a:off x="6489427" y="3352013"/>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 28200</a:t>
            </a:r>
            <a:endParaRPr lang="zh-CN" altLang="en-US"/>
          </a:p>
        </p:txBody>
      </p:sp>
      <p:sp>
        <p:nvSpPr>
          <p:cNvPr id="62" name="矩形 61"/>
          <p:cNvSpPr/>
          <p:nvPr/>
        </p:nvSpPr>
        <p:spPr>
          <a:xfrm>
            <a:off x="6510975" y="4824386"/>
            <a:ext cx="1260000" cy="360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 45500</a:t>
            </a:r>
            <a:endParaRPr lang="zh-CN" altLang="en-US"/>
          </a:p>
        </p:txBody>
      </p:sp>
      <p:sp>
        <p:nvSpPr>
          <p:cNvPr id="63" name="加号 62"/>
          <p:cNvSpPr/>
          <p:nvPr/>
        </p:nvSpPr>
        <p:spPr>
          <a:xfrm>
            <a:off x="6959634" y="2265098"/>
            <a:ext cx="360000" cy="360000"/>
          </a:xfrm>
          <a:prstGeom prst="mathPlus">
            <a:avLst/>
          </a:prstGeom>
          <a:solidFill>
            <a:schemeClr val="tx1"/>
          </a:solidFill>
          <a:ln>
            <a:solidFill>
              <a:schemeClr val="tx1">
                <a:lumMod val="65000"/>
                <a:lumOff val="3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加号 63"/>
          <p:cNvSpPr/>
          <p:nvPr/>
        </p:nvSpPr>
        <p:spPr>
          <a:xfrm>
            <a:off x="6959634" y="3058265"/>
            <a:ext cx="360000" cy="360000"/>
          </a:xfrm>
          <a:prstGeom prst="mathPlus">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加号 64"/>
          <p:cNvSpPr/>
          <p:nvPr/>
        </p:nvSpPr>
        <p:spPr>
          <a:xfrm>
            <a:off x="6959634" y="4165972"/>
            <a:ext cx="360000" cy="360000"/>
          </a:xfrm>
          <a:prstGeom prst="mathPlus">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等号 65"/>
          <p:cNvSpPr/>
          <p:nvPr/>
        </p:nvSpPr>
        <p:spPr>
          <a:xfrm rot="5400000">
            <a:off x="6989511" y="5508693"/>
            <a:ext cx="360000" cy="360000"/>
          </a:xfrm>
          <a:prstGeom prst="mathEqual">
            <a:avLst/>
          </a:prstGeo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endParaRPr>
          </a:p>
        </p:txBody>
      </p:sp>
      <p:sp>
        <p:nvSpPr>
          <p:cNvPr id="27" name="矩形 26"/>
          <p:cNvSpPr/>
          <p:nvPr/>
        </p:nvSpPr>
        <p:spPr>
          <a:xfrm>
            <a:off x="8001000" y="1867454"/>
            <a:ext cx="3886200" cy="2031325"/>
          </a:xfrm>
          <a:prstGeom prst="rect">
            <a:avLst/>
          </a:prstGeom>
        </p:spPr>
        <p:txBody>
          <a:bodyPr wrap="square">
            <a:spAutoFit/>
          </a:bodyPr>
          <a:lstStyle/>
          <a:p>
            <a:r>
              <a:rPr lang="en-US" altLang="zh-CN" dirty="0">
                <a:latin typeface="Consolas" panose="020B0609020204030204" pitchFamily="49" charset="0"/>
              </a:rPr>
              <a:t> for (</a:t>
            </a:r>
            <a:r>
              <a:rPr lang="en-US" altLang="zh-CN" dirty="0" err="1">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 1; </a:t>
            </a:r>
            <a:r>
              <a:rPr lang="en-US" altLang="zh-CN" dirty="0" err="1">
                <a:latin typeface="Consolas" panose="020B0609020204030204" pitchFamily="49" charset="0"/>
              </a:rPr>
              <a:t>i</a:t>
            </a:r>
            <a:r>
              <a:rPr lang="en-US" altLang="zh-CN" dirty="0">
                <a:latin typeface="Consolas" panose="020B0609020204030204" pitchFamily="49" charset="0"/>
              </a:rPr>
              <a:t> &lt; n; ++</a:t>
            </a:r>
            <a:r>
              <a:rPr lang="en-US" altLang="zh-CN" dirty="0" err="1">
                <a:latin typeface="Consolas" panose="020B0609020204030204" pitchFamily="49" charset="0"/>
              </a:rPr>
              <a:t>i</a:t>
            </a:r>
            <a:r>
              <a:rPr lang="en-US" altLang="zh-CN" dirty="0">
                <a:latin typeface="Consolas" panose="020B0609020204030204" pitchFamily="49" charset="0"/>
              </a:rPr>
              <a:t>) 	//</a:t>
            </a:r>
            <a:r>
              <a:rPr lang="zh-CN" altLang="en-US" dirty="0">
                <a:latin typeface="Consolas" panose="020B0609020204030204" pitchFamily="49" charset="0"/>
              </a:rPr>
              <a:t>维护一个目前最优的代价</a:t>
            </a:r>
            <a:endParaRPr lang="en-US" altLang="zh-CN" dirty="0">
              <a:latin typeface="Consolas" panose="020B0609020204030204" pitchFamily="49" charset="0"/>
            </a:endParaRPr>
          </a:p>
          <a:p>
            <a:r>
              <a:rPr lang="en-US" altLang="zh-CN" dirty="0">
                <a:latin typeface="Consolas" panose="020B0609020204030204" pitchFamily="49" charset="0"/>
              </a:rPr>
              <a:t>	</a:t>
            </a:r>
            <a:endParaRPr lang="en-US" altLang="zh-CN" dirty="0" smtClean="0">
              <a:latin typeface="Consolas" panose="020B0609020204030204" pitchFamily="49" charset="0"/>
            </a:endParaRPr>
          </a:p>
          <a:p>
            <a:r>
              <a:rPr lang="en-US" altLang="zh-CN" dirty="0" smtClean="0">
                <a:latin typeface="Consolas" panose="020B0609020204030204" pitchFamily="49" charset="0"/>
              </a:rPr>
              <a:t>c[</a:t>
            </a:r>
            <a:r>
              <a:rPr lang="en-US" altLang="zh-CN" dirty="0" err="1" smtClean="0">
                <a:latin typeface="Consolas" panose="020B0609020204030204" pitchFamily="49" charset="0"/>
              </a:rPr>
              <a:t>i</a:t>
            </a:r>
            <a:r>
              <a:rPr lang="en-US" altLang="zh-CN" dirty="0">
                <a:latin typeface="Consolas" panose="020B0609020204030204" pitchFamily="49" charset="0"/>
              </a:rPr>
              <a:t>] = </a:t>
            </a:r>
            <a:r>
              <a:rPr lang="en-US" altLang="zh-CN" dirty="0" smtClean="0">
                <a:latin typeface="Consolas" panose="020B0609020204030204" pitchFamily="49" charset="0"/>
              </a:rPr>
              <a:t>min(c[i-1</a:t>
            </a:r>
            <a:r>
              <a:rPr lang="en-US" altLang="zh-CN" dirty="0">
                <a:latin typeface="Consolas" panose="020B0609020204030204" pitchFamily="49" charset="0"/>
              </a:rPr>
              <a:t>] + s, c[</a:t>
            </a:r>
            <a:r>
              <a:rPr lang="en-US" altLang="zh-CN" dirty="0" err="1">
                <a:latin typeface="Consolas" panose="020B0609020204030204" pitchFamily="49" charset="0"/>
              </a:rPr>
              <a:t>i</a:t>
            </a:r>
            <a:r>
              <a:rPr lang="en-US" altLang="zh-CN" dirty="0" smtClean="0">
                <a:latin typeface="Consolas" panose="020B0609020204030204" pitchFamily="49" charset="0"/>
              </a:rPr>
              <a:t>]);</a:t>
            </a:r>
          </a:p>
          <a:p>
            <a:r>
              <a:rPr lang="en-US" altLang="zh-CN" dirty="0">
                <a:solidFill>
                  <a:srgbClr val="608B4E"/>
                </a:solidFill>
                <a:latin typeface="Consolas" panose="020B0609020204030204" pitchFamily="49" charset="0"/>
              </a:rPr>
              <a:t>/*c[</a:t>
            </a:r>
            <a:r>
              <a:rPr lang="en-US" altLang="zh-CN" dirty="0" err="1">
                <a:solidFill>
                  <a:srgbClr val="608B4E"/>
                </a:solidFill>
                <a:latin typeface="Consolas" panose="020B0609020204030204" pitchFamily="49" charset="0"/>
              </a:rPr>
              <a:t>i</a:t>
            </a:r>
            <a:r>
              <a:rPr lang="en-US" altLang="zh-CN" dirty="0">
                <a:solidFill>
                  <a:srgbClr val="608B4E"/>
                </a:solidFill>
                <a:latin typeface="Consolas" panose="020B0609020204030204" pitchFamily="49" charset="0"/>
              </a:rPr>
              <a:t> - 1] + s</a:t>
            </a:r>
            <a:r>
              <a:rPr lang="zh-CN" altLang="en-US" dirty="0">
                <a:solidFill>
                  <a:srgbClr val="608B4E"/>
                </a:solidFill>
                <a:latin typeface="Consolas" panose="020B0609020204030204" pitchFamily="49" charset="0"/>
              </a:rPr>
              <a:t>表示使用上周生产的酸奶的单价</a:t>
            </a:r>
            <a:r>
              <a:rPr lang="en-US" altLang="zh-CN" dirty="0">
                <a:solidFill>
                  <a:srgbClr val="608B4E"/>
                </a:solidFill>
                <a:latin typeface="Consolas" panose="020B0609020204030204" pitchFamily="49" charset="0"/>
              </a:rPr>
              <a:t>,c[</a:t>
            </a:r>
            <a:r>
              <a:rPr lang="en-US" altLang="zh-CN" dirty="0" err="1">
                <a:solidFill>
                  <a:srgbClr val="608B4E"/>
                </a:solidFill>
                <a:latin typeface="Consolas" panose="020B0609020204030204" pitchFamily="49" charset="0"/>
              </a:rPr>
              <a:t>i</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表示本周生产的酸奶的单价 </a:t>
            </a:r>
            <a:r>
              <a:rPr lang="en-US" altLang="zh-CN" dirty="0">
                <a:solidFill>
                  <a:srgbClr val="608B4E"/>
                </a:solidFill>
                <a:latin typeface="Consolas" panose="020B0609020204030204" pitchFamily="49" charset="0"/>
              </a:rPr>
              <a:t>*/</a:t>
            </a:r>
            <a:r>
              <a:rPr lang="en-US" altLang="zh-CN" dirty="0" smtClean="0">
                <a:latin typeface="Consolas" panose="020B0609020204030204" pitchFamily="49" charset="0"/>
              </a:rPr>
              <a:t> </a:t>
            </a:r>
            <a:endParaRPr lang="zh-CN" altLang="en-US" dirty="0"/>
          </a:p>
        </p:txBody>
      </p:sp>
    </p:spTree>
    <p:extLst>
      <p:ext uri="{BB962C8B-B14F-4D97-AF65-F5344CB8AC3E}">
        <p14:creationId xmlns:p14="http://schemas.microsoft.com/office/powerpoint/2010/main" val="40779056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fade">
                                      <p:cBhvr>
                                        <p:cTn id="16" dur="5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1"/>
                                        </p:tgtEl>
                                        <p:attrNameLst>
                                          <p:attrName>style.visibility</p:attrName>
                                        </p:attrNameLst>
                                      </p:cBhvr>
                                      <p:to>
                                        <p:strVal val="visible"/>
                                      </p:to>
                                    </p:set>
                                    <p:animEffect transition="in" filter="fade">
                                      <p:cBhvr>
                                        <p:cTn id="60" dur="500"/>
                                        <p:tgtEl>
                                          <p:spTgt spid="6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fade">
                                      <p:cBhvr>
                                        <p:cTn id="65" dur="500"/>
                                        <p:tgtEl>
                                          <p:spTgt spid="45"/>
                                        </p:tgtEl>
                                      </p:cBhvr>
                                    </p:animEffect>
                                  </p:childTnLst>
                                </p:cTn>
                              </p:par>
                              <p:par>
                                <p:cTn id="66" presetID="10" presetClass="entr" presetSubtype="0" fill="hold"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fade">
                                      <p:cBhvr>
                                        <p:cTn id="71" dur="500"/>
                                        <p:tgtEl>
                                          <p:spTgt spid="3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fade">
                                      <p:cBhvr>
                                        <p:cTn id="79" dur="500"/>
                                        <p:tgtEl>
                                          <p:spTgt spid="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62"/>
                                        </p:tgtEl>
                                        <p:attrNameLst>
                                          <p:attrName>style.visibility</p:attrName>
                                        </p:attrNameLst>
                                      </p:cBhvr>
                                      <p:to>
                                        <p:strVal val="visible"/>
                                      </p:to>
                                    </p:set>
                                    <p:animEffect transition="in" filter="fade">
                                      <p:cBhvr>
                                        <p:cTn id="82" dur="500"/>
                                        <p:tgtEl>
                                          <p:spTgt spid="6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fade">
                                      <p:cBhvr>
                                        <p:cTn id="87" dur="500"/>
                                        <p:tgtEl>
                                          <p:spTgt spid="6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64"/>
                                        </p:tgtEl>
                                        <p:attrNameLst>
                                          <p:attrName>style.visibility</p:attrName>
                                        </p:attrNameLst>
                                      </p:cBhvr>
                                      <p:to>
                                        <p:strVal val="visible"/>
                                      </p:to>
                                    </p:set>
                                    <p:animEffect transition="in" filter="fade">
                                      <p:cBhvr>
                                        <p:cTn id="90" dur="500"/>
                                        <p:tgtEl>
                                          <p:spTgt spid="6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fade">
                                      <p:cBhvr>
                                        <p:cTn id="93" dur="500"/>
                                        <p:tgtEl>
                                          <p:spTgt spid="6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500"/>
                                        <p:tgtEl>
                                          <p:spTgt spid="66"/>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7"/>
                                        </p:tgtEl>
                                        <p:attrNameLst>
                                          <p:attrName>style.visibility</p:attrName>
                                        </p:attrNameLst>
                                      </p:cBhvr>
                                      <p:to>
                                        <p:strVal val="visible"/>
                                      </p:to>
                                    </p:set>
                                    <p:animEffect transition="in" filter="fade">
                                      <p:cBhvr>
                                        <p:cTn id="9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5" grpId="0" animBg="1"/>
      <p:bldP spid="25" grpId="0" animBg="1"/>
      <p:bldP spid="26" grpId="0" animBg="1"/>
      <p:bldP spid="29" grpId="0" animBg="1"/>
      <p:bldP spid="30" grpId="0" animBg="1"/>
      <p:bldP spid="34" grpId="0" animBg="1"/>
      <p:bldP spid="37" grpId="0" animBg="1"/>
      <p:bldP spid="38" grpId="0" animBg="1"/>
      <p:bldP spid="39" grpId="0" animBg="1"/>
      <p:bldP spid="59" grpId="0" animBg="1"/>
      <p:bldP spid="60" grpId="0" animBg="1"/>
      <p:bldP spid="61" grpId="0" animBg="1"/>
      <p:bldP spid="62" grpId="0" animBg="1"/>
      <p:bldP spid="63" grpId="0" animBg="1"/>
      <p:bldP spid="64" grpId="0" animBg="1"/>
      <p:bldP spid="65" grpId="0" animBg="1"/>
      <p:bldP spid="6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61959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dirty="0">
                <a:solidFill>
                  <a:srgbClr val="C00000"/>
                </a:solidFill>
                <a:latin typeface="微软雅黑" panose="020B0503020204020204" pitchFamily="34" charset="-122"/>
                <a:ea typeface="微软雅黑" panose="020B0503020204020204" pitchFamily="34" charset="-122"/>
              </a:rPr>
              <a:t>程序</a:t>
            </a: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POJ2393</a:t>
            </a:r>
            <a:endParaRPr lang="zh-CN" altLang="en-US" dirty="0"/>
          </a:p>
        </p:txBody>
      </p:sp>
      <p:sp>
        <p:nvSpPr>
          <p:cNvPr id="6" name="矩形 5"/>
          <p:cNvSpPr/>
          <p:nvPr/>
        </p:nvSpPr>
        <p:spPr>
          <a:xfrm>
            <a:off x="1244600" y="1231900"/>
            <a:ext cx="9753600" cy="5355312"/>
          </a:xfrm>
          <a:prstGeom prst="rect">
            <a:avLst/>
          </a:prstGeom>
          <a:solidFill>
            <a:schemeClr val="tx1"/>
          </a:solidFill>
        </p:spPr>
        <p:txBody>
          <a:bodyPr wrap="square">
            <a:spAutoFit/>
          </a:bodyPr>
          <a:lstStyle/>
          <a:p>
            <a:r>
              <a:rPr lang="en-US" altLang="zh-CN" dirty="0">
                <a:solidFill>
                  <a:srgbClr val="C586C0"/>
                </a:solidFill>
                <a:latin typeface="Consolas" panose="020B0609020204030204" pitchFamily="49" charset="0"/>
              </a:rPr>
              <a:t>#include</a:t>
            </a:r>
            <a:r>
              <a:rPr lang="en-US" altLang="zh-CN" dirty="0">
                <a:solidFill>
                  <a:srgbClr val="569CD6"/>
                </a:solidFill>
                <a:latin typeface="Consolas" panose="020B0609020204030204" pitchFamily="49" charset="0"/>
              </a:rPr>
              <a:t> </a:t>
            </a:r>
            <a:r>
              <a:rPr lang="en-US" altLang="zh-CN" dirty="0">
                <a:solidFill>
                  <a:srgbClr val="CE9178"/>
                </a:solidFill>
                <a:latin typeface="Consolas" panose="020B0609020204030204" pitchFamily="49" charset="0"/>
              </a:rPr>
              <a:t>&lt;</a:t>
            </a:r>
            <a:r>
              <a:rPr lang="en-US" altLang="zh-CN" dirty="0" err="1">
                <a:solidFill>
                  <a:srgbClr val="CE9178"/>
                </a:solidFill>
                <a:latin typeface="Consolas" panose="020B0609020204030204" pitchFamily="49" charset="0"/>
              </a:rPr>
              <a:t>iostream</a:t>
            </a:r>
            <a:r>
              <a:rPr lang="en-US" altLang="zh-CN" dirty="0">
                <a:solidFill>
                  <a:srgbClr val="CE9178"/>
                </a:solidFill>
                <a:latin typeface="Consolas" panose="020B0609020204030204" pitchFamily="49" charset="0"/>
              </a:rPr>
              <a:t>&gt;</a:t>
            </a:r>
            <a:r>
              <a:rPr lang="en-US" altLang="zh-CN" dirty="0">
                <a:solidFill>
                  <a:srgbClr val="D4D4D4"/>
                </a:solidFill>
                <a:latin typeface="Consolas" panose="020B0609020204030204" pitchFamily="49" charset="0"/>
              </a:rPr>
              <a:t/>
            </a:r>
            <a:br>
              <a:rPr lang="en-US" altLang="zh-CN" dirty="0">
                <a:solidFill>
                  <a:srgbClr val="D4D4D4"/>
                </a:solidFill>
                <a:latin typeface="Consolas" panose="020B0609020204030204" pitchFamily="49" charset="0"/>
              </a:rPr>
            </a:br>
            <a:r>
              <a:rPr lang="en-US" altLang="zh-CN" dirty="0">
                <a:solidFill>
                  <a:srgbClr val="C586C0"/>
                </a:solidFill>
                <a:latin typeface="Consolas" panose="020B0609020204030204" pitchFamily="49" charset="0"/>
              </a:rPr>
              <a:t>using</a:t>
            </a:r>
            <a:r>
              <a:rPr lang="en-US" altLang="zh-CN"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namespace</a:t>
            </a:r>
            <a:r>
              <a:rPr lang="en-US" altLang="zh-CN" dirty="0">
                <a:solidFill>
                  <a:srgbClr val="D4D4D4"/>
                </a:solidFill>
                <a:latin typeface="Consolas" panose="020B0609020204030204" pitchFamily="49" charset="0"/>
              </a:rPr>
              <a:t> </a:t>
            </a:r>
            <a:r>
              <a:rPr lang="en-US" altLang="zh-CN" dirty="0" err="1">
                <a:solidFill>
                  <a:srgbClr val="4EC9B0"/>
                </a:solidFill>
                <a:latin typeface="Consolas" panose="020B0609020204030204" pitchFamily="49" charset="0"/>
              </a:rPr>
              <a:t>std</a:t>
            </a:r>
            <a:r>
              <a:rPr lang="en-US" altLang="zh-CN" dirty="0">
                <a:solidFill>
                  <a:srgbClr val="D4D4D4"/>
                </a:solidFill>
                <a:latin typeface="Consolas" panose="020B0609020204030204" pitchFamily="49" charset="0"/>
              </a:rPr>
              <a:t>;</a:t>
            </a:r>
            <a:br>
              <a:rPr lang="en-US" altLang="zh-CN" dirty="0">
                <a:solidFill>
                  <a:srgbClr val="D4D4D4"/>
                </a:solidFill>
                <a:latin typeface="Consolas" panose="020B0609020204030204" pitchFamily="49" charset="0"/>
              </a:rPr>
            </a:b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a:solidFill>
                  <a:srgbClr val="DCDCAA"/>
                </a:solidFill>
                <a:latin typeface="Consolas" panose="020B0609020204030204" pitchFamily="49" charset="0"/>
              </a:rPr>
              <a:t>main</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n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总共需要供应几周</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s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每份酸奶每周需要的金钱</a:t>
            </a:r>
            <a:r>
              <a:rPr lang="zh-CN" altLang="en-US" dirty="0">
                <a:solidFill>
                  <a:srgbClr val="D4D4D4"/>
                </a:solidFill>
                <a:latin typeface="Consolas" panose="020B0609020204030204" pitchFamily="49" charset="0"/>
              </a:rPr>
              <a:t/>
            </a:r>
            <a:br>
              <a:rPr lang="zh-CN" altLang="en-US" dirty="0">
                <a:solidFill>
                  <a:srgbClr val="D4D4D4"/>
                </a:solidFill>
                <a:latin typeface="Consolas" panose="020B0609020204030204" pitchFamily="49" charset="0"/>
              </a:rPr>
            </a:br>
            <a:r>
              <a:rPr lang="zh-CN" altLang="en-US"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c[</a:t>
            </a:r>
            <a:r>
              <a:rPr lang="en-US" altLang="zh-CN" dirty="0">
                <a:solidFill>
                  <a:srgbClr val="B5CEA8"/>
                </a:solidFill>
                <a:latin typeface="Consolas" panose="020B0609020204030204" pitchFamily="49" charset="0"/>
              </a:rPr>
              <a:t>10001</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生产酸奶的成本</a:t>
            </a:r>
            <a:endParaRPr lang="zh-CN" altLang="en-US" dirty="0">
              <a:solidFill>
                <a:srgbClr val="D4D4D4"/>
              </a:solidFill>
              <a:latin typeface="Consolas" panose="020B0609020204030204" pitchFamily="49" charset="0"/>
            </a:endParaRPr>
          </a:p>
          <a:p>
            <a:r>
              <a:rPr lang="en-US" altLang="zh-CN" dirty="0">
                <a:solidFill>
                  <a:srgbClr val="569CD6"/>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y[</a:t>
            </a:r>
            <a:r>
              <a:rPr lang="en-US" altLang="zh-CN" dirty="0">
                <a:solidFill>
                  <a:srgbClr val="B5CEA8"/>
                </a:solidFill>
                <a:latin typeface="Consolas" panose="020B0609020204030204" pitchFamily="49" charset="0"/>
              </a:rPr>
              <a:t>10001</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需求量，即卖出的酸奶份数</a:t>
            </a:r>
            <a:endParaRPr lang="zh-CN" altLang="en-US" dirty="0">
              <a:solidFill>
                <a:srgbClr val="D4D4D4"/>
              </a:solidFill>
              <a:latin typeface="Consolas" panose="020B0609020204030204" pitchFamily="49" charset="0"/>
            </a:endParaRPr>
          </a:p>
          <a:p>
            <a:r>
              <a:rPr lang="zh-CN" altLang="en-US"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cin</a:t>
            </a:r>
            <a:r>
              <a:rPr lang="en-US" altLang="zh-CN" dirty="0">
                <a:solidFill>
                  <a:srgbClr val="D4D4D4"/>
                </a:solidFill>
                <a:latin typeface="Consolas" panose="020B0609020204030204" pitchFamily="49" charset="0"/>
              </a:rPr>
              <a:t> &gt;&gt; n &gt;&gt; s;</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&lt; n;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cin</a:t>
            </a:r>
            <a:r>
              <a:rPr lang="en-US" altLang="zh-CN" dirty="0">
                <a:solidFill>
                  <a:srgbClr val="D4D4D4"/>
                </a:solidFill>
                <a:latin typeface="Consolas" panose="020B0609020204030204" pitchFamily="49" charset="0"/>
              </a:rPr>
              <a:t> &gt;&gt; c[</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&gt;&gt; y[</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&lt; n;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维护一个目前最优的代价</a:t>
            </a:r>
            <a:endParaRPr lang="en-US" altLang="zh-CN" dirty="0">
              <a:solidFill>
                <a:srgbClr val="608B4E"/>
              </a:solidFill>
              <a:latin typeface="Consolas" panose="020B0609020204030204" pitchFamily="49" charset="0"/>
            </a:endParaRPr>
          </a:p>
          <a:p>
            <a:r>
              <a:rPr lang="en-US" altLang="zh-CN" dirty="0">
                <a:solidFill>
                  <a:srgbClr val="D4D4D4"/>
                </a:solidFill>
                <a:latin typeface="Consolas" panose="020B0609020204030204" pitchFamily="49" charset="0"/>
              </a:rPr>
              <a:t>	c[</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a:t>
            </a:r>
            <a:r>
              <a:rPr lang="en-US" altLang="zh-CN" dirty="0">
                <a:solidFill>
                  <a:srgbClr val="DCDCAA"/>
                </a:solidFill>
                <a:latin typeface="Consolas" panose="020B0609020204030204" pitchFamily="49" charset="0"/>
              </a:rPr>
              <a:t>min</a:t>
            </a:r>
            <a:r>
              <a:rPr lang="en-US" altLang="zh-CN" dirty="0">
                <a:solidFill>
                  <a:srgbClr val="D4D4D4"/>
                </a:solidFill>
                <a:latin typeface="Consolas" panose="020B0609020204030204" pitchFamily="49" charset="0"/>
              </a:rPr>
              <a:t>(c[</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1</a:t>
            </a:r>
            <a:r>
              <a:rPr lang="en-US" altLang="zh-CN" dirty="0">
                <a:solidFill>
                  <a:srgbClr val="D4D4D4"/>
                </a:solidFill>
                <a:latin typeface="Consolas" panose="020B0609020204030204" pitchFamily="49" charset="0"/>
              </a:rPr>
              <a:t>] + s, c[</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a:t>
            </a:r>
          </a:p>
          <a:p>
            <a:r>
              <a:rPr lang="en-US" altLang="zh-CN" dirty="0">
                <a:solidFill>
                  <a:srgbClr val="608B4E"/>
                </a:solidFill>
                <a:latin typeface="Consolas" panose="020B0609020204030204" pitchFamily="49" charset="0"/>
              </a:rPr>
              <a:t>/*c[</a:t>
            </a:r>
            <a:r>
              <a:rPr lang="en-US" altLang="zh-CN" dirty="0" err="1">
                <a:solidFill>
                  <a:srgbClr val="608B4E"/>
                </a:solidFill>
                <a:latin typeface="Consolas" panose="020B0609020204030204" pitchFamily="49" charset="0"/>
              </a:rPr>
              <a:t>i</a:t>
            </a:r>
            <a:r>
              <a:rPr lang="en-US" altLang="zh-CN" dirty="0">
                <a:solidFill>
                  <a:srgbClr val="608B4E"/>
                </a:solidFill>
                <a:latin typeface="Consolas" panose="020B0609020204030204" pitchFamily="49" charset="0"/>
              </a:rPr>
              <a:t> - 1] + s</a:t>
            </a:r>
            <a:r>
              <a:rPr lang="zh-CN" altLang="en-US" dirty="0">
                <a:solidFill>
                  <a:srgbClr val="608B4E"/>
                </a:solidFill>
                <a:latin typeface="Consolas" panose="020B0609020204030204" pitchFamily="49" charset="0"/>
              </a:rPr>
              <a:t>表示使用上周生产的酸奶的单价</a:t>
            </a:r>
            <a:r>
              <a:rPr lang="en-US" altLang="zh-CN" dirty="0">
                <a:solidFill>
                  <a:srgbClr val="608B4E"/>
                </a:solidFill>
                <a:latin typeface="Consolas" panose="020B0609020204030204" pitchFamily="49" charset="0"/>
              </a:rPr>
              <a:t>,c[</a:t>
            </a:r>
            <a:r>
              <a:rPr lang="en-US" altLang="zh-CN" dirty="0" err="1">
                <a:solidFill>
                  <a:srgbClr val="608B4E"/>
                </a:solidFill>
                <a:latin typeface="Consolas" panose="020B0609020204030204" pitchFamily="49" charset="0"/>
              </a:rPr>
              <a:t>i</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表示本周生产的酸奶的单价 </a:t>
            </a:r>
            <a:r>
              <a:rPr lang="en-US" altLang="zh-CN" dirty="0">
                <a:solidFill>
                  <a:srgbClr val="608B4E"/>
                </a:solidFill>
                <a:latin typeface="Consolas" panose="020B0609020204030204" pitchFamily="49" charset="0"/>
              </a:rPr>
              <a:t>*/</a:t>
            </a:r>
            <a:r>
              <a:rPr lang="zh-CN" altLang="en-US" dirty="0">
                <a:solidFill>
                  <a:srgbClr val="D4D4D4"/>
                </a:solidFill>
                <a:latin typeface="Consolas" panose="020B0609020204030204" pitchFamily="49" charset="0"/>
              </a:rPr>
              <a:t/>
            </a:r>
            <a:br>
              <a:rPr lang="zh-CN" altLang="en-US" dirty="0">
                <a:solidFill>
                  <a:srgbClr val="D4D4D4"/>
                </a:solidFill>
                <a:latin typeface="Consolas" panose="020B0609020204030204" pitchFamily="49" charset="0"/>
              </a:rPr>
            </a:br>
            <a:r>
              <a:rPr lang="zh-CN" altLang="en-US" dirty="0">
                <a:solidFill>
                  <a:srgbClr val="D4D4D4"/>
                </a:solidFill>
                <a:latin typeface="Consolas" panose="020B0609020204030204" pitchFamily="49" charset="0"/>
              </a:rPr>
              <a:t>    </a:t>
            </a:r>
            <a:r>
              <a:rPr lang="en-US" altLang="zh-CN" dirty="0">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long</a:t>
            </a:r>
            <a:r>
              <a:rPr lang="en-US" altLang="zh-CN" dirty="0">
                <a:solidFill>
                  <a:srgbClr val="D4D4D4"/>
                </a:solidFill>
                <a:latin typeface="Consolas" panose="020B0609020204030204" pitchFamily="49" charset="0"/>
              </a:rPr>
              <a:t> res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for</a:t>
            </a:r>
            <a:r>
              <a:rPr lang="en-US" altLang="zh-CN" dirty="0">
                <a:solidFill>
                  <a:srgbClr val="D4D4D4"/>
                </a:solidFill>
                <a:latin typeface="Consolas" panose="020B0609020204030204" pitchFamily="49" charset="0"/>
              </a:rPr>
              <a:t> (</a:t>
            </a:r>
            <a:r>
              <a:rPr lang="en-US" altLang="zh-CN" dirty="0" err="1">
                <a:solidFill>
                  <a:srgbClr val="569CD6"/>
                </a:solidFill>
                <a:latin typeface="Consolas" panose="020B0609020204030204" pitchFamily="49" charset="0"/>
              </a:rPr>
              <a:t>int</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&lt; n; ++</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a:t>
            </a:r>
            <a:r>
              <a:rPr lang="en-US" altLang="zh-CN" dirty="0">
                <a:solidFill>
                  <a:srgbClr val="608B4E"/>
                </a:solidFill>
                <a:latin typeface="Consolas" panose="020B0609020204030204" pitchFamily="49" charset="0"/>
              </a:rPr>
              <a:t>//</a:t>
            </a:r>
            <a:r>
              <a:rPr lang="zh-CN" altLang="en-US" dirty="0">
                <a:solidFill>
                  <a:srgbClr val="608B4E"/>
                </a:solidFill>
                <a:latin typeface="Consolas" panose="020B0609020204030204" pitchFamily="49" charset="0"/>
              </a:rPr>
              <a:t>求和</a:t>
            </a:r>
            <a:endParaRPr lang="zh-CN" altLang="en-US" dirty="0">
              <a:solidFill>
                <a:srgbClr val="D4D4D4"/>
              </a:solidFill>
              <a:latin typeface="Consolas" panose="020B0609020204030204" pitchFamily="49" charset="0"/>
            </a:endParaRPr>
          </a:p>
          <a:p>
            <a:r>
              <a:rPr lang="en-US" altLang="zh-CN" dirty="0">
                <a:solidFill>
                  <a:srgbClr val="D4D4D4"/>
                </a:solidFill>
                <a:latin typeface="Consolas" panose="020B0609020204030204" pitchFamily="49" charset="0"/>
              </a:rPr>
              <a:t>        res += c[</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 * y[</a:t>
            </a:r>
            <a:r>
              <a:rPr lang="en-US" altLang="zh-CN" dirty="0" err="1">
                <a:solidFill>
                  <a:srgbClr val="D4D4D4"/>
                </a:solidFill>
                <a:latin typeface="Consolas" panose="020B0609020204030204" pitchFamily="49" charset="0"/>
              </a:rPr>
              <a:t>i</a:t>
            </a:r>
            <a:r>
              <a:rPr lang="en-US" altLang="zh-CN" dirty="0">
                <a:solidFill>
                  <a:srgbClr val="D4D4D4"/>
                </a:solidFill>
                <a:latin typeface="Consolas" panose="020B0609020204030204" pitchFamily="49" charset="0"/>
              </a:rPr>
              <a:t>];</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err="1">
                <a:solidFill>
                  <a:srgbClr val="D4D4D4"/>
                </a:solidFill>
                <a:latin typeface="Consolas" panose="020B0609020204030204" pitchFamily="49" charset="0"/>
              </a:rPr>
              <a:t>cout</a:t>
            </a:r>
            <a:r>
              <a:rPr lang="en-US" altLang="zh-CN" dirty="0">
                <a:solidFill>
                  <a:srgbClr val="D4D4D4"/>
                </a:solidFill>
                <a:latin typeface="Consolas" panose="020B0609020204030204" pitchFamily="49" charset="0"/>
              </a:rPr>
              <a:t> &lt;&lt; res &lt;&lt; </a:t>
            </a:r>
            <a:r>
              <a:rPr lang="en-US" altLang="zh-CN" dirty="0" err="1">
                <a:solidFill>
                  <a:srgbClr val="D4D4D4"/>
                </a:solidFill>
                <a:latin typeface="Consolas" panose="020B0609020204030204" pitchFamily="49" charset="0"/>
              </a:rPr>
              <a:t>endl</a:t>
            </a:r>
            <a:r>
              <a:rPr lang="en-US" altLang="zh-CN" dirty="0">
                <a:solidFill>
                  <a:srgbClr val="D4D4D4"/>
                </a:solidFill>
                <a:latin typeface="Consolas" panose="020B0609020204030204" pitchFamily="49" charset="0"/>
              </a:rPr>
              <a:t>;</a:t>
            </a:r>
            <a:br>
              <a:rPr lang="en-US" altLang="zh-CN" dirty="0">
                <a:solidFill>
                  <a:srgbClr val="D4D4D4"/>
                </a:solidFill>
                <a:latin typeface="Consolas" panose="020B0609020204030204" pitchFamily="49" charset="0"/>
              </a:rPr>
            </a:br>
            <a:r>
              <a:rPr lang="en-US" altLang="zh-CN" dirty="0">
                <a:solidFill>
                  <a:srgbClr val="D4D4D4"/>
                </a:solidFill>
                <a:latin typeface="Consolas" panose="020B0609020204030204" pitchFamily="49" charset="0"/>
              </a:rPr>
              <a:t>    </a:t>
            </a:r>
            <a:r>
              <a:rPr lang="en-US" altLang="zh-CN" dirty="0">
                <a:solidFill>
                  <a:srgbClr val="C586C0"/>
                </a:solidFill>
                <a:latin typeface="Consolas" panose="020B0609020204030204" pitchFamily="49" charset="0"/>
              </a:rPr>
              <a:t>return</a:t>
            </a:r>
            <a:r>
              <a:rPr lang="en-US" altLang="zh-CN" dirty="0">
                <a:solidFill>
                  <a:srgbClr val="D4D4D4"/>
                </a:solidFill>
                <a:latin typeface="Consolas" panose="020B0609020204030204" pitchFamily="49" charset="0"/>
              </a:rPr>
              <a:t> </a:t>
            </a:r>
            <a:r>
              <a:rPr lang="en-US" altLang="zh-CN" dirty="0">
                <a:solidFill>
                  <a:srgbClr val="B5CEA8"/>
                </a:solidFill>
                <a:latin typeface="Consolas" panose="020B0609020204030204" pitchFamily="49" charset="0"/>
              </a:rPr>
              <a:t>0</a:t>
            </a:r>
            <a:r>
              <a:rPr lang="en-US" altLang="zh-CN" dirty="0">
                <a:solidFill>
                  <a:srgbClr val="D4D4D4"/>
                </a:solidFill>
                <a:latin typeface="Consolas" panose="020B0609020204030204" pitchFamily="49" charset="0"/>
              </a:rPr>
              <a:t>;</a:t>
            </a:r>
          </a:p>
          <a:p>
            <a:r>
              <a:rPr lang="en-US" altLang="zh-CN" dirty="0">
                <a:solidFill>
                  <a:srgbClr val="D4D4D4"/>
                </a:solidFill>
                <a:latin typeface="Consolas" panose="020B0609020204030204" pitchFamily="49" charset="0"/>
              </a:rPr>
              <a:t>}</a:t>
            </a:r>
          </a:p>
        </p:txBody>
      </p:sp>
      <p:sp>
        <p:nvSpPr>
          <p:cNvPr id="2" name="矩形 1"/>
          <p:cNvSpPr/>
          <p:nvPr/>
        </p:nvSpPr>
        <p:spPr>
          <a:xfrm>
            <a:off x="1524000" y="4322550"/>
            <a:ext cx="8407020" cy="532263"/>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06294193"/>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447928"/>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730875" y="2994093"/>
            <a:ext cx="5594224" cy="707886"/>
          </a:xfrm>
          <a:prstGeom prst="rect">
            <a:avLst/>
          </a:prstGeom>
          <a:noFill/>
        </p:spPr>
        <p:txBody>
          <a:bodyPr wrap="none" rtlCol="0">
            <a:spAutoFit/>
          </a:bodyPr>
          <a:lstStyle/>
          <a:p>
            <a:r>
              <a:rPr lang="en-US" altLang="zh-CN" sz="4000" b="1">
                <a:solidFill>
                  <a:srgbClr val="3763B1"/>
                </a:solidFill>
                <a:latin typeface="微软雅黑" panose="020B0503020204020204" pitchFamily="34" charset="-122"/>
                <a:ea typeface="微软雅黑" panose="020B0503020204020204" pitchFamily="34" charset="-122"/>
              </a:rPr>
              <a:t>POJ2782 Bin Packing</a:t>
            </a:r>
            <a:endParaRPr lang="zh-CN" altLang="en-US" sz="4000" b="1" dirty="0">
              <a:solidFill>
                <a:srgbClr val="3763B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1730879" y="152404"/>
            <a:ext cx="2517275" cy="679161"/>
          </a:xfrm>
          <a:prstGeom prst="rect">
            <a:avLst/>
          </a:prstGeom>
        </p:spPr>
      </p:pic>
    </p:spTree>
    <p:extLst>
      <p:ext uri="{BB962C8B-B14F-4D97-AF65-F5344CB8AC3E}">
        <p14:creationId xmlns:p14="http://schemas.microsoft.com/office/powerpoint/2010/main" val="3399473225"/>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altLang="zh-CN" sz="3200" b="1">
                <a:solidFill>
                  <a:srgbClr val="C00000"/>
                </a:solidFill>
                <a:latin typeface="微软雅黑" panose="020B0503020204020204" pitchFamily="34" charset="-122"/>
                <a:ea typeface="微软雅黑" panose="020B0503020204020204" pitchFamily="34" charset="-122"/>
              </a:rPr>
              <a:t>Bin Packing</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POJ2782</a:t>
            </a:r>
            <a:endParaRPr lang="zh-CN" altLang="en-US" dirty="0"/>
          </a:p>
        </p:txBody>
      </p:sp>
      <p:sp>
        <p:nvSpPr>
          <p:cNvPr id="6" name="矩形 5"/>
          <p:cNvSpPr/>
          <p:nvPr/>
        </p:nvSpPr>
        <p:spPr>
          <a:xfrm>
            <a:off x="2123274" y="1541516"/>
            <a:ext cx="7904728" cy="1200329"/>
          </a:xfrm>
          <a:prstGeom prst="rect">
            <a:avLst/>
          </a:prstGeom>
        </p:spPr>
        <p:txBody>
          <a:bodyPr wrap="none">
            <a:spAutoFit/>
          </a:bodyPr>
          <a:lstStyle/>
          <a:p>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Description </a:t>
            </a:r>
          </a:p>
          <a:p>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给出</a:t>
            </a:r>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袋长度不一定相同的垃圾，把它们全部装在长度不超过</a:t>
            </a:r>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的垃圾桶里；</a:t>
            </a:r>
          </a:p>
          <a:p>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每个垃圾桶至多有两袋垃圾，并且垃圾的长度相加小于</a:t>
            </a:r>
            <a:r>
              <a:rPr lang="en-US" altLang="zh-CN"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L</a:t>
            </a:r>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p>
          <a:p>
            <a:r>
              <a:rPr lang="zh-CN" altLang="en-US" b="1" kern="1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求最少用多少个垃圾桶可以装入全部垃圾；</a:t>
            </a:r>
            <a:endParaRPr lang="en-US"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Rectangle 1"/>
          <p:cNvSpPr>
            <a:spLocks noChangeArrowheads="1"/>
          </p:cNvSpPr>
          <p:nvPr/>
        </p:nvSpPr>
        <p:spPr bwMode="auto">
          <a:xfrm>
            <a:off x="2123275" y="3511095"/>
            <a:ext cx="645152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Sample Input</a:t>
            </a:r>
          </a:p>
          <a:p>
            <a:r>
              <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10 80 </a:t>
            </a:r>
            <a:endParaRPr lang="en-US"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70 15 30 35 10 80 20 35 10 30 </a:t>
            </a:r>
          </a:p>
          <a:p>
            <a:r>
              <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Sample Output</a:t>
            </a:r>
          </a:p>
          <a:p>
            <a:r>
              <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6 </a:t>
            </a:r>
          </a:p>
        </p:txBody>
      </p:sp>
    </p:spTree>
    <p:extLst>
      <p:ext uri="{BB962C8B-B14F-4D97-AF65-F5344CB8AC3E}">
        <p14:creationId xmlns:p14="http://schemas.microsoft.com/office/powerpoint/2010/main" val="3508612009"/>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poj.org/images/2782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474" y="846136"/>
            <a:ext cx="6956425" cy="507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49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a:t>9</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dirty="0"/>
              <a:t>        if (i &lt; j &amp;&amp; item[i] + item[j] &lt;= l)</a:t>
            </a:r>
          </a:p>
          <a:p>
            <a:r>
              <a:rPr lang="zh-CN" altLang="en-US" dirty="0" smtClean="0"/>
              <a:t>               </a:t>
            </a:r>
            <a:r>
              <a:rPr lang="zh-CN" altLang="en-US" dirty="0"/>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74899" y="3987800"/>
            <a:ext cx="687154" cy="212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005249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a:t>9</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b="1" dirty="0">
                <a:solidFill>
                  <a:srgbClr val="C00000"/>
                </a:solidFill>
              </a:rPr>
              <a:t>        if (i &lt; j &amp;&amp; item[i] + item[j] &lt;= l)</a:t>
            </a:r>
          </a:p>
          <a:p>
            <a:r>
              <a:rPr lang="zh-CN" altLang="en-US" b="1" dirty="0" smtClean="0">
                <a:solidFill>
                  <a:srgbClr val="C00000"/>
                </a:solidFill>
              </a:rPr>
              <a:t>               </a:t>
            </a:r>
            <a:r>
              <a:rPr lang="zh-CN" altLang="en-US" b="1" dirty="0">
                <a:solidFill>
                  <a:srgbClr val="C00000"/>
                </a:solidFill>
              </a:rPr>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74899" y="3987800"/>
            <a:ext cx="687154" cy="21232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995" t="57162" r="79051"/>
          <a:stretch/>
        </p:blipFill>
        <p:spPr bwMode="auto">
          <a:xfrm>
            <a:off x="3175000" y="3937432"/>
            <a:ext cx="762001" cy="21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347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smtClean="0"/>
              <a:t>8</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b="1" dirty="0">
                <a:solidFill>
                  <a:srgbClr val="C00000"/>
                </a:solidFill>
              </a:rPr>
              <a:t>        if (i &lt; j &amp;&amp; item[i] + item[j] &lt;= l)</a:t>
            </a:r>
          </a:p>
          <a:p>
            <a:r>
              <a:rPr lang="zh-CN" altLang="en-US" b="1" dirty="0" smtClean="0">
                <a:solidFill>
                  <a:srgbClr val="C00000"/>
                </a:solidFill>
              </a:rPr>
              <a:t>               </a:t>
            </a:r>
            <a:r>
              <a:rPr lang="zh-CN" altLang="en-US" b="1" dirty="0">
                <a:solidFill>
                  <a:srgbClr val="C00000"/>
                </a:solidFill>
              </a:rPr>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86246" y="3796868"/>
            <a:ext cx="687154" cy="21232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995" t="57162" r="79051"/>
          <a:stretch/>
        </p:blipFill>
        <p:spPr bwMode="auto">
          <a:xfrm>
            <a:off x="3160712" y="3746500"/>
            <a:ext cx="762001" cy="21735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010025" y="375920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1288" t="2053" r="60863" b="81427"/>
          <a:stretch/>
        </p:blipFill>
        <p:spPr bwMode="auto">
          <a:xfrm>
            <a:off x="4044952" y="5026025"/>
            <a:ext cx="546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t="1940" r="49840" b="93555"/>
          <a:stretch/>
        </p:blipFill>
        <p:spPr bwMode="auto">
          <a:xfrm>
            <a:off x="4025902" y="4787899"/>
            <a:ext cx="635001" cy="228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0678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778376" y="376447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a:t>7</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b="1" dirty="0">
                <a:solidFill>
                  <a:srgbClr val="C00000"/>
                </a:solidFill>
              </a:rPr>
              <a:t>        if (i &lt; j &amp;&amp; item[i] + item[j] &lt;= l)</a:t>
            </a:r>
          </a:p>
          <a:p>
            <a:r>
              <a:rPr lang="zh-CN" altLang="en-US" b="1" dirty="0" smtClean="0">
                <a:solidFill>
                  <a:srgbClr val="C00000"/>
                </a:solidFill>
              </a:rPr>
              <a:t>               </a:t>
            </a:r>
            <a:r>
              <a:rPr lang="zh-CN" altLang="en-US" b="1" dirty="0">
                <a:solidFill>
                  <a:srgbClr val="C00000"/>
                </a:solidFill>
              </a:rPr>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86246" y="3796868"/>
            <a:ext cx="687154" cy="21232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995" t="57162" r="79051"/>
          <a:stretch/>
        </p:blipFill>
        <p:spPr bwMode="auto">
          <a:xfrm>
            <a:off x="3160712" y="3746500"/>
            <a:ext cx="762001" cy="21735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010025" y="375920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1288" t="2053" r="60863" b="81427"/>
          <a:stretch/>
        </p:blipFill>
        <p:spPr bwMode="auto">
          <a:xfrm>
            <a:off x="4044952" y="5026025"/>
            <a:ext cx="546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t="1940" r="49840" b="93555"/>
          <a:stretch/>
        </p:blipFill>
        <p:spPr bwMode="auto">
          <a:xfrm>
            <a:off x="4025902" y="4787899"/>
            <a:ext cx="635001" cy="2286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t="1752" r="19169" b="81478"/>
          <a:stretch/>
        </p:blipFill>
        <p:spPr bwMode="auto">
          <a:xfrm>
            <a:off x="4695830" y="5013325"/>
            <a:ext cx="762001" cy="8509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t="1944" r="80146" b="91110"/>
          <a:stretch/>
        </p:blipFill>
        <p:spPr bwMode="auto">
          <a:xfrm>
            <a:off x="4695829" y="4660899"/>
            <a:ext cx="698501" cy="352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2362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778376" y="376447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smtClean="0"/>
              <a:t>6</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b="1" dirty="0">
                <a:solidFill>
                  <a:srgbClr val="C00000"/>
                </a:solidFill>
              </a:rPr>
              <a:t>        if (i &lt; j &amp;&amp; item[i] + item[j] &lt;= l)</a:t>
            </a:r>
          </a:p>
          <a:p>
            <a:r>
              <a:rPr lang="zh-CN" altLang="en-US" b="1" dirty="0" smtClean="0">
                <a:solidFill>
                  <a:srgbClr val="C00000"/>
                </a:solidFill>
              </a:rPr>
              <a:t>               </a:t>
            </a:r>
            <a:r>
              <a:rPr lang="zh-CN" altLang="en-US" b="1" dirty="0">
                <a:solidFill>
                  <a:srgbClr val="C00000"/>
                </a:solidFill>
              </a:rPr>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86246" y="3796868"/>
            <a:ext cx="687154" cy="21232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995" t="57162" r="79051"/>
          <a:stretch/>
        </p:blipFill>
        <p:spPr bwMode="auto">
          <a:xfrm>
            <a:off x="3160712" y="3746500"/>
            <a:ext cx="762001" cy="21735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010025" y="375920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1288" t="2053" r="60863" b="81427"/>
          <a:stretch/>
        </p:blipFill>
        <p:spPr bwMode="auto">
          <a:xfrm>
            <a:off x="4044952" y="5026025"/>
            <a:ext cx="546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t="1940" r="49840" b="93555"/>
          <a:stretch/>
        </p:blipFill>
        <p:spPr bwMode="auto">
          <a:xfrm>
            <a:off x="4025902" y="4787899"/>
            <a:ext cx="635001" cy="2286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t="1752" r="19169" b="81478"/>
          <a:stretch/>
        </p:blipFill>
        <p:spPr bwMode="auto">
          <a:xfrm>
            <a:off x="4695830" y="5013325"/>
            <a:ext cx="762001" cy="8509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t="1944" r="80146" b="91110"/>
          <a:stretch/>
        </p:blipFill>
        <p:spPr bwMode="auto">
          <a:xfrm>
            <a:off x="4695829" y="4660899"/>
            <a:ext cx="698501" cy="3524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5492758" y="3733799"/>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t="2109" r="68644" b="83874"/>
          <a:stretch/>
        </p:blipFill>
        <p:spPr bwMode="auto">
          <a:xfrm>
            <a:off x="5492764" y="5153025"/>
            <a:ext cx="7366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t="2003" r="29392" b="88486"/>
          <a:stretch/>
        </p:blipFill>
        <p:spPr bwMode="auto">
          <a:xfrm>
            <a:off x="5454652" y="4674462"/>
            <a:ext cx="711200" cy="48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2012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7528" y="5715000"/>
            <a:ext cx="9080116" cy="1143000"/>
          </a:xfrm>
        </p:spPr>
        <p:txBody>
          <a:bodyPr>
            <a:noAutofit/>
          </a:bodyPr>
          <a:lstStyle/>
          <a:p>
            <a:r>
              <a:rPr lang="zh-CN" altLang="en-US" sz="2400" dirty="0" smtClean="0"/>
              <a:t>策略</a:t>
            </a:r>
            <a:r>
              <a:rPr lang="zh-CN" altLang="en-US" sz="2400" dirty="0"/>
              <a:t>：使剩余的安排时间段极大化，以便安排尽可能多的相容活动</a:t>
            </a:r>
          </a:p>
        </p:txBody>
      </p:sp>
      <p:sp>
        <p:nvSpPr>
          <p:cNvPr id="3" name="内容占位符 2"/>
          <p:cNvSpPr>
            <a:spLocks noGrp="1"/>
          </p:cNvSpPr>
          <p:nvPr>
            <p:ph idx="1"/>
          </p:nvPr>
        </p:nvSpPr>
        <p:spPr>
          <a:xfrm>
            <a:off x="2455334" y="3135490"/>
            <a:ext cx="8229600" cy="4349080"/>
          </a:xfrm>
        </p:spPr>
        <p:txBody>
          <a:bodyPr/>
          <a:lstStyle/>
          <a:p>
            <a:r>
              <a:rPr lang="zh-CN" altLang="en-US" dirty="0" smtClean="0"/>
              <a:t>按照结束时间递增序列将活动排序，使得 </a:t>
            </a:r>
            <a:r>
              <a:rPr lang="en-US" altLang="zh-CN" dirty="0" smtClean="0"/>
              <a:t>f1&lt;=f2&lt;=…&lt;=</a:t>
            </a:r>
            <a:r>
              <a:rPr lang="en-US" altLang="zh-CN" dirty="0" err="1" smtClean="0"/>
              <a:t>fn</a:t>
            </a:r>
            <a:endParaRPr lang="en-US" altLang="zh-CN" dirty="0" smtClean="0"/>
          </a:p>
          <a:p>
            <a:endParaRPr lang="en-US" altLang="zh-CN" dirty="0" smtClean="0"/>
          </a:p>
          <a:p>
            <a:r>
              <a:rPr lang="en-US" altLang="zh-CN" dirty="0" smtClean="0"/>
              <a:t> </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264276810"/>
              </p:ext>
            </p:extLst>
          </p:nvPr>
        </p:nvGraphicFramePr>
        <p:xfrm>
          <a:off x="2550841" y="1396400"/>
          <a:ext cx="6096000" cy="1112520"/>
        </p:xfrm>
        <a:graphic>
          <a:graphicData uri="http://schemas.openxmlformats.org/drawingml/2006/table">
            <a:tbl>
              <a:tblPr firstRow="1" bandRow="1">
                <a:tableStyleId>{9D7B26C5-4107-4FEC-AEDC-1716B250A1EF}</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r>
                        <a:rPr lang="en-US" altLang="zh-CN" dirty="0" err="1" smtClean="0"/>
                        <a:t>i</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a:t>
                      </a:r>
                      <a:endParaRPr lang="zh-CN" altLang="en-US" dirty="0" smtClean="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1</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0840">
                <a:tc>
                  <a:txBody>
                    <a:bodyPr/>
                    <a:lstStyle/>
                    <a:p>
                      <a:r>
                        <a:rPr lang="en-US" altLang="zh-CN" dirty="0" smtClean="0"/>
                        <a:t>fi</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1774376665"/>
              </p:ext>
            </p:extLst>
          </p:nvPr>
        </p:nvGraphicFramePr>
        <p:xfrm>
          <a:off x="2509959" y="3989831"/>
          <a:ext cx="6096000" cy="1112520"/>
        </p:xfrm>
        <a:graphic>
          <a:graphicData uri="http://schemas.openxmlformats.org/drawingml/2006/table">
            <a:tbl>
              <a:tblPr firstRow="1" bandRow="1">
                <a:tableStyleId>{9D7B26C5-4107-4FEC-AEDC-1716B250A1EF}</a:tableStyleId>
              </a:tblPr>
              <a:tblGrid>
                <a:gridCol w="508000"/>
                <a:gridCol w="508000"/>
                <a:gridCol w="508000"/>
                <a:gridCol w="508000"/>
                <a:gridCol w="508000"/>
                <a:gridCol w="508000"/>
                <a:gridCol w="508000"/>
                <a:gridCol w="508000"/>
                <a:gridCol w="508000"/>
                <a:gridCol w="508000"/>
                <a:gridCol w="508000"/>
                <a:gridCol w="508000"/>
              </a:tblGrid>
              <a:tr h="370840">
                <a:tc>
                  <a:txBody>
                    <a:bodyPr/>
                    <a:lstStyle/>
                    <a:p>
                      <a:r>
                        <a:rPr lang="en-US" altLang="zh-CN" dirty="0" err="1" smtClean="0"/>
                        <a:t>i</a:t>
                      </a:r>
                      <a:endParaRPr lang="zh-CN" altLang="en-US" dirty="0"/>
                    </a:p>
                  </a:txBody>
                  <a:tcPr/>
                </a:tc>
                <a:tc>
                  <a:txBody>
                    <a:bodyPr/>
                    <a:lstStyle/>
                    <a:p>
                      <a:r>
                        <a:rPr lang="en-US" altLang="zh-CN" dirty="0" smtClean="0"/>
                        <a:t>3</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0840">
                <a:tc>
                  <a:txBody>
                    <a:bodyPr/>
                    <a:lstStyle/>
                    <a:p>
                      <a:r>
                        <a:rPr lang="en-US" altLang="zh-CN" dirty="0" smtClean="0"/>
                        <a:t>Si</a:t>
                      </a:r>
                    </a:p>
                  </a:txBody>
                  <a:tcPr>
                    <a:solidFill>
                      <a:schemeClr val="bg1">
                        <a:alpha val="20000"/>
                      </a:schemeClr>
                    </a:solidFill>
                  </a:tcPr>
                </a:tc>
                <a:tc>
                  <a:txBody>
                    <a:bodyPr/>
                    <a:lstStyle/>
                    <a:p>
                      <a:r>
                        <a:rPr lang="en-US" altLang="zh-CN" dirty="0" smtClean="0"/>
                        <a:t>1</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0840">
                <a:tc>
                  <a:txBody>
                    <a:bodyPr/>
                    <a:lstStyle/>
                    <a:p>
                      <a:r>
                        <a:rPr lang="en-US" altLang="zh-CN" dirty="0" smtClean="0"/>
                        <a:t>fi</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Tree>
    <p:extLst>
      <p:ext uri="{BB962C8B-B14F-4D97-AF65-F5344CB8AC3E}">
        <p14:creationId xmlns:p14="http://schemas.microsoft.com/office/powerpoint/2010/main" val="125173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778376" y="376447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9977" r="39982" b="45341"/>
          <a:stretch/>
        </p:blipFill>
        <p:spPr bwMode="auto">
          <a:xfrm>
            <a:off x="2374899" y="757237"/>
            <a:ext cx="698501" cy="27733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1" r="89496" b="50347"/>
          <a:stretch/>
        </p:blipFill>
        <p:spPr bwMode="auto">
          <a:xfrm>
            <a:off x="3175000" y="757237"/>
            <a:ext cx="733426" cy="25193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0078" r="59881" b="51001"/>
          <a:stretch/>
        </p:blipFill>
        <p:spPr bwMode="auto">
          <a:xfrm>
            <a:off x="3908426" y="757237"/>
            <a:ext cx="698501" cy="24861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r="19169" b="52099"/>
          <a:stretch/>
        </p:blipFill>
        <p:spPr bwMode="auto">
          <a:xfrm>
            <a:off x="4591052" y="757237"/>
            <a:ext cx="762001" cy="24304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r="68644" b="58106"/>
          <a:stretch/>
        </p:blipFill>
        <p:spPr bwMode="auto">
          <a:xfrm>
            <a:off x="5340353" y="757237"/>
            <a:ext cx="736600" cy="212566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r="182" b="57606"/>
          <a:stretch/>
        </p:blipFill>
        <p:spPr bwMode="auto">
          <a:xfrm>
            <a:off x="5976939" y="757237"/>
            <a:ext cx="635000" cy="215106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r="29392" b="53851"/>
          <a:stretch/>
        </p:blipFill>
        <p:spPr bwMode="auto">
          <a:xfrm>
            <a:off x="6611939" y="757237"/>
            <a:ext cx="711200" cy="234156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r="80146" b="65115"/>
          <a:stretch/>
        </p:blipFill>
        <p:spPr bwMode="auto">
          <a:xfrm>
            <a:off x="7246939" y="757237"/>
            <a:ext cx="698501" cy="177006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r="49840" b="58607"/>
          <a:stretch/>
        </p:blipFill>
        <p:spPr bwMode="auto">
          <a:xfrm>
            <a:off x="7958139" y="757237"/>
            <a:ext cx="635001" cy="21002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80831" r="10406" b="51599"/>
          <a:stretch/>
        </p:blipFill>
        <p:spPr bwMode="auto">
          <a:xfrm>
            <a:off x="8580440" y="757237"/>
            <a:ext cx="609600" cy="2455864"/>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10050466" y="757237"/>
            <a:ext cx="1021433" cy="369332"/>
          </a:xfrm>
          <a:prstGeom prst="rect">
            <a:avLst/>
          </a:prstGeom>
        </p:spPr>
        <p:txBody>
          <a:bodyPr wrap="none">
            <a:spAutoFit/>
          </a:bodyPr>
          <a:lstStyle/>
          <a:p>
            <a:r>
              <a:rPr lang="zh-CN" altLang="en-US" dirty="0"/>
              <a:t>int j = </a:t>
            </a:r>
            <a:r>
              <a:rPr lang="en-US" altLang="zh-CN" dirty="0"/>
              <a:t>5</a:t>
            </a:r>
            <a:r>
              <a:rPr lang="zh-CN" altLang="en-US" dirty="0" smtClean="0"/>
              <a:t>;</a:t>
            </a:r>
            <a:endParaRPr lang="zh-CN" altLang="en-US" dirty="0"/>
          </a:p>
        </p:txBody>
      </p:sp>
      <p:sp>
        <p:nvSpPr>
          <p:cNvPr id="13" name="矩形 12"/>
          <p:cNvSpPr/>
          <p:nvPr/>
        </p:nvSpPr>
        <p:spPr>
          <a:xfrm>
            <a:off x="5976939" y="1754139"/>
            <a:ext cx="6096000" cy="2031325"/>
          </a:xfrm>
          <a:prstGeom prst="rect">
            <a:avLst/>
          </a:prstGeom>
        </p:spPr>
        <p:txBody>
          <a:bodyPr>
            <a:spAutoFit/>
          </a:bodyPr>
          <a:lstStyle/>
          <a:p>
            <a:r>
              <a:rPr lang="zh-CN" altLang="en-US" dirty="0"/>
              <a:t> for (int i = 0; i &lt; n; ++i){</a:t>
            </a:r>
          </a:p>
          <a:p>
            <a:r>
              <a:rPr lang="zh-CN" altLang="en-US" dirty="0"/>
              <a:t>        if (i &gt; j) </a:t>
            </a:r>
            <a:r>
              <a:rPr lang="zh-CN" altLang="en-US" sz="1600" dirty="0">
                <a:solidFill>
                  <a:srgbClr val="00B050"/>
                </a:solidFill>
              </a:rPr>
              <a:t>//i 大于 j， 说明item已全部装入桶中，跳出循环</a:t>
            </a:r>
          </a:p>
          <a:p>
            <a:r>
              <a:rPr lang="zh-CN" altLang="en-US" dirty="0"/>
              <a:t>            break;</a:t>
            </a:r>
          </a:p>
          <a:p>
            <a:r>
              <a:rPr lang="zh-CN" altLang="en-US" b="1" dirty="0">
                <a:solidFill>
                  <a:srgbClr val="C00000"/>
                </a:solidFill>
              </a:rPr>
              <a:t>        ++res; </a:t>
            </a:r>
            <a:r>
              <a:rPr lang="zh-CN" altLang="en-US" dirty="0">
                <a:solidFill>
                  <a:srgbClr val="00B050"/>
                </a:solidFill>
              </a:rPr>
              <a:t>//需要桶的数量加一</a:t>
            </a:r>
          </a:p>
          <a:p>
            <a:r>
              <a:rPr lang="zh-CN" altLang="en-US" b="1" dirty="0">
                <a:solidFill>
                  <a:srgbClr val="C00000"/>
                </a:solidFill>
              </a:rPr>
              <a:t>        </a:t>
            </a:r>
            <a:r>
              <a:rPr lang="zh-CN" altLang="en-US" dirty="0"/>
              <a:t>if (i &lt; j &amp;&amp; item[i] + item[j] &lt;= l)</a:t>
            </a:r>
          </a:p>
          <a:p>
            <a:r>
              <a:rPr lang="zh-CN" altLang="en-US" dirty="0" smtClean="0"/>
              <a:t>               </a:t>
            </a:r>
            <a:r>
              <a:rPr lang="zh-CN" altLang="en-US" dirty="0"/>
              <a:t>--j; </a:t>
            </a:r>
            <a:r>
              <a:rPr lang="zh-CN" altLang="en-US" dirty="0">
                <a:solidFill>
                  <a:srgbClr val="00B050"/>
                </a:solidFill>
              </a:rPr>
              <a:t>//如果左右两个item可以装入桶中，j减一</a:t>
            </a:r>
          </a:p>
          <a:p>
            <a:r>
              <a:rPr lang="zh-CN" altLang="en-US" dirty="0"/>
              <a:t>    }</a:t>
            </a:r>
          </a:p>
        </p:txBody>
      </p:sp>
      <p:sp>
        <p:nvSpPr>
          <p:cNvPr id="14" name="矩形 13"/>
          <p:cNvSpPr/>
          <p:nvPr/>
        </p:nvSpPr>
        <p:spPr>
          <a:xfrm>
            <a:off x="2437046" y="452438"/>
            <a:ext cx="6752994" cy="369332"/>
          </a:xfrm>
          <a:prstGeom prst="rect">
            <a:avLst/>
          </a:prstGeom>
        </p:spPr>
        <p:txBody>
          <a:bodyPr wrap="squar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80           70</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35</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30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20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15</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10 </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1</a:t>
            </a:r>
            <a:r>
              <a:rPr lang="zh-CN"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 </a:t>
            </a:r>
            <a:endParaRPr lang="zh-CN" altLang="zh-CN"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t="58154" r="90122"/>
          <a:stretch/>
        </p:blipFill>
        <p:spPr bwMode="auto">
          <a:xfrm>
            <a:off x="2386246" y="3796868"/>
            <a:ext cx="687154" cy="212322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995" t="57162" r="79051"/>
          <a:stretch/>
        </p:blipFill>
        <p:spPr bwMode="auto">
          <a:xfrm>
            <a:off x="3160712" y="3746500"/>
            <a:ext cx="762001" cy="217358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4010025" y="3759200"/>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31288" t="2053" r="60863" b="81427"/>
          <a:stretch/>
        </p:blipFill>
        <p:spPr bwMode="auto">
          <a:xfrm>
            <a:off x="4044952" y="5026025"/>
            <a:ext cx="5461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41032" t="1940" r="49840" b="93555"/>
          <a:stretch/>
        </p:blipFill>
        <p:spPr bwMode="auto">
          <a:xfrm>
            <a:off x="4025902" y="4787899"/>
            <a:ext cx="635001" cy="22860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9877" t="1752" r="19169" b="81478"/>
          <a:stretch/>
        </p:blipFill>
        <p:spPr bwMode="auto">
          <a:xfrm>
            <a:off x="4695830" y="5013325"/>
            <a:ext cx="762001" cy="8509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813" t="1944" r="80146" b="91110"/>
          <a:stretch/>
        </p:blipFill>
        <p:spPr bwMode="auto">
          <a:xfrm>
            <a:off x="4695829" y="4660899"/>
            <a:ext cx="698501" cy="3524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5492758" y="3733799"/>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20767" t="2109" r="68644" b="83874"/>
          <a:stretch/>
        </p:blipFill>
        <p:spPr bwMode="auto">
          <a:xfrm>
            <a:off x="5492764" y="5153025"/>
            <a:ext cx="736600" cy="7112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60384" t="2003" r="29392" b="88486"/>
          <a:stretch/>
        </p:blipFill>
        <p:spPr bwMode="auto">
          <a:xfrm>
            <a:off x="5454652" y="4674462"/>
            <a:ext cx="711200" cy="48260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50890" t="57412" r="39069"/>
          <a:stretch/>
        </p:blipFill>
        <p:spPr bwMode="auto">
          <a:xfrm>
            <a:off x="6207140" y="3726371"/>
            <a:ext cx="698500" cy="216088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ttp://poj.org/images/2782_1.jpg"/>
          <p:cNvPicPr>
            <a:picLocks noChangeAspect="1" noChangeArrowheads="1"/>
          </p:cNvPicPr>
          <p:nvPr/>
        </p:nvPicPr>
        <p:blipFill rotWithShape="1">
          <a:blip r:embed="rId2">
            <a:extLst>
              <a:ext uri="{28A0092B-C50C-407E-A947-70E740481C1C}">
                <a14:useLocalDpi xmlns:a14="http://schemas.microsoft.com/office/drawing/2010/main" val="0"/>
              </a:ext>
            </a:extLst>
          </a:blip>
          <a:srcRect l="90689" t="1502" r="182" b="82166"/>
          <a:stretch/>
        </p:blipFill>
        <p:spPr bwMode="auto">
          <a:xfrm>
            <a:off x="6200790" y="5127625"/>
            <a:ext cx="635000" cy="82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9279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444492"/>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dirty="0">
                <a:solidFill>
                  <a:srgbClr val="C00000"/>
                </a:solidFill>
                <a:latin typeface="微软雅黑" panose="020B0503020204020204" pitchFamily="34" charset="-122"/>
                <a:ea typeface="微软雅黑" panose="020B0503020204020204" pitchFamily="34" charset="-122"/>
              </a:rPr>
              <a:t>程序</a:t>
            </a: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535870"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POJ2782</a:t>
            </a:r>
            <a:endParaRPr lang="zh-CN" altLang="en-US" dirty="0"/>
          </a:p>
        </p:txBody>
      </p:sp>
      <p:sp>
        <p:nvSpPr>
          <p:cNvPr id="6" name="矩形 5"/>
          <p:cNvSpPr/>
          <p:nvPr/>
        </p:nvSpPr>
        <p:spPr>
          <a:xfrm>
            <a:off x="1524000" y="1094802"/>
            <a:ext cx="9144000" cy="5693866"/>
          </a:xfrm>
          <a:prstGeom prst="rect">
            <a:avLst/>
          </a:prstGeom>
          <a:solidFill>
            <a:schemeClr val="tx1"/>
          </a:solidFill>
        </p:spPr>
        <p:txBody>
          <a:bodyPr wrap="square">
            <a:spAutoFit/>
          </a:bodyPr>
          <a:lstStyle/>
          <a:p>
            <a:r>
              <a:rPr lang="en-US" altLang="zh-CN" sz="1400" dirty="0">
                <a:solidFill>
                  <a:srgbClr val="C586C0"/>
                </a:solidFill>
                <a:latin typeface="Consolas" panose="020B0609020204030204" pitchFamily="49" charset="0"/>
              </a:rPr>
              <a:t>#include</a:t>
            </a:r>
            <a:r>
              <a:rPr lang="en-US" altLang="zh-CN" sz="1400" dirty="0">
                <a:solidFill>
                  <a:srgbClr val="569CD6"/>
                </a:solidFill>
                <a:latin typeface="Consolas" panose="020B0609020204030204" pitchFamily="49" charset="0"/>
              </a:rPr>
              <a:t> </a:t>
            </a:r>
            <a:r>
              <a:rPr lang="en-US" altLang="zh-CN" sz="1400" dirty="0">
                <a:solidFill>
                  <a:srgbClr val="CE9178"/>
                </a:solidFill>
                <a:latin typeface="Consolas" panose="020B0609020204030204" pitchFamily="49" charset="0"/>
              </a:rPr>
              <a:t>&lt;</a:t>
            </a:r>
            <a:r>
              <a:rPr lang="en-US" altLang="zh-CN" sz="1400" dirty="0" err="1">
                <a:solidFill>
                  <a:srgbClr val="CE9178"/>
                </a:solidFill>
                <a:latin typeface="Consolas" panose="020B0609020204030204" pitchFamily="49" charset="0"/>
              </a:rPr>
              <a:t>iostream</a:t>
            </a:r>
            <a:r>
              <a:rPr lang="en-US" altLang="zh-CN" sz="1400" dirty="0">
                <a:solidFill>
                  <a:srgbClr val="CE9178"/>
                </a:solidFill>
                <a:latin typeface="Consolas" panose="020B0609020204030204" pitchFamily="49" charset="0"/>
              </a:rPr>
              <a:t>&gt;</a:t>
            </a:r>
            <a:endParaRPr lang="en-US" altLang="zh-CN" sz="1400" dirty="0">
              <a:solidFill>
                <a:srgbClr val="D4D4D4"/>
              </a:solidFill>
              <a:latin typeface="Consolas" panose="020B0609020204030204" pitchFamily="49" charset="0"/>
            </a:endParaRPr>
          </a:p>
          <a:p>
            <a:r>
              <a:rPr lang="en-US" altLang="zh-CN" sz="1400" dirty="0">
                <a:solidFill>
                  <a:srgbClr val="C586C0"/>
                </a:solidFill>
                <a:latin typeface="Consolas" panose="020B0609020204030204" pitchFamily="49" charset="0"/>
              </a:rPr>
              <a:t>#include</a:t>
            </a:r>
            <a:r>
              <a:rPr lang="en-US" altLang="zh-CN" sz="1400" dirty="0">
                <a:solidFill>
                  <a:srgbClr val="569CD6"/>
                </a:solidFill>
                <a:latin typeface="Consolas" panose="020B0609020204030204" pitchFamily="49" charset="0"/>
              </a:rPr>
              <a:t> </a:t>
            </a:r>
            <a:r>
              <a:rPr lang="en-US" altLang="zh-CN" sz="1400" dirty="0">
                <a:solidFill>
                  <a:srgbClr val="CE9178"/>
                </a:solidFill>
                <a:latin typeface="Consolas" panose="020B0609020204030204" pitchFamily="49" charset="0"/>
              </a:rPr>
              <a:t>&lt;algorithm&gt;</a:t>
            </a:r>
            <a:endParaRPr lang="en-US" altLang="zh-CN" sz="1400" dirty="0">
              <a:solidFill>
                <a:srgbClr val="D4D4D4"/>
              </a:solidFill>
              <a:latin typeface="Consolas" panose="020B0609020204030204" pitchFamily="49" charset="0"/>
            </a:endParaRPr>
          </a:p>
          <a:p>
            <a:r>
              <a:rPr lang="en-US" altLang="zh-CN" sz="1400" dirty="0">
                <a:solidFill>
                  <a:srgbClr val="C586C0"/>
                </a:solidFill>
                <a:latin typeface="Consolas" panose="020B0609020204030204" pitchFamily="49" charset="0"/>
              </a:rPr>
              <a:t>using</a:t>
            </a:r>
            <a:r>
              <a:rPr lang="en-US" altLang="zh-CN" sz="1400" dirty="0">
                <a:solidFill>
                  <a:srgbClr val="D4D4D4"/>
                </a:solidFill>
                <a:latin typeface="Consolas" panose="020B0609020204030204" pitchFamily="49" charset="0"/>
              </a:rPr>
              <a:t> </a:t>
            </a:r>
            <a:r>
              <a:rPr lang="en-US" altLang="zh-CN" sz="1400" dirty="0">
                <a:solidFill>
                  <a:srgbClr val="569CD6"/>
                </a:solidFill>
                <a:latin typeface="Consolas" panose="020B0609020204030204" pitchFamily="49" charset="0"/>
              </a:rPr>
              <a:t>namespace</a:t>
            </a:r>
            <a:r>
              <a:rPr lang="en-US" altLang="zh-CN" sz="1400" dirty="0">
                <a:solidFill>
                  <a:srgbClr val="D4D4D4"/>
                </a:solidFill>
                <a:latin typeface="Consolas" panose="020B0609020204030204" pitchFamily="49" charset="0"/>
              </a:rPr>
              <a:t> </a:t>
            </a:r>
            <a:r>
              <a:rPr lang="en-US" altLang="zh-CN" sz="1400" dirty="0" err="1">
                <a:solidFill>
                  <a:srgbClr val="4EC9B0"/>
                </a:solidFill>
                <a:latin typeface="Consolas" panose="020B0609020204030204" pitchFamily="49" charset="0"/>
              </a:rPr>
              <a:t>std</a:t>
            </a:r>
            <a:r>
              <a:rPr lang="en-US" altLang="zh-CN" sz="1400" dirty="0">
                <a:solidFill>
                  <a:srgbClr val="D4D4D4"/>
                </a:solidFill>
                <a:latin typeface="Consolas" panose="020B0609020204030204" pitchFamily="49" charset="0"/>
              </a:rPr>
              <a:t>;</a:t>
            </a:r>
          </a:p>
          <a:p>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item[</a:t>
            </a:r>
            <a:r>
              <a:rPr lang="en-US" altLang="zh-CN" sz="1400" dirty="0">
                <a:solidFill>
                  <a:srgbClr val="B5CEA8"/>
                </a:solidFill>
                <a:latin typeface="Consolas" panose="020B0609020204030204" pitchFamily="49" charset="0"/>
              </a:rPr>
              <a:t>10001</a:t>
            </a:r>
            <a:r>
              <a:rPr lang="en-US" altLang="zh-CN" sz="1400" dirty="0">
                <a:solidFill>
                  <a:srgbClr val="D4D4D4"/>
                </a:solidFill>
                <a:latin typeface="Consolas" panose="020B0609020204030204" pitchFamily="49" charset="0"/>
              </a:rPr>
              <a:t>];</a:t>
            </a:r>
          </a:p>
          <a:p>
            <a:r>
              <a:rPr lang="en-US" altLang="zh-CN" sz="1400" dirty="0" err="1">
                <a:solidFill>
                  <a:srgbClr val="569CD6"/>
                </a:solidFill>
                <a:latin typeface="Consolas" panose="020B0609020204030204" pitchFamily="49" charset="0"/>
              </a:rPr>
              <a:t>bool</a:t>
            </a:r>
            <a:r>
              <a:rPr lang="en-US" altLang="zh-CN" sz="1400" dirty="0">
                <a:solidFill>
                  <a:srgbClr val="D4D4D4"/>
                </a:solidFill>
                <a:latin typeface="Consolas" panose="020B0609020204030204" pitchFamily="49" charset="0"/>
              </a:rPr>
              <a:t> </a:t>
            </a:r>
            <a:r>
              <a:rPr lang="en-US" altLang="zh-CN" sz="1400" dirty="0" err="1">
                <a:solidFill>
                  <a:srgbClr val="DCDCAA"/>
                </a:solidFill>
                <a:latin typeface="Consolas" panose="020B0609020204030204" pitchFamily="49" charset="0"/>
              </a:rPr>
              <a:t>cmp</a:t>
            </a:r>
            <a:r>
              <a:rPr lang="en-US" altLang="zh-CN" sz="1400" dirty="0">
                <a:solidFill>
                  <a:srgbClr val="D4D4D4"/>
                </a:solidFill>
                <a:latin typeface="Consolas" panose="020B0609020204030204" pitchFamily="49" charset="0"/>
              </a:rPr>
              <a:t>(</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x,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y){</a:t>
            </a:r>
          </a:p>
          <a:p>
            <a:r>
              <a:rPr lang="en-US" altLang="zh-CN" sz="1400" dirty="0">
                <a:solidFill>
                  <a:srgbClr val="C586C0"/>
                </a:solidFill>
                <a:latin typeface="Consolas" panose="020B0609020204030204" pitchFamily="49" charset="0"/>
              </a:rPr>
              <a:t>    return</a:t>
            </a:r>
            <a:r>
              <a:rPr lang="en-US" altLang="zh-CN" sz="1400" dirty="0">
                <a:solidFill>
                  <a:srgbClr val="D4D4D4"/>
                </a:solidFill>
                <a:latin typeface="Consolas" panose="020B0609020204030204" pitchFamily="49" charset="0"/>
              </a:rPr>
              <a:t> x &gt; y;</a:t>
            </a:r>
          </a:p>
          <a:p>
            <a:r>
              <a:rPr lang="en-US" altLang="zh-CN" sz="1400" dirty="0">
                <a:solidFill>
                  <a:srgbClr val="D4D4D4"/>
                </a:solidFill>
                <a:latin typeface="Consolas" panose="020B0609020204030204" pitchFamily="49" charset="0"/>
              </a:rPr>
              <a:t>}</a:t>
            </a:r>
          </a:p>
          <a:p>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a:t>
            </a:r>
            <a:r>
              <a:rPr lang="en-US" altLang="zh-CN" sz="1400" dirty="0">
                <a:solidFill>
                  <a:srgbClr val="DCDCAA"/>
                </a:solidFill>
                <a:latin typeface="Consolas" panose="020B0609020204030204" pitchFamily="49" charset="0"/>
              </a:rPr>
              <a:t>main</a:t>
            </a:r>
            <a:r>
              <a:rPr lang="en-US" altLang="zh-CN" sz="1400" dirty="0">
                <a:solidFill>
                  <a:srgbClr val="D4D4D4"/>
                </a:solidFill>
                <a:latin typeface="Consolas" panose="020B0609020204030204" pitchFamily="49" charset="0"/>
              </a:rPr>
              <a:t>(){</a:t>
            </a:r>
          </a:p>
          <a:p>
            <a:r>
              <a:rPr lang="en-US" altLang="zh-CN" sz="1400" dirty="0">
                <a:solidFill>
                  <a:srgbClr val="569CD6"/>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n =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 </a:t>
            </a:r>
            <a:r>
              <a:rPr lang="en-US" altLang="zh-CN" sz="1400" dirty="0">
                <a:solidFill>
                  <a:srgbClr val="608B4E"/>
                </a:solidFill>
                <a:latin typeface="Consolas" panose="020B0609020204030204" pitchFamily="49" charset="0"/>
              </a:rPr>
              <a:t>//item</a:t>
            </a:r>
            <a:r>
              <a:rPr lang="zh-CN" altLang="en-US" sz="1400" dirty="0">
                <a:solidFill>
                  <a:srgbClr val="608B4E"/>
                </a:solidFill>
                <a:latin typeface="Consolas" panose="020B0609020204030204" pitchFamily="49" charset="0"/>
              </a:rPr>
              <a:t>数量</a:t>
            </a:r>
            <a:endParaRPr lang="zh-CN" altLang="en-US" sz="1400" dirty="0">
              <a:solidFill>
                <a:srgbClr val="D4D4D4"/>
              </a:solidFill>
              <a:latin typeface="Consolas" panose="020B0609020204030204" pitchFamily="49" charset="0"/>
            </a:endParaRPr>
          </a:p>
          <a:p>
            <a:r>
              <a:rPr lang="en-US" altLang="zh-CN" sz="1400" dirty="0">
                <a:solidFill>
                  <a:srgbClr val="569CD6"/>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l =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 </a:t>
            </a:r>
            <a:r>
              <a:rPr lang="en-US" altLang="zh-CN" sz="1400" dirty="0">
                <a:solidFill>
                  <a:srgbClr val="608B4E"/>
                </a:solidFill>
                <a:latin typeface="Consolas" panose="020B0609020204030204" pitchFamily="49" charset="0"/>
              </a:rPr>
              <a:t>//</a:t>
            </a:r>
            <a:r>
              <a:rPr lang="zh-CN" altLang="en-US" sz="1400" dirty="0">
                <a:solidFill>
                  <a:srgbClr val="608B4E"/>
                </a:solidFill>
                <a:latin typeface="Consolas" panose="020B0609020204030204" pitchFamily="49" charset="0"/>
              </a:rPr>
              <a:t>桶的容量</a:t>
            </a:r>
            <a:endParaRPr lang="zh-CN" altLang="en-US" sz="1400" dirty="0">
              <a:solidFill>
                <a:srgbClr val="D4D4D4"/>
              </a:solidFill>
              <a:latin typeface="Consolas" panose="020B0609020204030204" pitchFamily="49" charset="0"/>
            </a:endParaRPr>
          </a:p>
          <a:p>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cin</a:t>
            </a:r>
            <a:r>
              <a:rPr lang="en-US" altLang="zh-CN" sz="1400" dirty="0">
                <a:solidFill>
                  <a:srgbClr val="D4D4D4"/>
                </a:solidFill>
                <a:latin typeface="Consolas" panose="020B0609020204030204" pitchFamily="49" charset="0"/>
              </a:rPr>
              <a:t> &gt;&gt; n &gt;&gt; l;</a:t>
            </a:r>
          </a:p>
          <a:p>
            <a:r>
              <a:rPr lang="en-US" altLang="zh-CN" sz="1400" dirty="0">
                <a:solidFill>
                  <a:srgbClr val="C586C0"/>
                </a:solidFill>
                <a:latin typeface="Consolas" panose="020B0609020204030204" pitchFamily="49" charset="0"/>
              </a:rPr>
              <a:t>    for</a:t>
            </a:r>
            <a:r>
              <a:rPr lang="en-US" altLang="zh-CN" sz="1400" dirty="0">
                <a:solidFill>
                  <a:srgbClr val="D4D4D4"/>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&lt; n;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a:t>
            </a:r>
          </a:p>
          <a:p>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cin</a:t>
            </a:r>
            <a:r>
              <a:rPr lang="en-US" altLang="zh-CN" sz="1400" dirty="0">
                <a:solidFill>
                  <a:srgbClr val="D4D4D4"/>
                </a:solidFill>
                <a:latin typeface="Consolas" panose="020B0609020204030204" pitchFamily="49" charset="0"/>
              </a:rPr>
              <a:t> &gt;&gt; item[</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a:t>
            </a:r>
          </a:p>
          <a:p>
            <a:r>
              <a:rPr lang="en-US" altLang="zh-CN" sz="1400" dirty="0">
                <a:solidFill>
                  <a:srgbClr val="DCDCAA"/>
                </a:solidFill>
                <a:latin typeface="Consolas" panose="020B0609020204030204" pitchFamily="49" charset="0"/>
              </a:rPr>
              <a:t>    sort</a:t>
            </a:r>
            <a:r>
              <a:rPr lang="en-US" altLang="zh-CN" sz="1400" dirty="0">
                <a:solidFill>
                  <a:srgbClr val="D4D4D4"/>
                </a:solidFill>
                <a:latin typeface="Consolas" panose="020B0609020204030204" pitchFamily="49" charset="0"/>
              </a:rPr>
              <a:t>(item, item + n, </a:t>
            </a:r>
            <a:r>
              <a:rPr lang="en-US" altLang="zh-CN" sz="1400" dirty="0" err="1">
                <a:solidFill>
                  <a:srgbClr val="D4D4D4"/>
                </a:solidFill>
                <a:latin typeface="Consolas" panose="020B0609020204030204" pitchFamily="49" charset="0"/>
              </a:rPr>
              <a:t>cmp</a:t>
            </a:r>
            <a:r>
              <a:rPr lang="en-US" altLang="zh-CN" sz="1400" dirty="0">
                <a:solidFill>
                  <a:srgbClr val="D4D4D4"/>
                </a:solidFill>
                <a:latin typeface="Consolas" panose="020B0609020204030204" pitchFamily="49" charset="0"/>
              </a:rPr>
              <a:t>); </a:t>
            </a:r>
            <a:r>
              <a:rPr lang="en-US" altLang="zh-CN" sz="1400" dirty="0">
                <a:solidFill>
                  <a:srgbClr val="608B4E"/>
                </a:solidFill>
                <a:latin typeface="Consolas" panose="020B0609020204030204" pitchFamily="49" charset="0"/>
              </a:rPr>
              <a:t>//</a:t>
            </a:r>
            <a:r>
              <a:rPr lang="zh-CN" altLang="en-US" sz="1400" dirty="0">
                <a:solidFill>
                  <a:srgbClr val="608B4E"/>
                </a:solidFill>
                <a:latin typeface="Consolas" panose="020B0609020204030204" pitchFamily="49" charset="0"/>
              </a:rPr>
              <a:t>对</a:t>
            </a:r>
            <a:r>
              <a:rPr lang="en-US" altLang="zh-CN" sz="1400" dirty="0">
                <a:solidFill>
                  <a:srgbClr val="608B4E"/>
                </a:solidFill>
                <a:latin typeface="Consolas" panose="020B0609020204030204" pitchFamily="49" charset="0"/>
              </a:rPr>
              <a:t>item</a:t>
            </a:r>
            <a:r>
              <a:rPr lang="zh-CN" altLang="en-US" sz="1400" dirty="0">
                <a:solidFill>
                  <a:srgbClr val="608B4E"/>
                </a:solidFill>
                <a:latin typeface="Consolas" panose="020B0609020204030204" pitchFamily="49" charset="0"/>
              </a:rPr>
              <a:t>从大到小排列</a:t>
            </a:r>
            <a:endParaRPr lang="zh-CN" altLang="en-US" sz="1400" dirty="0">
              <a:solidFill>
                <a:srgbClr val="D4D4D4"/>
              </a:solidFill>
              <a:latin typeface="Consolas" panose="020B0609020204030204" pitchFamily="49" charset="0"/>
            </a:endParaRPr>
          </a:p>
          <a:p>
            <a:r>
              <a:rPr lang="en-US" altLang="zh-CN" sz="1400" dirty="0">
                <a:solidFill>
                  <a:srgbClr val="569CD6"/>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res =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a:t>
            </a:r>
          </a:p>
          <a:p>
            <a:r>
              <a:rPr lang="en-US" altLang="zh-CN" sz="1400" dirty="0">
                <a:solidFill>
                  <a:srgbClr val="569CD6"/>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j = n - </a:t>
            </a:r>
            <a:r>
              <a:rPr lang="en-US" altLang="zh-CN" sz="1400" dirty="0">
                <a:solidFill>
                  <a:srgbClr val="B5CEA8"/>
                </a:solidFill>
                <a:latin typeface="Consolas" panose="020B0609020204030204" pitchFamily="49" charset="0"/>
              </a:rPr>
              <a:t>1</a:t>
            </a:r>
            <a:r>
              <a:rPr lang="en-US" altLang="zh-CN" sz="1400" dirty="0">
                <a:solidFill>
                  <a:srgbClr val="D4D4D4"/>
                </a:solidFill>
                <a:latin typeface="Consolas" panose="020B0609020204030204" pitchFamily="49" charset="0"/>
              </a:rPr>
              <a:t>;</a:t>
            </a:r>
          </a:p>
          <a:p>
            <a:r>
              <a:rPr lang="en-US" altLang="zh-CN" sz="1400" dirty="0">
                <a:solidFill>
                  <a:srgbClr val="C586C0"/>
                </a:solidFill>
                <a:latin typeface="Consolas" panose="020B0609020204030204" pitchFamily="49" charset="0"/>
              </a:rPr>
              <a:t>    for</a:t>
            </a:r>
            <a:r>
              <a:rPr lang="en-US" altLang="zh-CN" sz="1400" dirty="0">
                <a:solidFill>
                  <a:srgbClr val="D4D4D4"/>
                </a:solidFill>
                <a:latin typeface="Consolas" panose="020B0609020204030204" pitchFamily="49" charset="0"/>
              </a:rPr>
              <a:t> (</a:t>
            </a:r>
            <a:r>
              <a:rPr lang="en-US" altLang="zh-CN" sz="1400" dirty="0" err="1">
                <a:solidFill>
                  <a:srgbClr val="569CD6"/>
                </a:solidFill>
                <a:latin typeface="Consolas" panose="020B0609020204030204" pitchFamily="49" charset="0"/>
              </a:rPr>
              <a:t>int</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&lt; n;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a:t>
            </a:r>
          </a:p>
          <a:p>
            <a:r>
              <a:rPr lang="en-US" altLang="zh-CN" sz="1400" dirty="0">
                <a:solidFill>
                  <a:srgbClr val="C586C0"/>
                </a:solidFill>
                <a:latin typeface="Consolas" panose="020B0609020204030204" pitchFamily="49" charset="0"/>
              </a:rPr>
              <a:t>        if</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&gt; j) </a:t>
            </a:r>
            <a:r>
              <a:rPr lang="en-US" altLang="zh-CN" sz="1400" dirty="0">
                <a:solidFill>
                  <a:srgbClr val="608B4E"/>
                </a:solidFill>
                <a:latin typeface="Consolas" panose="020B0609020204030204" pitchFamily="49" charset="0"/>
              </a:rPr>
              <a:t>//</a:t>
            </a:r>
            <a:r>
              <a:rPr lang="en-US" altLang="zh-CN" sz="1400" dirty="0" err="1">
                <a:solidFill>
                  <a:srgbClr val="608B4E"/>
                </a:solidFill>
                <a:latin typeface="Consolas" panose="020B0609020204030204" pitchFamily="49" charset="0"/>
              </a:rPr>
              <a:t>i</a:t>
            </a:r>
            <a:r>
              <a:rPr lang="en-US" altLang="zh-CN" sz="1400" dirty="0">
                <a:solidFill>
                  <a:srgbClr val="608B4E"/>
                </a:solidFill>
                <a:latin typeface="Consolas" panose="020B0609020204030204" pitchFamily="49" charset="0"/>
              </a:rPr>
              <a:t> </a:t>
            </a:r>
            <a:r>
              <a:rPr lang="zh-CN" altLang="en-US" sz="1400" dirty="0">
                <a:solidFill>
                  <a:srgbClr val="608B4E"/>
                </a:solidFill>
                <a:latin typeface="Consolas" panose="020B0609020204030204" pitchFamily="49" charset="0"/>
              </a:rPr>
              <a:t>大于 </a:t>
            </a:r>
            <a:r>
              <a:rPr lang="en-US" altLang="zh-CN" sz="1400" dirty="0">
                <a:solidFill>
                  <a:srgbClr val="608B4E"/>
                </a:solidFill>
                <a:latin typeface="Consolas" panose="020B0609020204030204" pitchFamily="49" charset="0"/>
              </a:rPr>
              <a:t>j</a:t>
            </a:r>
            <a:r>
              <a:rPr lang="zh-CN" altLang="en-US" sz="1400" dirty="0">
                <a:solidFill>
                  <a:srgbClr val="608B4E"/>
                </a:solidFill>
                <a:latin typeface="Consolas" panose="020B0609020204030204" pitchFamily="49" charset="0"/>
              </a:rPr>
              <a:t>， 说明</a:t>
            </a:r>
            <a:r>
              <a:rPr lang="en-US" altLang="zh-CN" sz="1400" dirty="0">
                <a:solidFill>
                  <a:srgbClr val="608B4E"/>
                </a:solidFill>
                <a:latin typeface="Consolas" panose="020B0609020204030204" pitchFamily="49" charset="0"/>
              </a:rPr>
              <a:t>item</a:t>
            </a:r>
            <a:r>
              <a:rPr lang="zh-CN" altLang="en-US" sz="1400" dirty="0">
                <a:solidFill>
                  <a:srgbClr val="608B4E"/>
                </a:solidFill>
                <a:latin typeface="Consolas" panose="020B0609020204030204" pitchFamily="49" charset="0"/>
              </a:rPr>
              <a:t>已全部装入桶中，跳出循环</a:t>
            </a:r>
            <a:endParaRPr lang="zh-CN" altLang="en-US" sz="1400" dirty="0">
              <a:solidFill>
                <a:srgbClr val="D4D4D4"/>
              </a:solidFill>
              <a:latin typeface="Consolas" panose="020B0609020204030204" pitchFamily="49" charset="0"/>
            </a:endParaRPr>
          </a:p>
          <a:p>
            <a:r>
              <a:rPr lang="en-US" altLang="zh-CN" sz="1400" dirty="0">
                <a:solidFill>
                  <a:srgbClr val="C586C0"/>
                </a:solidFill>
                <a:latin typeface="Consolas" panose="020B0609020204030204" pitchFamily="49" charset="0"/>
              </a:rPr>
              <a:t>            break</a:t>
            </a:r>
            <a:r>
              <a:rPr lang="en-US" altLang="zh-CN" sz="1400" dirty="0">
                <a:solidFill>
                  <a:srgbClr val="D4D4D4"/>
                </a:solidFill>
                <a:latin typeface="Consolas" panose="020B0609020204030204" pitchFamily="49" charset="0"/>
              </a:rPr>
              <a:t>;</a:t>
            </a:r>
          </a:p>
          <a:p>
            <a:r>
              <a:rPr lang="en-US" altLang="zh-CN" sz="1400" dirty="0">
                <a:solidFill>
                  <a:srgbClr val="D4D4D4"/>
                </a:solidFill>
                <a:latin typeface="Consolas" panose="020B0609020204030204" pitchFamily="49" charset="0"/>
              </a:rPr>
              <a:t>        ++res; </a:t>
            </a:r>
            <a:r>
              <a:rPr lang="en-US" altLang="zh-CN" sz="1400" dirty="0">
                <a:solidFill>
                  <a:srgbClr val="608B4E"/>
                </a:solidFill>
                <a:latin typeface="Consolas" panose="020B0609020204030204" pitchFamily="49" charset="0"/>
              </a:rPr>
              <a:t>//</a:t>
            </a:r>
            <a:r>
              <a:rPr lang="zh-CN" altLang="en-US" sz="1400" dirty="0">
                <a:solidFill>
                  <a:srgbClr val="608B4E"/>
                </a:solidFill>
                <a:latin typeface="Consolas" panose="020B0609020204030204" pitchFamily="49" charset="0"/>
              </a:rPr>
              <a:t>需要桶的数量加一</a:t>
            </a:r>
            <a:endParaRPr lang="zh-CN" altLang="en-US" sz="1400" dirty="0">
              <a:solidFill>
                <a:srgbClr val="D4D4D4"/>
              </a:solidFill>
              <a:latin typeface="Consolas" panose="020B0609020204030204" pitchFamily="49" charset="0"/>
            </a:endParaRPr>
          </a:p>
          <a:p>
            <a:r>
              <a:rPr lang="en-US" altLang="zh-CN" sz="1400" dirty="0">
                <a:solidFill>
                  <a:srgbClr val="C586C0"/>
                </a:solidFill>
                <a:latin typeface="Consolas" panose="020B0609020204030204" pitchFamily="49" charset="0"/>
              </a:rPr>
              <a:t>        if</a:t>
            </a:r>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&lt; j &amp;&amp; item[</a:t>
            </a:r>
            <a:r>
              <a:rPr lang="en-US" altLang="zh-CN" sz="1400" dirty="0" err="1">
                <a:solidFill>
                  <a:srgbClr val="D4D4D4"/>
                </a:solidFill>
                <a:latin typeface="Consolas" panose="020B0609020204030204" pitchFamily="49" charset="0"/>
              </a:rPr>
              <a:t>i</a:t>
            </a:r>
            <a:r>
              <a:rPr lang="en-US" altLang="zh-CN" sz="1400" dirty="0">
                <a:solidFill>
                  <a:srgbClr val="D4D4D4"/>
                </a:solidFill>
                <a:latin typeface="Consolas" panose="020B0609020204030204" pitchFamily="49" charset="0"/>
              </a:rPr>
              <a:t>] + item[j] &lt;= l)</a:t>
            </a:r>
          </a:p>
          <a:p>
            <a:r>
              <a:rPr lang="en-US" altLang="zh-CN" sz="1400" dirty="0">
                <a:solidFill>
                  <a:srgbClr val="D4D4D4"/>
                </a:solidFill>
                <a:latin typeface="Consolas" panose="020B0609020204030204" pitchFamily="49" charset="0"/>
              </a:rPr>
              <a:t>	    --j; </a:t>
            </a:r>
            <a:r>
              <a:rPr lang="en-US" altLang="zh-CN" sz="1400" dirty="0">
                <a:solidFill>
                  <a:srgbClr val="608B4E"/>
                </a:solidFill>
                <a:latin typeface="Consolas" panose="020B0609020204030204" pitchFamily="49" charset="0"/>
              </a:rPr>
              <a:t>//</a:t>
            </a:r>
            <a:r>
              <a:rPr lang="zh-CN" altLang="en-US" sz="1400" dirty="0">
                <a:solidFill>
                  <a:srgbClr val="608B4E"/>
                </a:solidFill>
                <a:latin typeface="Consolas" panose="020B0609020204030204" pitchFamily="49" charset="0"/>
              </a:rPr>
              <a:t>如果左右两个</a:t>
            </a:r>
            <a:r>
              <a:rPr lang="en-US" altLang="zh-CN" sz="1400" dirty="0">
                <a:solidFill>
                  <a:srgbClr val="608B4E"/>
                </a:solidFill>
                <a:latin typeface="Consolas" panose="020B0609020204030204" pitchFamily="49" charset="0"/>
              </a:rPr>
              <a:t>item</a:t>
            </a:r>
            <a:r>
              <a:rPr lang="zh-CN" altLang="en-US" sz="1400" dirty="0">
                <a:solidFill>
                  <a:srgbClr val="608B4E"/>
                </a:solidFill>
                <a:latin typeface="Consolas" panose="020B0609020204030204" pitchFamily="49" charset="0"/>
              </a:rPr>
              <a:t>可以装入桶中，</a:t>
            </a:r>
            <a:r>
              <a:rPr lang="en-US" altLang="zh-CN" sz="1400" dirty="0">
                <a:solidFill>
                  <a:srgbClr val="608B4E"/>
                </a:solidFill>
                <a:latin typeface="Consolas" panose="020B0609020204030204" pitchFamily="49" charset="0"/>
              </a:rPr>
              <a:t>j</a:t>
            </a:r>
            <a:r>
              <a:rPr lang="zh-CN" altLang="en-US" sz="1400" dirty="0">
                <a:solidFill>
                  <a:srgbClr val="608B4E"/>
                </a:solidFill>
                <a:latin typeface="Consolas" panose="020B0609020204030204" pitchFamily="49" charset="0"/>
              </a:rPr>
              <a:t>减一</a:t>
            </a:r>
            <a:endParaRPr lang="zh-CN" altLang="en-US" sz="1400" dirty="0">
              <a:solidFill>
                <a:srgbClr val="D4D4D4"/>
              </a:solidFill>
              <a:latin typeface="Consolas" panose="020B0609020204030204" pitchFamily="49" charset="0"/>
            </a:endParaRPr>
          </a:p>
          <a:p>
            <a:r>
              <a:rPr lang="en-US" altLang="zh-CN" sz="1400" dirty="0">
                <a:solidFill>
                  <a:srgbClr val="D4D4D4"/>
                </a:solidFill>
                <a:latin typeface="Consolas" panose="020B0609020204030204" pitchFamily="49" charset="0"/>
              </a:rPr>
              <a:t>    }</a:t>
            </a:r>
          </a:p>
          <a:p>
            <a:r>
              <a:rPr lang="en-US" altLang="zh-CN" sz="1400" dirty="0">
                <a:solidFill>
                  <a:srgbClr val="D4D4D4"/>
                </a:solidFill>
                <a:latin typeface="Consolas" panose="020B0609020204030204" pitchFamily="49" charset="0"/>
              </a:rPr>
              <a:t>    </a:t>
            </a:r>
            <a:r>
              <a:rPr lang="en-US" altLang="zh-CN" sz="1400" dirty="0" err="1">
                <a:solidFill>
                  <a:srgbClr val="D4D4D4"/>
                </a:solidFill>
                <a:latin typeface="Consolas" panose="020B0609020204030204" pitchFamily="49" charset="0"/>
              </a:rPr>
              <a:t>cout</a:t>
            </a:r>
            <a:r>
              <a:rPr lang="en-US" altLang="zh-CN" sz="1400" dirty="0">
                <a:solidFill>
                  <a:srgbClr val="D4D4D4"/>
                </a:solidFill>
                <a:latin typeface="Consolas" panose="020B0609020204030204" pitchFamily="49" charset="0"/>
              </a:rPr>
              <a:t> &lt;&lt; res &lt;&lt; </a:t>
            </a:r>
            <a:r>
              <a:rPr lang="en-US" altLang="zh-CN" sz="1400" dirty="0" err="1">
                <a:solidFill>
                  <a:srgbClr val="D4D4D4"/>
                </a:solidFill>
                <a:latin typeface="Consolas" panose="020B0609020204030204" pitchFamily="49" charset="0"/>
              </a:rPr>
              <a:t>endl</a:t>
            </a:r>
            <a:r>
              <a:rPr lang="en-US" altLang="zh-CN" sz="1400" dirty="0">
                <a:solidFill>
                  <a:srgbClr val="D4D4D4"/>
                </a:solidFill>
                <a:latin typeface="Consolas" panose="020B0609020204030204" pitchFamily="49" charset="0"/>
              </a:rPr>
              <a:t>;</a:t>
            </a:r>
          </a:p>
          <a:p>
            <a:r>
              <a:rPr lang="en-US" altLang="zh-CN" sz="1400" dirty="0">
                <a:solidFill>
                  <a:srgbClr val="C586C0"/>
                </a:solidFill>
                <a:latin typeface="Consolas" panose="020B0609020204030204" pitchFamily="49" charset="0"/>
              </a:rPr>
              <a:t>    return</a:t>
            </a:r>
            <a:r>
              <a:rPr lang="en-US" altLang="zh-CN" sz="1400" dirty="0">
                <a:solidFill>
                  <a:srgbClr val="D4D4D4"/>
                </a:solidFill>
                <a:latin typeface="Consolas" panose="020B0609020204030204" pitchFamily="49" charset="0"/>
              </a:rPr>
              <a:t> </a:t>
            </a:r>
            <a:r>
              <a:rPr lang="en-US" altLang="zh-CN" sz="1400" dirty="0">
                <a:solidFill>
                  <a:srgbClr val="B5CEA8"/>
                </a:solidFill>
                <a:latin typeface="Consolas" panose="020B0609020204030204" pitchFamily="49" charset="0"/>
              </a:rPr>
              <a:t>0</a:t>
            </a:r>
            <a:r>
              <a:rPr lang="en-US" altLang="zh-CN" sz="1400" dirty="0">
                <a:solidFill>
                  <a:srgbClr val="D4D4D4"/>
                </a:solidFill>
                <a:latin typeface="Consolas" panose="020B0609020204030204" pitchFamily="49" charset="0"/>
              </a:rPr>
              <a:t>;</a:t>
            </a:r>
          </a:p>
          <a:p>
            <a:r>
              <a:rPr lang="en-US" altLang="zh-CN" sz="1400" dirty="0">
                <a:solidFill>
                  <a:srgbClr val="D4D4D4"/>
                </a:solidFill>
                <a:latin typeface="Consolas" panose="020B0609020204030204" pitchFamily="49" charset="0"/>
              </a:rPr>
              <a:t>}</a:t>
            </a:r>
          </a:p>
        </p:txBody>
      </p:sp>
      <p:sp>
        <p:nvSpPr>
          <p:cNvPr id="2" name="矩形 1"/>
          <p:cNvSpPr/>
          <p:nvPr/>
        </p:nvSpPr>
        <p:spPr>
          <a:xfrm>
            <a:off x="4781783" y="1806455"/>
            <a:ext cx="4572000" cy="523220"/>
          </a:xfrm>
          <a:prstGeom prst="rect">
            <a:avLst/>
          </a:prstGeom>
        </p:spPr>
        <p:txBody>
          <a:bodyPr>
            <a:spAutoFit/>
          </a:bodyPr>
          <a:lstStyle/>
          <a:p>
            <a:r>
              <a:rPr lang="zh-CN" altLang="en-US" sz="1400">
                <a:solidFill>
                  <a:srgbClr val="608B4E"/>
                </a:solidFill>
                <a:latin typeface="Consolas" panose="020B0609020204030204" pitchFamily="49" charset="0"/>
              </a:rPr>
              <a:t>是否需要找一个物品使得它与当前最大物品尽量填满箱子，以保证后面最优。</a:t>
            </a:r>
          </a:p>
        </p:txBody>
      </p:sp>
      <p:sp>
        <p:nvSpPr>
          <p:cNvPr id="3" name="矩形 2"/>
          <p:cNvSpPr/>
          <p:nvPr/>
        </p:nvSpPr>
        <p:spPr>
          <a:xfrm>
            <a:off x="4719062" y="1793995"/>
            <a:ext cx="4634723" cy="5356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657309" y="5605754"/>
            <a:ext cx="2348723" cy="2754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5490074" y="2342135"/>
            <a:ext cx="727115" cy="3263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0514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447928"/>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1730876" y="2994093"/>
            <a:ext cx="5173852" cy="523220"/>
          </a:xfrm>
          <a:prstGeom prst="rect">
            <a:avLst/>
          </a:prstGeom>
          <a:noFill/>
        </p:spPr>
        <p:txBody>
          <a:bodyPr wrap="none" rtlCol="0">
            <a:spAutoFit/>
          </a:bodyPr>
          <a:lstStyle/>
          <a:p>
            <a:r>
              <a:rPr lang="en-US" altLang="zh-CN" sz="2800" b="1">
                <a:solidFill>
                  <a:srgbClr val="3763B1"/>
                </a:solidFill>
                <a:latin typeface="微软雅黑" panose="020B0503020204020204" pitchFamily="34" charset="-122"/>
                <a:ea typeface="微软雅黑" panose="020B0503020204020204" pitchFamily="34" charset="-122"/>
              </a:rPr>
              <a:t>HDOJ1009 FatMouse' Trade</a:t>
            </a:r>
            <a:endParaRPr lang="zh-CN" altLang="en-US" sz="2800" b="1" dirty="0">
              <a:solidFill>
                <a:srgbClr val="3763B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1730879" y="152404"/>
            <a:ext cx="2517275" cy="679161"/>
          </a:xfrm>
          <a:prstGeom prst="rect">
            <a:avLst/>
          </a:prstGeom>
        </p:spPr>
      </p:pic>
    </p:spTree>
    <p:extLst>
      <p:ext uri="{BB962C8B-B14F-4D97-AF65-F5344CB8AC3E}">
        <p14:creationId xmlns:p14="http://schemas.microsoft.com/office/powerpoint/2010/main" val="1462441606"/>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en-US" altLang="zh-CN" sz="3200" b="1">
                <a:solidFill>
                  <a:srgbClr val="C00000"/>
                </a:solidFill>
                <a:latin typeface="微软雅黑" panose="020B0503020204020204" pitchFamily="34" charset="-122"/>
                <a:ea typeface="微软雅黑" panose="020B0503020204020204" pitchFamily="34" charset="-122"/>
              </a:rPr>
              <a:t>Bin Packing</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830822"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HDOJ1009</a:t>
            </a:r>
            <a:endParaRPr lang="zh-CN" altLang="en-US" dirty="0"/>
          </a:p>
        </p:txBody>
      </p:sp>
      <p:sp>
        <p:nvSpPr>
          <p:cNvPr id="6" name="矩形 5"/>
          <p:cNvSpPr/>
          <p:nvPr/>
        </p:nvSpPr>
        <p:spPr>
          <a:xfrm>
            <a:off x="2123277" y="1541516"/>
            <a:ext cx="9243223" cy="1938992"/>
          </a:xfrm>
          <a:prstGeom prst="rect">
            <a:avLst/>
          </a:prstGeom>
        </p:spPr>
        <p:txBody>
          <a:bodyPr wrap="square">
            <a:spAutoFit/>
          </a:bodyPr>
          <a:lstStyle/>
          <a:p>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Description </a:t>
            </a: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胖老鼠拿</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磅猫粮去贿赂守卫仓库的猫，仓库有</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个房间，第</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个房间有</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磅</a:t>
            </a:r>
            <a:r>
              <a:rPr lang="en-US" altLang="zh-CN" sz="2400"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JavaBean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且需要贿赂</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磅猫粮。</a:t>
            </a:r>
            <a:r>
              <a:rPr lang="zh-CN" altLang="en-US"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可以选择只要</a:t>
            </a:r>
            <a:r>
              <a:rPr lang="en-US" altLang="zh-CN"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b="1" u="sng"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磅</a:t>
            </a:r>
            <a:r>
              <a:rPr lang="en-US" altLang="zh-CN"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JavaBean</a:t>
            </a:r>
            <a:r>
              <a:rPr lang="zh-CN" altLang="en-US"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，这样只需</a:t>
            </a:r>
            <a:r>
              <a:rPr lang="zh-CN" altLang="en-US" sz="2400" b="1" u="sng"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要贿赂</a:t>
            </a:r>
            <a:r>
              <a:rPr lang="en-US" altLang="zh-CN"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u="sng"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2400" b="1" u="sng"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磅猫粮。</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请计算可以换取</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JavaBean</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的最大数量。</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文本框 2"/>
          <p:cNvSpPr txBox="1"/>
          <p:nvPr/>
        </p:nvSpPr>
        <p:spPr>
          <a:xfrm>
            <a:off x="4708459" y="4363321"/>
            <a:ext cx="3791423" cy="523220"/>
          </a:xfrm>
          <a:prstGeom prst="rect">
            <a:avLst/>
          </a:prstGeom>
          <a:noFill/>
        </p:spPr>
        <p:txBody>
          <a:bodyPr wrap="none" rtlCol="0">
            <a:spAutoFit/>
          </a:bodyPr>
          <a:lstStyle/>
          <a:p>
            <a:r>
              <a:rPr lang="zh-CN" altLang="en-US" sz="28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可以按照比率获得豆子</a:t>
            </a:r>
          </a:p>
        </p:txBody>
      </p:sp>
      <p:cxnSp>
        <p:nvCxnSpPr>
          <p:cNvPr id="7" name="直接箭头连接符 6"/>
          <p:cNvCxnSpPr/>
          <p:nvPr/>
        </p:nvCxnSpPr>
        <p:spPr>
          <a:xfrm flipH="1">
            <a:off x="6082234" y="3028921"/>
            <a:ext cx="11017" cy="1334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66527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4000" y="741128"/>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a:solidFill>
                  <a:srgbClr val="C00000"/>
                </a:solidFill>
                <a:latin typeface="微软雅黑" panose="020B0503020204020204" pitchFamily="34" charset="-122"/>
                <a:ea typeface="微软雅黑" panose="020B0503020204020204" pitchFamily="34" charset="-122"/>
              </a:rPr>
              <a:t>分析</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830822"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HDOJ1009</a:t>
            </a:r>
            <a:endParaRPr lang="zh-CN" altLang="en-US" dirty="0"/>
          </a:p>
        </p:txBody>
      </p:sp>
      <p:sp>
        <p:nvSpPr>
          <p:cNvPr id="2" name="矩形 1"/>
          <p:cNvSpPr/>
          <p:nvPr/>
        </p:nvSpPr>
        <p:spPr>
          <a:xfrm>
            <a:off x="1766374" y="2136341"/>
            <a:ext cx="8394853" cy="2677656"/>
          </a:xfrm>
          <a:prstGeom prst="rect">
            <a:avLst/>
          </a:prstGeom>
        </p:spPr>
        <p:txBody>
          <a:bodyPr wrap="square">
            <a:spAutoFit/>
          </a:bodyPr>
          <a:lstStyle/>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老鼠要去用猫食去换</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Java</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豆，每个房间有一定的豆和猫食，</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J[</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and F[</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，这既是每个房间的上限，也是兑换比率。</a:t>
            </a:r>
            <a:endPar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endPar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所以，用</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 j[</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]/f[</a:t>
            </a:r>
            <a:r>
              <a:rPr lang="en-US" altLang="zh-CN" sz="2400" b="1" kern="100" dirty="0" err="1">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b="1" kern="1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表示比率，按照比率对三项进行从大到小的排序，然后从第一项，开始逐项对得到的豆和猫粮进行累加，直到猫粮在最后一次兑换时不够用时，最后一次单独考虑。</a:t>
            </a:r>
          </a:p>
        </p:txBody>
      </p:sp>
    </p:spTree>
    <p:extLst>
      <p:ext uri="{BB962C8B-B14F-4D97-AF65-F5344CB8AC3E}">
        <p14:creationId xmlns:p14="http://schemas.microsoft.com/office/powerpoint/2010/main" val="3972230304"/>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455548915"/>
              </p:ext>
            </p:extLst>
          </p:nvPr>
        </p:nvGraphicFramePr>
        <p:xfrm>
          <a:off x="2651762" y="1113062"/>
          <a:ext cx="5423430" cy="1127994"/>
        </p:xfrm>
        <a:graphic>
          <a:graphicData uri="http://schemas.openxmlformats.org/drawingml/2006/table">
            <a:tbl>
              <a:tblPr firstRow="1" bandRow="1">
                <a:tableStyleId>{2D5ABB26-0587-4C30-8999-92F81FD0307C}</a:tableStyleId>
              </a:tblPr>
              <a:tblGrid>
                <a:gridCol w="1814893"/>
                <a:gridCol w="986159"/>
                <a:gridCol w="1311189"/>
                <a:gridCol w="1311189"/>
              </a:tblGrid>
              <a:tr h="386314">
                <a:tc>
                  <a:txBody>
                    <a:bodyPr/>
                    <a:lstStyle/>
                    <a:p>
                      <a:pPr algn="ctr"/>
                      <a:endParaRPr lang="zh-CN" altLang="en-US" dirty="0"/>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node[0</a:t>
                      </a:r>
                      <a:r>
                        <a:rPr lang="en-US" altLang="zh-CN"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node[1</a:t>
                      </a:r>
                      <a:r>
                        <a:rPr lang="en-US" altLang="zh-CN" dirty="0" smtClean="0"/>
                        <a:t>]</a:t>
                      </a:r>
                    </a:p>
                  </a:txBody>
                  <a:tcPr>
                    <a:lnB w="12700" cap="flat" cmpd="sng" algn="ctr">
                      <a:solidFill>
                        <a:schemeClr val="tx1"/>
                      </a:solidFill>
                      <a:prstDash val="solid"/>
                      <a:round/>
                      <a:headEnd type="none" w="med" len="med"/>
                      <a:tailEnd type="none" w="med" len="med"/>
                    </a:lnB>
                  </a:tcPr>
                </a:tc>
                <a:tc>
                  <a:txBody>
                    <a:bodyPr/>
                    <a:lstStyle/>
                    <a:p>
                      <a:pPr algn="ctr"/>
                      <a:r>
                        <a:rPr lang="en-US" altLang="zh-CN" dirty="0" smtClean="0"/>
                        <a:t>node[2</a:t>
                      </a:r>
                      <a:r>
                        <a:rPr lang="en-US" altLang="zh-CN" dirty="0" smtClean="0"/>
                        <a:t>]</a:t>
                      </a:r>
                    </a:p>
                  </a:txBody>
                  <a:tcPr>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J</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7</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4</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dirty="0" smtClean="0"/>
                        <a:t>5</a:t>
                      </a:r>
                      <a:endParaRPr lang="zh-CN"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altLang="zh-CN" dirty="0" smtClean="0"/>
                        <a:t>F</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3</a:t>
                      </a:r>
                      <a:endParaRPr lang="zh-CN" altLang="en-US" dirty="0"/>
                    </a:p>
                  </a:txBody>
                  <a:tcPr>
                    <a:lnT w="12700" cap="flat" cmpd="sng" algn="ctr">
                      <a:solidFill>
                        <a:schemeClr val="tx1"/>
                      </a:solidFill>
                      <a:prstDash val="solid"/>
                      <a:round/>
                      <a:headEnd type="none" w="med" len="med"/>
                      <a:tailEnd type="none" w="med" len="med"/>
                    </a:lnT>
                  </a:tcPr>
                </a:tc>
                <a:tc>
                  <a:txBody>
                    <a:bodyPr/>
                    <a:lstStyle/>
                    <a:p>
                      <a:pPr algn="ctr"/>
                      <a:r>
                        <a:rPr lang="en-US" altLang="zh-CN" dirty="0" smtClean="0"/>
                        <a:t>2</a:t>
                      </a:r>
                      <a:endParaRPr lang="zh-CN" altLang="en-US" dirty="0"/>
                    </a:p>
                  </a:txBody>
                  <a:tcPr>
                    <a:lnT w="12700" cap="flat" cmpd="sng" algn="ctr">
                      <a:solidFill>
                        <a:schemeClr val="tx1"/>
                      </a:solidFill>
                      <a:prstDash val="solid"/>
                      <a:round/>
                      <a:headEnd type="none" w="med" len="med"/>
                      <a:tailEnd type="none" w="med" len="med"/>
                    </a:lnT>
                  </a:tcPr>
                </a:tc>
              </a:tr>
            </a:tbl>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115764860"/>
              </p:ext>
            </p:extLst>
          </p:nvPr>
        </p:nvGraphicFramePr>
        <p:xfrm>
          <a:off x="2595157" y="2702377"/>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algn="ctr"/>
                      <a:r>
                        <a:rPr lang="en-US" altLang="zh-CN" dirty="0" smtClean="0"/>
                        <a:t>7</a:t>
                      </a:r>
                      <a:endParaRPr lang="zh-CN" altLang="en-US" dirty="0"/>
                    </a:p>
                  </a:txBody>
                  <a:tcPr>
                    <a:noFill/>
                  </a:tcPr>
                </a:tc>
                <a:tc>
                  <a:txBody>
                    <a:bodyPr/>
                    <a:lstStyle/>
                    <a:p>
                      <a:pPr algn="ctr"/>
                      <a:r>
                        <a:rPr lang="en-US" altLang="zh-CN" dirty="0" smtClean="0"/>
                        <a:t>5</a:t>
                      </a:r>
                      <a:endParaRPr lang="zh-CN" altLang="en-US" dirty="0"/>
                    </a:p>
                  </a:txBody>
                  <a:tcPr>
                    <a:noFill/>
                  </a:tcPr>
                </a:tc>
                <a:tc>
                  <a:txBody>
                    <a:bodyPr/>
                    <a:lstStyle/>
                    <a:p>
                      <a:pPr algn="ctr"/>
                      <a:r>
                        <a:rPr lang="en-US" altLang="zh-CN" dirty="0" smtClean="0"/>
                        <a:t>4</a:t>
                      </a:r>
                      <a:endParaRPr lang="zh-CN" altLang="en-US" dirty="0"/>
                    </a:p>
                  </a:txBody>
                  <a:tcPr>
                    <a:noFill/>
                  </a:tcPr>
                </a:tc>
              </a:tr>
              <a:tr h="370840">
                <a:tc>
                  <a:txBody>
                    <a:bodyPr/>
                    <a:lstStyle/>
                    <a:p>
                      <a:pPr algn="ctr"/>
                      <a:r>
                        <a:rPr lang="en-US" altLang="zh-CN" dirty="0" smtClean="0"/>
                        <a:t>F</a:t>
                      </a:r>
                      <a:endParaRPr lang="zh-CN" altLang="en-US" dirty="0"/>
                    </a:p>
                  </a:txBody>
                  <a:tcPr/>
                </a:tc>
                <a:tc>
                  <a:txBody>
                    <a:bodyPr/>
                    <a:lstStyle/>
                    <a:p>
                      <a:pPr algn="ctr"/>
                      <a:r>
                        <a:rPr lang="en-US" altLang="zh-CN" dirty="0" smtClean="0"/>
                        <a:t>2</a:t>
                      </a:r>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err="1" smtClean="0"/>
                        <a:t>va</a:t>
                      </a:r>
                      <a:endParaRPr lang="zh-CN" altLang="en-US" dirty="0"/>
                    </a:p>
                  </a:txBody>
                  <a:tcPr>
                    <a:noFill/>
                  </a:tcPr>
                </a:tc>
                <a:tc>
                  <a:txBody>
                    <a:bodyPr/>
                    <a:lstStyle/>
                    <a:p>
                      <a:pPr algn="ctr"/>
                      <a:r>
                        <a:rPr lang="en-US" altLang="zh-CN" dirty="0" smtClean="0"/>
                        <a:t>3.5</a:t>
                      </a:r>
                      <a:endParaRPr lang="en-US" altLang="zh-CN" dirty="0" smtClean="0"/>
                    </a:p>
                  </a:txBody>
                  <a:tcPr>
                    <a:noFill/>
                  </a:tcPr>
                </a:tc>
                <a:tc>
                  <a:txBody>
                    <a:bodyPr/>
                    <a:lstStyle/>
                    <a:p>
                      <a:pPr algn="ctr"/>
                      <a:r>
                        <a:rPr lang="en-US" altLang="zh-CN" dirty="0" smtClean="0"/>
                        <a:t>2.5</a:t>
                      </a:r>
                      <a:endParaRPr lang="zh-CN" altLang="en-US" dirty="0"/>
                    </a:p>
                  </a:txBody>
                  <a:tcPr>
                    <a:noFill/>
                  </a:tcPr>
                </a:tc>
                <a:tc>
                  <a:txBody>
                    <a:bodyPr/>
                    <a:lstStyle/>
                    <a:p>
                      <a:pPr algn="ctr"/>
                      <a:r>
                        <a:rPr lang="en-US" altLang="zh-CN" dirty="0" smtClean="0"/>
                        <a:t>1.33</a:t>
                      </a:r>
                      <a:endParaRPr lang="zh-CN" altLang="en-US" dirty="0"/>
                    </a:p>
                  </a:txBody>
                  <a:tcPr>
                    <a:noFill/>
                  </a:tcPr>
                </a:tc>
              </a:tr>
            </a:tbl>
          </a:graphicData>
        </a:graphic>
      </p:graphicFrame>
      <p:pic>
        <p:nvPicPr>
          <p:cNvPr id="4" name="图片 3"/>
          <p:cNvPicPr>
            <a:picLocks noChangeAspect="1"/>
          </p:cNvPicPr>
          <p:nvPr/>
        </p:nvPicPr>
        <p:blipFill>
          <a:blip r:embed="rId2"/>
          <a:stretch>
            <a:fillRect/>
          </a:stretch>
        </p:blipFill>
        <p:spPr>
          <a:xfrm>
            <a:off x="8461012" y="2568001"/>
            <a:ext cx="2672896" cy="1781931"/>
          </a:xfrm>
          <a:prstGeom prst="rect">
            <a:avLst/>
          </a:prstGeom>
        </p:spPr>
      </p:pic>
      <p:sp>
        <p:nvSpPr>
          <p:cNvPr id="5" name="矩形 4"/>
          <p:cNvSpPr/>
          <p:nvPr/>
        </p:nvSpPr>
        <p:spPr>
          <a:xfrm>
            <a:off x="8912183" y="1258779"/>
            <a:ext cx="649537" cy="646331"/>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M=5</a:t>
            </a:r>
          </a:p>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N=3</a:t>
            </a:r>
            <a:endParaRPr lang="zh-CN" altLang="en-US" dirty="0"/>
          </a:p>
        </p:txBody>
      </p:sp>
    </p:spTree>
    <p:extLst>
      <p:ext uri="{BB962C8B-B14F-4D97-AF65-F5344CB8AC3E}">
        <p14:creationId xmlns:p14="http://schemas.microsoft.com/office/powerpoint/2010/main" val="4101706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67748144"/>
              </p:ext>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algn="ctr"/>
                      <a:r>
                        <a:rPr lang="en-US" altLang="zh-CN" b="1" dirty="0" smtClean="0">
                          <a:solidFill>
                            <a:srgbClr val="92D050"/>
                          </a:solidFill>
                        </a:rPr>
                        <a:t>7</a:t>
                      </a:r>
                      <a:endParaRPr lang="zh-CN" altLang="en-US" b="1" dirty="0">
                        <a:solidFill>
                          <a:srgbClr val="92D050"/>
                        </a:solidFill>
                      </a:endParaRPr>
                    </a:p>
                  </a:txBody>
                  <a:tcPr>
                    <a:noFill/>
                  </a:tcPr>
                </a:tc>
                <a:tc>
                  <a:txBody>
                    <a:bodyPr/>
                    <a:lstStyle/>
                    <a:p>
                      <a:pPr algn="ctr"/>
                      <a:r>
                        <a:rPr lang="en-US" altLang="zh-CN" dirty="0" smtClean="0"/>
                        <a:t>5</a:t>
                      </a:r>
                      <a:endParaRPr lang="zh-CN" altLang="en-US" dirty="0"/>
                    </a:p>
                  </a:txBody>
                  <a:tcPr>
                    <a:noFill/>
                  </a:tcPr>
                </a:tc>
                <a:tc>
                  <a:txBody>
                    <a:bodyPr/>
                    <a:lstStyle/>
                    <a:p>
                      <a:pPr algn="ctr"/>
                      <a:r>
                        <a:rPr lang="en-US" altLang="zh-CN" dirty="0" smtClean="0"/>
                        <a:t>4</a:t>
                      </a:r>
                      <a:endParaRPr lang="zh-CN" altLang="en-US" dirty="0"/>
                    </a:p>
                  </a:txBody>
                  <a:tcPr>
                    <a:noFill/>
                  </a:tcPr>
                </a:tc>
              </a:tr>
              <a:tr h="370840">
                <a:tc>
                  <a:txBody>
                    <a:bodyPr/>
                    <a:lstStyle/>
                    <a:p>
                      <a:pPr algn="ctr"/>
                      <a:r>
                        <a:rPr lang="en-US" altLang="zh-CN" dirty="0" smtClean="0"/>
                        <a:t>F</a:t>
                      </a:r>
                      <a:endParaRPr lang="zh-CN" altLang="en-US" dirty="0"/>
                    </a:p>
                  </a:txBody>
                  <a:tcPr/>
                </a:tc>
                <a:tc>
                  <a:txBody>
                    <a:bodyPr/>
                    <a:lstStyle/>
                    <a:p>
                      <a:pPr algn="ctr"/>
                      <a:r>
                        <a:rPr lang="en-US" altLang="zh-CN" b="1" dirty="0" smtClean="0">
                          <a:solidFill>
                            <a:srgbClr val="92D050"/>
                          </a:solidFill>
                        </a:rPr>
                        <a:t>2</a:t>
                      </a:r>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err="1" smtClean="0"/>
                        <a:t>va</a:t>
                      </a:r>
                      <a:endParaRPr lang="zh-CN" altLang="en-US" dirty="0"/>
                    </a:p>
                  </a:txBody>
                  <a:tcPr>
                    <a:noFill/>
                  </a:tcPr>
                </a:tc>
                <a:tc>
                  <a:txBody>
                    <a:bodyPr/>
                    <a:lstStyle/>
                    <a:p>
                      <a:pPr algn="ctr"/>
                      <a:r>
                        <a:rPr lang="en-US" altLang="zh-CN" b="1" dirty="0" smtClean="0">
                          <a:solidFill>
                            <a:srgbClr val="92D050"/>
                          </a:solidFill>
                        </a:rPr>
                        <a:t>3.5</a:t>
                      </a:r>
                      <a:endParaRPr lang="en-US" altLang="zh-CN" b="1" dirty="0" smtClean="0">
                        <a:solidFill>
                          <a:srgbClr val="92D050"/>
                        </a:solidFill>
                      </a:endParaRPr>
                    </a:p>
                  </a:txBody>
                  <a:tcPr>
                    <a:noFill/>
                  </a:tcPr>
                </a:tc>
                <a:tc>
                  <a:txBody>
                    <a:bodyPr/>
                    <a:lstStyle/>
                    <a:p>
                      <a:pPr algn="ctr"/>
                      <a:r>
                        <a:rPr lang="en-US" altLang="zh-CN" dirty="0" smtClean="0"/>
                        <a:t>2.5</a:t>
                      </a:r>
                      <a:endParaRPr lang="zh-CN" altLang="en-US" dirty="0"/>
                    </a:p>
                  </a:txBody>
                  <a:tcPr>
                    <a:noFill/>
                  </a:tcPr>
                </a:tc>
                <a:tc>
                  <a:txBody>
                    <a:bodyPr/>
                    <a:lstStyle/>
                    <a:p>
                      <a:pPr algn="ctr"/>
                      <a:r>
                        <a:rPr lang="en-US" altLang="zh-CN" dirty="0" smtClean="0"/>
                        <a:t>1.33</a:t>
                      </a:r>
                      <a:endParaRPr lang="zh-CN" altLang="en-US" dirty="0"/>
                    </a:p>
                  </a:txBody>
                  <a:tcPr>
                    <a:noFill/>
                  </a:tcPr>
                </a:tc>
              </a:tr>
            </a:tbl>
          </a:graphicData>
        </a:graphic>
      </p:graphicFrame>
      <p:sp>
        <p:nvSpPr>
          <p:cNvPr id="3" name="矩形 2"/>
          <p:cNvSpPr/>
          <p:nvPr/>
        </p:nvSpPr>
        <p:spPr>
          <a:xfrm>
            <a:off x="8677052" y="827705"/>
            <a:ext cx="816249" cy="646331"/>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M=5</a:t>
            </a:r>
            <a:endParaRPr lang="en-US" altLang="zh-CN" dirty="0" smtClean="0"/>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=0</a:t>
            </a:r>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b="1" dirty="0">
                <a:solidFill>
                  <a:srgbClr val="C00000"/>
                </a:solidFill>
              </a:rPr>
              <a:t>            if(m &gt;= a[i].f</a:t>
            </a:r>
            <a:r>
              <a:rPr lang="zh-CN" altLang="en-US" b="1" dirty="0" smtClean="0">
                <a:solidFill>
                  <a:srgbClr val="C00000"/>
                </a:solidFill>
              </a:rPr>
              <a:t>)</a:t>
            </a:r>
            <a:r>
              <a:rPr lang="zh-CN" altLang="en-US" b="1" dirty="0">
                <a:solidFill>
                  <a:srgbClr val="C00000"/>
                </a:solidFill>
              </a:rPr>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dirty="0" smtClean="0"/>
              <a:t>m </a:t>
            </a:r>
            <a:r>
              <a:rPr lang="zh-CN" altLang="en-US" dirty="0"/>
              <a:t>-= a[i].f;</a:t>
            </a:r>
          </a:p>
          <a:p>
            <a:r>
              <a:rPr lang="zh-CN" altLang="en-US" dirty="0"/>
              <a:t>                ans += a[i].j;</a:t>
            </a:r>
          </a:p>
          <a:p>
            <a:r>
              <a:rPr lang="zh-CN" altLang="en-US" dirty="0"/>
              <a:t>            }</a:t>
            </a:r>
          </a:p>
          <a:p>
            <a:r>
              <a:rPr lang="zh-CN" altLang="en-US" dirty="0"/>
              <a:t>            </a:t>
            </a:r>
            <a:r>
              <a:rPr lang="zh-CN" altLang="en-US" dirty="0" smtClean="0"/>
              <a:t>else{</a:t>
            </a:r>
            <a:endParaRPr lang="zh-CN" altLang="en-US" dirty="0"/>
          </a:p>
          <a:p>
            <a:r>
              <a:rPr lang="zh-CN" altLang="en-US" dirty="0"/>
              <a:t>                ans += a[i].va * m;//得到的豆子数量正比于比率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29541138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algn="ctr"/>
                      <a:r>
                        <a:rPr lang="en-US" altLang="zh-CN" b="1" dirty="0" smtClean="0">
                          <a:solidFill>
                            <a:srgbClr val="92D050"/>
                          </a:solidFill>
                        </a:rPr>
                        <a:t>7</a:t>
                      </a:r>
                      <a:endParaRPr lang="zh-CN" altLang="en-US" b="1" dirty="0">
                        <a:solidFill>
                          <a:srgbClr val="92D050"/>
                        </a:solidFill>
                      </a:endParaRPr>
                    </a:p>
                  </a:txBody>
                  <a:tcPr>
                    <a:noFill/>
                  </a:tcPr>
                </a:tc>
                <a:tc>
                  <a:txBody>
                    <a:bodyPr/>
                    <a:lstStyle/>
                    <a:p>
                      <a:pPr algn="ctr"/>
                      <a:r>
                        <a:rPr lang="en-US" altLang="zh-CN" dirty="0" smtClean="0"/>
                        <a:t>5</a:t>
                      </a:r>
                      <a:endParaRPr lang="zh-CN" altLang="en-US" dirty="0"/>
                    </a:p>
                  </a:txBody>
                  <a:tcPr>
                    <a:noFill/>
                  </a:tcPr>
                </a:tc>
                <a:tc>
                  <a:txBody>
                    <a:bodyPr/>
                    <a:lstStyle/>
                    <a:p>
                      <a:pPr algn="ctr"/>
                      <a:r>
                        <a:rPr lang="en-US" altLang="zh-CN" dirty="0" smtClean="0"/>
                        <a:t>4</a:t>
                      </a:r>
                      <a:endParaRPr lang="zh-CN" altLang="en-US" dirty="0"/>
                    </a:p>
                  </a:txBody>
                  <a:tcPr>
                    <a:noFill/>
                  </a:tcPr>
                </a:tc>
              </a:tr>
              <a:tr h="370840">
                <a:tc>
                  <a:txBody>
                    <a:bodyPr/>
                    <a:lstStyle/>
                    <a:p>
                      <a:pPr algn="ctr"/>
                      <a:r>
                        <a:rPr lang="en-US" altLang="zh-CN" dirty="0" smtClean="0"/>
                        <a:t>F</a:t>
                      </a:r>
                      <a:endParaRPr lang="zh-CN" altLang="en-US" dirty="0"/>
                    </a:p>
                  </a:txBody>
                  <a:tcPr/>
                </a:tc>
                <a:tc>
                  <a:txBody>
                    <a:bodyPr/>
                    <a:lstStyle/>
                    <a:p>
                      <a:pPr algn="ctr"/>
                      <a:r>
                        <a:rPr lang="en-US" altLang="zh-CN" b="1" dirty="0" smtClean="0">
                          <a:solidFill>
                            <a:srgbClr val="92D050"/>
                          </a:solidFill>
                        </a:rPr>
                        <a:t>2</a:t>
                      </a:r>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err="1" smtClean="0"/>
                        <a:t>va</a:t>
                      </a:r>
                      <a:endParaRPr lang="zh-CN" altLang="en-US" dirty="0"/>
                    </a:p>
                  </a:txBody>
                  <a:tcPr>
                    <a:noFill/>
                  </a:tcPr>
                </a:tc>
                <a:tc>
                  <a:txBody>
                    <a:bodyPr/>
                    <a:lstStyle/>
                    <a:p>
                      <a:pPr algn="ctr"/>
                      <a:r>
                        <a:rPr lang="en-US" altLang="zh-CN" b="1" dirty="0" smtClean="0">
                          <a:solidFill>
                            <a:srgbClr val="92D050"/>
                          </a:solidFill>
                        </a:rPr>
                        <a:t>3.5</a:t>
                      </a:r>
                      <a:endParaRPr lang="en-US" altLang="zh-CN" b="1" dirty="0" smtClean="0">
                        <a:solidFill>
                          <a:srgbClr val="92D050"/>
                        </a:solidFill>
                      </a:endParaRPr>
                    </a:p>
                  </a:txBody>
                  <a:tcPr>
                    <a:noFill/>
                  </a:tcPr>
                </a:tc>
                <a:tc>
                  <a:txBody>
                    <a:bodyPr/>
                    <a:lstStyle/>
                    <a:p>
                      <a:pPr algn="ctr"/>
                      <a:r>
                        <a:rPr lang="en-US" altLang="zh-CN" dirty="0" smtClean="0"/>
                        <a:t>2.5</a:t>
                      </a:r>
                      <a:endParaRPr lang="zh-CN" altLang="en-US" dirty="0"/>
                    </a:p>
                  </a:txBody>
                  <a:tcPr>
                    <a:noFill/>
                  </a:tcPr>
                </a:tc>
                <a:tc>
                  <a:txBody>
                    <a:bodyPr/>
                    <a:lstStyle/>
                    <a:p>
                      <a:pPr algn="ctr"/>
                      <a:r>
                        <a:rPr lang="en-US" altLang="zh-CN" dirty="0" smtClean="0"/>
                        <a:t>1.33</a:t>
                      </a:r>
                      <a:endParaRPr lang="zh-CN" altLang="en-US" dirty="0"/>
                    </a:p>
                  </a:txBody>
                  <a:tcPr>
                    <a:noFill/>
                  </a:tcPr>
                </a:tc>
              </a:tr>
            </a:tbl>
          </a:graphicData>
        </a:graphic>
      </p:graphicFrame>
      <p:sp>
        <p:nvSpPr>
          <p:cNvPr id="3" name="矩形 2"/>
          <p:cNvSpPr/>
          <p:nvPr/>
        </p:nvSpPr>
        <p:spPr>
          <a:xfrm>
            <a:off x="8637863" y="827705"/>
            <a:ext cx="816249" cy="923330"/>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M=3</a:t>
            </a:r>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=7</a:t>
            </a:r>
          </a:p>
          <a:p>
            <a:endParaRPr lang="zh-CN" altLang="en-US" dirty="0"/>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dirty="0"/>
              <a:t>            if(m &gt;= a[i].f</a:t>
            </a:r>
            <a:r>
              <a:rPr lang="zh-CN" altLang="en-US" dirty="0" smtClean="0"/>
              <a:t>)</a:t>
            </a:r>
            <a:r>
              <a:rPr lang="zh-CN" altLang="en-US" dirty="0"/>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b="1" dirty="0" smtClean="0">
                <a:solidFill>
                  <a:srgbClr val="C00000"/>
                </a:solidFill>
              </a:rPr>
              <a:t>m </a:t>
            </a:r>
            <a:r>
              <a:rPr lang="zh-CN" altLang="en-US" b="1" dirty="0">
                <a:solidFill>
                  <a:srgbClr val="C00000"/>
                </a:solidFill>
              </a:rPr>
              <a:t>-= a[i].f;</a:t>
            </a:r>
          </a:p>
          <a:p>
            <a:r>
              <a:rPr lang="zh-CN" altLang="en-US" b="1" dirty="0">
                <a:solidFill>
                  <a:srgbClr val="C00000"/>
                </a:solidFill>
              </a:rPr>
              <a:t>                ans += a[i].j;</a:t>
            </a:r>
          </a:p>
          <a:p>
            <a:r>
              <a:rPr lang="zh-CN" altLang="en-US" dirty="0"/>
              <a:t>            }</a:t>
            </a:r>
          </a:p>
          <a:p>
            <a:r>
              <a:rPr lang="zh-CN" altLang="en-US" dirty="0"/>
              <a:t>            </a:t>
            </a:r>
            <a:r>
              <a:rPr lang="zh-CN" altLang="en-US" dirty="0" smtClean="0"/>
              <a:t>else{</a:t>
            </a:r>
            <a:endParaRPr lang="zh-CN" altLang="en-US" dirty="0"/>
          </a:p>
          <a:p>
            <a:r>
              <a:rPr lang="zh-CN" altLang="en-US" dirty="0"/>
              <a:t>                ans += a[i].va * m;//得到的豆子数量正比于比率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31017717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998703589"/>
              </p:ext>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7</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5</a:t>
                      </a:r>
                      <a:endParaRPr lang="zh-CN" altLang="en-US" sz="1800" b="1" kern="1200" dirty="0">
                        <a:solidFill>
                          <a:srgbClr val="92D050"/>
                        </a:solidFill>
                        <a:latin typeface="+mn-lt"/>
                        <a:ea typeface="+mn-ea"/>
                        <a:cs typeface="+mn-cs"/>
                      </a:endParaRPr>
                    </a:p>
                  </a:txBody>
                  <a:tcPr>
                    <a:noFill/>
                  </a:tcPr>
                </a:tc>
                <a:tc>
                  <a:txBody>
                    <a:bodyPr/>
                    <a:lstStyle/>
                    <a:p>
                      <a:pPr algn="ctr"/>
                      <a:r>
                        <a:rPr lang="en-US" altLang="zh-CN" dirty="0" smtClean="0"/>
                        <a:t>4</a:t>
                      </a:r>
                      <a:endParaRPr lang="zh-CN" altLang="en-US" dirty="0"/>
                    </a:p>
                  </a:txBody>
                  <a:tcPr>
                    <a:noFill/>
                  </a:tcPr>
                </a:tc>
              </a:tr>
              <a:tr h="370840">
                <a:tc>
                  <a:txBody>
                    <a:bodyPr/>
                    <a:lstStyle/>
                    <a:p>
                      <a:pPr algn="ctr"/>
                      <a:r>
                        <a:rPr lang="en-US" altLang="zh-CN" dirty="0" smtClean="0"/>
                        <a:t>F</a:t>
                      </a:r>
                      <a:endParaRPr lang="zh-CN" altLang="en-US" dirty="0"/>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p>
                  </a:txBody>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2</a:t>
                      </a:r>
                      <a:endParaRPr lang="zh-CN" altLang="en-US" sz="1800" b="1" kern="1200" dirty="0">
                        <a:solidFill>
                          <a:srgbClr val="92D050"/>
                        </a:solidFill>
                        <a:latin typeface="+mn-lt"/>
                        <a:ea typeface="+mn-ea"/>
                        <a:cs typeface="+mn-cs"/>
                      </a:endParaRPr>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err="1" smtClean="0"/>
                        <a:t>va</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3.5</a:t>
                      </a:r>
                      <a:endParaRPr lang="en-US" altLang="zh-CN" sz="1800" kern="1200" dirty="0" smtClean="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2.5</a:t>
                      </a:r>
                      <a:endParaRPr lang="zh-CN" altLang="en-US" sz="1800" b="1" kern="1200" dirty="0">
                        <a:solidFill>
                          <a:srgbClr val="92D050"/>
                        </a:solidFill>
                        <a:latin typeface="+mn-lt"/>
                        <a:ea typeface="+mn-ea"/>
                        <a:cs typeface="+mn-cs"/>
                      </a:endParaRPr>
                    </a:p>
                  </a:txBody>
                  <a:tcPr>
                    <a:noFill/>
                  </a:tcPr>
                </a:tc>
                <a:tc>
                  <a:txBody>
                    <a:bodyPr/>
                    <a:lstStyle/>
                    <a:p>
                      <a:pPr algn="ctr"/>
                      <a:r>
                        <a:rPr lang="en-US" altLang="zh-CN" dirty="0" smtClean="0"/>
                        <a:t>1.33</a:t>
                      </a:r>
                      <a:endParaRPr lang="zh-CN" altLang="en-US" dirty="0"/>
                    </a:p>
                  </a:txBody>
                  <a:tcPr>
                    <a:noFill/>
                  </a:tcPr>
                </a:tc>
              </a:tr>
            </a:tbl>
          </a:graphicData>
        </a:graphic>
      </p:graphicFrame>
      <p:sp>
        <p:nvSpPr>
          <p:cNvPr id="3" name="矩形 2"/>
          <p:cNvSpPr/>
          <p:nvPr/>
        </p:nvSpPr>
        <p:spPr>
          <a:xfrm>
            <a:off x="8637863" y="827705"/>
            <a:ext cx="816249" cy="923330"/>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M=3</a:t>
            </a:r>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=7</a:t>
            </a:r>
          </a:p>
          <a:p>
            <a:endParaRPr lang="zh-CN" altLang="en-US" dirty="0"/>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b="1" dirty="0">
                <a:solidFill>
                  <a:srgbClr val="C00000"/>
                </a:solidFill>
              </a:rPr>
              <a:t>            if(m &gt;= a[i].f</a:t>
            </a:r>
            <a:r>
              <a:rPr lang="zh-CN" altLang="en-US" b="1" dirty="0" smtClean="0">
                <a:solidFill>
                  <a:srgbClr val="C00000"/>
                </a:solidFill>
              </a:rPr>
              <a:t>)</a:t>
            </a:r>
            <a:r>
              <a:rPr lang="zh-CN" altLang="en-US" b="1" dirty="0">
                <a:solidFill>
                  <a:srgbClr val="C00000"/>
                </a:solidFill>
              </a:rPr>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dirty="0"/>
              <a:t>m </a:t>
            </a:r>
            <a:r>
              <a:rPr lang="zh-CN" altLang="en-US" dirty="0"/>
              <a:t>-= a[i].f;</a:t>
            </a:r>
          </a:p>
          <a:p>
            <a:r>
              <a:rPr lang="zh-CN" altLang="en-US" dirty="0"/>
              <a:t>                ans += a[i].j;</a:t>
            </a:r>
          </a:p>
          <a:p>
            <a:r>
              <a:rPr lang="zh-CN" altLang="en-US" dirty="0"/>
              <a:t>            }</a:t>
            </a:r>
          </a:p>
          <a:p>
            <a:r>
              <a:rPr lang="zh-CN" altLang="en-US" dirty="0"/>
              <a:t>            </a:t>
            </a:r>
            <a:r>
              <a:rPr lang="zh-CN" altLang="en-US" dirty="0" smtClean="0"/>
              <a:t>else{</a:t>
            </a:r>
            <a:endParaRPr lang="zh-CN" altLang="en-US" dirty="0"/>
          </a:p>
          <a:p>
            <a:r>
              <a:rPr lang="zh-CN" altLang="en-US" dirty="0"/>
              <a:t>                ans += a[i].va * m;//得到的豆子数量正比于比率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3310790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7</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5</a:t>
                      </a:r>
                      <a:endParaRPr lang="zh-CN" altLang="en-US" sz="1800" b="1" kern="1200" dirty="0">
                        <a:solidFill>
                          <a:srgbClr val="92D050"/>
                        </a:solidFill>
                        <a:latin typeface="+mn-lt"/>
                        <a:ea typeface="+mn-ea"/>
                        <a:cs typeface="+mn-cs"/>
                      </a:endParaRPr>
                    </a:p>
                  </a:txBody>
                  <a:tcPr>
                    <a:noFill/>
                  </a:tcPr>
                </a:tc>
                <a:tc>
                  <a:txBody>
                    <a:bodyPr/>
                    <a:lstStyle/>
                    <a:p>
                      <a:pPr algn="ctr"/>
                      <a:r>
                        <a:rPr lang="en-US" altLang="zh-CN" dirty="0" smtClean="0"/>
                        <a:t>4</a:t>
                      </a:r>
                      <a:endParaRPr lang="zh-CN" altLang="en-US" dirty="0"/>
                    </a:p>
                  </a:txBody>
                  <a:tcPr>
                    <a:noFill/>
                  </a:tcPr>
                </a:tc>
              </a:tr>
              <a:tr h="370840">
                <a:tc>
                  <a:txBody>
                    <a:bodyPr/>
                    <a:lstStyle/>
                    <a:p>
                      <a:pPr algn="ctr"/>
                      <a:r>
                        <a:rPr lang="en-US" altLang="zh-CN" dirty="0" smtClean="0"/>
                        <a:t>F</a:t>
                      </a:r>
                      <a:endParaRPr lang="zh-CN" altLang="en-US" dirty="0"/>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p>
                  </a:txBody>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2</a:t>
                      </a:r>
                      <a:endParaRPr lang="zh-CN" altLang="en-US" sz="1800" b="1" kern="1200" dirty="0">
                        <a:solidFill>
                          <a:srgbClr val="92D050"/>
                        </a:solidFill>
                        <a:latin typeface="+mn-lt"/>
                        <a:ea typeface="+mn-ea"/>
                        <a:cs typeface="+mn-cs"/>
                      </a:endParaRPr>
                    </a:p>
                  </a:txBody>
                  <a:tcPr/>
                </a:tc>
                <a:tc>
                  <a:txBody>
                    <a:bodyPr/>
                    <a:lstStyle/>
                    <a:p>
                      <a:pPr algn="ctr"/>
                      <a:r>
                        <a:rPr lang="en-US" altLang="zh-CN" dirty="0" smtClean="0"/>
                        <a:t>3</a:t>
                      </a:r>
                      <a:endParaRPr lang="zh-CN" altLang="en-US" dirty="0"/>
                    </a:p>
                  </a:txBody>
                  <a:tcPr/>
                </a:tc>
              </a:tr>
              <a:tr h="370840">
                <a:tc>
                  <a:txBody>
                    <a:bodyPr/>
                    <a:lstStyle/>
                    <a:p>
                      <a:pPr algn="ctr"/>
                      <a:r>
                        <a:rPr lang="en-US" altLang="zh-CN" dirty="0" err="1" smtClean="0"/>
                        <a:t>va</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3.5</a:t>
                      </a:r>
                      <a:endParaRPr lang="en-US" altLang="zh-CN" sz="1800" kern="1200" dirty="0" smtClean="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2.5</a:t>
                      </a:r>
                      <a:endParaRPr lang="zh-CN" altLang="en-US" sz="1800" b="1" kern="1200" dirty="0">
                        <a:solidFill>
                          <a:srgbClr val="92D050"/>
                        </a:solidFill>
                        <a:latin typeface="+mn-lt"/>
                        <a:ea typeface="+mn-ea"/>
                        <a:cs typeface="+mn-cs"/>
                      </a:endParaRPr>
                    </a:p>
                  </a:txBody>
                  <a:tcPr>
                    <a:noFill/>
                  </a:tcPr>
                </a:tc>
                <a:tc>
                  <a:txBody>
                    <a:bodyPr/>
                    <a:lstStyle/>
                    <a:p>
                      <a:pPr algn="ctr"/>
                      <a:r>
                        <a:rPr lang="en-US" altLang="zh-CN" dirty="0" smtClean="0"/>
                        <a:t>1.33</a:t>
                      </a:r>
                      <a:endParaRPr lang="zh-CN" altLang="en-US" dirty="0"/>
                    </a:p>
                  </a:txBody>
                  <a:tcPr>
                    <a:noFill/>
                  </a:tcPr>
                </a:tc>
              </a:tr>
            </a:tbl>
          </a:graphicData>
        </a:graphic>
      </p:graphicFrame>
      <p:sp>
        <p:nvSpPr>
          <p:cNvPr id="3" name="矩形 2"/>
          <p:cNvSpPr/>
          <p:nvPr/>
        </p:nvSpPr>
        <p:spPr>
          <a:xfrm>
            <a:off x="8637863" y="827705"/>
            <a:ext cx="931665" cy="646331"/>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M=1</a:t>
            </a:r>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a:t>
            </a:r>
            <a:endParaRPr lang="zh-CN" altLang="en-US" dirty="0"/>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b="1" dirty="0">
                <a:solidFill>
                  <a:srgbClr val="C00000"/>
                </a:solidFill>
              </a:rPr>
              <a:t>            </a:t>
            </a:r>
            <a:r>
              <a:rPr lang="zh-CN" altLang="en-US" dirty="0"/>
              <a:t>if(m &gt;= a[i].f</a:t>
            </a:r>
            <a:r>
              <a:rPr lang="zh-CN" altLang="en-US" dirty="0"/>
              <a:t>)</a:t>
            </a:r>
            <a:r>
              <a:rPr lang="zh-CN" altLang="en-US" dirty="0"/>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b="1" dirty="0">
                <a:solidFill>
                  <a:srgbClr val="C00000"/>
                </a:solidFill>
              </a:rPr>
              <a:t>m </a:t>
            </a:r>
            <a:r>
              <a:rPr lang="zh-CN" altLang="en-US" b="1" dirty="0">
                <a:solidFill>
                  <a:srgbClr val="C00000"/>
                </a:solidFill>
              </a:rPr>
              <a:t>-= a[i].f;</a:t>
            </a:r>
          </a:p>
          <a:p>
            <a:r>
              <a:rPr lang="zh-CN" altLang="en-US" b="1" dirty="0">
                <a:solidFill>
                  <a:srgbClr val="C00000"/>
                </a:solidFill>
              </a:rPr>
              <a:t>                ans += a[i].j;</a:t>
            </a:r>
          </a:p>
          <a:p>
            <a:r>
              <a:rPr lang="zh-CN" altLang="en-US" dirty="0"/>
              <a:t>            }</a:t>
            </a:r>
          </a:p>
          <a:p>
            <a:r>
              <a:rPr lang="zh-CN" altLang="en-US" dirty="0"/>
              <a:t>            </a:t>
            </a:r>
            <a:r>
              <a:rPr lang="zh-CN" altLang="en-US" dirty="0" smtClean="0"/>
              <a:t>else{</a:t>
            </a:r>
            <a:endParaRPr lang="zh-CN" altLang="en-US" dirty="0"/>
          </a:p>
          <a:p>
            <a:r>
              <a:rPr lang="zh-CN" altLang="en-US" dirty="0"/>
              <a:t>                ans += a[i].va * m;//得到的豆子数量正比于比率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2618341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A[1]=true;  </a:t>
            </a:r>
          </a:p>
          <a:p>
            <a:pPr marL="0" indent="0">
              <a:buNone/>
            </a:pP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int</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 j=1; </a:t>
            </a:r>
            <a:r>
              <a:rPr lang="en-US" altLang="zh-CN" b="1" dirty="0" smtClean="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      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ext uri="{D42A27DB-BD31-4B8C-83A1-F6EECF244321}">
                <p14:modId xmlns:p14="http://schemas.microsoft.com/office/powerpoint/2010/main" val="748879131"/>
              </p:ext>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3375378" y="620889"/>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18456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943795311"/>
              </p:ext>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7</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4</a:t>
                      </a:r>
                      <a:endParaRPr lang="zh-CN" altLang="en-US" sz="1800" b="1" kern="1200" dirty="0">
                        <a:solidFill>
                          <a:srgbClr val="92D050"/>
                        </a:solidFill>
                        <a:latin typeface="+mn-lt"/>
                        <a:ea typeface="+mn-ea"/>
                        <a:cs typeface="+mn-cs"/>
                      </a:endParaRPr>
                    </a:p>
                  </a:txBody>
                  <a:tcPr>
                    <a:noFill/>
                  </a:tcPr>
                </a:tc>
              </a:tr>
              <a:tr h="370840">
                <a:tc>
                  <a:txBody>
                    <a:bodyPr/>
                    <a:lstStyle/>
                    <a:p>
                      <a:pPr algn="ctr"/>
                      <a:r>
                        <a:rPr lang="en-US" altLang="zh-CN" dirty="0" smtClean="0"/>
                        <a:t>F</a:t>
                      </a:r>
                      <a:endParaRPr lang="zh-CN" altLang="en-US" dirty="0"/>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3</a:t>
                      </a:r>
                      <a:endParaRPr lang="zh-CN" altLang="en-US" sz="1800" b="1" kern="1200" dirty="0">
                        <a:solidFill>
                          <a:srgbClr val="92D050"/>
                        </a:solidFill>
                        <a:latin typeface="+mn-lt"/>
                        <a:ea typeface="+mn-ea"/>
                        <a:cs typeface="+mn-cs"/>
                      </a:endParaRPr>
                    </a:p>
                  </a:txBody>
                  <a:tcPr/>
                </a:tc>
              </a:tr>
              <a:tr h="370840">
                <a:tc>
                  <a:txBody>
                    <a:bodyPr/>
                    <a:lstStyle/>
                    <a:p>
                      <a:pPr algn="ctr"/>
                      <a:r>
                        <a:rPr lang="en-US" altLang="zh-CN" dirty="0" err="1" smtClean="0"/>
                        <a:t>va</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3.5</a:t>
                      </a:r>
                      <a:endParaRPr lang="en-US" altLang="zh-CN" sz="1800" kern="1200" dirty="0" smtClean="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2.5</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1.33</a:t>
                      </a:r>
                      <a:endParaRPr lang="zh-CN" altLang="en-US" sz="1800" b="1" kern="1200" dirty="0">
                        <a:solidFill>
                          <a:srgbClr val="92D050"/>
                        </a:solidFill>
                        <a:latin typeface="+mn-lt"/>
                        <a:ea typeface="+mn-ea"/>
                        <a:cs typeface="+mn-cs"/>
                      </a:endParaRPr>
                    </a:p>
                  </a:txBody>
                  <a:tcPr>
                    <a:noFill/>
                  </a:tcPr>
                </a:tc>
              </a:tr>
            </a:tbl>
          </a:graphicData>
        </a:graphic>
      </p:graphicFrame>
      <p:sp>
        <p:nvSpPr>
          <p:cNvPr id="3" name="矩形 2"/>
          <p:cNvSpPr/>
          <p:nvPr/>
        </p:nvSpPr>
        <p:spPr>
          <a:xfrm>
            <a:off x="8637863" y="827705"/>
            <a:ext cx="931665" cy="646331"/>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M=1</a:t>
            </a:r>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=12</a:t>
            </a:r>
            <a:endParaRPr lang="zh-CN" altLang="en-US" dirty="0"/>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b="1" dirty="0">
                <a:solidFill>
                  <a:srgbClr val="C00000"/>
                </a:solidFill>
              </a:rPr>
              <a:t>            </a:t>
            </a:r>
            <a:r>
              <a:rPr lang="zh-CN" altLang="en-US" dirty="0"/>
              <a:t>if(m &gt;= a[i].f</a:t>
            </a:r>
            <a:r>
              <a:rPr lang="zh-CN" altLang="en-US" dirty="0"/>
              <a:t>)</a:t>
            </a:r>
            <a:r>
              <a:rPr lang="zh-CN" altLang="en-US" dirty="0"/>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dirty="0"/>
              <a:t>m -= a[i].f;</a:t>
            </a:r>
          </a:p>
          <a:p>
            <a:r>
              <a:rPr lang="zh-CN" altLang="en-US" dirty="0"/>
              <a:t>                ans += a[i].j;</a:t>
            </a:r>
          </a:p>
          <a:p>
            <a:r>
              <a:rPr lang="zh-CN" altLang="en-US" dirty="0"/>
              <a:t>            }</a:t>
            </a:r>
          </a:p>
          <a:p>
            <a:r>
              <a:rPr lang="zh-CN" altLang="en-US" dirty="0"/>
              <a:t>            </a:t>
            </a:r>
            <a:r>
              <a:rPr lang="zh-CN" altLang="en-US" dirty="0" smtClean="0"/>
              <a:t>else{</a:t>
            </a:r>
            <a:endParaRPr lang="zh-CN" altLang="en-US" dirty="0"/>
          </a:p>
          <a:p>
            <a:r>
              <a:rPr lang="zh-CN" altLang="en-US" b="1" dirty="0">
                <a:solidFill>
                  <a:srgbClr val="C00000"/>
                </a:solidFill>
              </a:rPr>
              <a:t>                ans += a[i].va * m;</a:t>
            </a:r>
            <a:r>
              <a:rPr lang="zh-CN" altLang="en-US" dirty="0"/>
              <a:t>//得到的豆子数量正比于比率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1481456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nvPr>
        </p:nvGraphicFramePr>
        <p:xfrm>
          <a:off x="2373088" y="886640"/>
          <a:ext cx="5423430" cy="1498834"/>
        </p:xfrm>
        <a:graphic>
          <a:graphicData uri="http://schemas.openxmlformats.org/drawingml/2006/table">
            <a:tbl>
              <a:tblPr firstRow="1" bandRow="1">
                <a:tableStyleId>{9D7B26C5-4107-4FEC-AEDC-1716B250A1EF}</a:tableStyleId>
              </a:tblPr>
              <a:tblGrid>
                <a:gridCol w="1814893"/>
                <a:gridCol w="986159"/>
                <a:gridCol w="1311189"/>
                <a:gridCol w="1311189"/>
              </a:tblGrid>
              <a:tr h="386314">
                <a:tc>
                  <a:txBody>
                    <a:bodyPr/>
                    <a:lstStyle/>
                    <a:p>
                      <a:pPr algn="ctr"/>
                      <a:endParaRPr lang="zh-CN" altLang="en-US" dirty="0"/>
                    </a:p>
                  </a:txBody>
                  <a:tcPr/>
                </a:tc>
                <a:tc>
                  <a:txBody>
                    <a:bodyPr/>
                    <a:lstStyle/>
                    <a:p>
                      <a:pPr algn="ctr"/>
                      <a:r>
                        <a:rPr lang="en-US" altLang="zh-CN" dirty="0" smtClean="0"/>
                        <a:t>node[0</a:t>
                      </a:r>
                      <a:r>
                        <a:rPr lang="en-US" altLang="zh-CN" dirty="0" smtClean="0"/>
                        <a:t>]</a:t>
                      </a:r>
                    </a:p>
                  </a:txBody>
                  <a:tcPr/>
                </a:tc>
                <a:tc>
                  <a:txBody>
                    <a:bodyPr/>
                    <a:lstStyle/>
                    <a:p>
                      <a:pPr algn="ctr"/>
                      <a:r>
                        <a:rPr lang="en-US" altLang="zh-CN" dirty="0" smtClean="0"/>
                        <a:t>node[1</a:t>
                      </a:r>
                      <a:r>
                        <a:rPr lang="en-US" altLang="zh-CN" dirty="0" smtClean="0"/>
                        <a:t>]</a:t>
                      </a:r>
                    </a:p>
                  </a:txBody>
                  <a:tcPr/>
                </a:tc>
                <a:tc>
                  <a:txBody>
                    <a:bodyPr/>
                    <a:lstStyle/>
                    <a:p>
                      <a:pPr algn="ctr"/>
                      <a:r>
                        <a:rPr lang="en-US" altLang="zh-CN" dirty="0" smtClean="0"/>
                        <a:t>node[2</a:t>
                      </a:r>
                      <a:r>
                        <a:rPr lang="en-US" altLang="zh-CN" dirty="0" smtClean="0"/>
                        <a:t>]</a:t>
                      </a:r>
                    </a:p>
                  </a:txBody>
                  <a:tcPr/>
                </a:tc>
              </a:tr>
              <a:tr h="370840">
                <a:tc>
                  <a:txBody>
                    <a:bodyPr/>
                    <a:lstStyle/>
                    <a:p>
                      <a:pPr algn="ctr"/>
                      <a:r>
                        <a:rPr lang="en-US" altLang="zh-CN" dirty="0" smtClean="0"/>
                        <a:t>J</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7</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5</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4</a:t>
                      </a:r>
                      <a:endParaRPr lang="zh-CN" altLang="en-US" sz="1800" b="1" kern="1200" dirty="0">
                        <a:solidFill>
                          <a:srgbClr val="92D050"/>
                        </a:solidFill>
                        <a:latin typeface="+mn-lt"/>
                        <a:ea typeface="+mn-ea"/>
                        <a:cs typeface="+mn-cs"/>
                      </a:endParaRPr>
                    </a:p>
                  </a:txBody>
                  <a:tcPr>
                    <a:noFill/>
                  </a:tcPr>
                </a:tc>
              </a:tr>
              <a:tr h="370840">
                <a:tc>
                  <a:txBody>
                    <a:bodyPr/>
                    <a:lstStyle/>
                    <a:p>
                      <a:pPr algn="ctr"/>
                      <a:r>
                        <a:rPr lang="en-US" altLang="zh-CN" dirty="0" smtClean="0"/>
                        <a:t>F</a:t>
                      </a:r>
                      <a:endParaRPr lang="zh-CN" altLang="en-US" dirty="0"/>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p>
                  </a:txBody>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a:t>
                      </a:r>
                      <a:endParaRPr lang="zh-CN" altLang="en-US" sz="1800" kern="1200" dirty="0">
                        <a:solidFill>
                          <a:schemeClr val="tx1"/>
                        </a:solidFill>
                        <a:latin typeface="+mn-lt"/>
                        <a:ea typeface="+mn-ea"/>
                        <a:cs typeface="+mn-cs"/>
                      </a:endParaRPr>
                    </a:p>
                  </a:txBody>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3</a:t>
                      </a:r>
                      <a:endParaRPr lang="zh-CN" altLang="en-US" sz="1800" b="1" kern="1200" dirty="0">
                        <a:solidFill>
                          <a:srgbClr val="92D050"/>
                        </a:solidFill>
                        <a:latin typeface="+mn-lt"/>
                        <a:ea typeface="+mn-ea"/>
                        <a:cs typeface="+mn-cs"/>
                      </a:endParaRPr>
                    </a:p>
                  </a:txBody>
                  <a:tcPr/>
                </a:tc>
              </a:tr>
              <a:tr h="370840">
                <a:tc>
                  <a:txBody>
                    <a:bodyPr/>
                    <a:lstStyle/>
                    <a:p>
                      <a:pPr algn="ctr"/>
                      <a:r>
                        <a:rPr lang="en-US" altLang="zh-CN" dirty="0" err="1" smtClean="0"/>
                        <a:t>va</a:t>
                      </a:r>
                      <a:endParaRPr lang="zh-CN" altLang="en-US" dirty="0"/>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3.5</a:t>
                      </a:r>
                      <a:endParaRPr lang="en-US" altLang="zh-CN" sz="1800" kern="1200" dirty="0" smtClean="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kern="1200" dirty="0" smtClean="0">
                          <a:solidFill>
                            <a:schemeClr val="tx1"/>
                          </a:solidFill>
                          <a:latin typeface="+mn-lt"/>
                          <a:ea typeface="+mn-ea"/>
                          <a:cs typeface="+mn-cs"/>
                        </a:rPr>
                        <a:t>2.5</a:t>
                      </a:r>
                      <a:endParaRPr lang="zh-CN" altLang="en-US" sz="1800" kern="1200" dirty="0">
                        <a:solidFill>
                          <a:schemeClr val="tx1"/>
                        </a:solidFill>
                        <a:latin typeface="+mn-lt"/>
                        <a:ea typeface="+mn-ea"/>
                        <a:cs typeface="+mn-cs"/>
                      </a:endParaRPr>
                    </a:p>
                  </a:txBody>
                  <a:tcPr>
                    <a:noFill/>
                  </a:tcPr>
                </a:tc>
                <a:tc>
                  <a:txBody>
                    <a:bodyPr/>
                    <a:lstStyle/>
                    <a:p>
                      <a:pPr marL="0" algn="ctr" defTabSz="457200" rtl="0" eaLnBrk="1" latinLnBrk="0" hangingPunct="1"/>
                      <a:r>
                        <a:rPr lang="en-US" altLang="zh-CN" sz="1800" b="1" kern="1200" dirty="0" smtClean="0">
                          <a:solidFill>
                            <a:srgbClr val="92D050"/>
                          </a:solidFill>
                          <a:latin typeface="+mn-lt"/>
                          <a:ea typeface="+mn-ea"/>
                          <a:cs typeface="+mn-cs"/>
                        </a:rPr>
                        <a:t>1.33</a:t>
                      </a:r>
                      <a:endParaRPr lang="zh-CN" altLang="en-US" sz="1800" b="1" kern="1200" dirty="0">
                        <a:solidFill>
                          <a:srgbClr val="92D050"/>
                        </a:solidFill>
                        <a:latin typeface="+mn-lt"/>
                        <a:ea typeface="+mn-ea"/>
                        <a:cs typeface="+mn-cs"/>
                      </a:endParaRPr>
                    </a:p>
                  </a:txBody>
                  <a:tcPr>
                    <a:noFill/>
                  </a:tcPr>
                </a:tc>
              </a:tr>
            </a:tbl>
          </a:graphicData>
        </a:graphic>
      </p:graphicFrame>
      <p:sp>
        <p:nvSpPr>
          <p:cNvPr id="3" name="矩形 2"/>
          <p:cNvSpPr/>
          <p:nvPr/>
        </p:nvSpPr>
        <p:spPr>
          <a:xfrm>
            <a:off x="8637863" y="827705"/>
            <a:ext cx="1335622" cy="646331"/>
          </a:xfrm>
          <a:prstGeom prst="rect">
            <a:avLst/>
          </a:prstGeom>
        </p:spPr>
        <p:txBody>
          <a:bodyPr wrap="none">
            <a:spAutoFit/>
          </a:bodyPr>
          <a:lstStyle/>
          <a:p>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M=0</a:t>
            </a:r>
          </a:p>
          <a:p>
            <a:r>
              <a:rPr lang="en-US" altLang="zh-CN" b="1" kern="100"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Ans</a:t>
            </a:r>
            <a:r>
              <a:rPr lang="en-US" altLang="zh-CN" b="1" kern="100"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=13.333</a:t>
            </a:r>
            <a:endParaRPr lang="zh-CN" altLang="en-US" dirty="0"/>
          </a:p>
        </p:txBody>
      </p:sp>
      <p:sp>
        <p:nvSpPr>
          <p:cNvPr id="4" name="矩形 3"/>
          <p:cNvSpPr/>
          <p:nvPr/>
        </p:nvSpPr>
        <p:spPr>
          <a:xfrm>
            <a:off x="2394856" y="3407517"/>
            <a:ext cx="7911737" cy="2862322"/>
          </a:xfrm>
          <a:prstGeom prst="rect">
            <a:avLst/>
          </a:prstGeom>
        </p:spPr>
        <p:txBody>
          <a:bodyPr wrap="square">
            <a:spAutoFit/>
          </a:bodyPr>
          <a:lstStyle/>
          <a:p>
            <a:r>
              <a:rPr lang="zh-CN" altLang="en-US" dirty="0"/>
              <a:t> for(int i = 0 ; m &gt; 0 &amp;&amp; i &lt; n ; i</a:t>
            </a:r>
            <a:r>
              <a:rPr lang="zh-CN" altLang="en-US" dirty="0" smtClean="0"/>
              <a:t>++){</a:t>
            </a:r>
            <a:endParaRPr lang="zh-CN" altLang="en-US" dirty="0"/>
          </a:p>
          <a:p>
            <a:r>
              <a:rPr lang="zh-CN" altLang="en-US" b="1" dirty="0">
                <a:solidFill>
                  <a:srgbClr val="C00000"/>
                </a:solidFill>
              </a:rPr>
              <a:t>            </a:t>
            </a:r>
            <a:r>
              <a:rPr lang="zh-CN" altLang="en-US" dirty="0"/>
              <a:t>if(m &gt;= a[i].f</a:t>
            </a:r>
            <a:r>
              <a:rPr lang="zh-CN" altLang="en-US" dirty="0"/>
              <a:t>)</a:t>
            </a:r>
            <a:r>
              <a:rPr lang="zh-CN" altLang="en-US" dirty="0"/>
              <a:t> </a:t>
            </a:r>
            <a:r>
              <a:rPr lang="zh-CN" altLang="en-US" dirty="0" smtClean="0"/>
              <a:t>{//</a:t>
            </a:r>
            <a:r>
              <a:rPr lang="zh-CN" altLang="en-US" dirty="0"/>
              <a:t>老鼠手中的猫食大于猫守卫需要的猫食</a:t>
            </a:r>
            <a:r>
              <a:rPr lang="zh-CN" altLang="en-US" dirty="0" smtClean="0"/>
              <a:t>数量</a:t>
            </a:r>
            <a:endParaRPr lang="en-US" altLang="zh-CN" dirty="0" smtClean="0"/>
          </a:p>
          <a:p>
            <a:r>
              <a:rPr lang="en-US" altLang="zh-CN" dirty="0"/>
              <a:t>	</a:t>
            </a:r>
            <a:r>
              <a:rPr lang="zh-CN" altLang="en-US" dirty="0"/>
              <a:t>m -= a[i].f;</a:t>
            </a:r>
          </a:p>
          <a:p>
            <a:r>
              <a:rPr lang="zh-CN" altLang="en-US" dirty="0"/>
              <a:t>                ans += a[i].j;</a:t>
            </a:r>
          </a:p>
          <a:p>
            <a:r>
              <a:rPr lang="zh-CN" altLang="en-US" dirty="0"/>
              <a:t>            }</a:t>
            </a:r>
          </a:p>
          <a:p>
            <a:r>
              <a:rPr lang="zh-CN" altLang="en-US" dirty="0"/>
              <a:t>            </a:t>
            </a:r>
            <a:r>
              <a:rPr lang="zh-CN" altLang="en-US" dirty="0" smtClean="0"/>
              <a:t>else{</a:t>
            </a:r>
            <a:endParaRPr lang="zh-CN" altLang="en-US" dirty="0"/>
          </a:p>
          <a:p>
            <a:r>
              <a:rPr lang="zh-CN" altLang="en-US" b="1" dirty="0">
                <a:solidFill>
                  <a:srgbClr val="C00000"/>
                </a:solidFill>
              </a:rPr>
              <a:t>                ans += a[i].va * m;</a:t>
            </a:r>
            <a:r>
              <a:rPr lang="zh-CN" altLang="en-US" dirty="0"/>
              <a:t>//得到的豆子数量正比于比率</a:t>
            </a:r>
          </a:p>
          <a:p>
            <a:r>
              <a:rPr lang="zh-CN" altLang="en-US" dirty="0"/>
              <a:t>                break;</a:t>
            </a:r>
          </a:p>
          <a:p>
            <a:r>
              <a:rPr lang="zh-CN" altLang="en-US" dirty="0"/>
              <a:t>            }</a:t>
            </a:r>
          </a:p>
          <a:p>
            <a:r>
              <a:rPr lang="zh-CN" altLang="en-US" dirty="0"/>
              <a:t>        }</a:t>
            </a:r>
          </a:p>
        </p:txBody>
      </p:sp>
    </p:spTree>
    <p:extLst>
      <p:ext uri="{BB962C8B-B14F-4D97-AF65-F5344CB8AC3E}">
        <p14:creationId xmlns:p14="http://schemas.microsoft.com/office/powerpoint/2010/main" val="39289880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23999" y="411311"/>
            <a:ext cx="9144000" cy="584775"/>
          </a:xfrm>
          <a:prstGeom prst="rect">
            <a:avLst/>
          </a:prstGeom>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pPr>
            <a:r>
              <a:rPr lang="zh-CN" altLang="en-US" sz="3200" b="1" dirty="0">
                <a:solidFill>
                  <a:srgbClr val="C00000"/>
                </a:solidFill>
                <a:latin typeface="微软雅黑" panose="020B0503020204020204" pitchFamily="34" charset="-122"/>
                <a:ea typeface="微软雅黑" panose="020B0503020204020204" pitchFamily="34" charset="-122"/>
              </a:rPr>
              <a:t>程序</a:t>
            </a:r>
          </a:p>
        </p:txBody>
      </p:sp>
      <p:sp>
        <p:nvSpPr>
          <p:cNvPr id="8" name="矩形 7"/>
          <p:cNvSpPr/>
          <p:nvPr/>
        </p:nvSpPr>
        <p:spPr>
          <a:xfrm>
            <a:off x="5081174" y="264123"/>
            <a:ext cx="4272611" cy="17889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2123273" y="130406"/>
            <a:ext cx="1830822" cy="461665"/>
          </a:xfrm>
          <a:prstGeom prst="rect">
            <a:avLst/>
          </a:prstGeom>
          <a:noFill/>
        </p:spPr>
        <p:txBody>
          <a:bodyPr wrap="none" rtlCol="0">
            <a:spAutoFit/>
          </a:bodyPr>
          <a:lstStyle>
            <a:defPPr>
              <a:defRPr lang="zh-CN"/>
            </a:defPPr>
            <a:lvl1pPr>
              <a:defRPr sz="2400" b="1">
                <a:solidFill>
                  <a:srgbClr val="3763B1"/>
                </a:solidFill>
                <a:latin typeface="微软雅黑" panose="020B0503020204020204" pitchFamily="34" charset="-122"/>
                <a:ea typeface="微软雅黑" panose="020B0503020204020204" pitchFamily="34" charset="-122"/>
              </a:defRPr>
            </a:lvl1pPr>
          </a:lstStyle>
          <a:p>
            <a:r>
              <a:rPr lang="en-US" altLang="zh-CN"/>
              <a:t>HDOJ1009</a:t>
            </a:r>
            <a:endParaRPr lang="zh-CN" altLang="en-US" dirty="0"/>
          </a:p>
        </p:txBody>
      </p:sp>
      <p:sp>
        <p:nvSpPr>
          <p:cNvPr id="6" name="矩形 5"/>
          <p:cNvSpPr/>
          <p:nvPr/>
        </p:nvSpPr>
        <p:spPr>
          <a:xfrm>
            <a:off x="1761861" y="1127976"/>
            <a:ext cx="9144000" cy="6001643"/>
          </a:xfrm>
          <a:prstGeom prst="rect">
            <a:avLst/>
          </a:prstGeom>
          <a:solidFill>
            <a:schemeClr val="tx1"/>
          </a:solidFill>
        </p:spPr>
        <p:txBody>
          <a:bodyPr wrap="square" numCol="2">
            <a:spAutoFit/>
          </a:bodyPr>
          <a:lstStyle/>
          <a:p>
            <a:r>
              <a:rPr lang="en-US" altLang="zh-CN" sz="1600" dirty="0">
                <a:solidFill>
                  <a:srgbClr val="C586C0"/>
                </a:solidFill>
                <a:latin typeface="Consolas" panose="020B0609020204030204" pitchFamily="49" charset="0"/>
              </a:rPr>
              <a:t>#define</a:t>
            </a:r>
            <a:r>
              <a:rPr lang="en-US" altLang="zh-CN" sz="1600" dirty="0">
                <a:solidFill>
                  <a:srgbClr val="569CD6"/>
                </a:solidFill>
                <a:latin typeface="Consolas" panose="020B0609020204030204" pitchFamily="49" charset="0"/>
              </a:rPr>
              <a:t> </a:t>
            </a:r>
            <a:r>
              <a:rPr lang="en-US" altLang="zh-CN" sz="1600" dirty="0">
                <a:solidFill>
                  <a:srgbClr val="DCDCAA"/>
                </a:solidFill>
                <a:latin typeface="Consolas" panose="020B0609020204030204" pitchFamily="49" charset="0"/>
              </a:rPr>
              <a:t>DBL_MAX</a:t>
            </a:r>
            <a:r>
              <a:rPr lang="en-US" altLang="zh-CN" sz="1600" dirty="0">
                <a:solidFill>
                  <a:srgbClr val="569CD6"/>
                </a:solidFill>
                <a:latin typeface="Consolas" panose="020B0609020204030204" pitchFamily="49" charset="0"/>
              </a:rPr>
              <a:t> </a:t>
            </a:r>
            <a:r>
              <a:rPr lang="en-US" altLang="zh-CN" sz="1600" dirty="0">
                <a:solidFill>
                  <a:srgbClr val="B5CEA8"/>
                </a:solidFill>
                <a:latin typeface="Consolas" panose="020B0609020204030204" pitchFamily="49" charset="0"/>
              </a:rPr>
              <a:t>1.7976931348623158e+308</a:t>
            </a:r>
            <a:endParaRPr lang="en-US" altLang="zh-CN" sz="1600" dirty="0">
              <a:solidFill>
                <a:srgbClr val="D4D4D4"/>
              </a:solidFill>
              <a:latin typeface="Consolas" panose="020B0609020204030204" pitchFamily="49" charset="0"/>
            </a:endParaRPr>
          </a:p>
          <a:p>
            <a:r>
              <a:rPr lang="en-US" altLang="zh-CN" sz="1600" dirty="0" err="1">
                <a:solidFill>
                  <a:srgbClr val="569CD6"/>
                </a:solidFill>
                <a:latin typeface="Consolas" panose="020B0609020204030204" pitchFamily="49" charset="0"/>
              </a:rPr>
              <a:t>struct</a:t>
            </a:r>
            <a:r>
              <a:rPr lang="en-US" altLang="zh-CN" sz="1600" dirty="0">
                <a:solidFill>
                  <a:srgbClr val="D4D4D4"/>
                </a:solidFill>
                <a:latin typeface="Consolas" panose="020B0609020204030204" pitchFamily="49" charset="0"/>
              </a:rPr>
              <a:t> </a:t>
            </a:r>
            <a:r>
              <a:rPr lang="en-US" altLang="zh-CN" sz="1600" dirty="0">
                <a:solidFill>
                  <a:srgbClr val="4EC9B0"/>
                </a:solidFill>
                <a:latin typeface="Consolas" panose="020B0609020204030204" pitchFamily="49" charset="0"/>
              </a:rPr>
              <a:t>food</a:t>
            </a:r>
            <a:r>
              <a:rPr lang="en-US" altLang="zh-CN" sz="1600" dirty="0">
                <a:solidFill>
                  <a:srgbClr val="D4D4D4"/>
                </a:solidFill>
                <a:latin typeface="Consolas" panose="020B0609020204030204" pitchFamily="49" charset="0"/>
              </a:rPr>
              <a:t>{ </a:t>
            </a:r>
            <a:r>
              <a:rPr lang="en-US" altLang="zh-CN" sz="1600" dirty="0">
                <a:solidFill>
                  <a:srgbClr val="608B4E"/>
                </a:solidFill>
                <a:latin typeface="Consolas" panose="020B0609020204030204" pitchFamily="49" charset="0"/>
              </a:rPr>
              <a:t>//a</a:t>
            </a:r>
            <a:r>
              <a:rPr lang="zh-CN" altLang="en-US" sz="1600" dirty="0">
                <a:solidFill>
                  <a:srgbClr val="608B4E"/>
                </a:solidFill>
                <a:latin typeface="Consolas" panose="020B0609020204030204" pitchFamily="49" charset="0"/>
              </a:rPr>
              <a:t>为猫食数量，</a:t>
            </a:r>
            <a:r>
              <a:rPr lang="en-US" altLang="zh-CN" sz="1600" dirty="0">
                <a:solidFill>
                  <a:srgbClr val="608B4E"/>
                </a:solidFill>
                <a:latin typeface="Consolas" panose="020B0609020204030204" pitchFamily="49" charset="0"/>
              </a:rPr>
              <a:t>b</a:t>
            </a:r>
            <a:r>
              <a:rPr lang="zh-CN" altLang="en-US" sz="1600" dirty="0">
                <a:solidFill>
                  <a:srgbClr val="608B4E"/>
                </a:solidFill>
                <a:latin typeface="Consolas" panose="020B0609020204030204" pitchFamily="49" charset="0"/>
              </a:rPr>
              <a:t>为需要的数量，</a:t>
            </a:r>
            <a:r>
              <a:rPr lang="en-US" altLang="zh-CN" sz="1600" dirty="0">
                <a:solidFill>
                  <a:srgbClr val="608B4E"/>
                </a:solidFill>
                <a:latin typeface="Consolas" panose="020B0609020204030204" pitchFamily="49" charset="0"/>
              </a:rPr>
              <a:t>mods</a:t>
            </a:r>
            <a:r>
              <a:rPr lang="zh-CN" altLang="en-US" sz="1600" dirty="0">
                <a:solidFill>
                  <a:srgbClr val="608B4E"/>
                </a:solidFill>
                <a:latin typeface="Consolas" panose="020B0609020204030204" pitchFamily="49" charset="0"/>
              </a:rPr>
              <a:t>为比率</a:t>
            </a:r>
            <a:endParaRPr lang="zh-CN" altLang="en-US" sz="1600" dirty="0">
              <a:solidFill>
                <a:srgbClr val="D4D4D4"/>
              </a:solidFill>
              <a:latin typeface="Consolas" panose="020B0609020204030204" pitchFamily="49" charset="0"/>
            </a:endParaRPr>
          </a:p>
          <a:p>
            <a:r>
              <a:rPr lang="zh-CN" altLang="en-US" sz="1600" dirty="0">
                <a:solidFill>
                  <a:srgbClr val="D4D4D4"/>
                </a:solidFill>
                <a:latin typeface="Consolas" panose="020B0609020204030204" pitchFamily="49" charset="0"/>
              </a:rPr>
              <a:t>    </a:t>
            </a:r>
            <a:r>
              <a:rPr lang="en-US" altLang="zh-CN" sz="1600" dirty="0">
                <a:solidFill>
                  <a:srgbClr val="569CD6"/>
                </a:solidFill>
                <a:latin typeface="Consolas" panose="020B0609020204030204" pitchFamily="49" charset="0"/>
              </a:rPr>
              <a:t>double</a:t>
            </a:r>
            <a:r>
              <a:rPr lang="en-US" altLang="zh-CN" sz="1600" dirty="0">
                <a:solidFill>
                  <a:srgbClr val="D4D4D4"/>
                </a:solidFill>
                <a:latin typeface="Consolas" panose="020B0609020204030204" pitchFamily="49" charset="0"/>
              </a:rPr>
              <a:t> a, b, mods;</a:t>
            </a:r>
          </a:p>
          <a:p>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food a[</a:t>
            </a:r>
            <a:r>
              <a:rPr lang="en-US" altLang="zh-CN" sz="1600" dirty="0">
                <a:solidFill>
                  <a:srgbClr val="B5CEA8"/>
                </a:solidFill>
                <a:latin typeface="Consolas" panose="020B0609020204030204" pitchFamily="49" charset="0"/>
              </a:rPr>
              <a:t>1001</a:t>
            </a:r>
            <a:r>
              <a:rPr lang="en-US" altLang="zh-CN" sz="1600" dirty="0">
                <a:solidFill>
                  <a:srgbClr val="D4D4D4"/>
                </a:solidFill>
                <a:latin typeface="Consolas" panose="020B0609020204030204" pitchFamily="49" charset="0"/>
              </a:rPr>
              <a:t>];</a:t>
            </a:r>
          </a:p>
          <a:p>
            <a:r>
              <a:rPr lang="en-US" altLang="zh-CN" sz="1600" dirty="0" err="1">
                <a:solidFill>
                  <a:srgbClr val="569CD6"/>
                </a:solidFill>
                <a:latin typeface="Consolas" panose="020B0609020204030204" pitchFamily="49" charset="0"/>
              </a:rPr>
              <a:t>bool</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compare</a:t>
            </a:r>
            <a:r>
              <a:rPr lang="en-US" altLang="zh-CN" sz="1600" dirty="0">
                <a:solidFill>
                  <a:srgbClr val="D4D4D4"/>
                </a:solidFill>
                <a:latin typeface="Consolas" panose="020B0609020204030204" pitchFamily="49" charset="0"/>
              </a:rPr>
              <a:t>(food a, food b){</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return</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a:t>
            </a:r>
            <a:r>
              <a:rPr lang="en-US" altLang="zh-CN" sz="1600" dirty="0" err="1">
                <a:solidFill>
                  <a:srgbClr val="9CDCFE"/>
                </a:solidFill>
                <a:latin typeface="Consolas" panose="020B0609020204030204" pitchFamily="49" charset="0"/>
              </a:rPr>
              <a:t>mods</a:t>
            </a:r>
            <a:r>
              <a:rPr lang="en-US" altLang="zh-CN" sz="1600" dirty="0">
                <a:solidFill>
                  <a:srgbClr val="D4D4D4"/>
                </a:solidFill>
                <a:latin typeface="Consolas" panose="020B0609020204030204" pitchFamily="49" charset="0"/>
              </a:rPr>
              <a:t> &lt; </a:t>
            </a:r>
            <a:r>
              <a:rPr lang="en-US" altLang="zh-CN" sz="1600" dirty="0" err="1">
                <a:solidFill>
                  <a:srgbClr val="D4D4D4"/>
                </a:solidFill>
                <a:latin typeface="Consolas" panose="020B0609020204030204" pitchFamily="49" charset="0"/>
              </a:rPr>
              <a:t>b.</a:t>
            </a:r>
            <a:r>
              <a:rPr lang="en-US" altLang="zh-CN" sz="1600" dirty="0" err="1">
                <a:solidFill>
                  <a:srgbClr val="9CDCFE"/>
                </a:solidFill>
                <a:latin typeface="Consolas" panose="020B0609020204030204" pitchFamily="49" charset="0"/>
              </a:rPr>
              <a:t>mods</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a:t>
            </a:r>
          </a:p>
          <a:p>
            <a:r>
              <a:rPr lang="en-US" altLang="zh-CN" sz="1600" dirty="0" err="1">
                <a:solidFill>
                  <a:srgbClr val="569CD6"/>
                </a:solidFill>
                <a:latin typeface="Consolas" panose="020B0609020204030204" pitchFamily="49" charset="0"/>
              </a:rPr>
              <a:t>int</a:t>
            </a:r>
            <a:r>
              <a:rPr lang="en-US" altLang="zh-CN" sz="1600" dirty="0">
                <a:solidFill>
                  <a:srgbClr val="D4D4D4"/>
                </a:solidFill>
                <a:latin typeface="Consolas" panose="020B0609020204030204" pitchFamily="49" charset="0"/>
              </a:rPr>
              <a:t> </a:t>
            </a:r>
            <a:r>
              <a:rPr lang="en-US" altLang="zh-CN" sz="1600" dirty="0">
                <a:solidFill>
                  <a:srgbClr val="DCDCAA"/>
                </a:solidFill>
                <a:latin typeface="Consolas" panose="020B0609020204030204" pitchFamily="49" charset="0"/>
              </a:rPr>
              <a:t>main</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err="1">
                <a:solidFill>
                  <a:srgbClr val="569CD6"/>
                </a:solidFill>
                <a:latin typeface="Consolas" panose="020B0609020204030204" pitchFamily="49" charset="0"/>
              </a:rPr>
              <a:t>int</a:t>
            </a:r>
            <a:r>
              <a:rPr lang="en-US" altLang="zh-CN" sz="1600" dirty="0">
                <a:solidFill>
                  <a:srgbClr val="D4D4D4"/>
                </a:solidFill>
                <a:latin typeface="Consolas" panose="020B0609020204030204" pitchFamily="49" charset="0"/>
              </a:rPr>
              <a:t> m, n;</a:t>
            </a:r>
          </a:p>
          <a:p>
            <a:r>
              <a:rPr lang="en-US" altLang="zh-CN" sz="1600" dirty="0">
                <a:solidFill>
                  <a:srgbClr val="D4D4D4"/>
                </a:solidFill>
                <a:latin typeface="Consolas" panose="020B0609020204030204" pitchFamily="49" charset="0"/>
              </a:rPr>
              <a:t>    </a:t>
            </a:r>
            <a:r>
              <a:rPr lang="en-US" altLang="zh-CN" sz="1600" dirty="0">
                <a:solidFill>
                  <a:srgbClr val="569CD6"/>
                </a:solidFill>
                <a:latin typeface="Consolas" panose="020B0609020204030204" pitchFamily="49" charset="0"/>
              </a:rPr>
              <a:t>double</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ans</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while</a:t>
            </a:r>
            <a:r>
              <a:rPr lang="en-US" altLang="zh-CN" sz="1600" dirty="0">
                <a:solidFill>
                  <a:srgbClr val="D4D4D4"/>
                </a:solidFill>
                <a:latin typeface="Consolas" panose="020B0609020204030204" pitchFamily="49" charset="0"/>
              </a:rPr>
              <a:t> (</a:t>
            </a:r>
            <a:r>
              <a:rPr lang="en-US" altLang="zh-CN" sz="1600" dirty="0" err="1">
                <a:solidFill>
                  <a:srgbClr val="DCDCAA"/>
                </a:solidFill>
                <a:latin typeface="Consolas" panose="020B0609020204030204" pitchFamily="49" charset="0"/>
              </a:rPr>
              <a:t>scanf</a:t>
            </a:r>
            <a:r>
              <a:rPr lang="en-US" altLang="zh-CN" sz="1600" dirty="0">
                <a:solidFill>
                  <a:srgbClr val="D4D4D4"/>
                </a:solidFill>
                <a:latin typeface="Consolas" panose="020B0609020204030204" pitchFamily="49" charset="0"/>
              </a:rPr>
              <a:t>(</a:t>
            </a:r>
            <a:r>
              <a:rPr lang="en-US" altLang="zh-CN" sz="1600" dirty="0">
                <a:solidFill>
                  <a:srgbClr val="CE9178"/>
                </a:solidFill>
                <a:latin typeface="Consolas" panose="020B0609020204030204" pitchFamily="49" charset="0"/>
              </a:rPr>
              <a:t>"%d %d"</a:t>
            </a:r>
            <a:r>
              <a:rPr lang="en-US" altLang="zh-CN" sz="1600" dirty="0">
                <a:solidFill>
                  <a:srgbClr val="D4D4D4"/>
                </a:solidFill>
                <a:latin typeface="Consolas" panose="020B0609020204030204" pitchFamily="49" charset="0"/>
              </a:rPr>
              <a:t>, &amp;m, &amp;n) &amp;&amp; m != -</a:t>
            </a:r>
            <a:r>
              <a:rPr lang="en-US" altLang="zh-CN" sz="1600" dirty="0">
                <a:solidFill>
                  <a:srgbClr val="B5CEA8"/>
                </a:solidFill>
                <a:latin typeface="Consolas" panose="020B0609020204030204" pitchFamily="49" charset="0"/>
              </a:rPr>
              <a:t>1</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for</a:t>
            </a:r>
            <a:r>
              <a:rPr lang="en-US" altLang="zh-CN" sz="1600" dirty="0">
                <a:solidFill>
                  <a:srgbClr val="D4D4D4"/>
                </a:solidFill>
                <a:latin typeface="Consolas" panose="020B0609020204030204" pitchFamily="49" charset="0"/>
              </a:rPr>
              <a:t> (</a:t>
            </a:r>
            <a:r>
              <a:rPr lang="en-US" altLang="zh-CN" sz="1600" dirty="0" err="1">
                <a:solidFill>
                  <a:srgbClr val="569CD6"/>
                </a:solidFill>
                <a:latin typeface="Consolas" panose="020B0609020204030204" pitchFamily="49" charset="0"/>
              </a:rPr>
              <a:t>int</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 &lt; n; ++</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err="1">
                <a:solidFill>
                  <a:srgbClr val="DCDCAA"/>
                </a:solidFill>
                <a:latin typeface="Consolas" panose="020B0609020204030204" pitchFamily="49" charset="0"/>
              </a:rPr>
              <a:t>scanf</a:t>
            </a:r>
            <a:r>
              <a:rPr lang="en-US" altLang="zh-CN" sz="1600" dirty="0">
                <a:solidFill>
                  <a:srgbClr val="D4D4D4"/>
                </a:solidFill>
                <a:latin typeface="Consolas" panose="020B0609020204030204" pitchFamily="49" charset="0"/>
              </a:rPr>
              <a:t>(</a:t>
            </a:r>
            <a:r>
              <a:rPr lang="en-US" altLang="zh-CN" sz="1600" dirty="0">
                <a:solidFill>
                  <a:srgbClr val="CE9178"/>
                </a:solidFill>
                <a:latin typeface="Consolas" panose="020B0609020204030204" pitchFamily="49" charset="0"/>
              </a:rPr>
              <a:t>"%lf %lf"</a:t>
            </a:r>
            <a:r>
              <a:rPr lang="en-US" altLang="zh-CN" sz="1600" dirty="0">
                <a:solidFill>
                  <a:srgbClr val="D4D4D4"/>
                </a:solidFill>
                <a:latin typeface="Consolas" panose="020B0609020204030204" pitchFamily="49" charset="0"/>
              </a:rPr>
              <a:t>, &amp;a[</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 &amp;a[</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b</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if</a:t>
            </a:r>
            <a:r>
              <a:rPr lang="en-US" altLang="zh-CN" sz="1600" dirty="0">
                <a:solidFill>
                  <a:srgbClr val="D4D4D4"/>
                </a:solidFill>
                <a:latin typeface="Consolas" panose="020B0609020204030204" pitchFamily="49" charset="0"/>
              </a:rPr>
              <a:t> (a[</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b</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t>
            </a:r>
            <a:r>
              <a:rPr lang="en-US" altLang="zh-CN" sz="1600" dirty="0">
                <a:solidFill>
                  <a:srgbClr val="608B4E"/>
                </a:solidFill>
                <a:latin typeface="Consolas" panose="020B0609020204030204" pitchFamily="49" charset="0"/>
              </a:rPr>
              <a:t>//</a:t>
            </a:r>
            <a:r>
              <a:rPr lang="zh-CN" altLang="en-US" sz="1600" dirty="0">
                <a:solidFill>
                  <a:srgbClr val="608B4E"/>
                </a:solidFill>
                <a:latin typeface="Consolas" panose="020B0609020204030204" pitchFamily="49" charset="0"/>
              </a:rPr>
              <a:t>考虑</a:t>
            </a:r>
            <a:r>
              <a:rPr lang="en-US" altLang="zh-CN" sz="1600" dirty="0">
                <a:solidFill>
                  <a:srgbClr val="608B4E"/>
                </a:solidFill>
                <a:latin typeface="Consolas" panose="020B0609020204030204" pitchFamily="49" charset="0"/>
              </a:rPr>
              <a:t>f[</a:t>
            </a:r>
            <a:r>
              <a:rPr lang="en-US" altLang="zh-CN" sz="1600" dirty="0" err="1">
                <a:solidFill>
                  <a:srgbClr val="608B4E"/>
                </a:solidFill>
                <a:latin typeface="Consolas" panose="020B0609020204030204" pitchFamily="49" charset="0"/>
              </a:rPr>
              <a:t>i</a:t>
            </a:r>
            <a:r>
              <a:rPr lang="en-US" altLang="zh-CN" sz="1600" dirty="0">
                <a:solidFill>
                  <a:srgbClr val="608B4E"/>
                </a:solidFill>
                <a:latin typeface="Consolas" panose="020B0609020204030204" pitchFamily="49" charset="0"/>
              </a:rPr>
              <a:t>] == 0</a:t>
            </a:r>
            <a:r>
              <a:rPr lang="zh-CN" altLang="en-US" sz="1600" dirty="0">
                <a:solidFill>
                  <a:srgbClr val="608B4E"/>
                </a:solidFill>
                <a:latin typeface="Consolas" panose="020B0609020204030204" pitchFamily="49" charset="0"/>
              </a:rPr>
              <a:t>的情况，此时，把比率置为最大</a:t>
            </a:r>
            <a:r>
              <a:rPr lang="zh-CN" altLang="en-US" sz="1600" dirty="0">
                <a:solidFill>
                  <a:srgbClr val="D4D4D4"/>
                </a:solidFill>
                <a:latin typeface="Consolas" panose="020B0609020204030204" pitchFamily="49" charset="0"/>
              </a:rPr>
              <a:t>           </a:t>
            </a:r>
          </a:p>
          <a:p>
            <a:r>
              <a:rPr lang="zh-CN" altLang="en-US" sz="1600" dirty="0">
                <a:solidFill>
                  <a:srgbClr val="D4D4D4"/>
                </a:solidFill>
                <a:latin typeface="Consolas" panose="020B0609020204030204" pitchFamily="49" charset="0"/>
              </a:rPr>
              <a:t>            </a:t>
            </a:r>
            <a:r>
              <a:rPr lang="en-US" altLang="zh-CN" sz="1600" dirty="0">
                <a:solidFill>
                  <a:srgbClr val="D4D4D4"/>
                </a:solidFill>
                <a:latin typeface="Consolas" panose="020B0609020204030204" pitchFamily="49" charset="0"/>
              </a:rPr>
              <a:t>a[</a:t>
            </a:r>
            <a:r>
              <a:rPr lang="en-US" altLang="zh-CN" sz="1600" dirty="0" err="1">
                <a:solidFill>
                  <a:srgbClr val="D4D4D4"/>
                </a:solidFill>
                <a:latin typeface="Consolas" panose="020B0609020204030204" pitchFamily="49" charset="0"/>
              </a:rPr>
              <a:t>i</a:t>
            </a:r>
            <a:r>
              <a:rPr lang="en-US" altLang="zh-CN" sz="1600" dirty="0">
                <a:solidFill>
                  <a:srgbClr val="D4D4D4"/>
                </a:solidFill>
                <a:latin typeface="Consolas" panose="020B0609020204030204" pitchFamily="49" charset="0"/>
              </a:rPr>
              <a:t>].</a:t>
            </a:r>
            <a:r>
              <a:rPr lang="en-US" altLang="zh-CN" sz="1600" dirty="0">
                <a:solidFill>
                  <a:srgbClr val="9CDCFE"/>
                </a:solidFill>
                <a:latin typeface="Consolas" panose="020B0609020204030204" pitchFamily="49" charset="0"/>
              </a:rPr>
              <a:t>mods</a:t>
            </a:r>
            <a:r>
              <a:rPr lang="en-US" altLang="zh-CN" sz="1600" dirty="0">
                <a:solidFill>
                  <a:srgbClr val="D4D4D4"/>
                </a:solidFill>
                <a:latin typeface="Consolas" panose="020B0609020204030204" pitchFamily="49" charset="0"/>
              </a:rPr>
              <a:t> = DBL_MAX;</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else</a:t>
            </a:r>
            <a:endParaRPr lang="en-US" altLang="zh-CN" sz="1600" dirty="0">
              <a:solidFill>
                <a:srgbClr val="D4D4D4"/>
              </a:solidFill>
              <a:latin typeface="Consolas" panose="020B0609020204030204" pitchFamily="49" charset="0"/>
            </a:endParaRPr>
          </a:p>
          <a:p>
            <a:r>
              <a:rPr lang="en-US" altLang="zh-CN" sz="1600" dirty="0">
                <a:solidFill>
                  <a:srgbClr val="D4D4D4"/>
                </a:solidFill>
                <a:latin typeface="Consolas" panose="020B0609020204030204" pitchFamily="49" charset="0"/>
              </a:rPr>
              <a:t>          </a:t>
            </a:r>
            <a:r>
              <a:rPr lang="en-US" altLang="zh-CN" sz="1500" dirty="0">
                <a:solidFill>
                  <a:srgbClr val="D4D4D4"/>
                </a:solidFill>
                <a:latin typeface="Consolas" panose="020B0609020204030204" pitchFamily="49" charset="0"/>
              </a:rPr>
              <a:t>a[</a:t>
            </a:r>
            <a:r>
              <a:rPr lang="en-US" altLang="zh-CN" sz="1500" dirty="0" err="1">
                <a:solidFill>
                  <a:srgbClr val="D4D4D4"/>
                </a:solidFill>
                <a:latin typeface="Consolas" panose="020B0609020204030204" pitchFamily="49" charset="0"/>
              </a:rPr>
              <a:t>i</a:t>
            </a:r>
            <a:r>
              <a:rPr lang="en-US" altLang="zh-CN" sz="1500" dirty="0">
                <a:solidFill>
                  <a:srgbClr val="D4D4D4"/>
                </a:solidFill>
                <a:latin typeface="Consolas" panose="020B0609020204030204" pitchFamily="49" charset="0"/>
              </a:rPr>
              <a:t>].</a:t>
            </a:r>
            <a:r>
              <a:rPr lang="en-US" altLang="zh-CN" sz="1500" dirty="0">
                <a:solidFill>
                  <a:srgbClr val="9CDCFE"/>
                </a:solidFill>
                <a:latin typeface="Consolas" panose="020B0609020204030204" pitchFamily="49" charset="0"/>
              </a:rPr>
              <a:t>mods</a:t>
            </a:r>
            <a:r>
              <a:rPr lang="en-US" altLang="zh-CN" sz="1500" dirty="0">
                <a:solidFill>
                  <a:srgbClr val="D4D4D4"/>
                </a:solidFill>
                <a:latin typeface="Consolas" panose="020B0609020204030204" pitchFamily="49" charset="0"/>
              </a:rPr>
              <a:t> = a[</a:t>
            </a:r>
            <a:r>
              <a:rPr lang="en-US" altLang="zh-CN" sz="1500" dirty="0" err="1">
                <a:solidFill>
                  <a:srgbClr val="D4D4D4"/>
                </a:solidFill>
                <a:latin typeface="Consolas" panose="020B0609020204030204" pitchFamily="49" charset="0"/>
              </a:rPr>
              <a:t>i</a:t>
            </a:r>
            <a:r>
              <a:rPr lang="en-US" altLang="zh-CN" sz="1500" dirty="0">
                <a:solidFill>
                  <a:srgbClr val="D4D4D4"/>
                </a:solidFill>
                <a:latin typeface="Consolas" panose="020B0609020204030204" pitchFamily="49" charset="0"/>
              </a:rPr>
              <a:t>].</a:t>
            </a:r>
            <a:r>
              <a:rPr lang="en-US" altLang="zh-CN" sz="1500" dirty="0">
                <a:solidFill>
                  <a:srgbClr val="9CDCFE"/>
                </a:solidFill>
                <a:latin typeface="Consolas" panose="020B0609020204030204" pitchFamily="49" charset="0"/>
              </a:rPr>
              <a:t>a</a:t>
            </a:r>
            <a:r>
              <a:rPr lang="en-US" altLang="zh-CN" sz="1500" dirty="0">
                <a:solidFill>
                  <a:srgbClr val="D4D4D4"/>
                </a:solidFill>
                <a:latin typeface="Consolas" panose="020B0609020204030204" pitchFamily="49" charset="0"/>
              </a:rPr>
              <a:t> / a[</a:t>
            </a:r>
            <a:r>
              <a:rPr lang="en-US" altLang="zh-CN" sz="1500" dirty="0" err="1">
                <a:solidFill>
                  <a:srgbClr val="D4D4D4"/>
                </a:solidFill>
                <a:latin typeface="Consolas" panose="020B0609020204030204" pitchFamily="49" charset="0"/>
              </a:rPr>
              <a:t>i</a:t>
            </a:r>
            <a:r>
              <a:rPr lang="en-US" altLang="zh-CN" sz="1500" dirty="0">
                <a:solidFill>
                  <a:srgbClr val="D4D4D4"/>
                </a:solidFill>
                <a:latin typeface="Consolas" panose="020B0609020204030204" pitchFamily="49" charset="0"/>
              </a:rPr>
              <a:t>].</a:t>
            </a:r>
            <a:r>
              <a:rPr lang="en-US" altLang="zh-CN" sz="1500" dirty="0">
                <a:solidFill>
                  <a:srgbClr val="9CDCFE"/>
                </a:solidFill>
                <a:latin typeface="Consolas" panose="020B0609020204030204" pitchFamily="49" charset="0"/>
              </a:rPr>
              <a:t>b</a:t>
            </a:r>
            <a:r>
              <a:rPr lang="en-US" altLang="zh-CN" sz="1500" dirty="0" smtClean="0">
                <a:solidFill>
                  <a:srgbClr val="D4D4D4"/>
                </a:solidFill>
                <a:latin typeface="Consolas" panose="020B0609020204030204" pitchFamily="49" charset="0"/>
              </a:rPr>
              <a:t>;</a:t>
            </a:r>
          </a:p>
          <a:p>
            <a:endParaRPr lang="en-US" altLang="zh-CN" sz="1500" dirty="0">
              <a:solidFill>
                <a:srgbClr val="D4D4D4"/>
              </a:solidFill>
              <a:latin typeface="Consolas" panose="020B0609020204030204" pitchFamily="49" charset="0"/>
            </a:endParaRPr>
          </a:p>
          <a:p>
            <a:endParaRPr lang="en-US" altLang="zh-CN" sz="1600" dirty="0">
              <a:solidFill>
                <a:srgbClr val="DCDCAA"/>
              </a:solidFill>
              <a:latin typeface="Consolas" panose="020B0609020204030204" pitchFamily="49" charset="0"/>
            </a:endParaRPr>
          </a:p>
          <a:p>
            <a:r>
              <a:rPr lang="en-US" altLang="zh-CN" sz="1600" dirty="0">
                <a:solidFill>
                  <a:srgbClr val="DCDCAA"/>
                </a:solidFill>
                <a:latin typeface="Consolas" panose="020B0609020204030204" pitchFamily="49" charset="0"/>
              </a:rPr>
              <a:t>sort</a:t>
            </a:r>
            <a:r>
              <a:rPr lang="en-US" altLang="zh-CN" sz="1600" dirty="0">
                <a:solidFill>
                  <a:srgbClr val="D4D4D4"/>
                </a:solidFill>
                <a:latin typeface="Consolas" panose="020B0609020204030204" pitchFamily="49" charset="0"/>
              </a:rPr>
              <a:t>(a, a + n, compare); </a:t>
            </a:r>
            <a:r>
              <a:rPr lang="en-US" altLang="zh-CN" sz="1600" dirty="0">
                <a:solidFill>
                  <a:srgbClr val="608B4E"/>
                </a:solidFill>
                <a:latin typeface="Consolas" panose="020B0609020204030204" pitchFamily="49" charset="0"/>
              </a:rPr>
              <a:t>//</a:t>
            </a:r>
            <a:r>
              <a:rPr lang="zh-CN" altLang="en-US" sz="1600" dirty="0">
                <a:solidFill>
                  <a:srgbClr val="608B4E"/>
                </a:solidFill>
                <a:latin typeface="Consolas" panose="020B0609020204030204" pitchFamily="49" charset="0"/>
              </a:rPr>
              <a:t>按照比率从大到小排序</a:t>
            </a:r>
            <a:endParaRPr lang="zh-CN" altLang="en-US" sz="1600" dirty="0">
              <a:solidFill>
                <a:srgbClr val="D4D4D4"/>
              </a:solidFill>
              <a:latin typeface="Consolas" panose="020B0609020204030204" pitchFamily="49" charset="0"/>
            </a:endParaRPr>
          </a:p>
          <a:p>
            <a:r>
              <a:rPr lang="zh-CN" altLang="en-US"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ans</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0.0</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while</a:t>
            </a:r>
            <a:r>
              <a:rPr lang="en-US" altLang="zh-CN" sz="1600" dirty="0">
                <a:solidFill>
                  <a:srgbClr val="D4D4D4"/>
                </a:solidFill>
                <a:latin typeface="Consolas" panose="020B0609020204030204" pitchFamily="49" charset="0"/>
              </a:rPr>
              <a:t> (n --){</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if</a:t>
            </a:r>
            <a:r>
              <a:rPr lang="en-US" altLang="zh-CN" sz="1600" dirty="0">
                <a:solidFill>
                  <a:srgbClr val="D4D4D4"/>
                </a:solidFill>
                <a:latin typeface="Consolas" panose="020B0609020204030204" pitchFamily="49" charset="0"/>
              </a:rPr>
              <a:t> (m &gt;= a[n].</a:t>
            </a:r>
            <a:r>
              <a:rPr lang="en-US" altLang="zh-CN" sz="1600" dirty="0">
                <a:solidFill>
                  <a:srgbClr val="9CDCFE"/>
                </a:solidFill>
                <a:latin typeface="Consolas" panose="020B0609020204030204" pitchFamily="49" charset="0"/>
              </a:rPr>
              <a:t>b</a:t>
            </a:r>
            <a:r>
              <a:rPr lang="en-US" altLang="zh-CN" sz="1600" dirty="0">
                <a:solidFill>
                  <a:srgbClr val="D4D4D4"/>
                </a:solidFill>
                <a:latin typeface="Consolas" panose="020B0609020204030204" pitchFamily="49" charset="0"/>
              </a:rPr>
              <a:t>){ </a:t>
            </a:r>
            <a:r>
              <a:rPr lang="en-US" altLang="zh-CN" sz="1600" dirty="0">
                <a:solidFill>
                  <a:srgbClr val="608B4E"/>
                </a:solidFill>
                <a:latin typeface="Consolas" panose="020B0609020204030204" pitchFamily="49" charset="0"/>
              </a:rPr>
              <a:t>//</a:t>
            </a:r>
            <a:r>
              <a:rPr lang="zh-CN" altLang="en-US" sz="1600" dirty="0">
                <a:solidFill>
                  <a:srgbClr val="608B4E"/>
                </a:solidFill>
                <a:latin typeface="Consolas" panose="020B0609020204030204" pitchFamily="49" charset="0"/>
              </a:rPr>
              <a:t>老鼠手中的猫食大于猫守卫需要的猫食数量</a:t>
            </a:r>
            <a:endParaRPr lang="zh-CN" altLang="en-US" sz="1600" dirty="0">
              <a:solidFill>
                <a:srgbClr val="D4D4D4"/>
              </a:solidFill>
              <a:latin typeface="Consolas" panose="020B0609020204030204" pitchFamily="49" charset="0"/>
            </a:endParaRPr>
          </a:p>
          <a:p>
            <a:r>
              <a:rPr lang="zh-CN" altLang="en-US" sz="1600" dirty="0">
                <a:solidFill>
                  <a:srgbClr val="D4D4D4"/>
                </a:solidFill>
                <a:latin typeface="Consolas" panose="020B0609020204030204" pitchFamily="49" charset="0"/>
              </a:rPr>
              <a:t>                </a:t>
            </a:r>
            <a:r>
              <a:rPr lang="en-US" altLang="zh-CN" sz="1600" dirty="0">
                <a:solidFill>
                  <a:srgbClr val="D4D4D4"/>
                </a:solidFill>
                <a:latin typeface="Consolas" panose="020B0609020204030204" pitchFamily="49" charset="0"/>
              </a:rPr>
              <a:t>m -= a[n].</a:t>
            </a:r>
            <a:r>
              <a:rPr lang="en-US" altLang="zh-CN" sz="1600" dirty="0">
                <a:solidFill>
                  <a:srgbClr val="9CDCFE"/>
                </a:solidFill>
                <a:latin typeface="Consolas" panose="020B0609020204030204" pitchFamily="49" charset="0"/>
              </a:rPr>
              <a:t>b</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ans</a:t>
            </a:r>
            <a:r>
              <a:rPr lang="en-US" altLang="zh-CN" sz="1600" dirty="0">
                <a:solidFill>
                  <a:srgbClr val="D4D4D4"/>
                </a:solidFill>
                <a:latin typeface="Consolas" panose="020B0609020204030204" pitchFamily="49" charset="0"/>
              </a:rPr>
              <a:t> += a[n].</a:t>
            </a:r>
            <a:r>
              <a:rPr lang="en-US" altLang="zh-CN" sz="1600" dirty="0">
                <a:solidFill>
                  <a:srgbClr val="9CDCFE"/>
                </a:solidFill>
                <a:latin typeface="Consolas" panose="020B0609020204030204" pitchFamily="49" charset="0"/>
              </a:rPr>
              <a:t>a</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else</a:t>
            </a:r>
            <a:r>
              <a:rPr lang="en-US" altLang="zh-CN" sz="1600" dirty="0">
                <a:solidFill>
                  <a:srgbClr val="D4D4D4"/>
                </a:solidFill>
                <a:latin typeface="Consolas" panose="020B0609020204030204" pitchFamily="49" charset="0"/>
              </a:rPr>
              <a:t>{ </a:t>
            </a:r>
            <a:r>
              <a:rPr lang="en-US" altLang="zh-CN" sz="1600" dirty="0">
                <a:solidFill>
                  <a:srgbClr val="608B4E"/>
                </a:solidFill>
                <a:latin typeface="Consolas" panose="020B0609020204030204" pitchFamily="49" charset="0"/>
              </a:rPr>
              <a:t>//</a:t>
            </a:r>
            <a:r>
              <a:rPr lang="zh-CN" altLang="en-US" sz="1600" dirty="0">
                <a:solidFill>
                  <a:srgbClr val="608B4E"/>
                </a:solidFill>
                <a:latin typeface="Consolas" panose="020B0609020204030204" pitchFamily="49" charset="0"/>
              </a:rPr>
              <a:t>得到的豆子数量正比于比率</a:t>
            </a:r>
            <a:endParaRPr lang="zh-CN" altLang="en-US" sz="1600" dirty="0">
              <a:solidFill>
                <a:srgbClr val="D4D4D4"/>
              </a:solidFill>
              <a:latin typeface="Consolas" panose="020B0609020204030204" pitchFamily="49" charset="0"/>
            </a:endParaRPr>
          </a:p>
          <a:p>
            <a:r>
              <a:rPr lang="zh-CN" altLang="en-US"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ans</a:t>
            </a:r>
            <a:r>
              <a:rPr lang="en-US" altLang="zh-CN" sz="1600" dirty="0">
                <a:solidFill>
                  <a:srgbClr val="D4D4D4"/>
                </a:solidFill>
                <a:latin typeface="Consolas" panose="020B0609020204030204" pitchFamily="49" charset="0"/>
              </a:rPr>
              <a:t> += m * a[n].</a:t>
            </a:r>
            <a:r>
              <a:rPr lang="en-US" altLang="zh-CN" sz="1600" dirty="0">
                <a:solidFill>
                  <a:srgbClr val="9CDCFE"/>
                </a:solidFill>
                <a:latin typeface="Consolas" panose="020B0609020204030204" pitchFamily="49" charset="0"/>
              </a:rPr>
              <a:t>mods</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m =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if</a:t>
            </a:r>
            <a:r>
              <a:rPr lang="en-US" altLang="zh-CN" sz="1600" dirty="0">
                <a:solidFill>
                  <a:srgbClr val="D4D4D4"/>
                </a:solidFill>
                <a:latin typeface="Consolas" panose="020B0609020204030204" pitchFamily="49" charset="0"/>
              </a:rPr>
              <a:t> (a[n].</a:t>
            </a:r>
            <a:r>
              <a:rPr lang="en-US" altLang="zh-CN" sz="1600" dirty="0">
                <a:solidFill>
                  <a:srgbClr val="9CDCFE"/>
                </a:solidFill>
                <a:latin typeface="Consolas" panose="020B0609020204030204" pitchFamily="49" charset="0"/>
              </a:rPr>
              <a:t>b</a:t>
            </a:r>
            <a:r>
              <a:rPr lang="en-US" altLang="zh-CN" sz="1600" dirty="0">
                <a:solidFill>
                  <a:srgbClr val="D4D4D4"/>
                </a:solidFill>
                <a:latin typeface="Consolas" panose="020B0609020204030204" pitchFamily="49" charset="0"/>
              </a:rPr>
              <a:t> !=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&amp;&amp; m ==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 </a:t>
            </a:r>
            <a:r>
              <a:rPr lang="en-US" altLang="zh-CN" sz="1600" dirty="0">
                <a:solidFill>
                  <a:srgbClr val="608B4E"/>
                </a:solidFill>
                <a:latin typeface="Consolas" panose="020B0609020204030204" pitchFamily="49" charset="0"/>
              </a:rPr>
              <a:t>//</a:t>
            </a:r>
            <a:r>
              <a:rPr lang="zh-CN" altLang="en-US" sz="1600" dirty="0">
                <a:solidFill>
                  <a:srgbClr val="608B4E"/>
                </a:solidFill>
                <a:latin typeface="Consolas" panose="020B0609020204030204" pitchFamily="49" charset="0"/>
              </a:rPr>
              <a:t>老鼠手中的猫食用完，跳出循环</a:t>
            </a:r>
            <a:endParaRPr lang="zh-CN" altLang="en-US" sz="1600" dirty="0">
              <a:solidFill>
                <a:srgbClr val="D4D4D4"/>
              </a:solidFill>
              <a:latin typeface="Consolas" panose="020B0609020204030204" pitchFamily="49" charset="0"/>
            </a:endParaRPr>
          </a:p>
          <a:p>
            <a:r>
              <a:rPr lang="zh-CN" altLang="en-US"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break</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dirty="0" err="1">
                <a:solidFill>
                  <a:srgbClr val="DCDCAA"/>
                </a:solidFill>
                <a:latin typeface="Consolas" panose="020B0609020204030204" pitchFamily="49" charset="0"/>
              </a:rPr>
              <a:t>printf</a:t>
            </a:r>
            <a:r>
              <a:rPr lang="en-US" altLang="zh-CN" sz="1600" dirty="0">
                <a:solidFill>
                  <a:srgbClr val="D4D4D4"/>
                </a:solidFill>
                <a:latin typeface="Consolas" panose="020B0609020204030204" pitchFamily="49" charset="0"/>
              </a:rPr>
              <a:t>(</a:t>
            </a:r>
            <a:r>
              <a:rPr lang="en-US" altLang="zh-CN" sz="1600" dirty="0">
                <a:solidFill>
                  <a:srgbClr val="CE9178"/>
                </a:solidFill>
                <a:latin typeface="Consolas" panose="020B0609020204030204" pitchFamily="49" charset="0"/>
              </a:rPr>
              <a:t>"%.3lf\n"</a:t>
            </a:r>
            <a:r>
              <a:rPr lang="en-US" altLang="zh-CN" sz="1600" dirty="0">
                <a:solidFill>
                  <a:srgbClr val="D4D4D4"/>
                </a:solidFill>
                <a:latin typeface="Consolas" panose="020B0609020204030204" pitchFamily="49" charset="0"/>
              </a:rPr>
              <a:t>, </a:t>
            </a:r>
            <a:r>
              <a:rPr lang="en-US" altLang="zh-CN" sz="1600" dirty="0" err="1">
                <a:solidFill>
                  <a:srgbClr val="D4D4D4"/>
                </a:solidFill>
                <a:latin typeface="Consolas" panose="020B0609020204030204" pitchFamily="49" charset="0"/>
              </a:rPr>
              <a:t>ans</a:t>
            </a:r>
            <a:r>
              <a:rPr lang="en-US" altLang="zh-CN" sz="1600" dirty="0">
                <a:solidFill>
                  <a:srgbClr val="D4D4D4"/>
                </a:solidFill>
                <a:latin typeface="Consolas" panose="020B0609020204030204" pitchFamily="49" charset="0"/>
              </a:rPr>
              <a:t>);</a:t>
            </a:r>
          </a:p>
          <a:p>
            <a:r>
              <a:rPr lang="en-US" altLang="zh-CN" sz="1600" dirty="0">
                <a:solidFill>
                  <a:srgbClr val="D4D4D4"/>
                </a:solidFill>
                <a:latin typeface="Consolas" panose="020B0609020204030204" pitchFamily="49" charset="0"/>
              </a:rPr>
              <a:t>    }</a:t>
            </a:r>
          </a:p>
          <a:p>
            <a:r>
              <a:rPr lang="en-US" altLang="zh-CN" sz="1600" dirty="0">
                <a:solidFill>
                  <a:srgbClr val="D4D4D4"/>
                </a:solidFill>
                <a:latin typeface="Consolas" panose="020B0609020204030204" pitchFamily="49" charset="0"/>
              </a:rPr>
              <a:t>    </a:t>
            </a:r>
            <a:r>
              <a:rPr lang="en-US" altLang="zh-CN" sz="1600" dirty="0">
                <a:solidFill>
                  <a:srgbClr val="C586C0"/>
                </a:solidFill>
                <a:latin typeface="Consolas" panose="020B0609020204030204" pitchFamily="49" charset="0"/>
              </a:rPr>
              <a:t>return</a:t>
            </a:r>
            <a:r>
              <a:rPr lang="en-US" altLang="zh-CN" sz="1600" dirty="0">
                <a:solidFill>
                  <a:srgbClr val="D4D4D4"/>
                </a:solidFill>
                <a:latin typeface="Consolas" panose="020B0609020204030204" pitchFamily="49" charset="0"/>
              </a:rPr>
              <a:t> </a:t>
            </a:r>
            <a:r>
              <a:rPr lang="en-US" altLang="zh-CN" sz="1600" dirty="0">
                <a:solidFill>
                  <a:srgbClr val="B5CEA8"/>
                </a:solidFill>
                <a:latin typeface="Consolas" panose="020B0609020204030204" pitchFamily="49" charset="0"/>
              </a:rPr>
              <a:t>0</a:t>
            </a:r>
            <a:r>
              <a:rPr lang="en-US" altLang="zh-CN" sz="1600" dirty="0">
                <a:solidFill>
                  <a:srgbClr val="D4D4D4"/>
                </a:solidFill>
                <a:latin typeface="Consolas" panose="020B0609020204030204" pitchFamily="49" charset="0"/>
              </a:rPr>
              <a:t>;</a:t>
            </a:r>
          </a:p>
          <a:p>
            <a:r>
              <a:rPr lang="en-US" altLang="zh-CN" sz="1600" dirty="0" smtClean="0">
                <a:solidFill>
                  <a:srgbClr val="D4D4D4"/>
                </a:solidFill>
                <a:latin typeface="Consolas" panose="020B0609020204030204" pitchFamily="49" charset="0"/>
              </a:rPr>
              <a:t>}</a:t>
            </a:r>
            <a:endParaRPr lang="en-US" altLang="zh-CN"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414980945"/>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分</a:t>
            </a:r>
            <a:r>
              <a:rPr lang="zh-CN" altLang="en-US" dirty="0" smtClean="0"/>
              <a:t>治策略</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7730689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分治</a:t>
            </a:r>
            <a:r>
              <a:rPr lang="en-US" altLang="zh-CN" dirty="0" smtClean="0"/>
              <a:t>——</a:t>
            </a:r>
            <a:r>
              <a:rPr lang="zh-CN" altLang="en-US" dirty="0" smtClean="0"/>
              <a:t>分而治之</a:t>
            </a:r>
            <a:endParaRPr lang="zh-CN" altLang="en-US" dirty="0"/>
          </a:p>
        </p:txBody>
      </p:sp>
      <p:sp>
        <p:nvSpPr>
          <p:cNvPr id="3" name="内容占位符 2"/>
          <p:cNvSpPr>
            <a:spLocks noGrp="1"/>
          </p:cNvSpPr>
          <p:nvPr>
            <p:ph idx="1"/>
          </p:nvPr>
        </p:nvSpPr>
        <p:spPr>
          <a:xfrm>
            <a:off x="2589212" y="1435100"/>
            <a:ext cx="8915400" cy="4476122"/>
          </a:xfrm>
        </p:spPr>
        <p:txBody>
          <a:bodyPr/>
          <a:lstStyle/>
          <a:p>
            <a:r>
              <a:rPr lang="zh-CN" altLang="en-US" dirty="0"/>
              <a:t>当我们求解某些问题时，由于这些问题要处理的数据相当多，或求解过程</a:t>
            </a:r>
            <a:r>
              <a:rPr lang="zh-CN" altLang="en-US" dirty="0">
                <a:solidFill>
                  <a:schemeClr val="tx1"/>
                </a:solidFill>
              </a:rPr>
              <a:t>相当复杂</a:t>
            </a:r>
            <a:r>
              <a:rPr lang="zh-CN" altLang="en-US" dirty="0"/>
              <a:t>，使得直接求解法在时间上相当长，或者根本无法直接求出。对于这类问题，我们往往先把它</a:t>
            </a:r>
            <a:r>
              <a:rPr lang="zh-CN" altLang="en-US" b="1" dirty="0">
                <a:solidFill>
                  <a:srgbClr val="C00000"/>
                </a:solidFill>
              </a:rPr>
              <a:t>分解</a:t>
            </a:r>
            <a:r>
              <a:rPr lang="zh-CN" altLang="en-US" dirty="0">
                <a:solidFill>
                  <a:schemeClr val="tx1"/>
                </a:solidFill>
              </a:rPr>
              <a:t>成几个子问题</a:t>
            </a:r>
            <a:r>
              <a:rPr lang="zh-CN" altLang="en-US" dirty="0" smtClean="0"/>
              <a:t>，</a:t>
            </a:r>
            <a:r>
              <a:rPr lang="zh-CN" altLang="en-US" b="1" dirty="0" smtClean="0">
                <a:solidFill>
                  <a:srgbClr val="C00000"/>
                </a:solidFill>
              </a:rPr>
              <a:t>求解</a:t>
            </a:r>
            <a:r>
              <a:rPr lang="zh-CN" altLang="en-US" dirty="0" smtClean="0"/>
              <a:t>这</a:t>
            </a:r>
            <a:r>
              <a:rPr lang="zh-CN" altLang="en-US" dirty="0"/>
              <a:t>几</a:t>
            </a:r>
            <a:r>
              <a:rPr lang="zh-CN" altLang="en-US" dirty="0">
                <a:solidFill>
                  <a:schemeClr val="tx1"/>
                </a:solidFill>
              </a:rPr>
              <a:t>个子</a:t>
            </a:r>
            <a:r>
              <a:rPr lang="zh-CN" altLang="en-US" dirty="0" smtClean="0">
                <a:solidFill>
                  <a:schemeClr val="tx1"/>
                </a:solidFill>
              </a:rPr>
              <a:t>问题</a:t>
            </a:r>
            <a:r>
              <a:rPr lang="zh-CN" altLang="en-US" dirty="0" smtClean="0"/>
              <a:t>后</a:t>
            </a:r>
            <a:r>
              <a:rPr lang="zh-CN" altLang="en-US" dirty="0"/>
              <a:t>，再找到合适的方法，把它们</a:t>
            </a:r>
            <a:r>
              <a:rPr lang="zh-CN" altLang="en-US" b="1" dirty="0">
                <a:solidFill>
                  <a:srgbClr val="C00000"/>
                </a:solidFill>
              </a:rPr>
              <a:t>组合</a:t>
            </a:r>
            <a:r>
              <a:rPr lang="zh-CN" altLang="en-US" dirty="0">
                <a:solidFill>
                  <a:schemeClr val="tx1"/>
                </a:solidFill>
              </a:rPr>
              <a:t>成求整个问题</a:t>
            </a:r>
            <a:r>
              <a:rPr lang="zh-CN" altLang="en-US" dirty="0"/>
              <a:t>的解法。如果这些子问题还较大，难以解决，可以再把它们分成几个更小的子问题，以此类推，直至可以直接求出解为止。这就是</a:t>
            </a:r>
            <a:r>
              <a:rPr lang="zh-CN" altLang="en-US" b="1" dirty="0">
                <a:solidFill>
                  <a:srgbClr val="C00000"/>
                </a:solidFill>
              </a:rPr>
              <a:t>分治策略</a:t>
            </a:r>
            <a:r>
              <a:rPr lang="zh-CN" altLang="en-US" dirty="0"/>
              <a:t>的基本思想。</a:t>
            </a:r>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6622" y="3223362"/>
            <a:ext cx="4640580" cy="3067939"/>
          </a:xfrm>
          <a:prstGeom prst="rect">
            <a:avLst/>
          </a:prstGeom>
        </p:spPr>
      </p:pic>
      <p:sp>
        <p:nvSpPr>
          <p:cNvPr id="5" name="矩形 4"/>
          <p:cNvSpPr/>
          <p:nvPr/>
        </p:nvSpPr>
        <p:spPr>
          <a:xfrm>
            <a:off x="9484811" y="4144613"/>
            <a:ext cx="2493829" cy="646331"/>
          </a:xfrm>
          <a:prstGeom prst="rect">
            <a:avLst/>
          </a:prstGeom>
        </p:spPr>
        <p:txBody>
          <a:bodyPr wrap="square">
            <a:spAutoFit/>
          </a:bodyPr>
          <a:lstStyle/>
          <a:p>
            <a:r>
              <a:rPr lang="en-US" altLang="zh-CN" dirty="0" smtClean="0">
                <a:solidFill>
                  <a:srgbClr val="3F3F3F"/>
                </a:solidFill>
                <a:latin typeface="microsoft yahei" panose="020B0503020204020204" pitchFamily="34" charset="-122"/>
                <a:ea typeface="microsoft yahei" panose="020B0503020204020204" pitchFamily="34" charset="-122"/>
              </a:rPr>
              <a:t>divide</a:t>
            </a:r>
            <a:r>
              <a:rPr lang="zh-CN" altLang="en-US" dirty="0" smtClean="0">
                <a:solidFill>
                  <a:srgbClr val="3F3F3F"/>
                </a:solidFill>
                <a:latin typeface="microsoft yahei" panose="020B0503020204020204" pitchFamily="34" charset="-122"/>
                <a:ea typeface="microsoft yahei" panose="020B0503020204020204" pitchFamily="34" charset="-122"/>
              </a:rPr>
              <a:t>：递归解决较小的问题</a:t>
            </a:r>
            <a:endParaRPr lang="zh-CN" altLang="en-US" dirty="0"/>
          </a:p>
        </p:txBody>
      </p:sp>
      <p:sp>
        <p:nvSpPr>
          <p:cNvPr id="6" name="矩形 5"/>
          <p:cNvSpPr/>
          <p:nvPr/>
        </p:nvSpPr>
        <p:spPr>
          <a:xfrm>
            <a:off x="9484811" y="5086366"/>
            <a:ext cx="2493829" cy="646331"/>
          </a:xfrm>
          <a:prstGeom prst="rect">
            <a:avLst/>
          </a:prstGeom>
        </p:spPr>
        <p:txBody>
          <a:bodyPr wrap="square">
            <a:spAutoFit/>
          </a:bodyPr>
          <a:lstStyle/>
          <a:p>
            <a:r>
              <a:rPr lang="en-US" altLang="zh-CN" dirty="0" smtClean="0">
                <a:solidFill>
                  <a:srgbClr val="3F3F3F"/>
                </a:solidFill>
                <a:latin typeface="microsoft yahei" panose="020B0503020204020204" pitchFamily="34" charset="-122"/>
                <a:ea typeface="microsoft yahei" panose="020B0503020204020204" pitchFamily="34" charset="-122"/>
              </a:rPr>
              <a:t>conquer</a:t>
            </a:r>
            <a:r>
              <a:rPr lang="zh-CN" altLang="en-US" dirty="0" smtClean="0">
                <a:solidFill>
                  <a:srgbClr val="3F3F3F"/>
                </a:solidFill>
                <a:latin typeface="microsoft yahei" panose="020B0503020204020204" pitchFamily="34" charset="-122"/>
                <a:ea typeface="microsoft yahei" panose="020B0503020204020204" pitchFamily="34" charset="-122"/>
              </a:rPr>
              <a:t>：</a:t>
            </a:r>
            <a:r>
              <a:rPr lang="zh-CN" altLang="en-US" dirty="0">
                <a:solidFill>
                  <a:srgbClr val="3F3F3F"/>
                </a:solidFill>
                <a:latin typeface="microsoft yahei" panose="020B0503020204020204" pitchFamily="34" charset="-122"/>
                <a:ea typeface="microsoft yahei" panose="020B0503020204020204" pitchFamily="34" charset="-122"/>
              </a:rPr>
              <a:t>然后从子问题的解构建原问题的解</a:t>
            </a:r>
            <a:endParaRPr lang="zh-CN" altLang="en-US" dirty="0"/>
          </a:p>
        </p:txBody>
      </p:sp>
    </p:spTree>
    <p:extLst>
      <p:ext uri="{BB962C8B-B14F-4D97-AF65-F5344CB8AC3E}">
        <p14:creationId xmlns:p14="http://schemas.microsoft.com/office/powerpoint/2010/main" val="23032561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可使用分治法求解的一些经典问题</a:t>
            </a:r>
          </a:p>
        </p:txBody>
      </p:sp>
      <p:sp>
        <p:nvSpPr>
          <p:cNvPr id="3" name="内容占位符 2"/>
          <p:cNvSpPr>
            <a:spLocks noGrp="1"/>
          </p:cNvSpPr>
          <p:nvPr>
            <p:ph idx="1"/>
          </p:nvPr>
        </p:nvSpPr>
        <p:spPr/>
        <p:txBody>
          <a:bodyPr>
            <a:normAutofit fontScale="92500" lnSpcReduction="10000"/>
          </a:bodyPr>
          <a:lstStyle/>
          <a:p>
            <a:pPr marL="82296" indent="0">
              <a:buNone/>
            </a:pPr>
            <a:r>
              <a:rPr lang="zh-CN" altLang="en-US" dirty="0"/>
              <a:t>（</a:t>
            </a:r>
            <a:r>
              <a:rPr lang="en-US" altLang="zh-CN" dirty="0"/>
              <a:t>1</a:t>
            </a:r>
            <a:r>
              <a:rPr lang="zh-CN" altLang="en-US" dirty="0"/>
              <a:t>）二分搜索</a:t>
            </a:r>
          </a:p>
          <a:p>
            <a:pPr marL="82296" indent="0">
              <a:buNone/>
            </a:pPr>
            <a:r>
              <a:rPr lang="zh-CN" altLang="en-US" dirty="0"/>
              <a:t>（</a:t>
            </a:r>
            <a:r>
              <a:rPr lang="en-US" altLang="zh-CN" dirty="0"/>
              <a:t>2</a:t>
            </a:r>
            <a:r>
              <a:rPr lang="zh-CN" altLang="en-US" dirty="0"/>
              <a:t>）大整数乘法</a:t>
            </a:r>
          </a:p>
          <a:p>
            <a:pPr marL="82296" indent="0">
              <a:buNone/>
            </a:pPr>
            <a:r>
              <a:rPr lang="zh-CN" altLang="en-US" dirty="0"/>
              <a:t>（</a:t>
            </a:r>
            <a:r>
              <a:rPr lang="en-US" altLang="zh-CN" dirty="0"/>
              <a:t>3</a:t>
            </a:r>
            <a:r>
              <a:rPr lang="zh-CN" altLang="en-US" dirty="0"/>
              <a:t>）</a:t>
            </a:r>
            <a:r>
              <a:rPr lang="en-US" altLang="zh-CN" dirty="0" err="1"/>
              <a:t>Strassen</a:t>
            </a:r>
            <a:r>
              <a:rPr lang="zh-CN" altLang="en-US" dirty="0"/>
              <a:t>矩阵乘法</a:t>
            </a:r>
          </a:p>
          <a:p>
            <a:pPr marL="82296" indent="0">
              <a:buNone/>
            </a:pPr>
            <a:r>
              <a:rPr lang="zh-CN" altLang="en-US" dirty="0"/>
              <a:t>（</a:t>
            </a:r>
            <a:r>
              <a:rPr lang="en-US" altLang="zh-CN" dirty="0"/>
              <a:t>4</a:t>
            </a:r>
            <a:r>
              <a:rPr lang="zh-CN" altLang="en-US" dirty="0"/>
              <a:t>）棋盘覆盖</a:t>
            </a:r>
          </a:p>
          <a:p>
            <a:pPr marL="82296" indent="0">
              <a:buNone/>
            </a:pPr>
            <a:r>
              <a:rPr lang="zh-CN" altLang="en-US" dirty="0"/>
              <a:t>（</a:t>
            </a:r>
            <a:r>
              <a:rPr lang="en-US" altLang="zh-CN" dirty="0"/>
              <a:t>5</a:t>
            </a:r>
            <a:r>
              <a:rPr lang="zh-CN" altLang="en-US" dirty="0" smtClean="0"/>
              <a:t>）合并排序</a:t>
            </a:r>
            <a:endParaRPr lang="zh-CN" altLang="en-US" dirty="0"/>
          </a:p>
          <a:p>
            <a:pPr marL="82296" indent="0">
              <a:buNone/>
            </a:pPr>
            <a:r>
              <a:rPr lang="zh-CN" altLang="en-US" dirty="0"/>
              <a:t>（</a:t>
            </a:r>
            <a:r>
              <a:rPr lang="en-US" altLang="zh-CN" dirty="0"/>
              <a:t>6</a:t>
            </a:r>
            <a:r>
              <a:rPr lang="zh-CN" altLang="en-US" dirty="0"/>
              <a:t>）快速排序</a:t>
            </a:r>
          </a:p>
          <a:p>
            <a:pPr marL="82296" indent="0">
              <a:buNone/>
            </a:pPr>
            <a:r>
              <a:rPr lang="zh-CN" altLang="en-US" dirty="0"/>
              <a:t>（</a:t>
            </a:r>
            <a:r>
              <a:rPr lang="en-US" altLang="zh-CN" dirty="0"/>
              <a:t>7</a:t>
            </a:r>
            <a:r>
              <a:rPr lang="zh-CN" altLang="en-US" dirty="0"/>
              <a:t>）线性时间选择</a:t>
            </a:r>
          </a:p>
          <a:p>
            <a:pPr marL="82296" indent="0">
              <a:buNone/>
            </a:pPr>
            <a:r>
              <a:rPr lang="zh-CN" altLang="en-US" dirty="0"/>
              <a:t>（</a:t>
            </a:r>
            <a:r>
              <a:rPr lang="en-US" altLang="zh-CN" dirty="0"/>
              <a:t>8</a:t>
            </a:r>
            <a:r>
              <a:rPr lang="zh-CN" altLang="en-US" dirty="0"/>
              <a:t>）最接近点对问题</a:t>
            </a:r>
          </a:p>
          <a:p>
            <a:pPr marL="82296" indent="0">
              <a:buNone/>
            </a:pPr>
            <a:r>
              <a:rPr lang="zh-CN" altLang="en-US" dirty="0"/>
              <a:t>（</a:t>
            </a:r>
            <a:r>
              <a:rPr lang="en-US" altLang="zh-CN" dirty="0"/>
              <a:t>9</a:t>
            </a:r>
            <a:r>
              <a:rPr lang="zh-CN" altLang="en-US" dirty="0"/>
              <a:t>）循环赛日程表</a:t>
            </a:r>
          </a:p>
          <a:p>
            <a:pPr marL="82296" indent="0">
              <a:buNone/>
            </a:pPr>
            <a:r>
              <a:rPr lang="zh-CN" altLang="en-US" dirty="0"/>
              <a:t>（</a:t>
            </a:r>
            <a:r>
              <a:rPr lang="en-US" altLang="zh-CN" dirty="0"/>
              <a:t>10</a:t>
            </a:r>
            <a:r>
              <a:rPr lang="zh-CN" altLang="en-US" dirty="0"/>
              <a:t>）汉诺塔</a:t>
            </a:r>
          </a:p>
          <a:p>
            <a:endParaRPr lang="zh-CN" altLang="en-US" dirty="0"/>
          </a:p>
        </p:txBody>
      </p:sp>
    </p:spTree>
    <p:extLst>
      <p:ext uri="{BB962C8B-B14F-4D97-AF65-F5344CB8AC3E}">
        <p14:creationId xmlns:p14="http://schemas.microsoft.com/office/powerpoint/2010/main" val="26950625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快速排序</a:t>
            </a:r>
            <a:br>
              <a:rPr lang="zh-CN" altLang="en-US" dirty="0"/>
            </a:br>
            <a:endParaRPr lang="zh-CN" altLang="en-US" dirty="0"/>
          </a:p>
        </p:txBody>
      </p:sp>
      <p:sp>
        <p:nvSpPr>
          <p:cNvPr id="3" name="内容占位符 2"/>
          <p:cNvSpPr>
            <a:spLocks noGrp="1"/>
          </p:cNvSpPr>
          <p:nvPr>
            <p:ph idx="1"/>
          </p:nvPr>
        </p:nvSpPr>
        <p:spPr/>
        <p:txBody>
          <a:bodyPr/>
          <a:lstStyle/>
          <a:p>
            <a:r>
              <a:rPr lang="zh-CN" altLang="en-US" dirty="0">
                <a:solidFill>
                  <a:schemeClr val="tx1"/>
                </a:solidFill>
              </a:rPr>
              <a:t>快速排序由 </a:t>
            </a:r>
            <a:r>
              <a:rPr lang="en-US" altLang="zh-CN" dirty="0">
                <a:solidFill>
                  <a:schemeClr val="tx1"/>
                </a:solidFill>
              </a:rPr>
              <a:t>C. A. R. Hoare</a:t>
            </a:r>
            <a:r>
              <a:rPr lang="zh-CN" altLang="en-US" dirty="0">
                <a:solidFill>
                  <a:schemeClr val="tx1"/>
                </a:solidFill>
              </a:rPr>
              <a:t>（东尼霍尔，</a:t>
            </a:r>
            <a:r>
              <a:rPr lang="en-US" altLang="zh-CN" dirty="0">
                <a:solidFill>
                  <a:schemeClr val="tx1"/>
                </a:solidFill>
              </a:rPr>
              <a:t>Charles Antony Richard Hoare</a:t>
            </a:r>
            <a:r>
              <a:rPr lang="zh-CN" altLang="en-US" dirty="0">
                <a:solidFill>
                  <a:schemeClr val="tx1"/>
                </a:solidFill>
              </a:rPr>
              <a:t>）在</a:t>
            </a:r>
            <a:r>
              <a:rPr lang="en-US" altLang="zh-CN" dirty="0">
                <a:solidFill>
                  <a:schemeClr val="tx1"/>
                </a:solidFill>
              </a:rPr>
              <a:t>1960</a:t>
            </a:r>
            <a:r>
              <a:rPr lang="zh-CN" altLang="en-US" dirty="0">
                <a:solidFill>
                  <a:schemeClr val="tx1"/>
                </a:solidFill>
              </a:rPr>
              <a:t>年提出，他在</a:t>
            </a:r>
            <a:r>
              <a:rPr lang="en-US" altLang="zh-CN" dirty="0">
                <a:solidFill>
                  <a:schemeClr val="tx1"/>
                </a:solidFill>
              </a:rPr>
              <a:t>1980</a:t>
            </a:r>
            <a:r>
              <a:rPr lang="zh-CN" altLang="en-US" dirty="0">
                <a:solidFill>
                  <a:schemeClr val="tx1"/>
                </a:solidFill>
              </a:rPr>
              <a:t>年获得了图灵奖。</a:t>
            </a:r>
            <a:endParaRPr lang="en-US" altLang="zh-CN" dirty="0">
              <a:solidFill>
                <a:schemeClr val="tx1"/>
              </a:solidFill>
            </a:endParaRPr>
          </a:p>
          <a:p>
            <a:endParaRPr lang="en-US" altLang="zh-CN" dirty="0" smtClean="0"/>
          </a:p>
          <a:p>
            <a:r>
              <a:rPr lang="zh-CN" altLang="en-US" dirty="0" smtClean="0"/>
              <a:t>快速</a:t>
            </a:r>
            <a:r>
              <a:rPr lang="zh-CN" altLang="en-US" dirty="0"/>
              <a:t>排序是找出一个元素（理论上可以随便找一个）作为基准</a:t>
            </a:r>
            <a:r>
              <a:rPr lang="en-US" altLang="zh-CN" dirty="0"/>
              <a:t>(pivot),</a:t>
            </a:r>
            <a:r>
              <a:rPr lang="zh-CN" altLang="en-US" dirty="0"/>
              <a:t>然后对数组进行分区操作</a:t>
            </a:r>
            <a:r>
              <a:rPr lang="en-US" altLang="zh-CN" dirty="0"/>
              <a:t>,</a:t>
            </a:r>
            <a:r>
              <a:rPr lang="zh-CN" altLang="en-US" dirty="0"/>
              <a:t>使基准左边元素的值都不大于基准值</a:t>
            </a:r>
            <a:r>
              <a:rPr lang="en-US" altLang="zh-CN" dirty="0"/>
              <a:t>,</a:t>
            </a:r>
            <a:r>
              <a:rPr lang="zh-CN" altLang="en-US" dirty="0"/>
              <a:t>基准右边的元素</a:t>
            </a:r>
            <a:r>
              <a:rPr lang="zh-CN" altLang="en-US" dirty="0" smtClean="0"/>
              <a:t>值都</a:t>
            </a:r>
            <a:r>
              <a:rPr lang="zh-CN" altLang="en-US" dirty="0"/>
              <a:t>不小于基准值，如此作为基准的元素调整到排序后的正确位置。递归快速排序，将其他</a:t>
            </a:r>
            <a:r>
              <a:rPr lang="en-US" altLang="zh-CN" dirty="0"/>
              <a:t>n-1</a:t>
            </a:r>
            <a:r>
              <a:rPr lang="zh-CN" altLang="en-US" dirty="0"/>
              <a:t>个元素也调整到排序后的正确位置。最后每个元素都是在排序后的</a:t>
            </a:r>
            <a:r>
              <a:rPr lang="zh-CN" altLang="en-US" dirty="0" smtClean="0"/>
              <a:t>正确</a:t>
            </a:r>
            <a:r>
              <a:rPr lang="zh-CN" altLang="en-US" dirty="0"/>
              <a:t>位置，排序完成。所以快速排序算法的核心算法是分区操作，即如何调整基准的位置以及调整返回基准的最终位置以便分治递归</a:t>
            </a:r>
            <a:r>
              <a:rPr lang="zh-CN" altLang="en-US" dirty="0" smtClean="0"/>
              <a:t>。</a:t>
            </a:r>
            <a:endParaRPr lang="en-US" altLang="zh-CN" dirty="0" smtClean="0"/>
          </a:p>
          <a:p>
            <a:r>
              <a:rPr lang="zh-CN" altLang="en-US" dirty="0"/>
              <a:t>以</a:t>
            </a:r>
            <a:r>
              <a:rPr lang="en-US" altLang="zh-CN" dirty="0" smtClean="0"/>
              <a:t>2 </a:t>
            </a:r>
            <a:r>
              <a:rPr lang="en-US" altLang="zh-CN" dirty="0"/>
              <a:t>8 7 1 3 5 6 </a:t>
            </a:r>
            <a:r>
              <a:rPr lang="en-US" altLang="zh-CN" dirty="0" smtClean="0"/>
              <a:t>4</a:t>
            </a:r>
            <a:r>
              <a:rPr lang="zh-CN" altLang="en-US" dirty="0" smtClean="0"/>
              <a:t>为例</a:t>
            </a:r>
            <a:endParaRPr lang="zh-CN" altLang="en-US" dirty="0"/>
          </a:p>
        </p:txBody>
      </p:sp>
    </p:spTree>
    <p:extLst>
      <p:ext uri="{BB962C8B-B14F-4D97-AF65-F5344CB8AC3E}">
        <p14:creationId xmlns:p14="http://schemas.microsoft.com/office/powerpoint/2010/main" val="244198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1800" dirty="0" err="1">
                <a:solidFill>
                  <a:schemeClr val="tx1">
                    <a:lumMod val="75000"/>
                    <a:lumOff val="25000"/>
                  </a:schemeClr>
                </a:solidFill>
                <a:latin typeface="+mn-lt"/>
                <a:ea typeface="+mn-ea"/>
                <a:cs typeface="+mn-cs"/>
              </a:rPr>
              <a:t>int</a:t>
            </a: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main(</a:t>
            </a:r>
            <a:r>
              <a:rPr lang="en-US" altLang="zh-CN" sz="1800" dirty="0" err="1" smtClean="0">
                <a:solidFill>
                  <a:schemeClr val="tx1">
                    <a:lumMod val="75000"/>
                    <a:lumOff val="25000"/>
                  </a:schemeClr>
                </a:solidFill>
                <a:latin typeface="+mn-lt"/>
                <a:ea typeface="+mn-ea"/>
                <a:cs typeface="+mn-cs"/>
              </a:rPr>
              <a:t>int</a:t>
            </a:r>
            <a:r>
              <a:rPr lang="en-US" altLang="zh-CN" sz="1800" dirty="0">
                <a:solidFill>
                  <a:schemeClr val="tx1">
                    <a:lumMod val="75000"/>
                    <a:lumOff val="25000"/>
                  </a:schemeClr>
                </a:solidFill>
                <a:latin typeface="+mn-lt"/>
                <a:ea typeface="+mn-ea"/>
                <a:cs typeface="+mn-cs"/>
              </a:rPr>
              <a:t> </a:t>
            </a:r>
            <a:r>
              <a:rPr lang="en-US" altLang="zh-CN" sz="1800" dirty="0" err="1">
                <a:solidFill>
                  <a:schemeClr val="tx1">
                    <a:lumMod val="75000"/>
                    <a:lumOff val="25000"/>
                  </a:schemeClr>
                </a:solidFill>
                <a:latin typeface="+mn-lt"/>
                <a:ea typeface="+mn-ea"/>
                <a:cs typeface="+mn-cs"/>
              </a:rPr>
              <a:t>argc</a:t>
            </a:r>
            <a:r>
              <a:rPr lang="en-US" altLang="zh-CN" sz="1800" dirty="0">
                <a:solidFill>
                  <a:schemeClr val="tx1">
                    <a:lumMod val="75000"/>
                    <a:lumOff val="25000"/>
                  </a:schemeClr>
                </a:solidFill>
                <a:latin typeface="+mn-lt"/>
                <a:ea typeface="+mn-ea"/>
                <a:cs typeface="+mn-cs"/>
              </a:rPr>
              <a:t>, _TCHAR* </a:t>
            </a:r>
            <a:r>
              <a:rPr lang="en-US" altLang="zh-CN" sz="1800" dirty="0" err="1">
                <a:solidFill>
                  <a:schemeClr val="tx1">
                    <a:lumMod val="75000"/>
                    <a:lumOff val="25000"/>
                  </a:schemeClr>
                </a:solidFill>
                <a:latin typeface="+mn-lt"/>
                <a:ea typeface="+mn-ea"/>
                <a:cs typeface="+mn-cs"/>
              </a:rPr>
              <a:t>argv</a:t>
            </a: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a:t>
            </a: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
            </a:r>
            <a:br>
              <a:rPr lang="en-US" altLang="zh-CN" sz="1800" dirty="0" smtClean="0">
                <a:solidFill>
                  <a:schemeClr val="tx1">
                    <a:lumMod val="75000"/>
                    <a:lumOff val="25000"/>
                  </a:schemeClr>
                </a:solidFill>
                <a:latin typeface="+mn-lt"/>
                <a:ea typeface="+mn-ea"/>
                <a:cs typeface="+mn-cs"/>
              </a:rPr>
            </a:b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   </a:t>
            </a: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a:t>
            </a: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
            </a:r>
            <a:br>
              <a:rPr lang="en-US" altLang="zh-CN" sz="1800" dirty="0" smtClean="0">
                <a:solidFill>
                  <a:schemeClr val="tx1">
                    <a:lumMod val="75000"/>
                    <a:lumOff val="25000"/>
                  </a:schemeClr>
                </a:solidFill>
                <a:latin typeface="+mn-lt"/>
                <a:ea typeface="+mn-ea"/>
                <a:cs typeface="+mn-cs"/>
              </a:rPr>
            </a:br>
            <a:r>
              <a:rPr lang="en-US" altLang="zh-CN" sz="1800" dirty="0" smtClean="0">
                <a:solidFill>
                  <a:schemeClr val="tx1">
                    <a:lumMod val="75000"/>
                    <a:lumOff val="25000"/>
                  </a:schemeClr>
                </a:solidFill>
                <a:latin typeface="+mn-lt"/>
                <a:ea typeface="+mn-ea"/>
                <a:cs typeface="+mn-cs"/>
              </a:rPr>
              <a:t>	</a:t>
            </a:r>
            <a:r>
              <a:rPr lang="en-US" altLang="zh-CN" sz="1800" dirty="0" err="1" smtClean="0">
                <a:solidFill>
                  <a:schemeClr val="tx1">
                    <a:lumMod val="75000"/>
                    <a:lumOff val="25000"/>
                  </a:schemeClr>
                </a:solidFill>
                <a:latin typeface="+mn-lt"/>
                <a:ea typeface="+mn-ea"/>
                <a:cs typeface="+mn-cs"/>
              </a:rPr>
              <a:t>QuickSort</a:t>
            </a:r>
            <a:r>
              <a:rPr lang="en-US" altLang="zh-CN" sz="1800" dirty="0" smtClean="0">
                <a:solidFill>
                  <a:schemeClr val="tx1">
                    <a:lumMod val="75000"/>
                    <a:lumOff val="25000"/>
                  </a:schemeClr>
                </a:solidFill>
                <a:latin typeface="+mn-lt"/>
                <a:ea typeface="+mn-ea"/>
                <a:cs typeface="+mn-cs"/>
              </a:rPr>
              <a:t>(a,0,size-1</a:t>
            </a:r>
            <a:r>
              <a:rPr lang="en-US" altLang="zh-CN" sz="1800" dirty="0">
                <a:solidFill>
                  <a:schemeClr val="tx1">
                    <a:lumMod val="75000"/>
                    <a:lumOff val="25000"/>
                  </a:schemeClr>
                </a:solidFill>
                <a:latin typeface="+mn-lt"/>
                <a:ea typeface="+mn-ea"/>
                <a:cs typeface="+mn-cs"/>
              </a:rPr>
              <a:t>); //</a:t>
            </a:r>
            <a:r>
              <a:rPr lang="zh-CN" altLang="en-US" sz="1800" dirty="0">
                <a:solidFill>
                  <a:schemeClr val="tx1">
                    <a:lumMod val="75000"/>
                    <a:lumOff val="25000"/>
                  </a:schemeClr>
                </a:solidFill>
                <a:latin typeface="+mn-lt"/>
                <a:ea typeface="+mn-ea"/>
                <a:cs typeface="+mn-cs"/>
              </a:rPr>
              <a:t>调用快速排序函数  </a:t>
            </a:r>
            <a:r>
              <a:rPr lang="en-US" altLang="zh-CN" sz="1800" dirty="0" smtClean="0">
                <a:solidFill>
                  <a:schemeClr val="tx1">
                    <a:lumMod val="75000"/>
                    <a:lumOff val="25000"/>
                  </a:schemeClr>
                </a:solidFill>
                <a:latin typeface="+mn-lt"/>
                <a:ea typeface="+mn-ea"/>
                <a:cs typeface="+mn-cs"/>
              </a:rPr>
              <a:t/>
            </a:r>
            <a:br>
              <a:rPr lang="en-US" altLang="zh-CN" sz="1800" dirty="0" smtClean="0">
                <a:solidFill>
                  <a:schemeClr val="tx1">
                    <a:lumMod val="75000"/>
                    <a:lumOff val="25000"/>
                  </a:schemeClr>
                </a:solidFill>
                <a:latin typeface="+mn-lt"/>
                <a:ea typeface="+mn-ea"/>
                <a:cs typeface="+mn-cs"/>
              </a:rPr>
            </a:br>
            <a:r>
              <a:rPr lang="en-US" altLang="zh-CN"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rPr>
              <a:t>…</a:t>
            </a:r>
            <a:r>
              <a:rPr lang="zh-CN" altLang="en-US" sz="1800" dirty="0">
                <a:solidFill>
                  <a:schemeClr val="tx1">
                    <a:lumMod val="75000"/>
                    <a:lumOff val="25000"/>
                  </a:schemeClr>
                </a:solidFill>
                <a:latin typeface="+mn-lt"/>
                <a:ea typeface="+mn-ea"/>
                <a:cs typeface="+mn-cs"/>
              </a:rPr>
              <a:t/>
            </a:r>
            <a:br>
              <a:rPr lang="zh-CN" altLang="en-US" sz="1800" dirty="0">
                <a:solidFill>
                  <a:schemeClr val="tx1">
                    <a:lumMod val="75000"/>
                    <a:lumOff val="25000"/>
                  </a:schemeClr>
                </a:solidFill>
                <a:latin typeface="+mn-lt"/>
                <a:ea typeface="+mn-ea"/>
                <a:cs typeface="+mn-cs"/>
              </a:rPr>
            </a:br>
            <a:r>
              <a:rPr lang="zh-CN" altLang="en-US" sz="1800" dirty="0">
                <a:solidFill>
                  <a:schemeClr val="tx1">
                    <a:lumMod val="75000"/>
                    <a:lumOff val="25000"/>
                  </a:schemeClr>
                </a:solidFill>
                <a:latin typeface="+mn-lt"/>
                <a:ea typeface="+mn-ea"/>
                <a:cs typeface="+mn-cs"/>
              </a:rPr>
              <a:t> </a:t>
            </a:r>
            <a:r>
              <a:rPr lang="en-US" altLang="zh-CN" sz="1800" dirty="0" smtClean="0">
                <a:solidFill>
                  <a:schemeClr val="tx1">
                    <a:lumMod val="75000"/>
                    <a:lumOff val="25000"/>
                  </a:schemeClr>
                </a:solidFill>
                <a:latin typeface="+mn-lt"/>
                <a:ea typeface="+mn-ea"/>
                <a:cs typeface="+mn-cs"/>
              </a:rPr>
              <a:t>}</a:t>
            </a:r>
            <a:r>
              <a:rPr lang="en-US" altLang="zh-CN" sz="1800" dirty="0">
                <a:solidFill>
                  <a:schemeClr val="tx1">
                    <a:lumMod val="75000"/>
                    <a:lumOff val="25000"/>
                  </a:schemeClr>
                </a:solidFill>
                <a:latin typeface="+mn-lt"/>
                <a:ea typeface="+mn-ea"/>
                <a:cs typeface="+mn-cs"/>
              </a:rPr>
              <a:t>  </a:t>
            </a:r>
            <a:br>
              <a:rPr lang="en-US" altLang="zh-CN" sz="1800" dirty="0">
                <a:solidFill>
                  <a:schemeClr val="tx1">
                    <a:lumMod val="75000"/>
                    <a:lumOff val="25000"/>
                  </a:schemeClr>
                </a:solidFill>
                <a:latin typeface="+mn-lt"/>
                <a:ea typeface="+mn-ea"/>
                <a:cs typeface="+mn-cs"/>
              </a:rPr>
            </a:br>
            <a:endParaRPr lang="zh-CN" altLang="en-US" sz="1800" dirty="0">
              <a:solidFill>
                <a:schemeClr val="tx1">
                  <a:lumMod val="75000"/>
                  <a:lumOff val="25000"/>
                </a:schemeClr>
              </a:solidFill>
              <a:latin typeface="+mn-lt"/>
              <a:ea typeface="+mn-ea"/>
              <a:cs typeface="+mn-cs"/>
            </a:endParaRPr>
          </a:p>
        </p:txBody>
      </p:sp>
      <p:sp>
        <p:nvSpPr>
          <p:cNvPr id="3" name="内容占位符 2"/>
          <p:cNvSpPr>
            <a:spLocks noGrp="1"/>
          </p:cNvSpPr>
          <p:nvPr>
            <p:ph idx="1"/>
          </p:nvPr>
        </p:nvSpPr>
        <p:spPr>
          <a:xfrm>
            <a:off x="2592925" y="2359378"/>
            <a:ext cx="8915400" cy="3777622"/>
          </a:xfrm>
        </p:spPr>
        <p:txBody>
          <a:bodyPr>
            <a:normAutofit lnSpcReduction="10000"/>
          </a:bodyPr>
          <a:lstStyle/>
          <a:p>
            <a:r>
              <a:rPr lang="en-US" altLang="zh-CN" b="1" dirty="0"/>
              <a:t>void</a:t>
            </a:r>
            <a:r>
              <a:rPr lang="en-US" altLang="zh-CN" dirty="0"/>
              <a:t> </a:t>
            </a:r>
            <a:r>
              <a:rPr lang="en-US" altLang="zh-CN" dirty="0" err="1"/>
              <a:t>QuickSort</a:t>
            </a:r>
            <a:r>
              <a:rPr lang="en-US" altLang="zh-CN" dirty="0"/>
              <a:t>(</a:t>
            </a:r>
            <a:r>
              <a:rPr lang="en-US" altLang="zh-CN" b="1" dirty="0" err="1"/>
              <a:t>int</a:t>
            </a:r>
            <a:r>
              <a:rPr lang="en-US" altLang="zh-CN" dirty="0"/>
              <a:t> *</a:t>
            </a:r>
            <a:r>
              <a:rPr lang="en-US" altLang="zh-CN" dirty="0" err="1"/>
              <a:t>A,</a:t>
            </a:r>
            <a:r>
              <a:rPr lang="en-US" altLang="zh-CN" b="1" dirty="0" err="1"/>
              <a:t>int</a:t>
            </a:r>
            <a:r>
              <a:rPr lang="en-US" altLang="zh-CN" dirty="0"/>
              <a:t> </a:t>
            </a:r>
            <a:r>
              <a:rPr lang="en-US" altLang="zh-CN" dirty="0" err="1"/>
              <a:t>p,</a:t>
            </a:r>
            <a:r>
              <a:rPr lang="en-US" altLang="zh-CN" b="1" dirty="0" err="1"/>
              <a:t>int</a:t>
            </a:r>
            <a:r>
              <a:rPr lang="en-US" altLang="zh-CN" dirty="0"/>
              <a:t> r) //</a:t>
            </a:r>
            <a:r>
              <a:rPr lang="zh-CN" altLang="en-US" dirty="0"/>
              <a:t>快速排序  </a:t>
            </a:r>
          </a:p>
          <a:p>
            <a:r>
              <a:rPr lang="en-US" altLang="zh-CN" dirty="0"/>
              <a:t>{  </a:t>
            </a:r>
            <a:endParaRPr lang="zh-CN" altLang="en-US" dirty="0"/>
          </a:p>
          <a:p>
            <a:r>
              <a:rPr lang="zh-CN" altLang="en-US" dirty="0"/>
              <a:t>    </a:t>
            </a:r>
            <a:r>
              <a:rPr lang="en-US" altLang="zh-CN" b="1" dirty="0" err="1"/>
              <a:t>int</a:t>
            </a:r>
            <a:r>
              <a:rPr lang="en-US" altLang="zh-CN" dirty="0"/>
              <a:t> q;  </a:t>
            </a:r>
          </a:p>
          <a:p>
            <a:r>
              <a:rPr lang="en-US" altLang="zh-CN" dirty="0"/>
              <a:t>    </a:t>
            </a:r>
            <a:r>
              <a:rPr lang="en-US" altLang="zh-CN" b="1" dirty="0"/>
              <a:t>if</a:t>
            </a:r>
            <a:r>
              <a:rPr lang="en-US" altLang="zh-CN" dirty="0"/>
              <a:t>(p&lt;r)   </a:t>
            </a:r>
            <a:r>
              <a:rPr lang="en-US" altLang="zh-CN" dirty="0" smtClean="0"/>
              <a:t>//</a:t>
            </a:r>
            <a:r>
              <a:rPr lang="zh-CN" altLang="en-US" dirty="0"/>
              <a:t>如果</a:t>
            </a:r>
            <a:r>
              <a:rPr lang="en-US" altLang="zh-CN" dirty="0"/>
              <a:t>p</a:t>
            </a:r>
            <a:r>
              <a:rPr lang="zh-CN" altLang="en-US" dirty="0"/>
              <a:t>大于等于</a:t>
            </a:r>
            <a:r>
              <a:rPr lang="en-US" altLang="zh-CN" dirty="0"/>
              <a:t>r </a:t>
            </a:r>
            <a:r>
              <a:rPr lang="zh-CN" altLang="en-US" dirty="0"/>
              <a:t>那么就程序不执行  </a:t>
            </a:r>
          </a:p>
          <a:p>
            <a:r>
              <a:rPr lang="zh-CN" altLang="en-US" dirty="0"/>
              <a:t>    </a:t>
            </a:r>
            <a:r>
              <a:rPr lang="en-US" altLang="zh-CN" dirty="0"/>
              <a:t>{  </a:t>
            </a:r>
            <a:endParaRPr lang="zh-CN" altLang="en-US" dirty="0"/>
          </a:p>
          <a:p>
            <a:r>
              <a:rPr lang="zh-CN" altLang="en-US" dirty="0"/>
              <a:t>        </a:t>
            </a:r>
            <a:r>
              <a:rPr lang="en-US" altLang="zh-CN" dirty="0"/>
              <a:t>q = Partition(</a:t>
            </a:r>
            <a:r>
              <a:rPr lang="en-US" altLang="zh-CN" dirty="0" err="1"/>
              <a:t>A,p,r</a:t>
            </a:r>
            <a:r>
              <a:rPr lang="en-US" altLang="zh-CN" dirty="0"/>
              <a:t>);  //</a:t>
            </a:r>
            <a:r>
              <a:rPr lang="zh-CN" altLang="en-US" dirty="0"/>
              <a:t>调用分治法 找到</a:t>
            </a:r>
            <a:r>
              <a:rPr lang="en-US" altLang="zh-CN" dirty="0"/>
              <a:t>q</a:t>
            </a:r>
            <a:r>
              <a:rPr lang="zh-CN" altLang="en-US" dirty="0"/>
              <a:t>的值  </a:t>
            </a:r>
          </a:p>
          <a:p>
            <a:r>
              <a:rPr lang="zh-CN" altLang="en-US" dirty="0"/>
              <a:t>        </a:t>
            </a:r>
            <a:r>
              <a:rPr lang="en-US" altLang="zh-CN" dirty="0" err="1"/>
              <a:t>QuickSort</a:t>
            </a:r>
            <a:r>
              <a:rPr lang="en-US" altLang="zh-CN" dirty="0"/>
              <a:t>(A,p,q-1);  </a:t>
            </a:r>
          </a:p>
          <a:p>
            <a:r>
              <a:rPr lang="en-US" altLang="zh-CN" dirty="0"/>
              <a:t>        </a:t>
            </a:r>
            <a:r>
              <a:rPr lang="en-US" altLang="zh-CN" dirty="0" err="1"/>
              <a:t>QuickSort</a:t>
            </a:r>
            <a:r>
              <a:rPr lang="en-US" altLang="zh-CN" dirty="0"/>
              <a:t>(A,q+1,r);  </a:t>
            </a:r>
          </a:p>
          <a:p>
            <a:r>
              <a:rPr lang="en-US" altLang="zh-CN" dirty="0"/>
              <a:t>    }  </a:t>
            </a:r>
          </a:p>
          <a:p>
            <a:r>
              <a:rPr lang="en-US" altLang="zh-CN" dirty="0"/>
              <a:t>} </a:t>
            </a:r>
          </a:p>
          <a:p>
            <a:endParaRPr lang="zh-CN" altLang="en-US" dirty="0"/>
          </a:p>
        </p:txBody>
      </p:sp>
    </p:spTree>
    <p:extLst>
      <p:ext uri="{BB962C8B-B14F-4D97-AF65-F5344CB8AC3E}">
        <p14:creationId xmlns:p14="http://schemas.microsoft.com/office/powerpoint/2010/main" val="10491723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3314" y="624109"/>
            <a:ext cx="4311298" cy="5912157"/>
          </a:xfrm>
        </p:spPr>
        <p:txBody>
          <a:bodyPr>
            <a:normAutofit fontScale="85000" lnSpcReduction="10000"/>
          </a:bodyPr>
          <a:lstStyle/>
          <a:p>
            <a:r>
              <a:rPr lang="en-US" altLang="zh-CN" b="1" dirty="0" err="1"/>
              <a:t>int</a:t>
            </a:r>
            <a:r>
              <a:rPr lang="en-US" altLang="zh-CN" dirty="0"/>
              <a:t> Partition(</a:t>
            </a:r>
            <a:r>
              <a:rPr lang="en-US" altLang="zh-CN" b="1" dirty="0" err="1"/>
              <a:t>int</a:t>
            </a:r>
            <a:r>
              <a:rPr lang="en-US" altLang="zh-CN" dirty="0"/>
              <a:t> *</a:t>
            </a:r>
            <a:r>
              <a:rPr lang="en-US" altLang="zh-CN" dirty="0" err="1"/>
              <a:t>A,</a:t>
            </a:r>
            <a:r>
              <a:rPr lang="en-US" altLang="zh-CN" b="1" dirty="0" err="1"/>
              <a:t>int</a:t>
            </a:r>
            <a:r>
              <a:rPr lang="en-US" altLang="zh-CN" dirty="0"/>
              <a:t> </a:t>
            </a:r>
            <a:r>
              <a:rPr lang="en-US" altLang="zh-CN" dirty="0" err="1"/>
              <a:t>p,</a:t>
            </a:r>
            <a:r>
              <a:rPr lang="en-US" altLang="zh-CN" b="1" dirty="0" err="1"/>
              <a:t>int</a:t>
            </a:r>
            <a:r>
              <a:rPr lang="en-US" altLang="zh-CN" dirty="0"/>
              <a:t> r</a:t>
            </a:r>
            <a:r>
              <a:rPr lang="en-US" altLang="zh-CN" dirty="0" smtClean="0"/>
              <a:t>)</a:t>
            </a:r>
            <a:r>
              <a:rPr lang="en-US" altLang="zh-CN" dirty="0"/>
              <a:t> </a:t>
            </a:r>
            <a:r>
              <a:rPr lang="en-US" altLang="zh-CN" dirty="0" smtClean="0"/>
              <a:t>{</a:t>
            </a:r>
            <a:r>
              <a:rPr lang="en-US" altLang="zh-CN" dirty="0"/>
              <a:t> //</a:t>
            </a:r>
            <a:r>
              <a:rPr lang="zh-CN" altLang="en-US" dirty="0"/>
              <a:t>分治</a:t>
            </a:r>
            <a:r>
              <a:rPr lang="zh-CN" altLang="en-US" dirty="0" smtClean="0"/>
              <a:t>法</a:t>
            </a:r>
            <a:r>
              <a:rPr lang="en-US" altLang="zh-CN" dirty="0"/>
              <a:t>     </a:t>
            </a:r>
            <a:endParaRPr lang="en-US" altLang="zh-CN" dirty="0" smtClean="0"/>
          </a:p>
          <a:p>
            <a:r>
              <a:rPr lang="en-US" altLang="zh-CN" b="1" dirty="0" err="1" smtClean="0"/>
              <a:t>int</a:t>
            </a:r>
            <a:r>
              <a:rPr lang="en-US" altLang="zh-CN" dirty="0"/>
              <a:t> </a:t>
            </a:r>
            <a:r>
              <a:rPr lang="en-US" altLang="zh-CN" dirty="0" err="1"/>
              <a:t>x,i,j,temp</a:t>
            </a:r>
            <a:r>
              <a:rPr lang="en-US" altLang="zh-CN" dirty="0"/>
              <a:t>;    </a:t>
            </a:r>
          </a:p>
          <a:p>
            <a:r>
              <a:rPr lang="en-US" altLang="zh-CN" dirty="0"/>
              <a:t>    x = A[r];  //</a:t>
            </a:r>
            <a:r>
              <a:rPr lang="zh-CN" altLang="en-US" dirty="0"/>
              <a:t>将最后一个值保存在</a:t>
            </a:r>
            <a:r>
              <a:rPr lang="en-US" altLang="zh-CN" dirty="0"/>
              <a:t>x</a:t>
            </a:r>
            <a:r>
              <a:rPr lang="zh-CN" altLang="en-US" dirty="0"/>
              <a:t>中  </a:t>
            </a:r>
          </a:p>
          <a:p>
            <a:r>
              <a:rPr lang="zh-CN" altLang="en-US" dirty="0"/>
              <a:t>    </a:t>
            </a:r>
            <a:r>
              <a:rPr lang="en-US" altLang="zh-CN" dirty="0" err="1"/>
              <a:t>i</a:t>
            </a:r>
            <a:r>
              <a:rPr lang="en-US" altLang="zh-CN" dirty="0"/>
              <a:t> = p-1;   //</a:t>
            </a:r>
            <a:r>
              <a:rPr lang="zh-CN" altLang="en-US" dirty="0"/>
              <a:t>开始的时候将</a:t>
            </a:r>
            <a:r>
              <a:rPr lang="en-US" altLang="zh-CN" dirty="0" err="1"/>
              <a:t>i</a:t>
            </a:r>
            <a:r>
              <a:rPr lang="en-US" altLang="zh-CN" dirty="0"/>
              <a:t> </a:t>
            </a:r>
            <a:r>
              <a:rPr lang="zh-CN" altLang="en-US" dirty="0"/>
              <a:t>移动到数组的外面  </a:t>
            </a:r>
          </a:p>
          <a:p>
            <a:r>
              <a:rPr lang="zh-CN" altLang="en-US" dirty="0"/>
              <a:t>    </a:t>
            </a:r>
            <a:r>
              <a:rPr lang="en-US" altLang="zh-CN" b="1" dirty="0"/>
              <a:t>for</a:t>
            </a:r>
            <a:r>
              <a:rPr lang="en-US" altLang="zh-CN" dirty="0"/>
              <a:t>( j=p; j&lt;=r-1; j</a:t>
            </a:r>
            <a:r>
              <a:rPr lang="en-US" altLang="zh-CN" dirty="0" smtClean="0"/>
              <a:t>++) </a:t>
            </a:r>
            <a:r>
              <a:rPr lang="en-US" altLang="zh-CN" dirty="0"/>
              <a:t> {  </a:t>
            </a:r>
          </a:p>
          <a:p>
            <a:r>
              <a:rPr lang="en-US" altLang="zh-CN" dirty="0"/>
              <a:t>     </a:t>
            </a:r>
            <a:r>
              <a:rPr lang="en-US" altLang="zh-CN" b="1" dirty="0">
                <a:solidFill>
                  <a:srgbClr val="C00000"/>
                </a:solidFill>
              </a:rPr>
              <a:t>   if(A[j]&lt;=x</a:t>
            </a:r>
            <a:r>
              <a:rPr lang="en-US" altLang="zh-CN" b="1" dirty="0" smtClean="0">
                <a:solidFill>
                  <a:srgbClr val="C00000"/>
                </a:solidFill>
              </a:rPr>
              <a:t>) </a:t>
            </a:r>
            <a:r>
              <a:rPr lang="en-US" altLang="zh-CN" b="1" dirty="0">
                <a:solidFill>
                  <a:srgbClr val="C00000"/>
                </a:solidFill>
              </a:rPr>
              <a:t> {           </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a:solidFill>
                  <a:srgbClr val="C00000"/>
                </a:solidFill>
              </a:rPr>
              <a:t> </a:t>
            </a:r>
            <a:r>
              <a:rPr lang="en-US" altLang="zh-CN" b="1" dirty="0" err="1">
                <a:solidFill>
                  <a:srgbClr val="C00000"/>
                </a:solidFill>
              </a:rPr>
              <a:t>i</a:t>
            </a:r>
            <a:r>
              <a:rPr lang="en-US" altLang="zh-CN" b="1" dirty="0">
                <a:solidFill>
                  <a:srgbClr val="C00000"/>
                </a:solidFill>
              </a:rPr>
              <a:t> +=1;  </a:t>
            </a:r>
          </a:p>
          <a:p>
            <a:r>
              <a:rPr lang="en-US" altLang="zh-CN" b="1" dirty="0">
                <a:solidFill>
                  <a:srgbClr val="C00000"/>
                </a:solidFill>
              </a:rPr>
              <a:t>            temp = A[</a:t>
            </a:r>
            <a:r>
              <a:rPr lang="en-US" altLang="zh-CN" b="1" dirty="0" err="1">
                <a:solidFill>
                  <a:srgbClr val="C00000"/>
                </a:solidFill>
              </a:rPr>
              <a:t>i</a:t>
            </a:r>
            <a:r>
              <a:rPr lang="en-US" altLang="zh-CN" b="1" dirty="0">
                <a:solidFill>
                  <a:srgbClr val="C00000"/>
                </a:solidFill>
              </a:rPr>
              <a:t>]; //exchange  </a:t>
            </a:r>
          </a:p>
          <a:p>
            <a:r>
              <a:rPr lang="en-US" altLang="zh-CN" b="1" dirty="0">
                <a:solidFill>
                  <a:srgbClr val="C00000"/>
                </a:solidFill>
              </a:rPr>
              <a:t>            A[</a:t>
            </a:r>
            <a:r>
              <a:rPr lang="en-US" altLang="zh-CN" b="1" dirty="0" err="1">
                <a:solidFill>
                  <a:srgbClr val="C00000"/>
                </a:solidFill>
              </a:rPr>
              <a:t>i</a:t>
            </a:r>
            <a:r>
              <a:rPr lang="en-US" altLang="zh-CN" b="1" dirty="0">
                <a:solidFill>
                  <a:srgbClr val="C00000"/>
                </a:solidFill>
              </a:rPr>
              <a:t>] = A[j];  </a:t>
            </a:r>
          </a:p>
          <a:p>
            <a:r>
              <a:rPr lang="en-US" altLang="zh-CN" b="1" dirty="0">
                <a:solidFill>
                  <a:srgbClr val="C00000"/>
                </a:solidFill>
              </a:rPr>
              <a:t>            A[j] = temp;  </a:t>
            </a:r>
          </a:p>
          <a:p>
            <a:r>
              <a:rPr lang="en-US" altLang="zh-CN" dirty="0"/>
              <a:t>        }  </a:t>
            </a:r>
          </a:p>
          <a:p>
            <a:r>
              <a:rPr lang="en-US" altLang="zh-CN" dirty="0"/>
              <a:t>    }   </a:t>
            </a:r>
          </a:p>
          <a:p>
            <a:r>
              <a:rPr lang="en-US" altLang="zh-CN" dirty="0"/>
              <a:t>    temp = A[i+1];  //exchange  </a:t>
            </a:r>
          </a:p>
          <a:p>
            <a:r>
              <a:rPr lang="en-US" altLang="zh-CN" dirty="0"/>
              <a:t>    A[i+1] = A[r];  </a:t>
            </a:r>
          </a:p>
          <a:p>
            <a:r>
              <a:rPr lang="en-US" altLang="zh-CN" dirty="0"/>
              <a:t>    A[r] = temp;  </a:t>
            </a:r>
          </a:p>
          <a:p>
            <a:r>
              <a:rPr lang="en-US" altLang="zh-CN" dirty="0"/>
              <a:t>      </a:t>
            </a:r>
            <a:r>
              <a:rPr lang="en-US" altLang="zh-CN" b="1" dirty="0"/>
              <a:t>return</a:t>
            </a:r>
            <a:r>
              <a:rPr lang="en-US" altLang="zh-CN" dirty="0"/>
              <a:t> i+1;  //</a:t>
            </a:r>
            <a:r>
              <a:rPr lang="zh-CN" altLang="en-US" dirty="0"/>
              <a:t>返回</a:t>
            </a:r>
            <a:r>
              <a:rPr lang="en-US" altLang="zh-CN" dirty="0"/>
              <a:t>q</a:t>
            </a:r>
            <a:r>
              <a:rPr lang="zh-CN" altLang="en-US" dirty="0"/>
              <a:t>值  </a:t>
            </a:r>
          </a:p>
          <a:p>
            <a:r>
              <a:rPr lang="en-US" altLang="zh-CN" dirty="0" smtClean="0"/>
              <a:t>}</a:t>
            </a:r>
            <a:endParaRPr lang="zh-CN" altLang="en-US" dirty="0"/>
          </a:p>
        </p:txBody>
      </p:sp>
      <p:pic>
        <p:nvPicPr>
          <p:cNvPr id="3076" name="Picture 4" descr="http://my.csdn.net/uploads/201204/13/1334279025_4134.jpg"/>
          <p:cNvPicPr>
            <a:picLocks noChangeAspect="1" noChangeArrowheads="1"/>
          </p:cNvPicPr>
          <p:nvPr/>
        </p:nvPicPr>
        <p:blipFill rotWithShape="1">
          <a:blip r:embed="rId3">
            <a:extLst>
              <a:ext uri="{28A0092B-C50C-407E-A947-70E740481C1C}">
                <a14:useLocalDpi xmlns:a14="http://schemas.microsoft.com/office/drawing/2010/main" val="0"/>
              </a:ext>
            </a:extLst>
          </a:blip>
          <a:srcRect b="53932"/>
          <a:stretch/>
        </p:blipFill>
        <p:spPr bwMode="auto">
          <a:xfrm>
            <a:off x="1697389" y="624110"/>
            <a:ext cx="5495925" cy="5313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915454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93314" y="624109"/>
            <a:ext cx="4311298" cy="5912157"/>
          </a:xfrm>
        </p:spPr>
        <p:txBody>
          <a:bodyPr>
            <a:normAutofit fontScale="85000" lnSpcReduction="10000"/>
          </a:bodyPr>
          <a:lstStyle/>
          <a:p>
            <a:r>
              <a:rPr lang="en-US" altLang="zh-CN" b="1" dirty="0" err="1"/>
              <a:t>int</a:t>
            </a:r>
            <a:r>
              <a:rPr lang="en-US" altLang="zh-CN" dirty="0"/>
              <a:t> Partition(</a:t>
            </a:r>
            <a:r>
              <a:rPr lang="en-US" altLang="zh-CN" b="1" dirty="0" err="1"/>
              <a:t>int</a:t>
            </a:r>
            <a:r>
              <a:rPr lang="en-US" altLang="zh-CN" dirty="0"/>
              <a:t> *</a:t>
            </a:r>
            <a:r>
              <a:rPr lang="en-US" altLang="zh-CN" dirty="0" err="1"/>
              <a:t>A,</a:t>
            </a:r>
            <a:r>
              <a:rPr lang="en-US" altLang="zh-CN" b="1" dirty="0" err="1"/>
              <a:t>int</a:t>
            </a:r>
            <a:r>
              <a:rPr lang="en-US" altLang="zh-CN" dirty="0"/>
              <a:t> </a:t>
            </a:r>
            <a:r>
              <a:rPr lang="en-US" altLang="zh-CN" dirty="0" err="1"/>
              <a:t>p,</a:t>
            </a:r>
            <a:r>
              <a:rPr lang="en-US" altLang="zh-CN" b="1" dirty="0" err="1"/>
              <a:t>int</a:t>
            </a:r>
            <a:r>
              <a:rPr lang="en-US" altLang="zh-CN" dirty="0"/>
              <a:t> r</a:t>
            </a:r>
            <a:r>
              <a:rPr lang="en-US" altLang="zh-CN" dirty="0" smtClean="0"/>
              <a:t>)</a:t>
            </a:r>
            <a:r>
              <a:rPr lang="en-US" altLang="zh-CN" dirty="0"/>
              <a:t> </a:t>
            </a:r>
            <a:r>
              <a:rPr lang="en-US" altLang="zh-CN" dirty="0" smtClean="0"/>
              <a:t>{</a:t>
            </a:r>
            <a:r>
              <a:rPr lang="en-US" altLang="zh-CN" dirty="0"/>
              <a:t> //</a:t>
            </a:r>
            <a:r>
              <a:rPr lang="zh-CN" altLang="en-US" dirty="0"/>
              <a:t>分治</a:t>
            </a:r>
            <a:r>
              <a:rPr lang="zh-CN" altLang="en-US" dirty="0" smtClean="0"/>
              <a:t>法</a:t>
            </a:r>
            <a:r>
              <a:rPr lang="en-US" altLang="zh-CN" dirty="0"/>
              <a:t>     </a:t>
            </a:r>
            <a:endParaRPr lang="en-US" altLang="zh-CN" dirty="0" smtClean="0"/>
          </a:p>
          <a:p>
            <a:r>
              <a:rPr lang="en-US" altLang="zh-CN" b="1" dirty="0" err="1" smtClean="0"/>
              <a:t>int</a:t>
            </a:r>
            <a:r>
              <a:rPr lang="en-US" altLang="zh-CN" dirty="0"/>
              <a:t> </a:t>
            </a:r>
            <a:r>
              <a:rPr lang="en-US" altLang="zh-CN" dirty="0" err="1"/>
              <a:t>x,i,j,temp</a:t>
            </a:r>
            <a:r>
              <a:rPr lang="en-US" altLang="zh-CN" dirty="0"/>
              <a:t>;    </a:t>
            </a:r>
          </a:p>
          <a:p>
            <a:r>
              <a:rPr lang="en-US" altLang="zh-CN" dirty="0"/>
              <a:t>    x = A[r];  //</a:t>
            </a:r>
            <a:r>
              <a:rPr lang="zh-CN" altLang="en-US" dirty="0"/>
              <a:t>将最后一个值保存在</a:t>
            </a:r>
            <a:r>
              <a:rPr lang="en-US" altLang="zh-CN" dirty="0"/>
              <a:t>x</a:t>
            </a:r>
            <a:r>
              <a:rPr lang="zh-CN" altLang="en-US" dirty="0"/>
              <a:t>中  </a:t>
            </a:r>
          </a:p>
          <a:p>
            <a:r>
              <a:rPr lang="zh-CN" altLang="en-US" dirty="0"/>
              <a:t>    </a:t>
            </a:r>
            <a:r>
              <a:rPr lang="en-US" altLang="zh-CN" dirty="0" err="1"/>
              <a:t>i</a:t>
            </a:r>
            <a:r>
              <a:rPr lang="en-US" altLang="zh-CN" dirty="0"/>
              <a:t> = p-1;   //</a:t>
            </a:r>
            <a:r>
              <a:rPr lang="zh-CN" altLang="en-US" dirty="0"/>
              <a:t>开始的时候将</a:t>
            </a:r>
            <a:r>
              <a:rPr lang="en-US" altLang="zh-CN" dirty="0" err="1"/>
              <a:t>i</a:t>
            </a:r>
            <a:r>
              <a:rPr lang="en-US" altLang="zh-CN" dirty="0"/>
              <a:t> </a:t>
            </a:r>
            <a:r>
              <a:rPr lang="zh-CN" altLang="en-US" dirty="0"/>
              <a:t>移动到数组的外面  </a:t>
            </a:r>
          </a:p>
          <a:p>
            <a:r>
              <a:rPr lang="zh-CN" altLang="en-US" dirty="0"/>
              <a:t>    </a:t>
            </a:r>
            <a:r>
              <a:rPr lang="en-US" altLang="zh-CN" b="1" dirty="0"/>
              <a:t>for</a:t>
            </a:r>
            <a:r>
              <a:rPr lang="en-US" altLang="zh-CN" dirty="0"/>
              <a:t>( j=p; j&lt;=r-1; j</a:t>
            </a:r>
            <a:r>
              <a:rPr lang="en-US" altLang="zh-CN" dirty="0" smtClean="0"/>
              <a:t>++) </a:t>
            </a:r>
            <a:r>
              <a:rPr lang="en-US" altLang="zh-CN" dirty="0"/>
              <a:t> {  </a:t>
            </a:r>
          </a:p>
          <a:p>
            <a:r>
              <a:rPr lang="en-US" altLang="zh-CN" dirty="0"/>
              <a:t>     </a:t>
            </a:r>
            <a:r>
              <a:rPr lang="en-US" altLang="zh-CN" b="1" dirty="0">
                <a:solidFill>
                  <a:srgbClr val="C00000"/>
                </a:solidFill>
              </a:rPr>
              <a:t>   if(A[j]&lt;=x</a:t>
            </a:r>
            <a:r>
              <a:rPr lang="en-US" altLang="zh-CN" b="1" dirty="0" smtClean="0">
                <a:solidFill>
                  <a:srgbClr val="C00000"/>
                </a:solidFill>
              </a:rPr>
              <a:t>) </a:t>
            </a:r>
            <a:r>
              <a:rPr lang="en-US" altLang="zh-CN" b="1" dirty="0">
                <a:solidFill>
                  <a:srgbClr val="C00000"/>
                </a:solidFill>
              </a:rPr>
              <a:t> {           </a:t>
            </a:r>
            <a:endParaRPr lang="en-US" altLang="zh-CN" b="1" dirty="0" smtClean="0">
              <a:solidFill>
                <a:srgbClr val="C00000"/>
              </a:solidFill>
            </a:endParaRPr>
          </a:p>
          <a:p>
            <a:r>
              <a:rPr lang="en-US" altLang="zh-CN" b="1" dirty="0">
                <a:solidFill>
                  <a:srgbClr val="C00000"/>
                </a:solidFill>
              </a:rPr>
              <a:t>  </a:t>
            </a:r>
            <a:r>
              <a:rPr lang="en-US" altLang="zh-CN" b="1" dirty="0" smtClean="0">
                <a:solidFill>
                  <a:srgbClr val="C00000"/>
                </a:solidFill>
              </a:rPr>
              <a:t>          </a:t>
            </a:r>
            <a:r>
              <a:rPr lang="en-US" altLang="zh-CN" b="1" dirty="0">
                <a:solidFill>
                  <a:srgbClr val="C00000"/>
                </a:solidFill>
              </a:rPr>
              <a:t> </a:t>
            </a:r>
            <a:r>
              <a:rPr lang="en-US" altLang="zh-CN" b="1" dirty="0" err="1">
                <a:solidFill>
                  <a:srgbClr val="C00000"/>
                </a:solidFill>
              </a:rPr>
              <a:t>i</a:t>
            </a:r>
            <a:r>
              <a:rPr lang="en-US" altLang="zh-CN" b="1" dirty="0">
                <a:solidFill>
                  <a:srgbClr val="C00000"/>
                </a:solidFill>
              </a:rPr>
              <a:t> +=1;  </a:t>
            </a:r>
          </a:p>
          <a:p>
            <a:r>
              <a:rPr lang="en-US" altLang="zh-CN" b="1" dirty="0">
                <a:solidFill>
                  <a:srgbClr val="C00000"/>
                </a:solidFill>
              </a:rPr>
              <a:t>            temp = A[</a:t>
            </a:r>
            <a:r>
              <a:rPr lang="en-US" altLang="zh-CN" b="1" dirty="0" err="1">
                <a:solidFill>
                  <a:srgbClr val="C00000"/>
                </a:solidFill>
              </a:rPr>
              <a:t>i</a:t>
            </a:r>
            <a:r>
              <a:rPr lang="en-US" altLang="zh-CN" b="1" dirty="0">
                <a:solidFill>
                  <a:srgbClr val="C00000"/>
                </a:solidFill>
              </a:rPr>
              <a:t>]; //exchange  </a:t>
            </a:r>
          </a:p>
          <a:p>
            <a:r>
              <a:rPr lang="en-US" altLang="zh-CN" b="1" dirty="0">
                <a:solidFill>
                  <a:srgbClr val="C00000"/>
                </a:solidFill>
              </a:rPr>
              <a:t>            A[</a:t>
            </a:r>
            <a:r>
              <a:rPr lang="en-US" altLang="zh-CN" b="1" dirty="0" err="1">
                <a:solidFill>
                  <a:srgbClr val="C00000"/>
                </a:solidFill>
              </a:rPr>
              <a:t>i</a:t>
            </a:r>
            <a:r>
              <a:rPr lang="en-US" altLang="zh-CN" b="1" dirty="0">
                <a:solidFill>
                  <a:srgbClr val="C00000"/>
                </a:solidFill>
              </a:rPr>
              <a:t>] = A[j];  </a:t>
            </a:r>
          </a:p>
          <a:p>
            <a:r>
              <a:rPr lang="en-US" altLang="zh-CN" b="1" dirty="0">
                <a:solidFill>
                  <a:srgbClr val="C00000"/>
                </a:solidFill>
              </a:rPr>
              <a:t>            A[j] = temp;  </a:t>
            </a:r>
          </a:p>
          <a:p>
            <a:r>
              <a:rPr lang="en-US" altLang="zh-CN" dirty="0"/>
              <a:t>        }  </a:t>
            </a:r>
          </a:p>
          <a:p>
            <a:r>
              <a:rPr lang="en-US" altLang="zh-CN" dirty="0"/>
              <a:t>    }   </a:t>
            </a:r>
          </a:p>
          <a:p>
            <a:r>
              <a:rPr lang="en-US" altLang="zh-CN" dirty="0"/>
              <a:t>    temp = A[i+1];  //exchange  </a:t>
            </a:r>
          </a:p>
          <a:p>
            <a:r>
              <a:rPr lang="en-US" altLang="zh-CN" dirty="0"/>
              <a:t>    A[i+1] = A[r];  </a:t>
            </a:r>
          </a:p>
          <a:p>
            <a:r>
              <a:rPr lang="en-US" altLang="zh-CN" dirty="0"/>
              <a:t>    A[r] = temp;  </a:t>
            </a:r>
          </a:p>
          <a:p>
            <a:r>
              <a:rPr lang="en-US" altLang="zh-CN" dirty="0"/>
              <a:t>      </a:t>
            </a:r>
            <a:r>
              <a:rPr lang="en-US" altLang="zh-CN" b="1" dirty="0"/>
              <a:t>return</a:t>
            </a:r>
            <a:r>
              <a:rPr lang="en-US" altLang="zh-CN" dirty="0"/>
              <a:t> i+1;  //</a:t>
            </a:r>
            <a:r>
              <a:rPr lang="zh-CN" altLang="en-US" dirty="0"/>
              <a:t>返回</a:t>
            </a:r>
            <a:r>
              <a:rPr lang="en-US" altLang="zh-CN" dirty="0"/>
              <a:t>q</a:t>
            </a:r>
            <a:r>
              <a:rPr lang="zh-CN" altLang="en-US" dirty="0"/>
              <a:t>值  </a:t>
            </a:r>
          </a:p>
          <a:p>
            <a:r>
              <a:rPr lang="en-US" altLang="zh-CN" dirty="0" smtClean="0"/>
              <a:t>}</a:t>
            </a:r>
            <a:endParaRPr lang="zh-CN" altLang="en-US" dirty="0"/>
          </a:p>
        </p:txBody>
      </p:sp>
      <p:pic>
        <p:nvPicPr>
          <p:cNvPr id="3076" name="Picture 4" descr="http://my.csdn.net/uploads/201204/13/1334279025_4134.jpg"/>
          <p:cNvPicPr>
            <a:picLocks noChangeAspect="1" noChangeArrowheads="1"/>
          </p:cNvPicPr>
          <p:nvPr/>
        </p:nvPicPr>
        <p:blipFill rotWithShape="1">
          <a:blip r:embed="rId3">
            <a:extLst>
              <a:ext uri="{28A0092B-C50C-407E-A947-70E740481C1C}">
                <a14:useLocalDpi xmlns:a14="http://schemas.microsoft.com/office/drawing/2010/main" val="0"/>
              </a:ext>
            </a:extLst>
          </a:blip>
          <a:srcRect t="45990" b="-2927"/>
          <a:stretch/>
        </p:blipFill>
        <p:spPr bwMode="auto">
          <a:xfrm>
            <a:off x="1583089" y="558800"/>
            <a:ext cx="5495925" cy="656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46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4007556" y="666044"/>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90362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合并排序</a:t>
            </a:r>
            <a:endParaRPr lang="zh-CN" altLang="en-US" dirty="0"/>
          </a:p>
        </p:txBody>
      </p:sp>
      <p:pic>
        <p:nvPicPr>
          <p:cNvPr id="5" name="27063959312595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550797" y="3997633"/>
            <a:ext cx="2995941" cy="2535683"/>
          </a:xfrm>
          <a:prstGeom prst="rect">
            <a:avLst/>
          </a:prstGeom>
        </p:spPr>
      </p:pic>
      <p:sp>
        <p:nvSpPr>
          <p:cNvPr id="13" name="内容占位符 2"/>
          <p:cNvSpPr txBox="1">
            <a:spLocks/>
          </p:cNvSpPr>
          <p:nvPr/>
        </p:nvSpPr>
        <p:spPr>
          <a:xfrm>
            <a:off x="7529512" y="1790700"/>
            <a:ext cx="37734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dirty="0" smtClean="0"/>
              <a:t>对数组</a:t>
            </a:r>
            <a:r>
              <a:rPr lang="en-US" altLang="zh-CN" dirty="0" smtClean="0"/>
              <a:t>A[]</a:t>
            </a:r>
            <a:r>
              <a:rPr lang="zh-CN" altLang="en-US" dirty="0" smtClean="0"/>
              <a:t>进行合并排序</a:t>
            </a:r>
            <a:endParaRPr lang="en-US" altLang="zh-CN" dirty="0" smtClean="0"/>
          </a:p>
          <a:p>
            <a:r>
              <a:rPr lang="zh-CN" altLang="en-US" dirty="0" smtClean="0"/>
              <a:t>将数组一分为二</a:t>
            </a:r>
            <a:endParaRPr lang="en-US" altLang="zh-CN" dirty="0" smtClean="0"/>
          </a:p>
          <a:p>
            <a:r>
              <a:rPr lang="zh-CN" altLang="en-US" dirty="0"/>
              <a:t>分别</a:t>
            </a:r>
            <a:r>
              <a:rPr lang="zh-CN" altLang="en-US" dirty="0" smtClean="0"/>
              <a:t>进行合并排序</a:t>
            </a:r>
            <a:endParaRPr lang="en-US" altLang="zh-CN" dirty="0" smtClean="0"/>
          </a:p>
          <a:p>
            <a:r>
              <a:rPr lang="zh-CN" altLang="en-US" dirty="0"/>
              <a:t>合并结果</a:t>
            </a:r>
          </a:p>
        </p:txBody>
      </p:sp>
      <p:pic>
        <p:nvPicPr>
          <p:cNvPr id="15" name="图片 14"/>
          <p:cNvPicPr>
            <a:picLocks noChangeAspect="1"/>
          </p:cNvPicPr>
          <p:nvPr/>
        </p:nvPicPr>
        <p:blipFill rotWithShape="1">
          <a:blip r:embed="rId5"/>
          <a:srcRect l="593" t="733"/>
          <a:stretch/>
        </p:blipFill>
        <p:spPr>
          <a:xfrm>
            <a:off x="3098800" y="1917700"/>
            <a:ext cx="4430712" cy="1720633"/>
          </a:xfrm>
          <a:prstGeom prst="rect">
            <a:avLst/>
          </a:prstGeom>
        </p:spPr>
      </p:pic>
    </p:spTree>
    <p:extLst>
      <p:ext uri="{BB962C8B-B14F-4D97-AF65-F5344CB8AC3E}">
        <p14:creationId xmlns:p14="http://schemas.microsoft.com/office/powerpoint/2010/main" val="19433711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erge_sort_algorithm_diagram"/>
          <p:cNvPicPr>
            <a:picLocks noChangeAspect="1" noChangeArrowheads="1"/>
          </p:cNvPicPr>
          <p:nvPr/>
        </p:nvPicPr>
        <p:blipFill rotWithShape="1">
          <a:blip r:embed="rId2">
            <a:extLst>
              <a:ext uri="{28A0092B-C50C-407E-A947-70E740481C1C}">
                <a14:useLocalDpi xmlns:a14="http://schemas.microsoft.com/office/drawing/2010/main" val="0"/>
              </a:ext>
            </a:extLst>
          </a:blip>
          <a:srcRect r="1068" b="1426"/>
          <a:stretch/>
        </p:blipFill>
        <p:spPr bwMode="auto">
          <a:xfrm>
            <a:off x="165820" y="1213755"/>
            <a:ext cx="5877447" cy="564424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281532" y="988586"/>
            <a:ext cx="5910468" cy="4801314"/>
          </a:xfrm>
          <a:prstGeom prst="rect">
            <a:avLst/>
          </a:prstGeom>
        </p:spPr>
        <p:txBody>
          <a:bodyPr wrap="square">
            <a:spAutoFit/>
          </a:bodyPr>
          <a:lstStyle/>
          <a:p>
            <a:r>
              <a:rPr lang="en-US" altLang="zh-CN" dirty="0">
                <a:solidFill>
                  <a:srgbClr val="B40062"/>
                </a:solidFill>
                <a:latin typeface="Menlo-Regular" charset="0"/>
              </a:rPr>
              <a:t>for</a:t>
            </a:r>
            <a:r>
              <a:rPr lang="en-US" altLang="zh-CN" dirty="0">
                <a:solidFill>
                  <a:srgbClr val="000000"/>
                </a:solidFill>
                <a:latin typeface="Menlo-Regular" charset="0"/>
              </a:rPr>
              <a:t>(</a:t>
            </a:r>
            <a:r>
              <a:rPr lang="en-US" altLang="zh-CN" dirty="0" err="1">
                <a:solidFill>
                  <a:srgbClr val="B40062"/>
                </a:solidFill>
                <a:latin typeface="Menlo-Regular" charset="0"/>
              </a:rPr>
              <a:t>int</a:t>
            </a:r>
            <a:r>
              <a:rPr lang="zh-CN" altLang="en-US" dirty="0">
                <a:solidFill>
                  <a:srgbClr val="000000"/>
                </a:solidFill>
                <a:latin typeface="Menlo-Regular" charset="0"/>
              </a:rPr>
              <a:t> </a:t>
            </a:r>
            <a:r>
              <a:rPr lang="en-US" altLang="zh-CN" dirty="0" err="1">
                <a:solidFill>
                  <a:srgbClr val="000000"/>
                </a:solidFill>
                <a:latin typeface="Menlo-Regular" charset="0"/>
              </a:rPr>
              <a:t>i</a:t>
            </a:r>
            <a:r>
              <a:rPr lang="en-US" altLang="zh-CN" dirty="0">
                <a:solidFill>
                  <a:srgbClr val="000000"/>
                </a:solidFill>
                <a:latin typeface="Menlo-Regular" charset="0"/>
              </a:rPr>
              <a:t>=</a:t>
            </a:r>
            <a:r>
              <a:rPr lang="en-US" altLang="zh-CN" dirty="0" err="1">
                <a:solidFill>
                  <a:srgbClr val="000000"/>
                </a:solidFill>
                <a:latin typeface="Menlo-Regular" charset="0"/>
              </a:rPr>
              <a:t>lo;i</a:t>
            </a:r>
            <a:r>
              <a:rPr lang="en-US" altLang="zh-CN" dirty="0">
                <a:solidFill>
                  <a:srgbClr val="000000"/>
                </a:solidFill>
                <a:latin typeface="Menlo-Regular" charset="0"/>
              </a:rPr>
              <a:t>&lt;=</a:t>
            </a:r>
            <a:r>
              <a:rPr lang="en-US" altLang="zh-CN" dirty="0" err="1">
                <a:solidFill>
                  <a:srgbClr val="000000"/>
                </a:solidFill>
                <a:latin typeface="Menlo-Regular" charset="0"/>
              </a:rPr>
              <a:t>hi;i</a:t>
            </a:r>
            <a:r>
              <a:rPr lang="en-US" altLang="zh-CN" dirty="0" smtClean="0">
                <a:solidFill>
                  <a:srgbClr val="000000"/>
                </a:solidFill>
                <a:latin typeface="Menlo-Regular" charset="0"/>
              </a:rPr>
              <a:t>++){</a:t>
            </a:r>
            <a:r>
              <a:rPr lang="zh-CN" altLang="en-US" dirty="0" smtClean="0">
                <a:solidFill>
                  <a:srgbClr val="000000"/>
                </a:solidFill>
                <a:latin typeface="Menlo-Regular" charset="0"/>
              </a:rPr>
              <a:t> </a:t>
            </a:r>
            <a:r>
              <a:rPr lang="en-US" altLang="zh-CN" sz="1600" dirty="0" smtClean="0">
                <a:solidFill>
                  <a:srgbClr val="1D8519"/>
                </a:solidFill>
                <a:latin typeface="Menlo-Regular" charset="0"/>
              </a:rPr>
              <a:t>//</a:t>
            </a:r>
            <a:r>
              <a:rPr lang="zh-CN" altLang="en-US" sz="1600" dirty="0">
                <a:solidFill>
                  <a:srgbClr val="1D8519"/>
                </a:solidFill>
                <a:latin typeface="PingFangSC-Regular" charset="-122"/>
                <a:ea typeface="PingFangSC-Regular" charset="-122"/>
              </a:rPr>
              <a:t>按照规则将数据从辅助数组中拷贝回原始数组中</a:t>
            </a:r>
            <a:endParaRPr lang="zh-CN" altLang="en-US" dirty="0">
              <a:solidFill>
                <a:srgbClr val="000000"/>
              </a:solidFill>
              <a:latin typeface="Menlo-Regular" charset="0"/>
              <a:ea typeface="PingFangSC-Regular" charset="-122"/>
            </a:endParaRPr>
          </a:p>
          <a:p>
            <a:r>
              <a:rPr lang="mr-IN" altLang="zh-CN" dirty="0">
                <a:solidFill>
                  <a:srgbClr val="000000"/>
                </a:solidFill>
                <a:latin typeface="Menlo-Regular" charset="0"/>
                <a:ea typeface="PingFangSC-Regular" charset="-122"/>
              </a:rPr>
              <a:t>        </a:t>
            </a:r>
            <a:r>
              <a:rPr lang="mr-IN" altLang="zh-CN" dirty="0" err="1">
                <a:solidFill>
                  <a:srgbClr val="B40062"/>
                </a:solidFill>
                <a:latin typeface="Menlo-Regular" charset="0"/>
                <a:ea typeface="PingFangSC-Regular" charset="-122"/>
              </a:rPr>
              <a:t>if</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m</a:t>
            </a:r>
            <a:r>
              <a:rPr lang="mr-IN" altLang="zh-CN" dirty="0">
                <a:solidFill>
                  <a:srgbClr val="000000"/>
                </a:solidFill>
                <a:latin typeface="Menlo-Regular" charset="0"/>
                <a:ea typeface="PingFangSC-Regular" charset="-122"/>
              </a:rPr>
              <a:t>&lt;</a:t>
            </a:r>
            <a:r>
              <a:rPr lang="mr-IN" altLang="zh-CN" dirty="0" err="1">
                <a:solidFill>
                  <a:srgbClr val="000000"/>
                </a:solidFill>
                <a:latin typeface="Menlo-Regular" charset="0"/>
                <a:ea typeface="PingFangSC-Regular" charset="-122"/>
              </a:rPr>
              <a:t>nl</a:t>
            </a:r>
            <a:r>
              <a:rPr lang="mr-IN" altLang="zh-CN" dirty="0">
                <a:solidFill>
                  <a:srgbClr val="000000"/>
                </a:solidFill>
                <a:latin typeface="Menlo-Regular" charset="0"/>
                <a:ea typeface="PingFangSC-Regular" charset="-122"/>
              </a:rPr>
              <a:t> &amp;&amp; </a:t>
            </a:r>
            <a:r>
              <a:rPr lang="mr-IN" altLang="zh-CN" dirty="0" err="1">
                <a:solidFill>
                  <a:srgbClr val="000000"/>
                </a:solidFill>
                <a:latin typeface="Menlo-Regular" charset="0"/>
                <a:ea typeface="PingFangSC-Regular" charset="-122"/>
              </a:rPr>
              <a:t>n</a:t>
            </a:r>
            <a:r>
              <a:rPr lang="mr-IN" altLang="zh-CN" dirty="0">
                <a:solidFill>
                  <a:srgbClr val="000000"/>
                </a:solidFill>
                <a:latin typeface="Menlo-Regular" charset="0"/>
                <a:ea typeface="PingFangSC-Regular" charset="-122"/>
              </a:rPr>
              <a:t>&lt;</a:t>
            </a:r>
            <a:r>
              <a:rPr lang="mr-IN" altLang="zh-CN" dirty="0" err="1">
                <a:solidFill>
                  <a:srgbClr val="000000"/>
                </a:solidFill>
                <a:latin typeface="Menlo-Regular" charset="0"/>
                <a:ea typeface="PingFangSC-Regular" charset="-122"/>
              </a:rPr>
              <a:t>nr</a:t>
            </a:r>
            <a:r>
              <a:rPr lang="mr-IN" altLang="zh-CN" dirty="0" smtClean="0">
                <a:solidFill>
                  <a:srgbClr val="000000"/>
                </a:solidFill>
                <a:latin typeface="Menlo-Regular" charset="0"/>
                <a:ea typeface="PingFangSC-Regular" charset="-122"/>
              </a:rPr>
              <a:t>){</a:t>
            </a:r>
            <a:r>
              <a:rPr lang="zh-CN" altLang="en-US" dirty="0" smtClean="0">
                <a:solidFill>
                  <a:srgbClr val="000000"/>
                </a:solidFill>
                <a:latin typeface="Menlo-Regular" charset="0"/>
                <a:ea typeface="PingFangSC-Regular" charset="-122"/>
              </a:rPr>
              <a:t> </a:t>
            </a:r>
            <a:r>
              <a:rPr lang="mr-IN" altLang="zh-CN" sz="1600" dirty="0" smtClean="0">
                <a:solidFill>
                  <a:srgbClr val="1D8519"/>
                </a:solidFill>
                <a:latin typeface="Menlo-Regular" charset="0"/>
                <a:ea typeface="PingFangSC-Regular" charset="-122"/>
              </a:rPr>
              <a:t>//</a:t>
            </a:r>
            <a:r>
              <a:rPr lang="zh-CN" altLang="mr-IN" sz="1600" dirty="0">
                <a:solidFill>
                  <a:srgbClr val="1D8519"/>
                </a:solidFill>
                <a:latin typeface="PingFangSC-Regular" charset="-122"/>
                <a:ea typeface="PingFangSC-Regular" charset="-122"/>
              </a:rPr>
              <a:t>左右均不为空</a:t>
            </a:r>
            <a:endParaRPr lang="mr-IN" altLang="zh-CN" sz="1600" dirty="0">
              <a:solidFill>
                <a:srgbClr val="000000"/>
              </a:solidFill>
              <a:latin typeface="Menlo-Regular" charset="0"/>
              <a:ea typeface="PingFangSC-Regular" charset="-122"/>
            </a:endParaRPr>
          </a:p>
          <a:p>
            <a:r>
              <a:rPr lang="mr-IN" altLang="zh-CN" dirty="0">
                <a:solidFill>
                  <a:srgbClr val="000000"/>
                </a:solidFill>
                <a:latin typeface="Menlo-Regular" charset="0"/>
                <a:ea typeface="PingFangSC-Regular" charset="-122"/>
              </a:rPr>
              <a:t>         </a:t>
            </a:r>
            <a:r>
              <a:rPr lang="zh-CN" altLang="en-US" dirty="0" smtClean="0">
                <a:solidFill>
                  <a:srgbClr val="000000"/>
                </a:solidFill>
                <a:latin typeface="Menlo-Regular" charset="0"/>
                <a:ea typeface="PingFangSC-Regular" charset="-122"/>
              </a:rPr>
              <a:t>	 </a:t>
            </a:r>
            <a:r>
              <a:rPr lang="mr-IN" altLang="zh-CN" dirty="0" err="1" smtClean="0">
                <a:solidFill>
                  <a:srgbClr val="000000"/>
                </a:solidFill>
                <a:latin typeface="Menlo-Regular" charset="0"/>
                <a:ea typeface="PingFangSC-Regular" charset="-122"/>
              </a:rPr>
              <a:t>A</a:t>
            </a:r>
            <a:r>
              <a:rPr lang="mr-IN" altLang="zh-CN" dirty="0" smtClean="0">
                <a:solidFill>
                  <a:srgbClr val="000000"/>
                </a:solidFill>
                <a:latin typeface="Menlo-Regular" charset="0"/>
                <a:ea typeface="PingFangSC-Regular" charset="-122"/>
              </a:rPr>
              <a:t>[</a:t>
            </a:r>
            <a:r>
              <a:rPr lang="mr-IN" altLang="zh-CN" dirty="0" err="1" smtClean="0">
                <a:solidFill>
                  <a:srgbClr val="000000"/>
                </a:solidFill>
                <a:latin typeface="Menlo-Regular" charset="0"/>
                <a:ea typeface="PingFangSC-Regular" charset="-122"/>
              </a:rPr>
              <a:t>i</a:t>
            </a:r>
            <a:r>
              <a:rPr lang="mr-IN" altLang="zh-CN" dirty="0">
                <a:solidFill>
                  <a:srgbClr val="000000"/>
                </a:solidFill>
                <a:latin typeface="Menlo-Regular" charset="0"/>
                <a:ea typeface="PingFangSC-Regular" charset="-122"/>
              </a:rPr>
              <a:t>]=L[</a:t>
            </a:r>
            <a:r>
              <a:rPr lang="mr-IN" altLang="zh-CN" dirty="0" err="1">
                <a:solidFill>
                  <a:srgbClr val="000000"/>
                </a:solidFill>
                <a:latin typeface="Menlo-Regular" charset="0"/>
                <a:ea typeface="PingFangSC-Regular" charset="-122"/>
              </a:rPr>
              <a:t>m</a:t>
            </a:r>
            <a:r>
              <a:rPr lang="mr-IN" altLang="zh-CN" dirty="0">
                <a:solidFill>
                  <a:srgbClr val="000000"/>
                </a:solidFill>
                <a:latin typeface="Menlo-Regular" charset="0"/>
                <a:ea typeface="PingFangSC-Regular" charset="-122"/>
              </a:rPr>
              <a:t>]&lt;</a:t>
            </a:r>
            <a:r>
              <a:rPr lang="mr-IN" altLang="zh-CN" dirty="0" err="1">
                <a:solidFill>
                  <a:srgbClr val="000000"/>
                </a:solidFill>
                <a:latin typeface="Menlo-Regular" charset="0"/>
                <a:ea typeface="PingFangSC-Regular" charset="-122"/>
              </a:rPr>
              <a:t>R</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n</a:t>
            </a:r>
            <a:r>
              <a:rPr lang="mr-IN" altLang="zh-CN" dirty="0">
                <a:solidFill>
                  <a:srgbClr val="000000"/>
                </a:solidFill>
                <a:latin typeface="Menlo-Regular" charset="0"/>
                <a:ea typeface="PingFangSC-Regular" charset="-122"/>
              </a:rPr>
              <a:t>]?L[</a:t>
            </a:r>
            <a:r>
              <a:rPr lang="mr-IN" altLang="zh-CN" dirty="0" err="1">
                <a:solidFill>
                  <a:srgbClr val="000000"/>
                </a:solidFill>
                <a:latin typeface="Menlo-Regular" charset="0"/>
                <a:ea typeface="PingFangSC-Regular" charset="-122"/>
              </a:rPr>
              <a:t>m</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R</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n</a:t>
            </a:r>
            <a:r>
              <a:rPr lang="mr-IN" altLang="zh-CN" dirty="0" smtClean="0">
                <a:solidFill>
                  <a:srgbClr val="000000"/>
                </a:solidFill>
                <a:latin typeface="Menlo-Regular" charset="0"/>
                <a:ea typeface="PingFangSC-Regular" charset="-122"/>
              </a:rPr>
              <a:t>++];</a:t>
            </a:r>
            <a:r>
              <a:rPr lang="zh-CN" altLang="en-US" dirty="0" smtClean="0">
                <a:solidFill>
                  <a:srgbClr val="000000"/>
                </a:solidFill>
                <a:latin typeface="Menlo-Regular" charset="0"/>
                <a:ea typeface="PingFangSC-Regular" charset="-122"/>
              </a:rPr>
              <a:t> </a:t>
            </a:r>
            <a:r>
              <a:rPr lang="mr-IN" altLang="zh-CN" sz="1600" dirty="0" smtClean="0">
                <a:solidFill>
                  <a:srgbClr val="1D8519"/>
                </a:solidFill>
                <a:latin typeface="Menlo-Regular" charset="0"/>
                <a:ea typeface="PingFangSC-Regular" charset="-122"/>
              </a:rPr>
              <a:t>//</a:t>
            </a:r>
            <a:r>
              <a:rPr lang="zh-CN" altLang="mr-IN" sz="1600" dirty="0">
                <a:solidFill>
                  <a:srgbClr val="1D8519"/>
                </a:solidFill>
                <a:latin typeface="PingFangSC-Regular" charset="-122"/>
                <a:ea typeface="PingFangSC-Regular" charset="-122"/>
              </a:rPr>
              <a:t>如果左边小，将左边的元素拷贝至原数组中</a:t>
            </a:r>
            <a:endParaRPr lang="mr-IN" altLang="zh-CN" dirty="0">
              <a:solidFill>
                <a:srgbClr val="000000"/>
              </a:solidFill>
              <a:latin typeface="Menlo-Regular" charset="0"/>
              <a:ea typeface="PingFangSC-Regular" charset="-122"/>
            </a:endParaRPr>
          </a:p>
          <a:p>
            <a:r>
              <a:rPr lang="mr-IN" altLang="zh-CN" dirty="0">
                <a:solidFill>
                  <a:srgbClr val="000000"/>
                </a:solidFill>
                <a:latin typeface="Menlo-Regular" charset="0"/>
                <a:ea typeface="PingFangSC-Regular" charset="-122"/>
              </a:rPr>
              <a:t>        }</a:t>
            </a:r>
          </a:p>
          <a:p>
            <a:r>
              <a:rPr lang="mr-IN" altLang="zh-CN" dirty="0">
                <a:solidFill>
                  <a:srgbClr val="000000"/>
                </a:solidFill>
                <a:latin typeface="Menlo-Regular" charset="0"/>
                <a:ea typeface="PingFangSC-Regular" charset="-122"/>
              </a:rPr>
              <a:t>        </a:t>
            </a:r>
            <a:r>
              <a:rPr lang="mr-IN" altLang="zh-CN" dirty="0" err="1" smtClean="0">
                <a:solidFill>
                  <a:srgbClr val="B40062"/>
                </a:solidFill>
                <a:latin typeface="Menlo-Regular" charset="0"/>
                <a:ea typeface="PingFangSC-Regular" charset="-122"/>
              </a:rPr>
              <a:t>else</a:t>
            </a:r>
            <a:r>
              <a:rPr lang="en-US" altLang="zh-CN" dirty="0">
                <a:solidFill>
                  <a:srgbClr val="000000"/>
                </a:solidFill>
                <a:latin typeface="Menlo-Regular" charset="0"/>
                <a:ea typeface="PingFangSC-Regular" charset="-122"/>
              </a:rPr>
              <a:t>{</a:t>
            </a:r>
            <a:endParaRPr lang="mr-IN" altLang="zh-CN" dirty="0">
              <a:solidFill>
                <a:srgbClr val="000000"/>
              </a:solidFill>
              <a:latin typeface="Menlo-Regular" charset="0"/>
              <a:ea typeface="PingFangSC-Regular" charset="-122"/>
            </a:endParaRPr>
          </a:p>
          <a:p>
            <a:r>
              <a:rPr lang="zh-CN" altLang="en-US" dirty="0">
                <a:solidFill>
                  <a:srgbClr val="000000"/>
                </a:solidFill>
                <a:latin typeface="Menlo-Regular" charset="0"/>
                <a:ea typeface="PingFangSC-Regular" charset="-122"/>
              </a:rPr>
              <a:t>       </a:t>
            </a:r>
            <a:r>
              <a:rPr lang="en-US" altLang="zh-CN" dirty="0" smtClean="0">
                <a:solidFill>
                  <a:srgbClr val="B40062"/>
                </a:solidFill>
                <a:latin typeface="Menlo-Regular" charset="0"/>
                <a:ea typeface="PingFangSC-Regular" charset="-122"/>
              </a:rPr>
              <a:t>if</a:t>
            </a:r>
            <a:r>
              <a:rPr lang="en-US" altLang="zh-CN" dirty="0" smtClean="0">
                <a:solidFill>
                  <a:srgbClr val="000000"/>
                </a:solidFill>
                <a:latin typeface="Menlo-Regular" charset="0"/>
                <a:ea typeface="PingFangSC-Regular" charset="-122"/>
              </a:rPr>
              <a:t>(m&lt;</a:t>
            </a:r>
            <a:r>
              <a:rPr lang="en-US" altLang="zh-CN" dirty="0" err="1" smtClean="0">
                <a:solidFill>
                  <a:srgbClr val="000000"/>
                </a:solidFill>
                <a:latin typeface="Menlo-Regular" charset="0"/>
                <a:ea typeface="PingFangSC-Regular" charset="-122"/>
              </a:rPr>
              <a:t>nl</a:t>
            </a:r>
            <a:r>
              <a:rPr lang="en-US" altLang="zh-CN" dirty="0">
                <a:solidFill>
                  <a:srgbClr val="000000"/>
                </a:solidFill>
                <a:latin typeface="Menlo-Regular" charset="0"/>
                <a:ea typeface="PingFangSC-Regular" charset="-122"/>
              </a:rPr>
              <a:t>){</a:t>
            </a:r>
            <a:r>
              <a:rPr lang="en-US" altLang="zh-CN" dirty="0">
                <a:solidFill>
                  <a:srgbClr val="1D8519"/>
                </a:solidFill>
                <a:latin typeface="Menlo-Regular" charset="0"/>
                <a:ea typeface="PingFangSC-Regular" charset="-122"/>
              </a:rPr>
              <a:t>//</a:t>
            </a:r>
            <a:r>
              <a:rPr lang="zh-CN" altLang="en-US" dirty="0">
                <a:solidFill>
                  <a:srgbClr val="1D8519"/>
                </a:solidFill>
                <a:latin typeface="PingFangSC-Regular" charset="-122"/>
                <a:ea typeface="PingFangSC-Regular" charset="-122"/>
              </a:rPr>
              <a:t>如果右边元素没了，直接将所有左边剩余元素合并至原数组中</a:t>
            </a:r>
            <a:endParaRPr lang="zh-CN" altLang="en-US" dirty="0">
              <a:solidFill>
                <a:srgbClr val="000000"/>
              </a:solidFill>
              <a:latin typeface="Menlo-Regular" charset="0"/>
              <a:ea typeface="PingFangSC-Regular" charset="-122"/>
            </a:endParaRPr>
          </a:p>
          <a:p>
            <a:r>
              <a:rPr lang="mr-IN" altLang="zh-CN" dirty="0">
                <a:solidFill>
                  <a:srgbClr val="000000"/>
                </a:solidFill>
                <a:latin typeface="Menlo-Regular" charset="0"/>
                <a:ea typeface="PingFangSC-Regular" charset="-122"/>
              </a:rPr>
              <a:t>                </a:t>
            </a:r>
            <a:r>
              <a:rPr lang="zh-CN" altLang="en-US" dirty="0" smtClean="0">
                <a:solidFill>
                  <a:srgbClr val="000000"/>
                </a:solidFill>
                <a:latin typeface="Menlo-Regular" charset="0"/>
                <a:ea typeface="PingFangSC-Regular" charset="-122"/>
              </a:rPr>
              <a:t> </a:t>
            </a:r>
            <a:r>
              <a:rPr lang="mr-IN" altLang="zh-CN" dirty="0" err="1" smtClean="0">
                <a:solidFill>
                  <a:srgbClr val="000000"/>
                </a:solidFill>
                <a:latin typeface="Menlo-Regular" charset="0"/>
                <a:ea typeface="PingFangSC-Regular" charset="-122"/>
              </a:rPr>
              <a:t>A</a:t>
            </a:r>
            <a:r>
              <a:rPr lang="mr-IN" altLang="zh-CN" dirty="0" smtClean="0">
                <a:solidFill>
                  <a:srgbClr val="000000"/>
                </a:solidFill>
                <a:latin typeface="Menlo-Regular" charset="0"/>
                <a:ea typeface="PingFangSC-Regular" charset="-122"/>
              </a:rPr>
              <a:t>[</a:t>
            </a:r>
            <a:r>
              <a:rPr lang="mr-IN" altLang="zh-CN" dirty="0" err="1" smtClean="0">
                <a:solidFill>
                  <a:srgbClr val="000000"/>
                </a:solidFill>
                <a:latin typeface="Menlo-Regular" charset="0"/>
                <a:ea typeface="PingFangSC-Regular" charset="-122"/>
              </a:rPr>
              <a:t>i</a:t>
            </a:r>
            <a:r>
              <a:rPr lang="mr-IN" altLang="zh-CN" dirty="0">
                <a:solidFill>
                  <a:srgbClr val="000000"/>
                </a:solidFill>
                <a:latin typeface="Menlo-Regular" charset="0"/>
                <a:ea typeface="PingFangSC-Regular" charset="-122"/>
              </a:rPr>
              <a:t>]=L[</a:t>
            </a:r>
            <a:r>
              <a:rPr lang="mr-IN" altLang="zh-CN" dirty="0" err="1">
                <a:solidFill>
                  <a:srgbClr val="000000"/>
                </a:solidFill>
                <a:latin typeface="Menlo-Regular" charset="0"/>
                <a:ea typeface="PingFangSC-Regular" charset="-122"/>
              </a:rPr>
              <a:t>m</a:t>
            </a:r>
            <a:r>
              <a:rPr lang="mr-IN" altLang="zh-CN" dirty="0">
                <a:solidFill>
                  <a:srgbClr val="000000"/>
                </a:solidFill>
                <a:latin typeface="Menlo-Regular" charset="0"/>
                <a:ea typeface="PingFangSC-Regular" charset="-122"/>
              </a:rPr>
              <a:t>++];</a:t>
            </a:r>
          </a:p>
          <a:p>
            <a:r>
              <a:rPr lang="mr-IN" altLang="zh-CN" dirty="0">
                <a:solidFill>
                  <a:srgbClr val="000000"/>
                </a:solidFill>
                <a:latin typeface="Menlo-Regular" charset="0"/>
                <a:ea typeface="PingFangSC-Regular" charset="-122"/>
              </a:rPr>
              <a:t>            }</a:t>
            </a:r>
          </a:p>
          <a:p>
            <a:r>
              <a:rPr lang="zh-CN" altLang="en-US" dirty="0">
                <a:solidFill>
                  <a:srgbClr val="000000"/>
                </a:solidFill>
                <a:latin typeface="Menlo-Regular" charset="0"/>
                <a:ea typeface="PingFangSC-Regular" charset="-122"/>
              </a:rPr>
              <a:t>        </a:t>
            </a:r>
            <a:r>
              <a:rPr lang="en-US" altLang="zh-CN" dirty="0" smtClean="0">
                <a:solidFill>
                  <a:srgbClr val="B40062"/>
                </a:solidFill>
                <a:latin typeface="Menlo-Regular" charset="0"/>
                <a:ea typeface="PingFangSC-Regular" charset="-122"/>
              </a:rPr>
              <a:t>else</a:t>
            </a:r>
            <a:r>
              <a:rPr lang="en-US" altLang="zh-CN" dirty="0">
                <a:solidFill>
                  <a:srgbClr val="000000"/>
                </a:solidFill>
                <a:latin typeface="Menlo-Regular" charset="0"/>
                <a:ea typeface="PingFangSC-Regular" charset="-122"/>
              </a:rPr>
              <a:t>{</a:t>
            </a:r>
            <a:r>
              <a:rPr lang="en-US" altLang="zh-CN" dirty="0">
                <a:solidFill>
                  <a:srgbClr val="1D8519"/>
                </a:solidFill>
                <a:latin typeface="Menlo-Regular" charset="0"/>
                <a:ea typeface="PingFangSC-Regular" charset="-122"/>
              </a:rPr>
              <a:t>//</a:t>
            </a:r>
            <a:r>
              <a:rPr lang="zh-CN" altLang="en-US" dirty="0">
                <a:solidFill>
                  <a:srgbClr val="1D8519"/>
                </a:solidFill>
                <a:latin typeface="PingFangSC-Regular" charset="-122"/>
                <a:ea typeface="PingFangSC-Regular" charset="-122"/>
              </a:rPr>
              <a:t>如果左边元素没了，直接将所有右边剩余元素合并至原数组中</a:t>
            </a:r>
            <a:endParaRPr lang="zh-CN" altLang="en-US" dirty="0">
              <a:solidFill>
                <a:srgbClr val="000000"/>
              </a:solidFill>
              <a:latin typeface="Menlo-Regular" charset="0"/>
              <a:ea typeface="PingFangSC-Regular" charset="-122"/>
            </a:endParaRPr>
          </a:p>
          <a:p>
            <a:r>
              <a:rPr lang="mr-IN" altLang="zh-CN" dirty="0">
                <a:solidFill>
                  <a:srgbClr val="000000"/>
                </a:solidFill>
                <a:latin typeface="Menlo-Regular" charset="0"/>
                <a:ea typeface="PingFangSC-Regular" charset="-122"/>
              </a:rPr>
              <a:t>                </a:t>
            </a:r>
            <a:r>
              <a:rPr lang="mr-IN" altLang="zh-CN" dirty="0" err="1">
                <a:solidFill>
                  <a:srgbClr val="000000"/>
                </a:solidFill>
                <a:latin typeface="Menlo-Regular" charset="0"/>
                <a:ea typeface="PingFangSC-Regular" charset="-122"/>
              </a:rPr>
              <a:t>A</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i</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R</a:t>
            </a:r>
            <a:r>
              <a:rPr lang="mr-IN" altLang="zh-CN" dirty="0">
                <a:solidFill>
                  <a:srgbClr val="000000"/>
                </a:solidFill>
                <a:latin typeface="Menlo-Regular" charset="0"/>
                <a:ea typeface="PingFangSC-Regular" charset="-122"/>
              </a:rPr>
              <a:t>[</a:t>
            </a:r>
            <a:r>
              <a:rPr lang="mr-IN" altLang="zh-CN" dirty="0" err="1">
                <a:solidFill>
                  <a:srgbClr val="000000"/>
                </a:solidFill>
                <a:latin typeface="Menlo-Regular" charset="0"/>
                <a:ea typeface="PingFangSC-Regular" charset="-122"/>
              </a:rPr>
              <a:t>n</a:t>
            </a:r>
            <a:r>
              <a:rPr lang="mr-IN" altLang="zh-CN" dirty="0">
                <a:solidFill>
                  <a:srgbClr val="000000"/>
                </a:solidFill>
                <a:latin typeface="Menlo-Regular" charset="0"/>
                <a:ea typeface="PingFangSC-Regular" charset="-122"/>
              </a:rPr>
              <a:t>++];</a:t>
            </a:r>
          </a:p>
          <a:p>
            <a:r>
              <a:rPr lang="mr-IN" altLang="zh-CN" dirty="0">
                <a:solidFill>
                  <a:srgbClr val="000000"/>
                </a:solidFill>
                <a:latin typeface="Menlo-Regular" charset="0"/>
                <a:ea typeface="PingFangSC-Regular" charset="-122"/>
              </a:rPr>
              <a:t>            }</a:t>
            </a:r>
          </a:p>
          <a:p>
            <a:r>
              <a:rPr lang="mr-IN" altLang="zh-CN" dirty="0">
                <a:solidFill>
                  <a:srgbClr val="000000"/>
                </a:solidFill>
                <a:latin typeface="Menlo-Regular" charset="0"/>
                <a:ea typeface="PingFangSC-Regular" charset="-122"/>
              </a:rPr>
              <a:t>        }</a:t>
            </a:r>
          </a:p>
          <a:p>
            <a:r>
              <a:rPr lang="mr-IN" altLang="zh-CN" dirty="0">
                <a:solidFill>
                  <a:srgbClr val="000000"/>
                </a:solidFill>
                <a:latin typeface="Menlo-Regular" charset="0"/>
                <a:ea typeface="PingFangSC-Regular" charset="-122"/>
              </a:rPr>
              <a:t>    }</a:t>
            </a:r>
          </a:p>
        </p:txBody>
      </p:sp>
    </p:spTree>
    <p:extLst>
      <p:ext uri="{BB962C8B-B14F-4D97-AF65-F5344CB8AC3E}">
        <p14:creationId xmlns:p14="http://schemas.microsoft.com/office/powerpoint/2010/main" val="11720557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分而治之</a:t>
            </a:r>
            <a:endParaRPr lang="zh-CN" altLang="en-US" dirty="0"/>
          </a:p>
        </p:txBody>
      </p:sp>
      <p:sp>
        <p:nvSpPr>
          <p:cNvPr id="3" name="内容占位符 2"/>
          <p:cNvSpPr>
            <a:spLocks noGrp="1"/>
          </p:cNvSpPr>
          <p:nvPr>
            <p:ph idx="1"/>
          </p:nvPr>
        </p:nvSpPr>
        <p:spPr/>
        <p:txBody>
          <a:bodyPr>
            <a:normAutofit/>
          </a:bodyPr>
          <a:lstStyle/>
          <a:p>
            <a:r>
              <a:rPr lang="zh-CN" altLang="en-US" b="1" dirty="0"/>
              <a:t>分解</a:t>
            </a:r>
            <a:r>
              <a:rPr lang="zh-CN" altLang="en-US" dirty="0"/>
              <a:t>：将数组中</a:t>
            </a:r>
            <a:r>
              <a:rPr lang="en-US" altLang="zh-CN" dirty="0"/>
              <a:t>n</a:t>
            </a:r>
            <a:r>
              <a:rPr lang="zh-CN" altLang="en-US" dirty="0"/>
              <a:t>个元素分解成两个含有</a:t>
            </a:r>
            <a:r>
              <a:rPr lang="en-US" altLang="zh-CN" dirty="0"/>
              <a:t>n/2</a:t>
            </a:r>
            <a:r>
              <a:rPr lang="zh-CN" altLang="en-US" dirty="0"/>
              <a:t>个子元素的两个数组。</a:t>
            </a:r>
          </a:p>
          <a:p>
            <a:r>
              <a:rPr lang="zh-CN" altLang="en-US" b="1" dirty="0"/>
              <a:t>解决</a:t>
            </a:r>
            <a:r>
              <a:rPr lang="zh-CN" altLang="en-US" dirty="0"/>
              <a:t>：用合并排序法对两个子数组进行递归排序</a:t>
            </a:r>
          </a:p>
          <a:p>
            <a:r>
              <a:rPr lang="zh-CN" altLang="en-US" b="1" dirty="0"/>
              <a:t>合并</a:t>
            </a:r>
            <a:r>
              <a:rPr lang="zh-CN" altLang="en-US" dirty="0"/>
              <a:t>：合并两个排序好的数组，组成最后的结果。</a:t>
            </a:r>
          </a:p>
          <a:p>
            <a:endParaRPr lang="zh-CN" altLang="en-US" dirty="0"/>
          </a:p>
        </p:txBody>
      </p:sp>
    </p:spTree>
    <p:extLst>
      <p:ext uri="{BB962C8B-B14F-4D97-AF65-F5344CB8AC3E}">
        <p14:creationId xmlns:p14="http://schemas.microsoft.com/office/powerpoint/2010/main" val="363066168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POJ1804</a:t>
            </a:r>
            <a:r>
              <a:rPr lang="zh-CN" altLang="en-US" dirty="0" smtClean="0"/>
              <a:t>问题描述</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Background </a:t>
            </a:r>
          </a:p>
          <a:p>
            <a:r>
              <a:rPr lang="en-US" altLang="zh-CN" dirty="0"/>
              <a:t>Raymond Babbitt drives his brother Charlie mad. Recently Raymond counted 246 toothpicks spilled all over the floor in an instant just by glancing at them. And he can even count Poker cards. Charlie would love to be able to do cool things like that, too. He wants to beat his brother in a similar task. </a:t>
            </a:r>
          </a:p>
          <a:p>
            <a:r>
              <a:rPr lang="en-US" altLang="zh-CN" dirty="0"/>
              <a:t>Problem </a:t>
            </a:r>
          </a:p>
          <a:p>
            <a:r>
              <a:rPr lang="en-US" altLang="zh-CN" dirty="0"/>
              <a:t>Here's what Charlie thinks of. Imagine you get a sequence of N numbers. The goal is to move the numbers around so that at the end the sequence is ordered. The only operation allowed is to swap two adjacent numbers. Let us try an example</a:t>
            </a:r>
            <a:r>
              <a:rPr lang="en-US" altLang="zh-CN" dirty="0" smtClean="0"/>
              <a:t>:</a:t>
            </a:r>
          </a:p>
          <a:p>
            <a:r>
              <a:rPr lang="zh-CN" altLang="en-US" dirty="0" smtClean="0"/>
              <a:t>题目大意：最少交换多少次相邻元素，可以使序列有序</a:t>
            </a:r>
            <a:r>
              <a:rPr lang="en-US" altLang="zh-CN" dirty="0" smtClean="0"/>
              <a:t> </a:t>
            </a:r>
            <a:endParaRPr lang="zh-CN" altLang="en-US" dirty="0"/>
          </a:p>
        </p:txBody>
      </p:sp>
    </p:spTree>
    <p:extLst>
      <p:ext uri="{BB962C8B-B14F-4D97-AF65-F5344CB8AC3E}">
        <p14:creationId xmlns:p14="http://schemas.microsoft.com/office/powerpoint/2010/main" val="36962912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92925" y="624110"/>
            <a:ext cx="2922588" cy="3777622"/>
          </a:xfrm>
        </p:spPr>
        <p:txBody>
          <a:bodyPr/>
          <a:lstStyle/>
          <a:p>
            <a:pPr marL="0" indent="0">
              <a:buNone/>
            </a:pPr>
            <a:r>
              <a:rPr lang="en-US" altLang="zh-CN" dirty="0"/>
              <a:t>Start with: 2 8 0 3 </a:t>
            </a:r>
          </a:p>
          <a:p>
            <a:pPr marL="0" indent="0">
              <a:buNone/>
            </a:pPr>
            <a:r>
              <a:rPr lang="en-US" altLang="zh-CN" dirty="0"/>
              <a:t>swap (2 8) </a:t>
            </a:r>
            <a:r>
              <a:rPr lang="en-US" altLang="zh-CN" dirty="0">
                <a:solidFill>
                  <a:srgbClr val="FF0000"/>
                </a:solidFill>
              </a:rPr>
              <a:t>8 2 </a:t>
            </a:r>
            <a:r>
              <a:rPr lang="en-US" altLang="zh-CN" dirty="0"/>
              <a:t>0 3</a:t>
            </a:r>
          </a:p>
          <a:p>
            <a:pPr marL="0" indent="0">
              <a:buNone/>
            </a:pPr>
            <a:r>
              <a:rPr lang="en-US" altLang="zh-CN" dirty="0"/>
              <a:t>swap (2 0) 8 </a:t>
            </a:r>
            <a:r>
              <a:rPr lang="en-US" altLang="zh-CN" dirty="0">
                <a:solidFill>
                  <a:srgbClr val="FF0000"/>
                </a:solidFill>
              </a:rPr>
              <a:t>0 2</a:t>
            </a:r>
            <a:r>
              <a:rPr lang="en-US" altLang="zh-CN" dirty="0"/>
              <a:t> 3 </a:t>
            </a:r>
          </a:p>
          <a:p>
            <a:pPr marL="0" indent="0">
              <a:buNone/>
            </a:pPr>
            <a:r>
              <a:rPr lang="en-US" altLang="zh-CN" dirty="0"/>
              <a:t>swap (2 3) 8 0 </a:t>
            </a:r>
            <a:r>
              <a:rPr lang="en-US" altLang="zh-CN" dirty="0">
                <a:solidFill>
                  <a:srgbClr val="FF0000"/>
                </a:solidFill>
              </a:rPr>
              <a:t>3 2</a:t>
            </a:r>
            <a:r>
              <a:rPr lang="en-US" altLang="zh-CN" dirty="0"/>
              <a:t> </a:t>
            </a:r>
          </a:p>
          <a:p>
            <a:pPr marL="0" indent="0">
              <a:buNone/>
            </a:pPr>
            <a:r>
              <a:rPr lang="en-US" altLang="zh-CN" dirty="0"/>
              <a:t>swap (8 0) </a:t>
            </a:r>
            <a:r>
              <a:rPr lang="en-US" altLang="zh-CN" dirty="0">
                <a:solidFill>
                  <a:srgbClr val="FF0000"/>
                </a:solidFill>
              </a:rPr>
              <a:t>0 8</a:t>
            </a:r>
            <a:r>
              <a:rPr lang="en-US" altLang="zh-CN" dirty="0"/>
              <a:t> 3 2 </a:t>
            </a:r>
          </a:p>
          <a:p>
            <a:pPr marL="0" indent="0">
              <a:buNone/>
            </a:pPr>
            <a:r>
              <a:rPr lang="en-US" altLang="zh-CN" dirty="0"/>
              <a:t>swap (8 3) 0 </a:t>
            </a:r>
            <a:r>
              <a:rPr lang="en-US" altLang="zh-CN" dirty="0">
                <a:solidFill>
                  <a:srgbClr val="FF0000"/>
                </a:solidFill>
              </a:rPr>
              <a:t>3 8</a:t>
            </a:r>
            <a:r>
              <a:rPr lang="en-US" altLang="zh-CN" dirty="0"/>
              <a:t> 2 </a:t>
            </a:r>
          </a:p>
          <a:p>
            <a:pPr marL="0" indent="0">
              <a:buNone/>
            </a:pPr>
            <a:r>
              <a:rPr lang="en-US" altLang="zh-CN" dirty="0"/>
              <a:t>swap (8 2) 0 3 </a:t>
            </a:r>
            <a:r>
              <a:rPr lang="en-US" altLang="zh-CN" dirty="0">
                <a:solidFill>
                  <a:srgbClr val="FF0000"/>
                </a:solidFill>
              </a:rPr>
              <a:t>2 8</a:t>
            </a:r>
            <a:r>
              <a:rPr lang="en-US" altLang="zh-CN" dirty="0"/>
              <a:t> </a:t>
            </a:r>
          </a:p>
          <a:p>
            <a:pPr marL="0" indent="0">
              <a:buNone/>
            </a:pPr>
            <a:r>
              <a:rPr lang="en-US" altLang="zh-CN" dirty="0"/>
              <a:t>swap (3 2) 0 </a:t>
            </a:r>
            <a:r>
              <a:rPr lang="en-US" altLang="zh-CN" dirty="0">
                <a:solidFill>
                  <a:srgbClr val="FF0000"/>
                </a:solidFill>
              </a:rPr>
              <a:t>2 3</a:t>
            </a:r>
            <a:r>
              <a:rPr lang="en-US" altLang="zh-CN" dirty="0"/>
              <a:t> 8 </a:t>
            </a:r>
          </a:p>
        </p:txBody>
      </p:sp>
      <p:sp>
        <p:nvSpPr>
          <p:cNvPr id="5" name="内容占位符 2"/>
          <p:cNvSpPr txBox="1">
            <a:spLocks/>
          </p:cNvSpPr>
          <p:nvPr/>
        </p:nvSpPr>
        <p:spPr>
          <a:xfrm>
            <a:off x="2592925" y="4490156"/>
            <a:ext cx="2922588"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None/>
            </a:pPr>
            <a:r>
              <a:rPr lang="en-US" altLang="zh-CN" dirty="0"/>
              <a:t>Start with: 2 8 0 </a:t>
            </a:r>
            <a:r>
              <a:rPr lang="en-US" altLang="zh-CN" dirty="0" smtClean="0"/>
              <a:t>3</a:t>
            </a:r>
          </a:p>
          <a:p>
            <a:pPr>
              <a:buNone/>
            </a:pPr>
            <a:r>
              <a:rPr lang="en-US" altLang="zh-CN" dirty="0" smtClean="0"/>
              <a:t>swap </a:t>
            </a:r>
            <a:r>
              <a:rPr lang="en-US" altLang="zh-CN" dirty="0"/>
              <a:t>(8 0) 2 </a:t>
            </a:r>
            <a:r>
              <a:rPr lang="en-US" altLang="zh-CN" dirty="0">
                <a:solidFill>
                  <a:srgbClr val="FF0000"/>
                </a:solidFill>
              </a:rPr>
              <a:t>0 8</a:t>
            </a:r>
            <a:r>
              <a:rPr lang="en-US" altLang="zh-CN" dirty="0"/>
              <a:t> 3 </a:t>
            </a:r>
            <a:endParaRPr lang="en-US" altLang="zh-CN" dirty="0" smtClean="0"/>
          </a:p>
          <a:p>
            <a:pPr>
              <a:buNone/>
            </a:pPr>
            <a:r>
              <a:rPr lang="en-US" altLang="zh-CN" dirty="0" smtClean="0"/>
              <a:t>swap </a:t>
            </a:r>
            <a:r>
              <a:rPr lang="en-US" altLang="zh-CN" dirty="0"/>
              <a:t>(2 0) </a:t>
            </a:r>
            <a:r>
              <a:rPr lang="en-US" altLang="zh-CN" dirty="0">
                <a:solidFill>
                  <a:srgbClr val="FF0000"/>
                </a:solidFill>
              </a:rPr>
              <a:t>0 2</a:t>
            </a:r>
            <a:r>
              <a:rPr lang="en-US" altLang="zh-CN" dirty="0"/>
              <a:t> 8 3 </a:t>
            </a:r>
            <a:endParaRPr lang="en-US" altLang="zh-CN" dirty="0" smtClean="0"/>
          </a:p>
          <a:p>
            <a:pPr>
              <a:buNone/>
            </a:pPr>
            <a:r>
              <a:rPr lang="en-US" altLang="zh-CN" dirty="0" smtClean="0"/>
              <a:t>swap </a:t>
            </a:r>
            <a:r>
              <a:rPr lang="en-US" altLang="zh-CN" dirty="0"/>
              <a:t>(8 3) 0 2 </a:t>
            </a:r>
            <a:r>
              <a:rPr lang="en-US" altLang="zh-CN" dirty="0">
                <a:solidFill>
                  <a:srgbClr val="FF0000"/>
                </a:solidFill>
              </a:rPr>
              <a:t>3 8</a:t>
            </a:r>
            <a:endParaRPr lang="zh-CN" altLang="en-US" dirty="0">
              <a:solidFill>
                <a:srgbClr val="FF0000"/>
              </a:solidFill>
            </a:endParaRPr>
          </a:p>
        </p:txBody>
      </p:sp>
      <p:sp>
        <p:nvSpPr>
          <p:cNvPr id="6" name="内容占位符 2"/>
          <p:cNvSpPr txBox="1">
            <a:spLocks/>
          </p:cNvSpPr>
          <p:nvPr/>
        </p:nvSpPr>
        <p:spPr>
          <a:xfrm>
            <a:off x="5515513" y="624110"/>
            <a:ext cx="4847687" cy="51797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r>
              <a:rPr lang="en-US" altLang="zh-CN" dirty="0"/>
              <a:t>The question is: </a:t>
            </a:r>
            <a:endParaRPr lang="en-US" altLang="zh-CN" dirty="0" smtClean="0"/>
          </a:p>
          <a:p>
            <a:pPr algn="just"/>
            <a:r>
              <a:rPr lang="en-US" altLang="zh-CN" dirty="0" smtClean="0"/>
              <a:t>What </a:t>
            </a:r>
            <a:r>
              <a:rPr lang="en-US" altLang="zh-CN" dirty="0"/>
              <a:t>is the minimum number of swaps of adjacent numbers to sort a given </a:t>
            </a:r>
            <a:r>
              <a:rPr lang="en-US" altLang="zh-CN" dirty="0" smtClean="0"/>
              <a:t>sequence</a:t>
            </a:r>
            <a:r>
              <a:rPr lang="zh-CN" altLang="en-US" dirty="0" smtClean="0"/>
              <a:t>？</a:t>
            </a:r>
            <a:r>
              <a:rPr lang="en-US" altLang="zh-CN" dirty="0" smtClean="0"/>
              <a:t> </a:t>
            </a:r>
          </a:p>
          <a:p>
            <a:pPr algn="just"/>
            <a:r>
              <a:rPr lang="en-US" altLang="zh-CN" dirty="0" smtClean="0"/>
              <a:t>Since </a:t>
            </a:r>
            <a:r>
              <a:rPr lang="en-US" altLang="zh-CN" dirty="0"/>
              <a:t>Charlie does not have Raymond's mental capabilities, he decides to cheat. Here is where you come into play. He asks you to write a computer program for him that answers the question. Rest assured he will pay a very good prize for it.</a:t>
            </a:r>
            <a:endParaRPr lang="zh-CN" altLang="en-US" dirty="0"/>
          </a:p>
        </p:txBody>
      </p:sp>
    </p:spTree>
    <p:extLst>
      <p:ext uri="{BB962C8B-B14F-4D97-AF65-F5344CB8AC3E}">
        <p14:creationId xmlns:p14="http://schemas.microsoft.com/office/powerpoint/2010/main" val="32218932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逆序</a:t>
            </a:r>
            <a:r>
              <a:rPr lang="zh-CN" altLang="en-US" dirty="0"/>
              <a:t>数</a:t>
            </a:r>
          </a:p>
        </p:txBody>
      </p:sp>
      <p:sp>
        <p:nvSpPr>
          <p:cNvPr id="3" name="内容占位符 2"/>
          <p:cNvSpPr>
            <a:spLocks noGrp="1"/>
          </p:cNvSpPr>
          <p:nvPr>
            <p:ph idx="1"/>
          </p:nvPr>
        </p:nvSpPr>
        <p:spPr/>
        <p:txBody>
          <a:bodyPr/>
          <a:lstStyle/>
          <a:p>
            <a:r>
              <a:rPr lang="zh-CN" altLang="en-US" dirty="0"/>
              <a:t>在一个排列中，如果一对数的前后位置与大小顺序相反，即前面的数大于后面的数，那么它们就称为一个</a:t>
            </a:r>
            <a:r>
              <a:rPr lang="zh-CN" altLang="en-US" b="1" dirty="0"/>
              <a:t>逆序</a:t>
            </a:r>
            <a:r>
              <a:rPr lang="zh-CN" altLang="en-US" dirty="0"/>
              <a:t>。一个排列中逆序的总数就称为这个排列的</a:t>
            </a:r>
            <a:r>
              <a:rPr lang="zh-CN" altLang="en-US" b="1" dirty="0"/>
              <a:t>逆序数</a:t>
            </a:r>
            <a:r>
              <a:rPr lang="zh-CN" altLang="en-US" dirty="0" smtClean="0"/>
              <a:t>。</a:t>
            </a:r>
            <a:endParaRPr lang="en-US" altLang="zh-CN" dirty="0" smtClean="0"/>
          </a:p>
          <a:p>
            <a:pPr algn="just"/>
            <a:endParaRPr lang="en-US" altLang="zh-CN" dirty="0" smtClean="0"/>
          </a:p>
          <a:p>
            <a:pPr algn="just"/>
            <a:r>
              <a:rPr lang="en-US" altLang="zh-CN" dirty="0" smtClean="0"/>
              <a:t>2 8 0 3 </a:t>
            </a:r>
          </a:p>
          <a:p>
            <a:pPr algn="just"/>
            <a:r>
              <a:rPr lang="zh-CN" altLang="en-US" dirty="0"/>
              <a:t>逆序</a:t>
            </a:r>
            <a:r>
              <a:rPr lang="zh-CN" altLang="en-US" dirty="0" smtClean="0"/>
              <a:t>数为</a:t>
            </a:r>
            <a:r>
              <a:rPr lang="en-US" altLang="zh-CN" dirty="0" smtClean="0"/>
              <a:t>1+2+0+0=3</a:t>
            </a:r>
          </a:p>
        </p:txBody>
      </p:sp>
    </p:spTree>
    <p:extLst>
      <p:ext uri="{BB962C8B-B14F-4D97-AF65-F5344CB8AC3E}">
        <p14:creationId xmlns:p14="http://schemas.microsoft.com/office/powerpoint/2010/main" val="12301819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求解</a:t>
            </a:r>
            <a:r>
              <a:rPr lang="zh-CN" altLang="en-US" dirty="0" smtClean="0"/>
              <a:t>思路</a:t>
            </a:r>
            <a:endParaRPr lang="zh-CN" altLang="en-US" dirty="0"/>
          </a:p>
        </p:txBody>
      </p:sp>
      <p:sp>
        <p:nvSpPr>
          <p:cNvPr id="3" name="内容占位符 2"/>
          <p:cNvSpPr>
            <a:spLocks noGrp="1"/>
          </p:cNvSpPr>
          <p:nvPr>
            <p:ph idx="1"/>
          </p:nvPr>
        </p:nvSpPr>
        <p:spPr/>
        <p:txBody>
          <a:bodyPr/>
          <a:lstStyle/>
          <a:p>
            <a:r>
              <a:rPr lang="zh-CN" altLang="en-US" dirty="0"/>
              <a:t>数列的逆序数可以使用归并排序和数状数组</a:t>
            </a:r>
            <a:r>
              <a:rPr lang="zh-CN" altLang="en-US" dirty="0" smtClean="0"/>
              <a:t>求解</a:t>
            </a:r>
            <a:endParaRPr lang="en-US" altLang="zh-CN" dirty="0" smtClean="0"/>
          </a:p>
          <a:p>
            <a:r>
              <a:rPr lang="zh-CN" altLang="en-US" dirty="0"/>
              <a:t>归并排序是将数列</a:t>
            </a:r>
            <a:r>
              <a:rPr lang="en-US" altLang="zh-CN" dirty="0"/>
              <a:t>a[</a:t>
            </a:r>
            <a:r>
              <a:rPr lang="en-US" altLang="zh-CN" dirty="0" err="1"/>
              <a:t>l,h</a:t>
            </a:r>
            <a:r>
              <a:rPr lang="en-US" altLang="zh-CN" dirty="0"/>
              <a:t>]</a:t>
            </a:r>
            <a:r>
              <a:rPr lang="zh-CN" altLang="en-US" dirty="0"/>
              <a:t>分成两半</a:t>
            </a:r>
            <a:r>
              <a:rPr lang="en-US" altLang="zh-CN" dirty="0"/>
              <a:t>a[</a:t>
            </a:r>
            <a:r>
              <a:rPr lang="en-US" altLang="zh-CN" dirty="0" err="1"/>
              <a:t>l,mid</a:t>
            </a:r>
            <a:r>
              <a:rPr lang="en-US" altLang="zh-CN" dirty="0"/>
              <a:t>]</a:t>
            </a:r>
            <a:r>
              <a:rPr lang="zh-CN" altLang="en-US" dirty="0"/>
              <a:t>和</a:t>
            </a:r>
            <a:r>
              <a:rPr lang="en-US" altLang="zh-CN" dirty="0"/>
              <a:t>a[mid+1,h]</a:t>
            </a:r>
            <a:r>
              <a:rPr lang="zh-CN" altLang="en-US" dirty="0"/>
              <a:t>分别进行归并排序，然后再将这两半合并起来</a:t>
            </a:r>
            <a:r>
              <a:rPr lang="zh-CN" altLang="en-US" dirty="0" smtClean="0"/>
              <a:t>。</a:t>
            </a:r>
            <a:endParaRPr lang="en-US" altLang="zh-CN" dirty="0" smtClean="0"/>
          </a:p>
          <a:p>
            <a:r>
              <a:rPr lang="zh-CN" altLang="en-US" dirty="0" smtClean="0"/>
              <a:t>在</a:t>
            </a:r>
            <a:r>
              <a:rPr lang="zh-CN" altLang="en-US" dirty="0"/>
              <a:t>合并的过程中（设</a:t>
            </a:r>
            <a:r>
              <a:rPr lang="en-US" altLang="zh-CN" dirty="0"/>
              <a:t>l&lt;=</a:t>
            </a:r>
            <a:r>
              <a:rPr lang="en-US" altLang="zh-CN" dirty="0" err="1"/>
              <a:t>i</a:t>
            </a:r>
            <a:r>
              <a:rPr lang="en-US" altLang="zh-CN" dirty="0"/>
              <a:t>&lt;=mid</a:t>
            </a:r>
            <a:r>
              <a:rPr lang="zh-CN" altLang="en-US" dirty="0"/>
              <a:t>，</a:t>
            </a:r>
            <a:r>
              <a:rPr lang="en-US" altLang="zh-CN" dirty="0"/>
              <a:t>mid+1&lt;=j&lt;=h</a:t>
            </a:r>
            <a:r>
              <a:rPr lang="zh-CN" altLang="en-US" dirty="0"/>
              <a:t>），当</a:t>
            </a:r>
            <a:r>
              <a:rPr lang="en-US" altLang="zh-CN" dirty="0"/>
              <a:t>a[</a:t>
            </a:r>
            <a:r>
              <a:rPr lang="en-US" altLang="zh-CN" dirty="0" err="1"/>
              <a:t>i</a:t>
            </a:r>
            <a:r>
              <a:rPr lang="en-US" altLang="zh-CN" dirty="0"/>
              <a:t>]&lt;=a[j]</a:t>
            </a:r>
            <a:r>
              <a:rPr lang="zh-CN" altLang="en-US" dirty="0"/>
              <a:t>时，并不产生逆序数；当</a:t>
            </a:r>
            <a:r>
              <a:rPr lang="en-US" altLang="zh-CN" dirty="0"/>
              <a:t>a[</a:t>
            </a:r>
            <a:r>
              <a:rPr lang="en-US" altLang="zh-CN" dirty="0" err="1"/>
              <a:t>i</a:t>
            </a:r>
            <a:r>
              <a:rPr lang="en-US" altLang="zh-CN" dirty="0"/>
              <a:t>]&gt;a[j]</a:t>
            </a:r>
            <a:r>
              <a:rPr lang="zh-CN" altLang="en-US" dirty="0"/>
              <a:t>时，在前半部分中比</a:t>
            </a:r>
            <a:r>
              <a:rPr lang="en-US" altLang="zh-CN" dirty="0"/>
              <a:t>a[</a:t>
            </a:r>
            <a:r>
              <a:rPr lang="en-US" altLang="zh-CN" dirty="0" err="1"/>
              <a:t>i</a:t>
            </a:r>
            <a:r>
              <a:rPr lang="en-US" altLang="zh-CN" dirty="0"/>
              <a:t>]</a:t>
            </a:r>
            <a:r>
              <a:rPr lang="zh-CN" altLang="en-US" dirty="0"/>
              <a:t>大的数都比</a:t>
            </a:r>
            <a:r>
              <a:rPr lang="en-US" altLang="zh-CN" dirty="0"/>
              <a:t>a[j]</a:t>
            </a:r>
            <a:r>
              <a:rPr lang="zh-CN" altLang="en-US" dirty="0"/>
              <a:t>大，将</a:t>
            </a:r>
            <a:r>
              <a:rPr lang="en-US" altLang="zh-CN" dirty="0"/>
              <a:t>a[j]</a:t>
            </a:r>
            <a:r>
              <a:rPr lang="zh-CN" altLang="en-US" dirty="0"/>
              <a:t>放在</a:t>
            </a:r>
            <a:r>
              <a:rPr lang="en-US" altLang="zh-CN" dirty="0"/>
              <a:t>a[</a:t>
            </a:r>
            <a:r>
              <a:rPr lang="en-US" altLang="zh-CN" dirty="0" err="1"/>
              <a:t>i</a:t>
            </a:r>
            <a:r>
              <a:rPr lang="en-US" altLang="zh-CN" dirty="0"/>
              <a:t>]</a:t>
            </a:r>
            <a:r>
              <a:rPr lang="zh-CN" altLang="en-US" dirty="0"/>
              <a:t>前面的话，逆序数要加上</a:t>
            </a:r>
            <a:r>
              <a:rPr lang="en-US" altLang="zh-CN" dirty="0"/>
              <a:t>mid+1-i</a:t>
            </a:r>
            <a:r>
              <a:rPr lang="zh-CN" altLang="en-US" dirty="0"/>
              <a:t>。因此，可以在归并排序中的合并过程中计算逆序数。</a:t>
            </a:r>
          </a:p>
        </p:txBody>
      </p:sp>
    </p:spTree>
    <p:extLst>
      <p:ext uri="{BB962C8B-B14F-4D97-AF65-F5344CB8AC3E}">
        <p14:creationId xmlns:p14="http://schemas.microsoft.com/office/powerpoint/2010/main" val="30806192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355644" y="1024299"/>
            <a:ext cx="6096000" cy="5386090"/>
          </a:xfrm>
          <a:prstGeom prst="rect">
            <a:avLst/>
          </a:prstGeom>
        </p:spPr>
        <p:txBody>
          <a:bodyPr>
            <a:spAutoFit/>
          </a:bodyPr>
          <a:lstStyle/>
          <a:p>
            <a:pPr marL="82296" indent="0">
              <a:buNone/>
            </a:pPr>
            <a:r>
              <a:rPr lang="en-US" altLang="zh-CN" dirty="0">
                <a:latin typeface="Times New Roman" panose="02020603050405020304" pitchFamily="18" charset="0"/>
                <a:cs typeface="Times New Roman" panose="02020603050405020304" pitchFamily="18" charset="0"/>
              </a:rPr>
              <a:t>void Merge(</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l,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m,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r</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56616" lvl="1" indent="0">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l;</a:t>
            </a:r>
          </a:p>
          <a:p>
            <a:pPr marL="356616" lvl="1" indent="0">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j = m + 1;</a:t>
            </a:r>
          </a:p>
          <a:p>
            <a:pPr marL="356616" lvl="1" indent="0">
              <a:buNone/>
            </a:pPr>
            <a:r>
              <a:rPr lang="en-US" altLang="zh-CN" sz="2000" dirty="0" err="1">
                <a:latin typeface="Times New Roman" panose="02020603050405020304" pitchFamily="18" charset="0"/>
                <a:cs typeface="Times New Roman" panose="02020603050405020304" pitchFamily="18" charset="0"/>
              </a:rPr>
              <a:t>int</a:t>
            </a:r>
            <a:r>
              <a:rPr lang="en-US" altLang="zh-CN" sz="2000" dirty="0">
                <a:latin typeface="Times New Roman" panose="02020603050405020304" pitchFamily="18" charset="0"/>
                <a:cs typeface="Times New Roman" panose="02020603050405020304" pitchFamily="18" charset="0"/>
              </a:rPr>
              <a:t> k = l;</a:t>
            </a:r>
          </a:p>
          <a:p>
            <a:pPr marL="356616" lvl="1" indent="0">
              <a:buNone/>
            </a:pPr>
            <a:r>
              <a:rPr lang="en-US" altLang="zh-CN" sz="2000" dirty="0">
                <a:latin typeface="Times New Roman" panose="02020603050405020304" pitchFamily="18" charset="0"/>
                <a:cs typeface="Times New Roman" panose="02020603050405020304" pitchFamily="18" charset="0"/>
              </a:rPr>
              <a:t>while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&lt;= m&amp;&amp;j &lt;= r</a:t>
            </a:r>
            <a:r>
              <a:rPr lang="en-US" altLang="zh-CN" sz="2000" dirty="0" smtClean="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marL="603504" lvl="2" indent="0">
              <a:buNone/>
            </a:pPr>
            <a:r>
              <a:rPr lang="en-US" altLang="zh-CN" dirty="0">
                <a:latin typeface="Times New Roman" panose="02020603050405020304" pitchFamily="18" charset="0"/>
                <a:cs typeface="Times New Roman" panose="02020603050405020304" pitchFamily="18" charset="0"/>
              </a:rPr>
              <a:t>if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]&gt;a[j</a:t>
            </a:r>
            <a:r>
              <a:rPr lang="en-US" altLang="zh-CN"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603504" lvl="2" indent="0">
              <a:buNone/>
            </a:pPr>
            <a:r>
              <a:rPr lang="en-US" altLang="zh-CN" dirty="0" err="1">
                <a:latin typeface="Times New Roman" panose="02020603050405020304" pitchFamily="18" charset="0"/>
                <a:cs typeface="Times New Roman" panose="02020603050405020304" pitchFamily="18" charset="0"/>
              </a:rPr>
              <a:t>tmp</a:t>
            </a:r>
            <a:r>
              <a:rPr lang="en-US" altLang="zh-CN" dirty="0">
                <a:latin typeface="Times New Roman" panose="02020603050405020304" pitchFamily="18" charset="0"/>
                <a:cs typeface="Times New Roman" panose="02020603050405020304" pitchFamily="18" charset="0"/>
              </a:rPr>
              <a:t>[k++] = a[j++];</a:t>
            </a:r>
          </a:p>
          <a:p>
            <a:pPr marL="603504" lvl="2" indent="0">
              <a:buNone/>
            </a:pPr>
            <a:r>
              <a:rPr lang="en-US" altLang="zh-CN" b="1" dirty="0" err="1">
                <a:solidFill>
                  <a:schemeClr val="bg2">
                    <a:lumMod val="50000"/>
                  </a:schemeClr>
                </a:solidFill>
                <a:latin typeface="Times New Roman" panose="02020603050405020304" pitchFamily="18" charset="0"/>
                <a:cs typeface="Times New Roman" panose="02020603050405020304" pitchFamily="18" charset="0"/>
              </a:rPr>
              <a:t>ans</a:t>
            </a:r>
            <a:r>
              <a:rPr lang="en-US" altLang="zh-CN" b="1" dirty="0">
                <a:solidFill>
                  <a:schemeClr val="bg2">
                    <a:lumMod val="50000"/>
                  </a:schemeClr>
                </a:solidFill>
                <a:latin typeface="Times New Roman" panose="02020603050405020304" pitchFamily="18" charset="0"/>
                <a:cs typeface="Times New Roman" panose="02020603050405020304" pitchFamily="18" charset="0"/>
              </a:rPr>
              <a:t> += m - </a:t>
            </a:r>
            <a:r>
              <a:rPr lang="en-US" altLang="zh-CN" b="1" dirty="0" err="1">
                <a:solidFill>
                  <a:schemeClr val="bg2">
                    <a:lumMod val="50000"/>
                  </a:schemeClr>
                </a:solidFill>
                <a:latin typeface="Times New Roman" panose="02020603050405020304" pitchFamily="18" charset="0"/>
                <a:cs typeface="Times New Roman" panose="02020603050405020304" pitchFamily="18" charset="0"/>
              </a:rPr>
              <a:t>i</a:t>
            </a:r>
            <a:r>
              <a:rPr lang="en-US" altLang="zh-CN" b="1" dirty="0">
                <a:solidFill>
                  <a:schemeClr val="bg2">
                    <a:lumMod val="50000"/>
                  </a:schemeClr>
                </a:solidFill>
                <a:latin typeface="Times New Roman" panose="02020603050405020304" pitchFamily="18" charset="0"/>
                <a:cs typeface="Times New Roman" panose="02020603050405020304" pitchFamily="18" charset="0"/>
              </a:rPr>
              <a:t> + 1;</a:t>
            </a:r>
          </a:p>
          <a:p>
            <a:pPr marL="603504" lvl="2" indent="0">
              <a:buNone/>
            </a:pPr>
            <a:r>
              <a:rPr lang="en-US" altLang="zh-CN" dirty="0">
                <a:latin typeface="Times New Roman" panose="02020603050405020304" pitchFamily="18" charset="0"/>
                <a:cs typeface="Times New Roman" panose="02020603050405020304" pitchFamily="18" charset="0"/>
              </a:rPr>
              <a:t>}</a:t>
            </a:r>
          </a:p>
          <a:p>
            <a:pPr marL="603504" lvl="2" indent="0">
              <a:buNone/>
            </a:pPr>
            <a:r>
              <a:rPr lang="en-US" altLang="zh-CN" dirty="0" smtClean="0">
                <a:latin typeface="Times New Roman" panose="02020603050405020304" pitchFamily="18" charset="0"/>
                <a:cs typeface="Times New Roman" panose="02020603050405020304" pitchFamily="18" charset="0"/>
              </a:rPr>
              <a:t>else{</a:t>
            </a:r>
            <a:endParaRPr lang="en-US" altLang="zh-CN" dirty="0">
              <a:latin typeface="Times New Roman" panose="02020603050405020304" pitchFamily="18" charset="0"/>
              <a:cs typeface="Times New Roman" panose="02020603050405020304" pitchFamily="18" charset="0"/>
            </a:endParaRPr>
          </a:p>
          <a:p>
            <a:pPr marL="603504" lvl="2" indent="0">
              <a:buNone/>
            </a:pPr>
            <a:r>
              <a:rPr lang="en-US" altLang="zh-CN" dirty="0" err="1">
                <a:latin typeface="Times New Roman" panose="02020603050405020304" pitchFamily="18" charset="0"/>
                <a:cs typeface="Times New Roman" panose="02020603050405020304" pitchFamily="18" charset="0"/>
              </a:rPr>
              <a:t>tmp</a:t>
            </a:r>
            <a:r>
              <a:rPr lang="en-US" altLang="zh-CN" dirty="0">
                <a:latin typeface="Times New Roman" panose="02020603050405020304" pitchFamily="18" charset="0"/>
                <a:cs typeface="Times New Roman" panose="02020603050405020304" pitchFamily="18" charset="0"/>
              </a:rPr>
              <a:t>[k++] =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p>
          <a:p>
            <a:pPr marL="603504" lvl="2" indent="0">
              <a:buNone/>
            </a:pPr>
            <a:r>
              <a:rPr lang="en-US" altLang="zh-CN" dirty="0">
                <a:latin typeface="Times New Roman" panose="02020603050405020304" pitchFamily="18" charset="0"/>
                <a:cs typeface="Times New Roman" panose="02020603050405020304" pitchFamily="18" charset="0"/>
              </a:rPr>
              <a:t>}</a:t>
            </a:r>
          </a:p>
          <a:p>
            <a:pPr marL="356616" lvl="1" indent="0">
              <a:buNone/>
            </a:pPr>
            <a:r>
              <a:rPr lang="en-US" altLang="zh-CN" sz="2000" dirty="0">
                <a:latin typeface="Times New Roman" panose="02020603050405020304" pitchFamily="18" charset="0"/>
                <a:cs typeface="Times New Roman" panose="02020603050405020304" pitchFamily="18" charset="0"/>
              </a:rPr>
              <a:t>}</a:t>
            </a:r>
          </a:p>
          <a:p>
            <a:pPr marL="356616" lvl="1" indent="0">
              <a:buNone/>
            </a:pPr>
            <a:r>
              <a:rPr lang="en-US" altLang="zh-CN" sz="2000" dirty="0">
                <a:latin typeface="Times New Roman" panose="02020603050405020304" pitchFamily="18" charset="0"/>
                <a:cs typeface="Times New Roman" panose="02020603050405020304" pitchFamily="18" charset="0"/>
              </a:rPr>
              <a:t>while (</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&lt;= m)</a:t>
            </a:r>
            <a:r>
              <a:rPr lang="en-US" altLang="zh-CN" sz="2000" dirty="0" err="1">
                <a:latin typeface="Times New Roman" panose="02020603050405020304" pitchFamily="18" charset="0"/>
                <a:cs typeface="Times New Roman" panose="02020603050405020304" pitchFamily="18" charset="0"/>
              </a:rPr>
              <a:t>tmp</a:t>
            </a:r>
            <a:r>
              <a:rPr lang="en-US" altLang="zh-CN" sz="2000" dirty="0">
                <a:latin typeface="Times New Roman" panose="02020603050405020304" pitchFamily="18" charset="0"/>
                <a:cs typeface="Times New Roman" panose="02020603050405020304" pitchFamily="18" charset="0"/>
              </a:rPr>
              <a:t>[k++] = a[</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p>
          <a:p>
            <a:pPr marL="356616" lvl="1" indent="0">
              <a:buNone/>
            </a:pPr>
            <a:r>
              <a:rPr lang="en-US" altLang="zh-CN" sz="2000" dirty="0">
                <a:latin typeface="Times New Roman" panose="02020603050405020304" pitchFamily="18" charset="0"/>
                <a:cs typeface="Times New Roman" panose="02020603050405020304" pitchFamily="18" charset="0"/>
              </a:rPr>
              <a:t>while (j &lt;= r)</a:t>
            </a:r>
            <a:r>
              <a:rPr lang="en-US" altLang="zh-CN" sz="2000" dirty="0" err="1">
                <a:latin typeface="Times New Roman" panose="02020603050405020304" pitchFamily="18" charset="0"/>
                <a:cs typeface="Times New Roman" panose="02020603050405020304" pitchFamily="18" charset="0"/>
              </a:rPr>
              <a:t>tmp</a:t>
            </a:r>
            <a:r>
              <a:rPr lang="en-US" altLang="zh-CN" sz="2000" dirty="0">
                <a:latin typeface="Times New Roman" panose="02020603050405020304" pitchFamily="18" charset="0"/>
                <a:cs typeface="Times New Roman" panose="02020603050405020304" pitchFamily="18" charset="0"/>
              </a:rPr>
              <a:t>[k++] = a[j++];</a:t>
            </a:r>
          </a:p>
          <a:p>
            <a:pPr marL="356616" lvl="1" indent="0">
              <a:buNone/>
            </a:pPr>
            <a:r>
              <a:rPr lang="nn-NO" altLang="zh-CN" sz="2000" dirty="0">
                <a:latin typeface="Times New Roman" panose="02020603050405020304" pitchFamily="18" charset="0"/>
                <a:cs typeface="Times New Roman" panose="02020603050405020304" pitchFamily="18" charset="0"/>
              </a:rPr>
              <a:t>for (int i = l; i &lt;= r; i++)</a:t>
            </a:r>
          </a:p>
          <a:p>
            <a:pPr marL="356616" lvl="1" indent="0">
              <a:buNone/>
            </a:pPr>
            <a:r>
              <a:rPr lang="en-US" altLang="zh-CN" sz="2000" dirty="0">
                <a:latin typeface="Times New Roman" panose="02020603050405020304" pitchFamily="18" charset="0"/>
                <a:cs typeface="Times New Roman" panose="02020603050405020304" pitchFamily="18" charset="0"/>
              </a:rPr>
              <a:t>a[</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 = </a:t>
            </a:r>
            <a:r>
              <a:rPr lang="en-US" altLang="zh-CN" sz="2000" dirty="0" err="1">
                <a:latin typeface="Times New Roman" panose="02020603050405020304" pitchFamily="18" charset="0"/>
                <a:cs typeface="Times New Roman" panose="02020603050405020304" pitchFamily="18" charset="0"/>
              </a:rPr>
              <a:t>tmp</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i</a:t>
            </a:r>
            <a:r>
              <a:rPr lang="en-US" altLang="zh-CN" sz="2000" dirty="0">
                <a:latin typeface="Times New Roman" panose="02020603050405020304" pitchFamily="18" charset="0"/>
                <a:cs typeface="Times New Roman" panose="02020603050405020304" pitchFamily="18" charset="0"/>
              </a:rPr>
              <a:t>];</a:t>
            </a:r>
          </a:p>
          <a:p>
            <a:pPr marL="0" lvl="1" indent="0">
              <a:buNone/>
            </a:pPr>
            <a:r>
              <a:rPr lang="en-US" altLang="zh-CN" sz="2000" dirty="0">
                <a:latin typeface="Times New Roman" panose="02020603050405020304" pitchFamily="18" charset="0"/>
                <a:cs typeface="Times New Roman" panose="02020603050405020304" pitchFamily="18" charset="0"/>
              </a:rPr>
              <a:t>  }</a:t>
            </a:r>
          </a:p>
        </p:txBody>
      </p:sp>
      <p:pic>
        <p:nvPicPr>
          <p:cNvPr id="8" name="Picture 4" descr="Merge_sort_algorithm_diagram"/>
          <p:cNvPicPr>
            <a:picLocks noChangeAspect="1" noChangeArrowheads="1"/>
          </p:cNvPicPr>
          <p:nvPr/>
        </p:nvPicPr>
        <p:blipFill rotWithShape="1">
          <a:blip r:embed="rId3">
            <a:extLst>
              <a:ext uri="{28A0092B-C50C-407E-A947-70E740481C1C}">
                <a14:useLocalDpi xmlns:a14="http://schemas.microsoft.com/office/drawing/2010/main" val="0"/>
              </a:ext>
            </a:extLst>
          </a:blip>
          <a:srcRect r="1068" b="1426"/>
          <a:stretch/>
        </p:blipFill>
        <p:spPr bwMode="auto">
          <a:xfrm>
            <a:off x="165820" y="1191177"/>
            <a:ext cx="5877447" cy="564424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822516" y="4258348"/>
            <a:ext cx="646331"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0 0 1</a:t>
            </a:r>
            <a:endParaRPr lang="zh-CN" altLang="en-US" dirty="0">
              <a:solidFill>
                <a:schemeClr val="bg1">
                  <a:lumMod val="65000"/>
                </a:schemeClr>
              </a:solidFill>
            </a:endParaRPr>
          </a:p>
        </p:txBody>
      </p:sp>
      <p:sp>
        <p:nvSpPr>
          <p:cNvPr id="10" name="矩形 9"/>
          <p:cNvSpPr/>
          <p:nvPr/>
        </p:nvSpPr>
        <p:spPr>
          <a:xfrm>
            <a:off x="2306060" y="4262741"/>
            <a:ext cx="646331"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2 2 3</a:t>
            </a:r>
            <a:endParaRPr lang="zh-CN" altLang="en-US" dirty="0">
              <a:solidFill>
                <a:schemeClr val="bg1">
                  <a:lumMod val="65000"/>
                </a:schemeClr>
              </a:solidFill>
            </a:endParaRPr>
          </a:p>
        </p:txBody>
      </p:sp>
      <p:sp>
        <p:nvSpPr>
          <p:cNvPr id="11" name="矩形 10"/>
          <p:cNvSpPr/>
          <p:nvPr/>
        </p:nvSpPr>
        <p:spPr>
          <a:xfrm>
            <a:off x="3958490" y="4258348"/>
            <a:ext cx="697627" cy="369332"/>
          </a:xfrm>
          <a:prstGeom prst="rect">
            <a:avLst/>
          </a:prstGeom>
        </p:spPr>
        <p:txBody>
          <a:bodyPr wrap="none">
            <a:spAutoFit/>
          </a:bodyPr>
          <a:lstStyle/>
          <a:p>
            <a:r>
              <a:rPr lang="en-US" altLang="zh-CN" dirty="0" smtClean="0">
                <a:solidFill>
                  <a:schemeClr val="bg1">
                    <a:lumMod val="65000"/>
                  </a:schemeClr>
                </a:solidFill>
              </a:rPr>
              <a:t>4 4 5</a:t>
            </a:r>
            <a:endParaRPr lang="zh-CN" altLang="en-US" dirty="0">
              <a:solidFill>
                <a:schemeClr val="bg1">
                  <a:lumMod val="65000"/>
                </a:schemeClr>
              </a:solidFill>
            </a:endParaRPr>
          </a:p>
        </p:txBody>
      </p:sp>
      <p:sp>
        <p:nvSpPr>
          <p:cNvPr id="12" name="矩形 11"/>
          <p:cNvSpPr/>
          <p:nvPr/>
        </p:nvSpPr>
        <p:spPr>
          <a:xfrm>
            <a:off x="5026050" y="4258348"/>
            <a:ext cx="646331"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6 7 6</a:t>
            </a:r>
            <a:endParaRPr lang="zh-CN" altLang="en-US" dirty="0">
              <a:solidFill>
                <a:schemeClr val="bg1">
                  <a:lumMod val="65000"/>
                </a:schemeClr>
              </a:solidFill>
            </a:endParaRPr>
          </a:p>
        </p:txBody>
      </p:sp>
      <p:sp>
        <p:nvSpPr>
          <p:cNvPr id="13" name="矩形 12"/>
          <p:cNvSpPr/>
          <p:nvPr/>
        </p:nvSpPr>
        <p:spPr>
          <a:xfrm>
            <a:off x="606596" y="4836545"/>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1</a:t>
            </a:r>
            <a:endParaRPr lang="zh-CN" altLang="en-US" dirty="0">
              <a:solidFill>
                <a:schemeClr val="bg1">
                  <a:lumMod val="65000"/>
                </a:schemeClr>
              </a:solidFill>
            </a:endParaRPr>
          </a:p>
        </p:txBody>
      </p:sp>
      <p:sp>
        <p:nvSpPr>
          <p:cNvPr id="14" name="矩形 13"/>
          <p:cNvSpPr/>
          <p:nvPr/>
        </p:nvSpPr>
        <p:spPr>
          <a:xfrm>
            <a:off x="1941043" y="4836545"/>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1</a:t>
            </a:r>
            <a:endParaRPr lang="zh-CN" altLang="en-US" dirty="0">
              <a:solidFill>
                <a:schemeClr val="bg1">
                  <a:lumMod val="65000"/>
                </a:schemeClr>
              </a:solidFill>
            </a:endParaRPr>
          </a:p>
        </p:txBody>
      </p:sp>
      <p:sp>
        <p:nvSpPr>
          <p:cNvPr id="15" name="矩形 14"/>
          <p:cNvSpPr/>
          <p:nvPr/>
        </p:nvSpPr>
        <p:spPr>
          <a:xfrm>
            <a:off x="3558425" y="4836545"/>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0</a:t>
            </a:r>
            <a:endParaRPr lang="zh-CN" altLang="en-US" dirty="0">
              <a:solidFill>
                <a:schemeClr val="bg1">
                  <a:lumMod val="65000"/>
                </a:schemeClr>
              </a:solidFill>
            </a:endParaRPr>
          </a:p>
        </p:txBody>
      </p:sp>
      <p:sp>
        <p:nvSpPr>
          <p:cNvPr id="16" name="矩形 15"/>
          <p:cNvSpPr/>
          <p:nvPr/>
        </p:nvSpPr>
        <p:spPr>
          <a:xfrm>
            <a:off x="4852642" y="4836545"/>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0</a:t>
            </a:r>
            <a:endParaRPr lang="zh-CN" altLang="en-US" dirty="0">
              <a:solidFill>
                <a:schemeClr val="bg1">
                  <a:lumMod val="65000"/>
                </a:schemeClr>
              </a:solidFill>
            </a:endParaRPr>
          </a:p>
        </p:txBody>
      </p:sp>
      <p:sp>
        <p:nvSpPr>
          <p:cNvPr id="17" name="矩形 16"/>
          <p:cNvSpPr/>
          <p:nvPr/>
        </p:nvSpPr>
        <p:spPr>
          <a:xfrm>
            <a:off x="1982894" y="5112350"/>
            <a:ext cx="646331"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0 1 3</a:t>
            </a:r>
            <a:endParaRPr lang="zh-CN" altLang="en-US" dirty="0">
              <a:solidFill>
                <a:schemeClr val="bg1">
                  <a:lumMod val="65000"/>
                </a:schemeClr>
              </a:solidFill>
            </a:endParaRPr>
          </a:p>
        </p:txBody>
      </p:sp>
      <p:sp>
        <p:nvSpPr>
          <p:cNvPr id="18" name="矩形 17"/>
          <p:cNvSpPr/>
          <p:nvPr/>
        </p:nvSpPr>
        <p:spPr>
          <a:xfrm>
            <a:off x="1468847" y="5657740"/>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2</a:t>
            </a:r>
            <a:endParaRPr lang="zh-CN" altLang="en-US" dirty="0">
              <a:solidFill>
                <a:schemeClr val="bg1">
                  <a:lumMod val="65000"/>
                </a:schemeClr>
              </a:solidFill>
            </a:endParaRPr>
          </a:p>
        </p:txBody>
      </p:sp>
      <p:sp>
        <p:nvSpPr>
          <p:cNvPr id="19" name="矩形 18"/>
          <p:cNvSpPr/>
          <p:nvPr/>
        </p:nvSpPr>
        <p:spPr>
          <a:xfrm>
            <a:off x="4155015" y="5112350"/>
            <a:ext cx="697627" cy="369332"/>
          </a:xfrm>
          <a:prstGeom prst="rect">
            <a:avLst/>
          </a:prstGeom>
        </p:spPr>
        <p:txBody>
          <a:bodyPr wrap="none">
            <a:spAutoFit/>
          </a:bodyPr>
          <a:lstStyle/>
          <a:p>
            <a:r>
              <a:rPr lang="en-US" altLang="zh-CN" dirty="0" smtClean="0">
                <a:solidFill>
                  <a:schemeClr val="bg1">
                    <a:lumMod val="65000"/>
                  </a:schemeClr>
                </a:solidFill>
              </a:rPr>
              <a:t>4 5 6</a:t>
            </a:r>
            <a:endParaRPr lang="zh-CN" altLang="en-US" dirty="0">
              <a:solidFill>
                <a:schemeClr val="bg1">
                  <a:lumMod val="65000"/>
                </a:schemeClr>
              </a:solidFill>
            </a:endParaRPr>
          </a:p>
        </p:txBody>
      </p:sp>
      <p:sp>
        <p:nvSpPr>
          <p:cNvPr id="21" name="矩形 20"/>
          <p:cNvSpPr/>
          <p:nvPr/>
        </p:nvSpPr>
        <p:spPr>
          <a:xfrm>
            <a:off x="4725968" y="5615843"/>
            <a:ext cx="300082"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1</a:t>
            </a:r>
            <a:endParaRPr lang="zh-CN" altLang="en-US" dirty="0">
              <a:solidFill>
                <a:schemeClr val="bg1">
                  <a:lumMod val="65000"/>
                </a:schemeClr>
              </a:solidFill>
            </a:endParaRPr>
          </a:p>
        </p:txBody>
      </p:sp>
      <p:sp>
        <p:nvSpPr>
          <p:cNvPr id="22" name="矩形 21"/>
          <p:cNvSpPr/>
          <p:nvPr/>
        </p:nvSpPr>
        <p:spPr>
          <a:xfrm>
            <a:off x="3062135" y="6053903"/>
            <a:ext cx="646331" cy="369332"/>
          </a:xfrm>
          <a:prstGeom prst="rect">
            <a:avLst/>
          </a:prstGeom>
        </p:spPr>
        <p:txBody>
          <a:bodyPr wrap="none">
            <a:spAutoFit/>
          </a:bodyPr>
          <a:lstStyle/>
          <a:p>
            <a:r>
              <a:rPr lang="en-US" altLang="zh-CN" dirty="0" smtClean="0">
                <a:solidFill>
                  <a:schemeClr val="bg1">
                    <a:lumMod val="65000"/>
                  </a:schemeClr>
                </a:solidFill>
                <a:latin typeface="Times New Roman" panose="02020603050405020304" pitchFamily="18" charset="0"/>
                <a:cs typeface="Times New Roman" panose="02020603050405020304" pitchFamily="18" charset="0"/>
              </a:rPr>
              <a:t>0 3 6</a:t>
            </a:r>
            <a:endParaRPr lang="zh-CN" altLang="en-US" dirty="0">
              <a:solidFill>
                <a:schemeClr val="bg1">
                  <a:lumMod val="65000"/>
                </a:schemeClr>
              </a:solidFill>
            </a:endParaRPr>
          </a:p>
        </p:txBody>
      </p:sp>
      <p:sp>
        <p:nvSpPr>
          <p:cNvPr id="23" name="矩形 22"/>
          <p:cNvSpPr/>
          <p:nvPr/>
        </p:nvSpPr>
        <p:spPr>
          <a:xfrm>
            <a:off x="1791002" y="6486688"/>
            <a:ext cx="300082" cy="369332"/>
          </a:xfrm>
          <a:prstGeom prst="rect">
            <a:avLst/>
          </a:prstGeom>
        </p:spPr>
        <p:txBody>
          <a:bodyPr wrap="none">
            <a:spAutoFit/>
          </a:bodyPr>
          <a:lstStyle/>
          <a:p>
            <a:r>
              <a:rPr lang="en-US" altLang="zh-CN" dirty="0">
                <a:solidFill>
                  <a:schemeClr val="bg1">
                    <a:lumMod val="65000"/>
                  </a:schemeClr>
                </a:solidFill>
                <a:latin typeface="Times New Roman" panose="02020603050405020304" pitchFamily="18" charset="0"/>
                <a:cs typeface="Times New Roman" panose="02020603050405020304" pitchFamily="18" charset="0"/>
              </a:rPr>
              <a:t>6</a:t>
            </a:r>
            <a:endParaRPr lang="zh-CN" altLang="en-US" dirty="0">
              <a:solidFill>
                <a:schemeClr val="bg1">
                  <a:lumMod val="65000"/>
                </a:schemeClr>
              </a:solidFill>
            </a:endParaRPr>
          </a:p>
        </p:txBody>
      </p:sp>
    </p:spTree>
    <p:extLst>
      <p:ext uri="{BB962C8B-B14F-4D97-AF65-F5344CB8AC3E}">
        <p14:creationId xmlns:p14="http://schemas.microsoft.com/office/powerpoint/2010/main" val="102664480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24000" y="2447928"/>
            <a:ext cx="9144000" cy="1800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rotWithShape="1">
          <a:blip r:embed="rId2" cstate="print">
            <a:biLevel thresh="25000"/>
            <a:extLst>
              <a:ext uri="{28A0092B-C50C-407E-A947-70E740481C1C}">
                <a14:useLocalDpi xmlns:a14="http://schemas.microsoft.com/office/drawing/2010/main" val="0"/>
              </a:ext>
            </a:extLst>
          </a:blip>
          <a:srcRect t="77859" r="53863"/>
          <a:stretch/>
        </p:blipFill>
        <p:spPr>
          <a:xfrm>
            <a:off x="1730879" y="152404"/>
            <a:ext cx="2517275" cy="679161"/>
          </a:xfrm>
          <a:prstGeom prst="rect">
            <a:avLst/>
          </a:prstGeom>
        </p:spPr>
      </p:pic>
      <p:sp>
        <p:nvSpPr>
          <p:cNvPr id="8" name="矩形 7"/>
          <p:cNvSpPr/>
          <p:nvPr/>
        </p:nvSpPr>
        <p:spPr>
          <a:xfrm>
            <a:off x="2041004" y="2588269"/>
            <a:ext cx="8109992" cy="1245341"/>
          </a:xfrm>
          <a:prstGeom prst="rect">
            <a:avLst/>
          </a:prstGeom>
          <a:effectLst>
            <a:outerShdw blurRad="50800" dist="38100" dir="5400000" algn="t" rotWithShape="0">
              <a:prstClr val="black">
                <a:alpha val="40000"/>
              </a:prstClr>
            </a:outerShdw>
          </a:effectLst>
        </p:spPr>
        <p:txBody>
          <a:bodyPr wrap="square">
            <a:spAutoFit/>
          </a:bodyPr>
          <a:lstStyle/>
          <a:p>
            <a:pPr indent="126997" algn="ctr">
              <a:lnSpc>
                <a:spcPct val="120000"/>
              </a:lnSpc>
            </a:pPr>
            <a:r>
              <a:rPr lang="zh-CN" altLang="en-US" sz="7200" kern="100" dirty="0">
                <a:solidFill>
                  <a:srgbClr val="766F54"/>
                </a:solidFill>
                <a:latin typeface="隶书" panose="02010509060101010101" pitchFamily="49" charset="-122"/>
                <a:ea typeface="隶书" panose="02010509060101010101" pitchFamily="49" charset="-122"/>
                <a:cs typeface="Times New Roman" panose="02020603050405020304" pitchFamily="18" charset="0"/>
              </a:rPr>
              <a:t>谢谢</a:t>
            </a:r>
            <a:r>
              <a:rPr lang="zh-CN" altLang="en-US" sz="7200" b="1" kern="100" dirty="0">
                <a:solidFill>
                  <a:srgbClr val="766F54"/>
                </a:solidFill>
                <a:latin typeface="隶书" panose="02010509060101010101" pitchFamily="49" charset="-122"/>
                <a:ea typeface="隶书" panose="02010509060101010101" pitchFamily="49" charset="-122"/>
                <a:cs typeface="Times New Roman" panose="02020603050405020304" pitchFamily="18" charset="0"/>
              </a:rPr>
              <a:t>！</a:t>
            </a:r>
            <a:endParaRPr lang="zh-CN" altLang="zh-CN" sz="7200" b="1" kern="100" dirty="0">
              <a:solidFill>
                <a:srgbClr val="766F54"/>
              </a:solidFill>
              <a:latin typeface="隶书" panose="02010509060101010101" pitchFamily="49" charset="-122"/>
              <a:ea typeface="隶书" panose="02010509060101010101" pitchFamily="49" charset="-122"/>
              <a:cs typeface="Times New Roman" panose="02020603050405020304" pitchFamily="18" charset="0"/>
            </a:endParaRPr>
          </a:p>
        </p:txBody>
      </p:sp>
      <p:sp>
        <p:nvSpPr>
          <p:cNvPr id="11" name="矩形 10"/>
          <p:cNvSpPr/>
          <p:nvPr/>
        </p:nvSpPr>
        <p:spPr>
          <a:xfrm>
            <a:off x="5344833" y="6194073"/>
            <a:ext cx="1359668" cy="369332"/>
          </a:xfrm>
          <a:prstGeom prst="rect">
            <a:avLst/>
          </a:prstGeom>
        </p:spPr>
        <p:txBody>
          <a:bodyPr wrap="none">
            <a:spAutoFit/>
          </a:bodyPr>
          <a:lstStyle/>
          <a:p>
            <a:r>
              <a:rPr lang="en-US" altLang="zh-CN"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2017</a:t>
            </a:r>
            <a:r>
              <a:rPr lang="zh-CN" altLang="en-US"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b="1" kern="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月</a:t>
            </a:r>
            <a:endParaRPr lang="zh-CN" altLang="en-US" dirty="0"/>
          </a:p>
        </p:txBody>
      </p:sp>
    </p:spTree>
    <p:extLst>
      <p:ext uri="{BB962C8B-B14F-4D97-AF65-F5344CB8AC3E}">
        <p14:creationId xmlns:p14="http://schemas.microsoft.com/office/powerpoint/2010/main" val="1305903749"/>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634367" y="2415822"/>
            <a:ext cx="8915400" cy="4442178"/>
          </a:xfrm>
        </p:spPr>
        <p:txBody>
          <a:bodyPr>
            <a:normAutofit/>
          </a:bodyPr>
          <a:lstStyle/>
          <a:p>
            <a:pPr marL="0" indent="0">
              <a:buNone/>
            </a:pPr>
            <a:r>
              <a:rPr lang="en-US" altLang="zh-CN" dirty="0" smtClean="0">
                <a:latin typeface="Times New Roman" panose="02020603050405020304" pitchFamily="18" charset="0"/>
                <a:cs typeface="Times New Roman" panose="02020603050405020304" pitchFamily="18" charset="0"/>
              </a:rPr>
              <a:t>template&lt;class Type&gt;  </a:t>
            </a:r>
          </a:p>
          <a:p>
            <a:pPr marL="0" indent="0">
              <a:buNone/>
            </a:pPr>
            <a:r>
              <a:rPr lang="en-US" altLang="zh-CN" dirty="0" smtClean="0">
                <a:latin typeface="Times New Roman" panose="02020603050405020304" pitchFamily="18" charset="0"/>
                <a:cs typeface="Times New Roman" panose="02020603050405020304" pitchFamily="18" charset="0"/>
              </a:rPr>
              <a:t>void </a:t>
            </a:r>
            <a:r>
              <a:rPr lang="en-US" altLang="zh-CN" dirty="0" err="1">
                <a:latin typeface="Times New Roman" panose="02020603050405020304" pitchFamily="18" charset="0"/>
                <a:cs typeface="Times New Roman" panose="02020603050405020304" pitchFamily="18" charset="0"/>
              </a:rPr>
              <a:t>GreedySelector</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n, Type s[], Type f[], </a:t>
            </a:r>
            <a:r>
              <a:rPr lang="en-US" altLang="zh-CN" dirty="0" err="1">
                <a:latin typeface="Times New Roman" panose="02020603050405020304" pitchFamily="18" charset="0"/>
                <a:cs typeface="Times New Roman" panose="02020603050405020304" pitchFamily="18" charset="0"/>
              </a:rPr>
              <a:t>bool</a:t>
            </a:r>
            <a:r>
              <a:rPr lang="en-US" altLang="zh-CN" dirty="0">
                <a:latin typeface="Times New Roman" panose="02020603050405020304" pitchFamily="18" charset="0"/>
                <a:cs typeface="Times New Roman" panose="02020603050405020304" pitchFamily="18" charset="0"/>
              </a:rPr>
              <a:t> A[]) </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A[1]=true;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j=1; </a:t>
            </a:r>
            <a:r>
              <a:rPr lang="en-US" altLang="zh-CN" sz="1600" dirty="0" smtClean="0">
                <a:solidFill>
                  <a:srgbClr val="1D8519"/>
                </a:solidFill>
                <a:latin typeface="Menlo-Regular" charset="0"/>
              </a:rPr>
              <a:t>//</a:t>
            </a:r>
            <a:r>
              <a:rPr lang="zh-CN" altLang="en-US" sz="1600" dirty="0">
                <a:solidFill>
                  <a:srgbClr val="1D8519"/>
                </a:solidFill>
                <a:latin typeface="Menlo-Regular" charset="0"/>
              </a:rPr>
              <a:t>记录最近一次加入</a:t>
            </a:r>
            <a:r>
              <a:rPr lang="en-US" altLang="zh-CN" sz="1600" dirty="0">
                <a:solidFill>
                  <a:srgbClr val="1D8519"/>
                </a:solidFill>
                <a:latin typeface="Menlo-Regular" charset="0"/>
              </a:rPr>
              <a:t>A</a:t>
            </a:r>
            <a:r>
              <a:rPr lang="zh-CN" altLang="en-US" sz="1600" dirty="0">
                <a:solidFill>
                  <a:srgbClr val="1D8519"/>
                </a:solidFill>
                <a:latin typeface="Menlo-Regular" charset="0"/>
              </a:rPr>
              <a:t>中的活动  </a:t>
            </a:r>
          </a:p>
          <a:p>
            <a:pPr marL="0" indent="0">
              <a:buNone/>
            </a:pPr>
            <a:r>
              <a:rPr lang="zh-CN" altLang="en-US" dirty="0"/>
              <a:t>    </a:t>
            </a:r>
            <a:r>
              <a:rPr lang="en-US" altLang="zh-CN" dirty="0">
                <a:latin typeface="Times New Roman" panose="02020603050405020304" pitchFamily="18" charset="0"/>
                <a:cs typeface="Times New Roman" panose="02020603050405020304" pitchFamily="18" charset="0"/>
              </a:rPr>
              <a:t>for (</a:t>
            </a:r>
            <a:r>
              <a:rPr lang="en-US" altLang="zh-CN" dirty="0" err="1">
                <a:latin typeface="Times New Roman" panose="02020603050405020304" pitchFamily="18" charset="0"/>
                <a:cs typeface="Times New Roman" panose="02020603050405020304" pitchFamily="18" charset="0"/>
              </a:rPr>
              <a:t>int</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=2;i&lt;=</a:t>
            </a:r>
            <a:r>
              <a:rPr lang="en-US" altLang="zh-CN" dirty="0" err="1">
                <a:latin typeface="Times New Roman" panose="02020603050405020304" pitchFamily="18" charset="0"/>
                <a:cs typeface="Times New Roman" panose="02020603050405020304" pitchFamily="18" charset="0"/>
              </a:rPr>
              <a:t>n;i</a:t>
            </a:r>
            <a:r>
              <a:rPr lang="en-US" altLang="zh-CN" dirty="0">
                <a:latin typeface="Times New Roman" panose="02020603050405020304" pitchFamily="18" charset="0"/>
                <a:cs typeface="Times New Roman" panose="02020603050405020304" pitchFamily="18" charset="0"/>
              </a:rPr>
              <a:t>++){ </a:t>
            </a:r>
            <a:r>
              <a:rPr lang="en-US" altLang="zh-CN" sz="1600" dirty="0" smtClean="0">
                <a:solidFill>
                  <a:srgbClr val="1D8519"/>
                </a:solidFill>
                <a:latin typeface="Menlo-Regular" charset="0"/>
              </a:rPr>
              <a:t>//</a:t>
            </a:r>
            <a:r>
              <a:rPr lang="zh-CN" altLang="en-US" sz="1600" dirty="0">
                <a:solidFill>
                  <a:srgbClr val="1D8519"/>
                </a:solidFill>
                <a:latin typeface="Menlo-Regular" charset="0"/>
              </a:rPr>
              <a:t>依次检查活动</a:t>
            </a:r>
            <a:r>
              <a:rPr lang="en-US" altLang="zh-CN" sz="1600" dirty="0" err="1">
                <a:solidFill>
                  <a:srgbClr val="1D8519"/>
                </a:solidFill>
                <a:latin typeface="Menlo-Regular" charset="0"/>
              </a:rPr>
              <a:t>i</a:t>
            </a:r>
            <a:r>
              <a:rPr lang="zh-CN" altLang="en-US" sz="1600" dirty="0">
                <a:solidFill>
                  <a:srgbClr val="1D8519"/>
                </a:solidFill>
                <a:latin typeface="Menlo-Regular" charset="0"/>
              </a:rPr>
              <a:t>是否与当前已选择的活动相容  </a:t>
            </a:r>
          </a:p>
          <a:p>
            <a:pPr marL="0" indent="0">
              <a:buNone/>
            </a:pPr>
            <a:r>
              <a:rPr lang="zh-CN" altLang="en-US"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if (s[</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]&gt;=f[j</a:t>
            </a:r>
            <a:r>
              <a:rPr lang="en-US" altLang="zh-CN" dirty="0" smtClean="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]=true</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else </a:t>
            </a:r>
            <a:r>
              <a:rPr lang="en-US" altLang="zh-CN" dirty="0" smtClean="0">
                <a:latin typeface="Times New Roman" panose="02020603050405020304" pitchFamily="18" charset="0"/>
                <a:cs typeface="Times New Roman" panose="02020603050405020304" pitchFamily="18" charset="0"/>
              </a:rPr>
              <a:t>{   </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A[</a:t>
            </a:r>
            <a:r>
              <a:rPr lang="en-US" altLang="zh-CN" b="1" dirty="0" err="1">
                <a:solidFill>
                  <a:schemeClr val="accent1">
                    <a:lumMod val="60000"/>
                    <a:lumOff val="40000"/>
                  </a:schemeClr>
                </a:solidFill>
                <a:latin typeface="Times New Roman" panose="02020603050405020304" pitchFamily="18" charset="0"/>
                <a:cs typeface="Times New Roman" panose="02020603050405020304" pitchFamily="18" charset="0"/>
              </a:rPr>
              <a:t>i</a:t>
            </a:r>
            <a:r>
              <a:rPr lang="en-US" altLang="zh-CN" b="1" dirty="0">
                <a:solidFill>
                  <a:schemeClr val="accent1">
                    <a:lumMod val="60000"/>
                    <a:lumOff val="40000"/>
                  </a:schemeClr>
                </a:solidFill>
                <a:latin typeface="Times New Roman" panose="02020603050405020304" pitchFamily="18" charset="0"/>
                <a:cs typeface="Times New Roman" panose="02020603050405020304" pitchFamily="18" charset="0"/>
              </a:rPr>
              <a:t>]=false;  </a:t>
            </a: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     </a:t>
            </a:r>
          </a:p>
          <a:p>
            <a:pPr marL="0" indent="0">
              <a:buNone/>
            </a:pP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extLst/>
          </p:nvPr>
        </p:nvGraphicFramePr>
        <p:xfrm>
          <a:off x="2634371" y="1174044"/>
          <a:ext cx="7773984" cy="1117374"/>
        </p:xfrm>
        <a:graphic>
          <a:graphicData uri="http://schemas.openxmlformats.org/drawingml/2006/table">
            <a:tbl>
              <a:tblPr firstRow="1" bandRow="1">
                <a:tableStyleId>{9D7B26C5-4107-4FEC-AEDC-1716B250A1EF}</a:tableStyleId>
              </a:tblPr>
              <a:tblGrid>
                <a:gridCol w="647832"/>
                <a:gridCol w="647832"/>
                <a:gridCol w="647832"/>
                <a:gridCol w="647832"/>
                <a:gridCol w="647832"/>
                <a:gridCol w="647832"/>
                <a:gridCol w="647832"/>
                <a:gridCol w="647832"/>
                <a:gridCol w="647832"/>
                <a:gridCol w="647832"/>
                <a:gridCol w="647832"/>
                <a:gridCol w="647832"/>
              </a:tblGrid>
              <a:tr h="372458">
                <a:tc>
                  <a:txBody>
                    <a:bodyPr/>
                    <a:lstStyle/>
                    <a:p>
                      <a:r>
                        <a:rPr lang="en-US" altLang="zh-CN" dirty="0" err="1" smtClean="0"/>
                        <a:t>i</a:t>
                      </a:r>
                      <a:endParaRPr lang="zh-CN" altLang="en-US" dirty="0"/>
                    </a:p>
                  </a:txBody>
                  <a:tcPr/>
                </a:tc>
                <a:tc>
                  <a:txBody>
                    <a:bodyPr/>
                    <a:lstStyle/>
                    <a:p>
                      <a:r>
                        <a:rPr lang="en-US" altLang="zh-CN" b="1" dirty="0" smtClean="0">
                          <a:solidFill>
                            <a:srgbClr val="00B050"/>
                          </a:solidFill>
                        </a:rPr>
                        <a:t>3</a:t>
                      </a:r>
                      <a:endParaRPr lang="zh-CN" altLang="en-US" b="1" dirty="0">
                        <a:solidFill>
                          <a:srgbClr val="00B050"/>
                        </a:solidFill>
                      </a:endParaRPr>
                    </a:p>
                  </a:txBody>
                  <a:tcPr/>
                </a:tc>
                <a:tc>
                  <a:txBody>
                    <a:bodyPr/>
                    <a:lstStyle/>
                    <a:p>
                      <a:r>
                        <a:rPr lang="en-US" altLang="zh-CN" dirty="0" smtClean="0"/>
                        <a:t>2</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r>
              <a:tr h="372458">
                <a:tc>
                  <a:txBody>
                    <a:bodyPr/>
                    <a:lstStyle/>
                    <a:p>
                      <a:r>
                        <a:rPr lang="en-US" altLang="zh-CN" dirty="0" smtClean="0"/>
                        <a:t>Si</a:t>
                      </a:r>
                    </a:p>
                  </a:txBody>
                  <a:tcPr>
                    <a:solidFill>
                      <a:schemeClr val="bg1">
                        <a:alpha val="20000"/>
                      </a:schemeClr>
                    </a:solidFill>
                  </a:tcPr>
                </a:tc>
                <a:tc>
                  <a:txBody>
                    <a:bodyPr/>
                    <a:lstStyle/>
                    <a:p>
                      <a:r>
                        <a:rPr lang="en-US" altLang="zh-CN" b="1" dirty="0" smtClean="0">
                          <a:solidFill>
                            <a:srgbClr val="00B050"/>
                          </a:solidFill>
                        </a:rPr>
                        <a:t>1</a:t>
                      </a:r>
                      <a:endParaRPr lang="zh-CN" altLang="en-US" b="1" dirty="0">
                        <a:solidFill>
                          <a:srgbClr val="00B050"/>
                        </a:solidFill>
                      </a:endParaRPr>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0</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3</a:t>
                      </a:r>
                      <a:endParaRPr lang="zh-CN" altLang="en-US" dirty="0"/>
                    </a:p>
                  </a:txBody>
                  <a:tcPr>
                    <a:solidFill>
                      <a:schemeClr val="bg1">
                        <a:alpha val="20000"/>
                      </a:schemeClr>
                    </a:solidFill>
                  </a:tcPr>
                </a:tc>
                <a:tc>
                  <a:txBody>
                    <a:bodyPr/>
                    <a:lstStyle/>
                    <a:p>
                      <a:r>
                        <a:rPr lang="en-US" altLang="zh-CN" dirty="0" smtClean="0"/>
                        <a:t>5</a:t>
                      </a:r>
                      <a:endParaRPr lang="zh-CN" altLang="en-US" dirty="0"/>
                    </a:p>
                  </a:txBody>
                  <a:tcPr>
                    <a:solidFill>
                      <a:schemeClr val="bg1">
                        <a:alpha val="20000"/>
                      </a:schemeClr>
                    </a:solidFill>
                  </a:tcPr>
                </a:tc>
                <a:tc>
                  <a:txBody>
                    <a:bodyPr/>
                    <a:lstStyle/>
                    <a:p>
                      <a:r>
                        <a:rPr lang="en-US" altLang="zh-CN" dirty="0" smtClean="0"/>
                        <a:t>6</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8</a:t>
                      </a:r>
                      <a:endParaRPr lang="zh-CN" altLang="en-US" dirty="0"/>
                    </a:p>
                  </a:txBody>
                  <a:tcPr>
                    <a:solidFill>
                      <a:schemeClr val="bg1">
                        <a:alpha val="20000"/>
                      </a:schemeClr>
                    </a:solidFill>
                  </a:tcPr>
                </a:tc>
                <a:tc>
                  <a:txBody>
                    <a:bodyPr/>
                    <a:lstStyle/>
                    <a:p>
                      <a:r>
                        <a:rPr lang="en-US" altLang="zh-CN" dirty="0" smtClean="0"/>
                        <a:t>2</a:t>
                      </a:r>
                      <a:endParaRPr lang="zh-CN" altLang="en-US" dirty="0"/>
                    </a:p>
                  </a:txBody>
                  <a:tcPr>
                    <a:solidFill>
                      <a:schemeClr val="bg1">
                        <a:alpha val="20000"/>
                      </a:schemeClr>
                    </a:solidFill>
                  </a:tcPr>
                </a:tc>
                <a:tc>
                  <a:txBody>
                    <a:bodyPr/>
                    <a:lstStyle/>
                    <a:p>
                      <a:r>
                        <a:rPr lang="en-US" altLang="zh-CN" dirty="0" smtClean="0"/>
                        <a:t>12</a:t>
                      </a:r>
                      <a:endParaRPr lang="zh-CN" altLang="en-US" dirty="0"/>
                    </a:p>
                  </a:txBody>
                  <a:tcPr>
                    <a:solidFill>
                      <a:schemeClr val="bg1">
                        <a:alpha val="20000"/>
                      </a:schemeClr>
                    </a:solidFill>
                  </a:tcPr>
                </a:tc>
              </a:tr>
              <a:tr h="372458">
                <a:tc>
                  <a:txBody>
                    <a:bodyPr/>
                    <a:lstStyle/>
                    <a:p>
                      <a:r>
                        <a:rPr lang="en-US" altLang="zh-CN" dirty="0" smtClean="0"/>
                        <a:t>fi</a:t>
                      </a:r>
                      <a:endParaRPr lang="zh-CN" altLang="en-US" dirty="0"/>
                    </a:p>
                  </a:txBody>
                  <a:tcPr/>
                </a:tc>
                <a:tc>
                  <a:txBody>
                    <a:bodyPr/>
                    <a:lstStyle/>
                    <a:p>
                      <a:r>
                        <a:rPr lang="en-US" altLang="zh-CN" b="1" dirty="0" smtClean="0">
                          <a:solidFill>
                            <a:srgbClr val="00B050"/>
                          </a:solidFill>
                        </a:rPr>
                        <a:t>4</a:t>
                      </a:r>
                      <a:endParaRPr lang="zh-CN" altLang="en-US" b="1" dirty="0">
                        <a:solidFill>
                          <a:srgbClr val="00B050"/>
                        </a:solidFill>
                      </a:endParaRPr>
                    </a:p>
                  </a:txBody>
                  <a:tcPr/>
                </a:tc>
                <a:tc>
                  <a:txBody>
                    <a:bodyPr/>
                    <a:lstStyle/>
                    <a:p>
                      <a:r>
                        <a:rPr lang="en-US" altLang="zh-CN" dirty="0" smtClean="0"/>
                        <a:t>5</a:t>
                      </a:r>
                      <a:endParaRPr lang="zh-CN" altLang="en-US" dirty="0"/>
                    </a:p>
                  </a:txBody>
                  <a:tcPr/>
                </a:tc>
                <a:tc>
                  <a:txBody>
                    <a:bodyPr/>
                    <a:lstStyle/>
                    <a:p>
                      <a:r>
                        <a:rPr lang="en-US" altLang="zh-CN" dirty="0" smtClean="0"/>
                        <a:t>6</a:t>
                      </a:r>
                      <a:endParaRPr lang="zh-CN" altLang="en-US" dirty="0"/>
                    </a:p>
                  </a:txBody>
                  <a:tcPr/>
                </a:tc>
                <a:tc>
                  <a:txBody>
                    <a:bodyPr/>
                    <a:lstStyle/>
                    <a:p>
                      <a:r>
                        <a:rPr lang="en-US" altLang="zh-CN" dirty="0" smtClean="0"/>
                        <a:t>7</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9</a:t>
                      </a:r>
                      <a:endParaRPr lang="zh-CN" altLang="en-US" dirty="0"/>
                    </a:p>
                  </a:txBody>
                  <a:tcPr/>
                </a:tc>
                <a:tc>
                  <a:txBody>
                    <a:bodyPr/>
                    <a:lstStyle/>
                    <a:p>
                      <a:r>
                        <a:rPr lang="en-US" altLang="zh-CN" dirty="0" smtClean="0"/>
                        <a:t>10</a:t>
                      </a:r>
                      <a:endParaRPr lang="zh-CN" altLang="en-US" dirty="0"/>
                    </a:p>
                  </a:txBody>
                  <a:tcPr/>
                </a:tc>
                <a:tc>
                  <a:txBody>
                    <a:bodyPr/>
                    <a:lstStyle/>
                    <a:p>
                      <a:r>
                        <a:rPr lang="en-US" altLang="zh-CN" dirty="0" smtClean="0"/>
                        <a:t>11</a:t>
                      </a:r>
                      <a:endParaRPr lang="zh-CN" altLang="en-US" dirty="0"/>
                    </a:p>
                  </a:txBody>
                  <a:tcPr/>
                </a:tc>
                <a:tc>
                  <a:txBody>
                    <a:bodyPr/>
                    <a:lstStyle/>
                    <a:p>
                      <a:r>
                        <a:rPr lang="en-US" altLang="zh-CN" dirty="0" smtClean="0"/>
                        <a:t>12</a:t>
                      </a:r>
                      <a:endParaRPr lang="zh-CN" altLang="en-US" dirty="0"/>
                    </a:p>
                  </a:txBody>
                  <a:tcPr/>
                </a:tc>
                <a:tc>
                  <a:txBody>
                    <a:bodyPr/>
                    <a:lstStyle/>
                    <a:p>
                      <a:r>
                        <a:rPr lang="en-US" altLang="zh-CN" dirty="0" smtClean="0"/>
                        <a:t>13</a:t>
                      </a:r>
                      <a:endParaRPr lang="zh-CN" altLang="en-US" dirty="0"/>
                    </a:p>
                  </a:txBody>
                  <a:tcPr/>
                </a:tc>
                <a:tc>
                  <a:txBody>
                    <a:bodyPr/>
                    <a:lstStyle/>
                    <a:p>
                      <a:r>
                        <a:rPr lang="en-US" altLang="zh-CN" dirty="0" smtClean="0"/>
                        <a:t>14</a:t>
                      </a:r>
                      <a:endParaRPr lang="zh-CN" altLang="en-US" dirty="0"/>
                    </a:p>
                  </a:txBody>
                  <a:tcPr/>
                </a:tc>
              </a:tr>
            </a:tbl>
          </a:graphicData>
        </a:graphic>
      </p:graphicFrame>
      <p:sp>
        <p:nvSpPr>
          <p:cNvPr id="6" name="下箭头 5"/>
          <p:cNvSpPr/>
          <p:nvPr/>
        </p:nvSpPr>
        <p:spPr>
          <a:xfrm>
            <a:off x="4639734" y="643466"/>
            <a:ext cx="158044" cy="4176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5543422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1155</TotalTime>
  <Words>5956</Words>
  <Application>Microsoft Office PowerPoint</Application>
  <PresentationFormat>宽屏</PresentationFormat>
  <Paragraphs>1748</Paragraphs>
  <Slides>88</Slides>
  <Notes>19</Notes>
  <HiddenSlides>0</HiddenSlides>
  <MMClips>1</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88</vt:i4>
      </vt:variant>
    </vt:vector>
  </HeadingPairs>
  <TitlesOfParts>
    <vt:vector size="104" baseType="lpstr">
      <vt:lpstr>Menlo-Regular</vt:lpstr>
      <vt:lpstr>microsoft yahei</vt:lpstr>
      <vt:lpstr>PingFangSC-Regular</vt:lpstr>
      <vt:lpstr>楷体</vt:lpstr>
      <vt:lpstr>隶书</vt:lpstr>
      <vt:lpstr>宋体</vt:lpstr>
      <vt:lpstr>微软雅黑</vt:lpstr>
      <vt:lpstr>幼圆</vt:lpstr>
      <vt:lpstr>Arial</vt:lpstr>
      <vt:lpstr>Calibri</vt:lpstr>
      <vt:lpstr>Century Gothic</vt:lpstr>
      <vt:lpstr>Consolas</vt:lpstr>
      <vt:lpstr>Mangal</vt:lpstr>
      <vt:lpstr>Times New Roman</vt:lpstr>
      <vt:lpstr>Wingdings 3</vt:lpstr>
      <vt:lpstr>丝状</vt:lpstr>
      <vt:lpstr>贪心策略</vt:lpstr>
      <vt:lpstr>定义</vt:lpstr>
      <vt:lpstr>基本要素</vt:lpstr>
      <vt:lpstr>求解活动安排问题描述</vt:lpstr>
      <vt:lpstr>求解思路</vt:lpstr>
      <vt:lpstr>策略：使剩余的安排时间段极大化，以便安排尽可能多的相容活动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HDU 4310题目描述</vt:lpstr>
      <vt:lpstr>PowerPoint 演示文稿</vt:lpstr>
      <vt:lpstr>求解过程</vt:lpstr>
      <vt:lpstr>求解过程</vt:lpstr>
      <vt:lpstr>求解过程</vt:lpstr>
      <vt:lpstr>求解过程</vt:lpstr>
      <vt:lpstr>HDU 1789 题目描述</vt:lpstr>
      <vt:lpstr>解题思路</vt:lpstr>
      <vt:lpstr>求解过程</vt:lpstr>
      <vt:lpstr>求解过程</vt:lpstr>
      <vt:lpstr>求解过程</vt:lpstr>
      <vt:lpstr>求解过程</vt:lpstr>
      <vt:lpstr>求解过程</vt:lpstr>
      <vt:lpstr>求解过程</vt:lpstr>
      <vt:lpstr>求解过程</vt:lpstr>
      <vt:lpstr>求解过程</vt:lpstr>
      <vt:lpstr>求解过程</vt:lpstr>
      <vt:lpstr>求解过程</vt:lpstr>
      <vt:lpstr>错误思路</vt:lpstr>
      <vt:lpstr>POJ 1328题目描述</vt:lpstr>
      <vt:lpstr>以岛屿为圆心，以d为半径做圆；得到各个圆与x轴相交的区间；去掉重复区间，即得到雷达数目 </vt:lpstr>
      <vt:lpstr>输入并计算每个岛屿在X轴上对应的区间端点</vt:lpstr>
      <vt:lpstr>temp=point[0].right;</vt:lpstr>
      <vt:lpstr>PowerPoint 演示文稿</vt:lpstr>
      <vt:lpstr>PowerPoint 演示文稿</vt:lpstr>
      <vt:lpstr>PowerPoint 演示文稿</vt:lpstr>
      <vt:lpstr>for(int i=1;i&lt;n;i++){  if(point[i].right&lt;temp){//与以上公共部分有公共部分   temp=point[i].right;//更新右端点  }  else if(point[i].left&gt;temp){//s为公共区间的右端点，若下一个区间的左端点大于s则该区间与以上的公共区间没有公共部分  sum++;//雷达个数加1  temp=point[i].right;//更新公共区间右端点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分治策略</vt:lpstr>
      <vt:lpstr>分治——分而治之</vt:lpstr>
      <vt:lpstr>可使用分治法求解的一些经典问题</vt:lpstr>
      <vt:lpstr>快速排序 </vt:lpstr>
      <vt:lpstr>int main(int argc, _TCHAR* argv[])  {            …     QuickSort(a,0,size-1); //调用快速排序函数    …  }   </vt:lpstr>
      <vt:lpstr>PowerPoint 演示文稿</vt:lpstr>
      <vt:lpstr>PowerPoint 演示文稿</vt:lpstr>
      <vt:lpstr>合并排序</vt:lpstr>
      <vt:lpstr>PowerPoint 演示文稿</vt:lpstr>
      <vt:lpstr>分而治之</vt:lpstr>
      <vt:lpstr>POJ1804问题描述</vt:lpstr>
      <vt:lpstr>PowerPoint 演示文稿</vt:lpstr>
      <vt:lpstr>逆序数</vt:lpstr>
      <vt:lpstr>求解思路</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贪心算法</dc:title>
  <dc:creator>王婵</dc:creator>
  <cp:lastModifiedBy>王婵</cp:lastModifiedBy>
  <cp:revision>141</cp:revision>
  <dcterms:created xsi:type="dcterms:W3CDTF">2017-06-23T07:12:11Z</dcterms:created>
  <dcterms:modified xsi:type="dcterms:W3CDTF">2017-06-27T05:07:31Z</dcterms:modified>
</cp:coreProperties>
</file>