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39" r:id="rId2"/>
    <p:sldId id="658" r:id="rId3"/>
    <p:sldId id="659" r:id="rId4"/>
    <p:sldId id="660" r:id="rId5"/>
    <p:sldId id="661" r:id="rId6"/>
    <p:sldId id="686" r:id="rId7"/>
    <p:sldId id="662" r:id="rId8"/>
    <p:sldId id="671" r:id="rId9"/>
    <p:sldId id="672" r:id="rId10"/>
    <p:sldId id="673" r:id="rId11"/>
    <p:sldId id="674" r:id="rId12"/>
    <p:sldId id="675" r:id="rId13"/>
    <p:sldId id="676" r:id="rId14"/>
    <p:sldId id="677" r:id="rId15"/>
    <p:sldId id="678" r:id="rId16"/>
    <p:sldId id="697" r:id="rId17"/>
    <p:sldId id="698" r:id="rId18"/>
    <p:sldId id="699" r:id="rId19"/>
  </p:sldIdLst>
  <p:sldSz cx="9144000" cy="6858000" type="screen4x3"/>
  <p:notesSz cx="6797675" cy="9928225"/>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p15:clr>
            <a:srgbClr val="A4A3A4"/>
          </p15:clr>
        </p15:guide>
        <p15:guide id="2" pos="507">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FF"/>
    <a:srgbClr val="800000"/>
    <a:srgbClr val="FFCC99"/>
    <a:srgbClr val="CC6600"/>
    <a:srgbClr val="009999"/>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830" autoAdjust="0"/>
  </p:normalViewPr>
  <p:slideViewPr>
    <p:cSldViewPr>
      <p:cViewPr varScale="1">
        <p:scale>
          <a:sx n="114" d="100"/>
          <a:sy n="114" d="100"/>
        </p:scale>
        <p:origin x="1446" y="84"/>
      </p:cViewPr>
      <p:guideLst>
        <p:guide orient="horz" pos="2523"/>
        <p:guide pos="507"/>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image" Target="../media/image95.emf"/><Relationship Id="rId5" Type="http://schemas.openxmlformats.org/officeDocument/2006/relationships/image" Target="../media/image99.emf"/><Relationship Id="rId4" Type="http://schemas.openxmlformats.org/officeDocument/2006/relationships/image" Target="../media/image9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7.emf"/><Relationship Id="rId13" Type="http://schemas.openxmlformats.org/officeDocument/2006/relationships/image" Target="../media/image112.emf"/><Relationship Id="rId18" Type="http://schemas.openxmlformats.org/officeDocument/2006/relationships/image" Target="../media/image117.emf"/><Relationship Id="rId3" Type="http://schemas.openxmlformats.org/officeDocument/2006/relationships/image" Target="../media/image102.emf"/><Relationship Id="rId7" Type="http://schemas.openxmlformats.org/officeDocument/2006/relationships/image" Target="../media/image106.emf"/><Relationship Id="rId12" Type="http://schemas.openxmlformats.org/officeDocument/2006/relationships/image" Target="../media/image111.emf"/><Relationship Id="rId17" Type="http://schemas.openxmlformats.org/officeDocument/2006/relationships/image" Target="../media/image116.emf"/><Relationship Id="rId2" Type="http://schemas.openxmlformats.org/officeDocument/2006/relationships/image" Target="../media/image101.emf"/><Relationship Id="rId16" Type="http://schemas.openxmlformats.org/officeDocument/2006/relationships/image" Target="../media/image115.emf"/><Relationship Id="rId1" Type="http://schemas.openxmlformats.org/officeDocument/2006/relationships/image" Target="../media/image100.emf"/><Relationship Id="rId6" Type="http://schemas.openxmlformats.org/officeDocument/2006/relationships/image" Target="../media/image105.emf"/><Relationship Id="rId11" Type="http://schemas.openxmlformats.org/officeDocument/2006/relationships/image" Target="../media/image110.emf"/><Relationship Id="rId5" Type="http://schemas.openxmlformats.org/officeDocument/2006/relationships/image" Target="../media/image104.emf"/><Relationship Id="rId15" Type="http://schemas.openxmlformats.org/officeDocument/2006/relationships/image" Target="../media/image114.emf"/><Relationship Id="rId10" Type="http://schemas.openxmlformats.org/officeDocument/2006/relationships/image" Target="../media/image109.emf"/><Relationship Id="rId4" Type="http://schemas.openxmlformats.org/officeDocument/2006/relationships/image" Target="../media/image103.emf"/><Relationship Id="rId9" Type="http://schemas.openxmlformats.org/officeDocument/2006/relationships/image" Target="../media/image108.emf"/><Relationship Id="rId14" Type="http://schemas.openxmlformats.org/officeDocument/2006/relationships/image" Target="../media/image113.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5.emf"/><Relationship Id="rId13" Type="http://schemas.openxmlformats.org/officeDocument/2006/relationships/image" Target="../media/image130.emf"/><Relationship Id="rId3" Type="http://schemas.openxmlformats.org/officeDocument/2006/relationships/image" Target="../media/image120.emf"/><Relationship Id="rId7" Type="http://schemas.openxmlformats.org/officeDocument/2006/relationships/image" Target="../media/image124.emf"/><Relationship Id="rId12" Type="http://schemas.openxmlformats.org/officeDocument/2006/relationships/image" Target="../media/image129.emf"/><Relationship Id="rId2" Type="http://schemas.openxmlformats.org/officeDocument/2006/relationships/image" Target="../media/image119.emf"/><Relationship Id="rId1" Type="http://schemas.openxmlformats.org/officeDocument/2006/relationships/image" Target="../media/image118.emf"/><Relationship Id="rId6" Type="http://schemas.openxmlformats.org/officeDocument/2006/relationships/image" Target="../media/image123.emf"/><Relationship Id="rId11" Type="http://schemas.openxmlformats.org/officeDocument/2006/relationships/image" Target="../media/image128.emf"/><Relationship Id="rId5" Type="http://schemas.openxmlformats.org/officeDocument/2006/relationships/image" Target="../media/image122.emf"/><Relationship Id="rId10" Type="http://schemas.openxmlformats.org/officeDocument/2006/relationships/image" Target="../media/image127.emf"/><Relationship Id="rId4" Type="http://schemas.openxmlformats.org/officeDocument/2006/relationships/image" Target="../media/image121.emf"/><Relationship Id="rId9" Type="http://schemas.openxmlformats.org/officeDocument/2006/relationships/image" Target="../media/image12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w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image" Target="../media/image38.emf"/><Relationship Id="rId1" Type="http://schemas.openxmlformats.org/officeDocument/2006/relationships/image" Target="../media/image37.emf"/><Relationship Id="rId6" Type="http://schemas.openxmlformats.org/officeDocument/2006/relationships/image" Target="../media/image42.emf"/><Relationship Id="rId11" Type="http://schemas.openxmlformats.org/officeDocument/2006/relationships/image" Target="../media/image47.emf"/><Relationship Id="rId5" Type="http://schemas.openxmlformats.org/officeDocument/2006/relationships/image" Target="../media/image41.emf"/><Relationship Id="rId10" Type="http://schemas.openxmlformats.org/officeDocument/2006/relationships/image" Target="../media/image46.emf"/><Relationship Id="rId4" Type="http://schemas.openxmlformats.org/officeDocument/2006/relationships/image" Target="../media/image40.emf"/><Relationship Id="rId9" Type="http://schemas.openxmlformats.org/officeDocument/2006/relationships/image" Target="../media/image4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61.emf"/><Relationship Id="rId7" Type="http://schemas.openxmlformats.org/officeDocument/2006/relationships/image" Target="../media/image65.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wmf"/><Relationship Id="rId4" Type="http://schemas.openxmlformats.org/officeDocument/2006/relationships/image" Target="../media/image62.wmf"/><Relationship Id="rId9" Type="http://schemas.openxmlformats.org/officeDocument/2006/relationships/image" Target="../media/image6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emf"/><Relationship Id="rId4" Type="http://schemas.openxmlformats.org/officeDocument/2006/relationships/image" Target="../media/image81.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F2C3936-49E5-4914-8C56-25CAFF0F288C}"/>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32099" name="Rectangle 3">
            <a:extLst>
              <a:ext uri="{FF2B5EF4-FFF2-40B4-BE49-F238E27FC236}">
                <a16:creationId xmlns:a16="http://schemas.microsoft.com/office/drawing/2014/main" id="{6036887A-7CC7-47F6-A213-955A1EC1A471}"/>
              </a:ext>
            </a:extLst>
          </p:cNvPr>
          <p:cNvSpPr>
            <a:spLocks noGrp="1" noChangeArrowheads="1"/>
          </p:cNvSpPr>
          <p:nvPr>
            <p:ph type="dt" sz="quarter"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2100" name="Rectangle 4">
            <a:extLst>
              <a:ext uri="{FF2B5EF4-FFF2-40B4-BE49-F238E27FC236}">
                <a16:creationId xmlns:a16="http://schemas.microsoft.com/office/drawing/2014/main" id="{F8E448CA-C50C-42EB-BBAA-0345AC54C479}"/>
              </a:ext>
            </a:extLst>
          </p:cNvPr>
          <p:cNvSpPr>
            <a:spLocks noGrp="1" noChangeArrowheads="1"/>
          </p:cNvSpPr>
          <p:nvPr>
            <p:ph type="ftr" sz="quarter" idx="2"/>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32101" name="Rectangle 5">
            <a:extLst>
              <a:ext uri="{FF2B5EF4-FFF2-40B4-BE49-F238E27FC236}">
                <a16:creationId xmlns:a16="http://schemas.microsoft.com/office/drawing/2014/main" id="{0A753224-E1C2-4828-886E-7F3B43393335}"/>
              </a:ext>
            </a:extLst>
          </p:cNvPr>
          <p:cNvSpPr>
            <a:spLocks noGrp="1" noChangeArrowheads="1"/>
          </p:cNvSpPr>
          <p:nvPr>
            <p:ph type="sldNum" sz="quarter" idx="3"/>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FF4DE6-1985-490C-B7E0-EDBA30F6E0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D2755A0-6D55-4F67-B545-B62413DD5FFD}"/>
              </a:ext>
            </a:extLst>
          </p:cNvPr>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48483" name="Rectangle 3">
            <a:extLst>
              <a:ext uri="{FF2B5EF4-FFF2-40B4-BE49-F238E27FC236}">
                <a16:creationId xmlns:a16="http://schemas.microsoft.com/office/drawing/2014/main" id="{E9721664-3DFA-44CE-828B-F0483C8B216A}"/>
              </a:ext>
            </a:extLst>
          </p:cNvPr>
          <p:cNvSpPr>
            <a:spLocks noGrp="1" noChangeArrowheads="1"/>
          </p:cNvSpPr>
          <p:nvPr>
            <p:ph type="dt" idx="1"/>
          </p:nvPr>
        </p:nvSpPr>
        <p:spPr bwMode="auto">
          <a:xfrm>
            <a:off x="3851275"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CEF8174-0193-4382-9B86-F3528DD52C8F}"/>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a:extLst>
              <a:ext uri="{FF2B5EF4-FFF2-40B4-BE49-F238E27FC236}">
                <a16:creationId xmlns:a16="http://schemas.microsoft.com/office/drawing/2014/main" id="{EA12F50F-18E1-4D54-A6E1-39F9E1C4D6D0}"/>
              </a:ext>
            </a:extLst>
          </p:cNvPr>
          <p:cNvSpPr>
            <a:spLocks noGrp="1" noChangeArrowheads="1"/>
          </p:cNvSpPr>
          <p:nvPr>
            <p:ph type="body" sz="quarter" idx="3"/>
          </p:nvPr>
        </p:nvSpPr>
        <p:spPr bwMode="auto">
          <a:xfrm>
            <a:off x="906463" y="4716463"/>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8486" name="Rectangle 6">
            <a:extLst>
              <a:ext uri="{FF2B5EF4-FFF2-40B4-BE49-F238E27FC236}">
                <a16:creationId xmlns:a16="http://schemas.microsoft.com/office/drawing/2014/main" id="{92953CE2-A883-4086-B9A6-9B62C600D4FB}"/>
              </a:ext>
            </a:extLst>
          </p:cNvPr>
          <p:cNvSpPr>
            <a:spLocks noGrp="1" noChangeArrowheads="1"/>
          </p:cNvSpPr>
          <p:nvPr>
            <p:ph type="ftr" sz="quarter" idx="4"/>
          </p:nvPr>
        </p:nvSpPr>
        <p:spPr bwMode="auto">
          <a:xfrm>
            <a:off x="0"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48487" name="Rectangle 7">
            <a:extLst>
              <a:ext uri="{FF2B5EF4-FFF2-40B4-BE49-F238E27FC236}">
                <a16:creationId xmlns:a16="http://schemas.microsoft.com/office/drawing/2014/main" id="{87F60309-6BAD-4604-8479-C5398081ADB1}"/>
              </a:ext>
            </a:extLst>
          </p:cNvPr>
          <p:cNvSpPr>
            <a:spLocks noGrp="1" noChangeArrowheads="1"/>
          </p:cNvSpPr>
          <p:nvPr>
            <p:ph type="sldNum" sz="quarter" idx="5"/>
          </p:nvPr>
        </p:nvSpPr>
        <p:spPr bwMode="auto">
          <a:xfrm>
            <a:off x="3851275" y="9431338"/>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216DFA-5E0B-4E3C-A3A7-5CFDC691FE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FC3B9BB-CE01-4ADC-BE98-E69BB0B667FE}"/>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EE743DBA-ADD0-4060-BAB5-C2815D0B7DA6}" type="slidenum">
              <a:rPr kumimoji="0" lang="en-US" altLang="zh-CN" b="0">
                <a:latin typeface="Arial" panose="020B0604020202020204" pitchFamily="34" charset="0"/>
              </a:rPr>
              <a:pPr algn="r" eaLnBrk="1" hangingPunct="1">
                <a:spcBef>
                  <a:spcPct val="0"/>
                </a:spcBef>
              </a:pPr>
              <a:t>13</a:t>
            </a:fld>
            <a:endParaRPr kumimoji="0" lang="en-US" altLang="zh-CN" b="0">
              <a:latin typeface="Arial" panose="020B0604020202020204" pitchFamily="34" charset="0"/>
            </a:endParaRPr>
          </a:p>
        </p:txBody>
      </p:sp>
      <p:sp>
        <p:nvSpPr>
          <p:cNvPr id="25603" name="Rectangle 2">
            <a:extLst>
              <a:ext uri="{FF2B5EF4-FFF2-40B4-BE49-F238E27FC236}">
                <a16:creationId xmlns:a16="http://schemas.microsoft.com/office/drawing/2014/main" id="{6959E202-9A63-4BA8-A863-F08B47EBC94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CF2DA5EF-DFB4-4661-98EB-C40F3C14000F}"/>
              </a:ext>
            </a:extLst>
          </p:cNvPr>
          <p:cNvSpPr>
            <a:spLocks noGrp="1"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4324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4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72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7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85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767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3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273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192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5088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33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a:extLst>
              <a:ext uri="{FF2B5EF4-FFF2-40B4-BE49-F238E27FC236}">
                <a16:creationId xmlns:a16="http://schemas.microsoft.com/office/drawing/2014/main" id="{91FC828C-5B3E-41D2-A86A-4791CCA5290F}"/>
              </a:ext>
            </a:extLst>
          </p:cNvPr>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headEnd/>
            <a:tailEnd/>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a:extLst>
              <a:ext uri="{FF2B5EF4-FFF2-40B4-BE49-F238E27FC236}">
                <a16:creationId xmlns:a16="http://schemas.microsoft.com/office/drawing/2014/main" id="{A38F0412-1556-47C8-B4A2-4AD09CE98C2D}"/>
              </a:ext>
            </a:extLst>
          </p:cNvPr>
          <p:cNvSpPr>
            <a:spLocks noChangeArrowheads="1"/>
          </p:cNvSpPr>
          <p:nvPr/>
        </p:nvSpPr>
        <p:spPr bwMode="auto">
          <a:xfrm>
            <a:off x="250825" y="265113"/>
            <a:ext cx="8626475" cy="6330950"/>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oleObject" Target="../embeddings/oleObject52.bin"/><Relationship Id="rId7" Type="http://schemas.openxmlformats.org/officeDocument/2006/relationships/image" Target="../media/image71.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70.emf"/><Relationship Id="rId5" Type="http://schemas.openxmlformats.org/officeDocument/2006/relationships/oleObject" Target="../embeddings/oleObject53.bin"/><Relationship Id="rId4" Type="http://schemas.openxmlformats.org/officeDocument/2006/relationships/image" Target="../media/image69.emf"/></Relationships>
</file>

<file path=ppt/slides/_rels/slide11.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image" Target="../media/image7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e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notesSlide" Target="../notesSlides/notesSlide1.xml"/><Relationship Id="rId7" Type="http://schemas.openxmlformats.org/officeDocument/2006/relationships/image" Target="../media/image79.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5.bin"/><Relationship Id="rId11" Type="http://schemas.openxmlformats.org/officeDocument/2006/relationships/image" Target="../media/image81.emf"/><Relationship Id="rId5" Type="http://schemas.openxmlformats.org/officeDocument/2006/relationships/image" Target="../media/image78.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80.wmf"/></Relationships>
</file>

<file path=ppt/slides/_rels/slide14.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oleObject" Target="../embeddings/oleObject63.bin"/><Relationship Id="rId18" Type="http://schemas.openxmlformats.org/officeDocument/2006/relationships/image" Target="../media/image89.emf"/><Relationship Id="rId26" Type="http://schemas.openxmlformats.org/officeDocument/2006/relationships/image" Target="../media/image93.e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86.e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88.emf"/><Relationship Id="rId20" Type="http://schemas.openxmlformats.org/officeDocument/2006/relationships/image" Target="../media/image90.emf"/><Relationship Id="rId1" Type="http://schemas.openxmlformats.org/officeDocument/2006/relationships/vmlDrawing" Target="../drawings/vmlDrawing9.vml"/><Relationship Id="rId6" Type="http://schemas.openxmlformats.org/officeDocument/2006/relationships/image" Target="../media/image83.emf"/><Relationship Id="rId11" Type="http://schemas.openxmlformats.org/officeDocument/2006/relationships/oleObject" Target="../embeddings/oleObject62.bin"/><Relationship Id="rId24" Type="http://schemas.openxmlformats.org/officeDocument/2006/relationships/image" Target="../media/image92.e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94.emf"/><Relationship Id="rId10" Type="http://schemas.openxmlformats.org/officeDocument/2006/relationships/image" Target="../media/image85.emf"/><Relationship Id="rId19" Type="http://schemas.openxmlformats.org/officeDocument/2006/relationships/oleObject" Target="../embeddings/oleObject66.bin"/><Relationship Id="rId4" Type="http://schemas.openxmlformats.org/officeDocument/2006/relationships/image" Target="../media/image82.emf"/><Relationship Id="rId9" Type="http://schemas.openxmlformats.org/officeDocument/2006/relationships/oleObject" Target="../embeddings/oleObject61.bin"/><Relationship Id="rId14" Type="http://schemas.openxmlformats.org/officeDocument/2006/relationships/image" Target="../media/image87.emf"/><Relationship Id="rId22" Type="http://schemas.openxmlformats.org/officeDocument/2006/relationships/image" Target="../media/image91.emf"/><Relationship Id="rId27"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8" Type="http://schemas.openxmlformats.org/officeDocument/2006/relationships/image" Target="../media/image97.e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9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96.e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98.emf"/><Relationship Id="rId4" Type="http://schemas.openxmlformats.org/officeDocument/2006/relationships/image" Target="../media/image95.emf"/><Relationship Id="rId9" Type="http://schemas.openxmlformats.org/officeDocument/2006/relationships/oleObject" Target="../embeddings/oleObject7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81.bin"/><Relationship Id="rId18" Type="http://schemas.openxmlformats.org/officeDocument/2006/relationships/image" Target="../media/image107.emf"/><Relationship Id="rId26" Type="http://schemas.openxmlformats.org/officeDocument/2006/relationships/image" Target="../media/image111.emf"/><Relationship Id="rId21" Type="http://schemas.openxmlformats.org/officeDocument/2006/relationships/oleObject" Target="../embeddings/oleObject85.bin"/><Relationship Id="rId34" Type="http://schemas.openxmlformats.org/officeDocument/2006/relationships/image" Target="../media/image115.emf"/><Relationship Id="rId7" Type="http://schemas.openxmlformats.org/officeDocument/2006/relationships/oleObject" Target="../embeddings/oleObject78.bin"/><Relationship Id="rId12" Type="http://schemas.openxmlformats.org/officeDocument/2006/relationships/image" Target="../media/image104.emf"/><Relationship Id="rId17" Type="http://schemas.openxmlformats.org/officeDocument/2006/relationships/oleObject" Target="../embeddings/oleObject83.bin"/><Relationship Id="rId25" Type="http://schemas.openxmlformats.org/officeDocument/2006/relationships/oleObject" Target="../embeddings/oleObject87.bin"/><Relationship Id="rId33" Type="http://schemas.openxmlformats.org/officeDocument/2006/relationships/oleObject" Target="../embeddings/oleObject91.bin"/><Relationship Id="rId38" Type="http://schemas.openxmlformats.org/officeDocument/2006/relationships/image" Target="../media/image117.emf"/><Relationship Id="rId2" Type="http://schemas.openxmlformats.org/officeDocument/2006/relationships/slideLayout" Target="../slideLayouts/slideLayout2.xml"/><Relationship Id="rId16" Type="http://schemas.openxmlformats.org/officeDocument/2006/relationships/image" Target="../media/image106.emf"/><Relationship Id="rId20" Type="http://schemas.openxmlformats.org/officeDocument/2006/relationships/image" Target="../media/image108.emf"/><Relationship Id="rId29" Type="http://schemas.openxmlformats.org/officeDocument/2006/relationships/oleObject" Target="../embeddings/oleObject89.bin"/><Relationship Id="rId1" Type="http://schemas.openxmlformats.org/officeDocument/2006/relationships/vmlDrawing" Target="../drawings/vmlDrawing11.vml"/><Relationship Id="rId6" Type="http://schemas.openxmlformats.org/officeDocument/2006/relationships/image" Target="../media/image101.emf"/><Relationship Id="rId11" Type="http://schemas.openxmlformats.org/officeDocument/2006/relationships/oleObject" Target="../embeddings/oleObject80.bin"/><Relationship Id="rId24" Type="http://schemas.openxmlformats.org/officeDocument/2006/relationships/image" Target="../media/image110.emf"/><Relationship Id="rId32" Type="http://schemas.openxmlformats.org/officeDocument/2006/relationships/image" Target="../media/image114.emf"/><Relationship Id="rId37" Type="http://schemas.openxmlformats.org/officeDocument/2006/relationships/oleObject" Target="../embeddings/oleObject93.bin"/><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28" Type="http://schemas.openxmlformats.org/officeDocument/2006/relationships/image" Target="../media/image112.emf"/><Relationship Id="rId36" Type="http://schemas.openxmlformats.org/officeDocument/2006/relationships/image" Target="../media/image116.emf"/><Relationship Id="rId10" Type="http://schemas.openxmlformats.org/officeDocument/2006/relationships/image" Target="../media/image103.emf"/><Relationship Id="rId19" Type="http://schemas.openxmlformats.org/officeDocument/2006/relationships/oleObject" Target="../embeddings/oleObject84.bin"/><Relationship Id="rId31" Type="http://schemas.openxmlformats.org/officeDocument/2006/relationships/oleObject" Target="../embeddings/oleObject90.bin"/><Relationship Id="rId4" Type="http://schemas.openxmlformats.org/officeDocument/2006/relationships/image" Target="../media/image100.emf"/><Relationship Id="rId9" Type="http://schemas.openxmlformats.org/officeDocument/2006/relationships/oleObject" Target="../embeddings/oleObject79.bin"/><Relationship Id="rId14" Type="http://schemas.openxmlformats.org/officeDocument/2006/relationships/image" Target="../media/image105.emf"/><Relationship Id="rId22" Type="http://schemas.openxmlformats.org/officeDocument/2006/relationships/image" Target="../media/image109.emf"/><Relationship Id="rId27" Type="http://schemas.openxmlformats.org/officeDocument/2006/relationships/oleObject" Target="../embeddings/oleObject88.bin"/><Relationship Id="rId30" Type="http://schemas.openxmlformats.org/officeDocument/2006/relationships/image" Target="../media/image113.emf"/><Relationship Id="rId35" Type="http://schemas.openxmlformats.org/officeDocument/2006/relationships/oleObject" Target="../embeddings/oleObject92.bin"/><Relationship Id="rId8" Type="http://schemas.openxmlformats.org/officeDocument/2006/relationships/image" Target="../media/image102.emf"/><Relationship Id="rId3" Type="http://schemas.openxmlformats.org/officeDocument/2006/relationships/oleObject" Target="../embeddings/oleObject76.bin"/></Relationships>
</file>

<file path=ppt/slides/_rels/slide18.x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oleObject" Target="../embeddings/oleObject99.bin"/><Relationship Id="rId18" Type="http://schemas.openxmlformats.org/officeDocument/2006/relationships/image" Target="../media/image125.emf"/><Relationship Id="rId26" Type="http://schemas.openxmlformats.org/officeDocument/2006/relationships/image" Target="../media/image129.emf"/><Relationship Id="rId3" Type="http://schemas.openxmlformats.org/officeDocument/2006/relationships/oleObject" Target="../embeddings/oleObject94.bin"/><Relationship Id="rId21" Type="http://schemas.openxmlformats.org/officeDocument/2006/relationships/oleObject" Target="../embeddings/oleObject103.bin"/><Relationship Id="rId7" Type="http://schemas.openxmlformats.org/officeDocument/2006/relationships/oleObject" Target="../embeddings/oleObject96.bin"/><Relationship Id="rId12" Type="http://schemas.openxmlformats.org/officeDocument/2006/relationships/image" Target="../media/image122.emf"/><Relationship Id="rId17" Type="http://schemas.openxmlformats.org/officeDocument/2006/relationships/oleObject" Target="../embeddings/oleObject101.bin"/><Relationship Id="rId25" Type="http://schemas.openxmlformats.org/officeDocument/2006/relationships/oleObject" Target="../embeddings/oleObject105.bin"/><Relationship Id="rId2" Type="http://schemas.openxmlformats.org/officeDocument/2006/relationships/slideLayout" Target="../slideLayouts/slideLayout2.xml"/><Relationship Id="rId16" Type="http://schemas.openxmlformats.org/officeDocument/2006/relationships/image" Target="../media/image124.emf"/><Relationship Id="rId20" Type="http://schemas.openxmlformats.org/officeDocument/2006/relationships/image" Target="../media/image126.emf"/><Relationship Id="rId1" Type="http://schemas.openxmlformats.org/officeDocument/2006/relationships/vmlDrawing" Target="../drawings/vmlDrawing12.vml"/><Relationship Id="rId6" Type="http://schemas.openxmlformats.org/officeDocument/2006/relationships/image" Target="../media/image119.emf"/><Relationship Id="rId11" Type="http://schemas.openxmlformats.org/officeDocument/2006/relationships/oleObject" Target="../embeddings/oleObject98.bin"/><Relationship Id="rId24" Type="http://schemas.openxmlformats.org/officeDocument/2006/relationships/image" Target="../media/image128.emf"/><Relationship Id="rId5" Type="http://schemas.openxmlformats.org/officeDocument/2006/relationships/oleObject" Target="../embeddings/oleObject95.bin"/><Relationship Id="rId15" Type="http://schemas.openxmlformats.org/officeDocument/2006/relationships/oleObject" Target="../embeddings/oleObject100.bin"/><Relationship Id="rId23" Type="http://schemas.openxmlformats.org/officeDocument/2006/relationships/oleObject" Target="../embeddings/oleObject104.bin"/><Relationship Id="rId28" Type="http://schemas.openxmlformats.org/officeDocument/2006/relationships/image" Target="../media/image130.emf"/><Relationship Id="rId10" Type="http://schemas.openxmlformats.org/officeDocument/2006/relationships/image" Target="../media/image121.emf"/><Relationship Id="rId19" Type="http://schemas.openxmlformats.org/officeDocument/2006/relationships/oleObject" Target="../embeddings/oleObject102.bin"/><Relationship Id="rId4" Type="http://schemas.openxmlformats.org/officeDocument/2006/relationships/image" Target="../media/image118.emf"/><Relationship Id="rId9" Type="http://schemas.openxmlformats.org/officeDocument/2006/relationships/oleObject" Target="../embeddings/oleObject97.bin"/><Relationship Id="rId14" Type="http://schemas.openxmlformats.org/officeDocument/2006/relationships/image" Target="../media/image123.emf"/><Relationship Id="rId22" Type="http://schemas.openxmlformats.org/officeDocument/2006/relationships/image" Target="../media/image127.emf"/><Relationship Id="rId27" Type="http://schemas.openxmlformats.org/officeDocument/2006/relationships/oleObject" Target="../embeddings/oleObject106.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1.emf"/><Relationship Id="rId26" Type="http://schemas.openxmlformats.org/officeDocument/2006/relationships/image" Target="../media/image18.png"/><Relationship Id="rId3" Type="http://schemas.openxmlformats.org/officeDocument/2006/relationships/oleObject" Target="../embeddings/oleObject1.bin"/><Relationship Id="rId21" Type="http://schemas.openxmlformats.org/officeDocument/2006/relationships/image" Target="../media/image12.emf"/><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5" Type="http://schemas.openxmlformats.org/officeDocument/2006/relationships/image" Target="../media/image14.emf"/><Relationship Id="rId33" Type="http://schemas.openxmlformats.org/officeDocument/2006/relationships/hyperlink" Target="&#22810;&#26222;&#21202;&#25928;&#24212;&#65288;&#27874;&#38754;&#65289;&#65288;&#27874;&#28304;&#38745;&#12289;&#20154;&#21160;-&#38745;&#65289;.swf" TargetMode="External"/><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oleObject" Target="../embeddings/oleObject9.bin"/><Relationship Id="rId29" Type="http://schemas.openxmlformats.org/officeDocument/2006/relationships/image" Target="../media/image19.png"/><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24" Type="http://schemas.openxmlformats.org/officeDocument/2006/relationships/oleObject" Target="../embeddings/oleObject11.bin"/><Relationship Id="rId32" Type="http://schemas.openxmlformats.org/officeDocument/2006/relationships/hyperlink" Target="../&#21160;&#30011;/&#24377;&#31783;&#25391;&#23376;1(&#21147;&#30340;&#21464;&#21270;&#65289;.swf" TargetMode="External"/><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13.emf"/><Relationship Id="rId28" Type="http://schemas.openxmlformats.org/officeDocument/2006/relationships/image" Target="../media/image15.emf"/><Relationship Id="rId10" Type="http://schemas.openxmlformats.org/officeDocument/2006/relationships/image" Target="../media/image7.emf"/><Relationship Id="rId19" Type="http://schemas.openxmlformats.org/officeDocument/2006/relationships/image" Target="../media/image17.png"/><Relationship Id="rId31" Type="http://schemas.openxmlformats.org/officeDocument/2006/relationships/image" Target="../media/image16.emf"/><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emf"/><Relationship Id="rId22" Type="http://schemas.openxmlformats.org/officeDocument/2006/relationships/oleObject" Target="../embeddings/oleObject10.bin"/><Relationship Id="rId27" Type="http://schemas.openxmlformats.org/officeDocument/2006/relationships/oleObject" Target="../embeddings/oleObject12.bin"/><Relationship Id="rId30" Type="http://schemas.openxmlformats.org/officeDocument/2006/relationships/oleObject" Target="../embeddings/oleObject13.bin"/><Relationship Id="rId8" Type="http://schemas.openxmlformats.org/officeDocument/2006/relationships/image" Target="../media/image6.emf"/></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9.bin"/><Relationship Id="rId18" Type="http://schemas.openxmlformats.org/officeDocument/2006/relationships/image" Target="../media/image27.emf"/><Relationship Id="rId26" Type="http://schemas.openxmlformats.org/officeDocument/2006/relationships/image" Target="../media/image30.emf"/><Relationship Id="rId3" Type="http://schemas.openxmlformats.org/officeDocument/2006/relationships/oleObject" Target="../embeddings/oleObject14.bin"/><Relationship Id="rId21" Type="http://schemas.openxmlformats.org/officeDocument/2006/relationships/image" Target="../media/image28.emf"/><Relationship Id="rId34" Type="http://schemas.openxmlformats.org/officeDocument/2006/relationships/image" Target="../media/image36.png"/><Relationship Id="rId7" Type="http://schemas.openxmlformats.org/officeDocument/2006/relationships/oleObject" Target="../embeddings/oleObject16.bin"/><Relationship Id="rId12" Type="http://schemas.openxmlformats.org/officeDocument/2006/relationships/image" Target="../media/image24.emf"/><Relationship Id="rId17" Type="http://schemas.openxmlformats.org/officeDocument/2006/relationships/oleObject" Target="../embeddings/oleObject21.bin"/><Relationship Id="rId25" Type="http://schemas.openxmlformats.org/officeDocument/2006/relationships/oleObject" Target="../embeddings/oleObject25.bin"/><Relationship Id="rId33" Type="http://schemas.openxmlformats.org/officeDocument/2006/relationships/image" Target="../media/image33.emf"/><Relationship Id="rId2" Type="http://schemas.openxmlformats.org/officeDocument/2006/relationships/slideLayout" Target="../slideLayouts/slideLayout7.xml"/><Relationship Id="rId16" Type="http://schemas.openxmlformats.org/officeDocument/2006/relationships/image" Target="../media/image26.emf"/><Relationship Id="rId20" Type="http://schemas.openxmlformats.org/officeDocument/2006/relationships/oleObject" Target="../embeddings/oleObject22.bin"/><Relationship Id="rId29" Type="http://schemas.openxmlformats.org/officeDocument/2006/relationships/image" Target="../media/image31.emf"/><Relationship Id="rId1" Type="http://schemas.openxmlformats.org/officeDocument/2006/relationships/vmlDrawing" Target="../drawings/vmlDrawing2.vml"/><Relationship Id="rId6" Type="http://schemas.openxmlformats.org/officeDocument/2006/relationships/image" Target="../media/image21.emf"/><Relationship Id="rId11" Type="http://schemas.openxmlformats.org/officeDocument/2006/relationships/oleObject" Target="../embeddings/oleObject18.bin"/><Relationship Id="rId24" Type="http://schemas.openxmlformats.org/officeDocument/2006/relationships/image" Target="../media/image29.emf"/><Relationship Id="rId32" Type="http://schemas.openxmlformats.org/officeDocument/2006/relationships/oleObject" Target="../embeddings/oleObject28.bin"/><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oleObject" Target="../embeddings/oleObject26.bin"/><Relationship Id="rId36" Type="http://schemas.openxmlformats.org/officeDocument/2006/relationships/hyperlink" Target="&#22810;&#26222;&#21202;&#25928;&#24212;&#65288;2&#20010;&#27874;&#38754;&#65289;&#65288;&#27874;&#28304;&#36816;&#21160;&#65289;.swf" TargetMode="External"/><Relationship Id="rId10" Type="http://schemas.openxmlformats.org/officeDocument/2006/relationships/image" Target="../media/image23.emf"/><Relationship Id="rId19" Type="http://schemas.openxmlformats.org/officeDocument/2006/relationships/image" Target="../media/image34.png"/><Relationship Id="rId31" Type="http://schemas.openxmlformats.org/officeDocument/2006/relationships/image" Target="../media/image32.emf"/><Relationship Id="rId4" Type="http://schemas.openxmlformats.org/officeDocument/2006/relationships/image" Target="../media/image20.emf"/><Relationship Id="rId9" Type="http://schemas.openxmlformats.org/officeDocument/2006/relationships/oleObject" Target="../embeddings/oleObject17.bin"/><Relationship Id="rId14" Type="http://schemas.openxmlformats.org/officeDocument/2006/relationships/image" Target="../media/image25.wmf"/><Relationship Id="rId22" Type="http://schemas.openxmlformats.org/officeDocument/2006/relationships/oleObject" Target="../embeddings/oleObject23.bin"/><Relationship Id="rId27" Type="http://schemas.openxmlformats.org/officeDocument/2006/relationships/image" Target="../media/image35.png"/><Relationship Id="rId30" Type="http://schemas.openxmlformats.org/officeDocument/2006/relationships/oleObject" Target="../embeddings/oleObject27.bin"/><Relationship Id="rId35" Type="http://schemas.openxmlformats.org/officeDocument/2006/relationships/hyperlink" Target="../&#21160;&#30011;/&#24377;&#31783;&#25391;&#23376;1(&#21147;&#30340;&#21464;&#21270;&#65289;.swf" TargetMode="External"/><Relationship Id="rId8" Type="http://schemas.openxmlformats.org/officeDocument/2006/relationships/image" Target="../media/image22.emf"/></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13" Type="http://schemas.openxmlformats.org/officeDocument/2006/relationships/oleObject" Target="../embeddings/oleObject34.bin"/><Relationship Id="rId18" Type="http://schemas.openxmlformats.org/officeDocument/2006/relationships/image" Target="../media/image44.emf"/><Relationship Id="rId26" Type="http://schemas.openxmlformats.org/officeDocument/2006/relationships/hyperlink" Target="&#28608;&#27874;&#65288;6&#20010;&#27874;&#38754;&#65289;.swf" TargetMode="External"/><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41.emf"/><Relationship Id="rId17" Type="http://schemas.openxmlformats.org/officeDocument/2006/relationships/oleObject" Target="../embeddings/oleObject36.bin"/><Relationship Id="rId25" Type="http://schemas.openxmlformats.org/officeDocument/2006/relationships/hyperlink" Target="../&#21160;&#30011;/&#24377;&#31783;&#25391;&#23376;1(&#21147;&#30340;&#21464;&#21270;&#65289;.swf" TargetMode="External"/><Relationship Id="rId2" Type="http://schemas.openxmlformats.org/officeDocument/2006/relationships/slideLayout" Target="../slideLayouts/slideLayout7.xml"/><Relationship Id="rId16" Type="http://schemas.openxmlformats.org/officeDocument/2006/relationships/image" Target="../media/image43.emf"/><Relationship Id="rId20" Type="http://schemas.openxmlformats.org/officeDocument/2006/relationships/image" Target="../media/image45.emf"/><Relationship Id="rId1" Type="http://schemas.openxmlformats.org/officeDocument/2006/relationships/vmlDrawing" Target="../drawings/vmlDrawing3.vml"/><Relationship Id="rId6" Type="http://schemas.openxmlformats.org/officeDocument/2006/relationships/image" Target="../media/image38.emf"/><Relationship Id="rId11" Type="http://schemas.openxmlformats.org/officeDocument/2006/relationships/oleObject" Target="../embeddings/oleObject33.bin"/><Relationship Id="rId24" Type="http://schemas.openxmlformats.org/officeDocument/2006/relationships/image" Target="../media/image47.e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39.bin"/><Relationship Id="rId10" Type="http://schemas.openxmlformats.org/officeDocument/2006/relationships/image" Target="../media/image40.emf"/><Relationship Id="rId19" Type="http://schemas.openxmlformats.org/officeDocument/2006/relationships/oleObject" Target="../embeddings/oleObject37.bin"/><Relationship Id="rId4" Type="http://schemas.openxmlformats.org/officeDocument/2006/relationships/image" Target="../media/image37.emf"/><Relationship Id="rId9" Type="http://schemas.openxmlformats.org/officeDocument/2006/relationships/oleObject" Target="../embeddings/oleObject32.bin"/><Relationship Id="rId14" Type="http://schemas.openxmlformats.org/officeDocument/2006/relationships/image" Target="../media/image42.emf"/><Relationship Id="rId22" Type="http://schemas.openxmlformats.org/officeDocument/2006/relationships/image" Target="../media/image46.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48.wmf"/></Relationships>
</file>

<file path=ppt/slides/_rels/slide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oleObject" Target="../embeddings/oleObject41.bin"/><Relationship Id="rId7" Type="http://schemas.openxmlformats.org/officeDocument/2006/relationships/image" Target="../media/image61.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wmf"/><Relationship Id="rId9" Type="http://schemas.openxmlformats.org/officeDocument/2006/relationships/image" Target="../media/image58.emf"/></Relationships>
</file>

<file path=ppt/slides/_rels/slide9.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8.png"/><Relationship Id="rId18" Type="http://schemas.openxmlformats.org/officeDocument/2006/relationships/oleObject" Target="../embeddings/oleObject50.bin"/><Relationship Id="rId3" Type="http://schemas.openxmlformats.org/officeDocument/2006/relationships/oleObject" Target="../embeddings/oleObject43.bin"/><Relationship Id="rId21" Type="http://schemas.openxmlformats.org/officeDocument/2006/relationships/image" Target="../media/image67.emf"/><Relationship Id="rId7" Type="http://schemas.openxmlformats.org/officeDocument/2006/relationships/oleObject" Target="../embeddings/oleObject45.bin"/><Relationship Id="rId12" Type="http://schemas.openxmlformats.org/officeDocument/2006/relationships/image" Target="../media/image63.wmf"/><Relationship Id="rId17" Type="http://schemas.openxmlformats.org/officeDocument/2006/relationships/image" Target="../media/image65.emf"/><Relationship Id="rId2" Type="http://schemas.openxmlformats.org/officeDocument/2006/relationships/slideLayout" Target="../slideLayouts/slideLayout7.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6.vml"/><Relationship Id="rId6" Type="http://schemas.openxmlformats.org/officeDocument/2006/relationships/image" Target="../media/image60.e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image" Target="../media/image64.emf"/><Relationship Id="rId10" Type="http://schemas.openxmlformats.org/officeDocument/2006/relationships/image" Target="../media/image62.wmf"/><Relationship Id="rId19" Type="http://schemas.openxmlformats.org/officeDocument/2006/relationships/image" Target="../media/image66.emf"/><Relationship Id="rId4" Type="http://schemas.openxmlformats.org/officeDocument/2006/relationships/image" Target="../media/image59.emf"/><Relationship Id="rId9" Type="http://schemas.openxmlformats.org/officeDocument/2006/relationships/oleObject" Target="../embeddings/oleObject46.bin"/><Relationship Id="rId14"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a:extLst>
              <a:ext uri="{FF2B5EF4-FFF2-40B4-BE49-F238E27FC236}">
                <a16:creationId xmlns:a16="http://schemas.microsoft.com/office/drawing/2014/main" id="{39AC1C33-7C93-4751-8E4A-D2B679B2F494}"/>
              </a:ext>
            </a:extLst>
          </p:cNvPr>
          <p:cNvGrpSpPr>
            <a:grpSpLocks/>
          </p:cNvGrpSpPr>
          <p:nvPr/>
        </p:nvGrpSpPr>
        <p:grpSpPr bwMode="auto">
          <a:xfrm>
            <a:off x="-571500" y="0"/>
            <a:ext cx="10293350" cy="6858000"/>
            <a:chOff x="-571500" y="0"/>
            <a:chExt cx="10293350" cy="6858024"/>
          </a:xfrm>
        </p:grpSpPr>
        <p:pic>
          <p:nvPicPr>
            <p:cNvPr id="4101" name="Picture 4">
              <a:extLst>
                <a:ext uri="{FF2B5EF4-FFF2-40B4-BE49-F238E27FC236}">
                  <a16:creationId xmlns:a16="http://schemas.microsoft.com/office/drawing/2014/main" id="{09835E99-6BDC-4FA0-8AA1-AC6621D3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a:extLst>
                <a:ext uri="{FF2B5EF4-FFF2-40B4-BE49-F238E27FC236}">
                  <a16:creationId xmlns:a16="http://schemas.microsoft.com/office/drawing/2014/main" id="{52213544-6606-472E-9167-8154BFC98A45}"/>
                </a:ext>
              </a:extLst>
            </p:cNvPr>
            <p:cNvSpPr>
              <a:spLocks noChangeArrowheads="1"/>
            </p:cNvSpPr>
            <p:nvPr/>
          </p:nvSpPr>
          <p:spPr bwMode="auto">
            <a:xfrm>
              <a:off x="7095909"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a:solidFill>
                    <a:srgbClr val="FF0000"/>
                  </a:solidFill>
                </a:rPr>
                <a:t>Yosemite National Park</a:t>
              </a:r>
              <a:endParaRPr lang="zh-CN" altLang="en-US" sz="2000">
                <a:solidFill>
                  <a:srgbClr val="FF0000"/>
                </a:solidFill>
              </a:endParaRPr>
            </a:p>
          </p:txBody>
        </p:sp>
      </p:grpSp>
      <p:sp>
        <p:nvSpPr>
          <p:cNvPr id="7" name="Text Box 1039">
            <a:extLst>
              <a:ext uri="{FF2B5EF4-FFF2-40B4-BE49-F238E27FC236}">
                <a16:creationId xmlns:a16="http://schemas.microsoft.com/office/drawing/2014/main" id="{0053801A-7244-435B-A4A9-6BB7DFF53AF1}"/>
              </a:ext>
            </a:extLst>
          </p:cNvPr>
          <p:cNvSpPr txBox="1">
            <a:spLocks noChangeArrowheads="1"/>
          </p:cNvSpPr>
          <p:nvPr/>
        </p:nvSpPr>
        <p:spPr bwMode="auto">
          <a:xfrm>
            <a:off x="1295400" y="3705225"/>
            <a:ext cx="6705600" cy="1758950"/>
          </a:xfrm>
          <a:prstGeom prst="rect">
            <a:avLst/>
          </a:prstGeom>
          <a:noFill/>
          <a:ln w="9525">
            <a:noFill/>
            <a:miter lim="800000"/>
            <a:headEnd/>
            <a:tailEnd/>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charset="0"/>
              <a:ea typeface="华文仿宋"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itchFamily="17" charset="-122"/>
              </a:rPr>
              <a:t>Sep. 29, 2022</a:t>
            </a:r>
          </a:p>
        </p:txBody>
      </p:sp>
      <p:sp>
        <p:nvSpPr>
          <p:cNvPr id="4100" name="WordArt 1044">
            <a:extLst>
              <a:ext uri="{FF2B5EF4-FFF2-40B4-BE49-F238E27FC236}">
                <a16:creationId xmlns:a16="http://schemas.microsoft.com/office/drawing/2014/main" id="{583C432B-27A5-461B-85A5-7C5DABD14031}"/>
              </a:ext>
            </a:extLst>
          </p:cNvPr>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E573EB5D-AA94-4D64-9C99-F7A94ED87B51}"/>
              </a:ext>
            </a:extLst>
          </p:cNvPr>
          <p:cNvSpPr txBox="1">
            <a:spLocks noChangeArrowheads="1"/>
          </p:cNvSpPr>
          <p:nvPr/>
        </p:nvSpPr>
        <p:spPr bwMode="auto">
          <a:xfrm>
            <a:off x="735013" y="260350"/>
            <a:ext cx="76533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a:solidFill>
                  <a:schemeClr val="bg1"/>
                </a:solidFill>
              </a:rPr>
              <a:t>蝙蝠可以利用超声波导航。若蝙蝠发出超声波的频率为 </a:t>
            </a:r>
            <a:r>
              <a:rPr lang="en-US" altLang="zh-CN">
                <a:solidFill>
                  <a:srgbClr val="FFFF00"/>
                </a:solidFill>
              </a:rPr>
              <a:t>39 kHz </a:t>
            </a:r>
            <a:r>
              <a:rPr lang="zh-CN" altLang="en-US">
                <a:solidFill>
                  <a:schemeClr val="bg1"/>
                </a:solidFill>
              </a:rPr>
              <a:t>，并以 声速</a:t>
            </a:r>
            <a:r>
              <a:rPr lang="en-US" altLang="zh-CN">
                <a:solidFill>
                  <a:srgbClr val="FFFF00"/>
                </a:solidFill>
              </a:rPr>
              <a:t>1/40</a:t>
            </a:r>
            <a:r>
              <a:rPr lang="en-US" altLang="zh-CN">
                <a:solidFill>
                  <a:schemeClr val="bg1"/>
                </a:solidFill>
              </a:rPr>
              <a:t> </a:t>
            </a:r>
            <a:r>
              <a:rPr lang="zh-CN" altLang="en-US">
                <a:solidFill>
                  <a:schemeClr val="bg1"/>
                </a:solidFill>
              </a:rPr>
              <a:t>的速度向表面平直的崖壁飞去</a:t>
            </a:r>
            <a:r>
              <a:rPr lang="en-US" altLang="zh-CN">
                <a:solidFill>
                  <a:schemeClr val="bg1"/>
                </a:solidFill>
              </a:rPr>
              <a:t>.</a:t>
            </a:r>
          </a:p>
        </p:txBody>
      </p:sp>
      <p:graphicFrame>
        <p:nvGraphicFramePr>
          <p:cNvPr id="24579" name="Object 2">
            <a:extLst>
              <a:ext uri="{FF2B5EF4-FFF2-40B4-BE49-F238E27FC236}">
                <a16:creationId xmlns:a16="http://schemas.microsoft.com/office/drawing/2014/main" id="{C54A239B-2C15-490F-9EF9-A66CE89931BF}"/>
              </a:ext>
            </a:extLst>
          </p:cNvPr>
          <p:cNvGraphicFramePr>
            <a:graphicFrameLocks noChangeAspect="1"/>
          </p:cNvGraphicFramePr>
          <p:nvPr/>
        </p:nvGraphicFramePr>
        <p:xfrm>
          <a:off x="2586038" y="4941888"/>
          <a:ext cx="4545012" cy="863600"/>
        </p:xfrm>
        <a:graphic>
          <a:graphicData uri="http://schemas.openxmlformats.org/presentationml/2006/ole">
            <mc:AlternateContent xmlns:mc="http://schemas.openxmlformats.org/markup-compatibility/2006">
              <mc:Choice xmlns:v="urn:schemas-microsoft-com:vml" Requires="v">
                <p:oleObj spid="_x0000_s128018" r:id="rId3" imgW="2238292" imgH="390661" progId="">
                  <p:embed/>
                </p:oleObj>
              </mc:Choice>
              <mc:Fallback>
                <p:oleObj r:id="rId3" imgW="2238292" imgH="390661" progId="">
                  <p:embed/>
                  <p:pic>
                    <p:nvPicPr>
                      <p:cNvPr id="24579" name="Object 2">
                        <a:extLst>
                          <a:ext uri="{FF2B5EF4-FFF2-40B4-BE49-F238E27FC236}">
                            <a16:creationId xmlns:a16="http://schemas.microsoft.com/office/drawing/2014/main" id="{C54A239B-2C15-490F-9EF9-A66CE8993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6038" y="4941888"/>
                        <a:ext cx="45450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Rectangle 5">
            <a:extLst>
              <a:ext uri="{FF2B5EF4-FFF2-40B4-BE49-F238E27FC236}">
                <a16:creationId xmlns:a16="http://schemas.microsoft.com/office/drawing/2014/main" id="{44FD94DF-00B3-4BFD-AF0D-3D59EA2DB47B}"/>
              </a:ext>
            </a:extLst>
          </p:cNvPr>
          <p:cNvSpPr>
            <a:spLocks noChangeArrowheads="1"/>
          </p:cNvSpPr>
          <p:nvPr/>
        </p:nvSpPr>
        <p:spPr bwMode="auto">
          <a:xfrm>
            <a:off x="755650" y="4371975"/>
            <a:ext cx="331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蝙蝠接收到的频率为</a:t>
            </a:r>
          </a:p>
        </p:txBody>
      </p:sp>
      <p:sp>
        <p:nvSpPr>
          <p:cNvPr id="24581" name="Rectangle 6">
            <a:extLst>
              <a:ext uri="{FF2B5EF4-FFF2-40B4-BE49-F238E27FC236}">
                <a16:creationId xmlns:a16="http://schemas.microsoft.com/office/drawing/2014/main" id="{555E19B6-66C9-4662-8A3D-9EF39D97775D}"/>
              </a:ext>
            </a:extLst>
          </p:cNvPr>
          <p:cNvSpPr>
            <a:spLocks noChangeArrowheads="1"/>
          </p:cNvSpPr>
          <p:nvPr/>
        </p:nvSpPr>
        <p:spPr bwMode="auto">
          <a:xfrm>
            <a:off x="755650" y="3663950"/>
            <a:ext cx="812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蝙蝠既是波源，又是接收者，两者彼此靠近，</a:t>
            </a:r>
            <a:r>
              <a:rPr lang="en-US" altLang="zh-CN" i="1">
                <a:solidFill>
                  <a:srgbClr val="00FFFF"/>
                </a:solidFill>
                <a:latin typeface="Bookman Old Style" panose="02050604050505020204" pitchFamily="18" charset="0"/>
              </a:rPr>
              <a:t>v</a:t>
            </a:r>
            <a:r>
              <a:rPr lang="en-US" altLang="zh-CN" baseline="-25000">
                <a:solidFill>
                  <a:srgbClr val="00FFFF"/>
                </a:solidFill>
              </a:rPr>
              <a:t>S</a:t>
            </a:r>
            <a:r>
              <a:rPr lang="en-US" altLang="zh-CN">
                <a:solidFill>
                  <a:srgbClr val="00FFFF"/>
                </a:solidFill>
              </a:rPr>
              <a:t>=</a:t>
            </a:r>
            <a:r>
              <a:rPr lang="en-US" altLang="zh-CN" i="1">
                <a:solidFill>
                  <a:srgbClr val="00FFFF"/>
                </a:solidFill>
                <a:latin typeface="Bookman Old Style" panose="02050604050505020204" pitchFamily="18" charset="0"/>
              </a:rPr>
              <a:t>v</a:t>
            </a:r>
            <a:r>
              <a:rPr lang="en-US" altLang="zh-CN" baseline="-25000">
                <a:solidFill>
                  <a:srgbClr val="00FFFF"/>
                </a:solidFill>
              </a:rPr>
              <a:t>O</a:t>
            </a:r>
            <a:r>
              <a:rPr lang="en-US" altLang="zh-CN">
                <a:solidFill>
                  <a:srgbClr val="00FFFF"/>
                </a:solidFill>
              </a:rPr>
              <a:t>=</a:t>
            </a:r>
            <a:r>
              <a:rPr lang="en-US" altLang="zh-CN" i="1">
                <a:solidFill>
                  <a:srgbClr val="00FFFF"/>
                </a:solidFill>
              </a:rPr>
              <a:t>u</a:t>
            </a:r>
            <a:r>
              <a:rPr lang="en-US" altLang="zh-CN">
                <a:solidFill>
                  <a:srgbClr val="00FFFF"/>
                </a:solidFill>
              </a:rPr>
              <a:t>/40</a:t>
            </a:r>
            <a:endParaRPr lang="zh-CN" altLang="en-US"/>
          </a:p>
        </p:txBody>
      </p:sp>
      <p:sp>
        <p:nvSpPr>
          <p:cNvPr id="21510" name="Text Box 7">
            <a:extLst>
              <a:ext uri="{FF2B5EF4-FFF2-40B4-BE49-F238E27FC236}">
                <a16:creationId xmlns:a16="http://schemas.microsoft.com/office/drawing/2014/main" id="{986B20DE-0B27-40D0-A49D-F3541AC26D69}"/>
              </a:ext>
            </a:extLst>
          </p:cNvPr>
          <p:cNvSpPr txBox="1">
            <a:spLocks noChangeArrowheads="1"/>
          </p:cNvSpPr>
          <p:nvPr/>
        </p:nvSpPr>
        <p:spPr bwMode="auto">
          <a:xfrm>
            <a:off x="327025" y="3048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例</a:t>
            </a:r>
          </a:p>
        </p:txBody>
      </p:sp>
      <p:sp>
        <p:nvSpPr>
          <p:cNvPr id="21511" name="Text Box 8">
            <a:extLst>
              <a:ext uri="{FF2B5EF4-FFF2-40B4-BE49-F238E27FC236}">
                <a16:creationId xmlns:a16="http://schemas.microsoft.com/office/drawing/2014/main" id="{9128358D-113C-4401-A057-11BE15215C5C}"/>
              </a:ext>
            </a:extLst>
          </p:cNvPr>
          <p:cNvSpPr txBox="1">
            <a:spLocks noChangeArrowheads="1"/>
          </p:cNvSpPr>
          <p:nvPr/>
        </p:nvSpPr>
        <p:spPr bwMode="auto">
          <a:xfrm>
            <a:off x="327025" y="36449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rgbClr val="FFFF00"/>
                </a:solidFill>
              </a:rPr>
              <a:t>解</a:t>
            </a:r>
          </a:p>
        </p:txBody>
      </p:sp>
      <p:sp>
        <p:nvSpPr>
          <p:cNvPr id="21512" name="Rectangle 9">
            <a:extLst>
              <a:ext uri="{FF2B5EF4-FFF2-40B4-BE49-F238E27FC236}">
                <a16:creationId xmlns:a16="http://schemas.microsoft.com/office/drawing/2014/main" id="{2B8511A0-6FB8-434C-922B-176D1140F719}"/>
              </a:ext>
            </a:extLst>
          </p:cNvPr>
          <p:cNvSpPr>
            <a:spLocks noChangeArrowheads="1"/>
          </p:cNvSpPr>
          <p:nvPr/>
        </p:nvSpPr>
        <p:spPr bwMode="auto">
          <a:xfrm>
            <a:off x="755650" y="1439863"/>
            <a:ext cx="82089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蝙蝠接收到的从崖壁反射回的超声波的频率？</a:t>
            </a:r>
          </a:p>
        </p:txBody>
      </p:sp>
      <p:sp>
        <p:nvSpPr>
          <p:cNvPr id="21513" name="Rectangle 10">
            <a:extLst>
              <a:ext uri="{FF2B5EF4-FFF2-40B4-BE49-F238E27FC236}">
                <a16:creationId xmlns:a16="http://schemas.microsoft.com/office/drawing/2014/main" id="{9A10701C-D220-4923-9CED-38953FE9FF3B}"/>
              </a:ext>
            </a:extLst>
          </p:cNvPr>
          <p:cNvSpPr>
            <a:spLocks noChangeArrowheads="1"/>
          </p:cNvSpPr>
          <p:nvPr/>
        </p:nvSpPr>
        <p:spPr bwMode="auto">
          <a:xfrm>
            <a:off x="327025" y="1498600"/>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求</a:t>
            </a:r>
          </a:p>
        </p:txBody>
      </p:sp>
      <p:sp>
        <p:nvSpPr>
          <p:cNvPr id="24586" name="Line 11">
            <a:extLst>
              <a:ext uri="{FF2B5EF4-FFF2-40B4-BE49-F238E27FC236}">
                <a16:creationId xmlns:a16="http://schemas.microsoft.com/office/drawing/2014/main" id="{CDB8B6AC-842A-4752-A50A-114FF8835317}"/>
              </a:ext>
            </a:extLst>
          </p:cNvPr>
          <p:cNvSpPr>
            <a:spLocks noChangeShapeType="1"/>
          </p:cNvSpPr>
          <p:nvPr/>
        </p:nvSpPr>
        <p:spPr bwMode="auto">
          <a:xfrm flipH="1">
            <a:off x="5292725" y="2708275"/>
            <a:ext cx="608013" cy="3175"/>
          </a:xfrm>
          <a:prstGeom prst="line">
            <a:avLst/>
          </a:prstGeom>
          <a:noFill/>
          <a:ln w="28575">
            <a:solidFill>
              <a:srgbClr val="00FF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587" name="Object 3">
            <a:extLst>
              <a:ext uri="{FF2B5EF4-FFF2-40B4-BE49-F238E27FC236}">
                <a16:creationId xmlns:a16="http://schemas.microsoft.com/office/drawing/2014/main" id="{29BE925B-24E6-4CF6-83D0-17FD76348206}"/>
              </a:ext>
            </a:extLst>
          </p:cNvPr>
          <p:cNvGraphicFramePr>
            <a:graphicFrameLocks/>
          </p:cNvGraphicFramePr>
          <p:nvPr/>
        </p:nvGraphicFramePr>
        <p:xfrm>
          <a:off x="5148263" y="2276475"/>
          <a:ext cx="733425" cy="352425"/>
        </p:xfrm>
        <a:graphic>
          <a:graphicData uri="http://schemas.openxmlformats.org/presentationml/2006/ole">
            <mc:AlternateContent xmlns:mc="http://schemas.openxmlformats.org/markup-compatibility/2006">
              <mc:Choice xmlns:v="urn:schemas-microsoft-com:vml" Requires="v">
                <p:oleObj spid="_x0000_s128019" r:id="rId5" imgW="333343" imgH="142977" progId="">
                  <p:embed/>
                </p:oleObj>
              </mc:Choice>
              <mc:Fallback>
                <p:oleObj r:id="rId5" imgW="333343" imgH="142977" progId="">
                  <p:embed/>
                  <p:pic>
                    <p:nvPicPr>
                      <p:cNvPr id="24587" name="Object 3">
                        <a:extLst>
                          <a:ext uri="{FF2B5EF4-FFF2-40B4-BE49-F238E27FC236}">
                            <a16:creationId xmlns:a16="http://schemas.microsoft.com/office/drawing/2014/main" id="{29BE925B-24E6-4CF6-83D0-17FD7634820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276475"/>
                        <a:ext cx="7334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8" name="Rectangle 16" descr="花岗岩">
            <a:extLst>
              <a:ext uri="{FF2B5EF4-FFF2-40B4-BE49-F238E27FC236}">
                <a16:creationId xmlns:a16="http://schemas.microsoft.com/office/drawing/2014/main" id="{4F299290-F3F9-49E8-AFEF-1A8EBAA60753}"/>
              </a:ext>
            </a:extLst>
          </p:cNvPr>
          <p:cNvSpPr>
            <a:spLocks noChangeArrowheads="1"/>
          </p:cNvSpPr>
          <p:nvPr/>
        </p:nvSpPr>
        <p:spPr bwMode="auto">
          <a:xfrm>
            <a:off x="2484438" y="2347913"/>
            <a:ext cx="720725" cy="1081087"/>
          </a:xfrm>
          <a:prstGeom prst="rect">
            <a:avLst/>
          </a:prstGeom>
          <a:blipFill dpi="0" rotWithShape="1">
            <a:blip r:embed="rId7"/>
            <a:srcRect/>
            <a:tile tx="0" ty="0" sx="100000" sy="100000" flip="none" algn="tl"/>
          </a:blip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24589" name="Picture 17" descr="images">
            <a:extLst>
              <a:ext uri="{FF2B5EF4-FFF2-40B4-BE49-F238E27FC236}">
                <a16:creationId xmlns:a16="http://schemas.microsoft.com/office/drawing/2014/main" id="{78A757EC-8DB2-44A8-872B-8AC8340C18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425" y="2492375"/>
            <a:ext cx="12096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0" name="Freeform 18">
            <a:extLst>
              <a:ext uri="{FF2B5EF4-FFF2-40B4-BE49-F238E27FC236}">
                <a16:creationId xmlns:a16="http://schemas.microsoft.com/office/drawing/2014/main" id="{B31EA919-D4AD-4A16-AF81-EA7415C4BBD8}"/>
              </a:ext>
            </a:extLst>
          </p:cNvPr>
          <p:cNvSpPr>
            <a:spLocks/>
          </p:cNvSpPr>
          <p:nvPr/>
        </p:nvSpPr>
        <p:spPr bwMode="auto">
          <a:xfrm>
            <a:off x="3852863" y="2563813"/>
            <a:ext cx="822325" cy="250825"/>
          </a:xfrm>
          <a:custGeom>
            <a:avLst/>
            <a:gdLst>
              <a:gd name="T0" fmla="*/ 0 w 2173"/>
              <a:gd name="T1" fmla="*/ 2147483646 h 611"/>
              <a:gd name="T2" fmla="*/ 2147483646 w 2173"/>
              <a:gd name="T3" fmla="*/ 2147483646 h 611"/>
              <a:gd name="T4" fmla="*/ 2147483646 w 2173"/>
              <a:gd name="T5" fmla="*/ 2147483646 h 611"/>
              <a:gd name="T6" fmla="*/ 2147483646 w 2173"/>
              <a:gd name="T7" fmla="*/ 2147483646 h 611"/>
              <a:gd name="T8" fmla="*/ 2147483646 w 2173"/>
              <a:gd name="T9" fmla="*/ 2147483646 h 611"/>
              <a:gd name="T10" fmla="*/ 2147483646 w 2173"/>
              <a:gd name="T11" fmla="*/ 0 h 611"/>
              <a:gd name="T12" fmla="*/ 2147483646 w 2173"/>
              <a:gd name="T13" fmla="*/ 2147483646 h 611"/>
              <a:gd name="T14" fmla="*/ 0 60000 65536"/>
              <a:gd name="T15" fmla="*/ 0 60000 65536"/>
              <a:gd name="T16" fmla="*/ 0 60000 65536"/>
              <a:gd name="T17" fmla="*/ 0 60000 65536"/>
              <a:gd name="T18" fmla="*/ 0 60000 65536"/>
              <a:gd name="T19" fmla="*/ 0 60000 65536"/>
              <a:gd name="T20" fmla="*/ 0 60000 65536"/>
              <a:gd name="T21" fmla="*/ 0 w 2173"/>
              <a:gd name="T22" fmla="*/ 0 h 611"/>
              <a:gd name="T23" fmla="*/ 2173 w 2173"/>
              <a:gd name="T24" fmla="*/ 611 h 6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3" h="611">
                <a:moveTo>
                  <a:pt x="0" y="312"/>
                </a:moveTo>
                <a:cubicBezTo>
                  <a:pt x="6" y="308"/>
                  <a:pt x="171" y="611"/>
                  <a:pt x="266" y="606"/>
                </a:cubicBezTo>
                <a:cubicBezTo>
                  <a:pt x="378" y="603"/>
                  <a:pt x="483" y="408"/>
                  <a:pt x="555" y="296"/>
                </a:cubicBezTo>
                <a:cubicBezTo>
                  <a:pt x="630" y="183"/>
                  <a:pt x="701" y="3"/>
                  <a:pt x="827" y="2"/>
                </a:cubicBezTo>
                <a:cubicBezTo>
                  <a:pt x="987" y="0"/>
                  <a:pt x="1178" y="603"/>
                  <a:pt x="1355" y="603"/>
                </a:cubicBezTo>
                <a:cubicBezTo>
                  <a:pt x="1533" y="603"/>
                  <a:pt x="1751" y="0"/>
                  <a:pt x="1895" y="0"/>
                </a:cubicBezTo>
                <a:cubicBezTo>
                  <a:pt x="2040" y="0"/>
                  <a:pt x="2115" y="242"/>
                  <a:pt x="2173" y="305"/>
                </a:cubicBezTo>
              </a:path>
            </a:pathLst>
          </a:custGeom>
          <a:noFill/>
          <a:ln w="3175">
            <a:solidFill>
              <a:srgbClr val="FFCC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Line 19">
            <a:extLst>
              <a:ext uri="{FF2B5EF4-FFF2-40B4-BE49-F238E27FC236}">
                <a16:creationId xmlns:a16="http://schemas.microsoft.com/office/drawing/2014/main" id="{E12D03D3-A318-4B87-8B9C-BD7E7C32718D}"/>
              </a:ext>
            </a:extLst>
          </p:cNvPr>
          <p:cNvSpPr>
            <a:spLocks noChangeShapeType="1"/>
          </p:cNvSpPr>
          <p:nvPr/>
        </p:nvSpPr>
        <p:spPr bwMode="auto">
          <a:xfrm flipH="1">
            <a:off x="3563938" y="2708275"/>
            <a:ext cx="288925" cy="0"/>
          </a:xfrm>
          <a:prstGeom prst="line">
            <a:avLst/>
          </a:prstGeom>
          <a:noFill/>
          <a:ln w="9525">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2" name="Freeform 20">
            <a:extLst>
              <a:ext uri="{FF2B5EF4-FFF2-40B4-BE49-F238E27FC236}">
                <a16:creationId xmlns:a16="http://schemas.microsoft.com/office/drawing/2014/main" id="{764AF4D0-C9B5-4BD7-ABAB-D9FC6A74A1AB}"/>
              </a:ext>
            </a:extLst>
          </p:cNvPr>
          <p:cNvSpPr>
            <a:spLocks/>
          </p:cNvSpPr>
          <p:nvPr/>
        </p:nvSpPr>
        <p:spPr bwMode="auto">
          <a:xfrm>
            <a:off x="4254500" y="3033713"/>
            <a:ext cx="822325" cy="250825"/>
          </a:xfrm>
          <a:custGeom>
            <a:avLst/>
            <a:gdLst>
              <a:gd name="T0" fmla="*/ 0 w 2173"/>
              <a:gd name="T1" fmla="*/ 2147483646 h 611"/>
              <a:gd name="T2" fmla="*/ 2147483646 w 2173"/>
              <a:gd name="T3" fmla="*/ 2147483646 h 611"/>
              <a:gd name="T4" fmla="*/ 2147483646 w 2173"/>
              <a:gd name="T5" fmla="*/ 2147483646 h 611"/>
              <a:gd name="T6" fmla="*/ 2147483646 w 2173"/>
              <a:gd name="T7" fmla="*/ 2147483646 h 611"/>
              <a:gd name="T8" fmla="*/ 2147483646 w 2173"/>
              <a:gd name="T9" fmla="*/ 2147483646 h 611"/>
              <a:gd name="T10" fmla="*/ 2147483646 w 2173"/>
              <a:gd name="T11" fmla="*/ 0 h 611"/>
              <a:gd name="T12" fmla="*/ 2147483646 w 2173"/>
              <a:gd name="T13" fmla="*/ 2147483646 h 611"/>
              <a:gd name="T14" fmla="*/ 0 60000 65536"/>
              <a:gd name="T15" fmla="*/ 0 60000 65536"/>
              <a:gd name="T16" fmla="*/ 0 60000 65536"/>
              <a:gd name="T17" fmla="*/ 0 60000 65536"/>
              <a:gd name="T18" fmla="*/ 0 60000 65536"/>
              <a:gd name="T19" fmla="*/ 0 60000 65536"/>
              <a:gd name="T20" fmla="*/ 0 60000 65536"/>
              <a:gd name="T21" fmla="*/ 0 w 2173"/>
              <a:gd name="T22" fmla="*/ 0 h 611"/>
              <a:gd name="T23" fmla="*/ 2173 w 2173"/>
              <a:gd name="T24" fmla="*/ 611 h 6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3" h="611">
                <a:moveTo>
                  <a:pt x="0" y="312"/>
                </a:moveTo>
                <a:cubicBezTo>
                  <a:pt x="6" y="308"/>
                  <a:pt x="171" y="611"/>
                  <a:pt x="266" y="606"/>
                </a:cubicBezTo>
                <a:cubicBezTo>
                  <a:pt x="378" y="603"/>
                  <a:pt x="483" y="408"/>
                  <a:pt x="555" y="296"/>
                </a:cubicBezTo>
                <a:cubicBezTo>
                  <a:pt x="630" y="183"/>
                  <a:pt x="701" y="3"/>
                  <a:pt x="827" y="2"/>
                </a:cubicBezTo>
                <a:cubicBezTo>
                  <a:pt x="987" y="0"/>
                  <a:pt x="1178" y="603"/>
                  <a:pt x="1355" y="603"/>
                </a:cubicBezTo>
                <a:cubicBezTo>
                  <a:pt x="1533" y="603"/>
                  <a:pt x="1751" y="0"/>
                  <a:pt x="1895" y="0"/>
                </a:cubicBezTo>
                <a:cubicBezTo>
                  <a:pt x="2040" y="0"/>
                  <a:pt x="2115" y="242"/>
                  <a:pt x="2173" y="305"/>
                </a:cubicBezTo>
              </a:path>
            </a:pathLst>
          </a:custGeom>
          <a:noFill/>
          <a:ln w="3175">
            <a:solidFill>
              <a:srgbClr val="FFCC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3" name="Line 21">
            <a:extLst>
              <a:ext uri="{FF2B5EF4-FFF2-40B4-BE49-F238E27FC236}">
                <a16:creationId xmlns:a16="http://schemas.microsoft.com/office/drawing/2014/main" id="{A230747F-4A20-4EAE-A9D2-E4602E31BB5A}"/>
              </a:ext>
            </a:extLst>
          </p:cNvPr>
          <p:cNvSpPr>
            <a:spLocks noChangeShapeType="1"/>
          </p:cNvSpPr>
          <p:nvPr/>
        </p:nvSpPr>
        <p:spPr bwMode="auto">
          <a:xfrm flipH="1">
            <a:off x="5075238" y="3178175"/>
            <a:ext cx="288925" cy="0"/>
          </a:xfrm>
          <a:prstGeom prst="line">
            <a:avLst/>
          </a:prstGeom>
          <a:noFill/>
          <a:ln w="9525">
            <a:solidFill>
              <a:srgbClr val="FF66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灯片编号占位符 1">
            <a:extLst>
              <a:ext uri="{FF2B5EF4-FFF2-40B4-BE49-F238E27FC236}">
                <a16:creationId xmlns:a16="http://schemas.microsoft.com/office/drawing/2014/main" id="{6320E95A-C1FE-433D-8029-F9ABBD22966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638D769-0F79-42B1-AC90-1752F03C027E}" type="slidenum">
              <a:rPr lang="en-US" altLang="zh-CN" b="0">
                <a:solidFill>
                  <a:srgbClr val="FF00FF"/>
                </a:solidFill>
              </a:rPr>
              <a:pPr eaLnBrk="1" hangingPunct="1"/>
              <a:t>10</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4586"/>
                                        </p:tgtEl>
                                        <p:attrNameLst>
                                          <p:attrName>style.visibility</p:attrName>
                                        </p:attrNameLst>
                                      </p:cBhvr>
                                      <p:to>
                                        <p:strVal val="visible"/>
                                      </p:to>
                                    </p:set>
                                    <p:animEffect transition="in" filter="dissolve">
                                      <p:cBhvr>
                                        <p:cTn id="7" dur="500"/>
                                        <p:tgtEl>
                                          <p:spTgt spid="24586"/>
                                        </p:tgtEl>
                                      </p:cBhvr>
                                    </p:animEffect>
                                  </p:childTnLst>
                                </p:cTn>
                              </p:par>
                              <p:par>
                                <p:cTn id="8" presetID="9" presetClass="entr" presetSubtype="0" fill="hold" nodeType="withEffect">
                                  <p:stCondLst>
                                    <p:cond delay="0"/>
                                  </p:stCondLst>
                                  <p:childTnLst>
                                    <p:set>
                                      <p:cBhvr>
                                        <p:cTn id="9" dur="1" fill="hold">
                                          <p:stCondLst>
                                            <p:cond delay="0"/>
                                          </p:stCondLst>
                                        </p:cTn>
                                        <p:tgtEl>
                                          <p:spTgt spid="24587"/>
                                        </p:tgtEl>
                                        <p:attrNameLst>
                                          <p:attrName>style.visibility</p:attrName>
                                        </p:attrNameLst>
                                      </p:cBhvr>
                                      <p:to>
                                        <p:strVal val="visible"/>
                                      </p:to>
                                    </p:set>
                                    <p:animEffect transition="in" filter="dissolve">
                                      <p:cBhvr>
                                        <p:cTn id="10" dur="500"/>
                                        <p:tgtEl>
                                          <p:spTgt spid="2458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588"/>
                                        </p:tgtEl>
                                        <p:attrNameLst>
                                          <p:attrName>style.visibility</p:attrName>
                                        </p:attrNameLst>
                                      </p:cBhvr>
                                      <p:to>
                                        <p:strVal val="visible"/>
                                      </p:to>
                                    </p:set>
                                    <p:animEffect transition="in" filter="dissolve">
                                      <p:cBhvr>
                                        <p:cTn id="13" dur="500"/>
                                        <p:tgtEl>
                                          <p:spTgt spid="24588"/>
                                        </p:tgtEl>
                                      </p:cBhvr>
                                    </p:animEffect>
                                  </p:childTnLst>
                                </p:cTn>
                              </p:par>
                              <p:par>
                                <p:cTn id="14" presetID="9" presetClass="entr" presetSubtype="0" fill="hold" nodeType="withEffect">
                                  <p:stCondLst>
                                    <p:cond delay="0"/>
                                  </p:stCondLst>
                                  <p:childTnLst>
                                    <p:set>
                                      <p:cBhvr>
                                        <p:cTn id="15" dur="1" fill="hold">
                                          <p:stCondLst>
                                            <p:cond delay="0"/>
                                          </p:stCondLst>
                                        </p:cTn>
                                        <p:tgtEl>
                                          <p:spTgt spid="24589"/>
                                        </p:tgtEl>
                                        <p:attrNameLst>
                                          <p:attrName>style.visibility</p:attrName>
                                        </p:attrNameLst>
                                      </p:cBhvr>
                                      <p:to>
                                        <p:strVal val="visible"/>
                                      </p:to>
                                    </p:set>
                                    <p:animEffect transition="in" filter="dissolve">
                                      <p:cBhvr>
                                        <p:cTn id="16" dur="500"/>
                                        <p:tgtEl>
                                          <p:spTgt spid="24589"/>
                                        </p:tgtEl>
                                      </p:cBhvr>
                                    </p:animEffect>
                                  </p:childTnLst>
                                </p:cTn>
                              </p:par>
                              <p:par>
                                <p:cTn id="17" presetID="9" presetClass="entr" presetSubtype="0" fill="hold" nodeType="withEffect">
                                  <p:stCondLst>
                                    <p:cond delay="0"/>
                                  </p:stCondLst>
                                  <p:childTnLst>
                                    <p:set>
                                      <p:cBhvr>
                                        <p:cTn id="18" dur="1" fill="hold">
                                          <p:stCondLst>
                                            <p:cond delay="0"/>
                                          </p:stCondLst>
                                        </p:cTn>
                                        <p:tgtEl>
                                          <p:spTgt spid="24590"/>
                                        </p:tgtEl>
                                        <p:attrNameLst>
                                          <p:attrName>style.visibility</p:attrName>
                                        </p:attrNameLst>
                                      </p:cBhvr>
                                      <p:to>
                                        <p:strVal val="visible"/>
                                      </p:to>
                                    </p:set>
                                    <p:animEffect transition="in" filter="dissolve">
                                      <p:cBhvr>
                                        <p:cTn id="19" dur="500"/>
                                        <p:tgtEl>
                                          <p:spTgt spid="24590"/>
                                        </p:tgtEl>
                                      </p:cBhvr>
                                    </p:animEffect>
                                  </p:childTnLst>
                                </p:cTn>
                              </p:par>
                              <p:par>
                                <p:cTn id="20" presetID="9" presetClass="entr" presetSubtype="0" fill="hold" nodeType="withEffect">
                                  <p:stCondLst>
                                    <p:cond delay="0"/>
                                  </p:stCondLst>
                                  <p:childTnLst>
                                    <p:set>
                                      <p:cBhvr>
                                        <p:cTn id="21" dur="1" fill="hold">
                                          <p:stCondLst>
                                            <p:cond delay="0"/>
                                          </p:stCondLst>
                                        </p:cTn>
                                        <p:tgtEl>
                                          <p:spTgt spid="24591"/>
                                        </p:tgtEl>
                                        <p:attrNameLst>
                                          <p:attrName>style.visibility</p:attrName>
                                        </p:attrNameLst>
                                      </p:cBhvr>
                                      <p:to>
                                        <p:strVal val="visible"/>
                                      </p:to>
                                    </p:set>
                                    <p:animEffect transition="in" filter="dissolve">
                                      <p:cBhvr>
                                        <p:cTn id="22" dur="500"/>
                                        <p:tgtEl>
                                          <p:spTgt spid="24591"/>
                                        </p:tgtEl>
                                      </p:cBhvr>
                                    </p:animEffect>
                                  </p:childTnLst>
                                </p:cTn>
                              </p:par>
                              <p:par>
                                <p:cTn id="23" presetID="9" presetClass="entr" presetSubtype="0" fill="hold" nodeType="withEffect">
                                  <p:stCondLst>
                                    <p:cond delay="0"/>
                                  </p:stCondLst>
                                  <p:childTnLst>
                                    <p:set>
                                      <p:cBhvr>
                                        <p:cTn id="24" dur="1" fill="hold">
                                          <p:stCondLst>
                                            <p:cond delay="0"/>
                                          </p:stCondLst>
                                        </p:cTn>
                                        <p:tgtEl>
                                          <p:spTgt spid="24592"/>
                                        </p:tgtEl>
                                        <p:attrNameLst>
                                          <p:attrName>style.visibility</p:attrName>
                                        </p:attrNameLst>
                                      </p:cBhvr>
                                      <p:to>
                                        <p:strVal val="visible"/>
                                      </p:to>
                                    </p:set>
                                    <p:animEffect transition="in" filter="dissolve">
                                      <p:cBhvr>
                                        <p:cTn id="25" dur="500"/>
                                        <p:tgtEl>
                                          <p:spTgt spid="24592"/>
                                        </p:tgtEl>
                                      </p:cBhvr>
                                    </p:animEffect>
                                  </p:childTnLst>
                                </p:cTn>
                              </p:par>
                              <p:par>
                                <p:cTn id="26" presetID="9" presetClass="entr" presetSubtype="0" fill="hold" nodeType="withEffect">
                                  <p:stCondLst>
                                    <p:cond delay="0"/>
                                  </p:stCondLst>
                                  <p:childTnLst>
                                    <p:set>
                                      <p:cBhvr>
                                        <p:cTn id="27" dur="1" fill="hold">
                                          <p:stCondLst>
                                            <p:cond delay="0"/>
                                          </p:stCondLst>
                                        </p:cTn>
                                        <p:tgtEl>
                                          <p:spTgt spid="24593"/>
                                        </p:tgtEl>
                                        <p:attrNameLst>
                                          <p:attrName>style.visibility</p:attrName>
                                        </p:attrNameLst>
                                      </p:cBhvr>
                                      <p:to>
                                        <p:strVal val="visible"/>
                                      </p:to>
                                    </p:set>
                                    <p:animEffect transition="in" filter="dissolve">
                                      <p:cBhvr>
                                        <p:cTn id="28" dur="500"/>
                                        <p:tgtEl>
                                          <p:spTgt spid="2459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11"/>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1"/>
                                        </p:tgtEl>
                                        <p:attrNameLst>
                                          <p:attrName>style.visibility</p:attrName>
                                        </p:attrNameLst>
                                      </p:cBhvr>
                                      <p:to>
                                        <p:strVal val="visible"/>
                                      </p:to>
                                    </p:set>
                                    <p:animEffect transition="in" filter="wipe(left)">
                                      <p:cBhvr>
                                        <p:cTn id="37" dur="500"/>
                                        <p:tgtEl>
                                          <p:spTgt spid="2458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580"/>
                                        </p:tgtEl>
                                        <p:attrNameLst>
                                          <p:attrName>style.visibility</p:attrName>
                                        </p:attrNameLst>
                                      </p:cBhvr>
                                      <p:to>
                                        <p:strVal val="visible"/>
                                      </p:to>
                                    </p:set>
                                    <p:animEffect transition="in" filter="wipe(left)">
                                      <p:cBhvr>
                                        <p:cTn id="42" dur="500"/>
                                        <p:tgtEl>
                                          <p:spTgt spid="24580"/>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24579"/>
                                        </p:tgtEl>
                                        <p:attrNameLst>
                                          <p:attrName>style.visibility</p:attrName>
                                        </p:attrNameLst>
                                      </p:cBhvr>
                                      <p:to>
                                        <p:strVal val="visible"/>
                                      </p:to>
                                    </p:set>
                                    <p:animEffect transition="in" filter="wipe(left)">
                                      <p:cBhvr>
                                        <p:cTn id="46"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81" grpId="0" autoUpdateAnimBg="0"/>
      <p:bldP spid="21511" grpId="0"/>
      <p:bldP spid="2458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61" name="Picture 9" descr="a12（多普勒测速）">
            <a:extLst>
              <a:ext uri="{FF2B5EF4-FFF2-40B4-BE49-F238E27FC236}">
                <a16:creationId xmlns:a16="http://schemas.microsoft.com/office/drawing/2014/main" id="{1DC38186-3950-4842-B0D9-EB8E7F362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2643188"/>
            <a:ext cx="273685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1164" name="Picture 12" descr="g33（超声血流仪）">
            <a:extLst>
              <a:ext uri="{FF2B5EF4-FFF2-40B4-BE49-F238E27FC236}">
                <a16:creationId xmlns:a16="http://schemas.microsoft.com/office/drawing/2014/main" id="{4C569F2D-3B1A-4E09-98F1-4025CA1CE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00" r="6667" b="21428"/>
          <a:stretch>
            <a:fillRect/>
          </a:stretch>
        </p:blipFill>
        <p:spPr bwMode="auto">
          <a:xfrm>
            <a:off x="747713" y="3000375"/>
            <a:ext cx="4752975"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1214" name="Text Box 62">
            <a:extLst>
              <a:ext uri="{FF2B5EF4-FFF2-40B4-BE49-F238E27FC236}">
                <a16:creationId xmlns:a16="http://schemas.microsoft.com/office/drawing/2014/main" id="{E9DAB21F-029E-4C40-ACDE-59D73B2676DE}"/>
              </a:ext>
            </a:extLst>
          </p:cNvPr>
          <p:cNvSpPr txBox="1">
            <a:spLocks noChangeArrowheads="1"/>
          </p:cNvSpPr>
          <p:nvPr/>
        </p:nvSpPr>
        <p:spPr bwMode="auto">
          <a:xfrm>
            <a:off x="357188" y="428625"/>
            <a:ext cx="7531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rgbClr val="FFFF00"/>
                </a:solidFill>
              </a:rPr>
              <a:t>四</a:t>
            </a:r>
            <a:r>
              <a:rPr lang="en-US" altLang="zh-CN" sz="2200">
                <a:solidFill>
                  <a:srgbClr val="FFFF00"/>
                </a:solidFill>
              </a:rPr>
              <a:t>. </a:t>
            </a:r>
            <a:r>
              <a:rPr lang="zh-CN" altLang="en-US">
                <a:solidFill>
                  <a:srgbClr val="FFFF00"/>
                </a:solidFill>
              </a:rPr>
              <a:t>多普勒效应</a:t>
            </a:r>
            <a:r>
              <a:rPr lang="zh-CN" altLang="en-US" sz="2200">
                <a:solidFill>
                  <a:srgbClr val="FFFF00"/>
                </a:solidFill>
              </a:rPr>
              <a:t>在科学技术上有着广泛的应用</a:t>
            </a:r>
          </a:p>
        </p:txBody>
      </p:sp>
      <p:sp>
        <p:nvSpPr>
          <p:cNvPr id="561215" name="Text Box 63">
            <a:extLst>
              <a:ext uri="{FF2B5EF4-FFF2-40B4-BE49-F238E27FC236}">
                <a16:creationId xmlns:a16="http://schemas.microsoft.com/office/drawing/2014/main" id="{69180739-D87C-4C0E-B742-C687AD7CB7F6}"/>
              </a:ext>
            </a:extLst>
          </p:cNvPr>
          <p:cNvSpPr txBox="1">
            <a:spLocks noChangeArrowheads="1"/>
          </p:cNvSpPr>
          <p:nvPr/>
        </p:nvSpPr>
        <p:spPr bwMode="auto">
          <a:xfrm>
            <a:off x="500063" y="996950"/>
            <a:ext cx="82804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200">
                <a:solidFill>
                  <a:schemeClr val="bg1"/>
                </a:solidFill>
              </a:rPr>
              <a:t>1.  </a:t>
            </a:r>
            <a:r>
              <a:rPr lang="zh-CN" altLang="en-US" sz="2200">
                <a:solidFill>
                  <a:schemeClr val="bg1"/>
                </a:solidFill>
              </a:rPr>
              <a:t>利用基于反射波多普勒效应原理的雷达系统，测定流体的流动、</a:t>
            </a:r>
          </a:p>
          <a:p>
            <a:pPr eaLnBrk="1" hangingPunct="1">
              <a:lnSpc>
                <a:spcPct val="120000"/>
              </a:lnSpc>
              <a:buFont typeface="Monotype Sorts"/>
              <a:buNone/>
            </a:pPr>
            <a:r>
              <a:rPr lang="zh-CN" altLang="en-US" sz="2200">
                <a:solidFill>
                  <a:schemeClr val="bg1"/>
                </a:solidFill>
              </a:rPr>
              <a:t>     振动体的振动、车辆导弹等运动目标速度；</a:t>
            </a:r>
            <a:endParaRPr lang="en-US" altLang="zh-CN" sz="2200">
              <a:solidFill>
                <a:schemeClr val="bg1"/>
              </a:solidFill>
            </a:endParaRPr>
          </a:p>
          <a:p>
            <a:pPr eaLnBrk="1" hangingPunct="1">
              <a:lnSpc>
                <a:spcPct val="120000"/>
              </a:lnSpc>
              <a:buFont typeface="Monotype Sorts"/>
              <a:buNone/>
            </a:pPr>
            <a:r>
              <a:rPr lang="en-US" altLang="zh-CN" sz="2200">
                <a:solidFill>
                  <a:schemeClr val="bg1"/>
                </a:solidFill>
              </a:rPr>
              <a:t>2.  </a:t>
            </a:r>
            <a:r>
              <a:rPr lang="zh-CN" altLang="en-US" sz="2200">
                <a:solidFill>
                  <a:schemeClr val="bg1"/>
                </a:solidFill>
              </a:rPr>
              <a:t>医学上的 “</a:t>
            </a:r>
            <a:r>
              <a:rPr lang="en-US" altLang="zh-CN" sz="2200">
                <a:solidFill>
                  <a:schemeClr val="bg1"/>
                </a:solidFill>
              </a:rPr>
              <a:t>D</a:t>
            </a:r>
            <a:r>
              <a:rPr lang="zh-CN" altLang="en-US" sz="2200">
                <a:solidFill>
                  <a:schemeClr val="bg1"/>
                </a:solidFill>
              </a:rPr>
              <a:t>超”，利用超声波的多普勒效应检查人体内脏、血管的运动和血液的流速和流量。</a:t>
            </a:r>
            <a:endParaRPr lang="en-US" altLang="zh-CN" sz="2200">
              <a:solidFill>
                <a:schemeClr val="bg1"/>
              </a:solidFill>
            </a:endParaRPr>
          </a:p>
        </p:txBody>
      </p:sp>
      <p:sp>
        <p:nvSpPr>
          <p:cNvPr id="22534" name="灯片编号占位符 1">
            <a:extLst>
              <a:ext uri="{FF2B5EF4-FFF2-40B4-BE49-F238E27FC236}">
                <a16:creationId xmlns:a16="http://schemas.microsoft.com/office/drawing/2014/main" id="{0A884F0E-C15D-45D1-858D-7B69CA718B18}"/>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7DD3518-D20E-4BC9-83D6-C8CED42EB811}" type="slidenum">
              <a:rPr lang="en-US" altLang="zh-CN" b="0">
                <a:solidFill>
                  <a:srgbClr val="FF00FF"/>
                </a:solidFill>
              </a:rPr>
              <a:pPr eaLnBrk="1" hangingPunct="1"/>
              <a:t>11</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1214"/>
                                        </p:tgtEl>
                                        <p:attrNameLst>
                                          <p:attrName>style.visibility</p:attrName>
                                        </p:attrNameLst>
                                      </p:cBhvr>
                                      <p:to>
                                        <p:strVal val="visible"/>
                                      </p:to>
                                    </p:set>
                                    <p:animEffect transition="in" filter="blinds(horizontal)">
                                      <p:cBhvr>
                                        <p:cTn id="7" dur="500"/>
                                        <p:tgtEl>
                                          <p:spTgt spid="561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1215"/>
                                        </p:tgtEl>
                                        <p:attrNameLst>
                                          <p:attrName>style.visibility</p:attrName>
                                        </p:attrNameLst>
                                      </p:cBhvr>
                                      <p:to>
                                        <p:strVal val="visible"/>
                                      </p:to>
                                    </p:set>
                                    <p:animEffect transition="in" filter="blinds(horizontal)">
                                      <p:cBhvr>
                                        <p:cTn id="12" dur="500"/>
                                        <p:tgtEl>
                                          <p:spTgt spid="56121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61164"/>
                                        </p:tgtEl>
                                        <p:attrNameLst>
                                          <p:attrName>style.visibility</p:attrName>
                                        </p:attrNameLst>
                                      </p:cBhvr>
                                      <p:to>
                                        <p:strVal val="visible"/>
                                      </p:to>
                                    </p:set>
                                    <p:animEffect transition="in" filter="blinds(horizontal)">
                                      <p:cBhvr>
                                        <p:cTn id="16" dur="500"/>
                                        <p:tgtEl>
                                          <p:spTgt spid="561164"/>
                                        </p:tgtEl>
                                      </p:cBhvr>
                                    </p:animEffect>
                                  </p:childTnLst>
                                </p:cTn>
                              </p:par>
                            </p:childTnLst>
                          </p:cTn>
                        </p:par>
                        <p:par>
                          <p:cTn id="17" fill="hold" nodeType="afterGroup">
                            <p:stCondLst>
                              <p:cond delay="1000"/>
                            </p:stCondLst>
                            <p:childTnLst>
                              <p:par>
                                <p:cTn id="18" presetID="4" presetClass="entr" presetSubtype="16" fill="hold" nodeType="afterEffect">
                                  <p:stCondLst>
                                    <p:cond delay="0"/>
                                  </p:stCondLst>
                                  <p:childTnLst>
                                    <p:set>
                                      <p:cBhvr>
                                        <p:cTn id="19" dur="1" fill="hold">
                                          <p:stCondLst>
                                            <p:cond delay="0"/>
                                          </p:stCondLst>
                                        </p:cTn>
                                        <p:tgtEl>
                                          <p:spTgt spid="561161"/>
                                        </p:tgtEl>
                                        <p:attrNameLst>
                                          <p:attrName>style.visibility</p:attrName>
                                        </p:attrNameLst>
                                      </p:cBhvr>
                                      <p:to>
                                        <p:strVal val="visible"/>
                                      </p:to>
                                    </p:set>
                                    <p:animEffect transition="in" filter="box(in)">
                                      <p:cBhvr>
                                        <p:cTn id="20" dur="500"/>
                                        <p:tgtEl>
                                          <p:spTgt spid="56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214" grpId="0"/>
      <p:bldP spid="5612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a:extLst>
              <a:ext uri="{FF2B5EF4-FFF2-40B4-BE49-F238E27FC236}">
                <a16:creationId xmlns:a16="http://schemas.microsoft.com/office/drawing/2014/main" id="{80619B1A-4F63-44B4-8533-F26A7C21954E}"/>
              </a:ext>
            </a:extLst>
          </p:cNvPr>
          <p:cNvSpPr>
            <a:spLocks noChangeArrowheads="1"/>
          </p:cNvSpPr>
          <p:nvPr/>
        </p:nvSpPr>
        <p:spPr bwMode="auto">
          <a:xfrm>
            <a:off x="714375" y="285750"/>
            <a:ext cx="77152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 typeface="Monotype Sorts"/>
              <a:buAutoNum type="arabicPeriod" startAt="3"/>
            </a:pPr>
            <a:r>
              <a:rPr lang="zh-CN" altLang="en-US">
                <a:solidFill>
                  <a:schemeClr val="bg1"/>
                </a:solidFill>
              </a:rPr>
              <a:t>光谱线红移 </a:t>
            </a:r>
            <a:r>
              <a:rPr lang="en-US" altLang="zh-CN">
                <a:solidFill>
                  <a:schemeClr val="bg1"/>
                </a:solidFill>
              </a:rPr>
              <a:t>----- </a:t>
            </a:r>
            <a:r>
              <a:rPr lang="zh-CN" altLang="en-US">
                <a:solidFill>
                  <a:schemeClr val="bg1"/>
                </a:solidFill>
              </a:rPr>
              <a:t>测定星球相对于地球的运动速度</a:t>
            </a:r>
            <a:endParaRPr lang="en-US" altLang="zh-CN">
              <a:solidFill>
                <a:schemeClr val="bg1"/>
              </a:solidFill>
            </a:endParaRPr>
          </a:p>
        </p:txBody>
      </p:sp>
      <p:pic>
        <p:nvPicPr>
          <p:cNvPr id="23555" name="Picture 2" descr="https://timgsa.baidu.com/timg?image&amp;quality=80&amp;size=b9999_10000&amp;sec=1571900926224&amp;di=c4c3e45dcd790d2fcbd0671dd1c21947&amp;imgtype=0&amp;src=http%3A%2F%2Fp3.ssl.cdn.btime.com%2Ft015890bcbc0304c990.jpg">
            <a:extLst>
              <a:ext uri="{FF2B5EF4-FFF2-40B4-BE49-F238E27FC236}">
                <a16:creationId xmlns:a16="http://schemas.microsoft.com/office/drawing/2014/main" id="{FEF958A2-DD21-4BB4-9BC7-793FF044E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643188"/>
            <a:ext cx="6096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矩形 4">
            <a:extLst>
              <a:ext uri="{FF2B5EF4-FFF2-40B4-BE49-F238E27FC236}">
                <a16:creationId xmlns:a16="http://schemas.microsoft.com/office/drawing/2014/main" id="{2222ADBA-34F3-4488-BB3C-04E166AEED33}"/>
              </a:ext>
            </a:extLst>
          </p:cNvPr>
          <p:cNvSpPr>
            <a:spLocks noChangeArrowheads="1"/>
          </p:cNvSpPr>
          <p:nvPr/>
        </p:nvSpPr>
        <p:spPr bwMode="auto">
          <a:xfrm>
            <a:off x="928688" y="1071563"/>
            <a:ext cx="37147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chemeClr val="bg1"/>
                </a:solidFill>
              </a:rPr>
              <a:t>光源固定，观测者静止：</a:t>
            </a:r>
            <a:endParaRPr lang="en-US" altLang="zh-CN">
              <a:solidFill>
                <a:schemeClr val="bg1"/>
              </a:solidFill>
            </a:endParaRPr>
          </a:p>
        </p:txBody>
      </p:sp>
      <p:pic>
        <p:nvPicPr>
          <p:cNvPr id="23557" name="Picture 3">
            <a:extLst>
              <a:ext uri="{FF2B5EF4-FFF2-40B4-BE49-F238E27FC236}">
                <a16:creationId xmlns:a16="http://schemas.microsoft.com/office/drawing/2014/main" id="{C4BBD6E0-43AE-4133-8F7E-D2BD818BFB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22338"/>
            <a:ext cx="3403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4">
            <a:extLst>
              <a:ext uri="{FF2B5EF4-FFF2-40B4-BE49-F238E27FC236}">
                <a16:creationId xmlns:a16="http://schemas.microsoft.com/office/drawing/2014/main" id="{E4641C74-39D2-42D4-A411-E5208BB682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4388" y="1785938"/>
            <a:ext cx="3403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矩形 7">
            <a:extLst>
              <a:ext uri="{FF2B5EF4-FFF2-40B4-BE49-F238E27FC236}">
                <a16:creationId xmlns:a16="http://schemas.microsoft.com/office/drawing/2014/main" id="{5ED7BB6E-B9B8-4F1C-B489-2518E368E818}"/>
              </a:ext>
            </a:extLst>
          </p:cNvPr>
          <p:cNvSpPr>
            <a:spLocks noChangeArrowheads="1"/>
          </p:cNvSpPr>
          <p:nvPr/>
        </p:nvSpPr>
        <p:spPr bwMode="auto">
          <a:xfrm>
            <a:off x="928688" y="1893888"/>
            <a:ext cx="37147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chemeClr val="bg1"/>
                </a:solidFill>
              </a:rPr>
              <a:t>光源远离观测者运动：</a:t>
            </a:r>
            <a:endParaRPr lang="en-US" altLang="zh-CN">
              <a:solidFill>
                <a:schemeClr val="bg1"/>
              </a:solidFill>
            </a:endParaRPr>
          </a:p>
        </p:txBody>
      </p:sp>
      <p:sp>
        <p:nvSpPr>
          <p:cNvPr id="23560" name="灯片编号占位符 1">
            <a:extLst>
              <a:ext uri="{FF2B5EF4-FFF2-40B4-BE49-F238E27FC236}">
                <a16:creationId xmlns:a16="http://schemas.microsoft.com/office/drawing/2014/main" id="{FA3F9A5A-38D8-469B-872D-0907B69387FF}"/>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4275DDC-AD7F-48D1-AFFD-D01EAA346710}" type="slidenum">
              <a:rPr lang="en-US" altLang="zh-CN" b="0">
                <a:solidFill>
                  <a:srgbClr val="FF00FF"/>
                </a:solidFill>
              </a:rPr>
              <a:pPr eaLnBrk="1" hangingPunct="1"/>
              <a:t>12</a:t>
            </a:fld>
            <a:r>
              <a:rPr lang="en-US" altLang="zh-CN" b="0">
                <a:solidFill>
                  <a:srgbClr val="FF00FF"/>
                </a:solidFill>
              </a:rPr>
              <a:t>/25</a:t>
            </a:r>
          </a:p>
        </p:txBody>
      </p:sp>
      <p:cxnSp>
        <p:nvCxnSpPr>
          <p:cNvPr id="23561" name="直接箭头连接符 2">
            <a:extLst>
              <a:ext uri="{FF2B5EF4-FFF2-40B4-BE49-F238E27FC236}">
                <a16:creationId xmlns:a16="http://schemas.microsoft.com/office/drawing/2014/main" id="{31340A7B-99A4-41B7-935F-A3F3553B4DDC}"/>
              </a:ext>
            </a:extLst>
          </p:cNvPr>
          <p:cNvCxnSpPr>
            <a:cxnSpLocks noChangeShapeType="1"/>
          </p:cNvCxnSpPr>
          <p:nvPr/>
        </p:nvCxnSpPr>
        <p:spPr bwMode="auto">
          <a:xfrm>
            <a:off x="4572000" y="1720850"/>
            <a:ext cx="3816350" cy="0"/>
          </a:xfrm>
          <a:prstGeom prst="straightConnector1">
            <a:avLst/>
          </a:prstGeom>
          <a:noFill/>
          <a:ln w="22225" algn="ctr">
            <a:solidFill>
              <a:schemeClr val="bg1"/>
            </a:solidFill>
            <a:round/>
            <a:headEnd/>
            <a:tailEnd type="triangle" w="med" len="med"/>
          </a:ln>
          <a:extLst>
            <a:ext uri="{909E8E84-426E-40DD-AFC4-6F175D3DCCD1}">
              <a14:hiddenFill xmlns:a14="http://schemas.microsoft.com/office/drawing/2010/main">
                <a:noFill/>
              </a14:hiddenFill>
            </a:ext>
          </a:extLst>
        </p:spPr>
      </p:cxnSp>
      <p:sp>
        <p:nvSpPr>
          <p:cNvPr id="23562" name="矩形 3">
            <a:extLst>
              <a:ext uri="{FF2B5EF4-FFF2-40B4-BE49-F238E27FC236}">
                <a16:creationId xmlns:a16="http://schemas.microsoft.com/office/drawing/2014/main" id="{9E52EFAA-23DA-42F3-9009-3EB16492F2CF}"/>
              </a:ext>
            </a:extLst>
          </p:cNvPr>
          <p:cNvSpPr>
            <a:spLocks noChangeArrowheads="1"/>
          </p:cNvSpPr>
          <p:nvPr/>
        </p:nvSpPr>
        <p:spPr bwMode="auto">
          <a:xfrm>
            <a:off x="8027988" y="128428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l-GR" altLang="zh-CN" i="1">
                <a:solidFill>
                  <a:schemeClr val="bg1"/>
                </a:solidFill>
              </a:rPr>
              <a:t>λ</a:t>
            </a:r>
            <a:endParaRPr lang="zh-CN" altLang="en-US"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00808949-EAD1-4890-8965-A55A0019656D}"/>
              </a:ext>
            </a:extLst>
          </p:cNvPr>
          <p:cNvSpPr txBox="1">
            <a:spLocks noChangeArrowheads="1"/>
          </p:cNvSpPr>
          <p:nvPr/>
        </p:nvSpPr>
        <p:spPr bwMode="auto">
          <a:xfrm>
            <a:off x="3189288" y="71438"/>
            <a:ext cx="26685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b="0">
                <a:solidFill>
                  <a:schemeClr val="bg1"/>
                </a:solidFill>
                <a:latin typeface="隶书" panose="02010509060101010101" pitchFamily="49" charset="-122"/>
                <a:ea typeface="隶书" panose="02010509060101010101" pitchFamily="49" charset="-122"/>
              </a:rPr>
              <a:t>机械波小结</a:t>
            </a:r>
          </a:p>
        </p:txBody>
      </p:sp>
      <p:sp>
        <p:nvSpPr>
          <p:cNvPr id="24579" name="Rectangle 17">
            <a:extLst>
              <a:ext uri="{FF2B5EF4-FFF2-40B4-BE49-F238E27FC236}">
                <a16:creationId xmlns:a16="http://schemas.microsoft.com/office/drawing/2014/main" id="{DAB6F5F1-9DB3-436D-8912-02BBA3623FA6}"/>
              </a:ext>
            </a:extLst>
          </p:cNvPr>
          <p:cNvSpPr>
            <a:spLocks noChangeArrowheads="1"/>
          </p:cNvSpPr>
          <p:nvPr/>
        </p:nvSpPr>
        <p:spPr bwMode="auto">
          <a:xfrm>
            <a:off x="371475" y="674688"/>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b="0">
                <a:solidFill>
                  <a:srgbClr val="FFFF00"/>
                </a:solidFill>
                <a:latin typeface="华文中宋" panose="02010600040101010101" pitchFamily="2" charset="-122"/>
                <a:ea typeface="华文中宋" panose="02010600040101010101" pitchFamily="2" charset="-122"/>
              </a:rPr>
              <a:t>▲</a:t>
            </a:r>
            <a:r>
              <a:rPr kumimoji="0" lang="zh-CN" altLang="en-US" b="0">
                <a:solidFill>
                  <a:srgbClr val="FFFF00"/>
                </a:solidFill>
                <a:latin typeface="华文中宋" panose="02010600040101010101" pitchFamily="2" charset="-122"/>
                <a:ea typeface="华文中宋" panose="02010600040101010101" pitchFamily="2" charset="-122"/>
              </a:rPr>
              <a:t>建立波函数 （振动方程，波动曲线，初始条件，振动曲线）</a:t>
            </a:r>
          </a:p>
        </p:txBody>
      </p:sp>
      <p:graphicFrame>
        <p:nvGraphicFramePr>
          <p:cNvPr id="24580" name="Object 6">
            <a:extLst>
              <a:ext uri="{FF2B5EF4-FFF2-40B4-BE49-F238E27FC236}">
                <a16:creationId xmlns:a16="http://schemas.microsoft.com/office/drawing/2014/main" id="{D093F33F-A6BA-43B6-92E1-E1BD3D561DCE}"/>
              </a:ext>
            </a:extLst>
          </p:cNvPr>
          <p:cNvGraphicFramePr>
            <a:graphicFrameLocks noChangeAspect="1"/>
          </p:cNvGraphicFramePr>
          <p:nvPr>
            <p:extLst>
              <p:ext uri="{D42A27DB-BD31-4B8C-83A1-F6EECF244321}">
                <p14:modId xmlns:p14="http://schemas.microsoft.com/office/powerpoint/2010/main" val="1122154224"/>
              </p:ext>
            </p:extLst>
          </p:nvPr>
        </p:nvGraphicFramePr>
        <p:xfrm>
          <a:off x="2720975" y="1060450"/>
          <a:ext cx="3351213" cy="868363"/>
        </p:xfrm>
        <a:graphic>
          <a:graphicData uri="http://schemas.openxmlformats.org/presentationml/2006/ole">
            <mc:AlternateContent xmlns:mc="http://schemas.openxmlformats.org/markup-compatibility/2006">
              <mc:Choice xmlns:v="urn:schemas-microsoft-com:vml" Requires="v">
                <p:oleObj spid="_x0000_s129054" name="Equation" r:id="rId4" imgW="1453680" imgH="344520" progId="Equation.3">
                  <p:embed/>
                </p:oleObj>
              </mc:Choice>
              <mc:Fallback>
                <p:oleObj name="Equation" r:id="rId4" imgW="1453680" imgH="344520" progId="Equation.3">
                  <p:embed/>
                  <p:pic>
                    <p:nvPicPr>
                      <p:cNvPr id="24580" name="Object 6">
                        <a:extLst>
                          <a:ext uri="{FF2B5EF4-FFF2-40B4-BE49-F238E27FC236}">
                            <a16:creationId xmlns:a16="http://schemas.microsoft.com/office/drawing/2014/main" id="{D093F33F-A6BA-43B6-92E1-E1BD3D561D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975" y="1060450"/>
                        <a:ext cx="3351213" cy="868363"/>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2225">
                            <a:solidFill>
                              <a:srgbClr val="FF6600"/>
                            </a:solidFill>
                            <a:miter lim="800000"/>
                            <a:headEnd/>
                            <a:tailEnd/>
                          </a14:hiddenLine>
                        </a:ext>
                      </a:extLst>
                    </p:spPr>
                  </p:pic>
                </p:oleObj>
              </mc:Fallback>
            </mc:AlternateContent>
          </a:graphicData>
        </a:graphic>
      </p:graphicFrame>
      <p:sp>
        <p:nvSpPr>
          <p:cNvPr id="24581" name="Rectangle 19">
            <a:extLst>
              <a:ext uri="{FF2B5EF4-FFF2-40B4-BE49-F238E27FC236}">
                <a16:creationId xmlns:a16="http://schemas.microsoft.com/office/drawing/2014/main" id="{58384138-1B2F-484F-BAC8-E04B187D0A9C}"/>
              </a:ext>
            </a:extLst>
          </p:cNvPr>
          <p:cNvSpPr>
            <a:spLocks noChangeArrowheads="1"/>
          </p:cNvSpPr>
          <p:nvPr/>
        </p:nvSpPr>
        <p:spPr bwMode="auto">
          <a:xfrm>
            <a:off x="6072188" y="1284288"/>
            <a:ext cx="290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0">
                <a:solidFill>
                  <a:srgbClr val="76FB4D"/>
                </a:solidFill>
                <a:latin typeface="华文中宋" panose="02010600040101010101" pitchFamily="2" charset="-122"/>
                <a:ea typeface="华文中宋" panose="02010600040101010101" pitchFamily="2" charset="-122"/>
              </a:rPr>
              <a:t>相位的超前或落后</a:t>
            </a:r>
          </a:p>
        </p:txBody>
      </p:sp>
      <p:grpSp>
        <p:nvGrpSpPr>
          <p:cNvPr id="24582" name="Group 20">
            <a:extLst>
              <a:ext uri="{FF2B5EF4-FFF2-40B4-BE49-F238E27FC236}">
                <a16:creationId xmlns:a16="http://schemas.microsoft.com/office/drawing/2014/main" id="{41AFBF45-C482-4CE3-BFF4-7D654785603B}"/>
              </a:ext>
            </a:extLst>
          </p:cNvPr>
          <p:cNvGrpSpPr>
            <a:grpSpLocks/>
          </p:cNvGrpSpPr>
          <p:nvPr/>
        </p:nvGrpSpPr>
        <p:grpSpPr bwMode="auto">
          <a:xfrm>
            <a:off x="785813" y="1208088"/>
            <a:ext cx="442912" cy="352425"/>
            <a:chOff x="768" y="3552"/>
            <a:chExt cx="528" cy="480"/>
          </a:xfrm>
        </p:grpSpPr>
        <p:sp>
          <p:nvSpPr>
            <p:cNvPr id="24598" name="Line 21">
              <a:extLst>
                <a:ext uri="{FF2B5EF4-FFF2-40B4-BE49-F238E27FC236}">
                  <a16:creationId xmlns:a16="http://schemas.microsoft.com/office/drawing/2014/main" id="{D1D33DE6-CEF1-43B9-94E5-A8A4DB22CFA4}"/>
                </a:ext>
              </a:extLst>
            </p:cNvPr>
            <p:cNvSpPr>
              <a:spLocks noChangeShapeType="1"/>
            </p:cNvSpPr>
            <p:nvPr/>
          </p:nvSpPr>
          <p:spPr bwMode="auto">
            <a:xfrm>
              <a:off x="768" y="3552"/>
              <a:ext cx="0" cy="48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4599" name="Line 22">
              <a:extLst>
                <a:ext uri="{FF2B5EF4-FFF2-40B4-BE49-F238E27FC236}">
                  <a16:creationId xmlns:a16="http://schemas.microsoft.com/office/drawing/2014/main" id="{47765DEF-B548-43E0-BEF3-B794B26C90D6}"/>
                </a:ext>
              </a:extLst>
            </p:cNvPr>
            <p:cNvSpPr>
              <a:spLocks noChangeShapeType="1"/>
            </p:cNvSpPr>
            <p:nvPr/>
          </p:nvSpPr>
          <p:spPr bwMode="auto">
            <a:xfrm>
              <a:off x="768" y="4032"/>
              <a:ext cx="528" cy="0"/>
            </a:xfrm>
            <a:prstGeom prst="line">
              <a:avLst/>
            </a:prstGeom>
            <a:noFill/>
            <a:ln w="22225">
              <a:solidFill>
                <a:srgbClr val="00FF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24583" name="Rectangle 23">
            <a:extLst>
              <a:ext uri="{FF2B5EF4-FFF2-40B4-BE49-F238E27FC236}">
                <a16:creationId xmlns:a16="http://schemas.microsoft.com/office/drawing/2014/main" id="{7EEA2BA5-960D-4CD3-9A3D-003C8A66F53E}"/>
              </a:ext>
            </a:extLst>
          </p:cNvPr>
          <p:cNvSpPr>
            <a:spLocks noChangeArrowheads="1"/>
          </p:cNvSpPr>
          <p:nvPr/>
        </p:nvSpPr>
        <p:spPr bwMode="auto">
          <a:xfrm>
            <a:off x="1214438" y="1317625"/>
            <a:ext cx="2763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0">
                <a:solidFill>
                  <a:srgbClr val="EDFE4A"/>
                </a:solidFill>
                <a:latin typeface="华文中宋" panose="02010600040101010101" pitchFamily="2" charset="-122"/>
                <a:ea typeface="华文中宋" panose="02010600040101010101" pitchFamily="2" charset="-122"/>
              </a:rPr>
              <a:t>波动方程：</a:t>
            </a:r>
          </a:p>
        </p:txBody>
      </p:sp>
      <p:sp>
        <p:nvSpPr>
          <p:cNvPr id="24584" name="Rectangle 2">
            <a:extLst>
              <a:ext uri="{FF2B5EF4-FFF2-40B4-BE49-F238E27FC236}">
                <a16:creationId xmlns:a16="http://schemas.microsoft.com/office/drawing/2014/main" id="{39102382-7E1F-48AE-81A2-6E7B94E17AD9}"/>
              </a:ext>
            </a:extLst>
          </p:cNvPr>
          <p:cNvSpPr>
            <a:spLocks noChangeArrowheads="1"/>
          </p:cNvSpPr>
          <p:nvPr/>
        </p:nvSpPr>
        <p:spPr bwMode="auto">
          <a:xfrm>
            <a:off x="428625" y="1928813"/>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rgbClr val="FFFF00"/>
                </a:solidFill>
                <a:latin typeface="华文中宋" panose="02010600040101010101" pitchFamily="2" charset="-122"/>
                <a:ea typeface="华文中宋" panose="02010600040101010101" pitchFamily="2" charset="-122"/>
              </a:rPr>
              <a:t>▲</a:t>
            </a:r>
            <a:r>
              <a:rPr kumimoji="0" lang="zh-CN" altLang="en-US" b="0">
                <a:solidFill>
                  <a:srgbClr val="FFFF00"/>
                </a:solidFill>
                <a:latin typeface="华文中宋" panose="02010600040101010101" pitchFamily="2" charset="-122"/>
                <a:ea typeface="华文中宋" panose="02010600040101010101" pitchFamily="2" charset="-122"/>
              </a:rPr>
              <a:t>波的干涉</a:t>
            </a:r>
            <a:r>
              <a:rPr kumimoji="0" lang="zh-CN" altLang="en-US" b="0">
                <a:solidFill>
                  <a:srgbClr val="FFFF00"/>
                </a:solidFill>
                <a:latin typeface="华文中宋" panose="02010600040101010101" pitchFamily="2" charset="-122"/>
                <a:ea typeface="华文中宋" panose="02010600040101010101" pitchFamily="2" charset="-122"/>
                <a:sym typeface="Wingdings" panose="05000000000000000000" pitchFamily="2" charset="2"/>
              </a:rPr>
              <a:t>（相干条件，叠加原理）</a:t>
            </a:r>
            <a:endParaRPr kumimoji="0" lang="zh-CN" altLang="en-US" b="0">
              <a:solidFill>
                <a:srgbClr val="FFFF00"/>
              </a:solidFill>
              <a:latin typeface="华文中宋" panose="02010600040101010101" pitchFamily="2" charset="-122"/>
              <a:ea typeface="华文中宋" panose="02010600040101010101" pitchFamily="2" charset="-122"/>
            </a:endParaRPr>
          </a:p>
        </p:txBody>
      </p:sp>
      <p:sp>
        <p:nvSpPr>
          <p:cNvPr id="24585" name="Rectangle 3">
            <a:extLst>
              <a:ext uri="{FF2B5EF4-FFF2-40B4-BE49-F238E27FC236}">
                <a16:creationId xmlns:a16="http://schemas.microsoft.com/office/drawing/2014/main" id="{5C9BA86F-4DC0-4890-903A-592B6D15AC44}"/>
              </a:ext>
            </a:extLst>
          </p:cNvPr>
          <p:cNvSpPr>
            <a:spLocks noChangeArrowheads="1"/>
          </p:cNvSpPr>
          <p:nvPr/>
        </p:nvSpPr>
        <p:spPr bwMode="auto">
          <a:xfrm>
            <a:off x="762000" y="2471738"/>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chemeClr val="hlink"/>
                </a:solidFill>
                <a:latin typeface="华文中宋" panose="02010600040101010101" pitchFamily="2" charset="-122"/>
                <a:ea typeface="华文中宋" panose="02010600040101010101" pitchFamily="2" charset="-122"/>
              </a:rPr>
              <a:t>①</a:t>
            </a:r>
            <a:r>
              <a:rPr kumimoji="0" lang="zh-CN" altLang="en-US" b="0">
                <a:solidFill>
                  <a:schemeClr val="hlink"/>
                </a:solidFill>
                <a:latin typeface="华文中宋" panose="02010600040101010101" pitchFamily="2" charset="-122"/>
                <a:ea typeface="华文中宋" panose="02010600040101010101" pitchFamily="2" charset="-122"/>
              </a:rPr>
              <a:t>干涉条件</a:t>
            </a:r>
            <a:r>
              <a:rPr kumimoji="0" lang="en-US" altLang="zh-CN" b="0">
                <a:solidFill>
                  <a:schemeClr val="hlink"/>
                </a:solidFill>
                <a:latin typeface="华文中宋" panose="02010600040101010101" pitchFamily="2" charset="-122"/>
                <a:ea typeface="华文中宋" panose="02010600040101010101" pitchFamily="2" charset="-122"/>
              </a:rPr>
              <a:t>:</a:t>
            </a:r>
            <a:endParaRPr kumimoji="0" lang="zh-CN" altLang="en-US" b="0">
              <a:solidFill>
                <a:schemeClr val="hlink"/>
              </a:solidFill>
              <a:latin typeface="华文中宋" panose="02010600040101010101" pitchFamily="2" charset="-122"/>
              <a:ea typeface="华文中宋" panose="02010600040101010101" pitchFamily="2" charset="-122"/>
            </a:endParaRPr>
          </a:p>
        </p:txBody>
      </p:sp>
      <p:graphicFrame>
        <p:nvGraphicFramePr>
          <p:cNvPr id="24586" name="Object 7">
            <a:extLst>
              <a:ext uri="{FF2B5EF4-FFF2-40B4-BE49-F238E27FC236}">
                <a16:creationId xmlns:a16="http://schemas.microsoft.com/office/drawing/2014/main" id="{0E1DC416-A751-4C50-AD99-30874A222585}"/>
              </a:ext>
            </a:extLst>
          </p:cNvPr>
          <p:cNvGraphicFramePr>
            <a:graphicFrameLocks noChangeAspect="1"/>
          </p:cNvGraphicFramePr>
          <p:nvPr/>
        </p:nvGraphicFramePr>
        <p:xfrm>
          <a:off x="1362075" y="2928938"/>
          <a:ext cx="3209925" cy="523875"/>
        </p:xfrm>
        <a:graphic>
          <a:graphicData uri="http://schemas.openxmlformats.org/presentationml/2006/ole">
            <mc:AlternateContent xmlns:mc="http://schemas.openxmlformats.org/markup-compatibility/2006">
              <mc:Choice xmlns:v="urn:schemas-microsoft-com:vml" Requires="v">
                <p:oleObj spid="_x0000_s129055" name="Equation" r:id="rId6" imgW="1244600" imgH="203200" progId="">
                  <p:embed/>
                </p:oleObj>
              </mc:Choice>
              <mc:Fallback>
                <p:oleObj name="Equation" r:id="rId6" imgW="1244600" imgH="203200" progId="">
                  <p:embed/>
                  <p:pic>
                    <p:nvPicPr>
                      <p:cNvPr id="24586" name="Object 7">
                        <a:extLst>
                          <a:ext uri="{FF2B5EF4-FFF2-40B4-BE49-F238E27FC236}">
                            <a16:creationId xmlns:a16="http://schemas.microsoft.com/office/drawing/2014/main" id="{0E1DC416-A751-4C50-AD99-30874A2225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2075" y="2928938"/>
                        <a:ext cx="3209925" cy="523875"/>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2225">
                            <a:solidFill>
                              <a:srgbClr val="FF6600"/>
                            </a:solidFill>
                            <a:miter lim="800000"/>
                            <a:headEnd/>
                            <a:tailEnd/>
                          </a14:hiddenLine>
                        </a:ext>
                      </a:extLst>
                    </p:spPr>
                  </p:pic>
                </p:oleObj>
              </mc:Fallback>
            </mc:AlternateContent>
          </a:graphicData>
        </a:graphic>
      </p:graphicFrame>
      <p:graphicFrame>
        <p:nvGraphicFramePr>
          <p:cNvPr id="24587" name="Object 8">
            <a:extLst>
              <a:ext uri="{FF2B5EF4-FFF2-40B4-BE49-F238E27FC236}">
                <a16:creationId xmlns:a16="http://schemas.microsoft.com/office/drawing/2014/main" id="{A3271B7C-413B-4142-B43B-724393C8F527}"/>
              </a:ext>
            </a:extLst>
          </p:cNvPr>
          <p:cNvGraphicFramePr>
            <a:graphicFrameLocks noChangeAspect="1"/>
          </p:cNvGraphicFramePr>
          <p:nvPr/>
        </p:nvGraphicFramePr>
        <p:xfrm>
          <a:off x="5121275" y="2744788"/>
          <a:ext cx="3022600" cy="969962"/>
        </p:xfrm>
        <a:graphic>
          <a:graphicData uri="http://schemas.openxmlformats.org/presentationml/2006/ole">
            <mc:AlternateContent xmlns:mc="http://schemas.openxmlformats.org/markup-compatibility/2006">
              <mc:Choice xmlns:v="urn:schemas-microsoft-com:vml" Requires="v">
                <p:oleObj spid="_x0000_s129056" name="Equation" r:id="rId8" imgW="1167893" imgH="393529" progId="">
                  <p:embed/>
                </p:oleObj>
              </mc:Choice>
              <mc:Fallback>
                <p:oleObj name="Equation" r:id="rId8" imgW="1167893" imgH="393529" progId="">
                  <p:embed/>
                  <p:pic>
                    <p:nvPicPr>
                      <p:cNvPr id="24587" name="Object 8">
                        <a:extLst>
                          <a:ext uri="{FF2B5EF4-FFF2-40B4-BE49-F238E27FC236}">
                            <a16:creationId xmlns:a16="http://schemas.microsoft.com/office/drawing/2014/main" id="{A3271B7C-413B-4142-B43B-724393C8F5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1275" y="2744788"/>
                        <a:ext cx="3022600" cy="969962"/>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2225">
                            <a:solidFill>
                              <a:srgbClr val="FF6600"/>
                            </a:solidFill>
                            <a:miter lim="800000"/>
                            <a:headEnd/>
                            <a:tailEnd/>
                          </a14:hiddenLine>
                        </a:ext>
                      </a:extLst>
                    </p:spPr>
                  </p:pic>
                </p:oleObj>
              </mc:Fallback>
            </mc:AlternateContent>
          </a:graphicData>
        </a:graphic>
      </p:graphicFrame>
      <p:sp>
        <p:nvSpPr>
          <p:cNvPr id="24588" name="Rectangle 9">
            <a:extLst>
              <a:ext uri="{FF2B5EF4-FFF2-40B4-BE49-F238E27FC236}">
                <a16:creationId xmlns:a16="http://schemas.microsoft.com/office/drawing/2014/main" id="{5FB9F268-38A1-4E3A-B70E-E4E3FFADF190}"/>
              </a:ext>
            </a:extLst>
          </p:cNvPr>
          <p:cNvSpPr>
            <a:spLocks noChangeArrowheads="1"/>
          </p:cNvSpPr>
          <p:nvPr/>
        </p:nvSpPr>
        <p:spPr bwMode="auto">
          <a:xfrm>
            <a:off x="2714625" y="2471738"/>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0">
                <a:solidFill>
                  <a:srgbClr val="82FD4B"/>
                </a:solidFill>
                <a:latin typeface="华文中宋" panose="02010600040101010101" pitchFamily="2" charset="-122"/>
                <a:ea typeface="华文中宋" panose="02010600040101010101" pitchFamily="2" charset="-122"/>
                <a:sym typeface="Wingdings" panose="05000000000000000000" pitchFamily="2" charset="2"/>
              </a:rPr>
              <a:t>相位差或波程差的关系</a:t>
            </a:r>
          </a:p>
        </p:txBody>
      </p:sp>
      <p:sp>
        <p:nvSpPr>
          <p:cNvPr id="24589" name="Rectangle 10">
            <a:extLst>
              <a:ext uri="{FF2B5EF4-FFF2-40B4-BE49-F238E27FC236}">
                <a16:creationId xmlns:a16="http://schemas.microsoft.com/office/drawing/2014/main" id="{9183E6C9-FFE9-49AE-8FCD-872C851EC735}"/>
              </a:ext>
            </a:extLst>
          </p:cNvPr>
          <p:cNvSpPr>
            <a:spLocks noChangeArrowheads="1"/>
          </p:cNvSpPr>
          <p:nvPr/>
        </p:nvSpPr>
        <p:spPr bwMode="auto">
          <a:xfrm>
            <a:off x="762000" y="3500438"/>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chemeClr val="hlink"/>
                </a:solidFill>
                <a:latin typeface="华文中宋" panose="02010600040101010101" pitchFamily="2" charset="-122"/>
                <a:ea typeface="华文中宋" panose="02010600040101010101" pitchFamily="2" charset="-122"/>
              </a:rPr>
              <a:t>②</a:t>
            </a:r>
            <a:r>
              <a:rPr kumimoji="0" lang="zh-CN" altLang="en-US" b="0">
                <a:solidFill>
                  <a:schemeClr val="hlink"/>
                </a:solidFill>
                <a:latin typeface="华文中宋" panose="02010600040101010101" pitchFamily="2" charset="-122"/>
                <a:ea typeface="华文中宋" panose="02010600040101010101" pitchFamily="2" charset="-122"/>
              </a:rPr>
              <a:t>驻波（现象，波腹和波节位置，相位、能量特征）</a:t>
            </a:r>
          </a:p>
        </p:txBody>
      </p:sp>
      <p:sp>
        <p:nvSpPr>
          <p:cNvPr id="24590" name="Rectangle 11">
            <a:extLst>
              <a:ext uri="{FF2B5EF4-FFF2-40B4-BE49-F238E27FC236}">
                <a16:creationId xmlns:a16="http://schemas.microsoft.com/office/drawing/2014/main" id="{F3984D21-09AF-4981-9CE7-242C2179598E}"/>
              </a:ext>
            </a:extLst>
          </p:cNvPr>
          <p:cNvSpPr>
            <a:spLocks noChangeArrowheads="1"/>
          </p:cNvSpPr>
          <p:nvPr/>
        </p:nvSpPr>
        <p:spPr bwMode="auto">
          <a:xfrm>
            <a:off x="762000" y="39719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chemeClr val="hlink"/>
                </a:solidFill>
                <a:latin typeface="华文中宋" panose="02010600040101010101" pitchFamily="2" charset="-122"/>
                <a:ea typeface="华文中宋" panose="02010600040101010101" pitchFamily="2" charset="-122"/>
              </a:rPr>
              <a:t>③</a:t>
            </a:r>
            <a:r>
              <a:rPr kumimoji="0" lang="zh-CN" altLang="en-US" b="0">
                <a:solidFill>
                  <a:schemeClr val="hlink"/>
                </a:solidFill>
                <a:latin typeface="华文中宋" panose="02010600040101010101" pitchFamily="2" charset="-122"/>
                <a:ea typeface="华文中宋" panose="02010600040101010101" pitchFamily="2" charset="-122"/>
              </a:rPr>
              <a:t>半波损失（含义，图示，公式表示）</a:t>
            </a:r>
          </a:p>
        </p:txBody>
      </p:sp>
      <p:sp>
        <p:nvSpPr>
          <p:cNvPr id="24591" name="Rectangle 12">
            <a:extLst>
              <a:ext uri="{FF2B5EF4-FFF2-40B4-BE49-F238E27FC236}">
                <a16:creationId xmlns:a16="http://schemas.microsoft.com/office/drawing/2014/main" id="{7A37067D-8936-4170-B277-65985202A988}"/>
              </a:ext>
            </a:extLst>
          </p:cNvPr>
          <p:cNvSpPr>
            <a:spLocks noChangeArrowheads="1"/>
          </p:cNvSpPr>
          <p:nvPr/>
        </p:nvSpPr>
        <p:spPr bwMode="auto">
          <a:xfrm>
            <a:off x="762000" y="4429125"/>
            <a:ext cx="363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chemeClr val="hlink"/>
                </a:solidFill>
                <a:latin typeface="华文中宋" panose="02010600040101010101" pitchFamily="2" charset="-122"/>
                <a:ea typeface="华文中宋" panose="02010600040101010101" pitchFamily="2" charset="-122"/>
              </a:rPr>
              <a:t>④</a:t>
            </a:r>
            <a:r>
              <a:rPr kumimoji="0" lang="zh-CN" altLang="en-US" b="0">
                <a:solidFill>
                  <a:schemeClr val="hlink"/>
                </a:solidFill>
                <a:latin typeface="华文中宋" panose="02010600040101010101" pitchFamily="2" charset="-122"/>
                <a:ea typeface="华文中宋" panose="02010600040101010101" pitchFamily="2" charset="-122"/>
              </a:rPr>
              <a:t>惠更斯原理（会作图）</a:t>
            </a:r>
          </a:p>
        </p:txBody>
      </p:sp>
      <p:sp>
        <p:nvSpPr>
          <p:cNvPr id="24592" name="Rectangle 13">
            <a:extLst>
              <a:ext uri="{FF2B5EF4-FFF2-40B4-BE49-F238E27FC236}">
                <a16:creationId xmlns:a16="http://schemas.microsoft.com/office/drawing/2014/main" id="{B353B649-0474-451B-8B7A-25309503E03F}"/>
              </a:ext>
            </a:extLst>
          </p:cNvPr>
          <p:cNvSpPr>
            <a:spLocks noChangeArrowheads="1"/>
          </p:cNvSpPr>
          <p:nvPr/>
        </p:nvSpPr>
        <p:spPr bwMode="auto">
          <a:xfrm>
            <a:off x="500063" y="497205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rgbClr val="FFFF00"/>
                </a:solidFill>
                <a:latin typeface="华文中宋" panose="02010600040101010101" pitchFamily="2" charset="-122"/>
                <a:ea typeface="华文中宋" panose="02010600040101010101" pitchFamily="2" charset="-122"/>
              </a:rPr>
              <a:t>▲ </a:t>
            </a:r>
            <a:r>
              <a:rPr kumimoji="0" lang="zh-CN" altLang="en-US" b="0">
                <a:solidFill>
                  <a:srgbClr val="FFFF00"/>
                </a:solidFill>
                <a:latin typeface="华文中宋" panose="02010600040101010101" pitchFamily="2" charset="-122"/>
                <a:ea typeface="华文中宋" panose="02010600040101010101" pitchFamily="2" charset="-122"/>
              </a:rPr>
              <a:t>波的能量（特征，            的关系，与总能量守恒的关系）</a:t>
            </a:r>
          </a:p>
        </p:txBody>
      </p:sp>
      <p:graphicFrame>
        <p:nvGraphicFramePr>
          <p:cNvPr id="24593" name="Object 9">
            <a:extLst>
              <a:ext uri="{FF2B5EF4-FFF2-40B4-BE49-F238E27FC236}">
                <a16:creationId xmlns:a16="http://schemas.microsoft.com/office/drawing/2014/main" id="{2BFE605C-4E31-40F6-A90D-6BD6C9D0E2AE}"/>
              </a:ext>
            </a:extLst>
          </p:cNvPr>
          <p:cNvGraphicFramePr>
            <a:graphicFrameLocks noChangeAspect="1"/>
          </p:cNvGraphicFramePr>
          <p:nvPr>
            <p:extLst>
              <p:ext uri="{D42A27DB-BD31-4B8C-83A1-F6EECF244321}">
                <p14:modId xmlns:p14="http://schemas.microsoft.com/office/powerpoint/2010/main" val="1541022203"/>
              </p:ext>
            </p:extLst>
          </p:nvPr>
        </p:nvGraphicFramePr>
        <p:xfrm>
          <a:off x="3489325" y="4995863"/>
          <a:ext cx="1082675" cy="504825"/>
        </p:xfrm>
        <a:graphic>
          <a:graphicData uri="http://schemas.openxmlformats.org/presentationml/2006/ole">
            <mc:AlternateContent xmlns:mc="http://schemas.openxmlformats.org/markup-compatibility/2006">
              <mc:Choice xmlns:v="urn:schemas-microsoft-com:vml" Requires="v">
                <p:oleObj spid="_x0000_s129057" name="Equation" r:id="rId10" imgW="382680" imgH="181800" progId="Equation.3">
                  <p:embed/>
                </p:oleObj>
              </mc:Choice>
              <mc:Fallback>
                <p:oleObj name="Equation" r:id="rId10" imgW="382680" imgH="181800" progId="Equation.3">
                  <p:embed/>
                  <p:pic>
                    <p:nvPicPr>
                      <p:cNvPr id="24593" name="Object 9">
                        <a:extLst>
                          <a:ext uri="{FF2B5EF4-FFF2-40B4-BE49-F238E27FC236}">
                            <a16:creationId xmlns:a16="http://schemas.microsoft.com/office/drawing/2014/main" id="{2BFE605C-4E31-40F6-A90D-6BD6C9D0E2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89325" y="4995863"/>
                        <a:ext cx="1082675" cy="504825"/>
                      </a:xfrm>
                      <a:prstGeom prst="rect">
                        <a:avLst/>
                      </a:prstGeom>
                      <a:noFill/>
                      <a:ln>
                        <a:noFill/>
                      </a:ln>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2225">
                            <a:solidFill>
                              <a:srgbClr val="FF6600"/>
                            </a:solidFill>
                            <a:miter lim="800000"/>
                            <a:headEnd/>
                            <a:tailEnd/>
                          </a14:hiddenLine>
                        </a:ext>
                      </a:extLst>
                    </p:spPr>
                  </p:pic>
                </p:oleObj>
              </mc:Fallback>
            </mc:AlternateContent>
          </a:graphicData>
        </a:graphic>
      </p:graphicFrame>
      <p:sp>
        <p:nvSpPr>
          <p:cNvPr id="24594" name="Rectangle 15">
            <a:extLst>
              <a:ext uri="{FF2B5EF4-FFF2-40B4-BE49-F238E27FC236}">
                <a16:creationId xmlns:a16="http://schemas.microsoft.com/office/drawing/2014/main" id="{62D34512-6699-4F73-AAAB-7D0CCE8388AE}"/>
              </a:ext>
            </a:extLst>
          </p:cNvPr>
          <p:cNvSpPr>
            <a:spLocks noChangeArrowheads="1"/>
          </p:cNvSpPr>
          <p:nvPr/>
        </p:nvSpPr>
        <p:spPr bwMode="auto">
          <a:xfrm>
            <a:off x="500063" y="604361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rgbClr val="FFFF00"/>
                </a:solidFill>
                <a:latin typeface="华文中宋" panose="02010600040101010101" pitchFamily="2" charset="-122"/>
                <a:ea typeface="华文中宋" panose="02010600040101010101" pitchFamily="2" charset="-122"/>
              </a:rPr>
              <a:t>▲ </a:t>
            </a:r>
            <a:r>
              <a:rPr kumimoji="0" lang="zh-CN" altLang="en-US" b="0">
                <a:solidFill>
                  <a:srgbClr val="FFFF00"/>
                </a:solidFill>
                <a:latin typeface="华文中宋" panose="02010600040101010101" pitchFamily="2" charset="-122"/>
                <a:ea typeface="华文中宋" panose="02010600040101010101" pitchFamily="2" charset="-122"/>
              </a:rPr>
              <a:t>多普勒效应</a:t>
            </a:r>
          </a:p>
        </p:txBody>
      </p:sp>
      <p:sp>
        <p:nvSpPr>
          <p:cNvPr id="24595" name="Rectangle 16">
            <a:extLst>
              <a:ext uri="{FF2B5EF4-FFF2-40B4-BE49-F238E27FC236}">
                <a16:creationId xmlns:a16="http://schemas.microsoft.com/office/drawing/2014/main" id="{203670B2-5E37-4EF0-BD77-818FBE3DB963}"/>
              </a:ext>
            </a:extLst>
          </p:cNvPr>
          <p:cNvSpPr>
            <a:spLocks noChangeArrowheads="1"/>
          </p:cNvSpPr>
          <p:nvPr/>
        </p:nvSpPr>
        <p:spPr bwMode="auto">
          <a:xfrm>
            <a:off x="2928938" y="6043613"/>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0">
                <a:solidFill>
                  <a:srgbClr val="FF9933"/>
                </a:solidFill>
                <a:latin typeface="华文中宋" panose="02010600040101010101" pitchFamily="2" charset="-122"/>
                <a:ea typeface="华文中宋" panose="02010600040101010101" pitchFamily="2" charset="-122"/>
              </a:rPr>
              <a:t>★ </a:t>
            </a:r>
            <a:r>
              <a:rPr kumimoji="0" lang="zh-CN" altLang="en-US" b="0">
                <a:solidFill>
                  <a:srgbClr val="FF9933"/>
                </a:solidFill>
                <a:latin typeface="华文中宋" panose="02010600040101010101" pitchFamily="2" charset="-122"/>
                <a:ea typeface="华文中宋" panose="02010600040101010101" pitchFamily="2" charset="-122"/>
              </a:rPr>
              <a:t>分清楚波源与观测者→应用：“拍频”</a:t>
            </a:r>
          </a:p>
        </p:txBody>
      </p:sp>
      <p:sp>
        <p:nvSpPr>
          <p:cNvPr id="38" name="Rectangle 17">
            <a:extLst>
              <a:ext uri="{FF2B5EF4-FFF2-40B4-BE49-F238E27FC236}">
                <a16:creationId xmlns:a16="http://schemas.microsoft.com/office/drawing/2014/main" id="{7DA51FB6-D3AF-4B67-9F29-83263D469BBC}"/>
              </a:ext>
            </a:extLst>
          </p:cNvPr>
          <p:cNvSpPr>
            <a:spLocks noChangeArrowheads="1"/>
          </p:cNvSpPr>
          <p:nvPr/>
        </p:nvSpPr>
        <p:spPr bwMode="auto">
          <a:xfrm>
            <a:off x="785813" y="5472113"/>
            <a:ext cx="4597400" cy="457200"/>
          </a:xfrm>
          <a:prstGeom prst="rect">
            <a:avLst/>
          </a:prstGeom>
          <a:noFill/>
          <a:ln>
            <a:noFill/>
          </a:ln>
          <a:extLst/>
        </p:spPr>
        <p:txBody>
          <a:bodyPr>
            <a:spAutoFit/>
          </a:bodyPr>
          <a:lstStyle>
            <a:lvl1pPr>
              <a:defRPr kumimoji="1" sz="2000" b="1">
                <a:solidFill>
                  <a:schemeClr val="hlink"/>
                </a:solidFill>
                <a:latin typeface="Arial" panose="020B0604020202020204" pitchFamily="34" charset="0"/>
                <a:ea typeface="华文中宋" panose="02010600040101010101" pitchFamily="2" charset="-122"/>
              </a:defRPr>
            </a:lvl1pPr>
            <a:lvl2pPr marL="742950" indent="-285750">
              <a:defRPr kumimoji="1" sz="2000" b="1">
                <a:solidFill>
                  <a:schemeClr val="hlink"/>
                </a:solidFill>
                <a:latin typeface="Arial" panose="020B0604020202020204" pitchFamily="34" charset="0"/>
                <a:ea typeface="华文中宋" panose="02010600040101010101" pitchFamily="2" charset="-122"/>
              </a:defRPr>
            </a:lvl2pPr>
            <a:lvl3pPr marL="1143000" indent="-228600">
              <a:defRPr kumimoji="1" sz="2000" b="1">
                <a:solidFill>
                  <a:schemeClr val="hlink"/>
                </a:solidFill>
                <a:latin typeface="Arial" panose="020B0604020202020204" pitchFamily="34" charset="0"/>
                <a:ea typeface="华文中宋" panose="02010600040101010101" pitchFamily="2" charset="-122"/>
              </a:defRPr>
            </a:lvl3pPr>
            <a:lvl4pPr marL="1600200" indent="-228600">
              <a:defRPr kumimoji="1" sz="2000" b="1">
                <a:solidFill>
                  <a:schemeClr val="hlink"/>
                </a:solidFill>
                <a:latin typeface="Arial" panose="020B0604020202020204" pitchFamily="34" charset="0"/>
                <a:ea typeface="华文中宋" panose="02010600040101010101" pitchFamily="2" charset="-122"/>
              </a:defRPr>
            </a:lvl4pPr>
            <a:lvl5pPr marL="2057400" indent="-228600">
              <a:defRPr kumimoji="1" sz="2000" b="1">
                <a:solidFill>
                  <a:schemeClr val="hlink"/>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2000" b="1">
                <a:solidFill>
                  <a:schemeClr val="hlink"/>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2000" b="1">
                <a:solidFill>
                  <a:schemeClr val="hlink"/>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2000" b="1">
                <a:solidFill>
                  <a:schemeClr val="hlink"/>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2000" b="1">
                <a:solidFill>
                  <a:schemeClr val="hlink"/>
                </a:solidFill>
                <a:latin typeface="Arial" panose="020B0604020202020204" pitchFamily="34" charset="0"/>
                <a:ea typeface="华文中宋" panose="02010600040101010101" pitchFamily="2" charset="-122"/>
              </a:defRPr>
            </a:lvl9pPr>
          </a:lstStyle>
          <a:p>
            <a:pPr eaLnBrk="1" hangingPunct="1">
              <a:defRPr/>
            </a:pPr>
            <a:r>
              <a:rPr kumimoji="0" lang="en-US" altLang="zh-CN" sz="2400" dirty="0">
                <a:latin typeface="+mn-ea"/>
                <a:ea typeface="+mn-ea"/>
              </a:rPr>
              <a:t>① </a:t>
            </a:r>
            <a:r>
              <a:rPr kumimoji="0" lang="zh-CN" altLang="en-US" sz="2400" dirty="0">
                <a:latin typeface="+mn-ea"/>
                <a:ea typeface="+mn-ea"/>
              </a:rPr>
              <a:t>能流密度</a:t>
            </a:r>
          </a:p>
        </p:txBody>
      </p:sp>
      <p:sp>
        <p:nvSpPr>
          <p:cNvPr id="24597" name="Rectangle 18">
            <a:extLst>
              <a:ext uri="{FF2B5EF4-FFF2-40B4-BE49-F238E27FC236}">
                <a16:creationId xmlns:a16="http://schemas.microsoft.com/office/drawing/2014/main" id="{0638099A-828C-4C11-BFD3-EA8DBC958D85}"/>
              </a:ext>
            </a:extLst>
          </p:cNvPr>
          <p:cNvSpPr>
            <a:spLocks noChangeArrowheads="1"/>
          </p:cNvSpPr>
          <p:nvPr/>
        </p:nvSpPr>
        <p:spPr bwMode="auto">
          <a:xfrm>
            <a:off x="4572000" y="5472113"/>
            <a:ext cx="3929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hlink"/>
                </a:solidFill>
                <a:latin typeface="宋体" panose="02010600030101010101" pitchFamily="2" charset="-122"/>
              </a:rPr>
              <a:t>② </a:t>
            </a:r>
            <a:r>
              <a:rPr kumimoji="0" lang="zh-CN" altLang="en-US">
                <a:solidFill>
                  <a:schemeClr val="hlink"/>
                </a:solidFill>
                <a:latin typeface="宋体" panose="02010600030101010101" pitchFamily="2" charset="-122"/>
              </a:rPr>
              <a:t>强度与振幅的关系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DC669F7-BF11-400B-99FC-728BCBA9C086}"/>
              </a:ext>
            </a:extLst>
          </p:cNvPr>
          <p:cNvSpPr>
            <a:spLocks noChangeArrowheads="1"/>
          </p:cNvSpPr>
          <p:nvPr/>
        </p:nvSpPr>
        <p:spPr bwMode="auto">
          <a:xfrm>
            <a:off x="731838" y="285750"/>
            <a:ext cx="7983537"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a:solidFill>
                  <a:schemeClr val="bg1"/>
                </a:solidFill>
              </a:rPr>
              <a:t>如图，一平面简谐波在媒质中以速度</a:t>
            </a:r>
            <a:r>
              <a:rPr lang="en-US" altLang="zh-CN" i="1">
                <a:solidFill>
                  <a:srgbClr val="FFFF00"/>
                </a:solidFill>
              </a:rPr>
              <a:t>u</a:t>
            </a:r>
            <a:r>
              <a:rPr lang="en-US" altLang="zh-CN">
                <a:solidFill>
                  <a:srgbClr val="FFFF00"/>
                </a:solidFill>
              </a:rPr>
              <a:t>=0.2 m/s</a:t>
            </a:r>
            <a:r>
              <a:rPr lang="zh-CN" altLang="en-US">
                <a:solidFill>
                  <a:schemeClr val="bg1"/>
                </a:solidFill>
              </a:rPr>
              <a:t>沿着</a:t>
            </a:r>
            <a:r>
              <a:rPr lang="en-US" altLang="zh-CN" i="1">
                <a:solidFill>
                  <a:srgbClr val="FFFF00"/>
                </a:solidFill>
              </a:rPr>
              <a:t>x</a:t>
            </a:r>
            <a:r>
              <a:rPr lang="zh-CN" altLang="en-US">
                <a:solidFill>
                  <a:schemeClr val="bg1"/>
                </a:solidFill>
              </a:rPr>
              <a:t>轴正向传播。已知波线上</a:t>
            </a:r>
            <a:r>
              <a:rPr lang="en-US" altLang="zh-CN">
                <a:solidFill>
                  <a:srgbClr val="FFFF00"/>
                </a:solidFill>
              </a:rPr>
              <a:t>A</a:t>
            </a:r>
            <a:r>
              <a:rPr lang="zh-CN" altLang="en-US">
                <a:solidFill>
                  <a:schemeClr val="bg1"/>
                </a:solidFill>
              </a:rPr>
              <a:t>点（</a:t>
            </a:r>
            <a:r>
              <a:rPr lang="en-US" altLang="zh-CN" i="1">
                <a:solidFill>
                  <a:srgbClr val="FFFF00"/>
                </a:solidFill>
              </a:rPr>
              <a:t>x</a:t>
            </a:r>
            <a:r>
              <a:rPr lang="en-US" altLang="zh-CN" baseline="-25000">
                <a:solidFill>
                  <a:srgbClr val="FFFF00"/>
                </a:solidFill>
              </a:rPr>
              <a:t>A</a:t>
            </a:r>
            <a:r>
              <a:rPr lang="en-US" altLang="zh-CN">
                <a:solidFill>
                  <a:srgbClr val="FFFF00"/>
                </a:solidFill>
              </a:rPr>
              <a:t>=0.05 m</a:t>
            </a:r>
            <a:r>
              <a:rPr lang="zh-CN" altLang="en-US">
                <a:solidFill>
                  <a:schemeClr val="bg1"/>
                </a:solidFill>
              </a:rPr>
              <a:t>）的振动方程                  </a:t>
            </a:r>
            <a:endParaRPr lang="zh-CN" altLang="en-US">
              <a:solidFill>
                <a:schemeClr val="bg1"/>
              </a:solidFill>
              <a:latin typeface="Arial" panose="020B0604020202020204" pitchFamily="34" charset="0"/>
            </a:endParaRPr>
          </a:p>
        </p:txBody>
      </p:sp>
      <p:sp>
        <p:nvSpPr>
          <p:cNvPr id="3" name="Text Box 3">
            <a:extLst>
              <a:ext uri="{FF2B5EF4-FFF2-40B4-BE49-F238E27FC236}">
                <a16:creationId xmlns:a16="http://schemas.microsoft.com/office/drawing/2014/main" id="{D9314A9C-D4E0-4CF4-9BB0-17C4343564DF}"/>
              </a:ext>
            </a:extLst>
          </p:cNvPr>
          <p:cNvSpPr txBox="1">
            <a:spLocks noChangeArrowheads="1"/>
          </p:cNvSpPr>
          <p:nvPr/>
        </p:nvSpPr>
        <p:spPr bwMode="auto">
          <a:xfrm>
            <a:off x="71438" y="323850"/>
            <a:ext cx="725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例</a:t>
            </a:r>
            <a:r>
              <a:rPr lang="en-US" altLang="zh-CN">
                <a:solidFill>
                  <a:srgbClr val="FFFF00"/>
                </a:solidFill>
              </a:rPr>
              <a:t>1.</a:t>
            </a:r>
            <a:endParaRPr lang="zh-CN" altLang="en-US">
              <a:solidFill>
                <a:srgbClr val="FFFF00"/>
              </a:solidFill>
            </a:endParaRPr>
          </a:p>
        </p:txBody>
      </p:sp>
      <p:graphicFrame>
        <p:nvGraphicFramePr>
          <p:cNvPr id="4" name="Object 2">
            <a:extLst>
              <a:ext uri="{FF2B5EF4-FFF2-40B4-BE49-F238E27FC236}">
                <a16:creationId xmlns:a16="http://schemas.microsoft.com/office/drawing/2014/main" id="{D12AF99F-8384-4BB8-A7B8-44DCE649DDBF}"/>
              </a:ext>
            </a:extLst>
          </p:cNvPr>
          <p:cNvGraphicFramePr>
            <a:graphicFrameLocks noChangeAspect="1"/>
          </p:cNvGraphicFramePr>
          <p:nvPr>
            <p:extLst>
              <p:ext uri="{D42A27DB-BD31-4B8C-83A1-F6EECF244321}">
                <p14:modId xmlns:p14="http://schemas.microsoft.com/office/powerpoint/2010/main" val="2422329360"/>
              </p:ext>
            </p:extLst>
          </p:nvPr>
        </p:nvGraphicFramePr>
        <p:xfrm>
          <a:off x="2071688" y="1357313"/>
          <a:ext cx="3033712" cy="431800"/>
        </p:xfrm>
        <a:graphic>
          <a:graphicData uri="http://schemas.openxmlformats.org/presentationml/2006/ole">
            <mc:AlternateContent xmlns:mc="http://schemas.openxmlformats.org/markup-compatibility/2006">
              <mc:Choice xmlns:v="urn:schemas-microsoft-com:vml" Requires="v">
                <p:oleObj spid="_x0000_s130141" name="公式" r:id="rId3" imgW="1552645" imgH="180941" progId="Equation.3">
                  <p:embed/>
                </p:oleObj>
              </mc:Choice>
              <mc:Fallback>
                <p:oleObj name="公式" r:id="rId3" imgW="1552645" imgH="180941" progId="Equation.3">
                  <p:embed/>
                  <p:pic>
                    <p:nvPicPr>
                      <p:cNvPr id="4" name="Object 2">
                        <a:extLst>
                          <a:ext uri="{FF2B5EF4-FFF2-40B4-BE49-F238E27FC236}">
                            <a16:creationId xmlns:a16="http://schemas.microsoft.com/office/drawing/2014/main" id="{D12AF99F-8384-4BB8-A7B8-44DCE649DD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1357313"/>
                        <a:ext cx="30337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5">
            <a:extLst>
              <a:ext uri="{FF2B5EF4-FFF2-40B4-BE49-F238E27FC236}">
                <a16:creationId xmlns:a16="http://schemas.microsoft.com/office/drawing/2014/main" id="{835AAD5F-4419-43C0-822D-0554687CC52F}"/>
              </a:ext>
            </a:extLst>
          </p:cNvPr>
          <p:cNvSpPr>
            <a:spLocks noChangeArrowheads="1"/>
          </p:cNvSpPr>
          <p:nvPr/>
        </p:nvSpPr>
        <p:spPr bwMode="auto">
          <a:xfrm>
            <a:off x="714375" y="1824038"/>
            <a:ext cx="5857875"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5000"/>
              </a:lnSpc>
            </a:pPr>
            <a:r>
              <a:rPr lang="en-US" altLang="zh-CN">
                <a:solidFill>
                  <a:schemeClr val="bg1"/>
                </a:solidFill>
              </a:rPr>
              <a:t>(1) </a:t>
            </a:r>
            <a:r>
              <a:rPr lang="zh-CN" altLang="en-US">
                <a:solidFill>
                  <a:schemeClr val="bg1"/>
                </a:solidFill>
              </a:rPr>
              <a:t>该平面简谐波的波函数？</a:t>
            </a:r>
            <a:endParaRPr lang="en-US" altLang="zh-CN">
              <a:solidFill>
                <a:schemeClr val="bg1"/>
              </a:solidFill>
            </a:endParaRPr>
          </a:p>
          <a:p>
            <a:pPr eaLnBrk="1" hangingPunct="1">
              <a:lnSpc>
                <a:spcPct val="135000"/>
              </a:lnSpc>
            </a:pPr>
            <a:r>
              <a:rPr lang="en-US" altLang="zh-CN">
                <a:solidFill>
                  <a:schemeClr val="bg1"/>
                </a:solidFill>
              </a:rPr>
              <a:t>(2) </a:t>
            </a:r>
            <a:r>
              <a:rPr lang="en-US" altLang="zh-CN" i="1">
                <a:solidFill>
                  <a:srgbClr val="FFFF00"/>
                </a:solidFill>
              </a:rPr>
              <a:t>x </a:t>
            </a:r>
            <a:r>
              <a:rPr lang="en-US" altLang="zh-CN">
                <a:solidFill>
                  <a:srgbClr val="FFFF00"/>
                </a:solidFill>
              </a:rPr>
              <a:t>= -0.05 m</a:t>
            </a:r>
            <a:r>
              <a:rPr lang="zh-CN" altLang="en-US">
                <a:solidFill>
                  <a:schemeClr val="bg1"/>
                </a:solidFill>
              </a:rPr>
              <a:t>处质点</a:t>
            </a:r>
            <a:r>
              <a:rPr lang="en-US" altLang="zh-CN">
                <a:solidFill>
                  <a:srgbClr val="FFFF00"/>
                </a:solidFill>
              </a:rPr>
              <a:t>P</a:t>
            </a:r>
            <a:r>
              <a:rPr lang="zh-CN" altLang="en-US">
                <a:solidFill>
                  <a:schemeClr val="bg1"/>
                </a:solidFill>
              </a:rPr>
              <a:t>的振动方程？</a:t>
            </a:r>
          </a:p>
        </p:txBody>
      </p:sp>
      <p:sp>
        <p:nvSpPr>
          <p:cNvPr id="6" name="Rectangle 17">
            <a:extLst>
              <a:ext uri="{FF2B5EF4-FFF2-40B4-BE49-F238E27FC236}">
                <a16:creationId xmlns:a16="http://schemas.microsoft.com/office/drawing/2014/main" id="{AFE0362C-272C-4AAC-90EC-C8EB85C79652}"/>
              </a:ext>
            </a:extLst>
          </p:cNvPr>
          <p:cNvSpPr>
            <a:spLocks noChangeArrowheads="1"/>
          </p:cNvSpPr>
          <p:nvPr/>
        </p:nvSpPr>
        <p:spPr bwMode="auto">
          <a:xfrm>
            <a:off x="195263" y="19224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求</a:t>
            </a:r>
          </a:p>
        </p:txBody>
      </p:sp>
      <p:sp>
        <p:nvSpPr>
          <p:cNvPr id="7" name="Text Box 18">
            <a:extLst>
              <a:ext uri="{FF2B5EF4-FFF2-40B4-BE49-F238E27FC236}">
                <a16:creationId xmlns:a16="http://schemas.microsoft.com/office/drawing/2014/main" id="{BB291F68-D7C6-4B28-BE42-40AFE541A6F8}"/>
              </a:ext>
            </a:extLst>
          </p:cNvPr>
          <p:cNvSpPr txBox="1">
            <a:spLocks noChangeArrowheads="1"/>
          </p:cNvSpPr>
          <p:nvPr/>
        </p:nvSpPr>
        <p:spPr bwMode="auto">
          <a:xfrm>
            <a:off x="142875" y="29003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解</a:t>
            </a:r>
          </a:p>
        </p:txBody>
      </p:sp>
      <p:graphicFrame>
        <p:nvGraphicFramePr>
          <p:cNvPr id="11" name="Object 3" descr="绿色大理石">
            <a:extLst>
              <a:ext uri="{FF2B5EF4-FFF2-40B4-BE49-F238E27FC236}">
                <a16:creationId xmlns:a16="http://schemas.microsoft.com/office/drawing/2014/main" id="{94418807-985E-4825-BB8E-8B146583CE03}"/>
              </a:ext>
            </a:extLst>
          </p:cNvPr>
          <p:cNvGraphicFramePr>
            <a:graphicFrameLocks noChangeAspect="1"/>
          </p:cNvGraphicFramePr>
          <p:nvPr>
            <p:extLst>
              <p:ext uri="{D42A27DB-BD31-4B8C-83A1-F6EECF244321}">
                <p14:modId xmlns:p14="http://schemas.microsoft.com/office/powerpoint/2010/main" val="1150520506"/>
              </p:ext>
            </p:extLst>
          </p:nvPr>
        </p:nvGraphicFramePr>
        <p:xfrm>
          <a:off x="7213600" y="2370138"/>
          <a:ext cx="287338" cy="287337"/>
        </p:xfrm>
        <a:graphic>
          <a:graphicData uri="http://schemas.openxmlformats.org/presentationml/2006/ole">
            <mc:AlternateContent xmlns:mc="http://schemas.openxmlformats.org/markup-compatibility/2006">
              <mc:Choice xmlns:v="urn:schemas-microsoft-com:vml" Requires="v">
                <p:oleObj spid="_x0000_s130142" name="公式" r:id="rId5" imgW="123857" imgH="123689" progId="Equation.3">
                  <p:embed/>
                </p:oleObj>
              </mc:Choice>
              <mc:Fallback>
                <p:oleObj name="公式" r:id="rId5" imgW="123857" imgH="123689" progId="Equation.3">
                  <p:embed/>
                  <p:pic>
                    <p:nvPicPr>
                      <p:cNvPr id="11" name="Object 3" descr="绿色大理石">
                        <a:extLst>
                          <a:ext uri="{FF2B5EF4-FFF2-40B4-BE49-F238E27FC236}">
                            <a16:creationId xmlns:a16="http://schemas.microsoft.com/office/drawing/2014/main" id="{94418807-985E-4825-BB8E-8B146583CE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3600" y="2370138"/>
                        <a:ext cx="287338" cy="2873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grpSp>
        <p:nvGrpSpPr>
          <p:cNvPr id="8" name="Group 33">
            <a:extLst>
              <a:ext uri="{FF2B5EF4-FFF2-40B4-BE49-F238E27FC236}">
                <a16:creationId xmlns:a16="http://schemas.microsoft.com/office/drawing/2014/main" id="{CC5EB8BF-822B-4FB8-A4B2-7D030F81E1C1}"/>
              </a:ext>
            </a:extLst>
          </p:cNvPr>
          <p:cNvGrpSpPr>
            <a:grpSpLocks/>
          </p:cNvGrpSpPr>
          <p:nvPr/>
        </p:nvGrpSpPr>
        <p:grpSpPr bwMode="auto">
          <a:xfrm>
            <a:off x="5643563" y="2012950"/>
            <a:ext cx="2986087" cy="714375"/>
            <a:chOff x="3910" y="1914"/>
            <a:chExt cx="1881" cy="450"/>
          </a:xfrm>
        </p:grpSpPr>
        <p:sp>
          <p:nvSpPr>
            <p:cNvPr id="26649" name="Line 20">
              <a:extLst>
                <a:ext uri="{FF2B5EF4-FFF2-40B4-BE49-F238E27FC236}">
                  <a16:creationId xmlns:a16="http://schemas.microsoft.com/office/drawing/2014/main" id="{8C57F572-7321-4067-B3E8-2E3B8455DE9C}"/>
                </a:ext>
              </a:extLst>
            </p:cNvPr>
            <p:cNvSpPr>
              <a:spLocks noChangeShapeType="1"/>
            </p:cNvSpPr>
            <p:nvPr/>
          </p:nvSpPr>
          <p:spPr bwMode="auto">
            <a:xfrm flipV="1">
              <a:off x="3910" y="2075"/>
              <a:ext cx="1701" cy="0"/>
            </a:xfrm>
            <a:prstGeom prst="line">
              <a:avLst/>
            </a:prstGeom>
            <a:noFill/>
            <a:ln w="28575">
              <a:solidFill>
                <a:schemeClr val="bg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50" name="Text Box 21">
              <a:extLst>
                <a:ext uri="{FF2B5EF4-FFF2-40B4-BE49-F238E27FC236}">
                  <a16:creationId xmlns:a16="http://schemas.microsoft.com/office/drawing/2014/main" id="{B078D637-9324-4156-A102-96D38BF78D9F}"/>
                </a:ext>
              </a:extLst>
            </p:cNvPr>
            <p:cNvSpPr txBox="1">
              <a:spLocks noChangeArrowheads="1"/>
            </p:cNvSpPr>
            <p:nvPr/>
          </p:nvSpPr>
          <p:spPr bwMode="auto">
            <a:xfrm>
              <a:off x="5573" y="1914"/>
              <a:ext cx="2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bg1"/>
                  </a:solidFill>
                </a:rPr>
                <a:t>x</a:t>
              </a:r>
            </a:p>
          </p:txBody>
        </p:sp>
        <p:sp>
          <p:nvSpPr>
            <p:cNvPr id="26651" name="Text Box 22">
              <a:extLst>
                <a:ext uri="{FF2B5EF4-FFF2-40B4-BE49-F238E27FC236}">
                  <a16:creationId xmlns:a16="http://schemas.microsoft.com/office/drawing/2014/main" id="{E9862110-21C2-40E5-A942-28C668A13252}"/>
                </a:ext>
              </a:extLst>
            </p:cNvPr>
            <p:cNvSpPr txBox="1">
              <a:spLocks noChangeArrowheads="1"/>
            </p:cNvSpPr>
            <p:nvPr/>
          </p:nvSpPr>
          <p:spPr bwMode="auto">
            <a:xfrm>
              <a:off x="4405" y="207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bg1"/>
                  </a:solidFill>
                </a:rPr>
                <a:t>O</a:t>
              </a:r>
            </a:p>
          </p:txBody>
        </p:sp>
        <p:graphicFrame>
          <p:nvGraphicFramePr>
            <p:cNvPr id="26652" name="Object 14">
              <a:extLst>
                <a:ext uri="{FF2B5EF4-FFF2-40B4-BE49-F238E27FC236}">
                  <a16:creationId xmlns:a16="http://schemas.microsoft.com/office/drawing/2014/main" id="{57808652-53B8-4A9A-853B-6DD65600496A}"/>
                </a:ext>
              </a:extLst>
            </p:cNvPr>
            <p:cNvGraphicFramePr>
              <a:graphicFrameLocks noChangeAspect="1"/>
            </p:cNvGraphicFramePr>
            <p:nvPr>
              <p:extLst>
                <p:ext uri="{D42A27DB-BD31-4B8C-83A1-F6EECF244321}">
                  <p14:modId xmlns:p14="http://schemas.microsoft.com/office/powerpoint/2010/main" val="2999673541"/>
                </p:ext>
              </p:extLst>
            </p:nvPr>
          </p:nvGraphicFramePr>
          <p:xfrm>
            <a:off x="4495" y="2016"/>
            <a:ext cx="95" cy="95"/>
          </p:xfrm>
          <a:graphic>
            <a:graphicData uri="http://schemas.openxmlformats.org/presentationml/2006/ole">
              <mc:AlternateContent xmlns:mc="http://schemas.openxmlformats.org/markup-compatibility/2006">
                <mc:Choice xmlns:v="urn:schemas-microsoft-com:vml" Requires="v">
                  <p:oleObj spid="_x0000_s130143" name="公式" r:id="rId7" imgW="142818" imgH="142977" progId="Equation.3">
                    <p:embed/>
                  </p:oleObj>
                </mc:Choice>
                <mc:Fallback>
                  <p:oleObj name="公式" r:id="rId7" imgW="142818" imgH="142977" progId="Equation.3">
                    <p:embed/>
                    <p:pic>
                      <p:nvPicPr>
                        <p:cNvPr id="26652" name="Object 14">
                          <a:extLst>
                            <a:ext uri="{FF2B5EF4-FFF2-40B4-BE49-F238E27FC236}">
                              <a16:creationId xmlns:a16="http://schemas.microsoft.com/office/drawing/2014/main" id="{57808652-53B8-4A9A-853B-6DD6560049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 y="2016"/>
                          <a:ext cx="95" cy="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5">
            <a:extLst>
              <a:ext uri="{FF2B5EF4-FFF2-40B4-BE49-F238E27FC236}">
                <a16:creationId xmlns:a16="http://schemas.microsoft.com/office/drawing/2014/main" id="{E7B8D7BD-744C-4FEC-91B2-B1B0407C602A}"/>
              </a:ext>
            </a:extLst>
          </p:cNvPr>
          <p:cNvGraphicFramePr>
            <a:graphicFrameLocks noChangeAspect="1"/>
          </p:cNvGraphicFramePr>
          <p:nvPr>
            <p:extLst>
              <p:ext uri="{D42A27DB-BD31-4B8C-83A1-F6EECF244321}">
                <p14:modId xmlns:p14="http://schemas.microsoft.com/office/powerpoint/2010/main" val="2996117503"/>
              </p:ext>
            </p:extLst>
          </p:nvPr>
        </p:nvGraphicFramePr>
        <p:xfrm>
          <a:off x="7215188" y="2187575"/>
          <a:ext cx="150812" cy="150813"/>
        </p:xfrm>
        <a:graphic>
          <a:graphicData uri="http://schemas.openxmlformats.org/presentationml/2006/ole">
            <mc:AlternateContent xmlns:mc="http://schemas.openxmlformats.org/markup-compatibility/2006">
              <mc:Choice xmlns:v="urn:schemas-microsoft-com:vml" Requires="v">
                <p:oleObj spid="_x0000_s130144" name="公式" r:id="rId9" imgW="142818" imgH="142977" progId="Equation.3">
                  <p:embed/>
                </p:oleObj>
              </mc:Choice>
              <mc:Fallback>
                <p:oleObj name="公式" r:id="rId9" imgW="142818" imgH="142977" progId="Equation.3">
                  <p:embed/>
                  <p:pic>
                    <p:nvPicPr>
                      <p:cNvPr id="18" name="Object 5">
                        <a:extLst>
                          <a:ext uri="{FF2B5EF4-FFF2-40B4-BE49-F238E27FC236}">
                            <a16:creationId xmlns:a16="http://schemas.microsoft.com/office/drawing/2014/main" id="{E7B8D7BD-744C-4FEC-91B2-B1B0407C60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15188" y="2187575"/>
                        <a:ext cx="150812" cy="15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35">
            <a:extLst>
              <a:ext uri="{FF2B5EF4-FFF2-40B4-BE49-F238E27FC236}">
                <a16:creationId xmlns:a16="http://schemas.microsoft.com/office/drawing/2014/main" id="{BBF1DB57-9071-4A3A-B1D5-62246D753114}"/>
              </a:ext>
            </a:extLst>
          </p:cNvPr>
          <p:cNvSpPr txBox="1">
            <a:spLocks noChangeArrowheads="1"/>
          </p:cNvSpPr>
          <p:nvPr/>
        </p:nvSpPr>
        <p:spPr bwMode="auto">
          <a:xfrm>
            <a:off x="642938" y="2900363"/>
            <a:ext cx="5008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(1) </a:t>
            </a:r>
            <a:r>
              <a:rPr kumimoji="0" lang="zh-CN" altLang="en-US">
                <a:solidFill>
                  <a:schemeClr val="bg1"/>
                </a:solidFill>
              </a:rPr>
              <a:t>设任意一点 </a:t>
            </a:r>
            <a:r>
              <a:rPr kumimoji="0" lang="en-US" altLang="zh-CN">
                <a:solidFill>
                  <a:srgbClr val="FFFF00"/>
                </a:solidFill>
              </a:rPr>
              <a:t>X</a:t>
            </a:r>
            <a:endParaRPr kumimoji="0" lang="zh-CN" altLang="en-US">
              <a:solidFill>
                <a:srgbClr val="FFFF00"/>
              </a:solidFill>
            </a:endParaRPr>
          </a:p>
        </p:txBody>
      </p:sp>
      <p:sp>
        <p:nvSpPr>
          <p:cNvPr id="20" name="Line 36">
            <a:extLst>
              <a:ext uri="{FF2B5EF4-FFF2-40B4-BE49-F238E27FC236}">
                <a16:creationId xmlns:a16="http://schemas.microsoft.com/office/drawing/2014/main" id="{E2AA8794-6DF3-4ADB-B8D2-A517844652AE}"/>
              </a:ext>
            </a:extLst>
          </p:cNvPr>
          <p:cNvSpPr>
            <a:spLocks noChangeShapeType="1"/>
          </p:cNvSpPr>
          <p:nvPr/>
        </p:nvSpPr>
        <p:spPr bwMode="auto">
          <a:xfrm>
            <a:off x="6294438" y="1798638"/>
            <a:ext cx="900112" cy="0"/>
          </a:xfrm>
          <a:prstGeom prst="line">
            <a:avLst/>
          </a:prstGeom>
          <a:noFill/>
          <a:ln w="28575">
            <a:solidFill>
              <a:schemeClr val="bg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 name="Object 6">
            <a:extLst>
              <a:ext uri="{FF2B5EF4-FFF2-40B4-BE49-F238E27FC236}">
                <a16:creationId xmlns:a16="http://schemas.microsoft.com/office/drawing/2014/main" id="{04350541-C641-495F-B66A-4BE456BC4814}"/>
              </a:ext>
            </a:extLst>
          </p:cNvPr>
          <p:cNvGraphicFramePr>
            <a:graphicFrameLocks noChangeAspect="1"/>
          </p:cNvGraphicFramePr>
          <p:nvPr>
            <p:extLst>
              <p:ext uri="{D42A27DB-BD31-4B8C-83A1-F6EECF244321}">
                <p14:modId xmlns:p14="http://schemas.microsoft.com/office/powerpoint/2010/main" val="3229289162"/>
              </p:ext>
            </p:extLst>
          </p:nvPr>
        </p:nvGraphicFramePr>
        <p:xfrm>
          <a:off x="7272338" y="1571625"/>
          <a:ext cx="258762" cy="369888"/>
        </p:xfrm>
        <a:graphic>
          <a:graphicData uri="http://schemas.openxmlformats.org/presentationml/2006/ole">
            <mc:AlternateContent xmlns:mc="http://schemas.openxmlformats.org/markup-compatibility/2006">
              <mc:Choice xmlns:v="urn:schemas-microsoft-com:vml" Requires="v">
                <p:oleObj spid="_x0000_s130145" name="Equation" r:id="rId11" imgW="76149" imgH="114198" progId="Equation.3">
                  <p:embed/>
                </p:oleObj>
              </mc:Choice>
              <mc:Fallback>
                <p:oleObj name="Equation" r:id="rId11" imgW="76149" imgH="114198" progId="Equation.3">
                  <p:embed/>
                  <p:pic>
                    <p:nvPicPr>
                      <p:cNvPr id="21" name="Object 6">
                        <a:extLst>
                          <a:ext uri="{FF2B5EF4-FFF2-40B4-BE49-F238E27FC236}">
                            <a16:creationId xmlns:a16="http://schemas.microsoft.com/office/drawing/2014/main" id="{04350541-C641-495F-B66A-4BE456BC48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2338" y="1571625"/>
                        <a:ext cx="258762"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41">
            <a:extLst>
              <a:ext uri="{FF2B5EF4-FFF2-40B4-BE49-F238E27FC236}">
                <a16:creationId xmlns:a16="http://schemas.microsoft.com/office/drawing/2014/main" id="{D9AB291B-5FAE-4DD0-BE40-6C157D98EE14}"/>
              </a:ext>
            </a:extLst>
          </p:cNvPr>
          <p:cNvSpPr txBox="1">
            <a:spLocks noChangeArrowheads="1"/>
          </p:cNvSpPr>
          <p:nvPr/>
        </p:nvSpPr>
        <p:spPr bwMode="auto">
          <a:xfrm>
            <a:off x="708025" y="3429000"/>
            <a:ext cx="800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GB">
                <a:solidFill>
                  <a:schemeClr val="bg1"/>
                </a:solidFill>
              </a:rPr>
              <a:t>时间</a:t>
            </a:r>
            <a:r>
              <a:rPr kumimoji="0" lang="zh-CN" altLang="en-US">
                <a:solidFill>
                  <a:schemeClr val="bg1"/>
                </a:solidFill>
              </a:rPr>
              <a:t>：</a:t>
            </a:r>
            <a:r>
              <a:rPr kumimoji="0" lang="en-GB" altLang="zh-CN">
                <a:solidFill>
                  <a:srgbClr val="FFFF00"/>
                </a:solidFill>
              </a:rPr>
              <a:t>X</a:t>
            </a:r>
            <a:r>
              <a:rPr kumimoji="0" lang="zh-CN" altLang="en-GB">
                <a:solidFill>
                  <a:schemeClr val="bg1"/>
                </a:solidFill>
              </a:rPr>
              <a:t>点在</a:t>
            </a:r>
            <a:r>
              <a:rPr kumimoji="0" lang="en-GB" altLang="zh-CN" i="1">
                <a:solidFill>
                  <a:srgbClr val="FFFF00"/>
                </a:solidFill>
              </a:rPr>
              <a:t>t</a:t>
            </a:r>
            <a:r>
              <a:rPr kumimoji="0" lang="en-GB" altLang="zh-CN">
                <a:solidFill>
                  <a:srgbClr val="00FFFF"/>
                </a:solidFill>
              </a:rPr>
              <a:t> </a:t>
            </a:r>
            <a:r>
              <a:rPr kumimoji="0" lang="zh-CN" altLang="en-GB">
                <a:solidFill>
                  <a:schemeClr val="bg1"/>
                </a:solidFill>
              </a:rPr>
              <a:t>时刻</a:t>
            </a:r>
            <a:r>
              <a:rPr kumimoji="0" lang="zh-CN" altLang="en-US">
                <a:solidFill>
                  <a:schemeClr val="bg1"/>
                </a:solidFill>
              </a:rPr>
              <a:t>振动状态与</a:t>
            </a:r>
            <a:r>
              <a:rPr kumimoji="0" lang="en-GB" altLang="zh-CN">
                <a:solidFill>
                  <a:srgbClr val="FFFF00"/>
                </a:solidFill>
              </a:rPr>
              <a:t>A</a:t>
            </a:r>
            <a:r>
              <a:rPr kumimoji="0" lang="zh-CN" altLang="en-GB">
                <a:solidFill>
                  <a:schemeClr val="bg1"/>
                </a:solidFill>
              </a:rPr>
              <a:t>点在                  </a:t>
            </a:r>
            <a:r>
              <a:rPr kumimoji="0" lang="zh-CN" altLang="en-US">
                <a:solidFill>
                  <a:schemeClr val="bg1"/>
                </a:solidFill>
              </a:rPr>
              <a:t>的相同</a:t>
            </a:r>
          </a:p>
        </p:txBody>
      </p:sp>
      <p:graphicFrame>
        <p:nvGraphicFramePr>
          <p:cNvPr id="26" name="Object 10">
            <a:extLst>
              <a:ext uri="{FF2B5EF4-FFF2-40B4-BE49-F238E27FC236}">
                <a16:creationId xmlns:a16="http://schemas.microsoft.com/office/drawing/2014/main" id="{C0A1F453-79F1-40A7-993F-8374C3543169}"/>
              </a:ext>
            </a:extLst>
          </p:cNvPr>
          <p:cNvGraphicFramePr>
            <a:graphicFrameLocks noChangeAspect="1"/>
          </p:cNvGraphicFramePr>
          <p:nvPr>
            <p:extLst>
              <p:ext uri="{D42A27DB-BD31-4B8C-83A1-F6EECF244321}">
                <p14:modId xmlns:p14="http://schemas.microsoft.com/office/powerpoint/2010/main" val="2220086503"/>
              </p:ext>
            </p:extLst>
          </p:nvPr>
        </p:nvGraphicFramePr>
        <p:xfrm>
          <a:off x="5778500" y="3352800"/>
          <a:ext cx="1150938" cy="719138"/>
        </p:xfrm>
        <a:graphic>
          <a:graphicData uri="http://schemas.openxmlformats.org/presentationml/2006/ole">
            <mc:AlternateContent xmlns:mc="http://schemas.openxmlformats.org/markup-compatibility/2006">
              <mc:Choice xmlns:v="urn:schemas-microsoft-com:vml" Requires="v">
                <p:oleObj spid="_x0000_s130146" name="公式" r:id="rId13" imgW="581057" imgH="352391" progId="Equation.3">
                  <p:embed/>
                </p:oleObj>
              </mc:Choice>
              <mc:Fallback>
                <p:oleObj name="公式" r:id="rId13" imgW="581057" imgH="352391" progId="Equation.3">
                  <p:embed/>
                  <p:pic>
                    <p:nvPicPr>
                      <p:cNvPr id="26" name="Object 10">
                        <a:extLst>
                          <a:ext uri="{FF2B5EF4-FFF2-40B4-BE49-F238E27FC236}">
                            <a16:creationId xmlns:a16="http://schemas.microsoft.com/office/drawing/2014/main" id="{C0A1F453-79F1-40A7-993F-8374C354316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78500" y="3352800"/>
                        <a:ext cx="11509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11">
            <a:extLst>
              <a:ext uri="{FF2B5EF4-FFF2-40B4-BE49-F238E27FC236}">
                <a16:creationId xmlns:a16="http://schemas.microsoft.com/office/drawing/2014/main" id="{4933E3D9-C7FF-4596-997C-BAE5ECBC121E}"/>
              </a:ext>
            </a:extLst>
          </p:cNvPr>
          <p:cNvGraphicFramePr>
            <a:graphicFrameLocks noChangeAspect="1"/>
          </p:cNvGraphicFramePr>
          <p:nvPr>
            <p:extLst>
              <p:ext uri="{D42A27DB-BD31-4B8C-83A1-F6EECF244321}">
                <p14:modId xmlns:p14="http://schemas.microsoft.com/office/powerpoint/2010/main" val="1181687755"/>
              </p:ext>
            </p:extLst>
          </p:nvPr>
        </p:nvGraphicFramePr>
        <p:xfrm>
          <a:off x="2000250" y="4000500"/>
          <a:ext cx="3576638" cy="719138"/>
        </p:xfrm>
        <a:graphic>
          <a:graphicData uri="http://schemas.openxmlformats.org/presentationml/2006/ole">
            <mc:AlternateContent xmlns:mc="http://schemas.openxmlformats.org/markup-compatibility/2006">
              <mc:Choice xmlns:v="urn:schemas-microsoft-com:vml" Requires="v">
                <p:oleObj spid="_x0000_s130147" name="公式" r:id="rId15" imgW="1904949" imgH="352391" progId="Equation.3">
                  <p:embed/>
                </p:oleObj>
              </mc:Choice>
              <mc:Fallback>
                <p:oleObj name="公式" r:id="rId15" imgW="1904949" imgH="352391" progId="Equation.3">
                  <p:embed/>
                  <p:pic>
                    <p:nvPicPr>
                      <p:cNvPr id="28" name="Object 11">
                        <a:extLst>
                          <a:ext uri="{FF2B5EF4-FFF2-40B4-BE49-F238E27FC236}">
                            <a16:creationId xmlns:a16="http://schemas.microsoft.com/office/drawing/2014/main" id="{4933E3D9-C7FF-4596-997C-BAE5ECBC121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0250" y="4000500"/>
                        <a:ext cx="3576638"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30" name="Object 12">
            <a:extLst>
              <a:ext uri="{FF2B5EF4-FFF2-40B4-BE49-F238E27FC236}">
                <a16:creationId xmlns:a16="http://schemas.microsoft.com/office/drawing/2014/main" id="{56A4D3ED-3DF3-49D2-B4D9-33842EE67977}"/>
              </a:ext>
            </a:extLst>
          </p:cNvPr>
          <p:cNvGraphicFramePr>
            <a:graphicFrameLocks noChangeAspect="1"/>
          </p:cNvGraphicFramePr>
          <p:nvPr>
            <p:extLst>
              <p:ext uri="{D42A27DB-BD31-4B8C-83A1-F6EECF244321}">
                <p14:modId xmlns:p14="http://schemas.microsoft.com/office/powerpoint/2010/main" val="1648839367"/>
              </p:ext>
            </p:extLst>
          </p:nvPr>
        </p:nvGraphicFramePr>
        <p:xfrm>
          <a:off x="5978525" y="2219325"/>
          <a:ext cx="150813" cy="150813"/>
        </p:xfrm>
        <a:graphic>
          <a:graphicData uri="http://schemas.openxmlformats.org/presentationml/2006/ole">
            <mc:AlternateContent xmlns:mc="http://schemas.openxmlformats.org/markup-compatibility/2006">
              <mc:Choice xmlns:v="urn:schemas-microsoft-com:vml" Requires="v">
                <p:oleObj spid="_x0000_s130148" name="公式" r:id="rId17" imgW="142818" imgH="142977" progId="Equation.3">
                  <p:embed/>
                </p:oleObj>
              </mc:Choice>
              <mc:Fallback>
                <p:oleObj name="公式" r:id="rId17" imgW="142818" imgH="142977" progId="Equation.3">
                  <p:embed/>
                  <p:pic>
                    <p:nvPicPr>
                      <p:cNvPr id="80930" name="Object 12">
                        <a:extLst>
                          <a:ext uri="{FF2B5EF4-FFF2-40B4-BE49-F238E27FC236}">
                            <a16:creationId xmlns:a16="http://schemas.microsoft.com/office/drawing/2014/main" id="{56A4D3ED-3DF3-49D2-B4D9-33842EE6797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78525" y="2219325"/>
                        <a:ext cx="150813" cy="15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5" name="Object 13" descr="绿色大理石">
            <a:extLst>
              <a:ext uri="{FF2B5EF4-FFF2-40B4-BE49-F238E27FC236}">
                <a16:creationId xmlns:a16="http://schemas.microsoft.com/office/drawing/2014/main" id="{8735FB86-86DF-4A18-8BDC-E1FCA5B93549}"/>
              </a:ext>
            </a:extLst>
          </p:cNvPr>
          <p:cNvGraphicFramePr>
            <a:graphicFrameLocks noChangeAspect="1"/>
          </p:cNvGraphicFramePr>
          <p:nvPr>
            <p:extLst>
              <p:ext uri="{D42A27DB-BD31-4B8C-83A1-F6EECF244321}">
                <p14:modId xmlns:p14="http://schemas.microsoft.com/office/powerpoint/2010/main" val="2777866818"/>
              </p:ext>
            </p:extLst>
          </p:nvPr>
        </p:nvGraphicFramePr>
        <p:xfrm>
          <a:off x="5957888" y="2370138"/>
          <a:ext cx="242887" cy="287337"/>
        </p:xfrm>
        <a:graphic>
          <a:graphicData uri="http://schemas.openxmlformats.org/presentationml/2006/ole">
            <mc:AlternateContent xmlns:mc="http://schemas.openxmlformats.org/markup-compatibility/2006">
              <mc:Choice xmlns:v="urn:schemas-microsoft-com:vml" Requires="v">
                <p:oleObj spid="_x0000_s130149" name="公式" r:id="rId19" imgW="104896" imgH="123689" progId="Equation.3">
                  <p:embed/>
                </p:oleObj>
              </mc:Choice>
              <mc:Fallback>
                <p:oleObj name="公式" r:id="rId19" imgW="104896" imgH="123689" progId="Equation.3">
                  <p:embed/>
                  <p:pic>
                    <p:nvPicPr>
                      <p:cNvPr id="80925" name="Object 13" descr="绿色大理石">
                        <a:extLst>
                          <a:ext uri="{FF2B5EF4-FFF2-40B4-BE49-F238E27FC236}">
                            <a16:creationId xmlns:a16="http://schemas.microsoft.com/office/drawing/2014/main" id="{8735FB86-86DF-4A18-8BDC-E1FCA5B9354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57888" y="2370138"/>
                        <a:ext cx="242887" cy="2873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graphicFrame>
        <p:nvGraphicFramePr>
          <p:cNvPr id="9" name="Object 27" descr="绿色大理石">
            <a:extLst>
              <a:ext uri="{FF2B5EF4-FFF2-40B4-BE49-F238E27FC236}">
                <a16:creationId xmlns:a16="http://schemas.microsoft.com/office/drawing/2014/main" id="{6E5AB1D6-E43E-4EFD-A514-4BB806F1D4C0}"/>
              </a:ext>
            </a:extLst>
          </p:cNvPr>
          <p:cNvGraphicFramePr>
            <a:graphicFrameLocks noChangeAspect="1"/>
          </p:cNvGraphicFramePr>
          <p:nvPr>
            <p:extLst>
              <p:ext uri="{D42A27DB-BD31-4B8C-83A1-F6EECF244321}">
                <p14:modId xmlns:p14="http://schemas.microsoft.com/office/powerpoint/2010/main" val="2099352337"/>
              </p:ext>
            </p:extLst>
          </p:nvPr>
        </p:nvGraphicFramePr>
        <p:xfrm>
          <a:off x="7715250" y="2357438"/>
          <a:ext cx="287338" cy="287337"/>
        </p:xfrm>
        <a:graphic>
          <a:graphicData uri="http://schemas.openxmlformats.org/presentationml/2006/ole">
            <mc:AlternateContent xmlns:mc="http://schemas.openxmlformats.org/markup-compatibility/2006">
              <mc:Choice xmlns:v="urn:schemas-microsoft-com:vml" Requires="v">
                <p:oleObj spid="_x0000_s130150" name="公式" r:id="rId21" imgW="123857" imgH="123689" progId="Equation.3">
                  <p:embed/>
                </p:oleObj>
              </mc:Choice>
              <mc:Fallback>
                <p:oleObj name="公式" r:id="rId21" imgW="123857" imgH="123689" progId="Equation.3">
                  <p:embed/>
                  <p:pic>
                    <p:nvPicPr>
                      <p:cNvPr id="9" name="Object 27" descr="绿色大理石">
                        <a:extLst>
                          <a:ext uri="{FF2B5EF4-FFF2-40B4-BE49-F238E27FC236}">
                            <a16:creationId xmlns:a16="http://schemas.microsoft.com/office/drawing/2014/main" id="{6E5AB1D6-E43E-4EFD-A514-4BB806F1D4C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715250" y="2357438"/>
                        <a:ext cx="287338" cy="2873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graphicFrame>
        <p:nvGraphicFramePr>
          <p:cNvPr id="10" name="Object 28">
            <a:extLst>
              <a:ext uri="{FF2B5EF4-FFF2-40B4-BE49-F238E27FC236}">
                <a16:creationId xmlns:a16="http://schemas.microsoft.com/office/drawing/2014/main" id="{93242852-19AD-45A5-913D-89C86D747E1F}"/>
              </a:ext>
            </a:extLst>
          </p:cNvPr>
          <p:cNvGraphicFramePr>
            <a:graphicFrameLocks noChangeAspect="1"/>
          </p:cNvGraphicFramePr>
          <p:nvPr>
            <p:extLst>
              <p:ext uri="{D42A27DB-BD31-4B8C-83A1-F6EECF244321}">
                <p14:modId xmlns:p14="http://schemas.microsoft.com/office/powerpoint/2010/main" val="2082628680"/>
              </p:ext>
            </p:extLst>
          </p:nvPr>
        </p:nvGraphicFramePr>
        <p:xfrm>
          <a:off x="7786688" y="2173288"/>
          <a:ext cx="150812" cy="150812"/>
        </p:xfrm>
        <a:graphic>
          <a:graphicData uri="http://schemas.openxmlformats.org/presentationml/2006/ole">
            <mc:AlternateContent xmlns:mc="http://schemas.openxmlformats.org/markup-compatibility/2006">
              <mc:Choice xmlns:v="urn:schemas-microsoft-com:vml" Requires="v">
                <p:oleObj spid="_x0000_s130151" name="公式" r:id="rId23" imgW="142818" imgH="142977" progId="Equation.3">
                  <p:embed/>
                </p:oleObj>
              </mc:Choice>
              <mc:Fallback>
                <p:oleObj name="公式" r:id="rId23" imgW="142818" imgH="142977" progId="Equation.3">
                  <p:embed/>
                  <p:pic>
                    <p:nvPicPr>
                      <p:cNvPr id="10" name="Object 28">
                        <a:extLst>
                          <a:ext uri="{FF2B5EF4-FFF2-40B4-BE49-F238E27FC236}">
                            <a16:creationId xmlns:a16="http://schemas.microsoft.com/office/drawing/2014/main" id="{93242852-19AD-45A5-913D-89C86D747E1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86688" y="2173288"/>
                        <a:ext cx="150812" cy="15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41">
            <a:extLst>
              <a:ext uri="{FF2B5EF4-FFF2-40B4-BE49-F238E27FC236}">
                <a16:creationId xmlns:a16="http://schemas.microsoft.com/office/drawing/2014/main" id="{6C0C71D7-F5CC-48EE-8E32-9143CA6C8420}"/>
              </a:ext>
            </a:extLst>
          </p:cNvPr>
          <p:cNvSpPr txBox="1">
            <a:spLocks noChangeArrowheads="1"/>
          </p:cNvSpPr>
          <p:nvPr/>
        </p:nvSpPr>
        <p:spPr bwMode="auto">
          <a:xfrm>
            <a:off x="708025" y="4757738"/>
            <a:ext cx="800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rPr>
              <a:t>相位：</a:t>
            </a:r>
            <a:r>
              <a:rPr kumimoji="0" lang="en-GB" altLang="zh-CN">
                <a:solidFill>
                  <a:srgbClr val="FFFF00"/>
                </a:solidFill>
              </a:rPr>
              <a:t>X</a:t>
            </a:r>
            <a:r>
              <a:rPr kumimoji="0" lang="zh-CN" altLang="en-GB">
                <a:solidFill>
                  <a:schemeClr val="bg1"/>
                </a:solidFill>
              </a:rPr>
              <a:t>点</a:t>
            </a:r>
            <a:r>
              <a:rPr kumimoji="0" lang="zh-CN" altLang="en-US">
                <a:solidFill>
                  <a:schemeClr val="bg1"/>
                </a:solidFill>
              </a:rPr>
              <a:t>的相位比</a:t>
            </a:r>
            <a:r>
              <a:rPr kumimoji="0" lang="en-GB" altLang="zh-CN">
                <a:solidFill>
                  <a:srgbClr val="FFFF00"/>
                </a:solidFill>
              </a:rPr>
              <a:t>A</a:t>
            </a:r>
            <a:r>
              <a:rPr kumimoji="0" lang="zh-CN" altLang="en-GB">
                <a:solidFill>
                  <a:schemeClr val="bg1"/>
                </a:solidFill>
              </a:rPr>
              <a:t>点</a:t>
            </a:r>
            <a:r>
              <a:rPr kumimoji="0" lang="zh-CN" altLang="en-US">
                <a:solidFill>
                  <a:schemeClr val="bg1"/>
                </a:solidFill>
              </a:rPr>
              <a:t>的相位落后</a:t>
            </a:r>
          </a:p>
        </p:txBody>
      </p:sp>
      <p:graphicFrame>
        <p:nvGraphicFramePr>
          <p:cNvPr id="12" name="Object 29">
            <a:extLst>
              <a:ext uri="{FF2B5EF4-FFF2-40B4-BE49-F238E27FC236}">
                <a16:creationId xmlns:a16="http://schemas.microsoft.com/office/drawing/2014/main" id="{1CEBB224-3B85-4136-9C0D-370EF927E3C7}"/>
              </a:ext>
            </a:extLst>
          </p:cNvPr>
          <p:cNvGraphicFramePr>
            <a:graphicFrameLocks noChangeAspect="1"/>
          </p:cNvGraphicFramePr>
          <p:nvPr>
            <p:extLst>
              <p:ext uri="{D42A27DB-BD31-4B8C-83A1-F6EECF244321}">
                <p14:modId xmlns:p14="http://schemas.microsoft.com/office/powerpoint/2010/main" val="173616523"/>
              </p:ext>
            </p:extLst>
          </p:nvPr>
        </p:nvGraphicFramePr>
        <p:xfrm>
          <a:off x="5724525" y="4643438"/>
          <a:ext cx="2419350" cy="719137"/>
        </p:xfrm>
        <a:graphic>
          <a:graphicData uri="http://schemas.openxmlformats.org/presentationml/2006/ole">
            <mc:AlternateContent xmlns:mc="http://schemas.openxmlformats.org/markup-compatibility/2006">
              <mc:Choice xmlns:v="urn:schemas-microsoft-com:vml" Requires="v">
                <p:oleObj spid="_x0000_s130152" name="公式" r:id="rId25" imgW="1266704" imgH="352391" progId="Equation.3">
                  <p:embed/>
                </p:oleObj>
              </mc:Choice>
              <mc:Fallback>
                <p:oleObj name="公式" r:id="rId25" imgW="1266704" imgH="352391" progId="Equation.3">
                  <p:embed/>
                  <p:pic>
                    <p:nvPicPr>
                      <p:cNvPr id="12" name="Object 29">
                        <a:extLst>
                          <a:ext uri="{FF2B5EF4-FFF2-40B4-BE49-F238E27FC236}">
                            <a16:creationId xmlns:a16="http://schemas.microsoft.com/office/drawing/2014/main" id="{1CEBB224-3B85-4136-9C0D-370EF927E3C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24525" y="4643438"/>
                        <a:ext cx="24193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30">
            <a:extLst>
              <a:ext uri="{FF2B5EF4-FFF2-40B4-BE49-F238E27FC236}">
                <a16:creationId xmlns:a16="http://schemas.microsoft.com/office/drawing/2014/main" id="{FA72C693-33F5-4A19-96A7-A9B4E2219997}"/>
              </a:ext>
            </a:extLst>
          </p:cNvPr>
          <p:cNvGraphicFramePr>
            <a:graphicFrameLocks noChangeAspect="1"/>
          </p:cNvGraphicFramePr>
          <p:nvPr>
            <p:extLst>
              <p:ext uri="{D42A27DB-BD31-4B8C-83A1-F6EECF244321}">
                <p14:modId xmlns:p14="http://schemas.microsoft.com/office/powerpoint/2010/main" val="200851879"/>
              </p:ext>
            </p:extLst>
          </p:nvPr>
        </p:nvGraphicFramePr>
        <p:xfrm>
          <a:off x="1919288" y="5357813"/>
          <a:ext cx="3740150" cy="719137"/>
        </p:xfrm>
        <a:graphic>
          <a:graphicData uri="http://schemas.openxmlformats.org/presentationml/2006/ole">
            <mc:AlternateContent xmlns:mc="http://schemas.openxmlformats.org/markup-compatibility/2006">
              <mc:Choice xmlns:v="urn:schemas-microsoft-com:vml" Requires="v">
                <p:oleObj spid="_x0000_s130153" name="公式" r:id="rId27" imgW="1990578" imgH="352391" progId="Equation.3">
                  <p:embed/>
                </p:oleObj>
              </mc:Choice>
              <mc:Fallback>
                <p:oleObj name="公式" r:id="rId27" imgW="1990578" imgH="352391" progId="Equation.3">
                  <p:embed/>
                  <p:pic>
                    <p:nvPicPr>
                      <p:cNvPr id="13" name="Object 30">
                        <a:extLst>
                          <a:ext uri="{FF2B5EF4-FFF2-40B4-BE49-F238E27FC236}">
                            <a16:creationId xmlns:a16="http://schemas.microsoft.com/office/drawing/2014/main" id="{FA72C693-33F5-4A19-96A7-A9B4E221999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919288" y="5357813"/>
                        <a:ext cx="3740150"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35">
            <a:extLst>
              <a:ext uri="{FF2B5EF4-FFF2-40B4-BE49-F238E27FC236}">
                <a16:creationId xmlns:a16="http://schemas.microsoft.com/office/drawing/2014/main" id="{BC0A269D-D000-44B1-B2D1-C25F80E0E7F7}"/>
              </a:ext>
            </a:extLst>
          </p:cNvPr>
          <p:cNvSpPr txBox="1">
            <a:spLocks noChangeArrowheads="1"/>
          </p:cNvSpPr>
          <p:nvPr/>
        </p:nvSpPr>
        <p:spPr bwMode="auto">
          <a:xfrm>
            <a:off x="642938" y="6110288"/>
            <a:ext cx="728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(2) </a:t>
            </a:r>
            <a:r>
              <a:rPr kumimoji="0" lang="zh-CN" altLang="en-US">
                <a:solidFill>
                  <a:schemeClr val="bg1"/>
                </a:solidFill>
              </a:rPr>
              <a:t>将 </a:t>
            </a:r>
            <a:r>
              <a:rPr lang="en-US" altLang="zh-CN" i="1">
                <a:solidFill>
                  <a:srgbClr val="FFFF00"/>
                </a:solidFill>
              </a:rPr>
              <a:t>x </a:t>
            </a:r>
            <a:r>
              <a:rPr lang="en-US" altLang="zh-CN">
                <a:solidFill>
                  <a:srgbClr val="FFFF00"/>
                </a:solidFill>
              </a:rPr>
              <a:t>= -0.05 m</a:t>
            </a:r>
            <a:r>
              <a:rPr kumimoji="0" lang="zh-CN" altLang="en-US">
                <a:solidFill>
                  <a:schemeClr val="bg1"/>
                </a:solidFill>
              </a:rPr>
              <a:t>代入波函数，可得</a:t>
            </a:r>
            <a:r>
              <a:rPr lang="en-US" altLang="zh-CN">
                <a:solidFill>
                  <a:srgbClr val="FFFF00"/>
                </a:solidFill>
              </a:rPr>
              <a:t>P</a:t>
            </a:r>
            <a:r>
              <a:rPr lang="zh-CN" altLang="en-US">
                <a:solidFill>
                  <a:schemeClr val="bg1"/>
                </a:solidFill>
              </a:rPr>
              <a:t>点振动方程</a:t>
            </a:r>
            <a:endParaRPr kumimoji="0" lang="zh-CN" altLang="en-US">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par>
                                <p:cTn id="18" presetID="9" presetClass="entr" presetSubtype="0" fill="hold" nodeType="withEffect">
                                  <p:stCondLst>
                                    <p:cond delay="0"/>
                                  </p:stCondLst>
                                  <p:childTnLst>
                                    <p:set>
                                      <p:cBhvr>
                                        <p:cTn id="19" dur="1" fill="hold">
                                          <p:stCondLst>
                                            <p:cond delay="0"/>
                                          </p:stCondLst>
                                        </p:cTn>
                                        <p:tgtEl>
                                          <p:spTgt spid="80930"/>
                                        </p:tgtEl>
                                        <p:attrNameLst>
                                          <p:attrName>style.visibility</p:attrName>
                                        </p:attrNameLst>
                                      </p:cBhvr>
                                      <p:to>
                                        <p:strVal val="visible"/>
                                      </p:to>
                                    </p:set>
                                    <p:animEffect transition="in" filter="dissolve">
                                      <p:cBhvr>
                                        <p:cTn id="20" dur="500"/>
                                        <p:tgtEl>
                                          <p:spTgt spid="80930"/>
                                        </p:tgtEl>
                                      </p:cBhvr>
                                    </p:animEffect>
                                  </p:childTnLst>
                                </p:cTn>
                              </p:par>
                              <p:par>
                                <p:cTn id="21" presetID="9" presetClass="entr" presetSubtype="0" fill="hold" nodeType="withEffect">
                                  <p:stCondLst>
                                    <p:cond delay="0"/>
                                  </p:stCondLst>
                                  <p:childTnLst>
                                    <p:set>
                                      <p:cBhvr>
                                        <p:cTn id="22" dur="1" fill="hold">
                                          <p:stCondLst>
                                            <p:cond delay="0"/>
                                          </p:stCondLst>
                                        </p:cTn>
                                        <p:tgtEl>
                                          <p:spTgt spid="80925"/>
                                        </p:tgtEl>
                                        <p:attrNameLst>
                                          <p:attrName>style.visibility</p:attrName>
                                        </p:attrNameLst>
                                      </p:cBhvr>
                                      <p:to>
                                        <p:strVal val="visible"/>
                                      </p:to>
                                    </p:set>
                                    <p:animEffect transition="in" filter="dissolve">
                                      <p:cBhvr>
                                        <p:cTn id="23" dur="500"/>
                                        <p:tgtEl>
                                          <p:spTgt spid="80925"/>
                                        </p:tgtEl>
                                      </p:cBhvr>
                                    </p:animEffect>
                                  </p:childTnLst>
                                </p:cTn>
                              </p:par>
                              <p:par>
                                <p:cTn id="24" presetID="9"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dissolve">
                                      <p:cBhvr>
                                        <p:cTn id="29" dur="500"/>
                                        <p:tgtEl>
                                          <p:spTgt spid="11"/>
                                        </p:tgtEl>
                                      </p:cBhvr>
                                    </p:animEffect>
                                  </p:childTnLst>
                                </p:cTn>
                              </p:par>
                              <p:par>
                                <p:cTn id="30" presetID="9"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par>
                                <p:cTn id="33" presetID="9"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dissolve">
                                      <p:cBhvr>
                                        <p:cTn id="35" dur="5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blinds(horizontal)">
                                      <p:cBhvr>
                                        <p:cTn id="40" dur="500"/>
                                        <p:tgtEl>
                                          <p:spTgt spid="6"/>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left)">
                                      <p:cBhvr>
                                        <p:cTn id="53" dur="500"/>
                                        <p:tgtEl>
                                          <p:spTgt spid="19"/>
                                        </p:tgtEl>
                                      </p:cBhvr>
                                    </p:animEffect>
                                  </p:childTnLst>
                                </p:cTn>
                              </p:par>
                            </p:childTnLst>
                          </p:cTn>
                        </p:par>
                        <p:par>
                          <p:cTn id="54" fill="hold" nodeType="afterGroup">
                            <p:stCondLst>
                              <p:cond delay="500"/>
                            </p:stCondLst>
                            <p:childTnLst>
                              <p:par>
                                <p:cTn id="55" presetID="9" presetClass="entr" presetSubtype="0"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par>
                                <p:cTn id="58" presetID="9"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dissolve">
                                      <p:cBhvr>
                                        <p:cTn id="60" dur="500"/>
                                        <p:tgtEl>
                                          <p:spTgt spid="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blinds(horizontal)">
                                      <p:cBhvr>
                                        <p:cTn id="65" dur="500"/>
                                        <p:tgtEl>
                                          <p:spTgt spid="25"/>
                                        </p:tgtEl>
                                      </p:cBhvr>
                                    </p:animEffect>
                                  </p:childTnLst>
                                </p:cTn>
                              </p:par>
                              <p:par>
                                <p:cTn id="66" presetID="3" presetClass="entr" presetSubtype="1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blinds(horizontal)">
                                      <p:cBhvr>
                                        <p:cTn id="68" dur="500"/>
                                        <p:tgtEl>
                                          <p:spTgt spid="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left)">
                                      <p:cBhvr>
                                        <p:cTn id="83" dur="500"/>
                                        <p:tgtEl>
                                          <p:spTgt spid="1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left)">
                                      <p:cBhvr>
                                        <p:cTn id="88" dur="500"/>
                                        <p:tgtEl>
                                          <p:spTgt spid="1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p:bldP spid="6" grpId="0" autoUpdateAnimBg="0"/>
      <p:bldP spid="7" grpId="0" autoUpdateAnimBg="0"/>
      <p:bldP spid="19" grpId="0"/>
      <p:bldP spid="25" grpId="0"/>
      <p:bldP spid="30"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3">
            <a:extLst>
              <a:ext uri="{FF2B5EF4-FFF2-40B4-BE49-F238E27FC236}">
                <a16:creationId xmlns:a16="http://schemas.microsoft.com/office/drawing/2014/main" id="{7CF126AC-01E3-4AD9-8AA4-5D24D748F2E8}"/>
              </a:ext>
            </a:extLst>
          </p:cNvPr>
          <p:cNvSpPr txBox="1">
            <a:spLocks noChangeArrowheads="1"/>
          </p:cNvSpPr>
          <p:nvPr/>
        </p:nvSpPr>
        <p:spPr bwMode="auto">
          <a:xfrm>
            <a:off x="71438" y="323850"/>
            <a:ext cx="725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例</a:t>
            </a:r>
            <a:r>
              <a:rPr lang="en-US" altLang="zh-CN">
                <a:solidFill>
                  <a:srgbClr val="FFFF00"/>
                </a:solidFill>
              </a:rPr>
              <a:t>2.</a:t>
            </a:r>
            <a:endParaRPr lang="zh-CN" altLang="en-US">
              <a:solidFill>
                <a:srgbClr val="FFFF00"/>
              </a:solidFill>
            </a:endParaRPr>
          </a:p>
        </p:txBody>
      </p:sp>
      <p:sp>
        <p:nvSpPr>
          <p:cNvPr id="3080" name="Rectangle 2">
            <a:extLst>
              <a:ext uri="{FF2B5EF4-FFF2-40B4-BE49-F238E27FC236}">
                <a16:creationId xmlns:a16="http://schemas.microsoft.com/office/drawing/2014/main" id="{3DF34CBC-7DB6-4B6E-9AF6-96B1E0642BF9}"/>
              </a:ext>
            </a:extLst>
          </p:cNvPr>
          <p:cNvSpPr>
            <a:spLocks noChangeArrowheads="1"/>
          </p:cNvSpPr>
          <p:nvPr/>
        </p:nvSpPr>
        <p:spPr bwMode="auto">
          <a:xfrm>
            <a:off x="731838" y="214313"/>
            <a:ext cx="80549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45000"/>
              </a:lnSpc>
            </a:pPr>
            <a:r>
              <a:rPr lang="zh-CN" altLang="en-US" dirty="0">
                <a:solidFill>
                  <a:schemeClr val="bg1"/>
                </a:solidFill>
              </a:rPr>
              <a:t>设入射波的表达式为                                  ，在</a:t>
            </a:r>
            <a:r>
              <a:rPr lang="en-US" altLang="zh-CN" i="1" dirty="0">
                <a:solidFill>
                  <a:srgbClr val="FFFF00"/>
                </a:solidFill>
              </a:rPr>
              <a:t>x</a:t>
            </a:r>
            <a:r>
              <a:rPr lang="en-US" altLang="zh-CN" dirty="0">
                <a:solidFill>
                  <a:srgbClr val="FFFF00"/>
                </a:solidFill>
              </a:rPr>
              <a:t> = 0</a:t>
            </a:r>
            <a:r>
              <a:rPr lang="zh-CN" altLang="en-US" dirty="0">
                <a:solidFill>
                  <a:schemeClr val="bg1"/>
                </a:solidFill>
              </a:rPr>
              <a:t>处发生反射，反射点为一</a:t>
            </a:r>
            <a:r>
              <a:rPr lang="zh-CN" altLang="en-US" i="1" dirty="0">
                <a:solidFill>
                  <a:srgbClr val="FF0000"/>
                </a:solidFill>
              </a:rPr>
              <a:t>固定端 </a:t>
            </a:r>
            <a:r>
              <a:rPr lang="en-US" altLang="zh-CN" dirty="0">
                <a:solidFill>
                  <a:schemeClr val="bg1"/>
                </a:solidFill>
              </a:rPr>
              <a:t>, </a:t>
            </a:r>
            <a:r>
              <a:rPr lang="zh-CN" altLang="en-US" dirty="0">
                <a:solidFill>
                  <a:schemeClr val="bg1"/>
                </a:solidFill>
              </a:rPr>
              <a:t>设反射时无能量损失。</a:t>
            </a:r>
            <a:endParaRPr lang="en-US" altLang="zh-CN" dirty="0">
              <a:solidFill>
                <a:schemeClr val="bg1"/>
              </a:solidFill>
            </a:endParaRPr>
          </a:p>
          <a:p>
            <a:pPr algn="just" eaLnBrk="1" hangingPunct="1">
              <a:lnSpc>
                <a:spcPct val="145000"/>
              </a:lnSpc>
            </a:pPr>
            <a:r>
              <a:rPr lang="zh-CN" altLang="en-US" dirty="0">
                <a:solidFill>
                  <a:srgbClr val="FFFF00"/>
                </a:solidFill>
              </a:rPr>
              <a:t>求：</a:t>
            </a:r>
            <a:r>
              <a:rPr lang="en-US" altLang="zh-CN" dirty="0">
                <a:solidFill>
                  <a:schemeClr val="bg1"/>
                </a:solidFill>
              </a:rPr>
              <a:t>(1) </a:t>
            </a:r>
            <a:r>
              <a:rPr lang="zh-CN" altLang="en-US" dirty="0">
                <a:solidFill>
                  <a:schemeClr val="bg1"/>
                </a:solidFill>
              </a:rPr>
              <a:t>反射波的表达式； </a:t>
            </a:r>
            <a:r>
              <a:rPr lang="en-US" altLang="zh-CN" dirty="0">
                <a:solidFill>
                  <a:schemeClr val="bg1"/>
                </a:solidFill>
              </a:rPr>
              <a:t>(2) </a:t>
            </a:r>
            <a:r>
              <a:rPr lang="zh-CN" altLang="en-US" dirty="0">
                <a:solidFill>
                  <a:schemeClr val="bg1"/>
                </a:solidFill>
              </a:rPr>
              <a:t>合成的驻波的表达式；</a:t>
            </a:r>
            <a:r>
              <a:rPr lang="en-US" altLang="zh-CN" dirty="0">
                <a:solidFill>
                  <a:schemeClr val="bg1"/>
                </a:solidFill>
              </a:rPr>
              <a:t>        </a:t>
            </a:r>
            <a:endParaRPr lang="zh-CN" altLang="en-US" dirty="0">
              <a:solidFill>
                <a:schemeClr val="bg1"/>
              </a:solidFill>
            </a:endParaRPr>
          </a:p>
          <a:p>
            <a:pPr eaLnBrk="1" hangingPunct="1">
              <a:lnSpc>
                <a:spcPct val="145000"/>
              </a:lnSpc>
            </a:pPr>
            <a:r>
              <a:rPr lang="en-US" altLang="zh-CN" dirty="0">
                <a:solidFill>
                  <a:schemeClr val="bg1"/>
                </a:solidFill>
              </a:rPr>
              <a:t>(3) </a:t>
            </a:r>
            <a:r>
              <a:rPr lang="zh-CN" altLang="en-US" dirty="0">
                <a:solidFill>
                  <a:schemeClr val="bg1"/>
                </a:solidFill>
              </a:rPr>
              <a:t>波腹和波节的位置．                   </a:t>
            </a:r>
            <a:endParaRPr lang="zh-CN" altLang="en-US" dirty="0">
              <a:solidFill>
                <a:schemeClr val="bg1"/>
              </a:solidFill>
              <a:latin typeface="Arial" panose="020B0604020202020204" pitchFamily="34" charset="0"/>
            </a:endParaRPr>
          </a:p>
        </p:txBody>
      </p:sp>
      <p:graphicFrame>
        <p:nvGraphicFramePr>
          <p:cNvPr id="28" name="Object 11">
            <a:extLst>
              <a:ext uri="{FF2B5EF4-FFF2-40B4-BE49-F238E27FC236}">
                <a16:creationId xmlns:a16="http://schemas.microsoft.com/office/drawing/2014/main" id="{CA1AF758-8DA4-43F7-B768-6C78E7613737}"/>
              </a:ext>
            </a:extLst>
          </p:cNvPr>
          <p:cNvGraphicFramePr>
            <a:graphicFrameLocks noChangeAspect="1"/>
          </p:cNvGraphicFramePr>
          <p:nvPr>
            <p:extLst>
              <p:ext uri="{D42A27DB-BD31-4B8C-83A1-F6EECF244321}">
                <p14:modId xmlns:p14="http://schemas.microsoft.com/office/powerpoint/2010/main" val="403179739"/>
              </p:ext>
            </p:extLst>
          </p:nvPr>
        </p:nvGraphicFramePr>
        <p:xfrm>
          <a:off x="3714750" y="142875"/>
          <a:ext cx="2432050" cy="719138"/>
        </p:xfrm>
        <a:graphic>
          <a:graphicData uri="http://schemas.openxmlformats.org/presentationml/2006/ole">
            <mc:AlternateContent xmlns:mc="http://schemas.openxmlformats.org/markup-compatibility/2006">
              <mc:Choice xmlns:v="urn:schemas-microsoft-com:vml" Requires="v">
                <p:oleObj spid="_x0000_s131109" name="公式" r:id="rId3" imgW="1285971" imgH="352391" progId="Equation.3">
                  <p:embed/>
                </p:oleObj>
              </mc:Choice>
              <mc:Fallback>
                <p:oleObj name="公式" r:id="rId3" imgW="1285971" imgH="352391" progId="Equation.3">
                  <p:embed/>
                  <p:pic>
                    <p:nvPicPr>
                      <p:cNvPr id="28" name="Object 11">
                        <a:extLst>
                          <a:ext uri="{FF2B5EF4-FFF2-40B4-BE49-F238E27FC236}">
                            <a16:creationId xmlns:a16="http://schemas.microsoft.com/office/drawing/2014/main" id="{CA1AF758-8DA4-43F7-B768-6C78E7613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142875"/>
                        <a:ext cx="243205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8">
            <a:extLst>
              <a:ext uri="{FF2B5EF4-FFF2-40B4-BE49-F238E27FC236}">
                <a16:creationId xmlns:a16="http://schemas.microsoft.com/office/drawing/2014/main" id="{602B4E10-67A5-42BF-A5AC-F41D89E1A901}"/>
              </a:ext>
            </a:extLst>
          </p:cNvPr>
          <p:cNvSpPr txBox="1">
            <a:spLocks noChangeArrowheads="1"/>
          </p:cNvSpPr>
          <p:nvPr/>
        </p:nvSpPr>
        <p:spPr bwMode="auto">
          <a:xfrm>
            <a:off x="222250" y="2400300"/>
            <a:ext cx="803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解：</a:t>
            </a:r>
          </a:p>
        </p:txBody>
      </p:sp>
      <p:sp>
        <p:nvSpPr>
          <p:cNvPr id="11" name="Text Box 35">
            <a:extLst>
              <a:ext uri="{FF2B5EF4-FFF2-40B4-BE49-F238E27FC236}">
                <a16:creationId xmlns:a16="http://schemas.microsoft.com/office/drawing/2014/main" id="{DE22E769-9D50-45AC-84D4-27EEC1775B8F}"/>
              </a:ext>
            </a:extLst>
          </p:cNvPr>
          <p:cNvSpPr txBox="1">
            <a:spLocks noChangeArrowheads="1"/>
          </p:cNvSpPr>
          <p:nvPr/>
        </p:nvSpPr>
        <p:spPr bwMode="auto">
          <a:xfrm>
            <a:off x="714375" y="2395538"/>
            <a:ext cx="82946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(1) </a:t>
            </a:r>
            <a:r>
              <a:rPr lang="zh-CN" altLang="en-US">
                <a:solidFill>
                  <a:schemeClr val="bg1"/>
                </a:solidFill>
              </a:rPr>
              <a:t>反射点是固定端，所以反射有 </a:t>
            </a:r>
            <a:r>
              <a:rPr lang="el-GR" altLang="zh-CN">
                <a:solidFill>
                  <a:srgbClr val="FFFF00"/>
                </a:solidFill>
                <a:cs typeface="Times New Roman" panose="02020603050405020304" pitchFamily="18" charset="0"/>
              </a:rPr>
              <a:t>π</a:t>
            </a:r>
            <a:r>
              <a:rPr lang="en-US" altLang="zh-CN">
                <a:solidFill>
                  <a:schemeClr val="bg1"/>
                </a:solidFill>
                <a:cs typeface="Times New Roman" panose="02020603050405020304" pitchFamily="18" charset="0"/>
              </a:rPr>
              <a:t> </a:t>
            </a:r>
            <a:r>
              <a:rPr lang="zh-CN" altLang="en-US">
                <a:solidFill>
                  <a:schemeClr val="bg1"/>
                </a:solidFill>
                <a:cs typeface="Times New Roman" panose="02020603050405020304" pitchFamily="18" charset="0"/>
              </a:rPr>
              <a:t>相位突变，其波函数</a:t>
            </a:r>
            <a:endParaRPr kumimoji="0" lang="zh-CN" altLang="en-US">
              <a:solidFill>
                <a:schemeClr val="bg1"/>
              </a:solidFill>
            </a:endParaRPr>
          </a:p>
        </p:txBody>
      </p:sp>
      <p:graphicFrame>
        <p:nvGraphicFramePr>
          <p:cNvPr id="3" name="Object 7">
            <a:extLst>
              <a:ext uri="{FF2B5EF4-FFF2-40B4-BE49-F238E27FC236}">
                <a16:creationId xmlns:a16="http://schemas.microsoft.com/office/drawing/2014/main" id="{1B19EEF9-7602-40A2-9D77-5FB25904DADE}"/>
              </a:ext>
            </a:extLst>
          </p:cNvPr>
          <p:cNvGraphicFramePr>
            <a:graphicFrameLocks noChangeAspect="1"/>
          </p:cNvGraphicFramePr>
          <p:nvPr>
            <p:extLst>
              <p:ext uri="{D42A27DB-BD31-4B8C-83A1-F6EECF244321}">
                <p14:modId xmlns:p14="http://schemas.microsoft.com/office/powerpoint/2010/main" val="4159662997"/>
              </p:ext>
            </p:extLst>
          </p:nvPr>
        </p:nvGraphicFramePr>
        <p:xfrm>
          <a:off x="2730500" y="3033713"/>
          <a:ext cx="3484563" cy="395287"/>
        </p:xfrm>
        <a:graphic>
          <a:graphicData uri="http://schemas.openxmlformats.org/presentationml/2006/ole">
            <mc:AlternateContent xmlns:mc="http://schemas.openxmlformats.org/markup-compatibility/2006">
              <mc:Choice xmlns:v="urn:schemas-microsoft-com:vml" Requires="v">
                <p:oleObj spid="_x0000_s131110" name="公式" r:id="rId5" imgW="1857241" imgH="180941" progId="Equation.3">
                  <p:embed/>
                </p:oleObj>
              </mc:Choice>
              <mc:Fallback>
                <p:oleObj name="公式" r:id="rId5" imgW="1857241" imgH="180941" progId="Equation.3">
                  <p:embed/>
                  <p:pic>
                    <p:nvPicPr>
                      <p:cNvPr id="3" name="Object 7">
                        <a:extLst>
                          <a:ext uri="{FF2B5EF4-FFF2-40B4-BE49-F238E27FC236}">
                            <a16:creationId xmlns:a16="http://schemas.microsoft.com/office/drawing/2014/main" id="{1B19EEF9-7602-40A2-9D77-5FB25904DA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0500" y="3033713"/>
                        <a:ext cx="348456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35">
            <a:extLst>
              <a:ext uri="{FF2B5EF4-FFF2-40B4-BE49-F238E27FC236}">
                <a16:creationId xmlns:a16="http://schemas.microsoft.com/office/drawing/2014/main" id="{8893A9B2-7B88-43A2-9A67-8C52E11A2F34}"/>
              </a:ext>
            </a:extLst>
          </p:cNvPr>
          <p:cNvSpPr txBox="1">
            <a:spLocks noChangeArrowheads="1"/>
          </p:cNvSpPr>
          <p:nvPr/>
        </p:nvSpPr>
        <p:spPr bwMode="auto">
          <a:xfrm>
            <a:off x="714375" y="3609975"/>
            <a:ext cx="3500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(2) </a:t>
            </a:r>
            <a:r>
              <a:rPr kumimoji="0" lang="zh-CN" altLang="en-US">
                <a:solidFill>
                  <a:schemeClr val="bg1"/>
                </a:solidFill>
              </a:rPr>
              <a:t>驻波表达式</a:t>
            </a:r>
          </a:p>
        </p:txBody>
      </p:sp>
      <p:graphicFrame>
        <p:nvGraphicFramePr>
          <p:cNvPr id="4" name="Object 8">
            <a:extLst>
              <a:ext uri="{FF2B5EF4-FFF2-40B4-BE49-F238E27FC236}">
                <a16:creationId xmlns:a16="http://schemas.microsoft.com/office/drawing/2014/main" id="{DF1B43CA-79FE-4C6C-9686-A34469C7DCF7}"/>
              </a:ext>
            </a:extLst>
          </p:cNvPr>
          <p:cNvGraphicFramePr>
            <a:graphicFrameLocks noChangeAspect="1"/>
          </p:cNvGraphicFramePr>
          <p:nvPr>
            <p:extLst>
              <p:ext uri="{D42A27DB-BD31-4B8C-83A1-F6EECF244321}">
                <p14:modId xmlns:p14="http://schemas.microsoft.com/office/powerpoint/2010/main" val="1564301417"/>
              </p:ext>
            </p:extLst>
          </p:nvPr>
        </p:nvGraphicFramePr>
        <p:xfrm>
          <a:off x="3000375" y="3494088"/>
          <a:ext cx="5940425" cy="720725"/>
        </p:xfrm>
        <a:graphic>
          <a:graphicData uri="http://schemas.openxmlformats.org/presentationml/2006/ole">
            <mc:AlternateContent xmlns:mc="http://schemas.openxmlformats.org/markup-compatibility/2006">
              <mc:Choice xmlns:v="urn:schemas-microsoft-com:vml" Requires="v">
                <p:oleObj spid="_x0000_s131111" name="公式" r:id="rId7" imgW="3190920" imgH="352391" progId="Equation.3">
                  <p:embed/>
                </p:oleObj>
              </mc:Choice>
              <mc:Fallback>
                <p:oleObj name="公式" r:id="rId7" imgW="3190920" imgH="352391" progId="Equation.3">
                  <p:embed/>
                  <p:pic>
                    <p:nvPicPr>
                      <p:cNvPr id="4" name="Object 8">
                        <a:extLst>
                          <a:ext uri="{FF2B5EF4-FFF2-40B4-BE49-F238E27FC236}">
                            <a16:creationId xmlns:a16="http://schemas.microsoft.com/office/drawing/2014/main" id="{DF1B43CA-79FE-4C6C-9686-A34469C7DC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3494088"/>
                        <a:ext cx="5940425"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35">
            <a:extLst>
              <a:ext uri="{FF2B5EF4-FFF2-40B4-BE49-F238E27FC236}">
                <a16:creationId xmlns:a16="http://schemas.microsoft.com/office/drawing/2014/main" id="{01EE7FF9-A725-4D3B-8301-A6227AE4E8A8}"/>
              </a:ext>
            </a:extLst>
          </p:cNvPr>
          <p:cNvSpPr txBox="1">
            <a:spLocks noChangeArrowheads="1"/>
          </p:cNvSpPr>
          <p:nvPr/>
        </p:nvSpPr>
        <p:spPr bwMode="auto">
          <a:xfrm>
            <a:off x="714375" y="4181475"/>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(3) </a:t>
            </a:r>
            <a:r>
              <a:rPr kumimoji="0" lang="zh-CN" altLang="en-US">
                <a:solidFill>
                  <a:schemeClr val="bg1"/>
                </a:solidFill>
              </a:rPr>
              <a:t>波腹位置：</a:t>
            </a:r>
          </a:p>
        </p:txBody>
      </p:sp>
      <p:graphicFrame>
        <p:nvGraphicFramePr>
          <p:cNvPr id="5" name="Object 9">
            <a:extLst>
              <a:ext uri="{FF2B5EF4-FFF2-40B4-BE49-F238E27FC236}">
                <a16:creationId xmlns:a16="http://schemas.microsoft.com/office/drawing/2014/main" id="{6FC2CA32-060B-44A7-9FD2-621B5870574A}"/>
              </a:ext>
            </a:extLst>
          </p:cNvPr>
          <p:cNvGraphicFramePr>
            <a:graphicFrameLocks noChangeAspect="1"/>
          </p:cNvGraphicFramePr>
          <p:nvPr>
            <p:extLst>
              <p:ext uri="{D42A27DB-BD31-4B8C-83A1-F6EECF244321}">
                <p14:modId xmlns:p14="http://schemas.microsoft.com/office/powerpoint/2010/main" val="1825503606"/>
              </p:ext>
            </p:extLst>
          </p:nvPr>
        </p:nvGraphicFramePr>
        <p:xfrm>
          <a:off x="2955925" y="4495800"/>
          <a:ext cx="5402263" cy="719138"/>
        </p:xfrm>
        <a:graphic>
          <a:graphicData uri="http://schemas.openxmlformats.org/presentationml/2006/ole">
            <mc:AlternateContent xmlns:mc="http://schemas.openxmlformats.org/markup-compatibility/2006">
              <mc:Choice xmlns:v="urn:schemas-microsoft-com:vml" Requires="v">
                <p:oleObj spid="_x0000_s131112" name="公式" r:id="rId9" imgW="2895498" imgH="352391" progId="Equation.3">
                  <p:embed/>
                </p:oleObj>
              </mc:Choice>
              <mc:Fallback>
                <p:oleObj name="公式" r:id="rId9" imgW="2895498" imgH="352391" progId="Equation.3">
                  <p:embed/>
                  <p:pic>
                    <p:nvPicPr>
                      <p:cNvPr id="5" name="Object 9">
                        <a:extLst>
                          <a:ext uri="{FF2B5EF4-FFF2-40B4-BE49-F238E27FC236}">
                            <a16:creationId xmlns:a16="http://schemas.microsoft.com/office/drawing/2014/main" id="{6FC2CA32-060B-44A7-9FD2-621B587057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5925" y="4495800"/>
                        <a:ext cx="540226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35">
            <a:extLst>
              <a:ext uri="{FF2B5EF4-FFF2-40B4-BE49-F238E27FC236}">
                <a16:creationId xmlns:a16="http://schemas.microsoft.com/office/drawing/2014/main" id="{27510CE1-6CBE-4AA1-B94B-7A6BF295DACA}"/>
              </a:ext>
            </a:extLst>
          </p:cNvPr>
          <p:cNvSpPr txBox="1">
            <a:spLocks noChangeArrowheads="1"/>
          </p:cNvSpPr>
          <p:nvPr/>
        </p:nvSpPr>
        <p:spPr bwMode="auto">
          <a:xfrm>
            <a:off x="714375" y="514350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chemeClr val="bg1"/>
                </a:solidFill>
              </a:rPr>
              <a:t>     </a:t>
            </a:r>
            <a:r>
              <a:rPr kumimoji="0" lang="zh-CN" altLang="en-US">
                <a:solidFill>
                  <a:schemeClr val="bg1"/>
                </a:solidFill>
              </a:rPr>
              <a:t>波节位置：</a:t>
            </a:r>
          </a:p>
        </p:txBody>
      </p:sp>
      <p:graphicFrame>
        <p:nvGraphicFramePr>
          <p:cNvPr id="7" name="Object 10">
            <a:extLst>
              <a:ext uri="{FF2B5EF4-FFF2-40B4-BE49-F238E27FC236}">
                <a16:creationId xmlns:a16="http://schemas.microsoft.com/office/drawing/2014/main" id="{F230264A-9FC0-4CEF-9FC3-531C5DB90045}"/>
              </a:ext>
            </a:extLst>
          </p:cNvPr>
          <p:cNvGraphicFramePr>
            <a:graphicFrameLocks noChangeAspect="1"/>
          </p:cNvGraphicFramePr>
          <p:nvPr>
            <p:extLst>
              <p:ext uri="{D42A27DB-BD31-4B8C-83A1-F6EECF244321}">
                <p14:modId xmlns:p14="http://schemas.microsoft.com/office/powerpoint/2010/main" val="1436486124"/>
              </p:ext>
            </p:extLst>
          </p:nvPr>
        </p:nvGraphicFramePr>
        <p:xfrm>
          <a:off x="2979738" y="5424488"/>
          <a:ext cx="5354637" cy="719137"/>
        </p:xfrm>
        <a:graphic>
          <a:graphicData uri="http://schemas.openxmlformats.org/presentationml/2006/ole">
            <mc:AlternateContent xmlns:mc="http://schemas.openxmlformats.org/markup-compatibility/2006">
              <mc:Choice xmlns:v="urn:schemas-microsoft-com:vml" Requires="v">
                <p:oleObj spid="_x0000_s131113" name="公式" r:id="rId11" imgW="2867057" imgH="352391" progId="Equation.3">
                  <p:embed/>
                </p:oleObj>
              </mc:Choice>
              <mc:Fallback>
                <p:oleObj name="公式" r:id="rId11" imgW="2867057" imgH="352391" progId="Equation.3">
                  <p:embed/>
                  <p:pic>
                    <p:nvPicPr>
                      <p:cNvPr id="7" name="Object 10">
                        <a:extLst>
                          <a:ext uri="{FF2B5EF4-FFF2-40B4-BE49-F238E27FC236}">
                            <a16:creationId xmlns:a16="http://schemas.microsoft.com/office/drawing/2014/main" id="{F230264A-9FC0-4CEF-9FC3-531C5DB900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9738" y="5424488"/>
                        <a:ext cx="5354637"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35">
            <a:extLst>
              <a:ext uri="{FF2B5EF4-FFF2-40B4-BE49-F238E27FC236}">
                <a16:creationId xmlns:a16="http://schemas.microsoft.com/office/drawing/2014/main" id="{EECF8485-59FD-42A5-8508-298A0CFD479B}"/>
              </a:ext>
            </a:extLst>
          </p:cNvPr>
          <p:cNvSpPr txBox="1">
            <a:spLocks noChangeArrowheads="1"/>
          </p:cNvSpPr>
          <p:nvPr/>
        </p:nvSpPr>
        <p:spPr bwMode="auto">
          <a:xfrm>
            <a:off x="1071563" y="6215063"/>
            <a:ext cx="5786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如果反射点为一</a:t>
            </a:r>
            <a:r>
              <a:rPr lang="zh-CN" altLang="en-US" i="1">
                <a:solidFill>
                  <a:srgbClr val="FF0000"/>
                </a:solidFill>
              </a:rPr>
              <a:t>自由端 </a:t>
            </a:r>
            <a:r>
              <a:rPr lang="zh-CN" altLang="en-US">
                <a:solidFill>
                  <a:schemeClr val="bg1"/>
                </a:solidFill>
              </a:rPr>
              <a:t>，结果又如何？</a:t>
            </a:r>
            <a:endParaRPr kumimoji="0"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dissolve">
                                      <p:cBhvr>
                                        <p:cTn id="7" dur="500"/>
                                        <p:tgtEl>
                                          <p:spTgt spid="308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9"/>
                                        </p:tgtEl>
                                        <p:attrNameLst>
                                          <p:attrName>style.visibility</p:attrName>
                                        </p:attrNameLst>
                                      </p:cBhvr>
                                      <p:to>
                                        <p:strVal val="visible"/>
                                      </p:to>
                                    </p:set>
                                    <p:animEffect transition="in" filter="dissolve">
                                      <p:cBhvr>
                                        <p:cTn id="10" dur="500"/>
                                        <p:tgtEl>
                                          <p:spTgt spid="3079"/>
                                        </p:tgtEl>
                                      </p:cBhvr>
                                    </p:animEffect>
                                  </p:childTnLst>
                                </p:cTn>
                              </p:par>
                              <p:par>
                                <p:cTn id="11" presetID="9"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dissolve">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dissolve">
                                      <p:cBhvr>
                                        <p:cTn id="58" dur="500"/>
                                        <p:tgtEl>
                                          <p:spTgt spid="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80" grpId="0"/>
      <p:bldP spid="10" grpId="0" autoUpdateAnimBg="0"/>
      <p:bldP spid="11" grpId="0"/>
      <p:bldP spid="13" grpId="0"/>
      <p:bldP spid="15" grpId="0"/>
      <p:bldP spid="17"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F1ACE7B-BCFE-4ED5-8355-9B70215BB726}"/>
              </a:ext>
            </a:extLst>
          </p:cNvPr>
          <p:cNvSpPr>
            <a:spLocks noChangeArrowheads="1"/>
          </p:cNvSpPr>
          <p:nvPr/>
        </p:nvSpPr>
        <p:spPr bwMode="auto">
          <a:xfrm>
            <a:off x="2857500" y="4437063"/>
            <a:ext cx="1600200"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5000"/>
              </a:lnSpc>
              <a:spcBef>
                <a:spcPct val="50000"/>
              </a:spcBef>
            </a:pPr>
            <a:r>
              <a:rPr kumimoji="0" lang="zh-CN" altLang="en-US">
                <a:solidFill>
                  <a:srgbClr val="00FFFF"/>
                </a:solidFill>
              </a:rPr>
              <a:t>光的干涉</a:t>
            </a:r>
          </a:p>
          <a:p>
            <a:pPr eaLnBrk="1" hangingPunct="1">
              <a:lnSpc>
                <a:spcPct val="140000"/>
              </a:lnSpc>
              <a:spcBef>
                <a:spcPct val="50000"/>
              </a:spcBef>
            </a:pPr>
            <a:r>
              <a:rPr kumimoji="0" lang="zh-CN" altLang="en-US">
                <a:solidFill>
                  <a:srgbClr val="00FFFF"/>
                </a:solidFill>
              </a:rPr>
              <a:t>光的衍射</a:t>
            </a:r>
          </a:p>
          <a:p>
            <a:pPr eaLnBrk="1" hangingPunct="1">
              <a:lnSpc>
                <a:spcPct val="140000"/>
              </a:lnSpc>
              <a:spcBef>
                <a:spcPct val="50000"/>
              </a:spcBef>
            </a:pPr>
            <a:r>
              <a:rPr kumimoji="0" lang="zh-CN" altLang="en-US">
                <a:solidFill>
                  <a:srgbClr val="00FFFF"/>
                </a:solidFill>
              </a:rPr>
              <a:t>光的偏振</a:t>
            </a:r>
          </a:p>
        </p:txBody>
      </p:sp>
      <p:sp>
        <p:nvSpPr>
          <p:cNvPr id="3" name="Rectangle 4">
            <a:extLst>
              <a:ext uri="{FF2B5EF4-FFF2-40B4-BE49-F238E27FC236}">
                <a16:creationId xmlns:a16="http://schemas.microsoft.com/office/drawing/2014/main" id="{7DD60996-1CFF-4807-836E-C04AD78850A1}"/>
              </a:ext>
            </a:extLst>
          </p:cNvPr>
          <p:cNvSpPr>
            <a:spLocks noChangeArrowheads="1"/>
          </p:cNvSpPr>
          <p:nvPr/>
        </p:nvSpPr>
        <p:spPr bwMode="auto">
          <a:xfrm>
            <a:off x="349250" y="2428875"/>
            <a:ext cx="10080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5000"/>
              </a:lnSpc>
              <a:spcBef>
                <a:spcPct val="50000"/>
              </a:spcBef>
            </a:pPr>
            <a:r>
              <a:rPr kumimoji="0" lang="zh-CN" altLang="en-US" sz="3200">
                <a:solidFill>
                  <a:srgbClr val="00FFFF"/>
                </a:solidFill>
              </a:rPr>
              <a:t>光学</a:t>
            </a:r>
          </a:p>
        </p:txBody>
      </p:sp>
      <p:sp>
        <p:nvSpPr>
          <p:cNvPr id="4" name="Rectangle 5">
            <a:extLst>
              <a:ext uri="{FF2B5EF4-FFF2-40B4-BE49-F238E27FC236}">
                <a16:creationId xmlns:a16="http://schemas.microsoft.com/office/drawing/2014/main" id="{2B18761C-8E9E-429C-B94B-EA0D04913752}"/>
              </a:ext>
            </a:extLst>
          </p:cNvPr>
          <p:cNvSpPr>
            <a:spLocks noChangeArrowheads="1"/>
          </p:cNvSpPr>
          <p:nvPr/>
        </p:nvSpPr>
        <p:spPr bwMode="auto">
          <a:xfrm>
            <a:off x="1833563" y="1428750"/>
            <a:ext cx="7167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rgbClr val="00FFFF"/>
                </a:solidFill>
              </a:rPr>
              <a:t>几何光学：</a:t>
            </a:r>
            <a:r>
              <a:rPr kumimoji="0" lang="zh-CN" altLang="en-US" sz="2800">
                <a:solidFill>
                  <a:schemeClr val="bg1"/>
                </a:solidFill>
              </a:rPr>
              <a:t>研究光在透明介质中传播问题</a:t>
            </a:r>
          </a:p>
        </p:txBody>
      </p:sp>
      <p:sp>
        <p:nvSpPr>
          <p:cNvPr id="5" name="Rectangle 6">
            <a:extLst>
              <a:ext uri="{FF2B5EF4-FFF2-40B4-BE49-F238E27FC236}">
                <a16:creationId xmlns:a16="http://schemas.microsoft.com/office/drawing/2014/main" id="{750963EC-D669-464F-B851-E56CB9D0E735}"/>
              </a:ext>
            </a:extLst>
          </p:cNvPr>
          <p:cNvSpPr>
            <a:spLocks noChangeArrowheads="1"/>
          </p:cNvSpPr>
          <p:nvPr/>
        </p:nvSpPr>
        <p:spPr bwMode="auto">
          <a:xfrm>
            <a:off x="1857375" y="2266950"/>
            <a:ext cx="6858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rgbClr val="00FFFF"/>
                </a:solidFill>
              </a:rPr>
              <a:t>波动光学：</a:t>
            </a:r>
            <a:r>
              <a:rPr kumimoji="0" lang="zh-CN" altLang="en-US" sz="2800">
                <a:solidFill>
                  <a:schemeClr val="bg1"/>
                </a:solidFill>
              </a:rPr>
              <a:t>以光的波动性为基础，研究光的传播及其规律问题</a:t>
            </a:r>
          </a:p>
        </p:txBody>
      </p:sp>
      <p:sp>
        <p:nvSpPr>
          <p:cNvPr id="6" name="Rectangle 7">
            <a:extLst>
              <a:ext uri="{FF2B5EF4-FFF2-40B4-BE49-F238E27FC236}">
                <a16:creationId xmlns:a16="http://schemas.microsoft.com/office/drawing/2014/main" id="{D2D5C486-0CAB-4F15-BEF3-6E255EAD91A2}"/>
              </a:ext>
            </a:extLst>
          </p:cNvPr>
          <p:cNvSpPr>
            <a:spLocks noChangeArrowheads="1"/>
          </p:cNvSpPr>
          <p:nvPr/>
        </p:nvSpPr>
        <p:spPr bwMode="auto">
          <a:xfrm>
            <a:off x="1857375" y="3486150"/>
            <a:ext cx="6781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rgbClr val="00FFFF"/>
                </a:solidFill>
              </a:rPr>
              <a:t>量子光学：</a:t>
            </a:r>
            <a:r>
              <a:rPr kumimoji="0" lang="zh-CN" altLang="en-US" sz="2800">
                <a:solidFill>
                  <a:schemeClr val="bg1"/>
                </a:solidFill>
              </a:rPr>
              <a:t>以光的量子理论为基础，研究光与物质相互作用的规律 </a:t>
            </a:r>
          </a:p>
        </p:txBody>
      </p:sp>
      <p:sp>
        <p:nvSpPr>
          <p:cNvPr id="7" name="AutoShape 8">
            <a:extLst>
              <a:ext uri="{FF2B5EF4-FFF2-40B4-BE49-F238E27FC236}">
                <a16:creationId xmlns:a16="http://schemas.microsoft.com/office/drawing/2014/main" id="{D68EEB3B-EC9F-4A5B-9AF4-7B1DAE03E20F}"/>
              </a:ext>
            </a:extLst>
          </p:cNvPr>
          <p:cNvSpPr>
            <a:spLocks/>
          </p:cNvSpPr>
          <p:nvPr/>
        </p:nvSpPr>
        <p:spPr bwMode="auto">
          <a:xfrm>
            <a:off x="1376363" y="1657350"/>
            <a:ext cx="457200" cy="2514600"/>
          </a:xfrm>
          <a:prstGeom prst="leftBrace">
            <a:avLst>
              <a:gd name="adj1" fmla="val 45833"/>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rgbClr val="00FFFF"/>
              </a:solidFill>
            </a:endParaRPr>
          </a:p>
        </p:txBody>
      </p:sp>
      <p:sp>
        <p:nvSpPr>
          <p:cNvPr id="8" name="Rectangle 9">
            <a:extLst>
              <a:ext uri="{FF2B5EF4-FFF2-40B4-BE49-F238E27FC236}">
                <a16:creationId xmlns:a16="http://schemas.microsoft.com/office/drawing/2014/main" id="{710E878F-37ED-4E4B-8A91-027A199433D0}"/>
              </a:ext>
            </a:extLst>
          </p:cNvPr>
          <p:cNvSpPr>
            <a:spLocks noChangeArrowheads="1"/>
          </p:cNvSpPr>
          <p:nvPr/>
        </p:nvSpPr>
        <p:spPr bwMode="auto">
          <a:xfrm>
            <a:off x="428625" y="5237163"/>
            <a:ext cx="21050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3200">
                <a:solidFill>
                  <a:srgbClr val="00FFFF"/>
                </a:solidFill>
              </a:rPr>
              <a:t>波动光学</a:t>
            </a:r>
          </a:p>
        </p:txBody>
      </p:sp>
      <p:sp>
        <p:nvSpPr>
          <p:cNvPr id="9" name="AutoShape 10">
            <a:extLst>
              <a:ext uri="{FF2B5EF4-FFF2-40B4-BE49-F238E27FC236}">
                <a16:creationId xmlns:a16="http://schemas.microsoft.com/office/drawing/2014/main" id="{AA133379-5F4D-43C0-A20B-55A16ED71744}"/>
              </a:ext>
            </a:extLst>
          </p:cNvPr>
          <p:cNvSpPr>
            <a:spLocks/>
          </p:cNvSpPr>
          <p:nvPr/>
        </p:nvSpPr>
        <p:spPr bwMode="auto">
          <a:xfrm>
            <a:off x="2343150" y="4856163"/>
            <a:ext cx="404813" cy="1447800"/>
          </a:xfrm>
          <a:prstGeom prst="leftBrace">
            <a:avLst>
              <a:gd name="adj1" fmla="val 39192"/>
              <a:gd name="adj2" fmla="val 50000"/>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4" name="Text Box 3">
            <a:extLst>
              <a:ext uri="{FF2B5EF4-FFF2-40B4-BE49-F238E27FC236}">
                <a16:creationId xmlns:a16="http://schemas.microsoft.com/office/drawing/2014/main" id="{44615199-FBC6-4650-8289-3186B5670F3F}"/>
              </a:ext>
            </a:extLst>
          </p:cNvPr>
          <p:cNvSpPr txBox="1">
            <a:spLocks noChangeArrowheads="1"/>
          </p:cNvSpPr>
          <p:nvPr/>
        </p:nvSpPr>
        <p:spPr bwMode="auto">
          <a:xfrm>
            <a:off x="928688" y="285750"/>
            <a:ext cx="7143750" cy="884238"/>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5000" dirty="0">
                <a:solidFill>
                  <a:srgbClr val="00FF00"/>
                </a:solidFill>
                <a:effectLst>
                  <a:outerShdw blurRad="38100" dist="38100" dir="2700000" algn="tl">
                    <a:srgbClr val="000000"/>
                  </a:outerShdw>
                </a:effectLst>
                <a:latin typeface="+mj-ea"/>
                <a:ea typeface="+mj-ea"/>
              </a:rPr>
              <a:t>第</a:t>
            </a:r>
            <a:r>
              <a:rPr lang="en-US" altLang="zh-CN" sz="5000" dirty="0">
                <a:solidFill>
                  <a:srgbClr val="00FF00"/>
                </a:solidFill>
                <a:effectLst>
                  <a:outerShdw blurRad="38100" dist="38100" dir="2700000" algn="tl">
                    <a:srgbClr val="000000"/>
                  </a:outerShdw>
                </a:effectLst>
                <a:latin typeface="+mj-ea"/>
                <a:ea typeface="+mj-ea"/>
              </a:rPr>
              <a:t>14</a:t>
            </a:r>
            <a:r>
              <a:rPr lang="zh-CN" altLang="en-US" sz="5000" dirty="0">
                <a:solidFill>
                  <a:srgbClr val="00FF00"/>
                </a:solidFill>
                <a:effectLst>
                  <a:outerShdw blurRad="38100" dist="38100" dir="2700000" algn="tl">
                    <a:srgbClr val="000000"/>
                  </a:outerShdw>
                </a:effectLst>
                <a:latin typeface="+mj-ea"/>
                <a:ea typeface="+mj-ea"/>
              </a:rPr>
              <a:t>章 波动光学基础</a:t>
            </a:r>
          </a:p>
        </p:txBody>
      </p:sp>
      <p:sp>
        <p:nvSpPr>
          <p:cNvPr id="5131" name="灯片编号占位符 1">
            <a:extLst>
              <a:ext uri="{FF2B5EF4-FFF2-40B4-BE49-F238E27FC236}">
                <a16:creationId xmlns:a16="http://schemas.microsoft.com/office/drawing/2014/main" id="{AC42D674-EEB9-4E54-AF56-54B1A307BF86}"/>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52A506F-FCB1-4842-8C3C-A40F4D337B8B}" type="slidenum">
              <a:rPr lang="en-US" altLang="zh-CN" b="0">
                <a:solidFill>
                  <a:srgbClr val="FF00FF"/>
                </a:solidFill>
              </a:rPr>
              <a:pPr eaLnBrk="1" hangingPunct="1"/>
              <a:t>16</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linds(horizontal)">
                                      <p:cBhvr>
                                        <p:cTn id="36" dur="500"/>
                                        <p:tgtEl>
                                          <p:spTgt spid="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4" grpId="0" autoUpdateAnimBg="0"/>
      <p:bldP spid="5" grpId="0" autoUpdateAnimBg="0"/>
      <p:bldP spid="6" grpId="0" autoUpdateAnimBg="0"/>
      <p:bldP spid="7" grpId="0" animBg="1"/>
      <p:bldP spid="8" grpId="0" autoUpdateAnimBg="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1028">
            <a:extLst>
              <a:ext uri="{FF2B5EF4-FFF2-40B4-BE49-F238E27FC236}">
                <a16:creationId xmlns:a16="http://schemas.microsoft.com/office/drawing/2014/main" id="{CF9BD30C-7852-4110-8BB1-D715E3603FAD}"/>
              </a:ext>
            </a:extLst>
          </p:cNvPr>
          <p:cNvSpPr txBox="1">
            <a:spLocks noChangeArrowheads="1"/>
          </p:cNvSpPr>
          <p:nvPr/>
        </p:nvSpPr>
        <p:spPr bwMode="auto">
          <a:xfrm>
            <a:off x="2286000" y="14605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3200">
                <a:solidFill>
                  <a:srgbClr val="76FB4D"/>
                </a:solidFill>
              </a:rPr>
              <a:t>§14.1    </a:t>
            </a:r>
            <a:r>
              <a:rPr kumimoji="0" lang="zh-CN" altLang="en-US" sz="3200">
                <a:solidFill>
                  <a:srgbClr val="76FB4D"/>
                </a:solidFill>
              </a:rPr>
              <a:t>光是电磁波 </a:t>
            </a:r>
          </a:p>
        </p:txBody>
      </p:sp>
      <p:sp>
        <p:nvSpPr>
          <p:cNvPr id="36874" name="Text Box 1034">
            <a:extLst>
              <a:ext uri="{FF2B5EF4-FFF2-40B4-BE49-F238E27FC236}">
                <a16:creationId xmlns:a16="http://schemas.microsoft.com/office/drawing/2014/main" id="{20667491-F8F7-415F-8B89-3E0C4E7692CA}"/>
              </a:ext>
            </a:extLst>
          </p:cNvPr>
          <p:cNvSpPr txBox="1">
            <a:spLocks noChangeArrowheads="1"/>
          </p:cNvSpPr>
          <p:nvPr/>
        </p:nvSpPr>
        <p:spPr bwMode="auto">
          <a:xfrm>
            <a:off x="714375" y="6215063"/>
            <a:ext cx="3000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0" lang="zh-CN" altLang="en-US">
                <a:solidFill>
                  <a:srgbClr val="00FFFF"/>
                </a:solidFill>
                <a:latin typeface="宋体" panose="02010600030101010101" pitchFamily="2" charset="-122"/>
              </a:rPr>
              <a:t>电磁波是</a:t>
            </a:r>
            <a:r>
              <a:rPr kumimoji="0" lang="zh-CN" altLang="en-US">
                <a:solidFill>
                  <a:srgbClr val="FFCC00"/>
                </a:solidFill>
                <a:latin typeface="宋体" panose="02010600030101010101" pitchFamily="2" charset="-122"/>
              </a:rPr>
              <a:t>矢量波</a:t>
            </a:r>
          </a:p>
        </p:txBody>
      </p:sp>
      <p:sp>
        <p:nvSpPr>
          <p:cNvPr id="36875" name="Text Box 1035">
            <a:extLst>
              <a:ext uri="{FF2B5EF4-FFF2-40B4-BE49-F238E27FC236}">
                <a16:creationId xmlns:a16="http://schemas.microsoft.com/office/drawing/2014/main" id="{8624C37E-F340-4FB4-831B-D568429FA601}"/>
              </a:ext>
            </a:extLst>
          </p:cNvPr>
          <p:cNvSpPr txBox="1">
            <a:spLocks noChangeArrowheads="1"/>
          </p:cNvSpPr>
          <p:nvPr/>
        </p:nvSpPr>
        <p:spPr bwMode="auto">
          <a:xfrm>
            <a:off x="3857625" y="3357563"/>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kumimoji="0" lang="zh-CN" altLang="en-US">
                <a:solidFill>
                  <a:schemeClr val="bg1"/>
                </a:solidFill>
                <a:latin typeface="宋体" panose="02010600030101010101" pitchFamily="2" charset="-122"/>
              </a:rPr>
              <a:t>电磁波 ＝ </a:t>
            </a:r>
            <a:r>
              <a:rPr kumimoji="0" lang="zh-CN" altLang="en-US">
                <a:solidFill>
                  <a:srgbClr val="FFCC00"/>
                </a:solidFill>
                <a:latin typeface="宋体" panose="02010600030101010101" pitchFamily="2" charset="-122"/>
              </a:rPr>
              <a:t>交变电磁状态的传播</a:t>
            </a:r>
          </a:p>
        </p:txBody>
      </p:sp>
      <p:sp>
        <p:nvSpPr>
          <p:cNvPr id="36880" name="Line 1040">
            <a:extLst>
              <a:ext uri="{FF2B5EF4-FFF2-40B4-BE49-F238E27FC236}">
                <a16:creationId xmlns:a16="http://schemas.microsoft.com/office/drawing/2014/main" id="{04276AE0-A8B7-4D92-9E57-92E8586BCE77}"/>
              </a:ext>
            </a:extLst>
          </p:cNvPr>
          <p:cNvSpPr>
            <a:spLocks noChangeShapeType="1"/>
          </p:cNvSpPr>
          <p:nvPr/>
        </p:nvSpPr>
        <p:spPr bwMode="auto">
          <a:xfrm>
            <a:off x="4143375" y="4383088"/>
            <a:ext cx="0" cy="990600"/>
          </a:xfrm>
          <a:prstGeom prst="line">
            <a:avLst/>
          </a:prstGeom>
          <a:noFill/>
          <a:ln w="4127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Oval 1041">
            <a:extLst>
              <a:ext uri="{FF2B5EF4-FFF2-40B4-BE49-F238E27FC236}">
                <a16:creationId xmlns:a16="http://schemas.microsoft.com/office/drawing/2014/main" id="{BC90EDBD-0A1F-4648-BE40-94B914B24253}"/>
              </a:ext>
            </a:extLst>
          </p:cNvPr>
          <p:cNvSpPr>
            <a:spLocks noChangeArrowheads="1"/>
          </p:cNvSpPr>
          <p:nvPr/>
        </p:nvSpPr>
        <p:spPr bwMode="auto">
          <a:xfrm>
            <a:off x="3686175" y="4748213"/>
            <a:ext cx="990600" cy="381000"/>
          </a:xfrm>
          <a:prstGeom prst="ellipse">
            <a:avLst/>
          </a:prstGeom>
          <a:noFill/>
          <a:ln w="2222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2" name="Oval 1042">
            <a:extLst>
              <a:ext uri="{FF2B5EF4-FFF2-40B4-BE49-F238E27FC236}">
                <a16:creationId xmlns:a16="http://schemas.microsoft.com/office/drawing/2014/main" id="{B7F1B34B-9B10-4825-BB8B-D48A0539ED9E}"/>
              </a:ext>
            </a:extLst>
          </p:cNvPr>
          <p:cNvSpPr>
            <a:spLocks noChangeArrowheads="1"/>
          </p:cNvSpPr>
          <p:nvPr/>
        </p:nvSpPr>
        <p:spPr bwMode="auto">
          <a:xfrm>
            <a:off x="4448175" y="4519613"/>
            <a:ext cx="912813" cy="838200"/>
          </a:xfrm>
          <a:prstGeom prst="ellipse">
            <a:avLst/>
          </a:prstGeom>
          <a:noFill/>
          <a:ln w="22225">
            <a:solidFill>
              <a:srgbClr val="33CC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3" name="Oval 1043">
            <a:extLst>
              <a:ext uri="{FF2B5EF4-FFF2-40B4-BE49-F238E27FC236}">
                <a16:creationId xmlns:a16="http://schemas.microsoft.com/office/drawing/2014/main" id="{85B4DE71-8803-49D6-AF7E-233A0A9FF6BD}"/>
              </a:ext>
            </a:extLst>
          </p:cNvPr>
          <p:cNvSpPr>
            <a:spLocks noChangeArrowheads="1"/>
          </p:cNvSpPr>
          <p:nvPr/>
        </p:nvSpPr>
        <p:spPr bwMode="auto">
          <a:xfrm>
            <a:off x="5057775" y="4748213"/>
            <a:ext cx="990600" cy="381000"/>
          </a:xfrm>
          <a:prstGeom prst="ellipse">
            <a:avLst/>
          </a:prstGeom>
          <a:noFill/>
          <a:ln w="2222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4" name="Oval 1044">
            <a:extLst>
              <a:ext uri="{FF2B5EF4-FFF2-40B4-BE49-F238E27FC236}">
                <a16:creationId xmlns:a16="http://schemas.microsoft.com/office/drawing/2014/main" id="{5D9D2ECE-6AC8-4EA9-BDC6-C741573B83E3}"/>
              </a:ext>
            </a:extLst>
          </p:cNvPr>
          <p:cNvSpPr>
            <a:spLocks noChangeArrowheads="1"/>
          </p:cNvSpPr>
          <p:nvPr/>
        </p:nvSpPr>
        <p:spPr bwMode="auto">
          <a:xfrm>
            <a:off x="5743575" y="4519613"/>
            <a:ext cx="912813" cy="838200"/>
          </a:xfrm>
          <a:prstGeom prst="ellipse">
            <a:avLst/>
          </a:prstGeom>
          <a:noFill/>
          <a:ln w="22225">
            <a:solidFill>
              <a:srgbClr val="33CC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6" name="Oval 1046">
            <a:extLst>
              <a:ext uri="{FF2B5EF4-FFF2-40B4-BE49-F238E27FC236}">
                <a16:creationId xmlns:a16="http://schemas.microsoft.com/office/drawing/2014/main" id="{A8F62D5B-5B08-4795-A38E-3D74E2FE178F}"/>
              </a:ext>
            </a:extLst>
          </p:cNvPr>
          <p:cNvSpPr>
            <a:spLocks noChangeArrowheads="1"/>
          </p:cNvSpPr>
          <p:nvPr/>
        </p:nvSpPr>
        <p:spPr bwMode="auto">
          <a:xfrm>
            <a:off x="7191375" y="4519613"/>
            <a:ext cx="912813" cy="838200"/>
          </a:xfrm>
          <a:prstGeom prst="ellipse">
            <a:avLst/>
          </a:prstGeom>
          <a:noFill/>
          <a:ln w="22225">
            <a:solidFill>
              <a:srgbClr val="33CC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7" name="Oval 1047">
            <a:extLst>
              <a:ext uri="{FF2B5EF4-FFF2-40B4-BE49-F238E27FC236}">
                <a16:creationId xmlns:a16="http://schemas.microsoft.com/office/drawing/2014/main" id="{53AD9E4C-9FC7-4C2F-93FA-E82736F2E93C}"/>
              </a:ext>
            </a:extLst>
          </p:cNvPr>
          <p:cNvSpPr>
            <a:spLocks noChangeArrowheads="1"/>
          </p:cNvSpPr>
          <p:nvPr/>
        </p:nvSpPr>
        <p:spPr bwMode="auto">
          <a:xfrm>
            <a:off x="7800975" y="4748213"/>
            <a:ext cx="990600" cy="381000"/>
          </a:xfrm>
          <a:prstGeom prst="ellipse">
            <a:avLst/>
          </a:prstGeom>
          <a:noFill/>
          <a:ln w="2222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8" name="Oval 1048">
            <a:extLst>
              <a:ext uri="{FF2B5EF4-FFF2-40B4-BE49-F238E27FC236}">
                <a16:creationId xmlns:a16="http://schemas.microsoft.com/office/drawing/2014/main" id="{FCCFED55-8116-442A-B5A3-E1022B0F7423}"/>
              </a:ext>
            </a:extLst>
          </p:cNvPr>
          <p:cNvSpPr>
            <a:spLocks noChangeArrowheads="1"/>
          </p:cNvSpPr>
          <p:nvPr/>
        </p:nvSpPr>
        <p:spPr bwMode="auto">
          <a:xfrm>
            <a:off x="6429375" y="4748213"/>
            <a:ext cx="990600" cy="381000"/>
          </a:xfrm>
          <a:prstGeom prst="ellipse">
            <a:avLst/>
          </a:prstGeom>
          <a:noFill/>
          <a:ln w="22225">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aphicFrame>
        <p:nvGraphicFramePr>
          <p:cNvPr id="36889" name="Object 2">
            <a:extLst>
              <a:ext uri="{FF2B5EF4-FFF2-40B4-BE49-F238E27FC236}">
                <a16:creationId xmlns:a16="http://schemas.microsoft.com/office/drawing/2014/main" id="{BB2FD3FD-D79F-4975-9949-F8E4EC66F9A5}"/>
              </a:ext>
            </a:extLst>
          </p:cNvPr>
          <p:cNvGraphicFramePr>
            <a:graphicFrameLocks noChangeAspect="1"/>
          </p:cNvGraphicFramePr>
          <p:nvPr>
            <p:extLst>
              <p:ext uri="{D42A27DB-BD31-4B8C-83A1-F6EECF244321}">
                <p14:modId xmlns:p14="http://schemas.microsoft.com/office/powerpoint/2010/main" val="493487226"/>
              </p:ext>
            </p:extLst>
          </p:nvPr>
        </p:nvGraphicFramePr>
        <p:xfrm>
          <a:off x="4752975" y="3986213"/>
          <a:ext cx="393700" cy="525462"/>
        </p:xfrm>
        <a:graphic>
          <a:graphicData uri="http://schemas.openxmlformats.org/presentationml/2006/ole">
            <mc:AlternateContent xmlns:mc="http://schemas.openxmlformats.org/markup-compatibility/2006">
              <mc:Choice xmlns:v="urn:schemas-microsoft-com:vml" Requires="v">
                <p:oleObj spid="_x0000_s132224" name="Equation" r:id="rId3" imgW="114376" imgH="161959" progId="Equation.3">
                  <p:embed/>
                </p:oleObj>
              </mc:Choice>
              <mc:Fallback>
                <p:oleObj name="Equation" r:id="rId3" imgW="114376" imgH="161959" progId="Equation.3">
                  <p:embed/>
                  <p:pic>
                    <p:nvPicPr>
                      <p:cNvPr id="36889" name="Object 2">
                        <a:extLst>
                          <a:ext uri="{FF2B5EF4-FFF2-40B4-BE49-F238E27FC236}">
                            <a16:creationId xmlns:a16="http://schemas.microsoft.com/office/drawing/2014/main" id="{BB2FD3FD-D79F-4975-9949-F8E4EC66F9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986213"/>
                        <a:ext cx="3937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0" name="Object 3">
            <a:extLst>
              <a:ext uri="{FF2B5EF4-FFF2-40B4-BE49-F238E27FC236}">
                <a16:creationId xmlns:a16="http://schemas.microsoft.com/office/drawing/2014/main" id="{06E3FBE1-996A-459F-AC3C-E5699A00AF34}"/>
              </a:ext>
            </a:extLst>
          </p:cNvPr>
          <p:cNvGraphicFramePr>
            <a:graphicFrameLocks noChangeAspect="1"/>
          </p:cNvGraphicFramePr>
          <p:nvPr>
            <p:extLst>
              <p:ext uri="{D42A27DB-BD31-4B8C-83A1-F6EECF244321}">
                <p14:modId xmlns:p14="http://schemas.microsoft.com/office/powerpoint/2010/main" val="1870964635"/>
              </p:ext>
            </p:extLst>
          </p:nvPr>
        </p:nvGraphicFramePr>
        <p:xfrm>
          <a:off x="3609975" y="4214813"/>
          <a:ext cx="460375" cy="525462"/>
        </p:xfrm>
        <a:graphic>
          <a:graphicData uri="http://schemas.openxmlformats.org/presentationml/2006/ole">
            <mc:AlternateContent xmlns:mc="http://schemas.openxmlformats.org/markup-compatibility/2006">
              <mc:Choice xmlns:v="urn:schemas-microsoft-com:vml" Requires="v">
                <p:oleObj spid="_x0000_s132225" name="Equation" r:id="rId5" imgW="142818" imgH="161959" progId="Equation.3">
                  <p:embed/>
                </p:oleObj>
              </mc:Choice>
              <mc:Fallback>
                <p:oleObj name="Equation" r:id="rId5" imgW="142818" imgH="161959" progId="Equation.3">
                  <p:embed/>
                  <p:pic>
                    <p:nvPicPr>
                      <p:cNvPr id="36890" name="Object 3">
                        <a:extLst>
                          <a:ext uri="{FF2B5EF4-FFF2-40B4-BE49-F238E27FC236}">
                            <a16:creationId xmlns:a16="http://schemas.microsoft.com/office/drawing/2014/main" id="{06E3FBE1-996A-459F-AC3C-E5699A00AF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9975" y="4214813"/>
                        <a:ext cx="4603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1" name="Object 4">
            <a:extLst>
              <a:ext uri="{FF2B5EF4-FFF2-40B4-BE49-F238E27FC236}">
                <a16:creationId xmlns:a16="http://schemas.microsoft.com/office/drawing/2014/main" id="{8E75D7A6-FF78-4876-83DA-6251D374A559}"/>
              </a:ext>
            </a:extLst>
          </p:cNvPr>
          <p:cNvGraphicFramePr>
            <a:graphicFrameLocks noChangeAspect="1"/>
          </p:cNvGraphicFramePr>
          <p:nvPr>
            <p:extLst>
              <p:ext uri="{D42A27DB-BD31-4B8C-83A1-F6EECF244321}">
                <p14:modId xmlns:p14="http://schemas.microsoft.com/office/powerpoint/2010/main" val="1942729890"/>
              </p:ext>
            </p:extLst>
          </p:nvPr>
        </p:nvGraphicFramePr>
        <p:xfrm>
          <a:off x="8105775" y="4214813"/>
          <a:ext cx="460375" cy="525462"/>
        </p:xfrm>
        <a:graphic>
          <a:graphicData uri="http://schemas.openxmlformats.org/presentationml/2006/ole">
            <mc:AlternateContent xmlns:mc="http://schemas.openxmlformats.org/markup-compatibility/2006">
              <mc:Choice xmlns:v="urn:schemas-microsoft-com:vml" Requires="v">
                <p:oleObj spid="_x0000_s132226" name="Equation" r:id="rId7" imgW="142818" imgH="161959" progId="Equation.3">
                  <p:embed/>
                </p:oleObj>
              </mc:Choice>
              <mc:Fallback>
                <p:oleObj name="Equation" r:id="rId7" imgW="142818" imgH="161959" progId="Equation.3">
                  <p:embed/>
                  <p:pic>
                    <p:nvPicPr>
                      <p:cNvPr id="36891" name="Object 4">
                        <a:extLst>
                          <a:ext uri="{FF2B5EF4-FFF2-40B4-BE49-F238E27FC236}">
                            <a16:creationId xmlns:a16="http://schemas.microsoft.com/office/drawing/2014/main" id="{8E75D7A6-FF78-4876-83DA-6251D374A5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5775" y="4214813"/>
                        <a:ext cx="4603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2" name="Object 5">
            <a:extLst>
              <a:ext uri="{FF2B5EF4-FFF2-40B4-BE49-F238E27FC236}">
                <a16:creationId xmlns:a16="http://schemas.microsoft.com/office/drawing/2014/main" id="{3F306B7F-320F-48F5-8B64-97BB0EB8A0A5}"/>
              </a:ext>
            </a:extLst>
          </p:cNvPr>
          <p:cNvGraphicFramePr>
            <a:graphicFrameLocks noChangeAspect="1"/>
          </p:cNvGraphicFramePr>
          <p:nvPr>
            <p:extLst>
              <p:ext uri="{D42A27DB-BD31-4B8C-83A1-F6EECF244321}">
                <p14:modId xmlns:p14="http://schemas.microsoft.com/office/powerpoint/2010/main" val="748824355"/>
              </p:ext>
            </p:extLst>
          </p:nvPr>
        </p:nvGraphicFramePr>
        <p:xfrm>
          <a:off x="6657975" y="4214813"/>
          <a:ext cx="460375" cy="525462"/>
        </p:xfrm>
        <a:graphic>
          <a:graphicData uri="http://schemas.openxmlformats.org/presentationml/2006/ole">
            <mc:AlternateContent xmlns:mc="http://schemas.openxmlformats.org/markup-compatibility/2006">
              <mc:Choice xmlns:v="urn:schemas-microsoft-com:vml" Requires="v">
                <p:oleObj spid="_x0000_s132227" name="Equation" r:id="rId9" imgW="142818" imgH="161959" progId="Equation.3">
                  <p:embed/>
                </p:oleObj>
              </mc:Choice>
              <mc:Fallback>
                <p:oleObj name="Equation" r:id="rId9" imgW="142818" imgH="161959" progId="Equation.3">
                  <p:embed/>
                  <p:pic>
                    <p:nvPicPr>
                      <p:cNvPr id="36892" name="Object 5">
                        <a:extLst>
                          <a:ext uri="{FF2B5EF4-FFF2-40B4-BE49-F238E27FC236}">
                            <a16:creationId xmlns:a16="http://schemas.microsoft.com/office/drawing/2014/main" id="{3F306B7F-320F-48F5-8B64-97BB0EB8A0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7975" y="4214813"/>
                        <a:ext cx="4603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3" name="Object 6">
            <a:extLst>
              <a:ext uri="{FF2B5EF4-FFF2-40B4-BE49-F238E27FC236}">
                <a16:creationId xmlns:a16="http://schemas.microsoft.com/office/drawing/2014/main" id="{853AF0CF-86A7-4CD1-AAD3-38F6ED740ACE}"/>
              </a:ext>
            </a:extLst>
          </p:cNvPr>
          <p:cNvGraphicFramePr>
            <a:graphicFrameLocks noChangeAspect="1"/>
          </p:cNvGraphicFramePr>
          <p:nvPr>
            <p:extLst>
              <p:ext uri="{D42A27DB-BD31-4B8C-83A1-F6EECF244321}">
                <p14:modId xmlns:p14="http://schemas.microsoft.com/office/powerpoint/2010/main" val="425491713"/>
              </p:ext>
            </p:extLst>
          </p:nvPr>
        </p:nvGraphicFramePr>
        <p:xfrm>
          <a:off x="5286375" y="4214813"/>
          <a:ext cx="460375" cy="525462"/>
        </p:xfrm>
        <a:graphic>
          <a:graphicData uri="http://schemas.openxmlformats.org/presentationml/2006/ole">
            <mc:AlternateContent xmlns:mc="http://schemas.openxmlformats.org/markup-compatibility/2006">
              <mc:Choice xmlns:v="urn:schemas-microsoft-com:vml" Requires="v">
                <p:oleObj spid="_x0000_s132228" name="Equation" r:id="rId11" imgW="142818" imgH="161959" progId="Equation.3">
                  <p:embed/>
                </p:oleObj>
              </mc:Choice>
              <mc:Fallback>
                <p:oleObj name="Equation" r:id="rId11" imgW="142818" imgH="161959" progId="Equation.3">
                  <p:embed/>
                  <p:pic>
                    <p:nvPicPr>
                      <p:cNvPr id="36893" name="Object 6">
                        <a:extLst>
                          <a:ext uri="{FF2B5EF4-FFF2-40B4-BE49-F238E27FC236}">
                            <a16:creationId xmlns:a16="http://schemas.microsoft.com/office/drawing/2014/main" id="{853AF0CF-86A7-4CD1-AAD3-38F6ED74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6375" y="4214813"/>
                        <a:ext cx="4603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5" name="Object 7">
            <a:extLst>
              <a:ext uri="{FF2B5EF4-FFF2-40B4-BE49-F238E27FC236}">
                <a16:creationId xmlns:a16="http://schemas.microsoft.com/office/drawing/2014/main" id="{5D96B3D4-5202-46C0-B3C7-47B2641DE5F7}"/>
              </a:ext>
            </a:extLst>
          </p:cNvPr>
          <p:cNvGraphicFramePr>
            <a:graphicFrameLocks noChangeAspect="1"/>
          </p:cNvGraphicFramePr>
          <p:nvPr>
            <p:extLst>
              <p:ext uri="{D42A27DB-BD31-4B8C-83A1-F6EECF244321}">
                <p14:modId xmlns:p14="http://schemas.microsoft.com/office/powerpoint/2010/main" val="3454963516"/>
              </p:ext>
            </p:extLst>
          </p:nvPr>
        </p:nvGraphicFramePr>
        <p:xfrm>
          <a:off x="7419975" y="3986213"/>
          <a:ext cx="393700" cy="525462"/>
        </p:xfrm>
        <a:graphic>
          <a:graphicData uri="http://schemas.openxmlformats.org/presentationml/2006/ole">
            <mc:AlternateContent xmlns:mc="http://schemas.openxmlformats.org/markup-compatibility/2006">
              <mc:Choice xmlns:v="urn:schemas-microsoft-com:vml" Requires="v">
                <p:oleObj spid="_x0000_s132229" name="Equation" r:id="rId13" imgW="114376" imgH="161959" progId="Equation.3">
                  <p:embed/>
                </p:oleObj>
              </mc:Choice>
              <mc:Fallback>
                <p:oleObj name="Equation" r:id="rId13" imgW="114376" imgH="161959" progId="Equation.3">
                  <p:embed/>
                  <p:pic>
                    <p:nvPicPr>
                      <p:cNvPr id="36895" name="Object 7">
                        <a:extLst>
                          <a:ext uri="{FF2B5EF4-FFF2-40B4-BE49-F238E27FC236}">
                            <a16:creationId xmlns:a16="http://schemas.microsoft.com/office/drawing/2014/main" id="{5D96B3D4-5202-46C0-B3C7-47B2641DE5F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9975" y="3986213"/>
                        <a:ext cx="3937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6" name="Object 8">
            <a:extLst>
              <a:ext uri="{FF2B5EF4-FFF2-40B4-BE49-F238E27FC236}">
                <a16:creationId xmlns:a16="http://schemas.microsoft.com/office/drawing/2014/main" id="{3A45BC52-0ECD-4673-B250-958BAB3CD23C}"/>
              </a:ext>
            </a:extLst>
          </p:cNvPr>
          <p:cNvGraphicFramePr>
            <a:graphicFrameLocks noChangeAspect="1"/>
          </p:cNvGraphicFramePr>
          <p:nvPr>
            <p:extLst>
              <p:ext uri="{D42A27DB-BD31-4B8C-83A1-F6EECF244321}">
                <p14:modId xmlns:p14="http://schemas.microsoft.com/office/powerpoint/2010/main" val="405265909"/>
              </p:ext>
            </p:extLst>
          </p:nvPr>
        </p:nvGraphicFramePr>
        <p:xfrm>
          <a:off x="6048375" y="3986213"/>
          <a:ext cx="393700" cy="525462"/>
        </p:xfrm>
        <a:graphic>
          <a:graphicData uri="http://schemas.openxmlformats.org/presentationml/2006/ole">
            <mc:AlternateContent xmlns:mc="http://schemas.openxmlformats.org/markup-compatibility/2006">
              <mc:Choice xmlns:v="urn:schemas-microsoft-com:vml" Requires="v">
                <p:oleObj spid="_x0000_s132230" name="Equation" r:id="rId15" imgW="114376" imgH="161959" progId="Equation.3">
                  <p:embed/>
                </p:oleObj>
              </mc:Choice>
              <mc:Fallback>
                <p:oleObj name="Equation" r:id="rId15" imgW="114376" imgH="161959" progId="Equation.3">
                  <p:embed/>
                  <p:pic>
                    <p:nvPicPr>
                      <p:cNvPr id="36896" name="Object 8">
                        <a:extLst>
                          <a:ext uri="{FF2B5EF4-FFF2-40B4-BE49-F238E27FC236}">
                            <a16:creationId xmlns:a16="http://schemas.microsoft.com/office/drawing/2014/main" id="{3A45BC52-0ECD-4673-B250-958BAB3CD23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48375" y="3986213"/>
                        <a:ext cx="3937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7" name="Object 9">
            <a:extLst>
              <a:ext uri="{FF2B5EF4-FFF2-40B4-BE49-F238E27FC236}">
                <a16:creationId xmlns:a16="http://schemas.microsoft.com/office/drawing/2014/main" id="{190BEA10-091A-4E55-9255-55E3459BE169}"/>
              </a:ext>
            </a:extLst>
          </p:cNvPr>
          <p:cNvGraphicFramePr>
            <a:graphicFrameLocks noChangeAspect="1"/>
          </p:cNvGraphicFramePr>
          <p:nvPr>
            <p:extLst>
              <p:ext uri="{D42A27DB-BD31-4B8C-83A1-F6EECF244321}">
                <p14:modId xmlns:p14="http://schemas.microsoft.com/office/powerpoint/2010/main" val="3803908867"/>
              </p:ext>
            </p:extLst>
          </p:nvPr>
        </p:nvGraphicFramePr>
        <p:xfrm>
          <a:off x="4143375" y="4148138"/>
          <a:ext cx="360363" cy="360362"/>
        </p:xfrm>
        <a:graphic>
          <a:graphicData uri="http://schemas.openxmlformats.org/presentationml/2006/ole">
            <mc:AlternateContent xmlns:mc="http://schemas.openxmlformats.org/markup-compatibility/2006">
              <mc:Choice xmlns:v="urn:schemas-microsoft-com:vml" Requires="v">
                <p:oleObj spid="_x0000_s132231" name="Equation" r:id="rId17" imgW="104896" imgH="104707" progId="Equation.3">
                  <p:embed/>
                </p:oleObj>
              </mc:Choice>
              <mc:Fallback>
                <p:oleObj name="Equation" r:id="rId17" imgW="104896" imgH="104707" progId="Equation.3">
                  <p:embed/>
                  <p:pic>
                    <p:nvPicPr>
                      <p:cNvPr id="36897" name="Object 9">
                        <a:extLst>
                          <a:ext uri="{FF2B5EF4-FFF2-40B4-BE49-F238E27FC236}">
                            <a16:creationId xmlns:a16="http://schemas.microsoft.com/office/drawing/2014/main" id="{190BEA10-091A-4E55-9255-55E3459BE16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3375" y="41481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8" name="Object 10">
            <a:extLst>
              <a:ext uri="{FF2B5EF4-FFF2-40B4-BE49-F238E27FC236}">
                <a16:creationId xmlns:a16="http://schemas.microsoft.com/office/drawing/2014/main" id="{4480CEC6-9D6F-4566-8B30-1450B0454C7D}"/>
              </a:ext>
            </a:extLst>
          </p:cNvPr>
          <p:cNvGraphicFramePr>
            <a:graphicFrameLocks noChangeAspect="1"/>
          </p:cNvGraphicFramePr>
          <p:nvPr>
            <p:extLst>
              <p:ext uri="{D42A27DB-BD31-4B8C-83A1-F6EECF244321}">
                <p14:modId xmlns:p14="http://schemas.microsoft.com/office/powerpoint/2010/main" val="2155613064"/>
              </p:ext>
            </p:extLst>
          </p:nvPr>
        </p:nvGraphicFramePr>
        <p:xfrm>
          <a:off x="4143375" y="5319713"/>
          <a:ext cx="360363" cy="196850"/>
        </p:xfrm>
        <a:graphic>
          <a:graphicData uri="http://schemas.openxmlformats.org/presentationml/2006/ole">
            <mc:AlternateContent xmlns:mc="http://schemas.openxmlformats.org/markup-compatibility/2006">
              <mc:Choice xmlns:v="urn:schemas-microsoft-com:vml" Requires="v">
                <p:oleObj spid="_x0000_s132232" name="Equation" r:id="rId19" imgW="104896" imgH="37964" progId="Equation.3">
                  <p:embed/>
                </p:oleObj>
              </mc:Choice>
              <mc:Fallback>
                <p:oleObj name="Equation" r:id="rId19" imgW="104896" imgH="37964" progId="Equation.3">
                  <p:embed/>
                  <p:pic>
                    <p:nvPicPr>
                      <p:cNvPr id="36898" name="Object 10">
                        <a:extLst>
                          <a:ext uri="{FF2B5EF4-FFF2-40B4-BE49-F238E27FC236}">
                            <a16:creationId xmlns:a16="http://schemas.microsoft.com/office/drawing/2014/main" id="{4480CEC6-9D6F-4566-8B30-1450B0454C7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43375" y="5319713"/>
                        <a:ext cx="360363"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9" name="Rectangle 1059">
            <a:extLst>
              <a:ext uri="{FF2B5EF4-FFF2-40B4-BE49-F238E27FC236}">
                <a16:creationId xmlns:a16="http://schemas.microsoft.com/office/drawing/2014/main" id="{4B9A8C5D-ED20-497F-AD25-992D28E83B15}"/>
              </a:ext>
            </a:extLst>
          </p:cNvPr>
          <p:cNvSpPr>
            <a:spLocks noChangeArrowheads="1"/>
          </p:cNvSpPr>
          <p:nvPr/>
        </p:nvSpPr>
        <p:spPr bwMode="auto">
          <a:xfrm>
            <a:off x="428625" y="3357563"/>
            <a:ext cx="325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rgbClr val="FFCC00"/>
                </a:solidFill>
                <a:latin typeface="宋体" panose="02010600030101010101" pitchFamily="2" charset="-122"/>
              </a:rPr>
              <a:t>设真空中一平面电磁波</a:t>
            </a:r>
          </a:p>
        </p:txBody>
      </p:sp>
      <p:grpSp>
        <p:nvGrpSpPr>
          <p:cNvPr id="2" name="Group 1063">
            <a:extLst>
              <a:ext uri="{FF2B5EF4-FFF2-40B4-BE49-F238E27FC236}">
                <a16:creationId xmlns:a16="http://schemas.microsoft.com/office/drawing/2014/main" id="{64CBC833-2A20-4499-8140-0DB17597CE15}"/>
              </a:ext>
            </a:extLst>
          </p:cNvPr>
          <p:cNvGrpSpPr>
            <a:grpSpLocks/>
          </p:cNvGrpSpPr>
          <p:nvPr/>
        </p:nvGrpSpPr>
        <p:grpSpPr bwMode="auto">
          <a:xfrm>
            <a:off x="214313" y="4005263"/>
            <a:ext cx="2971800" cy="1828800"/>
            <a:chOff x="288" y="2880"/>
            <a:chExt cx="2256" cy="1152"/>
          </a:xfrm>
        </p:grpSpPr>
        <p:sp>
          <p:nvSpPr>
            <p:cNvPr id="6189" name="Line 1060">
              <a:extLst>
                <a:ext uri="{FF2B5EF4-FFF2-40B4-BE49-F238E27FC236}">
                  <a16:creationId xmlns:a16="http://schemas.microsoft.com/office/drawing/2014/main" id="{98D666AF-E063-4DB8-A19E-FA39F40E0902}"/>
                </a:ext>
              </a:extLst>
            </p:cNvPr>
            <p:cNvSpPr>
              <a:spLocks noChangeShapeType="1"/>
            </p:cNvSpPr>
            <p:nvPr/>
          </p:nvSpPr>
          <p:spPr bwMode="auto">
            <a:xfrm>
              <a:off x="624" y="3696"/>
              <a:ext cx="1920" cy="0"/>
            </a:xfrm>
            <a:prstGeom prst="line">
              <a:avLst/>
            </a:prstGeom>
            <a:noFill/>
            <a:ln w="22225">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0" name="Line 1061">
              <a:extLst>
                <a:ext uri="{FF2B5EF4-FFF2-40B4-BE49-F238E27FC236}">
                  <a16:creationId xmlns:a16="http://schemas.microsoft.com/office/drawing/2014/main" id="{A5DD8F4A-A672-4BC1-BC89-95E59B1B140D}"/>
                </a:ext>
              </a:extLst>
            </p:cNvPr>
            <p:cNvSpPr>
              <a:spLocks noChangeShapeType="1"/>
            </p:cNvSpPr>
            <p:nvPr/>
          </p:nvSpPr>
          <p:spPr bwMode="auto">
            <a:xfrm flipV="1">
              <a:off x="624" y="2880"/>
              <a:ext cx="0" cy="816"/>
            </a:xfrm>
            <a:prstGeom prst="line">
              <a:avLst/>
            </a:prstGeom>
            <a:noFill/>
            <a:ln w="22225">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1" name="Line 1062">
              <a:extLst>
                <a:ext uri="{FF2B5EF4-FFF2-40B4-BE49-F238E27FC236}">
                  <a16:creationId xmlns:a16="http://schemas.microsoft.com/office/drawing/2014/main" id="{5200BAE3-EBA9-4A7C-877F-BBDC49772EBF}"/>
                </a:ext>
              </a:extLst>
            </p:cNvPr>
            <p:cNvSpPr>
              <a:spLocks noChangeShapeType="1"/>
            </p:cNvSpPr>
            <p:nvPr/>
          </p:nvSpPr>
          <p:spPr bwMode="auto">
            <a:xfrm flipH="1">
              <a:off x="288" y="3696"/>
              <a:ext cx="336" cy="336"/>
            </a:xfrm>
            <a:prstGeom prst="line">
              <a:avLst/>
            </a:prstGeom>
            <a:noFill/>
            <a:ln w="22225">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6904" name="Object 11">
            <a:extLst>
              <a:ext uri="{FF2B5EF4-FFF2-40B4-BE49-F238E27FC236}">
                <a16:creationId xmlns:a16="http://schemas.microsoft.com/office/drawing/2014/main" id="{0D10167C-FC82-417B-A3A6-80BC3303C6E0}"/>
              </a:ext>
            </a:extLst>
          </p:cNvPr>
          <p:cNvGraphicFramePr>
            <a:graphicFrameLocks noChangeAspect="1"/>
          </p:cNvGraphicFramePr>
          <p:nvPr>
            <p:extLst>
              <p:ext uri="{D42A27DB-BD31-4B8C-83A1-F6EECF244321}">
                <p14:modId xmlns:p14="http://schemas.microsoft.com/office/powerpoint/2010/main" val="1485448076"/>
              </p:ext>
            </p:extLst>
          </p:nvPr>
        </p:nvGraphicFramePr>
        <p:xfrm>
          <a:off x="2857500" y="4862513"/>
          <a:ext cx="328613" cy="361950"/>
        </p:xfrm>
        <a:graphic>
          <a:graphicData uri="http://schemas.openxmlformats.org/presentationml/2006/ole">
            <mc:AlternateContent xmlns:mc="http://schemas.openxmlformats.org/markup-compatibility/2006">
              <mc:Choice xmlns:v="urn:schemas-microsoft-com:vml" Requires="v">
                <p:oleObj spid="_x0000_s132233" name="Equation" r:id="rId21" imgW="85629" imgH="104707" progId="Equation.3">
                  <p:embed/>
                </p:oleObj>
              </mc:Choice>
              <mc:Fallback>
                <p:oleObj name="Equation" r:id="rId21" imgW="85629" imgH="104707" progId="Equation.3">
                  <p:embed/>
                  <p:pic>
                    <p:nvPicPr>
                      <p:cNvPr id="36904" name="Object 11">
                        <a:extLst>
                          <a:ext uri="{FF2B5EF4-FFF2-40B4-BE49-F238E27FC236}">
                            <a16:creationId xmlns:a16="http://schemas.microsoft.com/office/drawing/2014/main" id="{0D10167C-FC82-417B-A3A6-80BC3303C6E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57500" y="4862513"/>
                        <a:ext cx="32861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5" name="Object 12">
            <a:extLst>
              <a:ext uri="{FF2B5EF4-FFF2-40B4-BE49-F238E27FC236}">
                <a16:creationId xmlns:a16="http://schemas.microsoft.com/office/drawing/2014/main" id="{2C055080-CA6A-4870-9D87-6EF6AF250EEE}"/>
              </a:ext>
            </a:extLst>
          </p:cNvPr>
          <p:cNvGraphicFramePr>
            <a:graphicFrameLocks noChangeAspect="1"/>
          </p:cNvGraphicFramePr>
          <p:nvPr>
            <p:extLst>
              <p:ext uri="{D42A27DB-BD31-4B8C-83A1-F6EECF244321}">
                <p14:modId xmlns:p14="http://schemas.microsoft.com/office/powerpoint/2010/main" val="3743130268"/>
              </p:ext>
            </p:extLst>
          </p:nvPr>
        </p:nvGraphicFramePr>
        <p:xfrm>
          <a:off x="290513" y="3776663"/>
          <a:ext cx="361950" cy="428625"/>
        </p:xfrm>
        <a:graphic>
          <a:graphicData uri="http://schemas.openxmlformats.org/presentationml/2006/ole">
            <mc:AlternateContent xmlns:mc="http://schemas.openxmlformats.org/markup-compatibility/2006">
              <mc:Choice xmlns:v="urn:schemas-microsoft-com:vml" Requires="v">
                <p:oleObj spid="_x0000_s132234" name="Equation" r:id="rId23" imgW="104896" imgH="123689" progId="Equation.3">
                  <p:embed/>
                </p:oleObj>
              </mc:Choice>
              <mc:Fallback>
                <p:oleObj name="Equation" r:id="rId23" imgW="104896" imgH="123689" progId="Equation.3">
                  <p:embed/>
                  <p:pic>
                    <p:nvPicPr>
                      <p:cNvPr id="36905" name="Object 12">
                        <a:extLst>
                          <a:ext uri="{FF2B5EF4-FFF2-40B4-BE49-F238E27FC236}">
                            <a16:creationId xmlns:a16="http://schemas.microsoft.com/office/drawing/2014/main" id="{2C055080-CA6A-4870-9D87-6EF6AF250EE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0513" y="3776663"/>
                        <a:ext cx="3619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6" name="Object 13">
            <a:extLst>
              <a:ext uri="{FF2B5EF4-FFF2-40B4-BE49-F238E27FC236}">
                <a16:creationId xmlns:a16="http://schemas.microsoft.com/office/drawing/2014/main" id="{891B8BD0-C302-4C3B-B653-9FF445FB8968}"/>
              </a:ext>
            </a:extLst>
          </p:cNvPr>
          <p:cNvGraphicFramePr>
            <a:graphicFrameLocks noChangeAspect="1"/>
          </p:cNvGraphicFramePr>
          <p:nvPr>
            <p:extLst>
              <p:ext uri="{D42A27DB-BD31-4B8C-83A1-F6EECF244321}">
                <p14:modId xmlns:p14="http://schemas.microsoft.com/office/powerpoint/2010/main" val="3577126515"/>
              </p:ext>
            </p:extLst>
          </p:nvPr>
        </p:nvGraphicFramePr>
        <p:xfrm>
          <a:off x="357188" y="5643563"/>
          <a:ext cx="328612" cy="330200"/>
        </p:xfrm>
        <a:graphic>
          <a:graphicData uri="http://schemas.openxmlformats.org/presentationml/2006/ole">
            <mc:AlternateContent xmlns:mc="http://schemas.openxmlformats.org/markup-compatibility/2006">
              <mc:Choice xmlns:v="urn:schemas-microsoft-com:vml" Requires="v">
                <p:oleObj spid="_x0000_s132235" name="Equation" r:id="rId25" imgW="85629" imgH="85725" progId="Equation.3">
                  <p:embed/>
                </p:oleObj>
              </mc:Choice>
              <mc:Fallback>
                <p:oleObj name="Equation" r:id="rId25" imgW="85629" imgH="85725" progId="Equation.3">
                  <p:embed/>
                  <p:pic>
                    <p:nvPicPr>
                      <p:cNvPr id="36906" name="Object 13">
                        <a:extLst>
                          <a:ext uri="{FF2B5EF4-FFF2-40B4-BE49-F238E27FC236}">
                            <a16:creationId xmlns:a16="http://schemas.microsoft.com/office/drawing/2014/main" id="{891B8BD0-C302-4C3B-B653-9FF445FB896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7188" y="5643563"/>
                        <a:ext cx="32861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07" name="Object 14">
            <a:extLst>
              <a:ext uri="{FF2B5EF4-FFF2-40B4-BE49-F238E27FC236}">
                <a16:creationId xmlns:a16="http://schemas.microsoft.com/office/drawing/2014/main" id="{176361CE-6BB3-4523-BA6E-D5CF93BA15F6}"/>
              </a:ext>
            </a:extLst>
          </p:cNvPr>
          <p:cNvGraphicFramePr>
            <a:graphicFrameLocks noChangeAspect="1"/>
          </p:cNvGraphicFramePr>
          <p:nvPr>
            <p:extLst>
              <p:ext uri="{D42A27DB-BD31-4B8C-83A1-F6EECF244321}">
                <p14:modId xmlns:p14="http://schemas.microsoft.com/office/powerpoint/2010/main" val="2526904543"/>
              </p:ext>
            </p:extLst>
          </p:nvPr>
        </p:nvGraphicFramePr>
        <p:xfrm>
          <a:off x="823913" y="4843463"/>
          <a:ext cx="328612" cy="361950"/>
        </p:xfrm>
        <a:graphic>
          <a:graphicData uri="http://schemas.openxmlformats.org/presentationml/2006/ole">
            <mc:AlternateContent xmlns:mc="http://schemas.openxmlformats.org/markup-compatibility/2006">
              <mc:Choice xmlns:v="urn:schemas-microsoft-com:vml" Requires="v">
                <p:oleObj spid="_x0000_s132236" name="Equation" r:id="rId27" imgW="85629" imgH="104707" progId="Equation.3">
                  <p:embed/>
                </p:oleObj>
              </mc:Choice>
              <mc:Fallback>
                <p:oleObj name="Equation" r:id="rId27" imgW="85629" imgH="104707" progId="Equation.3">
                  <p:embed/>
                  <p:pic>
                    <p:nvPicPr>
                      <p:cNvPr id="36907" name="Object 14">
                        <a:extLst>
                          <a:ext uri="{FF2B5EF4-FFF2-40B4-BE49-F238E27FC236}">
                            <a16:creationId xmlns:a16="http://schemas.microsoft.com/office/drawing/2014/main" id="{176361CE-6BB3-4523-BA6E-D5CF93BA15F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3913" y="4843463"/>
                        <a:ext cx="3286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08" name="AutoShape 1068">
            <a:extLst>
              <a:ext uri="{FF2B5EF4-FFF2-40B4-BE49-F238E27FC236}">
                <a16:creationId xmlns:a16="http://schemas.microsoft.com/office/drawing/2014/main" id="{73959DC4-F469-47A9-9436-58A1B9A33EBC}"/>
              </a:ext>
            </a:extLst>
          </p:cNvPr>
          <p:cNvSpPr>
            <a:spLocks noChangeArrowheads="1"/>
          </p:cNvSpPr>
          <p:nvPr/>
        </p:nvSpPr>
        <p:spPr bwMode="auto">
          <a:xfrm rot="16200000" flipH="1">
            <a:off x="1014413" y="4652963"/>
            <a:ext cx="2362200" cy="914400"/>
          </a:xfrm>
          <a:prstGeom prst="parallelogram">
            <a:avLst>
              <a:gd name="adj" fmla="val 97042"/>
            </a:avLst>
          </a:prstGeom>
          <a:solidFill>
            <a:srgbClr val="CCFFCC">
              <a:alpha val="50195"/>
            </a:srgbClr>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909" name="Line 1069">
            <a:extLst>
              <a:ext uri="{FF2B5EF4-FFF2-40B4-BE49-F238E27FC236}">
                <a16:creationId xmlns:a16="http://schemas.microsoft.com/office/drawing/2014/main" id="{A1B84BCC-62F3-4879-BF45-7A745D82311F}"/>
              </a:ext>
            </a:extLst>
          </p:cNvPr>
          <p:cNvSpPr>
            <a:spLocks noChangeShapeType="1"/>
          </p:cNvSpPr>
          <p:nvPr/>
        </p:nvSpPr>
        <p:spPr bwMode="auto">
          <a:xfrm flipV="1">
            <a:off x="2195513" y="4538663"/>
            <a:ext cx="0" cy="7620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0" name="Line 1070">
            <a:extLst>
              <a:ext uri="{FF2B5EF4-FFF2-40B4-BE49-F238E27FC236}">
                <a16:creationId xmlns:a16="http://schemas.microsoft.com/office/drawing/2014/main" id="{0D670E35-A004-4D93-854E-4710DAFD0937}"/>
              </a:ext>
            </a:extLst>
          </p:cNvPr>
          <p:cNvSpPr>
            <a:spLocks noChangeShapeType="1"/>
          </p:cNvSpPr>
          <p:nvPr/>
        </p:nvSpPr>
        <p:spPr bwMode="auto">
          <a:xfrm flipH="1">
            <a:off x="1814513" y="5300663"/>
            <a:ext cx="381000" cy="45720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911" name="Object 15">
            <a:extLst>
              <a:ext uri="{FF2B5EF4-FFF2-40B4-BE49-F238E27FC236}">
                <a16:creationId xmlns:a16="http://schemas.microsoft.com/office/drawing/2014/main" id="{AFE765C3-5190-460D-8B2C-510575A8A90A}"/>
              </a:ext>
            </a:extLst>
          </p:cNvPr>
          <p:cNvGraphicFramePr>
            <a:graphicFrameLocks noChangeAspect="1"/>
          </p:cNvGraphicFramePr>
          <p:nvPr>
            <p:extLst>
              <p:ext uri="{D42A27DB-BD31-4B8C-83A1-F6EECF244321}">
                <p14:modId xmlns:p14="http://schemas.microsoft.com/office/powerpoint/2010/main" val="3806563228"/>
              </p:ext>
            </p:extLst>
          </p:nvPr>
        </p:nvGraphicFramePr>
        <p:xfrm>
          <a:off x="1281113" y="5453063"/>
          <a:ext cx="460375" cy="525462"/>
        </p:xfrm>
        <a:graphic>
          <a:graphicData uri="http://schemas.openxmlformats.org/presentationml/2006/ole">
            <mc:AlternateContent xmlns:mc="http://schemas.openxmlformats.org/markup-compatibility/2006">
              <mc:Choice xmlns:v="urn:schemas-microsoft-com:vml" Requires="v">
                <p:oleObj spid="_x0000_s132237" name="Equation" r:id="rId29" imgW="142818" imgH="161959" progId="Equation.3">
                  <p:embed/>
                </p:oleObj>
              </mc:Choice>
              <mc:Fallback>
                <p:oleObj name="Equation" r:id="rId29" imgW="142818" imgH="161959" progId="Equation.3">
                  <p:embed/>
                  <p:pic>
                    <p:nvPicPr>
                      <p:cNvPr id="36911" name="Object 15">
                        <a:extLst>
                          <a:ext uri="{FF2B5EF4-FFF2-40B4-BE49-F238E27FC236}">
                            <a16:creationId xmlns:a16="http://schemas.microsoft.com/office/drawing/2014/main" id="{AFE765C3-5190-460D-8B2C-510575A8A90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281113" y="5453063"/>
                        <a:ext cx="4603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2" name="Object 16">
            <a:extLst>
              <a:ext uri="{FF2B5EF4-FFF2-40B4-BE49-F238E27FC236}">
                <a16:creationId xmlns:a16="http://schemas.microsoft.com/office/drawing/2014/main" id="{D1320A4F-726F-4A99-934A-CC54326157FD}"/>
              </a:ext>
            </a:extLst>
          </p:cNvPr>
          <p:cNvGraphicFramePr>
            <a:graphicFrameLocks noChangeAspect="1"/>
          </p:cNvGraphicFramePr>
          <p:nvPr>
            <p:extLst>
              <p:ext uri="{D42A27DB-BD31-4B8C-83A1-F6EECF244321}">
                <p14:modId xmlns:p14="http://schemas.microsoft.com/office/powerpoint/2010/main" val="2704934025"/>
              </p:ext>
            </p:extLst>
          </p:nvPr>
        </p:nvGraphicFramePr>
        <p:xfrm>
          <a:off x="2195513" y="4157663"/>
          <a:ext cx="393700" cy="525462"/>
        </p:xfrm>
        <a:graphic>
          <a:graphicData uri="http://schemas.openxmlformats.org/presentationml/2006/ole">
            <mc:AlternateContent xmlns:mc="http://schemas.openxmlformats.org/markup-compatibility/2006">
              <mc:Choice xmlns:v="urn:schemas-microsoft-com:vml" Requires="v">
                <p:oleObj spid="_x0000_s132238" name="Equation" r:id="rId31" imgW="114376" imgH="161959" progId="Equation.3">
                  <p:embed/>
                </p:oleObj>
              </mc:Choice>
              <mc:Fallback>
                <p:oleObj name="Equation" r:id="rId31" imgW="114376" imgH="161959" progId="Equation.3">
                  <p:embed/>
                  <p:pic>
                    <p:nvPicPr>
                      <p:cNvPr id="36912" name="Object 16">
                        <a:extLst>
                          <a:ext uri="{FF2B5EF4-FFF2-40B4-BE49-F238E27FC236}">
                            <a16:creationId xmlns:a16="http://schemas.microsoft.com/office/drawing/2014/main" id="{D1320A4F-726F-4A99-934A-CC54326157FD}"/>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195513" y="4157663"/>
                        <a:ext cx="3937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13" name="Line 1073">
            <a:extLst>
              <a:ext uri="{FF2B5EF4-FFF2-40B4-BE49-F238E27FC236}">
                <a16:creationId xmlns:a16="http://schemas.microsoft.com/office/drawing/2014/main" id="{760E7ECE-607D-4D79-B0FD-6C1BAFC459C0}"/>
              </a:ext>
            </a:extLst>
          </p:cNvPr>
          <p:cNvSpPr>
            <a:spLocks noChangeShapeType="1"/>
          </p:cNvSpPr>
          <p:nvPr/>
        </p:nvSpPr>
        <p:spPr bwMode="auto">
          <a:xfrm>
            <a:off x="1203325" y="4233863"/>
            <a:ext cx="763588" cy="0"/>
          </a:xfrm>
          <a:prstGeom prst="line">
            <a:avLst/>
          </a:prstGeom>
          <a:noFill/>
          <a:ln w="222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914" name="Object 17">
            <a:extLst>
              <a:ext uri="{FF2B5EF4-FFF2-40B4-BE49-F238E27FC236}">
                <a16:creationId xmlns:a16="http://schemas.microsoft.com/office/drawing/2014/main" id="{85ED7C9D-3950-41B9-A732-500FA755396B}"/>
              </a:ext>
            </a:extLst>
          </p:cNvPr>
          <p:cNvGraphicFramePr>
            <a:graphicFrameLocks noChangeAspect="1"/>
          </p:cNvGraphicFramePr>
          <p:nvPr>
            <p:extLst>
              <p:ext uri="{D42A27DB-BD31-4B8C-83A1-F6EECF244321}">
                <p14:modId xmlns:p14="http://schemas.microsoft.com/office/powerpoint/2010/main" val="1751646527"/>
              </p:ext>
            </p:extLst>
          </p:nvPr>
        </p:nvGraphicFramePr>
        <p:xfrm>
          <a:off x="1433513" y="3852863"/>
          <a:ext cx="328612" cy="361950"/>
        </p:xfrm>
        <a:graphic>
          <a:graphicData uri="http://schemas.openxmlformats.org/presentationml/2006/ole">
            <mc:AlternateContent xmlns:mc="http://schemas.openxmlformats.org/markup-compatibility/2006">
              <mc:Choice xmlns:v="urn:schemas-microsoft-com:vml" Requires="v">
                <p:oleObj spid="_x0000_s132239" name="Equation" r:id="rId33" imgW="85629" imgH="104707" progId="Equation.3">
                  <p:embed/>
                </p:oleObj>
              </mc:Choice>
              <mc:Fallback>
                <p:oleObj name="Equation" r:id="rId33" imgW="85629" imgH="104707" progId="Equation.3">
                  <p:embed/>
                  <p:pic>
                    <p:nvPicPr>
                      <p:cNvPr id="36914" name="Object 17">
                        <a:extLst>
                          <a:ext uri="{FF2B5EF4-FFF2-40B4-BE49-F238E27FC236}">
                            <a16:creationId xmlns:a16="http://schemas.microsoft.com/office/drawing/2014/main" id="{85ED7C9D-3950-41B9-A732-500FA75539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33513" y="3852863"/>
                        <a:ext cx="3286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Rectangle 4">
            <a:extLst>
              <a:ext uri="{FF2B5EF4-FFF2-40B4-BE49-F238E27FC236}">
                <a16:creationId xmlns:a16="http://schemas.microsoft.com/office/drawing/2014/main" id="{EC22635B-5612-42BB-903D-4B5533B7880B}"/>
              </a:ext>
            </a:extLst>
          </p:cNvPr>
          <p:cNvSpPr>
            <a:spLocks noChangeArrowheads="1"/>
          </p:cNvSpPr>
          <p:nvPr/>
        </p:nvSpPr>
        <p:spPr bwMode="auto">
          <a:xfrm>
            <a:off x="3414713" y="5500688"/>
            <a:ext cx="5372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00FFFF"/>
                </a:solidFill>
                <a:cs typeface="Times New Roman" panose="02020603050405020304" pitchFamily="18" charset="0"/>
              </a:rPr>
              <a:t>这样变化的电场产生磁场，变化的</a:t>
            </a:r>
            <a:endParaRPr kumimoji="0" lang="en-US" altLang="zh-CN">
              <a:solidFill>
                <a:srgbClr val="00FFFF"/>
              </a:solidFill>
              <a:cs typeface="Times New Roman" panose="02020603050405020304" pitchFamily="18" charset="0"/>
            </a:endParaRPr>
          </a:p>
          <a:p>
            <a:r>
              <a:rPr kumimoji="0" lang="zh-CN" altLang="en-US">
                <a:solidFill>
                  <a:srgbClr val="00FFFF"/>
                </a:solidFill>
                <a:cs typeface="Times New Roman" panose="02020603050405020304" pitchFamily="18" charset="0"/>
              </a:rPr>
              <a:t>磁场产生电场，交替变化，由近及</a:t>
            </a:r>
            <a:endParaRPr kumimoji="0" lang="en-US" altLang="zh-CN">
              <a:solidFill>
                <a:srgbClr val="00FFFF"/>
              </a:solidFill>
              <a:cs typeface="Times New Roman" panose="02020603050405020304" pitchFamily="18" charset="0"/>
            </a:endParaRPr>
          </a:p>
          <a:p>
            <a:r>
              <a:rPr kumimoji="0" lang="zh-CN" altLang="en-US">
                <a:solidFill>
                  <a:srgbClr val="00FFFF"/>
                </a:solidFill>
                <a:cs typeface="Times New Roman" panose="02020603050405020304" pitchFamily="18" charset="0"/>
              </a:rPr>
              <a:t>远地传播出去，形成电磁波。</a:t>
            </a:r>
            <a:endParaRPr kumimoji="0" lang="zh-CN" altLang="en-US">
              <a:solidFill>
                <a:srgbClr val="00FFFF"/>
              </a:solidFill>
            </a:endParaRPr>
          </a:p>
        </p:txBody>
      </p:sp>
      <p:sp>
        <p:nvSpPr>
          <p:cNvPr id="48" name="Rectangle 4">
            <a:extLst>
              <a:ext uri="{FF2B5EF4-FFF2-40B4-BE49-F238E27FC236}">
                <a16:creationId xmlns:a16="http://schemas.microsoft.com/office/drawing/2014/main" id="{C61DEC22-84CC-47CE-883D-9A71E67AE782}"/>
              </a:ext>
            </a:extLst>
          </p:cNvPr>
          <p:cNvSpPr>
            <a:spLocks noChangeArrowheads="1"/>
          </p:cNvSpPr>
          <p:nvPr/>
        </p:nvSpPr>
        <p:spPr bwMode="auto">
          <a:xfrm>
            <a:off x="144463" y="642938"/>
            <a:ext cx="4213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Clr>
                <a:srgbClr val="FF9900"/>
              </a:buClr>
              <a:buSzPct val="80000"/>
            </a:pPr>
            <a:r>
              <a:rPr lang="en-US" altLang="zh-CN">
                <a:solidFill>
                  <a:srgbClr val="66FFFF"/>
                </a:solidFill>
                <a:latin typeface="宋体" panose="02010600030101010101" pitchFamily="2" charset="-122"/>
              </a:rPr>
              <a:t>1.</a:t>
            </a:r>
            <a:r>
              <a:rPr lang="zh-CN" altLang="en-US">
                <a:solidFill>
                  <a:srgbClr val="66FFFF"/>
                </a:solidFill>
                <a:latin typeface="宋体" panose="02010600030101010101" pitchFamily="2" charset="-122"/>
              </a:rPr>
              <a:t>电磁波的产生及传播      </a:t>
            </a:r>
          </a:p>
        </p:txBody>
      </p:sp>
      <p:sp>
        <p:nvSpPr>
          <p:cNvPr id="49" name="Rectangle 5">
            <a:extLst>
              <a:ext uri="{FF2B5EF4-FFF2-40B4-BE49-F238E27FC236}">
                <a16:creationId xmlns:a16="http://schemas.microsoft.com/office/drawing/2014/main" id="{E533E318-D485-4912-9277-116C326B3EC4}"/>
              </a:ext>
            </a:extLst>
          </p:cNvPr>
          <p:cNvSpPr>
            <a:spLocks noChangeArrowheads="1"/>
          </p:cNvSpPr>
          <p:nvPr/>
        </p:nvSpPr>
        <p:spPr bwMode="auto">
          <a:xfrm>
            <a:off x="571500" y="107156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仿宋_GB2312" pitchFamily="49" charset="-122"/>
              </a:rPr>
              <a:t>凡作加速运动的电荷或电荷系都是发射电磁波的波源。</a:t>
            </a:r>
            <a:endParaRPr lang="zh-CN" altLang="en-US">
              <a:solidFill>
                <a:schemeClr val="bg1"/>
              </a:solidFill>
              <a:latin typeface="宋体" panose="02010600030101010101" pitchFamily="2" charset="-122"/>
              <a:ea typeface="仿宋_GB2312" pitchFamily="49" charset="-122"/>
            </a:endParaRPr>
          </a:p>
        </p:txBody>
      </p:sp>
      <p:graphicFrame>
        <p:nvGraphicFramePr>
          <p:cNvPr id="50" name="Object 41">
            <a:extLst>
              <a:ext uri="{FF2B5EF4-FFF2-40B4-BE49-F238E27FC236}">
                <a16:creationId xmlns:a16="http://schemas.microsoft.com/office/drawing/2014/main" id="{BBE35B0B-FC54-4398-8854-AA4CC1CFCA1E}"/>
              </a:ext>
            </a:extLst>
          </p:cNvPr>
          <p:cNvGraphicFramePr>
            <a:graphicFrameLocks/>
          </p:cNvGraphicFramePr>
          <p:nvPr>
            <p:extLst>
              <p:ext uri="{D42A27DB-BD31-4B8C-83A1-F6EECF244321}">
                <p14:modId xmlns:p14="http://schemas.microsoft.com/office/powerpoint/2010/main" val="3580770232"/>
              </p:ext>
            </p:extLst>
          </p:nvPr>
        </p:nvGraphicFramePr>
        <p:xfrm>
          <a:off x="571500" y="2071688"/>
          <a:ext cx="3448050" cy="749300"/>
        </p:xfrm>
        <a:graphic>
          <a:graphicData uri="http://schemas.openxmlformats.org/presentationml/2006/ole">
            <mc:AlternateContent xmlns:mc="http://schemas.openxmlformats.org/markup-compatibility/2006">
              <mc:Choice xmlns:v="urn:schemas-microsoft-com:vml" Requires="v">
                <p:oleObj spid="_x0000_s132240" name="公式" r:id="rId35" imgW="3419367" imgH="714273" progId="Equation.3">
                  <p:embed/>
                </p:oleObj>
              </mc:Choice>
              <mc:Fallback>
                <p:oleObj name="公式" r:id="rId35" imgW="3419367" imgH="714273" progId="Equation.3">
                  <p:embed/>
                  <p:pic>
                    <p:nvPicPr>
                      <p:cNvPr id="50" name="Object 41">
                        <a:extLst>
                          <a:ext uri="{FF2B5EF4-FFF2-40B4-BE49-F238E27FC236}">
                            <a16:creationId xmlns:a16="http://schemas.microsoft.com/office/drawing/2014/main" id="{BBE35B0B-FC54-4398-8854-AA4CC1CFCA1E}"/>
                          </a:ext>
                        </a:extLst>
                      </p:cNvPr>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1500" y="2071688"/>
                        <a:ext cx="34480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Text Box 7">
            <a:extLst>
              <a:ext uri="{FF2B5EF4-FFF2-40B4-BE49-F238E27FC236}">
                <a16:creationId xmlns:a16="http://schemas.microsoft.com/office/drawing/2014/main" id="{E4849FA0-7FAF-4268-B71A-1CC3FE15A122}"/>
              </a:ext>
            </a:extLst>
          </p:cNvPr>
          <p:cNvSpPr txBox="1">
            <a:spLocks noChangeArrowheads="1"/>
          </p:cNvSpPr>
          <p:nvPr/>
        </p:nvSpPr>
        <p:spPr bwMode="auto">
          <a:xfrm>
            <a:off x="466725" y="2827338"/>
            <a:ext cx="4033838"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仿宋_GB2312" pitchFamily="49" charset="-122"/>
              </a:rPr>
              <a:t>变化磁场可以激发涡旋电场</a:t>
            </a:r>
          </a:p>
        </p:txBody>
      </p:sp>
      <p:sp>
        <p:nvSpPr>
          <p:cNvPr id="52" name="Rectangle 11">
            <a:extLst>
              <a:ext uri="{FF2B5EF4-FFF2-40B4-BE49-F238E27FC236}">
                <a16:creationId xmlns:a16="http://schemas.microsoft.com/office/drawing/2014/main" id="{5EA9A560-CB74-4FA6-87CB-68A2B6B0B176}"/>
              </a:ext>
            </a:extLst>
          </p:cNvPr>
          <p:cNvSpPr>
            <a:spLocks noChangeArrowheads="1"/>
          </p:cNvSpPr>
          <p:nvPr/>
        </p:nvSpPr>
        <p:spPr bwMode="auto">
          <a:xfrm>
            <a:off x="571500" y="1500188"/>
            <a:ext cx="3484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例如：天线中的振荡电流</a:t>
            </a:r>
          </a:p>
        </p:txBody>
      </p:sp>
      <p:sp>
        <p:nvSpPr>
          <p:cNvPr id="53" name="Rectangle 12">
            <a:extLst>
              <a:ext uri="{FF2B5EF4-FFF2-40B4-BE49-F238E27FC236}">
                <a16:creationId xmlns:a16="http://schemas.microsoft.com/office/drawing/2014/main" id="{50A671B8-E4A2-4651-B824-6044EC7D2271}"/>
              </a:ext>
            </a:extLst>
          </p:cNvPr>
          <p:cNvSpPr>
            <a:spLocks noChangeArrowheads="1"/>
          </p:cNvSpPr>
          <p:nvPr/>
        </p:nvSpPr>
        <p:spPr bwMode="auto">
          <a:xfrm>
            <a:off x="4357688" y="1500188"/>
            <a:ext cx="4071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分子或原子中电荷的振动</a:t>
            </a:r>
          </a:p>
        </p:txBody>
      </p:sp>
      <p:graphicFrame>
        <p:nvGraphicFramePr>
          <p:cNvPr id="54" name="Object 45">
            <a:extLst>
              <a:ext uri="{FF2B5EF4-FFF2-40B4-BE49-F238E27FC236}">
                <a16:creationId xmlns:a16="http://schemas.microsoft.com/office/drawing/2014/main" id="{C18A79FE-8F49-4DB7-829D-986D11228C71}"/>
              </a:ext>
            </a:extLst>
          </p:cNvPr>
          <p:cNvGraphicFramePr>
            <a:graphicFrameLocks/>
          </p:cNvGraphicFramePr>
          <p:nvPr/>
        </p:nvGraphicFramePr>
        <p:xfrm>
          <a:off x="4714875" y="2000250"/>
          <a:ext cx="2868613" cy="760413"/>
        </p:xfrm>
        <a:graphic>
          <a:graphicData uri="http://schemas.openxmlformats.org/presentationml/2006/ole">
            <mc:AlternateContent xmlns:mc="http://schemas.openxmlformats.org/markup-compatibility/2006">
              <mc:Choice xmlns:v="urn:schemas-microsoft-com:vml" Requires="v">
                <p:oleObj spid="_x0000_s132241" name="公式" r:id="rId37" imgW="2828829" imgH="723764" progId="Equation.3">
                  <p:embed/>
                </p:oleObj>
              </mc:Choice>
              <mc:Fallback>
                <p:oleObj name="公式" r:id="rId37" imgW="2828829" imgH="723764" progId="Equation.3">
                  <p:embed/>
                  <p:pic>
                    <p:nvPicPr>
                      <p:cNvPr id="54" name="Object 45">
                        <a:extLst>
                          <a:ext uri="{FF2B5EF4-FFF2-40B4-BE49-F238E27FC236}">
                            <a16:creationId xmlns:a16="http://schemas.microsoft.com/office/drawing/2014/main" id="{C18A79FE-8F49-4DB7-829D-986D11228C71}"/>
                          </a:ext>
                        </a:extLst>
                      </p:cNvPr>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714875" y="2000250"/>
                        <a:ext cx="286861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Text Box 9">
            <a:extLst>
              <a:ext uri="{FF2B5EF4-FFF2-40B4-BE49-F238E27FC236}">
                <a16:creationId xmlns:a16="http://schemas.microsoft.com/office/drawing/2014/main" id="{59E18F05-BD99-43C3-8AF7-43B532E28FB7}"/>
              </a:ext>
            </a:extLst>
          </p:cNvPr>
          <p:cNvSpPr txBox="1">
            <a:spLocks noChangeArrowheads="1"/>
          </p:cNvSpPr>
          <p:nvPr/>
        </p:nvSpPr>
        <p:spPr bwMode="auto">
          <a:xfrm>
            <a:off x="4500563" y="2820988"/>
            <a:ext cx="44291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82800" bIns="82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仿宋_GB2312" pitchFamily="49" charset="-122"/>
              </a:rPr>
              <a:t>变化电场可以激发有旋磁场</a:t>
            </a:r>
          </a:p>
        </p:txBody>
      </p:sp>
      <p:sp>
        <p:nvSpPr>
          <p:cNvPr id="6188" name="灯片编号占位符 1">
            <a:extLst>
              <a:ext uri="{FF2B5EF4-FFF2-40B4-BE49-F238E27FC236}">
                <a16:creationId xmlns:a16="http://schemas.microsoft.com/office/drawing/2014/main" id="{1DB776D6-5CA0-4C20-8DB2-32D3FBD2AE7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015A643-FC2E-49CA-8B99-2435424B2777}" type="slidenum">
              <a:rPr lang="en-US" altLang="zh-CN" b="0">
                <a:solidFill>
                  <a:srgbClr val="FF00FF"/>
                </a:solidFill>
              </a:rPr>
              <a:pPr eaLnBrk="1" hangingPunct="1"/>
              <a:t>17</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500"/>
                                        <p:tgtEl>
                                          <p:spTgt spid="49"/>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blinds(horizontal)">
                                      <p:cBhvr>
                                        <p:cTn id="21" dur="500"/>
                                        <p:tgtEl>
                                          <p:spTgt spid="52"/>
                                        </p:tgtEl>
                                      </p:cBhvr>
                                    </p:animEffect>
                                  </p:childTnLst>
                                </p:cTn>
                              </p:par>
                            </p:childTnLst>
                          </p:cTn>
                        </p:par>
                        <p:par>
                          <p:cTn id="22" fill="hold" nodeType="after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linds(horizontal)">
                                      <p:cBhvr>
                                        <p:cTn id="25" dur="500"/>
                                        <p:tgtEl>
                                          <p:spTgt spid="5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blinds(horizontal)">
                                      <p:cBhvr>
                                        <p:cTn id="30" dur="500"/>
                                        <p:tgtEl>
                                          <p:spTgt spid="50"/>
                                        </p:tgtEl>
                                      </p:cBhvr>
                                    </p:animEffect>
                                  </p:childTnLst>
                                </p:cTn>
                              </p:par>
                            </p:childTnLst>
                          </p:cTn>
                        </p:par>
                        <p:par>
                          <p:cTn id="31" fill="hold" nodeType="afterGroup">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blinds(horizontal)">
                                      <p:cBhvr>
                                        <p:cTn id="34" dur="500"/>
                                        <p:tgtEl>
                                          <p:spTgt spid="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blinds(horizontal)">
                                      <p:cBhvr>
                                        <p:cTn id="39" dur="500"/>
                                        <p:tgtEl>
                                          <p:spTgt spid="54"/>
                                        </p:tgtEl>
                                      </p:cBhvr>
                                    </p:animEffect>
                                  </p:childTnLst>
                                </p:cTn>
                              </p:par>
                            </p:childTnLst>
                          </p:cTn>
                        </p:par>
                        <p:par>
                          <p:cTn id="40" fill="hold" nodeType="afterGroup">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linds(horizontal)">
                                      <p:cBhvr>
                                        <p:cTn id="43" dur="500"/>
                                        <p:tgtEl>
                                          <p:spTgt spid="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6875"/>
                                        </p:tgtEl>
                                        <p:attrNameLst>
                                          <p:attrName>style.visibility</p:attrName>
                                        </p:attrNameLst>
                                      </p:cBhvr>
                                      <p:to>
                                        <p:strVal val="visible"/>
                                      </p:to>
                                    </p:set>
                                    <p:animEffect transition="in" filter="wipe(left)">
                                      <p:cBhvr>
                                        <p:cTn id="48" dur="500"/>
                                        <p:tgtEl>
                                          <p:spTgt spid="3687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36880"/>
                                        </p:tgtEl>
                                        <p:attrNameLst>
                                          <p:attrName>style.visibility</p:attrName>
                                        </p:attrNameLst>
                                      </p:cBhvr>
                                      <p:to>
                                        <p:strVal val="visible"/>
                                      </p:to>
                                    </p:set>
                                    <p:animEffect transition="in" filter="dissolve">
                                      <p:cBhvr>
                                        <p:cTn id="53" dur="500"/>
                                        <p:tgtEl>
                                          <p:spTgt spid="36880"/>
                                        </p:tgtEl>
                                      </p:cBhvr>
                                    </p:animEffect>
                                  </p:childTnLst>
                                </p:cTn>
                              </p:par>
                              <p:par>
                                <p:cTn id="54" presetID="9" presetClass="entr" presetSubtype="0" fill="hold" nodeType="withEffect">
                                  <p:stCondLst>
                                    <p:cond delay="0"/>
                                  </p:stCondLst>
                                  <p:childTnLst>
                                    <p:set>
                                      <p:cBhvr>
                                        <p:cTn id="55" dur="1" fill="hold">
                                          <p:stCondLst>
                                            <p:cond delay="0"/>
                                          </p:stCondLst>
                                        </p:cTn>
                                        <p:tgtEl>
                                          <p:spTgt spid="36897"/>
                                        </p:tgtEl>
                                        <p:attrNameLst>
                                          <p:attrName>style.visibility</p:attrName>
                                        </p:attrNameLst>
                                      </p:cBhvr>
                                      <p:to>
                                        <p:strVal val="visible"/>
                                      </p:to>
                                    </p:set>
                                    <p:animEffect transition="in" filter="dissolve">
                                      <p:cBhvr>
                                        <p:cTn id="56" dur="500"/>
                                        <p:tgtEl>
                                          <p:spTgt spid="36897"/>
                                        </p:tgtEl>
                                      </p:cBhvr>
                                    </p:animEffect>
                                  </p:childTnLst>
                                </p:cTn>
                              </p:par>
                              <p:par>
                                <p:cTn id="57" presetID="9" presetClass="entr" presetSubtype="0" fill="hold" nodeType="withEffect">
                                  <p:stCondLst>
                                    <p:cond delay="0"/>
                                  </p:stCondLst>
                                  <p:childTnLst>
                                    <p:set>
                                      <p:cBhvr>
                                        <p:cTn id="58" dur="1" fill="hold">
                                          <p:stCondLst>
                                            <p:cond delay="0"/>
                                          </p:stCondLst>
                                        </p:cTn>
                                        <p:tgtEl>
                                          <p:spTgt spid="36898"/>
                                        </p:tgtEl>
                                        <p:attrNameLst>
                                          <p:attrName>style.visibility</p:attrName>
                                        </p:attrNameLst>
                                      </p:cBhvr>
                                      <p:to>
                                        <p:strVal val="visible"/>
                                      </p:to>
                                    </p:set>
                                    <p:animEffect transition="in" filter="dissolve">
                                      <p:cBhvr>
                                        <p:cTn id="59" dur="500"/>
                                        <p:tgtEl>
                                          <p:spTgt spid="3689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36881"/>
                                        </p:tgtEl>
                                        <p:attrNameLst>
                                          <p:attrName>style.visibility</p:attrName>
                                        </p:attrNameLst>
                                      </p:cBhvr>
                                      <p:to>
                                        <p:strVal val="visible"/>
                                      </p:to>
                                    </p:set>
                                    <p:animEffect transition="in" filter="dissolve">
                                      <p:cBhvr>
                                        <p:cTn id="64" dur="500"/>
                                        <p:tgtEl>
                                          <p:spTgt spid="36881"/>
                                        </p:tgtEl>
                                      </p:cBhvr>
                                    </p:animEffect>
                                  </p:childTnLst>
                                </p:cTn>
                              </p:par>
                              <p:par>
                                <p:cTn id="65" presetID="9" presetClass="entr" presetSubtype="0" fill="hold" nodeType="withEffect">
                                  <p:stCondLst>
                                    <p:cond delay="0"/>
                                  </p:stCondLst>
                                  <p:childTnLst>
                                    <p:set>
                                      <p:cBhvr>
                                        <p:cTn id="66" dur="1" fill="hold">
                                          <p:stCondLst>
                                            <p:cond delay="0"/>
                                          </p:stCondLst>
                                        </p:cTn>
                                        <p:tgtEl>
                                          <p:spTgt spid="36890"/>
                                        </p:tgtEl>
                                        <p:attrNameLst>
                                          <p:attrName>style.visibility</p:attrName>
                                        </p:attrNameLst>
                                      </p:cBhvr>
                                      <p:to>
                                        <p:strVal val="visible"/>
                                      </p:to>
                                    </p:set>
                                    <p:animEffect transition="in" filter="dissolve">
                                      <p:cBhvr>
                                        <p:cTn id="67" dur="500"/>
                                        <p:tgtEl>
                                          <p:spTgt spid="3689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6882"/>
                                        </p:tgtEl>
                                        <p:attrNameLst>
                                          <p:attrName>style.visibility</p:attrName>
                                        </p:attrNameLst>
                                      </p:cBhvr>
                                      <p:to>
                                        <p:strVal val="visible"/>
                                      </p:to>
                                    </p:set>
                                    <p:animEffect transition="in" filter="dissolve">
                                      <p:cBhvr>
                                        <p:cTn id="72" dur="500"/>
                                        <p:tgtEl>
                                          <p:spTgt spid="36882"/>
                                        </p:tgtEl>
                                      </p:cBhvr>
                                    </p:animEffect>
                                  </p:childTnLst>
                                </p:cTn>
                              </p:par>
                              <p:par>
                                <p:cTn id="73" presetID="9" presetClass="entr" presetSubtype="0" fill="hold" nodeType="withEffect">
                                  <p:stCondLst>
                                    <p:cond delay="0"/>
                                  </p:stCondLst>
                                  <p:childTnLst>
                                    <p:set>
                                      <p:cBhvr>
                                        <p:cTn id="74" dur="1" fill="hold">
                                          <p:stCondLst>
                                            <p:cond delay="0"/>
                                          </p:stCondLst>
                                        </p:cTn>
                                        <p:tgtEl>
                                          <p:spTgt spid="36889"/>
                                        </p:tgtEl>
                                        <p:attrNameLst>
                                          <p:attrName>style.visibility</p:attrName>
                                        </p:attrNameLst>
                                      </p:cBhvr>
                                      <p:to>
                                        <p:strVal val="visible"/>
                                      </p:to>
                                    </p:set>
                                    <p:animEffect transition="in" filter="dissolve">
                                      <p:cBhvr>
                                        <p:cTn id="75" dur="500"/>
                                        <p:tgtEl>
                                          <p:spTgt spid="3688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6883"/>
                                        </p:tgtEl>
                                        <p:attrNameLst>
                                          <p:attrName>style.visibility</p:attrName>
                                        </p:attrNameLst>
                                      </p:cBhvr>
                                      <p:to>
                                        <p:strVal val="visible"/>
                                      </p:to>
                                    </p:set>
                                    <p:animEffect transition="in" filter="dissolve">
                                      <p:cBhvr>
                                        <p:cTn id="80" dur="500"/>
                                        <p:tgtEl>
                                          <p:spTgt spid="36883"/>
                                        </p:tgtEl>
                                      </p:cBhvr>
                                    </p:animEffect>
                                  </p:childTnLst>
                                </p:cTn>
                              </p:par>
                              <p:par>
                                <p:cTn id="81" presetID="9" presetClass="entr" presetSubtype="0" fill="hold" nodeType="withEffect">
                                  <p:stCondLst>
                                    <p:cond delay="0"/>
                                  </p:stCondLst>
                                  <p:childTnLst>
                                    <p:set>
                                      <p:cBhvr>
                                        <p:cTn id="82" dur="1" fill="hold">
                                          <p:stCondLst>
                                            <p:cond delay="0"/>
                                          </p:stCondLst>
                                        </p:cTn>
                                        <p:tgtEl>
                                          <p:spTgt spid="36893"/>
                                        </p:tgtEl>
                                        <p:attrNameLst>
                                          <p:attrName>style.visibility</p:attrName>
                                        </p:attrNameLst>
                                      </p:cBhvr>
                                      <p:to>
                                        <p:strVal val="visible"/>
                                      </p:to>
                                    </p:set>
                                    <p:animEffect transition="in" filter="dissolve">
                                      <p:cBhvr>
                                        <p:cTn id="83" dur="500"/>
                                        <p:tgtEl>
                                          <p:spTgt spid="36893"/>
                                        </p:tgtEl>
                                      </p:cBhvr>
                                    </p:animEffect>
                                  </p:childTnLst>
                                </p:cTn>
                              </p:par>
                            </p:childTnLst>
                          </p:cTn>
                        </p:par>
                        <p:par>
                          <p:cTn id="84" fill="hold" nodeType="afterGroup">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36884"/>
                                        </p:tgtEl>
                                        <p:attrNameLst>
                                          <p:attrName>style.visibility</p:attrName>
                                        </p:attrNameLst>
                                      </p:cBhvr>
                                      <p:to>
                                        <p:strVal val="visible"/>
                                      </p:to>
                                    </p:set>
                                    <p:animEffect transition="in" filter="dissolve">
                                      <p:cBhvr>
                                        <p:cTn id="87" dur="500"/>
                                        <p:tgtEl>
                                          <p:spTgt spid="36884"/>
                                        </p:tgtEl>
                                      </p:cBhvr>
                                    </p:animEffect>
                                  </p:childTnLst>
                                </p:cTn>
                              </p:par>
                              <p:par>
                                <p:cTn id="88" presetID="9" presetClass="entr" presetSubtype="0" fill="hold" nodeType="withEffect">
                                  <p:stCondLst>
                                    <p:cond delay="0"/>
                                  </p:stCondLst>
                                  <p:childTnLst>
                                    <p:set>
                                      <p:cBhvr>
                                        <p:cTn id="89" dur="1" fill="hold">
                                          <p:stCondLst>
                                            <p:cond delay="0"/>
                                          </p:stCondLst>
                                        </p:cTn>
                                        <p:tgtEl>
                                          <p:spTgt spid="36896"/>
                                        </p:tgtEl>
                                        <p:attrNameLst>
                                          <p:attrName>style.visibility</p:attrName>
                                        </p:attrNameLst>
                                      </p:cBhvr>
                                      <p:to>
                                        <p:strVal val="visible"/>
                                      </p:to>
                                    </p:set>
                                    <p:animEffect transition="in" filter="dissolve">
                                      <p:cBhvr>
                                        <p:cTn id="90" dur="500"/>
                                        <p:tgtEl>
                                          <p:spTgt spid="36896"/>
                                        </p:tgtEl>
                                      </p:cBhvr>
                                    </p:animEffect>
                                  </p:childTnLst>
                                </p:cTn>
                              </p:par>
                            </p:childTnLst>
                          </p:cTn>
                        </p:par>
                        <p:par>
                          <p:cTn id="91" fill="hold" nodeType="afterGroup">
                            <p:stCondLst>
                              <p:cond delay="1000"/>
                            </p:stCondLst>
                            <p:childTnLst>
                              <p:par>
                                <p:cTn id="92" presetID="9" presetClass="entr" presetSubtype="0" fill="hold" grpId="0" nodeType="afterEffect">
                                  <p:stCondLst>
                                    <p:cond delay="0"/>
                                  </p:stCondLst>
                                  <p:childTnLst>
                                    <p:set>
                                      <p:cBhvr>
                                        <p:cTn id="93" dur="1" fill="hold">
                                          <p:stCondLst>
                                            <p:cond delay="0"/>
                                          </p:stCondLst>
                                        </p:cTn>
                                        <p:tgtEl>
                                          <p:spTgt spid="36888"/>
                                        </p:tgtEl>
                                        <p:attrNameLst>
                                          <p:attrName>style.visibility</p:attrName>
                                        </p:attrNameLst>
                                      </p:cBhvr>
                                      <p:to>
                                        <p:strVal val="visible"/>
                                      </p:to>
                                    </p:set>
                                    <p:animEffect transition="in" filter="dissolve">
                                      <p:cBhvr>
                                        <p:cTn id="94" dur="500"/>
                                        <p:tgtEl>
                                          <p:spTgt spid="36888"/>
                                        </p:tgtEl>
                                      </p:cBhvr>
                                    </p:animEffect>
                                  </p:childTnLst>
                                </p:cTn>
                              </p:par>
                              <p:par>
                                <p:cTn id="95" presetID="9" presetClass="entr" presetSubtype="0" fill="hold" nodeType="withEffect">
                                  <p:stCondLst>
                                    <p:cond delay="0"/>
                                  </p:stCondLst>
                                  <p:childTnLst>
                                    <p:set>
                                      <p:cBhvr>
                                        <p:cTn id="96" dur="1" fill="hold">
                                          <p:stCondLst>
                                            <p:cond delay="0"/>
                                          </p:stCondLst>
                                        </p:cTn>
                                        <p:tgtEl>
                                          <p:spTgt spid="36892"/>
                                        </p:tgtEl>
                                        <p:attrNameLst>
                                          <p:attrName>style.visibility</p:attrName>
                                        </p:attrNameLst>
                                      </p:cBhvr>
                                      <p:to>
                                        <p:strVal val="visible"/>
                                      </p:to>
                                    </p:set>
                                    <p:animEffect transition="in" filter="dissolve">
                                      <p:cBhvr>
                                        <p:cTn id="97" dur="500"/>
                                        <p:tgtEl>
                                          <p:spTgt spid="36892"/>
                                        </p:tgtEl>
                                      </p:cBhvr>
                                    </p:animEffect>
                                  </p:childTnLst>
                                </p:cTn>
                              </p:par>
                            </p:childTnLst>
                          </p:cTn>
                        </p:par>
                        <p:par>
                          <p:cTn id="98" fill="hold" nodeType="afterGroup">
                            <p:stCondLst>
                              <p:cond delay="1500"/>
                            </p:stCondLst>
                            <p:childTnLst>
                              <p:par>
                                <p:cTn id="99" presetID="9" presetClass="entr" presetSubtype="0" fill="hold" nodeType="afterEffect">
                                  <p:stCondLst>
                                    <p:cond delay="0"/>
                                  </p:stCondLst>
                                  <p:childTnLst>
                                    <p:set>
                                      <p:cBhvr>
                                        <p:cTn id="100" dur="1" fill="hold">
                                          <p:stCondLst>
                                            <p:cond delay="0"/>
                                          </p:stCondLst>
                                        </p:cTn>
                                        <p:tgtEl>
                                          <p:spTgt spid="36895"/>
                                        </p:tgtEl>
                                        <p:attrNameLst>
                                          <p:attrName>style.visibility</p:attrName>
                                        </p:attrNameLst>
                                      </p:cBhvr>
                                      <p:to>
                                        <p:strVal val="visible"/>
                                      </p:to>
                                    </p:set>
                                    <p:animEffect transition="in" filter="dissolve">
                                      <p:cBhvr>
                                        <p:cTn id="101" dur="500"/>
                                        <p:tgtEl>
                                          <p:spTgt spid="3689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6886"/>
                                        </p:tgtEl>
                                        <p:attrNameLst>
                                          <p:attrName>style.visibility</p:attrName>
                                        </p:attrNameLst>
                                      </p:cBhvr>
                                      <p:to>
                                        <p:strVal val="visible"/>
                                      </p:to>
                                    </p:set>
                                    <p:animEffect transition="in" filter="dissolve">
                                      <p:cBhvr>
                                        <p:cTn id="104" dur="500"/>
                                        <p:tgtEl>
                                          <p:spTgt spid="36886"/>
                                        </p:tgtEl>
                                      </p:cBhvr>
                                    </p:animEffect>
                                  </p:childTnLst>
                                </p:cTn>
                              </p:par>
                            </p:childTnLst>
                          </p:cTn>
                        </p:par>
                        <p:par>
                          <p:cTn id="105" fill="hold" nodeType="afterGroup">
                            <p:stCondLst>
                              <p:cond delay="2000"/>
                            </p:stCondLst>
                            <p:childTnLst>
                              <p:par>
                                <p:cTn id="106" presetID="9" presetClass="entr" presetSubtype="0" fill="hold" grpId="0" nodeType="afterEffect">
                                  <p:stCondLst>
                                    <p:cond delay="0"/>
                                  </p:stCondLst>
                                  <p:childTnLst>
                                    <p:set>
                                      <p:cBhvr>
                                        <p:cTn id="107" dur="1" fill="hold">
                                          <p:stCondLst>
                                            <p:cond delay="0"/>
                                          </p:stCondLst>
                                        </p:cTn>
                                        <p:tgtEl>
                                          <p:spTgt spid="36887"/>
                                        </p:tgtEl>
                                        <p:attrNameLst>
                                          <p:attrName>style.visibility</p:attrName>
                                        </p:attrNameLst>
                                      </p:cBhvr>
                                      <p:to>
                                        <p:strVal val="visible"/>
                                      </p:to>
                                    </p:set>
                                    <p:animEffect transition="in" filter="dissolve">
                                      <p:cBhvr>
                                        <p:cTn id="108" dur="500"/>
                                        <p:tgtEl>
                                          <p:spTgt spid="36887"/>
                                        </p:tgtEl>
                                      </p:cBhvr>
                                    </p:animEffect>
                                  </p:childTnLst>
                                </p:cTn>
                              </p:par>
                              <p:par>
                                <p:cTn id="109" presetID="9" presetClass="entr" presetSubtype="0" fill="hold" nodeType="withEffect">
                                  <p:stCondLst>
                                    <p:cond delay="0"/>
                                  </p:stCondLst>
                                  <p:childTnLst>
                                    <p:set>
                                      <p:cBhvr>
                                        <p:cTn id="110" dur="1" fill="hold">
                                          <p:stCondLst>
                                            <p:cond delay="0"/>
                                          </p:stCondLst>
                                        </p:cTn>
                                        <p:tgtEl>
                                          <p:spTgt spid="36891"/>
                                        </p:tgtEl>
                                        <p:attrNameLst>
                                          <p:attrName>style.visibility</p:attrName>
                                        </p:attrNameLst>
                                      </p:cBhvr>
                                      <p:to>
                                        <p:strVal val="visible"/>
                                      </p:to>
                                    </p:set>
                                    <p:animEffect transition="in" filter="dissolve">
                                      <p:cBhvr>
                                        <p:cTn id="111" dur="500"/>
                                        <p:tgtEl>
                                          <p:spTgt spid="36891"/>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blinds(horizontal)">
                                      <p:cBhvr>
                                        <p:cTn id="116" dur="500"/>
                                        <p:tgtEl>
                                          <p:spTgt spid="47"/>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36899"/>
                                        </p:tgtEl>
                                        <p:attrNameLst>
                                          <p:attrName>style.visibility</p:attrName>
                                        </p:attrNameLst>
                                      </p:cBhvr>
                                      <p:to>
                                        <p:strVal val="visible"/>
                                      </p:to>
                                    </p:set>
                                    <p:animEffect transition="in" filter="wipe(left)">
                                      <p:cBhvr>
                                        <p:cTn id="121" dur="500"/>
                                        <p:tgtEl>
                                          <p:spTgt spid="36899"/>
                                        </p:tgtEl>
                                      </p:cBhvr>
                                    </p:animEffect>
                                  </p:childTnLst>
                                </p:cTn>
                              </p:par>
                            </p:childTnLst>
                          </p:cTn>
                        </p:par>
                        <p:par>
                          <p:cTn id="122" fill="hold" nodeType="afterGroup">
                            <p:stCondLst>
                              <p:cond delay="500"/>
                            </p:stCondLst>
                            <p:childTnLst>
                              <p:par>
                                <p:cTn id="123" presetID="9" presetClass="entr" presetSubtype="0" fill="hold" nodeType="after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dissolve">
                                      <p:cBhvr>
                                        <p:cTn id="125" dur="500"/>
                                        <p:tgtEl>
                                          <p:spTgt spid="2"/>
                                        </p:tgtEl>
                                      </p:cBhvr>
                                    </p:animEffect>
                                  </p:childTnLst>
                                </p:cTn>
                              </p:par>
                              <p:par>
                                <p:cTn id="126" presetID="9" presetClass="entr" presetSubtype="0" fill="hold" nodeType="withEffect">
                                  <p:stCondLst>
                                    <p:cond delay="0"/>
                                  </p:stCondLst>
                                  <p:childTnLst>
                                    <p:set>
                                      <p:cBhvr>
                                        <p:cTn id="127" dur="1" fill="hold">
                                          <p:stCondLst>
                                            <p:cond delay="0"/>
                                          </p:stCondLst>
                                        </p:cTn>
                                        <p:tgtEl>
                                          <p:spTgt spid="36907"/>
                                        </p:tgtEl>
                                        <p:attrNameLst>
                                          <p:attrName>style.visibility</p:attrName>
                                        </p:attrNameLst>
                                      </p:cBhvr>
                                      <p:to>
                                        <p:strVal val="visible"/>
                                      </p:to>
                                    </p:set>
                                    <p:animEffect transition="in" filter="dissolve">
                                      <p:cBhvr>
                                        <p:cTn id="128" dur="500"/>
                                        <p:tgtEl>
                                          <p:spTgt spid="36907"/>
                                        </p:tgtEl>
                                      </p:cBhvr>
                                    </p:animEffect>
                                  </p:childTnLst>
                                </p:cTn>
                              </p:par>
                              <p:par>
                                <p:cTn id="129" presetID="9" presetClass="entr" presetSubtype="0" fill="hold" nodeType="withEffect">
                                  <p:stCondLst>
                                    <p:cond delay="0"/>
                                  </p:stCondLst>
                                  <p:childTnLst>
                                    <p:set>
                                      <p:cBhvr>
                                        <p:cTn id="130" dur="1" fill="hold">
                                          <p:stCondLst>
                                            <p:cond delay="0"/>
                                          </p:stCondLst>
                                        </p:cTn>
                                        <p:tgtEl>
                                          <p:spTgt spid="36904"/>
                                        </p:tgtEl>
                                        <p:attrNameLst>
                                          <p:attrName>style.visibility</p:attrName>
                                        </p:attrNameLst>
                                      </p:cBhvr>
                                      <p:to>
                                        <p:strVal val="visible"/>
                                      </p:to>
                                    </p:set>
                                    <p:animEffect transition="in" filter="dissolve">
                                      <p:cBhvr>
                                        <p:cTn id="131" dur="500"/>
                                        <p:tgtEl>
                                          <p:spTgt spid="36904"/>
                                        </p:tgtEl>
                                      </p:cBhvr>
                                    </p:animEffect>
                                  </p:childTnLst>
                                </p:cTn>
                              </p:par>
                              <p:par>
                                <p:cTn id="132" presetID="9" presetClass="entr" presetSubtype="0" fill="hold" nodeType="withEffect">
                                  <p:stCondLst>
                                    <p:cond delay="0"/>
                                  </p:stCondLst>
                                  <p:childTnLst>
                                    <p:set>
                                      <p:cBhvr>
                                        <p:cTn id="133" dur="1" fill="hold">
                                          <p:stCondLst>
                                            <p:cond delay="0"/>
                                          </p:stCondLst>
                                        </p:cTn>
                                        <p:tgtEl>
                                          <p:spTgt spid="36905"/>
                                        </p:tgtEl>
                                        <p:attrNameLst>
                                          <p:attrName>style.visibility</p:attrName>
                                        </p:attrNameLst>
                                      </p:cBhvr>
                                      <p:to>
                                        <p:strVal val="visible"/>
                                      </p:to>
                                    </p:set>
                                    <p:animEffect transition="in" filter="dissolve">
                                      <p:cBhvr>
                                        <p:cTn id="134" dur="500"/>
                                        <p:tgtEl>
                                          <p:spTgt spid="36905"/>
                                        </p:tgtEl>
                                      </p:cBhvr>
                                    </p:animEffect>
                                  </p:childTnLst>
                                </p:cTn>
                              </p:par>
                              <p:par>
                                <p:cTn id="135" presetID="9" presetClass="entr" presetSubtype="0" fill="hold" nodeType="withEffect">
                                  <p:stCondLst>
                                    <p:cond delay="0"/>
                                  </p:stCondLst>
                                  <p:childTnLst>
                                    <p:set>
                                      <p:cBhvr>
                                        <p:cTn id="136" dur="1" fill="hold">
                                          <p:stCondLst>
                                            <p:cond delay="0"/>
                                          </p:stCondLst>
                                        </p:cTn>
                                        <p:tgtEl>
                                          <p:spTgt spid="36906"/>
                                        </p:tgtEl>
                                        <p:attrNameLst>
                                          <p:attrName>style.visibility</p:attrName>
                                        </p:attrNameLst>
                                      </p:cBhvr>
                                      <p:to>
                                        <p:strVal val="visible"/>
                                      </p:to>
                                    </p:set>
                                    <p:animEffect transition="in" filter="dissolve">
                                      <p:cBhvr>
                                        <p:cTn id="137" dur="500"/>
                                        <p:tgtEl>
                                          <p:spTgt spid="36906"/>
                                        </p:tgtEl>
                                      </p:cBhvr>
                                    </p:animEffect>
                                  </p:childTnLst>
                                </p:cTn>
                              </p:par>
                              <p:par>
                                <p:cTn id="138" presetID="9" presetClass="entr" presetSubtype="0" fill="hold" nodeType="withEffect">
                                  <p:stCondLst>
                                    <p:cond delay="0"/>
                                  </p:stCondLst>
                                  <p:childTnLst>
                                    <p:set>
                                      <p:cBhvr>
                                        <p:cTn id="139" dur="1" fill="hold">
                                          <p:stCondLst>
                                            <p:cond delay="0"/>
                                          </p:stCondLst>
                                        </p:cTn>
                                        <p:tgtEl>
                                          <p:spTgt spid="36913"/>
                                        </p:tgtEl>
                                        <p:attrNameLst>
                                          <p:attrName>style.visibility</p:attrName>
                                        </p:attrNameLst>
                                      </p:cBhvr>
                                      <p:to>
                                        <p:strVal val="visible"/>
                                      </p:to>
                                    </p:set>
                                    <p:animEffect transition="in" filter="dissolve">
                                      <p:cBhvr>
                                        <p:cTn id="140" dur="500"/>
                                        <p:tgtEl>
                                          <p:spTgt spid="36913"/>
                                        </p:tgtEl>
                                      </p:cBhvr>
                                    </p:animEffect>
                                  </p:childTnLst>
                                </p:cTn>
                              </p:par>
                              <p:par>
                                <p:cTn id="141" presetID="9" presetClass="entr" presetSubtype="0" fill="hold" nodeType="withEffect">
                                  <p:stCondLst>
                                    <p:cond delay="0"/>
                                  </p:stCondLst>
                                  <p:childTnLst>
                                    <p:set>
                                      <p:cBhvr>
                                        <p:cTn id="142" dur="1" fill="hold">
                                          <p:stCondLst>
                                            <p:cond delay="0"/>
                                          </p:stCondLst>
                                        </p:cTn>
                                        <p:tgtEl>
                                          <p:spTgt spid="36914"/>
                                        </p:tgtEl>
                                        <p:attrNameLst>
                                          <p:attrName>style.visibility</p:attrName>
                                        </p:attrNameLst>
                                      </p:cBhvr>
                                      <p:to>
                                        <p:strVal val="visible"/>
                                      </p:to>
                                    </p:set>
                                    <p:animEffect transition="in" filter="dissolve">
                                      <p:cBhvr>
                                        <p:cTn id="143" dur="500"/>
                                        <p:tgtEl>
                                          <p:spTgt spid="36914"/>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36908"/>
                                        </p:tgtEl>
                                        <p:attrNameLst>
                                          <p:attrName>style.visibility</p:attrName>
                                        </p:attrNameLst>
                                      </p:cBhvr>
                                      <p:to>
                                        <p:strVal val="visible"/>
                                      </p:to>
                                    </p:set>
                                    <p:animEffect transition="in" filter="dissolve">
                                      <p:cBhvr>
                                        <p:cTn id="146" dur="500"/>
                                        <p:tgtEl>
                                          <p:spTgt spid="36908"/>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nodeType="clickEffect">
                                  <p:stCondLst>
                                    <p:cond delay="0"/>
                                  </p:stCondLst>
                                  <p:childTnLst>
                                    <p:set>
                                      <p:cBhvr>
                                        <p:cTn id="150" dur="1" fill="hold">
                                          <p:stCondLst>
                                            <p:cond delay="0"/>
                                          </p:stCondLst>
                                        </p:cTn>
                                        <p:tgtEl>
                                          <p:spTgt spid="36909"/>
                                        </p:tgtEl>
                                        <p:attrNameLst>
                                          <p:attrName>style.visibility</p:attrName>
                                        </p:attrNameLst>
                                      </p:cBhvr>
                                      <p:to>
                                        <p:strVal val="visible"/>
                                      </p:to>
                                    </p:set>
                                    <p:animEffect transition="in" filter="dissolve">
                                      <p:cBhvr>
                                        <p:cTn id="151" dur="500"/>
                                        <p:tgtEl>
                                          <p:spTgt spid="36909"/>
                                        </p:tgtEl>
                                      </p:cBhvr>
                                    </p:animEffect>
                                  </p:childTnLst>
                                </p:cTn>
                              </p:par>
                            </p:childTnLst>
                          </p:cTn>
                        </p:par>
                        <p:par>
                          <p:cTn id="152" fill="hold" nodeType="afterGroup">
                            <p:stCondLst>
                              <p:cond delay="500"/>
                            </p:stCondLst>
                            <p:childTnLst>
                              <p:par>
                                <p:cTn id="153" presetID="22" presetClass="entr" presetSubtype="8" fill="hold" nodeType="afterEffect">
                                  <p:stCondLst>
                                    <p:cond delay="0"/>
                                  </p:stCondLst>
                                  <p:childTnLst>
                                    <p:set>
                                      <p:cBhvr>
                                        <p:cTn id="154" dur="1" fill="hold">
                                          <p:stCondLst>
                                            <p:cond delay="0"/>
                                          </p:stCondLst>
                                        </p:cTn>
                                        <p:tgtEl>
                                          <p:spTgt spid="36912"/>
                                        </p:tgtEl>
                                        <p:attrNameLst>
                                          <p:attrName>style.visibility</p:attrName>
                                        </p:attrNameLst>
                                      </p:cBhvr>
                                      <p:to>
                                        <p:strVal val="visible"/>
                                      </p:to>
                                    </p:set>
                                    <p:animEffect transition="in" filter="wipe(left)">
                                      <p:cBhvr>
                                        <p:cTn id="155" dur="500"/>
                                        <p:tgtEl>
                                          <p:spTgt spid="36912"/>
                                        </p:tgtEl>
                                      </p:cBhvr>
                                    </p:animEffect>
                                  </p:childTnLst>
                                </p:cTn>
                              </p:par>
                            </p:childTnLst>
                          </p:cTn>
                        </p:par>
                        <p:par>
                          <p:cTn id="156" fill="hold" nodeType="afterGroup">
                            <p:stCondLst>
                              <p:cond delay="1000"/>
                            </p:stCondLst>
                            <p:childTnLst>
                              <p:par>
                                <p:cTn id="157" presetID="12" presetClass="entr" presetSubtype="1" fill="hold" nodeType="afterEffect">
                                  <p:stCondLst>
                                    <p:cond delay="0"/>
                                  </p:stCondLst>
                                  <p:childTnLst>
                                    <p:set>
                                      <p:cBhvr>
                                        <p:cTn id="158" dur="1" fill="hold">
                                          <p:stCondLst>
                                            <p:cond delay="0"/>
                                          </p:stCondLst>
                                        </p:cTn>
                                        <p:tgtEl>
                                          <p:spTgt spid="36910"/>
                                        </p:tgtEl>
                                        <p:attrNameLst>
                                          <p:attrName>style.visibility</p:attrName>
                                        </p:attrNameLst>
                                      </p:cBhvr>
                                      <p:to>
                                        <p:strVal val="visible"/>
                                      </p:to>
                                    </p:set>
                                    <p:animEffect transition="in" filter="slide(fromTop)">
                                      <p:cBhvr>
                                        <p:cTn id="159" dur="500"/>
                                        <p:tgtEl>
                                          <p:spTgt spid="36910"/>
                                        </p:tgtEl>
                                      </p:cBhvr>
                                    </p:animEffect>
                                  </p:childTnLst>
                                </p:cTn>
                              </p:par>
                            </p:childTnLst>
                          </p:cTn>
                        </p:par>
                        <p:par>
                          <p:cTn id="160" fill="hold" nodeType="afterGroup">
                            <p:stCondLst>
                              <p:cond delay="1500"/>
                            </p:stCondLst>
                            <p:childTnLst>
                              <p:par>
                                <p:cTn id="161" presetID="22" presetClass="entr" presetSubtype="8" fill="hold" nodeType="afterEffect">
                                  <p:stCondLst>
                                    <p:cond delay="0"/>
                                  </p:stCondLst>
                                  <p:childTnLst>
                                    <p:set>
                                      <p:cBhvr>
                                        <p:cTn id="162" dur="1" fill="hold">
                                          <p:stCondLst>
                                            <p:cond delay="0"/>
                                          </p:stCondLst>
                                        </p:cTn>
                                        <p:tgtEl>
                                          <p:spTgt spid="36911"/>
                                        </p:tgtEl>
                                        <p:attrNameLst>
                                          <p:attrName>style.visibility</p:attrName>
                                        </p:attrNameLst>
                                      </p:cBhvr>
                                      <p:to>
                                        <p:strVal val="visible"/>
                                      </p:to>
                                    </p:set>
                                    <p:animEffect transition="in" filter="wipe(left)">
                                      <p:cBhvr>
                                        <p:cTn id="163" dur="500"/>
                                        <p:tgtEl>
                                          <p:spTgt spid="36911"/>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36874"/>
                                        </p:tgtEl>
                                        <p:attrNameLst>
                                          <p:attrName>style.visibility</p:attrName>
                                        </p:attrNameLst>
                                      </p:cBhvr>
                                      <p:to>
                                        <p:strVal val="visible"/>
                                      </p:to>
                                    </p:set>
                                    <p:animEffect transition="in" filter="wipe(down)">
                                      <p:cBhvr>
                                        <p:cTn id="168" dur="500"/>
                                        <p:tgtEl>
                                          <p:spTgt spid="36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4" grpId="0" autoUpdateAnimBg="0"/>
      <p:bldP spid="36875" grpId="0" autoUpdateAnimBg="0"/>
      <p:bldP spid="36881" grpId="0" animBg="1"/>
      <p:bldP spid="36882" grpId="0" animBg="1"/>
      <p:bldP spid="36883" grpId="0" animBg="1"/>
      <p:bldP spid="36884" grpId="0" animBg="1"/>
      <p:bldP spid="36886" grpId="0" animBg="1"/>
      <p:bldP spid="36887" grpId="0" animBg="1"/>
      <p:bldP spid="36888" grpId="0" animBg="1"/>
      <p:bldP spid="36899" grpId="0" autoUpdateAnimBg="0"/>
      <p:bldP spid="36908" grpId="0" animBg="1"/>
      <p:bldP spid="47" grpId="0"/>
      <p:bldP spid="48" grpId="0" autoUpdateAnimBg="0"/>
      <p:bldP spid="49" grpId="0" autoUpdateAnimBg="0"/>
      <p:bldP spid="51" grpId="0" autoUpdateAnimBg="0"/>
      <p:bldP spid="52" grpId="0" autoUpdateAnimBg="0"/>
      <p:bldP spid="53" grpId="0" autoUpdateAnimBg="0"/>
      <p:bldP spid="5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3" name="Object 2">
            <a:extLst>
              <a:ext uri="{FF2B5EF4-FFF2-40B4-BE49-F238E27FC236}">
                <a16:creationId xmlns:a16="http://schemas.microsoft.com/office/drawing/2014/main" id="{74764173-A217-4388-A978-0D9B394CB87B}"/>
              </a:ext>
            </a:extLst>
          </p:cNvPr>
          <p:cNvGraphicFramePr>
            <a:graphicFrameLocks noChangeAspect="1"/>
          </p:cNvGraphicFramePr>
          <p:nvPr>
            <p:extLst>
              <p:ext uri="{D42A27DB-BD31-4B8C-83A1-F6EECF244321}">
                <p14:modId xmlns:p14="http://schemas.microsoft.com/office/powerpoint/2010/main" val="2120008720"/>
              </p:ext>
            </p:extLst>
          </p:nvPr>
        </p:nvGraphicFramePr>
        <p:xfrm>
          <a:off x="1285875" y="1357313"/>
          <a:ext cx="2408238" cy="990600"/>
        </p:xfrm>
        <a:graphic>
          <a:graphicData uri="http://schemas.openxmlformats.org/presentationml/2006/ole">
            <mc:AlternateContent xmlns:mc="http://schemas.openxmlformats.org/markup-compatibility/2006">
              <mc:Choice xmlns:v="urn:schemas-microsoft-com:vml" Requires="v">
                <p:oleObj spid="_x0000_s133213" name="Equation" r:id="rId3" imgW="952627" imgH="380864" progId="Equation.3">
                  <p:embed/>
                </p:oleObj>
              </mc:Choice>
              <mc:Fallback>
                <p:oleObj name="Equation" r:id="rId3" imgW="952627" imgH="380864" progId="Equation.3">
                  <p:embed/>
                  <p:pic>
                    <p:nvPicPr>
                      <p:cNvPr id="37893" name="Object 2">
                        <a:extLst>
                          <a:ext uri="{FF2B5EF4-FFF2-40B4-BE49-F238E27FC236}">
                            <a16:creationId xmlns:a16="http://schemas.microsoft.com/office/drawing/2014/main" id="{74764173-A217-4388-A978-0D9B394CB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357313"/>
                        <a:ext cx="2408238" cy="9906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Rectangle 6">
            <a:extLst>
              <a:ext uri="{FF2B5EF4-FFF2-40B4-BE49-F238E27FC236}">
                <a16:creationId xmlns:a16="http://schemas.microsoft.com/office/drawing/2014/main" id="{B7F07818-14A3-40F9-B628-84EA9EA7A6CD}"/>
              </a:ext>
            </a:extLst>
          </p:cNvPr>
          <p:cNvSpPr>
            <a:spLocks noChangeArrowheads="1"/>
          </p:cNvSpPr>
          <p:nvPr/>
        </p:nvSpPr>
        <p:spPr bwMode="auto">
          <a:xfrm>
            <a:off x="177800" y="1614488"/>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宋体" panose="02010600030101010101" pitchFamily="2" charset="-122"/>
              </a:rPr>
              <a:t>同理：</a:t>
            </a:r>
          </a:p>
        </p:txBody>
      </p:sp>
      <p:graphicFrame>
        <p:nvGraphicFramePr>
          <p:cNvPr id="37895" name="Object 3">
            <a:extLst>
              <a:ext uri="{FF2B5EF4-FFF2-40B4-BE49-F238E27FC236}">
                <a16:creationId xmlns:a16="http://schemas.microsoft.com/office/drawing/2014/main" id="{92A4511D-0B3D-41A5-B7DE-156BF54F04B1}"/>
              </a:ext>
            </a:extLst>
          </p:cNvPr>
          <p:cNvGraphicFramePr>
            <a:graphicFrameLocks noChangeAspect="1"/>
          </p:cNvGraphicFramePr>
          <p:nvPr>
            <p:extLst>
              <p:ext uri="{D42A27DB-BD31-4B8C-83A1-F6EECF244321}">
                <p14:modId xmlns:p14="http://schemas.microsoft.com/office/powerpoint/2010/main" val="1401194576"/>
              </p:ext>
            </p:extLst>
          </p:nvPr>
        </p:nvGraphicFramePr>
        <p:xfrm>
          <a:off x="4071938" y="1357313"/>
          <a:ext cx="2470150" cy="990600"/>
        </p:xfrm>
        <a:graphic>
          <a:graphicData uri="http://schemas.openxmlformats.org/presentationml/2006/ole">
            <mc:AlternateContent xmlns:mc="http://schemas.openxmlformats.org/markup-compatibility/2006">
              <mc:Choice xmlns:v="urn:schemas-microsoft-com:vml" Requires="v">
                <p:oleObj spid="_x0000_s133214" name="Equation" r:id="rId5" imgW="981069" imgH="380864" progId="Equation.3">
                  <p:embed/>
                </p:oleObj>
              </mc:Choice>
              <mc:Fallback>
                <p:oleObj name="Equation" r:id="rId5" imgW="981069" imgH="380864" progId="Equation.3">
                  <p:embed/>
                  <p:pic>
                    <p:nvPicPr>
                      <p:cNvPr id="37895" name="Object 3">
                        <a:extLst>
                          <a:ext uri="{FF2B5EF4-FFF2-40B4-BE49-F238E27FC236}">
                            <a16:creationId xmlns:a16="http://schemas.microsoft.com/office/drawing/2014/main" id="{92A4511D-0B3D-41A5-B7DE-156BF54F04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1938" y="1357313"/>
                        <a:ext cx="2470150" cy="9906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6" name="Object 4">
            <a:extLst>
              <a:ext uri="{FF2B5EF4-FFF2-40B4-BE49-F238E27FC236}">
                <a16:creationId xmlns:a16="http://schemas.microsoft.com/office/drawing/2014/main" id="{9103158D-C538-4727-91AE-DCF18262131E}"/>
              </a:ext>
            </a:extLst>
          </p:cNvPr>
          <p:cNvGraphicFramePr>
            <a:graphicFrameLocks noChangeAspect="1"/>
          </p:cNvGraphicFramePr>
          <p:nvPr>
            <p:extLst>
              <p:ext uri="{D42A27DB-BD31-4B8C-83A1-F6EECF244321}">
                <p14:modId xmlns:p14="http://schemas.microsoft.com/office/powerpoint/2010/main" val="1839836928"/>
              </p:ext>
            </p:extLst>
          </p:nvPr>
        </p:nvGraphicFramePr>
        <p:xfrm>
          <a:off x="987425" y="2714625"/>
          <a:ext cx="3314700" cy="1017588"/>
        </p:xfrm>
        <a:graphic>
          <a:graphicData uri="http://schemas.openxmlformats.org/presentationml/2006/ole">
            <mc:AlternateContent xmlns:mc="http://schemas.openxmlformats.org/markup-compatibility/2006">
              <mc:Choice xmlns:v="urn:schemas-microsoft-com:vml" Requires="v">
                <p:oleObj spid="_x0000_s133215" name="公式" r:id="rId7" imgW="1247743" imgH="352391" progId="Equation.3">
                  <p:embed/>
                </p:oleObj>
              </mc:Choice>
              <mc:Fallback>
                <p:oleObj name="公式" r:id="rId7" imgW="1247743" imgH="352391" progId="Equation.3">
                  <p:embed/>
                  <p:pic>
                    <p:nvPicPr>
                      <p:cNvPr id="37896" name="Object 4">
                        <a:extLst>
                          <a:ext uri="{FF2B5EF4-FFF2-40B4-BE49-F238E27FC236}">
                            <a16:creationId xmlns:a16="http://schemas.microsoft.com/office/drawing/2014/main" id="{9103158D-C538-4727-91AE-DCF1826213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7425" y="2714625"/>
                        <a:ext cx="33147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9">
            <a:extLst>
              <a:ext uri="{FF2B5EF4-FFF2-40B4-BE49-F238E27FC236}">
                <a16:creationId xmlns:a16="http://schemas.microsoft.com/office/drawing/2014/main" id="{83DAE5CF-EF27-4B3F-A49D-DBBC9996E71A}"/>
              </a:ext>
            </a:extLst>
          </p:cNvPr>
          <p:cNvSpPr>
            <a:spLocks noChangeArrowheads="1"/>
          </p:cNvSpPr>
          <p:nvPr/>
        </p:nvSpPr>
        <p:spPr bwMode="auto">
          <a:xfrm>
            <a:off x="161925" y="23907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宋体" panose="02010600030101010101" pitchFamily="2" charset="-122"/>
              </a:rPr>
              <a:t>当电场振动沿</a:t>
            </a:r>
          </a:p>
        </p:txBody>
      </p:sp>
      <p:graphicFrame>
        <p:nvGraphicFramePr>
          <p:cNvPr id="37898" name="Object 5">
            <a:extLst>
              <a:ext uri="{FF2B5EF4-FFF2-40B4-BE49-F238E27FC236}">
                <a16:creationId xmlns:a16="http://schemas.microsoft.com/office/drawing/2014/main" id="{7C2C42B9-5EC9-4E77-A802-1582C281133F}"/>
              </a:ext>
            </a:extLst>
          </p:cNvPr>
          <p:cNvGraphicFramePr>
            <a:graphicFrameLocks noChangeAspect="1"/>
          </p:cNvGraphicFramePr>
          <p:nvPr>
            <p:extLst>
              <p:ext uri="{D42A27DB-BD31-4B8C-83A1-F6EECF244321}">
                <p14:modId xmlns:p14="http://schemas.microsoft.com/office/powerpoint/2010/main" val="939721400"/>
              </p:ext>
            </p:extLst>
          </p:nvPr>
        </p:nvGraphicFramePr>
        <p:xfrm>
          <a:off x="2143125" y="2466975"/>
          <a:ext cx="327025" cy="360363"/>
        </p:xfrm>
        <a:graphic>
          <a:graphicData uri="http://schemas.openxmlformats.org/presentationml/2006/ole">
            <mc:AlternateContent xmlns:mc="http://schemas.openxmlformats.org/markup-compatibility/2006">
              <mc:Choice xmlns:v="urn:schemas-microsoft-com:vml" Requires="v">
                <p:oleObj spid="_x0000_s133216" name="Equation" r:id="rId9" imgW="85629" imgH="104707" progId="Equation.3">
                  <p:embed/>
                </p:oleObj>
              </mc:Choice>
              <mc:Fallback>
                <p:oleObj name="Equation" r:id="rId9" imgW="85629" imgH="104707" progId="Equation.3">
                  <p:embed/>
                  <p:pic>
                    <p:nvPicPr>
                      <p:cNvPr id="37898" name="Object 5">
                        <a:extLst>
                          <a:ext uri="{FF2B5EF4-FFF2-40B4-BE49-F238E27FC236}">
                            <a16:creationId xmlns:a16="http://schemas.microsoft.com/office/drawing/2014/main" id="{7C2C42B9-5EC9-4E77-A802-1582C28113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3125" y="2466975"/>
                        <a:ext cx="3270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11">
            <a:extLst>
              <a:ext uri="{FF2B5EF4-FFF2-40B4-BE49-F238E27FC236}">
                <a16:creationId xmlns:a16="http://schemas.microsoft.com/office/drawing/2014/main" id="{066EE934-288E-4B9A-B2DC-77C389D73E73}"/>
              </a:ext>
            </a:extLst>
          </p:cNvPr>
          <p:cNvSpPr>
            <a:spLocks noChangeArrowheads="1"/>
          </p:cNvSpPr>
          <p:nvPr/>
        </p:nvSpPr>
        <p:spPr bwMode="auto">
          <a:xfrm>
            <a:off x="2447925" y="2390775"/>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宋体" panose="02010600030101010101" pitchFamily="2" charset="-122"/>
              </a:rPr>
              <a:t>轴正向传播时，有反映该振动的平面简谐波</a:t>
            </a:r>
          </a:p>
        </p:txBody>
      </p:sp>
      <p:graphicFrame>
        <p:nvGraphicFramePr>
          <p:cNvPr id="37900" name="Object 6">
            <a:extLst>
              <a:ext uri="{FF2B5EF4-FFF2-40B4-BE49-F238E27FC236}">
                <a16:creationId xmlns:a16="http://schemas.microsoft.com/office/drawing/2014/main" id="{63B77721-6585-4BB9-B4F7-54F88EA5B231}"/>
              </a:ext>
            </a:extLst>
          </p:cNvPr>
          <p:cNvGraphicFramePr>
            <a:graphicFrameLocks noChangeAspect="1"/>
          </p:cNvGraphicFramePr>
          <p:nvPr>
            <p:extLst>
              <p:ext uri="{D42A27DB-BD31-4B8C-83A1-F6EECF244321}">
                <p14:modId xmlns:p14="http://schemas.microsoft.com/office/powerpoint/2010/main" val="1517312997"/>
              </p:ext>
            </p:extLst>
          </p:nvPr>
        </p:nvGraphicFramePr>
        <p:xfrm>
          <a:off x="928688" y="4000500"/>
          <a:ext cx="3444875" cy="1017588"/>
        </p:xfrm>
        <a:graphic>
          <a:graphicData uri="http://schemas.openxmlformats.org/presentationml/2006/ole">
            <mc:AlternateContent xmlns:mc="http://schemas.openxmlformats.org/markup-compatibility/2006">
              <mc:Choice xmlns:v="urn:schemas-microsoft-com:vml" Requires="v">
                <p:oleObj spid="_x0000_s133217" name="公式" r:id="rId11" imgW="1295451" imgH="352391" progId="Equation.3">
                  <p:embed/>
                </p:oleObj>
              </mc:Choice>
              <mc:Fallback>
                <p:oleObj name="公式" r:id="rId11" imgW="1295451" imgH="352391" progId="Equation.3">
                  <p:embed/>
                  <p:pic>
                    <p:nvPicPr>
                      <p:cNvPr id="37900" name="Object 6">
                        <a:extLst>
                          <a:ext uri="{FF2B5EF4-FFF2-40B4-BE49-F238E27FC236}">
                            <a16:creationId xmlns:a16="http://schemas.microsoft.com/office/drawing/2014/main" id="{63B77721-6585-4BB9-B4F7-54F88EA5B2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8688" y="4000500"/>
                        <a:ext cx="344487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13">
            <a:extLst>
              <a:ext uri="{FF2B5EF4-FFF2-40B4-BE49-F238E27FC236}">
                <a16:creationId xmlns:a16="http://schemas.microsoft.com/office/drawing/2014/main" id="{05AFC4C4-EFE3-41FC-8BA9-08CA67147E43}"/>
              </a:ext>
            </a:extLst>
          </p:cNvPr>
          <p:cNvSpPr>
            <a:spLocks noChangeArrowheads="1"/>
          </p:cNvSpPr>
          <p:nvPr/>
        </p:nvSpPr>
        <p:spPr bwMode="auto">
          <a:xfrm>
            <a:off x="285750" y="3643313"/>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宋体" panose="02010600030101010101" pitchFamily="2" charset="-122"/>
              </a:rPr>
              <a:t>用麦氏电磁场方程组可推出</a:t>
            </a:r>
          </a:p>
        </p:txBody>
      </p:sp>
      <p:sp>
        <p:nvSpPr>
          <p:cNvPr id="37902" name="AutoShape 14">
            <a:extLst>
              <a:ext uri="{FF2B5EF4-FFF2-40B4-BE49-F238E27FC236}">
                <a16:creationId xmlns:a16="http://schemas.microsoft.com/office/drawing/2014/main" id="{8C197C1F-5FA4-4C43-A140-5D602DBD3FB3}"/>
              </a:ext>
            </a:extLst>
          </p:cNvPr>
          <p:cNvSpPr>
            <a:spLocks/>
          </p:cNvSpPr>
          <p:nvPr/>
        </p:nvSpPr>
        <p:spPr bwMode="auto">
          <a:xfrm>
            <a:off x="4643438" y="3071813"/>
            <a:ext cx="306387" cy="1716087"/>
          </a:xfrm>
          <a:prstGeom prst="rightBrace">
            <a:avLst>
              <a:gd name="adj1" fmla="val 53936"/>
              <a:gd name="adj2" fmla="val 50000"/>
            </a:avLst>
          </a:prstGeom>
          <a:noFill/>
          <a:ln w="222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aphicFrame>
        <p:nvGraphicFramePr>
          <p:cNvPr id="37903" name="Object 7">
            <a:extLst>
              <a:ext uri="{FF2B5EF4-FFF2-40B4-BE49-F238E27FC236}">
                <a16:creationId xmlns:a16="http://schemas.microsoft.com/office/drawing/2014/main" id="{9A6650BC-1BC8-49F7-B3FA-6FD1B583104F}"/>
              </a:ext>
            </a:extLst>
          </p:cNvPr>
          <p:cNvGraphicFramePr>
            <a:graphicFrameLocks noChangeAspect="1"/>
          </p:cNvGraphicFramePr>
          <p:nvPr>
            <p:extLst>
              <p:ext uri="{D42A27DB-BD31-4B8C-83A1-F6EECF244321}">
                <p14:modId xmlns:p14="http://schemas.microsoft.com/office/powerpoint/2010/main" val="1893250112"/>
              </p:ext>
            </p:extLst>
          </p:nvPr>
        </p:nvGraphicFramePr>
        <p:xfrm>
          <a:off x="5214938" y="3325813"/>
          <a:ext cx="3216275" cy="1246187"/>
        </p:xfrm>
        <a:graphic>
          <a:graphicData uri="http://schemas.openxmlformats.org/presentationml/2006/ole">
            <mc:AlternateContent xmlns:mc="http://schemas.openxmlformats.org/markup-compatibility/2006">
              <mc:Choice xmlns:v="urn:schemas-microsoft-com:vml" Requires="v">
                <p:oleObj spid="_x0000_s133218" name="Equation" r:id="rId13" imgW="1209822" imgH="447607" progId="Equation.3">
                  <p:embed/>
                </p:oleObj>
              </mc:Choice>
              <mc:Fallback>
                <p:oleObj name="Equation" r:id="rId13" imgW="1209822" imgH="447607" progId="Equation.3">
                  <p:embed/>
                  <p:pic>
                    <p:nvPicPr>
                      <p:cNvPr id="37903" name="Object 7">
                        <a:extLst>
                          <a:ext uri="{FF2B5EF4-FFF2-40B4-BE49-F238E27FC236}">
                            <a16:creationId xmlns:a16="http://schemas.microsoft.com/office/drawing/2014/main" id="{9A6650BC-1BC8-49F7-B3FA-6FD1B58310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14938" y="3325813"/>
                        <a:ext cx="3216275" cy="1246187"/>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4" name="Rectangle 16">
            <a:extLst>
              <a:ext uri="{FF2B5EF4-FFF2-40B4-BE49-F238E27FC236}">
                <a16:creationId xmlns:a16="http://schemas.microsoft.com/office/drawing/2014/main" id="{CD68879A-AE65-437C-A3CC-5485AF2C117F}"/>
              </a:ext>
            </a:extLst>
          </p:cNvPr>
          <p:cNvSpPr>
            <a:spLocks noChangeArrowheads="1"/>
          </p:cNvSpPr>
          <p:nvPr/>
        </p:nvSpPr>
        <p:spPr bwMode="auto">
          <a:xfrm>
            <a:off x="314325" y="5224463"/>
            <a:ext cx="2008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solidFill>
                  <a:srgbClr val="EDFE4A"/>
                </a:solidFill>
                <a:latin typeface="宋体" panose="02010600030101010101" pitchFamily="2" charset="-122"/>
                <a:sym typeface="Symbol" panose="05050102010706020507" pitchFamily="18" charset="2"/>
              </a:rPr>
              <a:t> </a:t>
            </a:r>
            <a:r>
              <a:rPr kumimoji="0" lang="zh-CN" altLang="en-US">
                <a:solidFill>
                  <a:srgbClr val="EDFE4A"/>
                </a:solidFill>
                <a:latin typeface="宋体" panose="02010600030101010101" pitchFamily="2" charset="-122"/>
              </a:rPr>
              <a:t>在真空中：</a:t>
            </a:r>
          </a:p>
        </p:txBody>
      </p:sp>
      <p:graphicFrame>
        <p:nvGraphicFramePr>
          <p:cNvPr id="37905" name="Object 8">
            <a:extLst>
              <a:ext uri="{FF2B5EF4-FFF2-40B4-BE49-F238E27FC236}">
                <a16:creationId xmlns:a16="http://schemas.microsoft.com/office/drawing/2014/main" id="{82BF7B3F-FAF9-4361-ACDC-CC872E8D7586}"/>
              </a:ext>
            </a:extLst>
          </p:cNvPr>
          <p:cNvGraphicFramePr>
            <a:graphicFrameLocks noChangeAspect="1"/>
          </p:cNvGraphicFramePr>
          <p:nvPr>
            <p:extLst>
              <p:ext uri="{D42A27DB-BD31-4B8C-83A1-F6EECF244321}">
                <p14:modId xmlns:p14="http://schemas.microsoft.com/office/powerpoint/2010/main" val="2055727542"/>
              </p:ext>
            </p:extLst>
          </p:nvPr>
        </p:nvGraphicFramePr>
        <p:xfrm>
          <a:off x="2306638" y="5072063"/>
          <a:ext cx="5086350" cy="688975"/>
        </p:xfrm>
        <a:graphic>
          <a:graphicData uri="http://schemas.openxmlformats.org/presentationml/2006/ole">
            <mc:AlternateContent xmlns:mc="http://schemas.openxmlformats.org/markup-compatibility/2006">
              <mc:Choice xmlns:v="urn:schemas-microsoft-com:vml" Requires="v">
                <p:oleObj spid="_x0000_s133219" name="公式" r:id="rId15" imgW="1933696" imgH="228702" progId="Equation.3">
                  <p:embed/>
                </p:oleObj>
              </mc:Choice>
              <mc:Fallback>
                <p:oleObj name="公式" r:id="rId15" imgW="1933696" imgH="228702" progId="Equation.3">
                  <p:embed/>
                  <p:pic>
                    <p:nvPicPr>
                      <p:cNvPr id="37905" name="Object 8">
                        <a:extLst>
                          <a:ext uri="{FF2B5EF4-FFF2-40B4-BE49-F238E27FC236}">
                            <a16:creationId xmlns:a16="http://schemas.microsoft.com/office/drawing/2014/main" id="{82BF7B3F-FAF9-4361-ACDC-CC872E8D758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06638" y="5072063"/>
                        <a:ext cx="50863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6" name="Object 9">
            <a:extLst>
              <a:ext uri="{FF2B5EF4-FFF2-40B4-BE49-F238E27FC236}">
                <a16:creationId xmlns:a16="http://schemas.microsoft.com/office/drawing/2014/main" id="{96439A09-FC54-455A-940D-B693F730DD66}"/>
              </a:ext>
            </a:extLst>
          </p:cNvPr>
          <p:cNvGraphicFramePr>
            <a:graphicFrameLocks noChangeAspect="1"/>
          </p:cNvGraphicFramePr>
          <p:nvPr>
            <p:extLst>
              <p:ext uri="{D42A27DB-BD31-4B8C-83A1-F6EECF244321}">
                <p14:modId xmlns:p14="http://schemas.microsoft.com/office/powerpoint/2010/main" val="1492547809"/>
              </p:ext>
            </p:extLst>
          </p:nvPr>
        </p:nvGraphicFramePr>
        <p:xfrm>
          <a:off x="7500938" y="5214938"/>
          <a:ext cx="622300" cy="360362"/>
        </p:xfrm>
        <a:graphic>
          <a:graphicData uri="http://schemas.openxmlformats.org/presentationml/2006/ole">
            <mc:AlternateContent xmlns:mc="http://schemas.openxmlformats.org/markup-compatibility/2006">
              <mc:Choice xmlns:v="urn:schemas-microsoft-com:vml" Requires="v">
                <p:oleObj spid="_x0000_s133220" name="Equation" r:id="rId17" imgW="200006" imgH="104707" progId="Equation.3">
                  <p:embed/>
                </p:oleObj>
              </mc:Choice>
              <mc:Fallback>
                <p:oleObj name="Equation" r:id="rId17" imgW="200006" imgH="104707" progId="Equation.3">
                  <p:embed/>
                  <p:pic>
                    <p:nvPicPr>
                      <p:cNvPr id="37906" name="Object 9">
                        <a:extLst>
                          <a:ext uri="{FF2B5EF4-FFF2-40B4-BE49-F238E27FC236}">
                            <a16:creationId xmlns:a16="http://schemas.microsoft.com/office/drawing/2014/main" id="{96439A09-FC54-455A-940D-B693F730DD6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00938" y="5214938"/>
                        <a:ext cx="6223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7" name="Rectangle 19">
            <a:extLst>
              <a:ext uri="{FF2B5EF4-FFF2-40B4-BE49-F238E27FC236}">
                <a16:creationId xmlns:a16="http://schemas.microsoft.com/office/drawing/2014/main" id="{231CC0AA-5C8B-428E-8A9C-2C7032B3F119}"/>
              </a:ext>
            </a:extLst>
          </p:cNvPr>
          <p:cNvSpPr>
            <a:spLocks noChangeArrowheads="1"/>
          </p:cNvSpPr>
          <p:nvPr/>
        </p:nvSpPr>
        <p:spPr bwMode="auto">
          <a:xfrm>
            <a:off x="314325" y="5986463"/>
            <a:ext cx="2001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a:solidFill>
                  <a:srgbClr val="EDFE4A"/>
                </a:solidFill>
                <a:latin typeface="宋体" panose="02010600030101010101" pitchFamily="2" charset="-122"/>
                <a:sym typeface="Symbol" panose="05050102010706020507" pitchFamily="18" charset="2"/>
              </a:rPr>
              <a:t> </a:t>
            </a:r>
            <a:r>
              <a:rPr kumimoji="0" lang="zh-CN" altLang="en-US">
                <a:solidFill>
                  <a:srgbClr val="EDFE4A"/>
                </a:solidFill>
                <a:latin typeface="宋体" panose="02010600030101010101" pitchFamily="2" charset="-122"/>
              </a:rPr>
              <a:t>在介质中：</a:t>
            </a:r>
          </a:p>
        </p:txBody>
      </p:sp>
      <p:graphicFrame>
        <p:nvGraphicFramePr>
          <p:cNvPr id="37908" name="Object 10">
            <a:extLst>
              <a:ext uri="{FF2B5EF4-FFF2-40B4-BE49-F238E27FC236}">
                <a16:creationId xmlns:a16="http://schemas.microsoft.com/office/drawing/2014/main" id="{FB7BA8C8-FB14-40C5-9A5D-0588552161B5}"/>
              </a:ext>
            </a:extLst>
          </p:cNvPr>
          <p:cNvGraphicFramePr>
            <a:graphicFrameLocks noChangeAspect="1"/>
          </p:cNvGraphicFramePr>
          <p:nvPr>
            <p:extLst>
              <p:ext uri="{D42A27DB-BD31-4B8C-83A1-F6EECF244321}">
                <p14:modId xmlns:p14="http://schemas.microsoft.com/office/powerpoint/2010/main" val="3244405478"/>
              </p:ext>
            </p:extLst>
          </p:nvPr>
        </p:nvGraphicFramePr>
        <p:xfrm>
          <a:off x="2143125" y="5834063"/>
          <a:ext cx="2952750" cy="688975"/>
        </p:xfrm>
        <a:graphic>
          <a:graphicData uri="http://schemas.openxmlformats.org/presentationml/2006/ole">
            <mc:AlternateContent xmlns:mc="http://schemas.openxmlformats.org/markup-compatibility/2006">
              <mc:Choice xmlns:v="urn:schemas-microsoft-com:vml" Requires="v">
                <p:oleObj spid="_x0000_s133221" name="Equation" r:id="rId19" imgW="1104925" imgH="228702" progId="Equation.3">
                  <p:embed/>
                </p:oleObj>
              </mc:Choice>
              <mc:Fallback>
                <p:oleObj name="Equation" r:id="rId19" imgW="1104925" imgH="228702" progId="Equation.3">
                  <p:embed/>
                  <p:pic>
                    <p:nvPicPr>
                      <p:cNvPr id="37908" name="Object 10">
                        <a:extLst>
                          <a:ext uri="{FF2B5EF4-FFF2-40B4-BE49-F238E27FC236}">
                            <a16:creationId xmlns:a16="http://schemas.microsoft.com/office/drawing/2014/main" id="{FB7BA8C8-FB14-40C5-9A5D-0588552161B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43125" y="5834063"/>
                        <a:ext cx="29527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09" name="Object 11">
            <a:extLst>
              <a:ext uri="{FF2B5EF4-FFF2-40B4-BE49-F238E27FC236}">
                <a16:creationId xmlns:a16="http://schemas.microsoft.com/office/drawing/2014/main" id="{4307A874-A3F9-4309-A0BF-B36B126D3D83}"/>
              </a:ext>
            </a:extLst>
          </p:cNvPr>
          <p:cNvGraphicFramePr>
            <a:graphicFrameLocks noChangeAspect="1"/>
          </p:cNvGraphicFramePr>
          <p:nvPr>
            <p:extLst>
              <p:ext uri="{D42A27DB-BD31-4B8C-83A1-F6EECF244321}">
                <p14:modId xmlns:p14="http://schemas.microsoft.com/office/powerpoint/2010/main" val="4028260156"/>
              </p:ext>
            </p:extLst>
          </p:nvPr>
        </p:nvGraphicFramePr>
        <p:xfrm>
          <a:off x="5038725" y="5834063"/>
          <a:ext cx="1931988" cy="654050"/>
        </p:xfrm>
        <a:graphic>
          <a:graphicData uri="http://schemas.openxmlformats.org/presentationml/2006/ole">
            <mc:AlternateContent xmlns:mc="http://schemas.openxmlformats.org/markup-compatibility/2006">
              <mc:Choice xmlns:v="urn:schemas-microsoft-com:vml" Requires="v">
                <p:oleObj spid="_x0000_s133222" name="Equation" r:id="rId21" imgW="714394" imgH="219211" progId="Equation.3">
                  <p:embed/>
                </p:oleObj>
              </mc:Choice>
              <mc:Fallback>
                <p:oleObj name="Equation" r:id="rId21" imgW="714394" imgH="219211" progId="Equation.3">
                  <p:embed/>
                  <p:pic>
                    <p:nvPicPr>
                      <p:cNvPr id="37909" name="Object 11">
                        <a:extLst>
                          <a:ext uri="{FF2B5EF4-FFF2-40B4-BE49-F238E27FC236}">
                            <a16:creationId xmlns:a16="http://schemas.microsoft.com/office/drawing/2014/main" id="{4307A874-A3F9-4309-A0BF-B36B126D3D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38725" y="5834063"/>
                        <a:ext cx="19319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10" name="Object 12">
            <a:extLst>
              <a:ext uri="{FF2B5EF4-FFF2-40B4-BE49-F238E27FC236}">
                <a16:creationId xmlns:a16="http://schemas.microsoft.com/office/drawing/2014/main" id="{3937AD87-CAFD-4A6B-A326-EBEB2015BBDF}"/>
              </a:ext>
            </a:extLst>
          </p:cNvPr>
          <p:cNvGraphicFramePr>
            <a:graphicFrameLocks noChangeAspect="1"/>
          </p:cNvGraphicFramePr>
          <p:nvPr>
            <p:extLst>
              <p:ext uri="{D42A27DB-BD31-4B8C-83A1-F6EECF244321}">
                <p14:modId xmlns:p14="http://schemas.microsoft.com/office/powerpoint/2010/main" val="616000898"/>
              </p:ext>
            </p:extLst>
          </p:nvPr>
        </p:nvGraphicFramePr>
        <p:xfrm>
          <a:off x="6943725" y="5910263"/>
          <a:ext cx="1701800" cy="457200"/>
        </p:xfrm>
        <a:graphic>
          <a:graphicData uri="http://schemas.openxmlformats.org/presentationml/2006/ole">
            <mc:AlternateContent xmlns:mc="http://schemas.openxmlformats.org/markup-compatibility/2006">
              <mc:Choice xmlns:v="urn:schemas-microsoft-com:vml" Requires="v">
                <p:oleObj spid="_x0000_s133223" name="Equation" r:id="rId23" imgW="618978" imgH="142977" progId="Equation.3">
                  <p:embed/>
                </p:oleObj>
              </mc:Choice>
              <mc:Fallback>
                <p:oleObj name="Equation" r:id="rId23" imgW="618978" imgH="142977" progId="Equation.3">
                  <p:embed/>
                  <p:pic>
                    <p:nvPicPr>
                      <p:cNvPr id="37910" name="Object 12">
                        <a:extLst>
                          <a:ext uri="{FF2B5EF4-FFF2-40B4-BE49-F238E27FC236}">
                            <a16:creationId xmlns:a16="http://schemas.microsoft.com/office/drawing/2014/main" id="{3937AD87-CAFD-4A6B-A326-EBEB2015BBD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43725" y="5910263"/>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11" name="AutoShape 23">
            <a:extLst>
              <a:ext uri="{FF2B5EF4-FFF2-40B4-BE49-F238E27FC236}">
                <a16:creationId xmlns:a16="http://schemas.microsoft.com/office/drawing/2014/main" id="{404DB827-0FE7-46FB-AE61-1AC1464898FE}"/>
              </a:ext>
            </a:extLst>
          </p:cNvPr>
          <p:cNvSpPr>
            <a:spLocks noChangeArrowheads="1"/>
          </p:cNvSpPr>
          <p:nvPr/>
        </p:nvSpPr>
        <p:spPr bwMode="auto">
          <a:xfrm>
            <a:off x="7786688" y="5572125"/>
            <a:ext cx="1357312" cy="395288"/>
          </a:xfrm>
          <a:prstGeom prst="wedgeRectCallout">
            <a:avLst>
              <a:gd name="adj1" fmla="val -36815"/>
              <a:gd name="adj2" fmla="val 98380"/>
            </a:avLst>
          </a:prstGeom>
          <a:noFill/>
          <a:ln w="2222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a:solidFill>
                  <a:srgbClr val="76FB4D"/>
                </a:solidFill>
              </a:rPr>
              <a:t>折射率</a:t>
            </a:r>
            <a:endParaRPr kumimoji="0" lang="en-US" altLang="zh-CN">
              <a:solidFill>
                <a:srgbClr val="76FB4D"/>
              </a:solidFill>
            </a:endParaRPr>
          </a:p>
        </p:txBody>
      </p:sp>
      <p:graphicFrame>
        <p:nvGraphicFramePr>
          <p:cNvPr id="23" name="Object 13">
            <a:extLst>
              <a:ext uri="{FF2B5EF4-FFF2-40B4-BE49-F238E27FC236}">
                <a16:creationId xmlns:a16="http://schemas.microsoft.com/office/drawing/2014/main" id="{7EA6A04B-DBD6-4634-A732-DE90E2603ACA}"/>
              </a:ext>
            </a:extLst>
          </p:cNvPr>
          <p:cNvGraphicFramePr>
            <a:graphicFrameLocks noChangeAspect="1"/>
          </p:cNvGraphicFramePr>
          <p:nvPr>
            <p:extLst>
              <p:ext uri="{D42A27DB-BD31-4B8C-83A1-F6EECF244321}">
                <p14:modId xmlns:p14="http://schemas.microsoft.com/office/powerpoint/2010/main" val="1200943354"/>
              </p:ext>
            </p:extLst>
          </p:nvPr>
        </p:nvGraphicFramePr>
        <p:xfrm>
          <a:off x="3343275" y="214313"/>
          <a:ext cx="2286000" cy="990600"/>
        </p:xfrm>
        <a:graphic>
          <a:graphicData uri="http://schemas.openxmlformats.org/presentationml/2006/ole">
            <mc:AlternateContent xmlns:mc="http://schemas.openxmlformats.org/markup-compatibility/2006">
              <mc:Choice xmlns:v="urn:schemas-microsoft-com:vml" Requires="v">
                <p:oleObj spid="_x0000_s133224" name="Equation" r:id="rId25" imgW="904920" imgH="380864" progId="Equation.3">
                  <p:embed/>
                </p:oleObj>
              </mc:Choice>
              <mc:Fallback>
                <p:oleObj name="Equation" r:id="rId25" imgW="904920" imgH="380864" progId="Equation.3">
                  <p:embed/>
                  <p:pic>
                    <p:nvPicPr>
                      <p:cNvPr id="23" name="Object 13">
                        <a:extLst>
                          <a:ext uri="{FF2B5EF4-FFF2-40B4-BE49-F238E27FC236}">
                            <a16:creationId xmlns:a16="http://schemas.microsoft.com/office/drawing/2014/main" id="{7EA6A04B-DBD6-4634-A732-DE90E2603AC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343275" y="214313"/>
                        <a:ext cx="2286000" cy="9906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077">
            <a:extLst>
              <a:ext uri="{FF2B5EF4-FFF2-40B4-BE49-F238E27FC236}">
                <a16:creationId xmlns:a16="http://schemas.microsoft.com/office/drawing/2014/main" id="{DB5A7FF1-0221-4583-8E98-C1C0A2215A47}"/>
              </a:ext>
            </a:extLst>
          </p:cNvPr>
          <p:cNvSpPr>
            <a:spLocks noChangeArrowheads="1"/>
          </p:cNvSpPr>
          <p:nvPr/>
        </p:nvSpPr>
        <p:spPr bwMode="auto">
          <a:xfrm>
            <a:off x="142875" y="42862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a:solidFill>
                  <a:schemeClr val="bg1"/>
                </a:solidFill>
                <a:latin typeface="宋体" panose="02010600030101010101" pitchFamily="2" charset="-122"/>
              </a:rPr>
              <a:t>由麦克斯韦理论可得：</a:t>
            </a:r>
          </a:p>
        </p:txBody>
      </p:sp>
      <p:graphicFrame>
        <p:nvGraphicFramePr>
          <p:cNvPr id="25" name="Object 14">
            <a:extLst>
              <a:ext uri="{FF2B5EF4-FFF2-40B4-BE49-F238E27FC236}">
                <a16:creationId xmlns:a16="http://schemas.microsoft.com/office/drawing/2014/main" id="{4DB96459-CD4A-4DE8-A796-08B0D28583AF}"/>
              </a:ext>
            </a:extLst>
          </p:cNvPr>
          <p:cNvGraphicFramePr>
            <a:graphicFrameLocks noChangeAspect="1"/>
          </p:cNvGraphicFramePr>
          <p:nvPr>
            <p:extLst>
              <p:ext uri="{D42A27DB-BD31-4B8C-83A1-F6EECF244321}">
                <p14:modId xmlns:p14="http://schemas.microsoft.com/office/powerpoint/2010/main" val="3078733178"/>
              </p:ext>
            </p:extLst>
          </p:nvPr>
        </p:nvGraphicFramePr>
        <p:xfrm>
          <a:off x="5857875" y="214313"/>
          <a:ext cx="2317750" cy="990600"/>
        </p:xfrm>
        <a:graphic>
          <a:graphicData uri="http://schemas.openxmlformats.org/presentationml/2006/ole">
            <mc:AlternateContent xmlns:mc="http://schemas.openxmlformats.org/markup-compatibility/2006">
              <mc:Choice xmlns:v="urn:schemas-microsoft-com:vml" Requires="v">
                <p:oleObj spid="_x0000_s133225" name="Equation" r:id="rId27" imgW="914400" imgH="380864" progId="Equation.3">
                  <p:embed/>
                </p:oleObj>
              </mc:Choice>
              <mc:Fallback>
                <p:oleObj name="Equation" r:id="rId27" imgW="914400" imgH="380864" progId="Equation.3">
                  <p:embed/>
                  <p:pic>
                    <p:nvPicPr>
                      <p:cNvPr id="25" name="Object 14">
                        <a:extLst>
                          <a:ext uri="{FF2B5EF4-FFF2-40B4-BE49-F238E27FC236}">
                            <a16:creationId xmlns:a16="http://schemas.microsoft.com/office/drawing/2014/main" id="{4DB96459-CD4A-4DE8-A796-08B0D28583AF}"/>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857875" y="214313"/>
                        <a:ext cx="2317750" cy="9906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2" name="灯片编号占位符 1">
            <a:extLst>
              <a:ext uri="{FF2B5EF4-FFF2-40B4-BE49-F238E27FC236}">
                <a16:creationId xmlns:a16="http://schemas.microsoft.com/office/drawing/2014/main" id="{BAAE588C-E8C6-4AD8-953F-1256A2D3775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82FE267-7CD0-4F01-B755-B945C9C7F3CA}" type="slidenum">
              <a:rPr lang="en-US" altLang="zh-CN" b="0">
                <a:solidFill>
                  <a:srgbClr val="FF00FF"/>
                </a:solidFill>
              </a:rPr>
              <a:pPr eaLnBrk="1" hangingPunct="1"/>
              <a:t>18</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slide(fromLeft)">
                                      <p:cBhvr>
                                        <p:cTn id="22" dur="500"/>
                                        <p:tgtEl>
                                          <p:spTgt spid="3789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37893"/>
                                        </p:tgtEl>
                                        <p:attrNameLst>
                                          <p:attrName>style.visibility</p:attrName>
                                        </p:attrNameLst>
                                      </p:cBhvr>
                                      <p:to>
                                        <p:strVal val="visible"/>
                                      </p:to>
                                    </p:set>
                                    <p:animEffect transition="in" filter="wipe(left)">
                                      <p:cBhvr>
                                        <p:cTn id="26" dur="500"/>
                                        <p:tgtEl>
                                          <p:spTgt spid="37893"/>
                                        </p:tgtEl>
                                      </p:cBhvr>
                                    </p:animEffect>
                                  </p:childTnLst>
                                </p:cTn>
                              </p:par>
                            </p:childTnLst>
                          </p:cTn>
                        </p:par>
                        <p:par>
                          <p:cTn id="27" fill="hold" nodeType="afterGroup">
                            <p:stCondLst>
                              <p:cond delay="1000"/>
                            </p:stCondLst>
                            <p:childTnLst>
                              <p:par>
                                <p:cTn id="28" presetID="22" presetClass="entr" presetSubtype="8" fill="hold" nodeType="afterEffect">
                                  <p:stCondLst>
                                    <p:cond delay="0"/>
                                  </p:stCondLst>
                                  <p:childTnLst>
                                    <p:set>
                                      <p:cBhvr>
                                        <p:cTn id="29" dur="1" fill="hold">
                                          <p:stCondLst>
                                            <p:cond delay="0"/>
                                          </p:stCondLst>
                                        </p:cTn>
                                        <p:tgtEl>
                                          <p:spTgt spid="37895"/>
                                        </p:tgtEl>
                                        <p:attrNameLst>
                                          <p:attrName>style.visibility</p:attrName>
                                        </p:attrNameLst>
                                      </p:cBhvr>
                                      <p:to>
                                        <p:strVal val="visible"/>
                                      </p:to>
                                    </p:set>
                                    <p:animEffect transition="in" filter="wipe(left)">
                                      <p:cBhvr>
                                        <p:cTn id="30" dur="500"/>
                                        <p:tgtEl>
                                          <p:spTgt spid="378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897"/>
                                        </p:tgtEl>
                                        <p:attrNameLst>
                                          <p:attrName>style.visibility</p:attrName>
                                        </p:attrNameLst>
                                      </p:cBhvr>
                                      <p:to>
                                        <p:strVal val="visible"/>
                                      </p:to>
                                    </p:set>
                                    <p:animEffect transition="in" filter="wipe(left)">
                                      <p:cBhvr>
                                        <p:cTn id="35" dur="500"/>
                                        <p:tgtEl>
                                          <p:spTgt spid="37897"/>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37898"/>
                                        </p:tgtEl>
                                        <p:attrNameLst>
                                          <p:attrName>style.visibility</p:attrName>
                                        </p:attrNameLst>
                                      </p:cBhvr>
                                      <p:to>
                                        <p:strVal val="visible"/>
                                      </p:to>
                                    </p:set>
                                    <p:animEffect transition="in" filter="wipe(left)">
                                      <p:cBhvr>
                                        <p:cTn id="39" dur="500"/>
                                        <p:tgtEl>
                                          <p:spTgt spid="37898"/>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37899"/>
                                        </p:tgtEl>
                                        <p:attrNameLst>
                                          <p:attrName>style.visibility</p:attrName>
                                        </p:attrNameLst>
                                      </p:cBhvr>
                                      <p:to>
                                        <p:strVal val="visible"/>
                                      </p:to>
                                    </p:set>
                                    <p:animEffect transition="in" filter="wipe(left)">
                                      <p:cBhvr>
                                        <p:cTn id="43" dur="500"/>
                                        <p:tgtEl>
                                          <p:spTgt spid="378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37896"/>
                                        </p:tgtEl>
                                        <p:attrNameLst>
                                          <p:attrName>style.visibility</p:attrName>
                                        </p:attrNameLst>
                                      </p:cBhvr>
                                      <p:to>
                                        <p:strVal val="visible"/>
                                      </p:to>
                                    </p:set>
                                    <p:animEffect transition="in" filter="wipe(left)">
                                      <p:cBhvr>
                                        <p:cTn id="48" dur="500"/>
                                        <p:tgtEl>
                                          <p:spTgt spid="3789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7901"/>
                                        </p:tgtEl>
                                        <p:attrNameLst>
                                          <p:attrName>style.visibility</p:attrName>
                                        </p:attrNameLst>
                                      </p:cBhvr>
                                      <p:to>
                                        <p:strVal val="visible"/>
                                      </p:to>
                                    </p:set>
                                    <p:animEffect transition="in" filter="blinds(horizontal)">
                                      <p:cBhvr>
                                        <p:cTn id="53" dur="500"/>
                                        <p:tgtEl>
                                          <p:spTgt spid="3790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7900"/>
                                        </p:tgtEl>
                                        <p:attrNameLst>
                                          <p:attrName>style.visibility</p:attrName>
                                        </p:attrNameLst>
                                      </p:cBhvr>
                                      <p:to>
                                        <p:strVal val="visible"/>
                                      </p:to>
                                    </p:set>
                                    <p:animEffect transition="in" filter="wipe(left)">
                                      <p:cBhvr>
                                        <p:cTn id="58" dur="500"/>
                                        <p:tgtEl>
                                          <p:spTgt spid="37900"/>
                                        </p:tgtEl>
                                      </p:cBhvr>
                                    </p:animEffect>
                                  </p:childTnLst>
                                </p:cTn>
                              </p:par>
                            </p:childTnLst>
                          </p:cTn>
                        </p:par>
                        <p:par>
                          <p:cTn id="59" fill="hold" nodeType="afterGroup">
                            <p:stCondLst>
                              <p:cond delay="500"/>
                            </p:stCondLst>
                            <p:childTnLst>
                              <p:par>
                                <p:cTn id="60" presetID="16" presetClass="entr" presetSubtype="42" fill="hold" grpId="0" nodeType="afterEffect">
                                  <p:stCondLst>
                                    <p:cond delay="0"/>
                                  </p:stCondLst>
                                  <p:childTnLst>
                                    <p:set>
                                      <p:cBhvr>
                                        <p:cTn id="61" dur="1" fill="hold">
                                          <p:stCondLst>
                                            <p:cond delay="0"/>
                                          </p:stCondLst>
                                        </p:cTn>
                                        <p:tgtEl>
                                          <p:spTgt spid="37902"/>
                                        </p:tgtEl>
                                        <p:attrNameLst>
                                          <p:attrName>style.visibility</p:attrName>
                                        </p:attrNameLst>
                                      </p:cBhvr>
                                      <p:to>
                                        <p:strVal val="visible"/>
                                      </p:to>
                                    </p:set>
                                    <p:animEffect transition="in" filter="barn(outHorizontal)">
                                      <p:cBhvr>
                                        <p:cTn id="62" dur="500"/>
                                        <p:tgtEl>
                                          <p:spTgt spid="379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7903"/>
                                        </p:tgtEl>
                                        <p:attrNameLst>
                                          <p:attrName>style.visibility</p:attrName>
                                        </p:attrNameLst>
                                      </p:cBhvr>
                                      <p:to>
                                        <p:strVal val="visible"/>
                                      </p:to>
                                    </p:set>
                                    <p:animEffect transition="in" filter="wipe(left)">
                                      <p:cBhvr>
                                        <p:cTn id="67" dur="500"/>
                                        <p:tgtEl>
                                          <p:spTgt spid="3790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37904"/>
                                        </p:tgtEl>
                                        <p:attrNameLst>
                                          <p:attrName>style.visibility</p:attrName>
                                        </p:attrNameLst>
                                      </p:cBhvr>
                                      <p:to>
                                        <p:strVal val="visible"/>
                                      </p:to>
                                    </p:set>
                                    <p:animEffect transition="in" filter="slide(fromLeft)">
                                      <p:cBhvr>
                                        <p:cTn id="72" dur="500"/>
                                        <p:tgtEl>
                                          <p:spTgt spid="3790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7905"/>
                                        </p:tgtEl>
                                        <p:attrNameLst>
                                          <p:attrName>style.visibility</p:attrName>
                                        </p:attrNameLst>
                                      </p:cBhvr>
                                      <p:to>
                                        <p:strVal val="visible"/>
                                      </p:to>
                                    </p:set>
                                    <p:animEffect transition="in" filter="wipe(left)">
                                      <p:cBhvr>
                                        <p:cTn id="77" dur="500"/>
                                        <p:tgtEl>
                                          <p:spTgt spid="379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37906"/>
                                        </p:tgtEl>
                                        <p:attrNameLst>
                                          <p:attrName>style.visibility</p:attrName>
                                        </p:attrNameLst>
                                      </p:cBhvr>
                                      <p:to>
                                        <p:strVal val="visible"/>
                                      </p:to>
                                    </p:set>
                                    <p:animEffect transition="in" filter="wipe(left)">
                                      <p:cBhvr>
                                        <p:cTn id="82" dur="500"/>
                                        <p:tgtEl>
                                          <p:spTgt spid="3790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8" fill="hold" grpId="0" nodeType="clickEffect">
                                  <p:stCondLst>
                                    <p:cond delay="0"/>
                                  </p:stCondLst>
                                  <p:childTnLst>
                                    <p:set>
                                      <p:cBhvr>
                                        <p:cTn id="86" dur="1" fill="hold">
                                          <p:stCondLst>
                                            <p:cond delay="0"/>
                                          </p:stCondLst>
                                        </p:cTn>
                                        <p:tgtEl>
                                          <p:spTgt spid="37907"/>
                                        </p:tgtEl>
                                        <p:attrNameLst>
                                          <p:attrName>style.visibility</p:attrName>
                                        </p:attrNameLst>
                                      </p:cBhvr>
                                      <p:to>
                                        <p:strVal val="visible"/>
                                      </p:to>
                                    </p:set>
                                    <p:animEffect transition="in" filter="slide(fromLeft)">
                                      <p:cBhvr>
                                        <p:cTn id="87" dur="500"/>
                                        <p:tgtEl>
                                          <p:spTgt spid="3790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7908"/>
                                        </p:tgtEl>
                                        <p:attrNameLst>
                                          <p:attrName>style.visibility</p:attrName>
                                        </p:attrNameLst>
                                      </p:cBhvr>
                                      <p:to>
                                        <p:strVal val="visible"/>
                                      </p:to>
                                    </p:set>
                                    <p:animEffect transition="in" filter="wipe(left)">
                                      <p:cBhvr>
                                        <p:cTn id="92" dur="500"/>
                                        <p:tgtEl>
                                          <p:spTgt spid="3790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37909"/>
                                        </p:tgtEl>
                                        <p:attrNameLst>
                                          <p:attrName>style.visibility</p:attrName>
                                        </p:attrNameLst>
                                      </p:cBhvr>
                                      <p:to>
                                        <p:strVal val="visible"/>
                                      </p:to>
                                    </p:set>
                                    <p:animEffect transition="in" filter="wipe(left)">
                                      <p:cBhvr>
                                        <p:cTn id="97" dur="500"/>
                                        <p:tgtEl>
                                          <p:spTgt spid="3790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37910"/>
                                        </p:tgtEl>
                                        <p:attrNameLst>
                                          <p:attrName>style.visibility</p:attrName>
                                        </p:attrNameLst>
                                      </p:cBhvr>
                                      <p:to>
                                        <p:strVal val="visible"/>
                                      </p:to>
                                    </p:set>
                                    <p:animEffect transition="in" filter="wipe(left)">
                                      <p:cBhvr>
                                        <p:cTn id="102" dur="500"/>
                                        <p:tgtEl>
                                          <p:spTgt spid="37910"/>
                                        </p:tgtEl>
                                      </p:cBhvr>
                                    </p:animEffect>
                                  </p:childTnLst>
                                </p:cTn>
                              </p:par>
                            </p:childTnLst>
                          </p:cTn>
                        </p:par>
                        <p:par>
                          <p:cTn id="103" fill="hold" nodeType="afterGroup">
                            <p:stCondLst>
                              <p:cond delay="500"/>
                            </p:stCondLst>
                            <p:childTnLst>
                              <p:par>
                                <p:cTn id="104" presetID="4" presetClass="entr" presetSubtype="16" fill="hold" grpId="0" nodeType="afterEffect">
                                  <p:stCondLst>
                                    <p:cond delay="0"/>
                                  </p:stCondLst>
                                  <p:iterate type="wd">
                                    <p:tmPct val="100000"/>
                                  </p:iterate>
                                  <p:childTnLst>
                                    <p:set>
                                      <p:cBhvr>
                                        <p:cTn id="105" dur="1" fill="hold">
                                          <p:stCondLst>
                                            <p:cond delay="0"/>
                                          </p:stCondLst>
                                        </p:cTn>
                                        <p:tgtEl>
                                          <p:spTgt spid="37911"/>
                                        </p:tgtEl>
                                        <p:attrNameLst>
                                          <p:attrName>style.visibility</p:attrName>
                                        </p:attrNameLst>
                                      </p:cBhvr>
                                      <p:to>
                                        <p:strVal val="visible"/>
                                      </p:to>
                                    </p:set>
                                    <p:animEffect transition="in" filter="box(in)">
                                      <p:cBhvr>
                                        <p:cTn id="106" dur="300"/>
                                        <p:tgtEl>
                                          <p:spTgt spid="37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7" grpId="0" autoUpdateAnimBg="0"/>
      <p:bldP spid="37899" grpId="0" autoUpdateAnimBg="0"/>
      <p:bldP spid="37901" grpId="0" autoUpdateAnimBg="0"/>
      <p:bldP spid="37902" grpId="0" animBg="1"/>
      <p:bldP spid="37904" grpId="0" autoUpdateAnimBg="0"/>
      <p:bldP spid="37907" grpId="0" autoUpdateAnimBg="0"/>
      <p:bldP spid="37911" grpId="0" animBg="1" autoUpdateAnimBg="0"/>
      <p:bldP spid="2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9-39.bmp (17848 字节)">
            <a:extLst>
              <a:ext uri="{FF2B5EF4-FFF2-40B4-BE49-F238E27FC236}">
                <a16:creationId xmlns:a16="http://schemas.microsoft.com/office/drawing/2014/main" id="{E2047461-A2A2-4944-B1D0-6BBF4047A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428625"/>
            <a:ext cx="8280400" cy="3703638"/>
          </a:xfrm>
          <a:prstGeom prst="rect">
            <a:avLst/>
          </a:prstGeom>
          <a:noFill/>
          <a:ln w="9525">
            <a:solidFill>
              <a:srgbClr val="00FFFF"/>
            </a:solidFill>
            <a:miter lim="800000"/>
            <a:headEnd/>
            <a:tailEnd/>
          </a:ln>
          <a:extLst>
            <a:ext uri="{909E8E84-426E-40DD-AFC4-6F175D3DCCD1}">
              <a14:hiddenFill xmlns:a14="http://schemas.microsoft.com/office/drawing/2010/main">
                <a:solidFill>
                  <a:srgbClr val="FFFFFF"/>
                </a:solidFill>
              </a14:hiddenFill>
            </a:ext>
          </a:extLst>
        </p:spPr>
      </p:pic>
      <p:pic>
        <p:nvPicPr>
          <p:cNvPr id="13315" name="Picture 9" descr="car">
            <a:extLst>
              <a:ext uri="{FF2B5EF4-FFF2-40B4-BE49-F238E27FC236}">
                <a16:creationId xmlns:a16="http://schemas.microsoft.com/office/drawing/2014/main" id="{5BF8AFFC-8DAE-40D8-A115-3BE55E96B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4224338"/>
            <a:ext cx="8280400" cy="2419350"/>
          </a:xfrm>
          <a:prstGeom prst="rect">
            <a:avLst/>
          </a:prstGeom>
          <a:noFill/>
          <a:ln w="9525">
            <a:solidFill>
              <a:srgbClr val="00FF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7ADBBB7-5EBE-4748-B62B-155414ECB7DB}"/>
              </a:ext>
            </a:extLst>
          </p:cNvPr>
          <p:cNvSpPr>
            <a:spLocks noChangeArrowheads="1"/>
          </p:cNvSpPr>
          <p:nvPr/>
        </p:nvSpPr>
        <p:spPr bwMode="auto">
          <a:xfrm>
            <a:off x="2428875" y="214313"/>
            <a:ext cx="4389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00FF00"/>
                </a:solidFill>
              </a:rPr>
              <a:t>§13.7</a:t>
            </a:r>
            <a:r>
              <a:rPr lang="en-US" altLang="zh-CN" sz="3200">
                <a:solidFill>
                  <a:srgbClr val="00FF00"/>
                </a:solidFill>
                <a:latin typeface="宋体" panose="02010600030101010101" pitchFamily="2" charset="-122"/>
              </a:rPr>
              <a:t>  </a:t>
            </a:r>
            <a:r>
              <a:rPr lang="zh-CN" altLang="en-US" sz="3200">
                <a:solidFill>
                  <a:srgbClr val="00FF00"/>
                </a:solidFill>
                <a:latin typeface="黑体" panose="02010609060101010101" pitchFamily="49" charset="-122"/>
                <a:ea typeface="黑体" panose="02010609060101010101" pitchFamily="49" charset="-122"/>
              </a:rPr>
              <a:t>多普勒效应</a:t>
            </a:r>
          </a:p>
        </p:txBody>
      </p:sp>
      <p:sp>
        <p:nvSpPr>
          <p:cNvPr id="34819" name="Rectangle 3">
            <a:extLst>
              <a:ext uri="{FF2B5EF4-FFF2-40B4-BE49-F238E27FC236}">
                <a16:creationId xmlns:a16="http://schemas.microsoft.com/office/drawing/2014/main" id="{349BE7A2-0E92-48D1-B7AC-10667F339AA0}"/>
              </a:ext>
            </a:extLst>
          </p:cNvPr>
          <p:cNvSpPr>
            <a:spLocks noChangeArrowheads="1"/>
          </p:cNvSpPr>
          <p:nvPr/>
        </p:nvSpPr>
        <p:spPr bwMode="auto">
          <a:xfrm>
            <a:off x="500063" y="857250"/>
            <a:ext cx="82867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100">
                <a:solidFill>
                  <a:schemeClr val="bg1"/>
                </a:solidFill>
                <a:latin typeface="宋体" panose="02010600030101010101" pitchFamily="2" charset="-122"/>
              </a:rPr>
              <a:t>由于观察者（接收器）或波源、或二者同时相对介质运动，而使观察者接收到的频率与波源发出的频率不同的现象，称为多普勒效应。</a:t>
            </a:r>
          </a:p>
        </p:txBody>
      </p:sp>
      <p:graphicFrame>
        <p:nvGraphicFramePr>
          <p:cNvPr id="34820" name="Object 4">
            <a:extLst>
              <a:ext uri="{FF2B5EF4-FFF2-40B4-BE49-F238E27FC236}">
                <a16:creationId xmlns:a16="http://schemas.microsoft.com/office/drawing/2014/main" id="{D368481A-80EE-469A-B363-85770FD86BE6}"/>
              </a:ext>
            </a:extLst>
          </p:cNvPr>
          <p:cNvGraphicFramePr>
            <a:graphicFrameLocks/>
          </p:cNvGraphicFramePr>
          <p:nvPr>
            <p:extLst>
              <p:ext uri="{D42A27DB-BD31-4B8C-83A1-F6EECF244321}">
                <p14:modId xmlns:p14="http://schemas.microsoft.com/office/powerpoint/2010/main" val="2514062662"/>
              </p:ext>
            </p:extLst>
          </p:nvPr>
        </p:nvGraphicFramePr>
        <p:xfrm>
          <a:off x="1535113" y="3560763"/>
          <a:ext cx="1731962" cy="725487"/>
        </p:xfrm>
        <a:graphic>
          <a:graphicData uri="http://schemas.openxmlformats.org/presentationml/2006/ole">
            <mc:AlternateContent xmlns:mc="http://schemas.openxmlformats.org/markup-compatibility/2006">
              <mc:Choice xmlns:v="urn:schemas-microsoft-com:vml" Requires="v">
                <p:oleObj spid="_x0000_s122053" name="公式" r:id="rId3" imgW="1943176" imgH="799998" progId="Equation.3">
                  <p:embed/>
                </p:oleObj>
              </mc:Choice>
              <mc:Fallback>
                <p:oleObj name="公式" r:id="rId3" imgW="1943176" imgH="799998" progId="Equation.3">
                  <p:embed/>
                  <p:pic>
                    <p:nvPicPr>
                      <p:cNvPr id="34820" name="Object 4">
                        <a:extLst>
                          <a:ext uri="{FF2B5EF4-FFF2-40B4-BE49-F238E27FC236}">
                            <a16:creationId xmlns:a16="http://schemas.microsoft.com/office/drawing/2014/main" id="{D368481A-80EE-469A-B363-85770FD86B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3560763"/>
                        <a:ext cx="1731962"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1" name="Text Box 5">
            <a:extLst>
              <a:ext uri="{FF2B5EF4-FFF2-40B4-BE49-F238E27FC236}">
                <a16:creationId xmlns:a16="http://schemas.microsoft.com/office/drawing/2014/main" id="{DEDACE1E-051A-4952-B4EB-B54D034A6803}"/>
              </a:ext>
            </a:extLst>
          </p:cNvPr>
          <p:cNvSpPr txBox="1">
            <a:spLocks noChangeArrowheads="1"/>
          </p:cNvSpPr>
          <p:nvPr/>
        </p:nvSpPr>
        <p:spPr bwMode="auto">
          <a:xfrm>
            <a:off x="504825" y="1714500"/>
            <a:ext cx="44958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600"/>
              </a:lnSpc>
              <a:buFontTx/>
              <a:buAutoNum type="ea1ChsPeriod"/>
            </a:pPr>
            <a:r>
              <a:rPr lang="zh-CN" altLang="en-US">
                <a:solidFill>
                  <a:srgbClr val="FFFF00"/>
                </a:solidFill>
                <a:latin typeface="宋体" panose="02010600030101010101" pitchFamily="2" charset="-122"/>
              </a:rPr>
              <a:t>波源静止，观察者运动</a:t>
            </a:r>
            <a:endParaRPr lang="en-US" altLang="zh-CN">
              <a:solidFill>
                <a:srgbClr val="FFFF00"/>
              </a:solidFill>
              <a:latin typeface="宋体" panose="02010600030101010101" pitchFamily="2" charset="-122"/>
            </a:endParaRPr>
          </a:p>
          <a:p>
            <a:pPr eaLnBrk="1" hangingPunct="1">
              <a:lnSpc>
                <a:spcPts val="3600"/>
              </a:lnSpc>
            </a:pPr>
            <a:r>
              <a:rPr lang="en-US" altLang="zh-CN">
                <a:solidFill>
                  <a:srgbClr val="FFFF00"/>
                </a:solidFill>
                <a:latin typeface="宋体" panose="02010600030101010101" pitchFamily="2" charset="-122"/>
              </a:rPr>
              <a:t>   </a:t>
            </a:r>
            <a:r>
              <a:rPr lang="zh-CN" altLang="en-US" sz="2000">
                <a:solidFill>
                  <a:schemeClr val="bg1"/>
                </a:solidFill>
                <a:latin typeface="宋体" panose="02010600030101010101" pitchFamily="2" charset="-122"/>
              </a:rPr>
              <a:t>（运动沿着二者的联线）</a:t>
            </a:r>
          </a:p>
        </p:txBody>
      </p:sp>
      <p:graphicFrame>
        <p:nvGraphicFramePr>
          <p:cNvPr id="34822" name="Object 6">
            <a:extLst>
              <a:ext uri="{FF2B5EF4-FFF2-40B4-BE49-F238E27FC236}">
                <a16:creationId xmlns:a16="http://schemas.microsoft.com/office/drawing/2014/main" id="{086EC318-CBA9-40F9-987B-07F83A1C7E76}"/>
              </a:ext>
            </a:extLst>
          </p:cNvPr>
          <p:cNvGraphicFramePr>
            <a:graphicFrameLocks/>
          </p:cNvGraphicFramePr>
          <p:nvPr>
            <p:extLst>
              <p:ext uri="{D42A27DB-BD31-4B8C-83A1-F6EECF244321}">
                <p14:modId xmlns:p14="http://schemas.microsoft.com/office/powerpoint/2010/main" val="260806124"/>
              </p:ext>
            </p:extLst>
          </p:nvPr>
        </p:nvGraphicFramePr>
        <p:xfrm>
          <a:off x="1403350" y="2767013"/>
          <a:ext cx="2379663" cy="804862"/>
        </p:xfrm>
        <a:graphic>
          <a:graphicData uri="http://schemas.openxmlformats.org/presentationml/2006/ole">
            <mc:AlternateContent xmlns:mc="http://schemas.openxmlformats.org/markup-compatibility/2006">
              <mc:Choice xmlns:v="urn:schemas-microsoft-com:vml" Requires="v">
                <p:oleObj spid="_x0000_s122054" name="公式" r:id="rId5" imgW="2676531" imgH="885723" progId="Equation.3">
                  <p:embed/>
                </p:oleObj>
              </mc:Choice>
              <mc:Fallback>
                <p:oleObj name="公式" r:id="rId5" imgW="2676531" imgH="885723" progId="Equation.3">
                  <p:embed/>
                  <p:pic>
                    <p:nvPicPr>
                      <p:cNvPr id="34822" name="Object 6">
                        <a:extLst>
                          <a:ext uri="{FF2B5EF4-FFF2-40B4-BE49-F238E27FC236}">
                            <a16:creationId xmlns:a16="http://schemas.microsoft.com/office/drawing/2014/main" id="{086EC318-CBA9-40F9-987B-07F83A1C7E7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767013"/>
                        <a:ext cx="2379663"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Oval 7">
            <a:extLst>
              <a:ext uri="{FF2B5EF4-FFF2-40B4-BE49-F238E27FC236}">
                <a16:creationId xmlns:a16="http://schemas.microsoft.com/office/drawing/2014/main" id="{A97AC6DA-9791-4558-85E1-0C1B32180EAA}"/>
              </a:ext>
            </a:extLst>
          </p:cNvPr>
          <p:cNvSpPr>
            <a:spLocks noChangeAspect="1" noChangeArrowheads="1"/>
          </p:cNvSpPr>
          <p:nvPr/>
        </p:nvSpPr>
        <p:spPr bwMode="auto">
          <a:xfrm>
            <a:off x="6156325" y="3063875"/>
            <a:ext cx="103188" cy="107950"/>
          </a:xfrm>
          <a:prstGeom prst="ellipse">
            <a:avLst/>
          </a:prstGeom>
          <a:solidFill>
            <a:schemeClr val="bg1"/>
          </a:solidFill>
          <a:ln w="9525">
            <a:solidFill>
              <a:schemeClr val="bg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4824" name="Object 8">
            <a:extLst>
              <a:ext uri="{FF2B5EF4-FFF2-40B4-BE49-F238E27FC236}">
                <a16:creationId xmlns:a16="http://schemas.microsoft.com/office/drawing/2014/main" id="{E84882E8-2643-42CC-BBFA-5533FD1D4EFE}"/>
              </a:ext>
            </a:extLst>
          </p:cNvPr>
          <p:cNvGraphicFramePr>
            <a:graphicFrameLocks noChangeAspect="1"/>
          </p:cNvGraphicFramePr>
          <p:nvPr>
            <p:extLst>
              <p:ext uri="{D42A27DB-BD31-4B8C-83A1-F6EECF244321}">
                <p14:modId xmlns:p14="http://schemas.microsoft.com/office/powerpoint/2010/main" val="254166116"/>
              </p:ext>
            </p:extLst>
          </p:nvPr>
        </p:nvGraphicFramePr>
        <p:xfrm>
          <a:off x="5942013" y="2928938"/>
          <a:ext cx="266700" cy="338137"/>
        </p:xfrm>
        <a:graphic>
          <a:graphicData uri="http://schemas.openxmlformats.org/presentationml/2006/ole">
            <mc:AlternateContent xmlns:mc="http://schemas.openxmlformats.org/markup-compatibility/2006">
              <mc:Choice xmlns:v="urn:schemas-microsoft-com:vml" Requires="v">
                <p:oleObj spid="_x0000_s122055" name="Equation" r:id="rId7" imgW="114376" imgH="152468" progId="Equation.3">
                  <p:embed/>
                </p:oleObj>
              </mc:Choice>
              <mc:Fallback>
                <p:oleObj name="Equation" r:id="rId7" imgW="114376" imgH="152468" progId="Equation.3">
                  <p:embed/>
                  <p:pic>
                    <p:nvPicPr>
                      <p:cNvPr id="34824" name="Object 8">
                        <a:extLst>
                          <a:ext uri="{FF2B5EF4-FFF2-40B4-BE49-F238E27FC236}">
                            <a16:creationId xmlns:a16="http://schemas.microsoft.com/office/drawing/2014/main" id="{E84882E8-2643-42CC-BBFA-5533FD1D4E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2013" y="2928938"/>
                        <a:ext cx="26670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a:extLst>
              <a:ext uri="{FF2B5EF4-FFF2-40B4-BE49-F238E27FC236}">
                <a16:creationId xmlns:a16="http://schemas.microsoft.com/office/drawing/2014/main" id="{57BCCE69-EE4D-4F1C-952C-3A4697F42695}"/>
              </a:ext>
            </a:extLst>
          </p:cNvPr>
          <p:cNvGrpSpPr>
            <a:grpSpLocks/>
          </p:cNvGrpSpPr>
          <p:nvPr/>
        </p:nvGrpSpPr>
        <p:grpSpPr bwMode="auto">
          <a:xfrm>
            <a:off x="6372225" y="3117850"/>
            <a:ext cx="1008063" cy="646113"/>
            <a:chOff x="4490" y="1964"/>
            <a:chExt cx="566" cy="361"/>
          </a:xfrm>
        </p:grpSpPr>
        <p:sp>
          <p:nvSpPr>
            <p:cNvPr id="14421" name="Line 10">
              <a:extLst>
                <a:ext uri="{FF2B5EF4-FFF2-40B4-BE49-F238E27FC236}">
                  <a16:creationId xmlns:a16="http://schemas.microsoft.com/office/drawing/2014/main" id="{09AB09BC-8897-4BC1-AF6C-E39D4D9A23C6}"/>
                </a:ext>
              </a:extLst>
            </p:cNvPr>
            <p:cNvSpPr>
              <a:spLocks noChangeShapeType="1"/>
            </p:cNvSpPr>
            <p:nvPr/>
          </p:nvSpPr>
          <p:spPr bwMode="auto">
            <a:xfrm rot="-953206">
              <a:off x="4490" y="1964"/>
              <a:ext cx="192" cy="192"/>
            </a:xfrm>
            <a:prstGeom prst="line">
              <a:avLst/>
            </a:prstGeom>
            <a:noFill/>
            <a:ln w="28575">
              <a:solidFill>
                <a:srgbClr val="FF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422" name="Line 11">
              <a:extLst>
                <a:ext uri="{FF2B5EF4-FFF2-40B4-BE49-F238E27FC236}">
                  <a16:creationId xmlns:a16="http://schemas.microsoft.com/office/drawing/2014/main" id="{D2656034-4D38-44BE-82F8-B7A3AC478C06}"/>
                </a:ext>
              </a:extLst>
            </p:cNvPr>
            <p:cNvSpPr>
              <a:spLocks noChangeShapeType="1"/>
            </p:cNvSpPr>
            <p:nvPr/>
          </p:nvSpPr>
          <p:spPr bwMode="auto">
            <a:xfrm rot="149374" flipH="1" flipV="1">
              <a:off x="4815" y="2205"/>
              <a:ext cx="241" cy="120"/>
            </a:xfrm>
            <a:prstGeom prst="line">
              <a:avLst/>
            </a:prstGeom>
            <a:noFill/>
            <a:ln w="28575">
              <a:solidFill>
                <a:srgbClr val="FF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423" name="Object 12">
              <a:extLst>
                <a:ext uri="{FF2B5EF4-FFF2-40B4-BE49-F238E27FC236}">
                  <a16:creationId xmlns:a16="http://schemas.microsoft.com/office/drawing/2014/main" id="{2E2192D4-211C-4BBC-AD25-36638EE3512E}"/>
                </a:ext>
              </a:extLst>
            </p:cNvPr>
            <p:cNvGraphicFramePr>
              <a:graphicFrameLocks noChangeAspect="1"/>
            </p:cNvGraphicFramePr>
            <p:nvPr>
              <p:extLst>
                <p:ext uri="{D42A27DB-BD31-4B8C-83A1-F6EECF244321}">
                  <p14:modId xmlns:p14="http://schemas.microsoft.com/office/powerpoint/2010/main" val="515418923"/>
                </p:ext>
              </p:extLst>
            </p:nvPr>
          </p:nvGraphicFramePr>
          <p:xfrm>
            <a:off x="4693" y="2055"/>
            <a:ext cx="124" cy="162"/>
          </p:xfrm>
          <a:graphic>
            <a:graphicData uri="http://schemas.openxmlformats.org/presentationml/2006/ole">
              <mc:AlternateContent xmlns:mc="http://schemas.openxmlformats.org/markup-compatibility/2006">
                <mc:Choice xmlns:v="urn:schemas-microsoft-com:vml" Requires="v">
                  <p:oleObj spid="_x0000_s122056" name="Equation" r:id="rId9" imgW="114376" imgH="152468" progId="Equation.3">
                    <p:embed/>
                  </p:oleObj>
                </mc:Choice>
                <mc:Fallback>
                  <p:oleObj name="Equation" r:id="rId9" imgW="114376" imgH="152468" progId="Equation.3">
                    <p:embed/>
                    <p:pic>
                      <p:nvPicPr>
                        <p:cNvPr id="14423" name="Object 12">
                          <a:extLst>
                            <a:ext uri="{FF2B5EF4-FFF2-40B4-BE49-F238E27FC236}">
                              <a16:creationId xmlns:a16="http://schemas.microsoft.com/office/drawing/2014/main" id="{2E2192D4-211C-4BBC-AD25-36638EE351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3" y="2055"/>
                          <a:ext cx="124"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4829" name="Object 13">
            <a:extLst>
              <a:ext uri="{FF2B5EF4-FFF2-40B4-BE49-F238E27FC236}">
                <a16:creationId xmlns:a16="http://schemas.microsoft.com/office/drawing/2014/main" id="{BDECC413-C57F-4917-BDDE-3B7736C58CFA}"/>
              </a:ext>
            </a:extLst>
          </p:cNvPr>
          <p:cNvGraphicFramePr>
            <a:graphicFrameLocks noChangeAspect="1"/>
          </p:cNvGraphicFramePr>
          <p:nvPr>
            <p:extLst>
              <p:ext uri="{D42A27DB-BD31-4B8C-83A1-F6EECF244321}">
                <p14:modId xmlns:p14="http://schemas.microsoft.com/office/powerpoint/2010/main" val="2683286295"/>
              </p:ext>
            </p:extLst>
          </p:nvPr>
        </p:nvGraphicFramePr>
        <p:xfrm>
          <a:off x="2490788" y="6208713"/>
          <a:ext cx="879475" cy="433387"/>
        </p:xfrm>
        <a:graphic>
          <a:graphicData uri="http://schemas.openxmlformats.org/presentationml/2006/ole">
            <mc:AlternateContent xmlns:mc="http://schemas.openxmlformats.org/markup-compatibility/2006">
              <mc:Choice xmlns:v="urn:schemas-microsoft-com:vml" Requires="v">
                <p:oleObj spid="_x0000_s122057" name="公式" r:id="rId11" imgW="847731" imgH="400152" progId="Equation.3">
                  <p:embed/>
                </p:oleObj>
              </mc:Choice>
              <mc:Fallback>
                <p:oleObj name="公式" r:id="rId11" imgW="847731" imgH="400152" progId="Equation.3">
                  <p:embed/>
                  <p:pic>
                    <p:nvPicPr>
                      <p:cNvPr id="34829" name="Object 13">
                        <a:extLst>
                          <a:ext uri="{FF2B5EF4-FFF2-40B4-BE49-F238E27FC236}">
                            <a16:creationId xmlns:a16="http://schemas.microsoft.com/office/drawing/2014/main" id="{BDECC413-C57F-4917-BDDE-3B7736C58C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0788" y="6208713"/>
                        <a:ext cx="8794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4">
            <a:extLst>
              <a:ext uri="{FF2B5EF4-FFF2-40B4-BE49-F238E27FC236}">
                <a16:creationId xmlns:a16="http://schemas.microsoft.com/office/drawing/2014/main" id="{AEFAD25E-135A-4F16-A88A-DF473827CA50}"/>
              </a:ext>
            </a:extLst>
          </p:cNvPr>
          <p:cNvGrpSpPr>
            <a:grpSpLocks/>
          </p:cNvGrpSpPr>
          <p:nvPr/>
        </p:nvGrpSpPr>
        <p:grpSpPr bwMode="auto">
          <a:xfrm>
            <a:off x="6724650" y="5732463"/>
            <a:ext cx="1062038" cy="320675"/>
            <a:chOff x="4493" y="3611"/>
            <a:chExt cx="669" cy="202"/>
          </a:xfrm>
        </p:grpSpPr>
        <p:sp>
          <p:nvSpPr>
            <p:cNvPr id="14416" name="Line 15">
              <a:extLst>
                <a:ext uri="{FF2B5EF4-FFF2-40B4-BE49-F238E27FC236}">
                  <a16:creationId xmlns:a16="http://schemas.microsoft.com/office/drawing/2014/main" id="{9ED86A3D-C257-414F-BBD6-F077283724DC}"/>
                </a:ext>
              </a:extLst>
            </p:cNvPr>
            <p:cNvSpPr>
              <a:spLocks noChangeShapeType="1"/>
            </p:cNvSpPr>
            <p:nvPr/>
          </p:nvSpPr>
          <p:spPr bwMode="auto">
            <a:xfrm>
              <a:off x="4729" y="3651"/>
              <a:ext cx="0" cy="162"/>
            </a:xfrm>
            <a:prstGeom prst="line">
              <a:avLst/>
            </a:prstGeom>
            <a:noFill/>
            <a:ln w="28575">
              <a:solidFill>
                <a:srgbClr val="FF66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417" name="Line 16">
              <a:extLst>
                <a:ext uri="{FF2B5EF4-FFF2-40B4-BE49-F238E27FC236}">
                  <a16:creationId xmlns:a16="http://schemas.microsoft.com/office/drawing/2014/main" id="{1D071587-C9DE-4600-B556-2D702AD8AB92}"/>
                </a:ext>
              </a:extLst>
            </p:cNvPr>
            <p:cNvSpPr>
              <a:spLocks noChangeShapeType="1"/>
            </p:cNvSpPr>
            <p:nvPr/>
          </p:nvSpPr>
          <p:spPr bwMode="auto">
            <a:xfrm>
              <a:off x="4926" y="3651"/>
              <a:ext cx="0" cy="162"/>
            </a:xfrm>
            <a:prstGeom prst="line">
              <a:avLst/>
            </a:prstGeom>
            <a:noFill/>
            <a:ln w="28575">
              <a:solidFill>
                <a:srgbClr val="FF66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418" name="Object 17">
              <a:extLst>
                <a:ext uri="{FF2B5EF4-FFF2-40B4-BE49-F238E27FC236}">
                  <a16:creationId xmlns:a16="http://schemas.microsoft.com/office/drawing/2014/main" id="{1C8114CC-8603-41EE-B363-85954659C152}"/>
                </a:ext>
              </a:extLst>
            </p:cNvPr>
            <p:cNvGraphicFramePr>
              <a:graphicFrameLocks noChangeAspect="1"/>
            </p:cNvGraphicFramePr>
            <p:nvPr>
              <p:extLst>
                <p:ext uri="{D42A27DB-BD31-4B8C-83A1-F6EECF244321}">
                  <p14:modId xmlns:p14="http://schemas.microsoft.com/office/powerpoint/2010/main" val="2659936218"/>
                </p:ext>
              </p:extLst>
            </p:nvPr>
          </p:nvGraphicFramePr>
          <p:xfrm>
            <a:off x="4782" y="3611"/>
            <a:ext cx="144" cy="188"/>
          </p:xfrm>
          <a:graphic>
            <a:graphicData uri="http://schemas.openxmlformats.org/presentationml/2006/ole">
              <mc:AlternateContent xmlns:mc="http://schemas.openxmlformats.org/markup-compatibility/2006">
                <mc:Choice xmlns:v="urn:schemas-microsoft-com:vml" Requires="v">
                  <p:oleObj spid="_x0000_s122058" name="Equation" r:id="rId13" imgW="114376" imgH="152468" progId="Equation.3">
                    <p:embed/>
                  </p:oleObj>
                </mc:Choice>
                <mc:Fallback>
                  <p:oleObj name="Equation" r:id="rId13" imgW="114376" imgH="152468" progId="Equation.3">
                    <p:embed/>
                    <p:pic>
                      <p:nvPicPr>
                        <p:cNvPr id="14418" name="Object 17">
                          <a:extLst>
                            <a:ext uri="{FF2B5EF4-FFF2-40B4-BE49-F238E27FC236}">
                              <a16:creationId xmlns:a16="http://schemas.microsoft.com/office/drawing/2014/main" id="{1C8114CC-8603-41EE-B363-85954659C15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2" y="3611"/>
                          <a:ext cx="14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19" name="Line 18">
              <a:extLst>
                <a:ext uri="{FF2B5EF4-FFF2-40B4-BE49-F238E27FC236}">
                  <a16:creationId xmlns:a16="http://schemas.microsoft.com/office/drawing/2014/main" id="{943F56D8-61CA-48E4-A861-438DBCF55199}"/>
                </a:ext>
              </a:extLst>
            </p:cNvPr>
            <p:cNvSpPr>
              <a:spLocks noChangeShapeType="1"/>
            </p:cNvSpPr>
            <p:nvPr/>
          </p:nvSpPr>
          <p:spPr bwMode="auto">
            <a:xfrm>
              <a:off x="4493" y="3732"/>
              <a:ext cx="236" cy="0"/>
            </a:xfrm>
            <a:prstGeom prst="line">
              <a:avLst/>
            </a:prstGeom>
            <a:noFill/>
            <a:ln w="28575">
              <a:solidFill>
                <a:srgbClr val="FF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420" name="Line 19">
              <a:extLst>
                <a:ext uri="{FF2B5EF4-FFF2-40B4-BE49-F238E27FC236}">
                  <a16:creationId xmlns:a16="http://schemas.microsoft.com/office/drawing/2014/main" id="{44AFA0B2-9AC0-483F-A616-79F146FF436F}"/>
                </a:ext>
              </a:extLst>
            </p:cNvPr>
            <p:cNvSpPr>
              <a:spLocks noChangeShapeType="1"/>
            </p:cNvSpPr>
            <p:nvPr/>
          </p:nvSpPr>
          <p:spPr bwMode="auto">
            <a:xfrm flipH="1">
              <a:off x="4926" y="3732"/>
              <a:ext cx="236" cy="0"/>
            </a:xfrm>
            <a:prstGeom prst="line">
              <a:avLst/>
            </a:prstGeom>
            <a:noFill/>
            <a:ln w="28575">
              <a:solidFill>
                <a:srgbClr val="FF66FF"/>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4836" name="Text Box 20">
            <a:extLst>
              <a:ext uri="{FF2B5EF4-FFF2-40B4-BE49-F238E27FC236}">
                <a16:creationId xmlns:a16="http://schemas.microsoft.com/office/drawing/2014/main" id="{BFB38257-5A5E-4325-9ACB-4C4DAC668EEC}"/>
              </a:ext>
            </a:extLst>
          </p:cNvPr>
          <p:cNvSpPr txBox="1">
            <a:spLocks noChangeArrowheads="1"/>
          </p:cNvSpPr>
          <p:nvPr/>
        </p:nvSpPr>
        <p:spPr bwMode="auto">
          <a:xfrm>
            <a:off x="5446713" y="6186488"/>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66FFFF"/>
                </a:solidFill>
                <a:latin typeface="楷体_GB2312" pitchFamily="49" charset="-122"/>
                <a:ea typeface="楷体_GB2312" pitchFamily="49" charset="-122"/>
              </a:rPr>
              <a:t>远离</a:t>
            </a:r>
          </a:p>
        </p:txBody>
      </p:sp>
      <p:graphicFrame>
        <p:nvGraphicFramePr>
          <p:cNvPr id="34837" name="Object 21">
            <a:extLst>
              <a:ext uri="{FF2B5EF4-FFF2-40B4-BE49-F238E27FC236}">
                <a16:creationId xmlns:a16="http://schemas.microsoft.com/office/drawing/2014/main" id="{B92774AB-150F-4A83-9731-0DC828DE4138}"/>
              </a:ext>
            </a:extLst>
          </p:cNvPr>
          <p:cNvGraphicFramePr>
            <a:graphicFrameLocks noChangeAspect="1"/>
          </p:cNvGraphicFramePr>
          <p:nvPr>
            <p:extLst>
              <p:ext uri="{D42A27DB-BD31-4B8C-83A1-F6EECF244321}">
                <p14:modId xmlns:p14="http://schemas.microsoft.com/office/powerpoint/2010/main" val="826655903"/>
              </p:ext>
            </p:extLst>
          </p:nvPr>
        </p:nvGraphicFramePr>
        <p:xfrm>
          <a:off x="6367463" y="6207125"/>
          <a:ext cx="879475" cy="433388"/>
        </p:xfrm>
        <a:graphic>
          <a:graphicData uri="http://schemas.openxmlformats.org/presentationml/2006/ole">
            <mc:AlternateContent xmlns:mc="http://schemas.openxmlformats.org/markup-compatibility/2006">
              <mc:Choice xmlns:v="urn:schemas-microsoft-com:vml" Requires="v">
                <p:oleObj spid="_x0000_s122059" name="公式" r:id="rId15" imgW="847731" imgH="400152" progId="Equation.3">
                  <p:embed/>
                </p:oleObj>
              </mc:Choice>
              <mc:Fallback>
                <p:oleObj name="公式" r:id="rId15" imgW="847731" imgH="400152" progId="Equation.3">
                  <p:embed/>
                  <p:pic>
                    <p:nvPicPr>
                      <p:cNvPr id="34837" name="Object 21">
                        <a:extLst>
                          <a:ext uri="{FF2B5EF4-FFF2-40B4-BE49-F238E27FC236}">
                            <a16:creationId xmlns:a16="http://schemas.microsoft.com/office/drawing/2014/main" id="{B92774AB-150F-4A83-9731-0DC828DE41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67463" y="6207125"/>
                        <a:ext cx="8794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2">
            <a:extLst>
              <a:ext uri="{FF2B5EF4-FFF2-40B4-BE49-F238E27FC236}">
                <a16:creationId xmlns:a16="http://schemas.microsoft.com/office/drawing/2014/main" id="{F07B2965-9531-430E-B167-C85398D4A5E8}"/>
              </a:ext>
            </a:extLst>
          </p:cNvPr>
          <p:cNvGrpSpPr>
            <a:grpSpLocks/>
          </p:cNvGrpSpPr>
          <p:nvPr/>
        </p:nvGrpSpPr>
        <p:grpSpPr bwMode="auto">
          <a:xfrm>
            <a:off x="7500938" y="5000625"/>
            <a:ext cx="711200" cy="547688"/>
            <a:chOff x="4784" y="2940"/>
            <a:chExt cx="448" cy="345"/>
          </a:xfrm>
        </p:grpSpPr>
        <p:graphicFrame>
          <p:nvGraphicFramePr>
            <p:cNvPr id="14413" name="Object 23">
              <a:extLst>
                <a:ext uri="{FF2B5EF4-FFF2-40B4-BE49-F238E27FC236}">
                  <a16:creationId xmlns:a16="http://schemas.microsoft.com/office/drawing/2014/main" id="{E39252DB-3E12-406B-BDE4-8DA02A12B2FF}"/>
                </a:ext>
              </a:extLst>
            </p:cNvPr>
            <p:cNvGraphicFramePr>
              <a:graphicFrameLocks noChangeAspect="1"/>
            </p:cNvGraphicFramePr>
            <p:nvPr>
              <p:extLst>
                <p:ext uri="{D42A27DB-BD31-4B8C-83A1-F6EECF244321}">
                  <p14:modId xmlns:p14="http://schemas.microsoft.com/office/powerpoint/2010/main" val="3099719703"/>
                </p:ext>
              </p:extLst>
            </p:nvPr>
          </p:nvGraphicFramePr>
          <p:xfrm>
            <a:off x="4994" y="2940"/>
            <a:ext cx="190" cy="273"/>
          </p:xfrm>
          <a:graphic>
            <a:graphicData uri="http://schemas.openxmlformats.org/presentationml/2006/ole">
              <mc:AlternateContent xmlns:mc="http://schemas.openxmlformats.org/markup-compatibility/2006">
                <mc:Choice xmlns:v="urn:schemas-microsoft-com:vml" Requires="v">
                  <p:oleObj spid="_x0000_s122060" name="公式" r:id="rId17" imgW="285635" imgH="400152" progId="Equation.3">
                    <p:embed/>
                  </p:oleObj>
                </mc:Choice>
                <mc:Fallback>
                  <p:oleObj name="公式" r:id="rId17" imgW="285635" imgH="400152" progId="Equation.3">
                    <p:embed/>
                    <p:pic>
                      <p:nvPicPr>
                        <p:cNvPr id="14413" name="Object 23">
                          <a:extLst>
                            <a:ext uri="{FF2B5EF4-FFF2-40B4-BE49-F238E27FC236}">
                              <a16:creationId xmlns:a16="http://schemas.microsoft.com/office/drawing/2014/main" id="{E39252DB-3E12-406B-BDE4-8DA02A12B2F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94" y="2940"/>
                          <a:ext cx="19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14" name="Line 24">
              <a:extLst>
                <a:ext uri="{FF2B5EF4-FFF2-40B4-BE49-F238E27FC236}">
                  <a16:creationId xmlns:a16="http://schemas.microsoft.com/office/drawing/2014/main" id="{04822089-8E77-43BA-85DE-E03ED23CD775}"/>
                </a:ext>
              </a:extLst>
            </p:cNvPr>
            <p:cNvSpPr>
              <a:spLocks noChangeShapeType="1"/>
            </p:cNvSpPr>
            <p:nvPr/>
          </p:nvSpPr>
          <p:spPr bwMode="auto">
            <a:xfrm>
              <a:off x="4992" y="3261"/>
              <a:ext cx="240" cy="0"/>
            </a:xfrm>
            <a:prstGeom prst="line">
              <a:avLst/>
            </a:prstGeom>
            <a:noFill/>
            <a:ln w="28575">
              <a:solidFill>
                <a:srgbClr val="FF66FF"/>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pic>
          <p:nvPicPr>
            <p:cNvPr id="14415" name="Picture 25" descr="ear">
              <a:extLst>
                <a:ext uri="{FF2B5EF4-FFF2-40B4-BE49-F238E27FC236}">
                  <a16:creationId xmlns:a16="http://schemas.microsoft.com/office/drawing/2014/main" id="{3DCD2951-1F77-4093-B068-1F23E732D392}"/>
                </a:ext>
              </a:extLst>
            </p:cNvPr>
            <p:cNvPicPr preferRelativeResize="0">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84" y="3015"/>
              <a:ext cx="18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sp>
        <p:nvSpPr>
          <p:cNvPr id="34842" name="Oval 26">
            <a:extLst>
              <a:ext uri="{FF2B5EF4-FFF2-40B4-BE49-F238E27FC236}">
                <a16:creationId xmlns:a16="http://schemas.microsoft.com/office/drawing/2014/main" id="{BF1F54C9-B9C0-481B-B5BA-9C9983BDB117}"/>
              </a:ext>
            </a:extLst>
          </p:cNvPr>
          <p:cNvSpPr>
            <a:spLocks noChangeArrowheads="1"/>
          </p:cNvSpPr>
          <p:nvPr/>
        </p:nvSpPr>
        <p:spPr bwMode="auto">
          <a:xfrm>
            <a:off x="5849938" y="2779713"/>
            <a:ext cx="706437" cy="684212"/>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rgbClr val="FFFF00"/>
              </a:solidFill>
              <a:latin typeface="宋体" panose="02010600030101010101" pitchFamily="2" charset="-122"/>
            </a:endParaRPr>
          </a:p>
        </p:txBody>
      </p:sp>
      <p:sp>
        <p:nvSpPr>
          <p:cNvPr id="34843" name="Oval 27">
            <a:extLst>
              <a:ext uri="{FF2B5EF4-FFF2-40B4-BE49-F238E27FC236}">
                <a16:creationId xmlns:a16="http://schemas.microsoft.com/office/drawing/2014/main" id="{E93B53B4-C82B-4056-B688-53F5CDC63E31}"/>
              </a:ext>
            </a:extLst>
          </p:cNvPr>
          <p:cNvSpPr>
            <a:spLocks noChangeArrowheads="1"/>
          </p:cNvSpPr>
          <p:nvPr/>
        </p:nvSpPr>
        <p:spPr bwMode="auto">
          <a:xfrm>
            <a:off x="5565775" y="2497138"/>
            <a:ext cx="1252538" cy="1212850"/>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44" name="Oval 28">
            <a:extLst>
              <a:ext uri="{FF2B5EF4-FFF2-40B4-BE49-F238E27FC236}">
                <a16:creationId xmlns:a16="http://schemas.microsoft.com/office/drawing/2014/main" id="{60363321-343B-4495-981B-4DC96650E236}"/>
              </a:ext>
            </a:extLst>
          </p:cNvPr>
          <p:cNvSpPr>
            <a:spLocks noChangeArrowheads="1"/>
          </p:cNvSpPr>
          <p:nvPr/>
        </p:nvSpPr>
        <p:spPr bwMode="auto">
          <a:xfrm>
            <a:off x="5326063" y="2243138"/>
            <a:ext cx="1744662" cy="1743075"/>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845" name="Oval 29">
            <a:extLst>
              <a:ext uri="{FF2B5EF4-FFF2-40B4-BE49-F238E27FC236}">
                <a16:creationId xmlns:a16="http://schemas.microsoft.com/office/drawing/2014/main" id="{9AF7DD33-190F-4EF3-8808-10F93905E5A9}"/>
              </a:ext>
            </a:extLst>
          </p:cNvPr>
          <p:cNvSpPr>
            <a:spLocks noChangeArrowheads="1"/>
          </p:cNvSpPr>
          <p:nvPr/>
        </p:nvSpPr>
        <p:spPr bwMode="auto">
          <a:xfrm>
            <a:off x="5076825" y="1989138"/>
            <a:ext cx="2230438" cy="2208212"/>
          </a:xfrm>
          <a:prstGeom prst="ellipse">
            <a:avLst/>
          </a:prstGeom>
          <a:noFill/>
          <a:ln w="28575">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5" name="Group 30">
            <a:extLst>
              <a:ext uri="{FF2B5EF4-FFF2-40B4-BE49-F238E27FC236}">
                <a16:creationId xmlns:a16="http://schemas.microsoft.com/office/drawing/2014/main" id="{982E114B-1942-4852-A1CE-1E8C257208FC}"/>
              </a:ext>
            </a:extLst>
          </p:cNvPr>
          <p:cNvGrpSpPr>
            <a:grpSpLocks/>
          </p:cNvGrpSpPr>
          <p:nvPr/>
        </p:nvGrpSpPr>
        <p:grpSpPr bwMode="auto">
          <a:xfrm>
            <a:off x="7354888" y="2643188"/>
            <a:ext cx="360362" cy="468312"/>
            <a:chOff x="4784" y="1653"/>
            <a:chExt cx="227" cy="295"/>
          </a:xfrm>
        </p:grpSpPr>
        <p:sp>
          <p:nvSpPr>
            <p:cNvPr id="14411" name="Line 31">
              <a:extLst>
                <a:ext uri="{FF2B5EF4-FFF2-40B4-BE49-F238E27FC236}">
                  <a16:creationId xmlns:a16="http://schemas.microsoft.com/office/drawing/2014/main" id="{10ED977A-F331-4DEC-A677-97109043134D}"/>
                </a:ext>
              </a:extLst>
            </p:cNvPr>
            <p:cNvSpPr>
              <a:spLocks noChangeShapeType="1"/>
            </p:cNvSpPr>
            <p:nvPr/>
          </p:nvSpPr>
          <p:spPr bwMode="auto">
            <a:xfrm flipH="1">
              <a:off x="4784" y="1948"/>
              <a:ext cx="227" cy="0"/>
            </a:xfrm>
            <a:prstGeom prst="line">
              <a:avLst/>
            </a:prstGeom>
            <a:noFill/>
            <a:ln w="28575">
              <a:solidFill>
                <a:srgbClr val="FF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412" name="Object 32">
              <a:extLst>
                <a:ext uri="{FF2B5EF4-FFF2-40B4-BE49-F238E27FC236}">
                  <a16:creationId xmlns:a16="http://schemas.microsoft.com/office/drawing/2014/main" id="{BA9128CB-856C-4F6C-84BE-05DFB209B45C}"/>
                </a:ext>
              </a:extLst>
            </p:cNvPr>
            <p:cNvGraphicFramePr>
              <a:graphicFrameLocks noChangeAspect="1"/>
            </p:cNvGraphicFramePr>
            <p:nvPr>
              <p:extLst>
                <p:ext uri="{D42A27DB-BD31-4B8C-83A1-F6EECF244321}">
                  <p14:modId xmlns:p14="http://schemas.microsoft.com/office/powerpoint/2010/main" val="3605451341"/>
                </p:ext>
              </p:extLst>
            </p:nvPr>
          </p:nvGraphicFramePr>
          <p:xfrm>
            <a:off x="4786" y="1653"/>
            <a:ext cx="222" cy="272"/>
          </p:xfrm>
          <a:graphic>
            <a:graphicData uri="http://schemas.openxmlformats.org/presentationml/2006/ole">
              <mc:AlternateContent xmlns:mc="http://schemas.openxmlformats.org/markup-compatibility/2006">
                <mc:Choice xmlns:v="urn:schemas-microsoft-com:vml" Requires="v">
                  <p:oleObj spid="_x0000_s122061" name="Equation" r:id="rId20" imgW="285635" imgH="400152" progId="Equation.3">
                    <p:embed/>
                  </p:oleObj>
                </mc:Choice>
                <mc:Fallback>
                  <p:oleObj name="Equation" r:id="rId20" imgW="285635" imgH="400152" progId="Equation.3">
                    <p:embed/>
                    <p:pic>
                      <p:nvPicPr>
                        <p:cNvPr id="14412" name="Object 32">
                          <a:extLst>
                            <a:ext uri="{FF2B5EF4-FFF2-40B4-BE49-F238E27FC236}">
                              <a16:creationId xmlns:a16="http://schemas.microsoft.com/office/drawing/2014/main" id="{BA9128CB-856C-4F6C-84BE-05DFB209B45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86" y="1653"/>
                          <a:ext cx="22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3">
            <a:extLst>
              <a:ext uri="{FF2B5EF4-FFF2-40B4-BE49-F238E27FC236}">
                <a16:creationId xmlns:a16="http://schemas.microsoft.com/office/drawing/2014/main" id="{8C34727A-DDCE-4A9E-B516-5CCF773DACD2}"/>
              </a:ext>
            </a:extLst>
          </p:cNvPr>
          <p:cNvGrpSpPr>
            <a:grpSpLocks/>
          </p:cNvGrpSpPr>
          <p:nvPr/>
        </p:nvGrpSpPr>
        <p:grpSpPr bwMode="auto">
          <a:xfrm>
            <a:off x="1497013" y="5667375"/>
            <a:ext cx="1246187" cy="223838"/>
            <a:chOff x="1086" y="3570"/>
            <a:chExt cx="801" cy="141"/>
          </a:xfrm>
        </p:grpSpPr>
        <p:sp>
          <p:nvSpPr>
            <p:cNvPr id="14408" name="Line 34">
              <a:extLst>
                <a:ext uri="{FF2B5EF4-FFF2-40B4-BE49-F238E27FC236}">
                  <a16:creationId xmlns:a16="http://schemas.microsoft.com/office/drawing/2014/main" id="{54840BA0-D20A-4A1E-8637-7C27FA505229}"/>
                </a:ext>
              </a:extLst>
            </p:cNvPr>
            <p:cNvSpPr>
              <a:spLocks noChangeShapeType="1"/>
            </p:cNvSpPr>
            <p:nvPr/>
          </p:nvSpPr>
          <p:spPr bwMode="auto">
            <a:xfrm>
              <a:off x="1086" y="3570"/>
              <a:ext cx="0" cy="141"/>
            </a:xfrm>
            <a:prstGeom prst="line">
              <a:avLst/>
            </a:prstGeom>
            <a:noFill/>
            <a:ln w="28575">
              <a:solidFill>
                <a:srgbClr val="FF66FF"/>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409" name="Line 35">
              <a:extLst>
                <a:ext uri="{FF2B5EF4-FFF2-40B4-BE49-F238E27FC236}">
                  <a16:creationId xmlns:a16="http://schemas.microsoft.com/office/drawing/2014/main" id="{8777D882-B90E-4CE0-89A3-591380A62AA0}"/>
                </a:ext>
              </a:extLst>
            </p:cNvPr>
            <p:cNvSpPr>
              <a:spLocks noChangeShapeType="1"/>
            </p:cNvSpPr>
            <p:nvPr/>
          </p:nvSpPr>
          <p:spPr bwMode="auto">
            <a:xfrm>
              <a:off x="1885" y="3570"/>
              <a:ext cx="0" cy="140"/>
            </a:xfrm>
            <a:prstGeom prst="line">
              <a:avLst/>
            </a:prstGeom>
            <a:noFill/>
            <a:ln w="28575">
              <a:solidFill>
                <a:srgbClr val="FF66FF"/>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410" name="Line 36">
              <a:extLst>
                <a:ext uri="{FF2B5EF4-FFF2-40B4-BE49-F238E27FC236}">
                  <a16:creationId xmlns:a16="http://schemas.microsoft.com/office/drawing/2014/main" id="{2F37C19A-1FCF-4F00-BC66-680D21192585}"/>
                </a:ext>
              </a:extLst>
            </p:cNvPr>
            <p:cNvSpPr>
              <a:spLocks noChangeShapeType="1"/>
            </p:cNvSpPr>
            <p:nvPr/>
          </p:nvSpPr>
          <p:spPr bwMode="auto">
            <a:xfrm>
              <a:off x="1087" y="3641"/>
              <a:ext cx="800" cy="0"/>
            </a:xfrm>
            <a:prstGeom prst="line">
              <a:avLst/>
            </a:prstGeom>
            <a:noFill/>
            <a:ln w="28575">
              <a:solidFill>
                <a:srgbClr val="FF66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4853" name="Object 37">
            <a:extLst>
              <a:ext uri="{FF2B5EF4-FFF2-40B4-BE49-F238E27FC236}">
                <a16:creationId xmlns:a16="http://schemas.microsoft.com/office/drawing/2014/main" id="{DB6CA561-1339-420D-869D-58B9C05F6B91}"/>
              </a:ext>
            </a:extLst>
          </p:cNvPr>
          <p:cNvGraphicFramePr>
            <a:graphicFrameLocks noChangeAspect="1"/>
          </p:cNvGraphicFramePr>
          <p:nvPr>
            <p:extLst>
              <p:ext uri="{D42A27DB-BD31-4B8C-83A1-F6EECF244321}">
                <p14:modId xmlns:p14="http://schemas.microsoft.com/office/powerpoint/2010/main" val="1294406180"/>
              </p:ext>
            </p:extLst>
          </p:nvPr>
        </p:nvGraphicFramePr>
        <p:xfrm>
          <a:off x="2011363" y="5799138"/>
          <a:ext cx="250825" cy="250825"/>
        </p:xfrm>
        <a:graphic>
          <a:graphicData uri="http://schemas.openxmlformats.org/presentationml/2006/ole">
            <mc:AlternateContent xmlns:mc="http://schemas.openxmlformats.org/markup-compatibility/2006">
              <mc:Choice xmlns:v="urn:schemas-microsoft-com:vml" Requires="v">
                <p:oleObj spid="_x0000_s122062" name="Equation" r:id="rId22" imgW="95110" imgH="114198" progId="Equation.3">
                  <p:embed/>
                </p:oleObj>
              </mc:Choice>
              <mc:Fallback>
                <p:oleObj name="Equation" r:id="rId22" imgW="95110" imgH="114198" progId="Equation.3">
                  <p:embed/>
                  <p:pic>
                    <p:nvPicPr>
                      <p:cNvPr id="34853" name="Object 37">
                        <a:extLst>
                          <a:ext uri="{FF2B5EF4-FFF2-40B4-BE49-F238E27FC236}">
                            <a16:creationId xmlns:a16="http://schemas.microsoft.com/office/drawing/2014/main" id="{DB6CA561-1339-420D-869D-58B9C05F6B9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11363" y="5799138"/>
                        <a:ext cx="25082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8">
            <a:extLst>
              <a:ext uri="{FF2B5EF4-FFF2-40B4-BE49-F238E27FC236}">
                <a16:creationId xmlns:a16="http://schemas.microsoft.com/office/drawing/2014/main" id="{F37342D0-5AD6-4AFA-874D-A8449AEF5DB6}"/>
              </a:ext>
            </a:extLst>
          </p:cNvPr>
          <p:cNvGrpSpPr>
            <a:grpSpLocks/>
          </p:cNvGrpSpPr>
          <p:nvPr/>
        </p:nvGrpSpPr>
        <p:grpSpPr bwMode="auto">
          <a:xfrm>
            <a:off x="1681163" y="4165600"/>
            <a:ext cx="558800" cy="457200"/>
            <a:chOff x="1215" y="2624"/>
            <a:chExt cx="352" cy="288"/>
          </a:xfrm>
        </p:grpSpPr>
        <p:sp>
          <p:nvSpPr>
            <p:cNvPr id="14406" name="Text Box 39">
              <a:extLst>
                <a:ext uri="{FF2B5EF4-FFF2-40B4-BE49-F238E27FC236}">
                  <a16:creationId xmlns:a16="http://schemas.microsoft.com/office/drawing/2014/main" id="{D18DB5C2-2A17-4E73-84C4-B33832D17035}"/>
                </a:ext>
              </a:extLst>
            </p:cNvPr>
            <p:cNvSpPr txBox="1">
              <a:spLocks noChangeArrowheads="1"/>
            </p:cNvSpPr>
            <p:nvPr/>
          </p:nvSpPr>
          <p:spPr bwMode="auto">
            <a:xfrm>
              <a:off x="1268" y="26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solidFill>
                    <a:schemeClr val="bg1"/>
                  </a:solidFill>
                  <a:latin typeface="宋体" panose="02010600030101010101" pitchFamily="2" charset="-122"/>
                </a:rPr>
                <a:t>u</a:t>
              </a:r>
            </a:p>
          </p:txBody>
        </p:sp>
        <p:sp>
          <p:nvSpPr>
            <p:cNvPr id="14407" name="Line 40">
              <a:extLst>
                <a:ext uri="{FF2B5EF4-FFF2-40B4-BE49-F238E27FC236}">
                  <a16:creationId xmlns:a16="http://schemas.microsoft.com/office/drawing/2014/main" id="{D4AD74C1-2580-44BC-87F7-D92787C0F641}"/>
                </a:ext>
              </a:extLst>
            </p:cNvPr>
            <p:cNvSpPr>
              <a:spLocks noChangeShapeType="1"/>
            </p:cNvSpPr>
            <p:nvPr/>
          </p:nvSpPr>
          <p:spPr bwMode="auto">
            <a:xfrm>
              <a:off x="1215" y="2873"/>
              <a:ext cx="352" cy="0"/>
            </a:xfrm>
            <a:prstGeom prst="line">
              <a:avLst/>
            </a:prstGeom>
            <a:noFill/>
            <a:ln w="28575">
              <a:solidFill>
                <a:srgbClr val="FF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4857" name="Text Box 41">
            <a:extLst>
              <a:ext uri="{FF2B5EF4-FFF2-40B4-BE49-F238E27FC236}">
                <a16:creationId xmlns:a16="http://schemas.microsoft.com/office/drawing/2014/main" id="{E6D05E60-A1BC-40AE-9882-060C223C1774}"/>
              </a:ext>
            </a:extLst>
          </p:cNvPr>
          <p:cNvSpPr txBox="1">
            <a:spLocks noChangeArrowheads="1"/>
          </p:cNvSpPr>
          <p:nvPr/>
        </p:nvSpPr>
        <p:spPr bwMode="auto">
          <a:xfrm>
            <a:off x="1493838" y="6186488"/>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66FFFF"/>
                </a:solidFill>
                <a:latin typeface="楷体_GB2312" pitchFamily="49" charset="-122"/>
                <a:ea typeface="楷体_GB2312" pitchFamily="49" charset="-122"/>
              </a:rPr>
              <a:t>靠近</a:t>
            </a:r>
            <a:endParaRPr lang="zh-CN" altLang="en-US" baseline="-25000">
              <a:solidFill>
                <a:srgbClr val="66FFFF"/>
              </a:solidFill>
              <a:latin typeface="楷体_GB2312" pitchFamily="49" charset="-122"/>
              <a:ea typeface="楷体_GB2312" pitchFamily="49" charset="-122"/>
            </a:endParaRPr>
          </a:p>
        </p:txBody>
      </p:sp>
      <p:grpSp>
        <p:nvGrpSpPr>
          <p:cNvPr id="8" name="Group 42">
            <a:extLst>
              <a:ext uri="{FF2B5EF4-FFF2-40B4-BE49-F238E27FC236}">
                <a16:creationId xmlns:a16="http://schemas.microsoft.com/office/drawing/2014/main" id="{BDE56C2C-0346-4644-9902-296EA47BAED8}"/>
              </a:ext>
            </a:extLst>
          </p:cNvPr>
          <p:cNvGrpSpPr>
            <a:grpSpLocks/>
          </p:cNvGrpSpPr>
          <p:nvPr/>
        </p:nvGrpSpPr>
        <p:grpSpPr bwMode="auto">
          <a:xfrm>
            <a:off x="2738438" y="5665788"/>
            <a:ext cx="930275" cy="222250"/>
            <a:chOff x="1881" y="3569"/>
            <a:chExt cx="586" cy="140"/>
          </a:xfrm>
        </p:grpSpPr>
        <p:sp>
          <p:nvSpPr>
            <p:cNvPr id="14404" name="Line 43">
              <a:extLst>
                <a:ext uri="{FF2B5EF4-FFF2-40B4-BE49-F238E27FC236}">
                  <a16:creationId xmlns:a16="http://schemas.microsoft.com/office/drawing/2014/main" id="{3ECE1E17-26E5-4D9C-B0C6-AB3ED84097DA}"/>
                </a:ext>
              </a:extLst>
            </p:cNvPr>
            <p:cNvSpPr>
              <a:spLocks noChangeShapeType="1"/>
            </p:cNvSpPr>
            <p:nvPr/>
          </p:nvSpPr>
          <p:spPr bwMode="auto">
            <a:xfrm>
              <a:off x="2467" y="3569"/>
              <a:ext cx="0" cy="140"/>
            </a:xfrm>
            <a:prstGeom prst="line">
              <a:avLst/>
            </a:prstGeom>
            <a:noFill/>
            <a:ln w="28575">
              <a:solidFill>
                <a:srgbClr val="FF66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405" name="Line 44">
              <a:extLst>
                <a:ext uri="{FF2B5EF4-FFF2-40B4-BE49-F238E27FC236}">
                  <a16:creationId xmlns:a16="http://schemas.microsoft.com/office/drawing/2014/main" id="{BC2AB70A-37E2-4EC3-9438-1682DC2F64BD}"/>
                </a:ext>
              </a:extLst>
            </p:cNvPr>
            <p:cNvSpPr>
              <a:spLocks noChangeShapeType="1"/>
            </p:cNvSpPr>
            <p:nvPr/>
          </p:nvSpPr>
          <p:spPr bwMode="auto">
            <a:xfrm>
              <a:off x="1881" y="3640"/>
              <a:ext cx="586" cy="0"/>
            </a:xfrm>
            <a:prstGeom prst="line">
              <a:avLst/>
            </a:prstGeom>
            <a:noFill/>
            <a:ln w="28575">
              <a:solidFill>
                <a:srgbClr val="FF66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4861" name="Object 45">
            <a:extLst>
              <a:ext uri="{FF2B5EF4-FFF2-40B4-BE49-F238E27FC236}">
                <a16:creationId xmlns:a16="http://schemas.microsoft.com/office/drawing/2014/main" id="{02439EE0-67CC-4AEF-99A5-DA0310EEB134}"/>
              </a:ext>
            </a:extLst>
          </p:cNvPr>
          <p:cNvGraphicFramePr>
            <a:graphicFrameLocks noChangeAspect="1"/>
          </p:cNvGraphicFramePr>
          <p:nvPr>
            <p:extLst>
              <p:ext uri="{D42A27DB-BD31-4B8C-83A1-F6EECF244321}">
                <p14:modId xmlns:p14="http://schemas.microsoft.com/office/powerpoint/2010/main" val="250452827"/>
              </p:ext>
            </p:extLst>
          </p:nvPr>
        </p:nvGraphicFramePr>
        <p:xfrm>
          <a:off x="3071813" y="5710238"/>
          <a:ext cx="352425" cy="433387"/>
        </p:xfrm>
        <a:graphic>
          <a:graphicData uri="http://schemas.openxmlformats.org/presentationml/2006/ole">
            <mc:AlternateContent xmlns:mc="http://schemas.openxmlformats.org/markup-compatibility/2006">
              <mc:Choice xmlns:v="urn:schemas-microsoft-com:vml" Requires="v">
                <p:oleObj spid="_x0000_s122063" name="Equation" r:id="rId24" imgW="285635" imgH="400152" progId="Equation.3">
                  <p:embed/>
                </p:oleObj>
              </mc:Choice>
              <mc:Fallback>
                <p:oleObj name="Equation" r:id="rId24" imgW="285635" imgH="400152" progId="Equation.3">
                  <p:embed/>
                  <p:pic>
                    <p:nvPicPr>
                      <p:cNvPr id="34861" name="Object 45">
                        <a:extLst>
                          <a:ext uri="{FF2B5EF4-FFF2-40B4-BE49-F238E27FC236}">
                            <a16:creationId xmlns:a16="http://schemas.microsoft.com/office/drawing/2014/main" id="{02439EE0-67CC-4AEF-99A5-DA0310EEB13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71813" y="5710238"/>
                        <a:ext cx="35242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46">
            <a:extLst>
              <a:ext uri="{FF2B5EF4-FFF2-40B4-BE49-F238E27FC236}">
                <a16:creationId xmlns:a16="http://schemas.microsoft.com/office/drawing/2014/main" id="{2C2BD969-F39F-432B-B439-1D354E15AB82}"/>
              </a:ext>
            </a:extLst>
          </p:cNvPr>
          <p:cNvGrpSpPr>
            <a:grpSpLocks/>
          </p:cNvGrpSpPr>
          <p:nvPr/>
        </p:nvGrpSpPr>
        <p:grpSpPr bwMode="auto">
          <a:xfrm>
            <a:off x="1495425" y="4689475"/>
            <a:ext cx="2174875" cy="971550"/>
            <a:chOff x="1098" y="2954"/>
            <a:chExt cx="1370" cy="612"/>
          </a:xfrm>
        </p:grpSpPr>
        <p:sp>
          <p:nvSpPr>
            <p:cNvPr id="14396" name="Line 47">
              <a:extLst>
                <a:ext uri="{FF2B5EF4-FFF2-40B4-BE49-F238E27FC236}">
                  <a16:creationId xmlns:a16="http://schemas.microsoft.com/office/drawing/2014/main" id="{BE3774B0-F383-4CC2-881D-C8EC9BC22A9F}"/>
                </a:ext>
              </a:extLst>
            </p:cNvPr>
            <p:cNvSpPr>
              <a:spLocks noChangeShapeType="1"/>
            </p:cNvSpPr>
            <p:nvPr/>
          </p:nvSpPr>
          <p:spPr bwMode="auto">
            <a:xfrm>
              <a:off x="1098"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48">
              <a:extLst>
                <a:ext uri="{FF2B5EF4-FFF2-40B4-BE49-F238E27FC236}">
                  <a16:creationId xmlns:a16="http://schemas.microsoft.com/office/drawing/2014/main" id="{D31C7A96-B85C-421F-95AE-EE199D407458}"/>
                </a:ext>
              </a:extLst>
            </p:cNvPr>
            <p:cNvSpPr>
              <a:spLocks noChangeShapeType="1"/>
            </p:cNvSpPr>
            <p:nvPr/>
          </p:nvSpPr>
          <p:spPr bwMode="auto">
            <a:xfrm>
              <a:off x="1294"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49">
              <a:extLst>
                <a:ext uri="{FF2B5EF4-FFF2-40B4-BE49-F238E27FC236}">
                  <a16:creationId xmlns:a16="http://schemas.microsoft.com/office/drawing/2014/main" id="{A86AEA23-FEBB-4376-8DF1-BAA049019CBD}"/>
                </a:ext>
              </a:extLst>
            </p:cNvPr>
            <p:cNvSpPr>
              <a:spLocks noChangeShapeType="1"/>
            </p:cNvSpPr>
            <p:nvPr/>
          </p:nvSpPr>
          <p:spPr bwMode="auto">
            <a:xfrm>
              <a:off x="2468"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50">
              <a:extLst>
                <a:ext uri="{FF2B5EF4-FFF2-40B4-BE49-F238E27FC236}">
                  <a16:creationId xmlns:a16="http://schemas.microsoft.com/office/drawing/2014/main" id="{7B16A92E-0CEF-4D79-A9D9-0C30C37BA85E}"/>
                </a:ext>
              </a:extLst>
            </p:cNvPr>
            <p:cNvSpPr>
              <a:spLocks noChangeShapeType="1"/>
            </p:cNvSpPr>
            <p:nvPr/>
          </p:nvSpPr>
          <p:spPr bwMode="auto">
            <a:xfrm>
              <a:off x="2272"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51">
              <a:extLst>
                <a:ext uri="{FF2B5EF4-FFF2-40B4-BE49-F238E27FC236}">
                  <a16:creationId xmlns:a16="http://schemas.microsoft.com/office/drawing/2014/main" id="{71481928-8F20-4F27-ADA0-E91B1B086242}"/>
                </a:ext>
              </a:extLst>
            </p:cNvPr>
            <p:cNvSpPr>
              <a:spLocks noChangeShapeType="1"/>
            </p:cNvSpPr>
            <p:nvPr/>
          </p:nvSpPr>
          <p:spPr bwMode="auto">
            <a:xfrm>
              <a:off x="2076"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52">
              <a:extLst>
                <a:ext uri="{FF2B5EF4-FFF2-40B4-BE49-F238E27FC236}">
                  <a16:creationId xmlns:a16="http://schemas.microsoft.com/office/drawing/2014/main" id="{06885768-3DDD-48AB-9232-10581D1D3932}"/>
                </a:ext>
              </a:extLst>
            </p:cNvPr>
            <p:cNvSpPr>
              <a:spLocks noChangeShapeType="1"/>
            </p:cNvSpPr>
            <p:nvPr/>
          </p:nvSpPr>
          <p:spPr bwMode="auto">
            <a:xfrm>
              <a:off x="1881"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53">
              <a:extLst>
                <a:ext uri="{FF2B5EF4-FFF2-40B4-BE49-F238E27FC236}">
                  <a16:creationId xmlns:a16="http://schemas.microsoft.com/office/drawing/2014/main" id="{E735336C-F6AC-47F6-BAAE-0DC262C85A7A}"/>
                </a:ext>
              </a:extLst>
            </p:cNvPr>
            <p:cNvSpPr>
              <a:spLocks noChangeShapeType="1"/>
            </p:cNvSpPr>
            <p:nvPr/>
          </p:nvSpPr>
          <p:spPr bwMode="auto">
            <a:xfrm>
              <a:off x="1685"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Line 54">
              <a:extLst>
                <a:ext uri="{FF2B5EF4-FFF2-40B4-BE49-F238E27FC236}">
                  <a16:creationId xmlns:a16="http://schemas.microsoft.com/office/drawing/2014/main" id="{4A42A979-A391-4D34-BF2C-93B7228650D8}"/>
                </a:ext>
              </a:extLst>
            </p:cNvPr>
            <p:cNvSpPr>
              <a:spLocks noChangeShapeType="1"/>
            </p:cNvSpPr>
            <p:nvPr/>
          </p:nvSpPr>
          <p:spPr bwMode="auto">
            <a:xfrm>
              <a:off x="1489" y="2954"/>
              <a:ext cx="0" cy="612"/>
            </a:xfrm>
            <a:prstGeom prst="line">
              <a:avLst/>
            </a:prstGeom>
            <a:noFill/>
            <a:ln w="28575">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55">
            <a:extLst>
              <a:ext uri="{FF2B5EF4-FFF2-40B4-BE49-F238E27FC236}">
                <a16:creationId xmlns:a16="http://schemas.microsoft.com/office/drawing/2014/main" id="{AA581EFE-38B2-45FC-80FA-0FE710563501}"/>
              </a:ext>
            </a:extLst>
          </p:cNvPr>
          <p:cNvGrpSpPr>
            <a:grpSpLocks/>
          </p:cNvGrpSpPr>
          <p:nvPr/>
        </p:nvGrpSpPr>
        <p:grpSpPr bwMode="auto">
          <a:xfrm>
            <a:off x="3786188" y="4929188"/>
            <a:ext cx="714375" cy="500062"/>
            <a:chOff x="2584" y="3105"/>
            <a:chExt cx="450" cy="315"/>
          </a:xfrm>
        </p:grpSpPr>
        <p:sp>
          <p:nvSpPr>
            <p:cNvPr id="14393" name="Line 56">
              <a:extLst>
                <a:ext uri="{FF2B5EF4-FFF2-40B4-BE49-F238E27FC236}">
                  <a16:creationId xmlns:a16="http://schemas.microsoft.com/office/drawing/2014/main" id="{22C097C2-FD20-4D1F-825A-5691412D1476}"/>
                </a:ext>
              </a:extLst>
            </p:cNvPr>
            <p:cNvSpPr>
              <a:spLocks noChangeShapeType="1"/>
            </p:cNvSpPr>
            <p:nvPr/>
          </p:nvSpPr>
          <p:spPr bwMode="auto">
            <a:xfrm flipH="1">
              <a:off x="2796" y="3415"/>
              <a:ext cx="195" cy="0"/>
            </a:xfrm>
            <a:prstGeom prst="line">
              <a:avLst/>
            </a:prstGeom>
            <a:noFill/>
            <a:ln w="28575">
              <a:solidFill>
                <a:srgbClr val="FF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pic>
          <p:nvPicPr>
            <p:cNvPr id="14394" name="Picture 57" descr="多普勒2">
              <a:extLst>
                <a:ext uri="{FF2B5EF4-FFF2-40B4-BE49-F238E27FC236}">
                  <a16:creationId xmlns:a16="http://schemas.microsoft.com/office/drawing/2014/main" id="{5EBD2E65-6DE9-4BE1-B0AD-C2EA81E7851E}"/>
                </a:ext>
              </a:extLst>
            </p:cNvPr>
            <p:cNvPicPr preferRelativeResize="0">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84" y="3187"/>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aphicFrame>
          <p:nvGraphicFramePr>
            <p:cNvPr id="14395" name="Object 58">
              <a:extLst>
                <a:ext uri="{FF2B5EF4-FFF2-40B4-BE49-F238E27FC236}">
                  <a16:creationId xmlns:a16="http://schemas.microsoft.com/office/drawing/2014/main" id="{BF62267D-E481-49C4-A5F4-84DB6847DF9D}"/>
                </a:ext>
              </a:extLst>
            </p:cNvPr>
            <p:cNvGraphicFramePr>
              <a:graphicFrameLocks noChangeAspect="1"/>
            </p:cNvGraphicFramePr>
            <p:nvPr>
              <p:extLst>
                <p:ext uri="{D42A27DB-BD31-4B8C-83A1-F6EECF244321}">
                  <p14:modId xmlns:p14="http://schemas.microsoft.com/office/powerpoint/2010/main" val="971390812"/>
                </p:ext>
              </p:extLst>
            </p:nvPr>
          </p:nvGraphicFramePr>
          <p:xfrm>
            <a:off x="2812" y="3105"/>
            <a:ext cx="222" cy="273"/>
          </p:xfrm>
          <a:graphic>
            <a:graphicData uri="http://schemas.openxmlformats.org/presentationml/2006/ole">
              <mc:AlternateContent xmlns:mc="http://schemas.openxmlformats.org/markup-compatibility/2006">
                <mc:Choice xmlns:v="urn:schemas-microsoft-com:vml" Requires="v">
                  <p:oleObj spid="_x0000_s122064" name="Equation" r:id="rId27" imgW="285635" imgH="400152" progId="Equation.3">
                    <p:embed/>
                  </p:oleObj>
                </mc:Choice>
                <mc:Fallback>
                  <p:oleObj name="Equation" r:id="rId27" imgW="285635" imgH="400152" progId="Equation.3">
                    <p:embed/>
                    <p:pic>
                      <p:nvPicPr>
                        <p:cNvPr id="14395" name="Object 58">
                          <a:extLst>
                            <a:ext uri="{FF2B5EF4-FFF2-40B4-BE49-F238E27FC236}">
                              <a16:creationId xmlns:a16="http://schemas.microsoft.com/office/drawing/2014/main" id="{BF62267D-E481-49C4-A5F4-84DB6847DF9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12" y="3105"/>
                          <a:ext cx="22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59">
            <a:extLst>
              <a:ext uri="{FF2B5EF4-FFF2-40B4-BE49-F238E27FC236}">
                <a16:creationId xmlns:a16="http://schemas.microsoft.com/office/drawing/2014/main" id="{0419F34A-9C8B-490F-B069-563461ABB01A}"/>
              </a:ext>
            </a:extLst>
          </p:cNvPr>
          <p:cNvGrpSpPr>
            <a:grpSpLocks/>
          </p:cNvGrpSpPr>
          <p:nvPr/>
        </p:nvGrpSpPr>
        <p:grpSpPr bwMode="auto">
          <a:xfrm>
            <a:off x="5340350" y="4195763"/>
            <a:ext cx="2058988" cy="1609725"/>
            <a:chOff x="3629" y="2643"/>
            <a:chExt cx="1297" cy="1014"/>
          </a:xfrm>
        </p:grpSpPr>
        <p:sp>
          <p:nvSpPr>
            <p:cNvPr id="14382" name="Text Box 60">
              <a:extLst>
                <a:ext uri="{FF2B5EF4-FFF2-40B4-BE49-F238E27FC236}">
                  <a16:creationId xmlns:a16="http://schemas.microsoft.com/office/drawing/2014/main" id="{E03CA82B-5E85-42BF-A537-CE6ED34F02DE}"/>
                </a:ext>
              </a:extLst>
            </p:cNvPr>
            <p:cNvSpPr txBox="1">
              <a:spLocks noChangeArrowheads="1"/>
            </p:cNvSpPr>
            <p:nvPr/>
          </p:nvSpPr>
          <p:spPr bwMode="auto">
            <a:xfrm>
              <a:off x="3744" y="2643"/>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solidFill>
                    <a:schemeClr val="bg1"/>
                  </a:solidFill>
                  <a:latin typeface="宋体" panose="02010600030101010101" pitchFamily="2" charset="-122"/>
                </a:rPr>
                <a:t>u</a:t>
              </a:r>
            </a:p>
          </p:txBody>
        </p:sp>
        <p:grpSp>
          <p:nvGrpSpPr>
            <p:cNvPr id="14383" name="Group 61">
              <a:extLst>
                <a:ext uri="{FF2B5EF4-FFF2-40B4-BE49-F238E27FC236}">
                  <a16:creationId xmlns:a16="http://schemas.microsoft.com/office/drawing/2014/main" id="{3CCCEEFF-F664-423B-B4D5-BBC3000A63D5}"/>
                </a:ext>
              </a:extLst>
            </p:cNvPr>
            <p:cNvGrpSpPr>
              <a:grpSpLocks/>
            </p:cNvGrpSpPr>
            <p:nvPr/>
          </p:nvGrpSpPr>
          <p:grpSpPr bwMode="auto">
            <a:xfrm>
              <a:off x="3629" y="2976"/>
              <a:ext cx="1297" cy="681"/>
              <a:chOff x="3629" y="2749"/>
              <a:chExt cx="1297" cy="915"/>
            </a:xfrm>
          </p:grpSpPr>
          <p:sp>
            <p:nvSpPr>
              <p:cNvPr id="14385" name="Line 62">
                <a:extLst>
                  <a:ext uri="{FF2B5EF4-FFF2-40B4-BE49-F238E27FC236}">
                    <a16:creationId xmlns:a16="http://schemas.microsoft.com/office/drawing/2014/main" id="{063FC3E5-9972-48FA-8D39-97ECB40A7FD7}"/>
                  </a:ext>
                </a:extLst>
              </p:cNvPr>
              <p:cNvSpPr>
                <a:spLocks noChangeShapeType="1"/>
              </p:cNvSpPr>
              <p:nvPr/>
            </p:nvSpPr>
            <p:spPr bwMode="auto">
              <a:xfrm>
                <a:off x="3629"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86" name="Line 63">
                <a:extLst>
                  <a:ext uri="{FF2B5EF4-FFF2-40B4-BE49-F238E27FC236}">
                    <a16:creationId xmlns:a16="http://schemas.microsoft.com/office/drawing/2014/main" id="{6BD9A6D4-36FE-4ED0-92AC-B5DBE930D9C9}"/>
                  </a:ext>
                </a:extLst>
              </p:cNvPr>
              <p:cNvSpPr>
                <a:spLocks noChangeShapeType="1"/>
              </p:cNvSpPr>
              <p:nvPr/>
            </p:nvSpPr>
            <p:spPr bwMode="auto">
              <a:xfrm>
                <a:off x="3814"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87" name="Line 64">
                <a:extLst>
                  <a:ext uri="{FF2B5EF4-FFF2-40B4-BE49-F238E27FC236}">
                    <a16:creationId xmlns:a16="http://schemas.microsoft.com/office/drawing/2014/main" id="{C918C364-16FB-4526-914D-6CDCC9913F11}"/>
                  </a:ext>
                </a:extLst>
              </p:cNvPr>
              <p:cNvSpPr>
                <a:spLocks noChangeShapeType="1"/>
              </p:cNvSpPr>
              <p:nvPr/>
            </p:nvSpPr>
            <p:spPr bwMode="auto">
              <a:xfrm>
                <a:off x="4926"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88" name="Line 65">
                <a:extLst>
                  <a:ext uri="{FF2B5EF4-FFF2-40B4-BE49-F238E27FC236}">
                    <a16:creationId xmlns:a16="http://schemas.microsoft.com/office/drawing/2014/main" id="{9A7FC98B-0D72-43DF-8177-ED7EE9EF2370}"/>
                  </a:ext>
                </a:extLst>
              </p:cNvPr>
              <p:cNvSpPr>
                <a:spLocks noChangeShapeType="1"/>
              </p:cNvSpPr>
              <p:nvPr/>
            </p:nvSpPr>
            <p:spPr bwMode="auto">
              <a:xfrm>
                <a:off x="4741"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89" name="Line 66">
                <a:extLst>
                  <a:ext uri="{FF2B5EF4-FFF2-40B4-BE49-F238E27FC236}">
                    <a16:creationId xmlns:a16="http://schemas.microsoft.com/office/drawing/2014/main" id="{5DE8B959-C240-4572-ABB2-DD317DBA5955}"/>
                  </a:ext>
                </a:extLst>
              </p:cNvPr>
              <p:cNvSpPr>
                <a:spLocks noChangeShapeType="1"/>
              </p:cNvSpPr>
              <p:nvPr/>
            </p:nvSpPr>
            <p:spPr bwMode="auto">
              <a:xfrm>
                <a:off x="4556"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90" name="Line 67">
                <a:extLst>
                  <a:ext uri="{FF2B5EF4-FFF2-40B4-BE49-F238E27FC236}">
                    <a16:creationId xmlns:a16="http://schemas.microsoft.com/office/drawing/2014/main" id="{7FB39119-FFDE-4DEA-B367-A29529F5D9E4}"/>
                  </a:ext>
                </a:extLst>
              </p:cNvPr>
              <p:cNvSpPr>
                <a:spLocks noChangeShapeType="1"/>
              </p:cNvSpPr>
              <p:nvPr/>
            </p:nvSpPr>
            <p:spPr bwMode="auto">
              <a:xfrm>
                <a:off x="4371"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91" name="Line 68">
                <a:extLst>
                  <a:ext uri="{FF2B5EF4-FFF2-40B4-BE49-F238E27FC236}">
                    <a16:creationId xmlns:a16="http://schemas.microsoft.com/office/drawing/2014/main" id="{57A87D1C-E801-4D19-BF9B-94AB5C08F448}"/>
                  </a:ext>
                </a:extLst>
              </p:cNvPr>
              <p:cNvSpPr>
                <a:spLocks noChangeShapeType="1"/>
              </p:cNvSpPr>
              <p:nvPr/>
            </p:nvSpPr>
            <p:spPr bwMode="auto">
              <a:xfrm>
                <a:off x="4185"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92" name="Line 69">
                <a:extLst>
                  <a:ext uri="{FF2B5EF4-FFF2-40B4-BE49-F238E27FC236}">
                    <a16:creationId xmlns:a16="http://schemas.microsoft.com/office/drawing/2014/main" id="{53BA782E-2225-4346-A850-4AE6BFB2C452}"/>
                  </a:ext>
                </a:extLst>
              </p:cNvPr>
              <p:cNvSpPr>
                <a:spLocks noChangeShapeType="1"/>
              </p:cNvSpPr>
              <p:nvPr/>
            </p:nvSpPr>
            <p:spPr bwMode="auto">
              <a:xfrm>
                <a:off x="3999" y="2749"/>
                <a:ext cx="0" cy="915"/>
              </a:xfrm>
              <a:prstGeom prst="line">
                <a:avLst/>
              </a:prstGeom>
              <a:noFill/>
              <a:ln w="28575">
                <a:solidFill>
                  <a:srgbClr val="99FF33"/>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pSp>
        <p:sp>
          <p:nvSpPr>
            <p:cNvPr id="14384" name="Line 70">
              <a:extLst>
                <a:ext uri="{FF2B5EF4-FFF2-40B4-BE49-F238E27FC236}">
                  <a16:creationId xmlns:a16="http://schemas.microsoft.com/office/drawing/2014/main" id="{06A87DD9-551D-46A6-A003-9BA935F5077D}"/>
                </a:ext>
              </a:extLst>
            </p:cNvPr>
            <p:cNvSpPr>
              <a:spLocks noChangeShapeType="1"/>
            </p:cNvSpPr>
            <p:nvPr/>
          </p:nvSpPr>
          <p:spPr bwMode="auto">
            <a:xfrm>
              <a:off x="3696" y="2896"/>
              <a:ext cx="336" cy="0"/>
            </a:xfrm>
            <a:prstGeom prst="line">
              <a:avLst/>
            </a:prstGeom>
            <a:noFill/>
            <a:ln w="28575">
              <a:solidFill>
                <a:srgbClr val="FF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71">
            <a:extLst>
              <a:ext uri="{FF2B5EF4-FFF2-40B4-BE49-F238E27FC236}">
                <a16:creationId xmlns:a16="http://schemas.microsoft.com/office/drawing/2014/main" id="{2765D83F-4378-4061-8FC6-A7A91D1D6D4D}"/>
              </a:ext>
            </a:extLst>
          </p:cNvPr>
          <p:cNvGrpSpPr>
            <a:grpSpLocks/>
          </p:cNvGrpSpPr>
          <p:nvPr/>
        </p:nvGrpSpPr>
        <p:grpSpPr bwMode="auto">
          <a:xfrm>
            <a:off x="7710488" y="2486025"/>
            <a:ext cx="1219200" cy="774700"/>
            <a:chOff x="5004" y="1536"/>
            <a:chExt cx="768" cy="488"/>
          </a:xfrm>
        </p:grpSpPr>
        <p:pic>
          <p:nvPicPr>
            <p:cNvPr id="14380" name="Picture 72" descr="多普勒2">
              <a:extLst>
                <a:ext uri="{FF2B5EF4-FFF2-40B4-BE49-F238E27FC236}">
                  <a16:creationId xmlns:a16="http://schemas.microsoft.com/office/drawing/2014/main" id="{58B7A247-A94D-40FF-BAAC-BD9F12AA32D9}"/>
                </a:ext>
              </a:extLst>
            </p:cNvPr>
            <p:cNvPicPr>
              <a:picLocks noChangeAspect="1" noChangeArrowheads="1"/>
            </p:cNvPicPr>
            <p:nvPr/>
          </p:nvPicPr>
          <p:blipFill>
            <a:blip r:embed="rId2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6" y="1824"/>
              <a:ext cx="1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1" name="Text Box 73">
              <a:extLst>
                <a:ext uri="{FF2B5EF4-FFF2-40B4-BE49-F238E27FC236}">
                  <a16:creationId xmlns:a16="http://schemas.microsoft.com/office/drawing/2014/main" id="{D502A408-93AB-4413-8FAE-CF73ADF3BBF7}"/>
                </a:ext>
              </a:extLst>
            </p:cNvPr>
            <p:cNvSpPr txBox="1">
              <a:spLocks noChangeArrowheads="1"/>
            </p:cNvSpPr>
            <p:nvPr/>
          </p:nvSpPr>
          <p:spPr bwMode="auto">
            <a:xfrm>
              <a:off x="5004" y="1536"/>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ea typeface="楷体_GB2312" pitchFamily="49" charset="-122"/>
                </a:rPr>
                <a:t>观察者</a:t>
              </a:r>
            </a:p>
          </p:txBody>
        </p:sp>
      </p:grpSp>
      <p:grpSp>
        <p:nvGrpSpPr>
          <p:cNvPr id="14" name="Group 74">
            <a:extLst>
              <a:ext uri="{FF2B5EF4-FFF2-40B4-BE49-F238E27FC236}">
                <a16:creationId xmlns:a16="http://schemas.microsoft.com/office/drawing/2014/main" id="{29E8E6F4-292C-4FFE-B980-63A6F6347933}"/>
              </a:ext>
            </a:extLst>
          </p:cNvPr>
          <p:cNvGrpSpPr>
            <a:grpSpLocks/>
          </p:cNvGrpSpPr>
          <p:nvPr/>
        </p:nvGrpSpPr>
        <p:grpSpPr bwMode="auto">
          <a:xfrm>
            <a:off x="2986088" y="4495800"/>
            <a:ext cx="1062037" cy="320675"/>
            <a:chOff x="4493" y="3611"/>
            <a:chExt cx="669" cy="202"/>
          </a:xfrm>
        </p:grpSpPr>
        <p:sp>
          <p:nvSpPr>
            <p:cNvPr id="14375" name="Line 75">
              <a:extLst>
                <a:ext uri="{FF2B5EF4-FFF2-40B4-BE49-F238E27FC236}">
                  <a16:creationId xmlns:a16="http://schemas.microsoft.com/office/drawing/2014/main" id="{424BC548-3EE9-4AEC-8568-6FD58C887099}"/>
                </a:ext>
              </a:extLst>
            </p:cNvPr>
            <p:cNvSpPr>
              <a:spLocks noChangeShapeType="1"/>
            </p:cNvSpPr>
            <p:nvPr/>
          </p:nvSpPr>
          <p:spPr bwMode="auto">
            <a:xfrm>
              <a:off x="4729" y="3651"/>
              <a:ext cx="0" cy="162"/>
            </a:xfrm>
            <a:prstGeom prst="line">
              <a:avLst/>
            </a:prstGeom>
            <a:noFill/>
            <a:ln w="28575">
              <a:solidFill>
                <a:srgbClr val="FF66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14376" name="Line 76">
              <a:extLst>
                <a:ext uri="{FF2B5EF4-FFF2-40B4-BE49-F238E27FC236}">
                  <a16:creationId xmlns:a16="http://schemas.microsoft.com/office/drawing/2014/main" id="{3B0F8C60-834E-40A1-8ABA-20DDF25FD71E}"/>
                </a:ext>
              </a:extLst>
            </p:cNvPr>
            <p:cNvSpPr>
              <a:spLocks noChangeShapeType="1"/>
            </p:cNvSpPr>
            <p:nvPr/>
          </p:nvSpPr>
          <p:spPr bwMode="auto">
            <a:xfrm>
              <a:off x="4926" y="3651"/>
              <a:ext cx="0" cy="162"/>
            </a:xfrm>
            <a:prstGeom prst="line">
              <a:avLst/>
            </a:prstGeom>
            <a:noFill/>
            <a:ln w="28575">
              <a:solidFill>
                <a:srgbClr val="FF66FF"/>
              </a:solidFill>
              <a:round/>
              <a:headEnd/>
              <a:tailEnd type="non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377" name="Object 77">
              <a:extLst>
                <a:ext uri="{FF2B5EF4-FFF2-40B4-BE49-F238E27FC236}">
                  <a16:creationId xmlns:a16="http://schemas.microsoft.com/office/drawing/2014/main" id="{D5ECF0F3-6814-4D3C-BC4F-50736F991195}"/>
                </a:ext>
              </a:extLst>
            </p:cNvPr>
            <p:cNvGraphicFramePr>
              <a:graphicFrameLocks noChangeAspect="1"/>
            </p:cNvGraphicFramePr>
            <p:nvPr>
              <p:extLst>
                <p:ext uri="{D42A27DB-BD31-4B8C-83A1-F6EECF244321}">
                  <p14:modId xmlns:p14="http://schemas.microsoft.com/office/powerpoint/2010/main" val="441681931"/>
                </p:ext>
              </p:extLst>
            </p:nvPr>
          </p:nvGraphicFramePr>
          <p:xfrm>
            <a:off x="4782" y="3611"/>
            <a:ext cx="144" cy="188"/>
          </p:xfrm>
          <a:graphic>
            <a:graphicData uri="http://schemas.openxmlformats.org/presentationml/2006/ole">
              <mc:AlternateContent xmlns:mc="http://schemas.openxmlformats.org/markup-compatibility/2006">
                <mc:Choice xmlns:v="urn:schemas-microsoft-com:vml" Requires="v">
                  <p:oleObj spid="_x0000_s122065" name="Equation" r:id="rId30" imgW="114376" imgH="152468" progId="Equation.3">
                    <p:embed/>
                  </p:oleObj>
                </mc:Choice>
                <mc:Fallback>
                  <p:oleObj name="Equation" r:id="rId30" imgW="114376" imgH="152468" progId="Equation.3">
                    <p:embed/>
                    <p:pic>
                      <p:nvPicPr>
                        <p:cNvPr id="14377" name="Object 77">
                          <a:extLst>
                            <a:ext uri="{FF2B5EF4-FFF2-40B4-BE49-F238E27FC236}">
                              <a16:creationId xmlns:a16="http://schemas.microsoft.com/office/drawing/2014/main" id="{D5ECF0F3-6814-4D3C-BC4F-50736F99119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82" y="3611"/>
                          <a:ext cx="14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8" name="Line 78">
              <a:extLst>
                <a:ext uri="{FF2B5EF4-FFF2-40B4-BE49-F238E27FC236}">
                  <a16:creationId xmlns:a16="http://schemas.microsoft.com/office/drawing/2014/main" id="{0CCA679E-AAC1-4E5F-AB78-2D59FE0D20AF}"/>
                </a:ext>
              </a:extLst>
            </p:cNvPr>
            <p:cNvSpPr>
              <a:spLocks noChangeShapeType="1"/>
            </p:cNvSpPr>
            <p:nvPr/>
          </p:nvSpPr>
          <p:spPr bwMode="auto">
            <a:xfrm>
              <a:off x="4493" y="3732"/>
              <a:ext cx="236" cy="0"/>
            </a:xfrm>
            <a:prstGeom prst="line">
              <a:avLst/>
            </a:prstGeom>
            <a:noFill/>
            <a:ln w="28575">
              <a:solidFill>
                <a:srgbClr val="FF66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79" name="Line 79">
              <a:extLst>
                <a:ext uri="{FF2B5EF4-FFF2-40B4-BE49-F238E27FC236}">
                  <a16:creationId xmlns:a16="http://schemas.microsoft.com/office/drawing/2014/main" id="{C3D47279-4366-43FF-ACEC-36921F36D7C3}"/>
                </a:ext>
              </a:extLst>
            </p:cNvPr>
            <p:cNvSpPr>
              <a:spLocks noChangeShapeType="1"/>
            </p:cNvSpPr>
            <p:nvPr/>
          </p:nvSpPr>
          <p:spPr bwMode="auto">
            <a:xfrm flipH="1">
              <a:off x="4926" y="3732"/>
              <a:ext cx="236" cy="0"/>
            </a:xfrm>
            <a:prstGeom prst="line">
              <a:avLst/>
            </a:prstGeom>
            <a:noFill/>
            <a:ln w="28575">
              <a:solidFill>
                <a:srgbClr val="FF66FF"/>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80">
            <a:extLst>
              <a:ext uri="{FF2B5EF4-FFF2-40B4-BE49-F238E27FC236}">
                <a16:creationId xmlns:a16="http://schemas.microsoft.com/office/drawing/2014/main" id="{B24098E8-5F2F-4B86-A766-BDBD463F9F16}"/>
              </a:ext>
            </a:extLst>
          </p:cNvPr>
          <p:cNvGrpSpPr>
            <a:grpSpLocks/>
          </p:cNvGrpSpPr>
          <p:nvPr/>
        </p:nvGrpSpPr>
        <p:grpSpPr bwMode="auto">
          <a:xfrm>
            <a:off x="7643813" y="3929063"/>
            <a:ext cx="431800" cy="292100"/>
            <a:chOff x="5012" y="3612"/>
            <a:chExt cx="272" cy="184"/>
          </a:xfrm>
        </p:grpSpPr>
        <p:grpSp>
          <p:nvGrpSpPr>
            <p:cNvPr id="14369" name="Group 81">
              <a:extLst>
                <a:ext uri="{FF2B5EF4-FFF2-40B4-BE49-F238E27FC236}">
                  <a16:creationId xmlns:a16="http://schemas.microsoft.com/office/drawing/2014/main" id="{DAD5E47E-AD2F-4CC2-B638-C8A800456FFD}"/>
                </a:ext>
              </a:extLst>
            </p:cNvPr>
            <p:cNvGrpSpPr>
              <a:grpSpLocks/>
            </p:cNvGrpSpPr>
            <p:nvPr/>
          </p:nvGrpSpPr>
          <p:grpSpPr bwMode="auto">
            <a:xfrm>
              <a:off x="5030" y="3621"/>
              <a:ext cx="248" cy="175"/>
              <a:chOff x="4958" y="1120"/>
              <a:chExt cx="248" cy="175"/>
            </a:xfrm>
          </p:grpSpPr>
          <p:sp>
            <p:nvSpPr>
              <p:cNvPr id="14371" name="AutoShape 82">
                <a:hlinkClick r:id="rId32" action="ppaction://hlinkfile"/>
                <a:extLst>
                  <a:ext uri="{FF2B5EF4-FFF2-40B4-BE49-F238E27FC236}">
                    <a16:creationId xmlns:a16="http://schemas.microsoft.com/office/drawing/2014/main" id="{E140B006-6401-4E3C-913B-E03B933190AE}"/>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2" name="AutoShape 83">
                <a:extLst>
                  <a:ext uri="{FF2B5EF4-FFF2-40B4-BE49-F238E27FC236}">
                    <a16:creationId xmlns:a16="http://schemas.microsoft.com/office/drawing/2014/main" id="{0D78BC3A-86E1-49A3-8954-0CFDDA26AE15}"/>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3" name="AutoShape 84">
                <a:extLst>
                  <a:ext uri="{FF2B5EF4-FFF2-40B4-BE49-F238E27FC236}">
                    <a16:creationId xmlns:a16="http://schemas.microsoft.com/office/drawing/2014/main" id="{EA29E602-2CB7-4C21-BDA4-7E987F55B479}"/>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4" name="Line 85">
                <a:extLst>
                  <a:ext uri="{FF2B5EF4-FFF2-40B4-BE49-F238E27FC236}">
                    <a16:creationId xmlns:a16="http://schemas.microsoft.com/office/drawing/2014/main" id="{37E66D71-CF62-4F7B-ABC4-31DB0A1A5354}"/>
                  </a:ext>
                </a:extLst>
              </p:cNvPr>
              <p:cNvSpPr>
                <a:spLocks noChangeShapeType="1"/>
              </p:cNvSpPr>
              <p:nvPr/>
            </p:nvSpPr>
            <p:spPr bwMode="auto">
              <a:xfrm>
                <a:off x="4985" y="1177"/>
                <a:ext cx="0"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70" name="Rectangle 86">
              <a:hlinkClick r:id="rId33" action="ppaction://hlinkfile" tooltip="点击播放动画"/>
              <a:extLst>
                <a:ext uri="{FF2B5EF4-FFF2-40B4-BE49-F238E27FC236}">
                  <a16:creationId xmlns:a16="http://schemas.microsoft.com/office/drawing/2014/main" id="{EF881EE0-9969-4A10-9A80-11B58FD3D014}"/>
                </a:ext>
              </a:extLst>
            </p:cNvPr>
            <p:cNvSpPr>
              <a:spLocks noChangeArrowheads="1"/>
            </p:cNvSpPr>
            <p:nvPr/>
          </p:nvSpPr>
          <p:spPr bwMode="auto">
            <a:xfrm>
              <a:off x="5012" y="3612"/>
              <a:ext cx="272" cy="181"/>
            </a:xfrm>
            <a:prstGeom prst="rect">
              <a:avLst/>
            </a:prstGeom>
            <a:solidFill>
              <a:srgbClr val="00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4368" name="灯片编号占位符 1">
            <a:extLst>
              <a:ext uri="{FF2B5EF4-FFF2-40B4-BE49-F238E27FC236}">
                <a16:creationId xmlns:a16="http://schemas.microsoft.com/office/drawing/2014/main" id="{487D222E-6E8A-4657-8954-10DD27DF9C8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15CB0B1-2348-4509-87A0-010286AADDBF}" type="slidenum">
              <a:rPr lang="en-US" altLang="zh-CN" b="0">
                <a:solidFill>
                  <a:srgbClr val="FF00FF"/>
                </a:solidFill>
              </a:rPr>
              <a:pPr eaLnBrk="1" hangingPunct="1"/>
              <a:t>3</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819"/>
                                        </p:tgtEl>
                                        <p:attrNameLst>
                                          <p:attrName>style.visibility</p:attrName>
                                        </p:attrNameLst>
                                      </p:cBhvr>
                                      <p:to>
                                        <p:strVal val="visible"/>
                                      </p:to>
                                    </p:set>
                                    <p:animEffect transition="in" filter="wipe(left)">
                                      <p:cBhvr>
                                        <p:cTn id="11" dur="500"/>
                                        <p:tgtEl>
                                          <p:spTgt spid="348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4821"/>
                                        </p:tgtEl>
                                        <p:attrNameLst>
                                          <p:attrName>style.visibility</p:attrName>
                                        </p:attrNameLst>
                                      </p:cBhvr>
                                      <p:to>
                                        <p:strVal val="visible"/>
                                      </p:to>
                                    </p:set>
                                    <p:animEffect transition="in" filter="wipe(left)">
                                      <p:cBhvr>
                                        <p:cTn id="16" dur="500"/>
                                        <p:tgtEl>
                                          <p:spTgt spid="348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4823"/>
                                        </p:tgtEl>
                                        <p:attrNameLst>
                                          <p:attrName>style.visibility</p:attrName>
                                        </p:attrNameLst>
                                      </p:cBhvr>
                                      <p:to>
                                        <p:strVal val="visible"/>
                                      </p:to>
                                    </p:set>
                                    <p:animEffect transition="in" filter="dissolve">
                                      <p:cBhvr>
                                        <p:cTn id="21" dur="500"/>
                                        <p:tgtEl>
                                          <p:spTgt spid="34823"/>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34824"/>
                                        </p:tgtEl>
                                        <p:attrNameLst>
                                          <p:attrName>style.visibility</p:attrName>
                                        </p:attrNameLst>
                                      </p:cBhvr>
                                      <p:to>
                                        <p:strVal val="visible"/>
                                      </p:to>
                                    </p:set>
                                    <p:animEffect transition="in" filter="dissolve">
                                      <p:cBhvr>
                                        <p:cTn id="25" dur="500"/>
                                        <p:tgtEl>
                                          <p:spTgt spid="348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34845"/>
                                        </p:tgtEl>
                                        <p:attrNameLst>
                                          <p:attrName>style.visibility</p:attrName>
                                        </p:attrNameLst>
                                      </p:cBhvr>
                                      <p:to>
                                        <p:strVal val="visible"/>
                                      </p:to>
                                    </p:set>
                                    <p:anim calcmode="lin" valueType="num">
                                      <p:cBhvr>
                                        <p:cTn id="30" dur="4500" fill="hold"/>
                                        <p:tgtEl>
                                          <p:spTgt spid="34845"/>
                                        </p:tgtEl>
                                        <p:attrNameLst>
                                          <p:attrName>ppt_w</p:attrName>
                                        </p:attrNameLst>
                                      </p:cBhvr>
                                      <p:tavLst>
                                        <p:tav tm="0">
                                          <p:val>
                                            <p:fltVal val="0"/>
                                          </p:val>
                                        </p:tav>
                                        <p:tav tm="100000">
                                          <p:val>
                                            <p:strVal val="#ppt_w"/>
                                          </p:val>
                                        </p:tav>
                                      </p:tavLst>
                                    </p:anim>
                                    <p:anim calcmode="lin" valueType="num">
                                      <p:cBhvr>
                                        <p:cTn id="31" dur="4500" fill="hold"/>
                                        <p:tgtEl>
                                          <p:spTgt spid="34845"/>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1000"/>
                                  </p:stCondLst>
                                  <p:childTnLst>
                                    <p:set>
                                      <p:cBhvr>
                                        <p:cTn id="33" dur="1" fill="hold">
                                          <p:stCondLst>
                                            <p:cond delay="0"/>
                                          </p:stCondLst>
                                        </p:cTn>
                                        <p:tgtEl>
                                          <p:spTgt spid="34844"/>
                                        </p:tgtEl>
                                        <p:attrNameLst>
                                          <p:attrName>style.visibility</p:attrName>
                                        </p:attrNameLst>
                                      </p:cBhvr>
                                      <p:to>
                                        <p:strVal val="visible"/>
                                      </p:to>
                                    </p:set>
                                    <p:anim calcmode="lin" valueType="num">
                                      <p:cBhvr>
                                        <p:cTn id="34" dur="3500" fill="hold"/>
                                        <p:tgtEl>
                                          <p:spTgt spid="34844"/>
                                        </p:tgtEl>
                                        <p:attrNameLst>
                                          <p:attrName>ppt_w</p:attrName>
                                        </p:attrNameLst>
                                      </p:cBhvr>
                                      <p:tavLst>
                                        <p:tav tm="0">
                                          <p:val>
                                            <p:fltVal val="0"/>
                                          </p:val>
                                        </p:tav>
                                        <p:tav tm="100000">
                                          <p:val>
                                            <p:strVal val="#ppt_w"/>
                                          </p:val>
                                        </p:tav>
                                      </p:tavLst>
                                    </p:anim>
                                    <p:anim calcmode="lin" valueType="num">
                                      <p:cBhvr>
                                        <p:cTn id="35" dur="3500" fill="hold"/>
                                        <p:tgtEl>
                                          <p:spTgt spid="34844"/>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2000"/>
                                  </p:stCondLst>
                                  <p:childTnLst>
                                    <p:set>
                                      <p:cBhvr>
                                        <p:cTn id="37" dur="1" fill="hold">
                                          <p:stCondLst>
                                            <p:cond delay="0"/>
                                          </p:stCondLst>
                                        </p:cTn>
                                        <p:tgtEl>
                                          <p:spTgt spid="34843"/>
                                        </p:tgtEl>
                                        <p:attrNameLst>
                                          <p:attrName>style.visibility</p:attrName>
                                        </p:attrNameLst>
                                      </p:cBhvr>
                                      <p:to>
                                        <p:strVal val="visible"/>
                                      </p:to>
                                    </p:set>
                                    <p:anim calcmode="lin" valueType="num">
                                      <p:cBhvr>
                                        <p:cTn id="38" dur="2500" fill="hold"/>
                                        <p:tgtEl>
                                          <p:spTgt spid="34843"/>
                                        </p:tgtEl>
                                        <p:attrNameLst>
                                          <p:attrName>ppt_w</p:attrName>
                                        </p:attrNameLst>
                                      </p:cBhvr>
                                      <p:tavLst>
                                        <p:tav tm="0">
                                          <p:val>
                                            <p:fltVal val="0"/>
                                          </p:val>
                                        </p:tav>
                                        <p:tav tm="100000">
                                          <p:val>
                                            <p:strVal val="#ppt_w"/>
                                          </p:val>
                                        </p:tav>
                                      </p:tavLst>
                                    </p:anim>
                                    <p:anim calcmode="lin" valueType="num">
                                      <p:cBhvr>
                                        <p:cTn id="39" dur="2500" fill="hold"/>
                                        <p:tgtEl>
                                          <p:spTgt spid="34843"/>
                                        </p:tgtEl>
                                        <p:attrNameLst>
                                          <p:attrName>ppt_h</p:attrName>
                                        </p:attrNameLst>
                                      </p:cBhvr>
                                      <p:tavLst>
                                        <p:tav tm="0">
                                          <p:val>
                                            <p:fltVal val="0"/>
                                          </p:val>
                                        </p:tav>
                                        <p:tav tm="100000">
                                          <p:val>
                                            <p:strVal val="#ppt_h"/>
                                          </p:val>
                                        </p:tav>
                                      </p:tavLst>
                                    </p:anim>
                                  </p:childTnLst>
                                </p:cTn>
                              </p:par>
                              <p:par>
                                <p:cTn id="40" presetID="23" presetClass="entr" presetSubtype="16" fill="hold" grpId="0" nodeType="withEffect">
                                  <p:stCondLst>
                                    <p:cond delay="3000"/>
                                  </p:stCondLst>
                                  <p:childTnLst>
                                    <p:set>
                                      <p:cBhvr>
                                        <p:cTn id="41" dur="1" fill="hold">
                                          <p:stCondLst>
                                            <p:cond delay="0"/>
                                          </p:stCondLst>
                                        </p:cTn>
                                        <p:tgtEl>
                                          <p:spTgt spid="34842"/>
                                        </p:tgtEl>
                                        <p:attrNameLst>
                                          <p:attrName>style.visibility</p:attrName>
                                        </p:attrNameLst>
                                      </p:cBhvr>
                                      <p:to>
                                        <p:strVal val="visible"/>
                                      </p:to>
                                    </p:set>
                                    <p:anim calcmode="lin" valueType="num">
                                      <p:cBhvr>
                                        <p:cTn id="42" dur="1500" fill="hold"/>
                                        <p:tgtEl>
                                          <p:spTgt spid="34842"/>
                                        </p:tgtEl>
                                        <p:attrNameLst>
                                          <p:attrName>ppt_w</p:attrName>
                                        </p:attrNameLst>
                                      </p:cBhvr>
                                      <p:tavLst>
                                        <p:tav tm="0">
                                          <p:val>
                                            <p:fltVal val="0"/>
                                          </p:val>
                                        </p:tav>
                                        <p:tav tm="100000">
                                          <p:val>
                                            <p:strVal val="#ppt_w"/>
                                          </p:val>
                                        </p:tav>
                                      </p:tavLst>
                                    </p:anim>
                                    <p:anim calcmode="lin" valueType="num">
                                      <p:cBhvr>
                                        <p:cTn id="43" dur="1500" fill="hold"/>
                                        <p:tgtEl>
                                          <p:spTgt spid="34842"/>
                                        </p:tgtEl>
                                        <p:attrNameLst>
                                          <p:attrName>ppt_h</p:attrName>
                                        </p:attrNameLst>
                                      </p:cBhvr>
                                      <p:tavLst>
                                        <p:tav tm="0">
                                          <p:val>
                                            <p:fltVal val="0"/>
                                          </p:val>
                                        </p:tav>
                                        <p:tav tm="100000">
                                          <p:val>
                                            <p:strVal val="#ppt_h"/>
                                          </p:val>
                                        </p:tav>
                                      </p:tavLst>
                                    </p:anim>
                                  </p:childTnLst>
                                </p:cTn>
                              </p:par>
                            </p:childTnLst>
                          </p:cTn>
                        </p:par>
                        <p:par>
                          <p:cTn id="44" fill="hold" nodeType="afterGroup">
                            <p:stCondLst>
                              <p:cond delay="4500"/>
                            </p:stCondLst>
                            <p:childTnLst>
                              <p:par>
                                <p:cTn id="45" presetID="17" presetClass="entr" presetSubtype="1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ppt_w</p:attrName>
                                        </p:attrNameLst>
                                      </p:cBhvr>
                                      <p:tavLst>
                                        <p:tav tm="0">
                                          <p:val>
                                            <p:fltVal val="0"/>
                                          </p:val>
                                        </p:tav>
                                        <p:tav tm="100000">
                                          <p:val>
                                            <p:strVal val="#ppt_w"/>
                                          </p:val>
                                        </p:tav>
                                      </p:tavLst>
                                    </p:anim>
                                    <p:anim calcmode="lin" valueType="num">
                                      <p:cBhvr>
                                        <p:cTn id="4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7" presetClass="entr" presetSubtype="2"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1+#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nodeType="afterGroup">
                            <p:stCondLst>
                              <p:cond delay="500"/>
                            </p:stCondLst>
                            <p:childTnLst>
                              <p:par>
                                <p:cTn id="56" presetID="9"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childTnLst>
                          </p:cTn>
                        </p:par>
                        <p:par>
                          <p:cTn id="59" fill="hold" nodeType="afterGroup">
                            <p:stCondLst>
                              <p:cond delay="1000"/>
                            </p:stCondLst>
                            <p:childTnLst>
                              <p:par>
                                <p:cTn id="60" presetID="22" presetClass="entr" presetSubtype="8"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par>
                                <p:cTn id="68" presetID="3" presetClass="entr" presetSubtype="1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linds(horizontal)">
                                      <p:cBhvr>
                                        <p:cTn id="70" dur="500"/>
                                        <p:tgtEl>
                                          <p:spTgt spid="7"/>
                                        </p:tgtEl>
                                      </p:cBhvr>
                                    </p:animEffect>
                                  </p:childTnLst>
                                </p:cTn>
                              </p:par>
                              <p:par>
                                <p:cTn id="71" presetID="3" presetClass="entr" presetSubtype="1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linds(horizontal)">
                                      <p:cBhvr>
                                        <p:cTn id="73" dur="500"/>
                                        <p:tgtEl>
                                          <p:spTgt spid="1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2" presetClass="entr" presetSubtype="2"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slide(fromRight)">
                                      <p:cBhvr>
                                        <p:cTn id="78" dur="500"/>
                                        <p:tgtEl>
                                          <p:spTgt spid="1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dissolve">
                                      <p:cBhvr>
                                        <p:cTn id="83" dur="500"/>
                                        <p:tgtEl>
                                          <p:spTgt spid="6"/>
                                        </p:tgtEl>
                                      </p:cBhvr>
                                    </p:animEffect>
                                  </p:childTnLst>
                                </p:cTn>
                              </p:par>
                              <p:par>
                                <p:cTn id="84" presetID="9" presetClass="entr" presetSubtype="0" fill="hold" nodeType="withEffect">
                                  <p:stCondLst>
                                    <p:cond delay="0"/>
                                  </p:stCondLst>
                                  <p:childTnLst>
                                    <p:set>
                                      <p:cBhvr>
                                        <p:cTn id="85" dur="1" fill="hold">
                                          <p:stCondLst>
                                            <p:cond delay="0"/>
                                          </p:stCondLst>
                                        </p:cTn>
                                        <p:tgtEl>
                                          <p:spTgt spid="34853"/>
                                        </p:tgtEl>
                                        <p:attrNameLst>
                                          <p:attrName>style.visibility</p:attrName>
                                        </p:attrNameLst>
                                      </p:cBhvr>
                                      <p:to>
                                        <p:strVal val="visible"/>
                                      </p:to>
                                    </p:set>
                                    <p:animEffect transition="in" filter="dissolve">
                                      <p:cBhvr>
                                        <p:cTn id="86" dur="500"/>
                                        <p:tgtEl>
                                          <p:spTgt spid="3485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dissolve">
                                      <p:cBhvr>
                                        <p:cTn id="91" dur="500"/>
                                        <p:tgtEl>
                                          <p:spTgt spid="8"/>
                                        </p:tgtEl>
                                      </p:cBhvr>
                                    </p:animEffect>
                                  </p:childTnLst>
                                </p:cTn>
                              </p:par>
                              <p:par>
                                <p:cTn id="92" presetID="9" presetClass="entr" presetSubtype="0" fill="hold" nodeType="withEffect">
                                  <p:stCondLst>
                                    <p:cond delay="0"/>
                                  </p:stCondLst>
                                  <p:childTnLst>
                                    <p:set>
                                      <p:cBhvr>
                                        <p:cTn id="93" dur="1" fill="hold">
                                          <p:stCondLst>
                                            <p:cond delay="0"/>
                                          </p:stCondLst>
                                        </p:cTn>
                                        <p:tgtEl>
                                          <p:spTgt spid="34861"/>
                                        </p:tgtEl>
                                        <p:attrNameLst>
                                          <p:attrName>style.visibility</p:attrName>
                                        </p:attrNameLst>
                                      </p:cBhvr>
                                      <p:to>
                                        <p:strVal val="visible"/>
                                      </p:to>
                                    </p:set>
                                    <p:animEffect transition="in" filter="dissolve">
                                      <p:cBhvr>
                                        <p:cTn id="94" dur="500"/>
                                        <p:tgtEl>
                                          <p:spTgt spid="3486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34822"/>
                                        </p:tgtEl>
                                        <p:attrNameLst>
                                          <p:attrName>style.visibility</p:attrName>
                                        </p:attrNameLst>
                                      </p:cBhvr>
                                      <p:to>
                                        <p:strVal val="visible"/>
                                      </p:to>
                                    </p:set>
                                    <p:animEffect transition="in" filter="wipe(left)">
                                      <p:cBhvr>
                                        <p:cTn id="99" dur="500"/>
                                        <p:tgtEl>
                                          <p:spTgt spid="3482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34820"/>
                                        </p:tgtEl>
                                        <p:attrNameLst>
                                          <p:attrName>style.visibility</p:attrName>
                                        </p:attrNameLst>
                                      </p:cBhvr>
                                      <p:to>
                                        <p:strVal val="visible"/>
                                      </p:to>
                                    </p:set>
                                    <p:animEffect transition="in" filter="wipe(left)">
                                      <p:cBhvr>
                                        <p:cTn id="104" dur="500"/>
                                        <p:tgtEl>
                                          <p:spTgt spid="34820"/>
                                        </p:tgtEl>
                                      </p:cBhvr>
                                    </p:animEffect>
                                  </p:childTnLst>
                                </p:cTn>
                              </p:par>
                            </p:childTnLst>
                          </p:cTn>
                        </p:par>
                        <p:par>
                          <p:cTn id="105" fill="hold" nodeType="afterGroup">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34857"/>
                                        </p:tgtEl>
                                        <p:attrNameLst>
                                          <p:attrName>style.visibility</p:attrName>
                                        </p:attrNameLst>
                                      </p:cBhvr>
                                      <p:to>
                                        <p:strVal val="visible"/>
                                      </p:to>
                                    </p:set>
                                    <p:animEffect transition="in" filter="wipe(left)">
                                      <p:cBhvr>
                                        <p:cTn id="108" dur="500"/>
                                        <p:tgtEl>
                                          <p:spTgt spid="34857"/>
                                        </p:tgtEl>
                                      </p:cBhvr>
                                    </p:animEffect>
                                  </p:childTnLst>
                                </p:cTn>
                              </p:par>
                            </p:childTnLst>
                          </p:cTn>
                        </p:par>
                        <p:par>
                          <p:cTn id="109" fill="hold" nodeType="afterGroup">
                            <p:stCondLst>
                              <p:cond delay="1000"/>
                            </p:stCondLst>
                            <p:childTnLst>
                              <p:par>
                                <p:cTn id="110" presetID="22" presetClass="entr" presetSubtype="8" fill="hold" nodeType="afterEffect">
                                  <p:stCondLst>
                                    <p:cond delay="0"/>
                                  </p:stCondLst>
                                  <p:childTnLst>
                                    <p:set>
                                      <p:cBhvr>
                                        <p:cTn id="111" dur="1" fill="hold">
                                          <p:stCondLst>
                                            <p:cond delay="0"/>
                                          </p:stCondLst>
                                        </p:cTn>
                                        <p:tgtEl>
                                          <p:spTgt spid="34829"/>
                                        </p:tgtEl>
                                        <p:attrNameLst>
                                          <p:attrName>style.visibility</p:attrName>
                                        </p:attrNameLst>
                                      </p:cBhvr>
                                      <p:to>
                                        <p:strVal val="visible"/>
                                      </p:to>
                                    </p:set>
                                    <p:animEffect transition="in" filter="wipe(left)">
                                      <p:cBhvr>
                                        <p:cTn id="112" dur="500"/>
                                        <p:tgtEl>
                                          <p:spTgt spid="3482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dissolve">
                                      <p:cBhvr>
                                        <p:cTn id="117" dur="500"/>
                                        <p:tgtEl>
                                          <p:spTgt spid="11"/>
                                        </p:tgtEl>
                                      </p:cBhvr>
                                    </p:animEffect>
                                  </p:childTnLst>
                                </p:cTn>
                              </p:par>
                              <p:par>
                                <p:cTn id="118" presetID="9" presetClass="entr" presetSubtype="0" fill="hold" nodeType="withEffect">
                                  <p:stCondLst>
                                    <p:cond delay="0"/>
                                  </p:stCondLst>
                                  <p:childTnLst>
                                    <p:set>
                                      <p:cBhvr>
                                        <p:cTn id="119" dur="1" fill="hold">
                                          <p:stCondLst>
                                            <p:cond delay="0"/>
                                          </p:stCondLst>
                                        </p:cTn>
                                        <p:tgtEl>
                                          <p:spTgt spid="4"/>
                                        </p:tgtEl>
                                        <p:attrNameLst>
                                          <p:attrName>style.visibility</p:attrName>
                                        </p:attrNameLst>
                                      </p:cBhvr>
                                      <p:to>
                                        <p:strVal val="visible"/>
                                      </p:to>
                                    </p:set>
                                    <p:animEffect transition="in" filter="dissolve">
                                      <p:cBhvr>
                                        <p:cTn id="120" dur="500"/>
                                        <p:tgtEl>
                                          <p:spTgt spid="4"/>
                                        </p:tgtEl>
                                      </p:cBhvr>
                                    </p:animEffect>
                                  </p:childTnLst>
                                </p:cTn>
                              </p:par>
                              <p:par>
                                <p:cTn id="121" presetID="9" presetClass="entr" presetSubtype="0" fill="hold" nodeType="with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dissolve">
                                      <p:cBhvr>
                                        <p:cTn id="123" dur="500"/>
                                        <p:tgtEl>
                                          <p:spTgt spid="3"/>
                                        </p:tgtEl>
                                      </p:cBhvr>
                                    </p:animEffect>
                                  </p:childTnLst>
                                </p:cTn>
                              </p:par>
                            </p:childTnLst>
                          </p:cTn>
                        </p:par>
                        <p:par>
                          <p:cTn id="124" fill="hold" nodeType="afterGroup">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34836"/>
                                        </p:tgtEl>
                                        <p:attrNameLst>
                                          <p:attrName>style.visibility</p:attrName>
                                        </p:attrNameLst>
                                      </p:cBhvr>
                                      <p:to>
                                        <p:strVal val="visible"/>
                                      </p:to>
                                    </p:set>
                                    <p:animEffect transition="in" filter="wipe(left)">
                                      <p:cBhvr>
                                        <p:cTn id="127" dur="500"/>
                                        <p:tgtEl>
                                          <p:spTgt spid="34836"/>
                                        </p:tgtEl>
                                      </p:cBhvr>
                                    </p:animEffect>
                                  </p:childTnLst>
                                </p:cTn>
                              </p:par>
                            </p:childTnLst>
                          </p:cTn>
                        </p:par>
                        <p:par>
                          <p:cTn id="128" fill="hold" nodeType="afterGroup">
                            <p:stCondLst>
                              <p:cond delay="1000"/>
                            </p:stCondLst>
                            <p:childTnLst>
                              <p:par>
                                <p:cTn id="129" presetID="22" presetClass="entr" presetSubtype="8" fill="hold" nodeType="afterEffect">
                                  <p:stCondLst>
                                    <p:cond delay="0"/>
                                  </p:stCondLst>
                                  <p:childTnLst>
                                    <p:set>
                                      <p:cBhvr>
                                        <p:cTn id="130" dur="1" fill="hold">
                                          <p:stCondLst>
                                            <p:cond delay="0"/>
                                          </p:stCondLst>
                                        </p:cTn>
                                        <p:tgtEl>
                                          <p:spTgt spid="34837"/>
                                        </p:tgtEl>
                                        <p:attrNameLst>
                                          <p:attrName>style.visibility</p:attrName>
                                        </p:attrNameLst>
                                      </p:cBhvr>
                                      <p:to>
                                        <p:strVal val="visible"/>
                                      </p:to>
                                    </p:set>
                                    <p:animEffect transition="in" filter="wipe(left)">
                                      <p:cBhvr>
                                        <p:cTn id="131" dur="500"/>
                                        <p:tgtEl>
                                          <p:spTgt spid="3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1" grpId="0" autoUpdateAnimBg="0"/>
      <p:bldP spid="34823" grpId="0" animBg="1"/>
      <p:bldP spid="34836" grpId="0" autoUpdateAnimBg="0"/>
      <p:bldP spid="34842" grpId="0" animBg="1" autoUpdateAnimBg="0"/>
      <p:bldP spid="34843" grpId="0" animBg="1"/>
      <p:bldP spid="34844" grpId="0" animBg="1"/>
      <p:bldP spid="34845" grpId="0" animBg="1"/>
      <p:bldP spid="3485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a:extLst>
              <a:ext uri="{FF2B5EF4-FFF2-40B4-BE49-F238E27FC236}">
                <a16:creationId xmlns:a16="http://schemas.microsoft.com/office/drawing/2014/main" id="{35CE0B1C-096F-4A7A-B04A-C8A78588D935}"/>
              </a:ext>
            </a:extLst>
          </p:cNvPr>
          <p:cNvGraphicFramePr>
            <a:graphicFrameLocks/>
          </p:cNvGraphicFramePr>
          <p:nvPr>
            <p:extLst>
              <p:ext uri="{D42A27DB-BD31-4B8C-83A1-F6EECF244321}">
                <p14:modId xmlns:p14="http://schemas.microsoft.com/office/powerpoint/2010/main" val="4251348672"/>
              </p:ext>
            </p:extLst>
          </p:nvPr>
        </p:nvGraphicFramePr>
        <p:xfrm>
          <a:off x="1214438" y="1909763"/>
          <a:ext cx="2211387" cy="804862"/>
        </p:xfrm>
        <a:graphic>
          <a:graphicData uri="http://schemas.openxmlformats.org/presentationml/2006/ole">
            <mc:AlternateContent xmlns:mc="http://schemas.openxmlformats.org/markup-compatibility/2006">
              <mc:Choice xmlns:v="urn:schemas-microsoft-com:vml" Requires="v">
                <p:oleObj spid="_x0000_s123107" name="公式" r:id="rId3" imgW="2486006" imgH="885723" progId="Equation.3">
                  <p:embed/>
                </p:oleObj>
              </mc:Choice>
              <mc:Fallback>
                <p:oleObj name="公式" r:id="rId3" imgW="2486006" imgH="885723" progId="Equation.3">
                  <p:embed/>
                  <p:pic>
                    <p:nvPicPr>
                      <p:cNvPr id="35842" name="Object 2">
                        <a:extLst>
                          <a:ext uri="{FF2B5EF4-FFF2-40B4-BE49-F238E27FC236}">
                            <a16:creationId xmlns:a16="http://schemas.microsoft.com/office/drawing/2014/main" id="{35CE0B1C-096F-4A7A-B04A-C8A78588D935}"/>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909763"/>
                        <a:ext cx="2211387"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Text Box 3">
            <a:extLst>
              <a:ext uri="{FF2B5EF4-FFF2-40B4-BE49-F238E27FC236}">
                <a16:creationId xmlns:a16="http://schemas.microsoft.com/office/drawing/2014/main" id="{84753120-1989-44EC-A10F-A24AF4179F44}"/>
              </a:ext>
            </a:extLst>
          </p:cNvPr>
          <p:cNvSpPr txBox="1">
            <a:spLocks noChangeArrowheads="1"/>
          </p:cNvSpPr>
          <p:nvPr/>
        </p:nvSpPr>
        <p:spPr bwMode="auto">
          <a:xfrm>
            <a:off x="379413" y="428625"/>
            <a:ext cx="4906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宋体" panose="02010600030101010101" pitchFamily="2" charset="-122"/>
              </a:rPr>
              <a:t>二</a:t>
            </a:r>
            <a:r>
              <a:rPr lang="en-US" altLang="zh-CN">
                <a:solidFill>
                  <a:srgbClr val="FFFF00"/>
                </a:solidFill>
              </a:rPr>
              <a:t>. </a:t>
            </a:r>
            <a:r>
              <a:rPr lang="zh-CN" altLang="en-US">
                <a:solidFill>
                  <a:srgbClr val="FFFF00"/>
                </a:solidFill>
                <a:latin typeface="宋体" panose="02010600030101010101" pitchFamily="2" charset="-122"/>
              </a:rPr>
              <a:t>观察者静止，波源运动</a:t>
            </a:r>
          </a:p>
        </p:txBody>
      </p:sp>
      <p:sp>
        <p:nvSpPr>
          <p:cNvPr id="35844" name="Text Box 4">
            <a:extLst>
              <a:ext uri="{FF2B5EF4-FFF2-40B4-BE49-F238E27FC236}">
                <a16:creationId xmlns:a16="http://schemas.microsoft.com/office/drawing/2014/main" id="{AC12B688-47ED-47C7-A05D-6B1C53CE4191}"/>
              </a:ext>
            </a:extLst>
          </p:cNvPr>
          <p:cNvSpPr txBox="1">
            <a:spLocks noChangeArrowheads="1"/>
          </p:cNvSpPr>
          <p:nvPr/>
        </p:nvSpPr>
        <p:spPr bwMode="auto">
          <a:xfrm>
            <a:off x="5184775" y="6021388"/>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bg1"/>
                </a:solidFill>
                <a:latin typeface="楷体_GB2312" pitchFamily="49" charset="-122"/>
                <a:ea typeface="楷体_GB2312" pitchFamily="49" charset="-122"/>
              </a:rPr>
              <a:t>S </a:t>
            </a:r>
            <a:r>
              <a:rPr lang="zh-CN" altLang="en-US">
                <a:solidFill>
                  <a:schemeClr val="bg1"/>
                </a:solidFill>
                <a:latin typeface="楷体_GB2312" pitchFamily="49" charset="-122"/>
                <a:ea typeface="楷体_GB2312" pitchFamily="49" charset="-122"/>
              </a:rPr>
              <a:t>运动的前方波长变短</a:t>
            </a:r>
          </a:p>
        </p:txBody>
      </p:sp>
      <p:graphicFrame>
        <p:nvGraphicFramePr>
          <p:cNvPr id="35845" name="Object 5">
            <a:extLst>
              <a:ext uri="{FF2B5EF4-FFF2-40B4-BE49-F238E27FC236}">
                <a16:creationId xmlns:a16="http://schemas.microsoft.com/office/drawing/2014/main" id="{604BA2F3-504F-47CC-AF64-D914A1158590}"/>
              </a:ext>
            </a:extLst>
          </p:cNvPr>
          <p:cNvGraphicFramePr>
            <a:graphicFrameLocks/>
          </p:cNvGraphicFramePr>
          <p:nvPr>
            <p:extLst>
              <p:ext uri="{D42A27DB-BD31-4B8C-83A1-F6EECF244321}">
                <p14:modId xmlns:p14="http://schemas.microsoft.com/office/powerpoint/2010/main" val="4184005222"/>
              </p:ext>
            </p:extLst>
          </p:nvPr>
        </p:nvGraphicFramePr>
        <p:xfrm>
          <a:off x="928688" y="4459288"/>
          <a:ext cx="2847975" cy="804862"/>
        </p:xfrm>
        <a:graphic>
          <a:graphicData uri="http://schemas.openxmlformats.org/presentationml/2006/ole">
            <mc:AlternateContent xmlns:mc="http://schemas.openxmlformats.org/markup-compatibility/2006">
              <mc:Choice xmlns:v="urn:schemas-microsoft-com:vml" Requires="v">
                <p:oleObj spid="_x0000_s123108" name="公式" r:id="rId5" imgW="3209880" imgH="885723" progId="Equation.3">
                  <p:embed/>
                </p:oleObj>
              </mc:Choice>
              <mc:Fallback>
                <p:oleObj name="公式" r:id="rId5" imgW="3209880" imgH="885723" progId="Equation.3">
                  <p:embed/>
                  <p:pic>
                    <p:nvPicPr>
                      <p:cNvPr id="35845" name="Object 5">
                        <a:extLst>
                          <a:ext uri="{FF2B5EF4-FFF2-40B4-BE49-F238E27FC236}">
                            <a16:creationId xmlns:a16="http://schemas.microsoft.com/office/drawing/2014/main" id="{604BA2F3-504F-47CC-AF64-D914A115859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688" y="4459288"/>
                        <a:ext cx="2847975"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a:extLst>
              <a:ext uri="{FF2B5EF4-FFF2-40B4-BE49-F238E27FC236}">
                <a16:creationId xmlns:a16="http://schemas.microsoft.com/office/drawing/2014/main" id="{C3FC5CE6-28ED-4EED-BFFC-C79962E71FAD}"/>
              </a:ext>
            </a:extLst>
          </p:cNvPr>
          <p:cNvSpPr txBox="1">
            <a:spLocks noChangeArrowheads="1"/>
          </p:cNvSpPr>
          <p:nvPr/>
        </p:nvSpPr>
        <p:spPr bwMode="auto">
          <a:xfrm>
            <a:off x="428625" y="3716338"/>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latin typeface="宋体" panose="02010600030101010101" pitchFamily="2" charset="-122"/>
              </a:rPr>
              <a:t>三</a:t>
            </a:r>
            <a:r>
              <a:rPr lang="en-US" altLang="zh-CN">
                <a:solidFill>
                  <a:srgbClr val="FFFF00"/>
                </a:solidFill>
              </a:rPr>
              <a:t>. </a:t>
            </a:r>
            <a:r>
              <a:rPr lang="zh-CN" altLang="en-US">
                <a:solidFill>
                  <a:srgbClr val="FFFF00"/>
                </a:solidFill>
                <a:latin typeface="宋体" panose="02010600030101010101" pitchFamily="2" charset="-122"/>
              </a:rPr>
              <a:t>波源和观察者同时运动</a:t>
            </a:r>
          </a:p>
        </p:txBody>
      </p:sp>
      <p:sp>
        <p:nvSpPr>
          <p:cNvPr id="35847" name="Text Box 7">
            <a:extLst>
              <a:ext uri="{FF2B5EF4-FFF2-40B4-BE49-F238E27FC236}">
                <a16:creationId xmlns:a16="http://schemas.microsoft.com/office/drawing/2014/main" id="{BB402978-1CDD-4259-AB60-76A8F219ABF7}"/>
              </a:ext>
            </a:extLst>
          </p:cNvPr>
          <p:cNvSpPr txBox="1">
            <a:spLocks noChangeArrowheads="1"/>
          </p:cNvSpPr>
          <p:nvPr/>
        </p:nvSpPr>
        <p:spPr bwMode="auto">
          <a:xfrm>
            <a:off x="2765425" y="2965450"/>
            <a:ext cx="101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rgbClr val="66FFFF"/>
                </a:solidFill>
                <a:latin typeface="宋体" panose="02010600030101010101" pitchFamily="2" charset="-122"/>
              </a:rPr>
              <a:t>远离</a:t>
            </a:r>
          </a:p>
        </p:txBody>
      </p:sp>
      <p:graphicFrame>
        <p:nvGraphicFramePr>
          <p:cNvPr id="35848" name="Object 8">
            <a:extLst>
              <a:ext uri="{FF2B5EF4-FFF2-40B4-BE49-F238E27FC236}">
                <a16:creationId xmlns:a16="http://schemas.microsoft.com/office/drawing/2014/main" id="{3B777DEB-CF25-49B9-95B4-E83D267F9350}"/>
              </a:ext>
            </a:extLst>
          </p:cNvPr>
          <p:cNvGraphicFramePr>
            <a:graphicFrameLocks noChangeAspect="1"/>
          </p:cNvGraphicFramePr>
          <p:nvPr>
            <p:extLst>
              <p:ext uri="{D42A27DB-BD31-4B8C-83A1-F6EECF244321}">
                <p14:modId xmlns:p14="http://schemas.microsoft.com/office/powerpoint/2010/main" val="4050413911"/>
              </p:ext>
            </p:extLst>
          </p:nvPr>
        </p:nvGraphicFramePr>
        <p:xfrm>
          <a:off x="3846513" y="2981325"/>
          <a:ext cx="796925" cy="433388"/>
        </p:xfrm>
        <a:graphic>
          <a:graphicData uri="http://schemas.openxmlformats.org/presentationml/2006/ole">
            <mc:AlternateContent xmlns:mc="http://schemas.openxmlformats.org/markup-compatibility/2006">
              <mc:Choice xmlns:v="urn:schemas-microsoft-com:vml" Requires="v">
                <p:oleObj spid="_x0000_s123109" name="公式" r:id="rId7" imgW="838251" imgH="400152" progId="Equation.3">
                  <p:embed/>
                </p:oleObj>
              </mc:Choice>
              <mc:Fallback>
                <p:oleObj name="公式" r:id="rId7" imgW="838251" imgH="400152" progId="Equation.3">
                  <p:embed/>
                  <p:pic>
                    <p:nvPicPr>
                      <p:cNvPr id="35848" name="Object 8">
                        <a:extLst>
                          <a:ext uri="{FF2B5EF4-FFF2-40B4-BE49-F238E27FC236}">
                            <a16:creationId xmlns:a16="http://schemas.microsoft.com/office/drawing/2014/main" id="{3B777DEB-CF25-49B9-95B4-E83D267F93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6513" y="2981325"/>
                        <a:ext cx="7969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9" name="Text Box 9">
            <a:extLst>
              <a:ext uri="{FF2B5EF4-FFF2-40B4-BE49-F238E27FC236}">
                <a16:creationId xmlns:a16="http://schemas.microsoft.com/office/drawing/2014/main" id="{10A4962D-5B7E-4609-85C7-025B240EF6B7}"/>
              </a:ext>
            </a:extLst>
          </p:cNvPr>
          <p:cNvSpPr txBox="1">
            <a:spLocks noChangeArrowheads="1"/>
          </p:cNvSpPr>
          <p:nvPr/>
        </p:nvSpPr>
        <p:spPr bwMode="auto">
          <a:xfrm>
            <a:off x="571500" y="2940050"/>
            <a:ext cx="1501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66FFFF"/>
                </a:solidFill>
                <a:latin typeface="宋体" panose="02010600030101010101" pitchFamily="2" charset="-122"/>
              </a:rPr>
              <a:t>靠近</a:t>
            </a:r>
          </a:p>
        </p:txBody>
      </p:sp>
      <p:graphicFrame>
        <p:nvGraphicFramePr>
          <p:cNvPr id="35850" name="Object 10">
            <a:extLst>
              <a:ext uri="{FF2B5EF4-FFF2-40B4-BE49-F238E27FC236}">
                <a16:creationId xmlns:a16="http://schemas.microsoft.com/office/drawing/2014/main" id="{ABDBFC0B-A44A-4708-93F8-9F55C5E8A016}"/>
              </a:ext>
            </a:extLst>
          </p:cNvPr>
          <p:cNvGraphicFramePr>
            <a:graphicFrameLocks noChangeAspect="1"/>
          </p:cNvGraphicFramePr>
          <p:nvPr>
            <p:extLst>
              <p:ext uri="{D42A27DB-BD31-4B8C-83A1-F6EECF244321}">
                <p14:modId xmlns:p14="http://schemas.microsoft.com/office/powerpoint/2010/main" val="1545873109"/>
              </p:ext>
            </p:extLst>
          </p:nvPr>
        </p:nvGraphicFramePr>
        <p:xfrm>
          <a:off x="1547813" y="2968625"/>
          <a:ext cx="1060450" cy="431800"/>
        </p:xfrm>
        <a:graphic>
          <a:graphicData uri="http://schemas.openxmlformats.org/presentationml/2006/ole">
            <mc:AlternateContent xmlns:mc="http://schemas.openxmlformats.org/markup-compatibility/2006">
              <mc:Choice xmlns:v="urn:schemas-microsoft-com:vml" Requires="v">
                <p:oleObj spid="_x0000_s123110" name="公式" r:id="rId9" imgW="1152633" imgH="400152" progId="Equation.3">
                  <p:embed/>
                </p:oleObj>
              </mc:Choice>
              <mc:Fallback>
                <p:oleObj name="公式" r:id="rId9" imgW="1152633" imgH="400152" progId="Equation.3">
                  <p:embed/>
                  <p:pic>
                    <p:nvPicPr>
                      <p:cNvPr id="35850" name="Object 10">
                        <a:extLst>
                          <a:ext uri="{FF2B5EF4-FFF2-40B4-BE49-F238E27FC236}">
                            <a16:creationId xmlns:a16="http://schemas.microsoft.com/office/drawing/2014/main" id="{ABDBFC0B-A44A-4708-93F8-9F55C5E8A0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968625"/>
                        <a:ext cx="10604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Rectangle 11">
            <a:extLst>
              <a:ext uri="{FF2B5EF4-FFF2-40B4-BE49-F238E27FC236}">
                <a16:creationId xmlns:a16="http://schemas.microsoft.com/office/drawing/2014/main" id="{71D4D4BD-462B-4334-9396-6B95F74CCFC0}"/>
              </a:ext>
            </a:extLst>
          </p:cNvPr>
          <p:cNvSpPr>
            <a:spLocks noChangeArrowheads="1"/>
          </p:cNvSpPr>
          <p:nvPr/>
        </p:nvSpPr>
        <p:spPr bwMode="auto">
          <a:xfrm>
            <a:off x="571500" y="5516563"/>
            <a:ext cx="4356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rgbClr val="66FFFF"/>
                </a:solidFill>
                <a:latin typeface="宋体" panose="02010600030101010101" pitchFamily="2" charset="-122"/>
                <a:ea typeface="楷体_GB2312" pitchFamily="49" charset="-122"/>
              </a:rPr>
              <a:t>符号正负的选择与上述相同</a:t>
            </a:r>
            <a:endParaRPr lang="zh-CN" altLang="en-US">
              <a:solidFill>
                <a:srgbClr val="66FFFF"/>
              </a:solidFill>
              <a:ea typeface="楷体_GB2312" pitchFamily="49" charset="-122"/>
            </a:endParaRPr>
          </a:p>
        </p:txBody>
      </p:sp>
      <p:grpSp>
        <p:nvGrpSpPr>
          <p:cNvPr id="2" name="Group 12">
            <a:extLst>
              <a:ext uri="{FF2B5EF4-FFF2-40B4-BE49-F238E27FC236}">
                <a16:creationId xmlns:a16="http://schemas.microsoft.com/office/drawing/2014/main" id="{EA81C45C-7102-4662-ABD1-CB6FBC75EB52}"/>
              </a:ext>
            </a:extLst>
          </p:cNvPr>
          <p:cNvGrpSpPr>
            <a:grpSpLocks/>
          </p:cNvGrpSpPr>
          <p:nvPr/>
        </p:nvGrpSpPr>
        <p:grpSpPr bwMode="auto">
          <a:xfrm>
            <a:off x="5827713" y="3970338"/>
            <a:ext cx="2711450" cy="431800"/>
            <a:chOff x="3808" y="2381"/>
            <a:chExt cx="1708" cy="272"/>
          </a:xfrm>
        </p:grpSpPr>
        <p:sp>
          <p:nvSpPr>
            <p:cNvPr id="15423" name="Line 13">
              <a:extLst>
                <a:ext uri="{FF2B5EF4-FFF2-40B4-BE49-F238E27FC236}">
                  <a16:creationId xmlns:a16="http://schemas.microsoft.com/office/drawing/2014/main" id="{6E22A53E-2493-4E59-A285-695CFB282E90}"/>
                </a:ext>
              </a:extLst>
            </p:cNvPr>
            <p:cNvSpPr>
              <a:spLocks noChangeShapeType="1"/>
            </p:cNvSpPr>
            <p:nvPr/>
          </p:nvSpPr>
          <p:spPr bwMode="auto">
            <a:xfrm flipV="1">
              <a:off x="3808" y="2381"/>
              <a:ext cx="0" cy="272"/>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14">
              <a:extLst>
                <a:ext uri="{FF2B5EF4-FFF2-40B4-BE49-F238E27FC236}">
                  <a16:creationId xmlns:a16="http://schemas.microsoft.com/office/drawing/2014/main" id="{47AD0274-DF48-4228-954B-451EF964CED6}"/>
                </a:ext>
              </a:extLst>
            </p:cNvPr>
            <p:cNvSpPr>
              <a:spLocks noChangeShapeType="1"/>
            </p:cNvSpPr>
            <p:nvPr/>
          </p:nvSpPr>
          <p:spPr bwMode="auto">
            <a:xfrm flipH="1">
              <a:off x="3808" y="2472"/>
              <a:ext cx="596" cy="0"/>
            </a:xfrm>
            <a:prstGeom prst="line">
              <a:avLst/>
            </a:prstGeom>
            <a:noFill/>
            <a:ln w="19050">
              <a:solidFill>
                <a:srgbClr val="00FF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425" name="Line 15">
              <a:extLst>
                <a:ext uri="{FF2B5EF4-FFF2-40B4-BE49-F238E27FC236}">
                  <a16:creationId xmlns:a16="http://schemas.microsoft.com/office/drawing/2014/main" id="{9C7857F5-AA4B-4BB6-AB19-1F4F6B4F2FE2}"/>
                </a:ext>
              </a:extLst>
            </p:cNvPr>
            <p:cNvSpPr>
              <a:spLocks noChangeShapeType="1"/>
            </p:cNvSpPr>
            <p:nvPr/>
          </p:nvSpPr>
          <p:spPr bwMode="auto">
            <a:xfrm>
              <a:off x="4642" y="2472"/>
              <a:ext cx="874" cy="0"/>
            </a:xfrm>
            <a:prstGeom prst="line">
              <a:avLst/>
            </a:prstGeom>
            <a:noFill/>
            <a:ln w="19050">
              <a:solidFill>
                <a:srgbClr val="00FF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5856" name="Object 16">
            <a:extLst>
              <a:ext uri="{FF2B5EF4-FFF2-40B4-BE49-F238E27FC236}">
                <a16:creationId xmlns:a16="http://schemas.microsoft.com/office/drawing/2014/main" id="{853F2AB9-3869-4CF7-AB8C-4CB68CA74FA1}"/>
              </a:ext>
            </a:extLst>
          </p:cNvPr>
          <p:cNvGraphicFramePr>
            <a:graphicFrameLocks noChangeAspect="1"/>
          </p:cNvGraphicFramePr>
          <p:nvPr>
            <p:extLst>
              <p:ext uri="{D42A27DB-BD31-4B8C-83A1-F6EECF244321}">
                <p14:modId xmlns:p14="http://schemas.microsoft.com/office/powerpoint/2010/main" val="3657834938"/>
              </p:ext>
            </p:extLst>
          </p:nvPr>
        </p:nvGraphicFramePr>
        <p:xfrm>
          <a:off x="6732588" y="3825875"/>
          <a:ext cx="387350" cy="442913"/>
        </p:xfrm>
        <a:graphic>
          <a:graphicData uri="http://schemas.openxmlformats.org/presentationml/2006/ole">
            <mc:AlternateContent xmlns:mc="http://schemas.openxmlformats.org/markup-compatibility/2006">
              <mc:Choice xmlns:v="urn:schemas-microsoft-com:vml" Requires="v">
                <p:oleObj spid="_x0000_s123111" name="Equation" r:id="rId11" imgW="152298" imgH="152468" progId="Equation.3">
                  <p:embed/>
                </p:oleObj>
              </mc:Choice>
              <mc:Fallback>
                <p:oleObj name="Equation" r:id="rId11" imgW="152298" imgH="152468" progId="Equation.3">
                  <p:embed/>
                  <p:pic>
                    <p:nvPicPr>
                      <p:cNvPr id="35856" name="Object 16">
                        <a:extLst>
                          <a:ext uri="{FF2B5EF4-FFF2-40B4-BE49-F238E27FC236}">
                            <a16:creationId xmlns:a16="http://schemas.microsoft.com/office/drawing/2014/main" id="{853F2AB9-3869-4CF7-AB8C-4CB68CA74FA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588" y="3825875"/>
                        <a:ext cx="3873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4" name="Object 17">
            <a:extLst>
              <a:ext uri="{FF2B5EF4-FFF2-40B4-BE49-F238E27FC236}">
                <a16:creationId xmlns:a16="http://schemas.microsoft.com/office/drawing/2014/main" id="{C3CADC1C-E2FA-47CE-8C96-9964AB7F20F4}"/>
              </a:ext>
            </a:extLst>
          </p:cNvPr>
          <p:cNvGraphicFramePr>
            <a:graphicFrameLocks noChangeAspect="1"/>
          </p:cNvGraphicFramePr>
          <p:nvPr>
            <p:extLst>
              <p:ext uri="{D42A27DB-BD31-4B8C-83A1-F6EECF244321}">
                <p14:modId xmlns:p14="http://schemas.microsoft.com/office/powerpoint/2010/main" val="404529555"/>
              </p:ext>
            </p:extLst>
          </p:nvPr>
        </p:nvGraphicFramePr>
        <p:xfrm>
          <a:off x="5024438" y="2852738"/>
          <a:ext cx="93662" cy="203200"/>
        </p:xfrm>
        <a:graphic>
          <a:graphicData uri="http://schemas.openxmlformats.org/presentationml/2006/ole">
            <mc:AlternateContent xmlns:mc="http://schemas.openxmlformats.org/markup-compatibility/2006">
              <mc:Choice xmlns:v="urn:schemas-microsoft-com:vml" Requires="v">
                <p:oleObj spid="_x0000_s123112" name="Equation" r:id="rId13" imgW="114151" imgH="215619" progId="Equation.3">
                  <p:embed/>
                </p:oleObj>
              </mc:Choice>
              <mc:Fallback>
                <p:oleObj name="Equation" r:id="rId13" imgW="114151" imgH="215619" progId="Equation.3">
                  <p:embed/>
                  <p:pic>
                    <p:nvPicPr>
                      <p:cNvPr id="15374" name="Object 17">
                        <a:extLst>
                          <a:ext uri="{FF2B5EF4-FFF2-40B4-BE49-F238E27FC236}">
                            <a16:creationId xmlns:a16="http://schemas.microsoft.com/office/drawing/2014/main" id="{C3CADC1C-E2FA-47CE-8C96-9964AB7F20F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4438" y="2852738"/>
                        <a:ext cx="93662"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Line 18">
            <a:extLst>
              <a:ext uri="{FF2B5EF4-FFF2-40B4-BE49-F238E27FC236}">
                <a16:creationId xmlns:a16="http://schemas.microsoft.com/office/drawing/2014/main" id="{41E7FCD0-F84A-4165-B57D-C9AD38F68A30}"/>
              </a:ext>
            </a:extLst>
          </p:cNvPr>
          <p:cNvSpPr>
            <a:spLocks noChangeShapeType="1"/>
          </p:cNvSpPr>
          <p:nvPr/>
        </p:nvSpPr>
        <p:spPr bwMode="auto">
          <a:xfrm>
            <a:off x="5867400" y="4979988"/>
            <a:ext cx="0" cy="430212"/>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19">
            <a:extLst>
              <a:ext uri="{FF2B5EF4-FFF2-40B4-BE49-F238E27FC236}">
                <a16:creationId xmlns:a16="http://schemas.microsoft.com/office/drawing/2014/main" id="{12807CF5-AEED-4BE2-9C3E-2AA3DFA31215}"/>
              </a:ext>
            </a:extLst>
          </p:cNvPr>
          <p:cNvSpPr>
            <a:spLocks noChangeShapeType="1"/>
          </p:cNvSpPr>
          <p:nvPr/>
        </p:nvSpPr>
        <p:spPr bwMode="auto">
          <a:xfrm flipH="1">
            <a:off x="5181600" y="5087938"/>
            <a:ext cx="674688" cy="0"/>
          </a:xfrm>
          <a:prstGeom prst="line">
            <a:avLst/>
          </a:prstGeom>
          <a:noFill/>
          <a:ln w="19050">
            <a:solidFill>
              <a:srgbClr val="00FF00"/>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60" name="Object 20">
            <a:extLst>
              <a:ext uri="{FF2B5EF4-FFF2-40B4-BE49-F238E27FC236}">
                <a16:creationId xmlns:a16="http://schemas.microsoft.com/office/drawing/2014/main" id="{136DB10B-E1EF-433C-BB86-D7FA4E3408AF}"/>
              </a:ext>
            </a:extLst>
          </p:cNvPr>
          <p:cNvGraphicFramePr>
            <a:graphicFrameLocks noChangeAspect="1"/>
          </p:cNvGraphicFramePr>
          <p:nvPr>
            <p:extLst>
              <p:ext uri="{D42A27DB-BD31-4B8C-83A1-F6EECF244321}">
                <p14:modId xmlns:p14="http://schemas.microsoft.com/office/powerpoint/2010/main" val="1489991351"/>
              </p:ext>
            </p:extLst>
          </p:nvPr>
        </p:nvGraphicFramePr>
        <p:xfrm>
          <a:off x="5353050" y="5246688"/>
          <a:ext cx="381000" cy="342900"/>
        </p:xfrm>
        <a:graphic>
          <a:graphicData uri="http://schemas.openxmlformats.org/presentationml/2006/ole">
            <mc:AlternateContent xmlns:mc="http://schemas.openxmlformats.org/markup-compatibility/2006">
              <mc:Choice xmlns:v="urn:schemas-microsoft-com:vml" Requires="v">
                <p:oleObj spid="_x0000_s123113" name="Equation" r:id="rId15" imgW="571576" imgH="438116" progId="Equation.3">
                  <p:embed/>
                </p:oleObj>
              </mc:Choice>
              <mc:Fallback>
                <p:oleObj name="Equation" r:id="rId15" imgW="571576" imgH="438116" progId="Equation.3">
                  <p:embed/>
                  <p:pic>
                    <p:nvPicPr>
                      <p:cNvPr id="35860" name="Object 20">
                        <a:extLst>
                          <a:ext uri="{FF2B5EF4-FFF2-40B4-BE49-F238E27FC236}">
                            <a16:creationId xmlns:a16="http://schemas.microsoft.com/office/drawing/2014/main" id="{136DB10B-E1EF-433C-BB86-D7FA4E3408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3050" y="5246688"/>
                        <a:ext cx="381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1" name="Object 21">
            <a:extLst>
              <a:ext uri="{FF2B5EF4-FFF2-40B4-BE49-F238E27FC236}">
                <a16:creationId xmlns:a16="http://schemas.microsoft.com/office/drawing/2014/main" id="{4827E463-532E-4136-AA83-3E6A8EA87405}"/>
              </a:ext>
            </a:extLst>
          </p:cNvPr>
          <p:cNvGraphicFramePr>
            <a:graphicFrameLocks noChangeAspect="1"/>
          </p:cNvGraphicFramePr>
          <p:nvPr>
            <p:extLst>
              <p:ext uri="{D42A27DB-BD31-4B8C-83A1-F6EECF244321}">
                <p14:modId xmlns:p14="http://schemas.microsoft.com/office/powerpoint/2010/main" val="251664344"/>
              </p:ext>
            </p:extLst>
          </p:nvPr>
        </p:nvGraphicFramePr>
        <p:xfrm>
          <a:off x="1071563" y="958850"/>
          <a:ext cx="2655887" cy="827088"/>
        </p:xfrm>
        <a:graphic>
          <a:graphicData uri="http://schemas.openxmlformats.org/presentationml/2006/ole">
            <mc:AlternateContent xmlns:mc="http://schemas.openxmlformats.org/markup-compatibility/2006">
              <mc:Choice xmlns:v="urn:schemas-microsoft-com:vml" Requires="v">
                <p:oleObj spid="_x0000_s123114" name="公式" r:id="rId17" imgW="1352639" imgH="400152" progId="Equation.3">
                  <p:embed/>
                </p:oleObj>
              </mc:Choice>
              <mc:Fallback>
                <p:oleObj name="公式" r:id="rId17" imgW="1352639" imgH="400152" progId="Equation.3">
                  <p:embed/>
                  <p:pic>
                    <p:nvPicPr>
                      <p:cNvPr id="35861" name="Object 21">
                        <a:extLst>
                          <a:ext uri="{FF2B5EF4-FFF2-40B4-BE49-F238E27FC236}">
                            <a16:creationId xmlns:a16="http://schemas.microsoft.com/office/drawing/2014/main" id="{4827E463-532E-4136-AA83-3E6A8EA8740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71563" y="958850"/>
                        <a:ext cx="2655887"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5862" name="Picture 22" descr="图形8">
            <a:extLst>
              <a:ext uri="{FF2B5EF4-FFF2-40B4-BE49-F238E27FC236}">
                <a16:creationId xmlns:a16="http://schemas.microsoft.com/office/drawing/2014/main" id="{163C0B44-1822-45FF-BC19-B3936C0F6EAD}"/>
              </a:ext>
            </a:extLst>
          </p:cNvPr>
          <p:cNvPicPr preferRelativeResize="0">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9300" y="4340225"/>
            <a:ext cx="27019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5863" name="Line 23">
            <a:extLst>
              <a:ext uri="{FF2B5EF4-FFF2-40B4-BE49-F238E27FC236}">
                <a16:creationId xmlns:a16="http://schemas.microsoft.com/office/drawing/2014/main" id="{6603F233-6D86-498D-BCF1-29162B9D6946}"/>
              </a:ext>
            </a:extLst>
          </p:cNvPr>
          <p:cNvSpPr>
            <a:spLocks noChangeShapeType="1"/>
          </p:cNvSpPr>
          <p:nvPr/>
        </p:nvSpPr>
        <p:spPr bwMode="auto">
          <a:xfrm>
            <a:off x="5187950" y="4941888"/>
            <a:ext cx="3344863"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24">
            <a:extLst>
              <a:ext uri="{FF2B5EF4-FFF2-40B4-BE49-F238E27FC236}">
                <a16:creationId xmlns:a16="http://schemas.microsoft.com/office/drawing/2014/main" id="{12D3FD89-806A-407B-9D07-46F9F0052785}"/>
              </a:ext>
            </a:extLst>
          </p:cNvPr>
          <p:cNvSpPr>
            <a:spLocks noChangeShapeType="1"/>
          </p:cNvSpPr>
          <p:nvPr/>
        </p:nvSpPr>
        <p:spPr bwMode="auto">
          <a:xfrm flipV="1">
            <a:off x="8529638" y="3475038"/>
            <a:ext cx="0" cy="1438275"/>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Line 25">
            <a:extLst>
              <a:ext uri="{FF2B5EF4-FFF2-40B4-BE49-F238E27FC236}">
                <a16:creationId xmlns:a16="http://schemas.microsoft.com/office/drawing/2014/main" id="{9AAE801A-144B-4FF6-ACD3-7C3C889D7CEF}"/>
              </a:ext>
            </a:extLst>
          </p:cNvPr>
          <p:cNvSpPr>
            <a:spLocks noChangeShapeType="1"/>
          </p:cNvSpPr>
          <p:nvPr/>
        </p:nvSpPr>
        <p:spPr bwMode="auto">
          <a:xfrm flipV="1">
            <a:off x="5187950" y="3475038"/>
            <a:ext cx="0" cy="1438275"/>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26">
            <a:extLst>
              <a:ext uri="{FF2B5EF4-FFF2-40B4-BE49-F238E27FC236}">
                <a16:creationId xmlns:a16="http://schemas.microsoft.com/office/drawing/2014/main" id="{B89B043D-14C2-4B5C-920F-5DBAC1D93F6F}"/>
              </a:ext>
            </a:extLst>
          </p:cNvPr>
          <p:cNvSpPr>
            <a:spLocks noChangeShapeType="1"/>
          </p:cNvSpPr>
          <p:nvPr/>
        </p:nvSpPr>
        <p:spPr bwMode="auto">
          <a:xfrm>
            <a:off x="5187950" y="4913313"/>
            <a:ext cx="0" cy="93345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27">
            <a:extLst>
              <a:ext uri="{FF2B5EF4-FFF2-40B4-BE49-F238E27FC236}">
                <a16:creationId xmlns:a16="http://schemas.microsoft.com/office/drawing/2014/main" id="{794FC95B-2CBE-484D-A066-93ABBDEB47B0}"/>
              </a:ext>
            </a:extLst>
          </p:cNvPr>
          <p:cNvSpPr>
            <a:spLocks noChangeShapeType="1"/>
          </p:cNvSpPr>
          <p:nvPr/>
        </p:nvSpPr>
        <p:spPr bwMode="auto">
          <a:xfrm>
            <a:off x="8529638" y="4913313"/>
            <a:ext cx="0" cy="1077912"/>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28">
            <a:extLst>
              <a:ext uri="{FF2B5EF4-FFF2-40B4-BE49-F238E27FC236}">
                <a16:creationId xmlns:a16="http://schemas.microsoft.com/office/drawing/2014/main" id="{F4901125-6EDB-480F-95E7-D91FF7B24898}"/>
              </a:ext>
            </a:extLst>
          </p:cNvPr>
          <p:cNvGrpSpPr>
            <a:grpSpLocks/>
          </p:cNvGrpSpPr>
          <p:nvPr/>
        </p:nvGrpSpPr>
        <p:grpSpPr bwMode="auto">
          <a:xfrm>
            <a:off x="5187950" y="3690938"/>
            <a:ext cx="3341688" cy="0"/>
            <a:chOff x="3405" y="2205"/>
            <a:chExt cx="2105" cy="0"/>
          </a:xfrm>
        </p:grpSpPr>
        <p:sp>
          <p:nvSpPr>
            <p:cNvPr id="15421" name="Line 29">
              <a:extLst>
                <a:ext uri="{FF2B5EF4-FFF2-40B4-BE49-F238E27FC236}">
                  <a16:creationId xmlns:a16="http://schemas.microsoft.com/office/drawing/2014/main" id="{9837C4DC-7481-4293-8D1E-9EA16A518DEC}"/>
                </a:ext>
              </a:extLst>
            </p:cNvPr>
            <p:cNvSpPr>
              <a:spLocks noChangeShapeType="1"/>
            </p:cNvSpPr>
            <p:nvPr/>
          </p:nvSpPr>
          <p:spPr bwMode="auto">
            <a:xfrm flipH="1">
              <a:off x="3405" y="2205"/>
              <a:ext cx="794" cy="0"/>
            </a:xfrm>
            <a:prstGeom prst="line">
              <a:avLst/>
            </a:prstGeom>
            <a:noFill/>
            <a:ln w="19050">
              <a:solidFill>
                <a:srgbClr val="00FF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422" name="Line 30">
              <a:extLst>
                <a:ext uri="{FF2B5EF4-FFF2-40B4-BE49-F238E27FC236}">
                  <a16:creationId xmlns:a16="http://schemas.microsoft.com/office/drawing/2014/main" id="{F8D3BD4B-36F8-49D3-946A-E599F874C306}"/>
                </a:ext>
              </a:extLst>
            </p:cNvPr>
            <p:cNvSpPr>
              <a:spLocks noChangeShapeType="1"/>
            </p:cNvSpPr>
            <p:nvPr/>
          </p:nvSpPr>
          <p:spPr bwMode="auto">
            <a:xfrm>
              <a:off x="4438" y="2205"/>
              <a:ext cx="1072" cy="0"/>
            </a:xfrm>
            <a:prstGeom prst="line">
              <a:avLst/>
            </a:prstGeom>
            <a:noFill/>
            <a:ln w="19050">
              <a:solidFill>
                <a:srgbClr val="00FF00"/>
              </a:solidFill>
              <a:prstDash val="dash"/>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35871" name="Line 31">
            <a:extLst>
              <a:ext uri="{FF2B5EF4-FFF2-40B4-BE49-F238E27FC236}">
                <a16:creationId xmlns:a16="http://schemas.microsoft.com/office/drawing/2014/main" id="{7D6A82EF-2D9E-44F0-892C-E7AE85121752}"/>
              </a:ext>
            </a:extLst>
          </p:cNvPr>
          <p:cNvSpPr>
            <a:spLocks noChangeShapeType="1"/>
          </p:cNvSpPr>
          <p:nvPr/>
        </p:nvSpPr>
        <p:spPr bwMode="auto">
          <a:xfrm flipH="1">
            <a:off x="5187950" y="5703888"/>
            <a:ext cx="1387475" cy="0"/>
          </a:xfrm>
          <a:prstGeom prst="line">
            <a:avLst/>
          </a:prstGeom>
          <a:noFill/>
          <a:ln w="19050">
            <a:solidFill>
              <a:srgbClr val="00FF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5872" name="Line 32">
            <a:extLst>
              <a:ext uri="{FF2B5EF4-FFF2-40B4-BE49-F238E27FC236}">
                <a16:creationId xmlns:a16="http://schemas.microsoft.com/office/drawing/2014/main" id="{3A4BA213-3780-4DBF-8AF6-2F28BD5F29D3}"/>
              </a:ext>
            </a:extLst>
          </p:cNvPr>
          <p:cNvSpPr>
            <a:spLocks noChangeShapeType="1"/>
          </p:cNvSpPr>
          <p:nvPr/>
        </p:nvSpPr>
        <p:spPr bwMode="auto">
          <a:xfrm>
            <a:off x="6953250" y="5703888"/>
            <a:ext cx="1576388" cy="0"/>
          </a:xfrm>
          <a:prstGeom prst="line">
            <a:avLst/>
          </a:prstGeom>
          <a:noFill/>
          <a:ln w="19050">
            <a:solidFill>
              <a:srgbClr val="00FF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73" name="Object 33">
            <a:extLst>
              <a:ext uri="{FF2B5EF4-FFF2-40B4-BE49-F238E27FC236}">
                <a16:creationId xmlns:a16="http://schemas.microsoft.com/office/drawing/2014/main" id="{F8D98BE3-25F0-45F6-8BE7-FCDD4CBC09BB}"/>
              </a:ext>
            </a:extLst>
          </p:cNvPr>
          <p:cNvGraphicFramePr>
            <a:graphicFrameLocks noChangeAspect="1"/>
          </p:cNvGraphicFramePr>
          <p:nvPr>
            <p:extLst>
              <p:ext uri="{D42A27DB-BD31-4B8C-83A1-F6EECF244321}">
                <p14:modId xmlns:p14="http://schemas.microsoft.com/office/powerpoint/2010/main" val="4084431138"/>
              </p:ext>
            </p:extLst>
          </p:nvPr>
        </p:nvGraphicFramePr>
        <p:xfrm>
          <a:off x="6488113" y="3467100"/>
          <a:ext cx="304800" cy="442913"/>
        </p:xfrm>
        <a:graphic>
          <a:graphicData uri="http://schemas.openxmlformats.org/presentationml/2006/ole">
            <mc:AlternateContent xmlns:mc="http://schemas.openxmlformats.org/markup-compatibility/2006">
              <mc:Choice xmlns:v="urn:schemas-microsoft-com:vml" Requires="v">
                <p:oleObj spid="_x0000_s123115" name="Equation" r:id="rId20" imgW="114376" imgH="152468" progId="Equation.3">
                  <p:embed/>
                </p:oleObj>
              </mc:Choice>
              <mc:Fallback>
                <p:oleObj name="Equation" r:id="rId20" imgW="114376" imgH="152468" progId="Equation.3">
                  <p:embed/>
                  <p:pic>
                    <p:nvPicPr>
                      <p:cNvPr id="35873" name="Object 33">
                        <a:extLst>
                          <a:ext uri="{FF2B5EF4-FFF2-40B4-BE49-F238E27FC236}">
                            <a16:creationId xmlns:a16="http://schemas.microsoft.com/office/drawing/2014/main" id="{F8D98BE3-25F0-45F6-8BE7-FCDD4CBC09B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88113" y="3467100"/>
                        <a:ext cx="304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9" name="Object 34">
            <a:extLst>
              <a:ext uri="{FF2B5EF4-FFF2-40B4-BE49-F238E27FC236}">
                <a16:creationId xmlns:a16="http://schemas.microsoft.com/office/drawing/2014/main" id="{0DDA9406-58A8-44EA-84B3-08EFF84A46A8}"/>
              </a:ext>
            </a:extLst>
          </p:cNvPr>
          <p:cNvGraphicFramePr>
            <a:graphicFrameLocks noChangeAspect="1"/>
          </p:cNvGraphicFramePr>
          <p:nvPr>
            <p:extLst>
              <p:ext uri="{D42A27DB-BD31-4B8C-83A1-F6EECF244321}">
                <p14:modId xmlns:p14="http://schemas.microsoft.com/office/powerpoint/2010/main" val="2252140052"/>
              </p:ext>
            </p:extLst>
          </p:nvPr>
        </p:nvGraphicFramePr>
        <p:xfrm>
          <a:off x="5014913" y="2860675"/>
          <a:ext cx="93662" cy="203200"/>
        </p:xfrm>
        <a:graphic>
          <a:graphicData uri="http://schemas.openxmlformats.org/presentationml/2006/ole">
            <mc:AlternateContent xmlns:mc="http://schemas.openxmlformats.org/markup-compatibility/2006">
              <mc:Choice xmlns:v="urn:schemas-microsoft-com:vml" Requires="v">
                <p:oleObj spid="_x0000_s123116" name="Equation" r:id="rId22" imgW="114151" imgH="215619" progId="Equation.3">
                  <p:embed/>
                </p:oleObj>
              </mc:Choice>
              <mc:Fallback>
                <p:oleObj name="Equation" r:id="rId22" imgW="114151" imgH="215619" progId="Equation.3">
                  <p:embed/>
                  <p:pic>
                    <p:nvPicPr>
                      <p:cNvPr id="15389" name="Object 34">
                        <a:extLst>
                          <a:ext uri="{FF2B5EF4-FFF2-40B4-BE49-F238E27FC236}">
                            <a16:creationId xmlns:a16="http://schemas.microsoft.com/office/drawing/2014/main" id="{0DDA9406-58A8-44EA-84B3-08EFF84A46A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4913" y="2860675"/>
                        <a:ext cx="93662"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5" name="Object 35">
            <a:extLst>
              <a:ext uri="{FF2B5EF4-FFF2-40B4-BE49-F238E27FC236}">
                <a16:creationId xmlns:a16="http://schemas.microsoft.com/office/drawing/2014/main" id="{A0D96CC6-A79D-4122-84F9-A469634894CC}"/>
              </a:ext>
            </a:extLst>
          </p:cNvPr>
          <p:cNvGraphicFramePr>
            <a:graphicFrameLocks/>
          </p:cNvGraphicFramePr>
          <p:nvPr>
            <p:extLst>
              <p:ext uri="{D42A27DB-BD31-4B8C-83A1-F6EECF244321}">
                <p14:modId xmlns:p14="http://schemas.microsoft.com/office/powerpoint/2010/main" val="2336083947"/>
              </p:ext>
            </p:extLst>
          </p:nvPr>
        </p:nvGraphicFramePr>
        <p:xfrm>
          <a:off x="4859338" y="4697413"/>
          <a:ext cx="268287" cy="390525"/>
        </p:xfrm>
        <a:graphic>
          <a:graphicData uri="http://schemas.openxmlformats.org/presentationml/2006/ole">
            <mc:AlternateContent xmlns:mc="http://schemas.openxmlformats.org/markup-compatibility/2006">
              <mc:Choice xmlns:v="urn:schemas-microsoft-com:vml" Requires="v">
                <p:oleObj spid="_x0000_s123117" name="Equation" r:id="rId23" imgW="114376" imgH="152468" progId="Equation.3">
                  <p:embed/>
                </p:oleObj>
              </mc:Choice>
              <mc:Fallback>
                <p:oleObj name="Equation" r:id="rId23" imgW="114376" imgH="152468" progId="Equation.3">
                  <p:embed/>
                  <p:pic>
                    <p:nvPicPr>
                      <p:cNvPr id="35875" name="Object 35">
                        <a:extLst>
                          <a:ext uri="{FF2B5EF4-FFF2-40B4-BE49-F238E27FC236}">
                            <a16:creationId xmlns:a16="http://schemas.microsoft.com/office/drawing/2014/main" id="{A0D96CC6-A79D-4122-84F9-A469634894CC}"/>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59338" y="4697413"/>
                        <a:ext cx="2682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6" name="Object 36">
            <a:extLst>
              <a:ext uri="{FF2B5EF4-FFF2-40B4-BE49-F238E27FC236}">
                <a16:creationId xmlns:a16="http://schemas.microsoft.com/office/drawing/2014/main" id="{071197E6-38ED-46DC-B90E-39B0DD661849}"/>
              </a:ext>
            </a:extLst>
          </p:cNvPr>
          <p:cNvGraphicFramePr>
            <a:graphicFrameLocks/>
          </p:cNvGraphicFramePr>
          <p:nvPr>
            <p:extLst>
              <p:ext uri="{D42A27DB-BD31-4B8C-83A1-F6EECF244321}">
                <p14:modId xmlns:p14="http://schemas.microsoft.com/office/powerpoint/2010/main" val="3733864839"/>
              </p:ext>
            </p:extLst>
          </p:nvPr>
        </p:nvGraphicFramePr>
        <p:xfrm>
          <a:off x="6553200" y="5410200"/>
          <a:ext cx="463550" cy="530225"/>
        </p:xfrm>
        <a:graphic>
          <a:graphicData uri="http://schemas.openxmlformats.org/presentationml/2006/ole">
            <mc:AlternateContent xmlns:mc="http://schemas.openxmlformats.org/markup-compatibility/2006">
              <mc:Choice xmlns:v="urn:schemas-microsoft-com:vml" Requires="v">
                <p:oleObj spid="_x0000_s123118" name="Equation" r:id="rId25" imgW="209486" imgH="209414" progId="Equation.3">
                  <p:embed/>
                </p:oleObj>
              </mc:Choice>
              <mc:Fallback>
                <p:oleObj name="Equation" r:id="rId25" imgW="209486" imgH="209414" progId="Equation.3">
                  <p:embed/>
                  <p:pic>
                    <p:nvPicPr>
                      <p:cNvPr id="35876" name="Object 36">
                        <a:extLst>
                          <a:ext uri="{FF2B5EF4-FFF2-40B4-BE49-F238E27FC236}">
                            <a16:creationId xmlns:a16="http://schemas.microsoft.com/office/drawing/2014/main" id="{071197E6-38ED-46DC-B90E-39B0DD661849}"/>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3200" y="5410200"/>
                        <a:ext cx="4635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7" name="Text Box 37">
            <a:extLst>
              <a:ext uri="{FF2B5EF4-FFF2-40B4-BE49-F238E27FC236}">
                <a16:creationId xmlns:a16="http://schemas.microsoft.com/office/drawing/2014/main" id="{66785F3C-F879-43BD-BFF3-87930BDB5B45}"/>
              </a:ext>
            </a:extLst>
          </p:cNvPr>
          <p:cNvSpPr txBox="1">
            <a:spLocks noChangeArrowheads="1"/>
          </p:cNvSpPr>
          <p:nvPr/>
        </p:nvSpPr>
        <p:spPr bwMode="auto">
          <a:xfrm>
            <a:off x="7297738" y="41195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FF66"/>
                </a:solidFill>
              </a:rPr>
              <a:t>u</a:t>
            </a:r>
          </a:p>
        </p:txBody>
      </p:sp>
      <p:sp>
        <p:nvSpPr>
          <p:cNvPr id="35878" name="Line 38">
            <a:extLst>
              <a:ext uri="{FF2B5EF4-FFF2-40B4-BE49-F238E27FC236}">
                <a16:creationId xmlns:a16="http://schemas.microsoft.com/office/drawing/2014/main" id="{906F8A9A-0D46-4397-841D-7F983D128EB2}"/>
              </a:ext>
            </a:extLst>
          </p:cNvPr>
          <p:cNvSpPr>
            <a:spLocks noChangeShapeType="1"/>
          </p:cNvSpPr>
          <p:nvPr/>
        </p:nvSpPr>
        <p:spPr bwMode="auto">
          <a:xfrm>
            <a:off x="7213600" y="4494213"/>
            <a:ext cx="558800" cy="0"/>
          </a:xfrm>
          <a:prstGeom prst="line">
            <a:avLst/>
          </a:prstGeom>
          <a:noFill/>
          <a:ln w="28575">
            <a:solidFill>
              <a:srgbClr val="00FF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pic>
        <p:nvPicPr>
          <p:cNvPr id="35879" name="Picture 39" descr="图形9">
            <a:extLst>
              <a:ext uri="{FF2B5EF4-FFF2-40B4-BE49-F238E27FC236}">
                <a16:creationId xmlns:a16="http://schemas.microsoft.com/office/drawing/2014/main" id="{4FAD8D14-0A4B-472D-A3A7-EFBD6A6A8B23}"/>
              </a:ext>
            </a:extLst>
          </p:cNvPr>
          <p:cNvPicPr preferRelativeResize="0">
            <a:picLocks noChangeAspect="1" noChangeArrowheads="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2713" y="4343400"/>
            <a:ext cx="331311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5880" name="Oval 40">
            <a:extLst>
              <a:ext uri="{FF2B5EF4-FFF2-40B4-BE49-F238E27FC236}">
                <a16:creationId xmlns:a16="http://schemas.microsoft.com/office/drawing/2014/main" id="{84458E4E-9FE6-44C9-B281-7DCC6C3C0DC1}"/>
              </a:ext>
            </a:extLst>
          </p:cNvPr>
          <p:cNvSpPr>
            <a:spLocks noChangeArrowheads="1"/>
          </p:cNvSpPr>
          <p:nvPr/>
        </p:nvSpPr>
        <p:spPr bwMode="auto">
          <a:xfrm>
            <a:off x="5508625" y="533400"/>
            <a:ext cx="2578100" cy="2578100"/>
          </a:xfrm>
          <a:prstGeom prst="ellipse">
            <a:avLst/>
          </a:prstGeom>
          <a:noFill/>
          <a:ln w="28575">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1" name="Oval 41">
            <a:extLst>
              <a:ext uri="{FF2B5EF4-FFF2-40B4-BE49-F238E27FC236}">
                <a16:creationId xmlns:a16="http://schemas.microsoft.com/office/drawing/2014/main" id="{9E500BAE-6208-4C18-B0E9-8F85DE7C19E6}"/>
              </a:ext>
            </a:extLst>
          </p:cNvPr>
          <p:cNvSpPr>
            <a:spLocks noChangeArrowheads="1"/>
          </p:cNvSpPr>
          <p:nvPr/>
        </p:nvSpPr>
        <p:spPr bwMode="auto">
          <a:xfrm>
            <a:off x="5967413" y="933450"/>
            <a:ext cx="1947862" cy="1778000"/>
          </a:xfrm>
          <a:prstGeom prst="ellipse">
            <a:avLst/>
          </a:pr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2" name="Oval 42">
            <a:extLst>
              <a:ext uri="{FF2B5EF4-FFF2-40B4-BE49-F238E27FC236}">
                <a16:creationId xmlns:a16="http://schemas.microsoft.com/office/drawing/2014/main" id="{3CD6431C-6707-456A-B5B3-EBB2A05AFD40}"/>
              </a:ext>
            </a:extLst>
          </p:cNvPr>
          <p:cNvSpPr>
            <a:spLocks noChangeArrowheads="1"/>
          </p:cNvSpPr>
          <p:nvPr/>
        </p:nvSpPr>
        <p:spPr bwMode="auto">
          <a:xfrm>
            <a:off x="6424613" y="1163638"/>
            <a:ext cx="1317625" cy="1317625"/>
          </a:xfrm>
          <a:prstGeom prst="ellipse">
            <a:avLst/>
          </a:pr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3" name="Oval 43">
            <a:extLst>
              <a:ext uri="{FF2B5EF4-FFF2-40B4-BE49-F238E27FC236}">
                <a16:creationId xmlns:a16="http://schemas.microsoft.com/office/drawing/2014/main" id="{D9C845AF-0506-4C64-9DFC-4AF11BF12933}"/>
              </a:ext>
            </a:extLst>
          </p:cNvPr>
          <p:cNvSpPr>
            <a:spLocks noChangeArrowheads="1"/>
          </p:cNvSpPr>
          <p:nvPr/>
        </p:nvSpPr>
        <p:spPr bwMode="auto">
          <a:xfrm flipV="1">
            <a:off x="7112000" y="1793875"/>
            <a:ext cx="58738" cy="57150"/>
          </a:xfrm>
          <a:prstGeom prst="ellipse">
            <a:avLst/>
          </a:prstGeom>
          <a:solidFill>
            <a:srgbClr val="FFFFFF"/>
          </a:solidFill>
          <a:ln w="3175">
            <a:solidFill>
              <a:schemeClr val="bg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4" name="Oval 44">
            <a:extLst>
              <a:ext uri="{FF2B5EF4-FFF2-40B4-BE49-F238E27FC236}">
                <a16:creationId xmlns:a16="http://schemas.microsoft.com/office/drawing/2014/main" id="{EE128193-F7A6-4E5D-837A-0D6DADD13F33}"/>
              </a:ext>
            </a:extLst>
          </p:cNvPr>
          <p:cNvSpPr>
            <a:spLocks noChangeArrowheads="1"/>
          </p:cNvSpPr>
          <p:nvPr/>
        </p:nvSpPr>
        <p:spPr bwMode="auto">
          <a:xfrm flipV="1">
            <a:off x="6769100" y="1793875"/>
            <a:ext cx="57150" cy="57150"/>
          </a:xfrm>
          <a:prstGeom prst="ellipse">
            <a:avLst/>
          </a:prstGeom>
          <a:solidFill>
            <a:srgbClr val="FFFFFF"/>
          </a:solidFill>
          <a:ln w="3175">
            <a:solidFill>
              <a:schemeClr val="bg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885" name="Oval 45">
            <a:extLst>
              <a:ext uri="{FF2B5EF4-FFF2-40B4-BE49-F238E27FC236}">
                <a16:creationId xmlns:a16="http://schemas.microsoft.com/office/drawing/2014/main" id="{EC5EDAA6-C9B9-46C5-B2E2-232EB0B484E2}"/>
              </a:ext>
            </a:extLst>
          </p:cNvPr>
          <p:cNvSpPr>
            <a:spLocks noChangeArrowheads="1"/>
          </p:cNvSpPr>
          <p:nvPr/>
        </p:nvSpPr>
        <p:spPr bwMode="auto">
          <a:xfrm flipV="1">
            <a:off x="6940550" y="1793875"/>
            <a:ext cx="58738" cy="57150"/>
          </a:xfrm>
          <a:prstGeom prst="ellipse">
            <a:avLst/>
          </a:prstGeom>
          <a:solidFill>
            <a:srgbClr val="FFFFFF"/>
          </a:solidFill>
          <a:ln w="3175">
            <a:solidFill>
              <a:schemeClr val="bg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86" name="Object 46">
            <a:extLst>
              <a:ext uri="{FF2B5EF4-FFF2-40B4-BE49-F238E27FC236}">
                <a16:creationId xmlns:a16="http://schemas.microsoft.com/office/drawing/2014/main" id="{3B0D79A6-A58D-4020-851B-3A875372FDC5}"/>
              </a:ext>
            </a:extLst>
          </p:cNvPr>
          <p:cNvGraphicFramePr>
            <a:graphicFrameLocks noChangeAspect="1"/>
          </p:cNvGraphicFramePr>
          <p:nvPr>
            <p:extLst>
              <p:ext uri="{D42A27DB-BD31-4B8C-83A1-F6EECF244321}">
                <p14:modId xmlns:p14="http://schemas.microsoft.com/office/powerpoint/2010/main" val="520040583"/>
              </p:ext>
            </p:extLst>
          </p:nvPr>
        </p:nvGraphicFramePr>
        <p:xfrm>
          <a:off x="6530975" y="1793875"/>
          <a:ext cx="242888" cy="285750"/>
        </p:xfrm>
        <a:graphic>
          <a:graphicData uri="http://schemas.openxmlformats.org/presentationml/2006/ole">
            <mc:AlternateContent xmlns:mc="http://schemas.openxmlformats.org/markup-compatibility/2006">
              <mc:Choice xmlns:v="urn:schemas-microsoft-com:vml" Requires="v">
                <p:oleObj spid="_x0000_s123119" name="Equation" r:id="rId28" imgW="123857" imgH="152468" progId="Equation.3">
                  <p:embed/>
                </p:oleObj>
              </mc:Choice>
              <mc:Fallback>
                <p:oleObj name="Equation" r:id="rId28" imgW="123857" imgH="152468" progId="Equation.3">
                  <p:embed/>
                  <p:pic>
                    <p:nvPicPr>
                      <p:cNvPr id="35886" name="Object 46">
                        <a:extLst>
                          <a:ext uri="{FF2B5EF4-FFF2-40B4-BE49-F238E27FC236}">
                            <a16:creationId xmlns:a16="http://schemas.microsoft.com/office/drawing/2014/main" id="{3B0D79A6-A58D-4020-851B-3A875372FDC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30975" y="1793875"/>
                        <a:ext cx="242888"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87" name="Object 47">
            <a:extLst>
              <a:ext uri="{FF2B5EF4-FFF2-40B4-BE49-F238E27FC236}">
                <a16:creationId xmlns:a16="http://schemas.microsoft.com/office/drawing/2014/main" id="{CABEAFBE-D646-46B3-9E06-7EF0324017E2}"/>
              </a:ext>
            </a:extLst>
          </p:cNvPr>
          <p:cNvGraphicFramePr>
            <a:graphicFrameLocks noChangeAspect="1"/>
          </p:cNvGraphicFramePr>
          <p:nvPr>
            <p:extLst>
              <p:ext uri="{D42A27DB-BD31-4B8C-83A1-F6EECF244321}">
                <p14:modId xmlns:p14="http://schemas.microsoft.com/office/powerpoint/2010/main" val="1527416255"/>
              </p:ext>
            </p:extLst>
          </p:nvPr>
        </p:nvGraphicFramePr>
        <p:xfrm>
          <a:off x="6954838" y="1196975"/>
          <a:ext cx="371475" cy="504825"/>
        </p:xfrm>
        <a:graphic>
          <a:graphicData uri="http://schemas.openxmlformats.org/presentationml/2006/ole">
            <mc:AlternateContent xmlns:mc="http://schemas.openxmlformats.org/markup-compatibility/2006">
              <mc:Choice xmlns:v="urn:schemas-microsoft-com:vml" Requires="v">
                <p:oleObj spid="_x0000_s123120" name="公式" r:id="rId30" imgW="285635" imgH="400152" progId="Equation.3">
                  <p:embed/>
                </p:oleObj>
              </mc:Choice>
              <mc:Fallback>
                <p:oleObj name="公式" r:id="rId30" imgW="285635" imgH="400152" progId="Equation.3">
                  <p:embed/>
                  <p:pic>
                    <p:nvPicPr>
                      <p:cNvPr id="35887" name="Object 47">
                        <a:extLst>
                          <a:ext uri="{FF2B5EF4-FFF2-40B4-BE49-F238E27FC236}">
                            <a16:creationId xmlns:a16="http://schemas.microsoft.com/office/drawing/2014/main" id="{CABEAFBE-D646-46B3-9E06-7EF0324017E2}"/>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954838" y="1196975"/>
                        <a:ext cx="3714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88" name="Line 48">
            <a:extLst>
              <a:ext uri="{FF2B5EF4-FFF2-40B4-BE49-F238E27FC236}">
                <a16:creationId xmlns:a16="http://schemas.microsoft.com/office/drawing/2014/main" id="{CF240447-A25E-4016-878C-1B7E316B0BE7}"/>
              </a:ext>
            </a:extLst>
          </p:cNvPr>
          <p:cNvSpPr>
            <a:spLocks noChangeShapeType="1"/>
          </p:cNvSpPr>
          <p:nvPr/>
        </p:nvSpPr>
        <p:spPr bwMode="auto">
          <a:xfrm>
            <a:off x="7564438" y="1820863"/>
            <a:ext cx="171450" cy="0"/>
          </a:xfrm>
          <a:prstGeom prst="line">
            <a:avLst/>
          </a:prstGeom>
          <a:noFill/>
          <a:ln w="2857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89" name="Line 49">
            <a:extLst>
              <a:ext uri="{FF2B5EF4-FFF2-40B4-BE49-F238E27FC236}">
                <a16:creationId xmlns:a16="http://schemas.microsoft.com/office/drawing/2014/main" id="{0C5D89B2-FFDD-4956-87DB-5DE5F841AD45}"/>
              </a:ext>
            </a:extLst>
          </p:cNvPr>
          <p:cNvSpPr>
            <a:spLocks noChangeShapeType="1"/>
          </p:cNvSpPr>
          <p:nvPr/>
        </p:nvSpPr>
        <p:spPr bwMode="auto">
          <a:xfrm flipH="1">
            <a:off x="7927975" y="1817688"/>
            <a:ext cx="200025" cy="0"/>
          </a:xfrm>
          <a:prstGeom prst="line">
            <a:avLst/>
          </a:prstGeom>
          <a:noFill/>
          <a:ln w="28575">
            <a:solidFill>
              <a:srgbClr val="FF66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90" name="Object 50">
            <a:extLst>
              <a:ext uri="{FF2B5EF4-FFF2-40B4-BE49-F238E27FC236}">
                <a16:creationId xmlns:a16="http://schemas.microsoft.com/office/drawing/2014/main" id="{E68E459E-A1B6-4DBE-AE61-7218673F96EE}"/>
              </a:ext>
            </a:extLst>
          </p:cNvPr>
          <p:cNvGraphicFramePr>
            <a:graphicFrameLocks noChangeAspect="1"/>
          </p:cNvGraphicFramePr>
          <p:nvPr>
            <p:extLst>
              <p:ext uri="{D42A27DB-BD31-4B8C-83A1-F6EECF244321}">
                <p14:modId xmlns:p14="http://schemas.microsoft.com/office/powerpoint/2010/main" val="425799564"/>
              </p:ext>
            </p:extLst>
          </p:nvPr>
        </p:nvGraphicFramePr>
        <p:xfrm>
          <a:off x="7740650" y="1736725"/>
          <a:ext cx="206375" cy="204788"/>
        </p:xfrm>
        <a:graphic>
          <a:graphicData uri="http://schemas.openxmlformats.org/presentationml/2006/ole">
            <mc:AlternateContent xmlns:mc="http://schemas.openxmlformats.org/markup-compatibility/2006">
              <mc:Choice xmlns:v="urn:schemas-microsoft-com:vml" Requires="v">
                <p:oleObj spid="_x0000_s123121" name="Equation" r:id="rId32" imgW="152298" imgH="152468" progId="Equation.3">
                  <p:embed/>
                </p:oleObj>
              </mc:Choice>
              <mc:Fallback>
                <p:oleObj name="Equation" r:id="rId32" imgW="152298" imgH="152468" progId="Equation.3">
                  <p:embed/>
                  <p:pic>
                    <p:nvPicPr>
                      <p:cNvPr id="35890" name="Object 50">
                        <a:extLst>
                          <a:ext uri="{FF2B5EF4-FFF2-40B4-BE49-F238E27FC236}">
                            <a16:creationId xmlns:a16="http://schemas.microsoft.com/office/drawing/2014/main" id="{E68E459E-A1B6-4DBE-AE61-7218673F96EE}"/>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740650" y="1736725"/>
                        <a:ext cx="206375"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5891" name="Picture 51" descr="多普勒2">
            <a:extLst>
              <a:ext uri="{FF2B5EF4-FFF2-40B4-BE49-F238E27FC236}">
                <a16:creationId xmlns:a16="http://schemas.microsoft.com/office/drawing/2014/main" id="{A701A7AE-6CD3-449D-9A0F-987D6CA343D4}"/>
              </a:ext>
            </a:extLst>
          </p:cNvPr>
          <p:cNvPicPr>
            <a:picLocks noChangeAspect="1" noChangeArrowheads="1"/>
          </p:cNvPicPr>
          <p:nvPr/>
        </p:nvPicPr>
        <p:blipFill>
          <a:blip r:embed="rId3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59750" y="1687513"/>
            <a:ext cx="266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92" name="Line 52">
            <a:extLst>
              <a:ext uri="{FF2B5EF4-FFF2-40B4-BE49-F238E27FC236}">
                <a16:creationId xmlns:a16="http://schemas.microsoft.com/office/drawing/2014/main" id="{42A78796-B012-48CF-B50A-8FBAE8B20014}"/>
              </a:ext>
            </a:extLst>
          </p:cNvPr>
          <p:cNvSpPr>
            <a:spLocks noChangeShapeType="1"/>
          </p:cNvSpPr>
          <p:nvPr/>
        </p:nvSpPr>
        <p:spPr bwMode="auto">
          <a:xfrm flipV="1">
            <a:off x="6800850" y="533400"/>
            <a:ext cx="0" cy="1262063"/>
          </a:xfrm>
          <a:prstGeom prst="line">
            <a:avLst/>
          </a:prstGeom>
          <a:noFill/>
          <a:ln w="2857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3" name="Line 53">
            <a:extLst>
              <a:ext uri="{FF2B5EF4-FFF2-40B4-BE49-F238E27FC236}">
                <a16:creationId xmlns:a16="http://schemas.microsoft.com/office/drawing/2014/main" id="{FEDF7EBF-1B8C-476A-8414-AD36CB5FCFC8}"/>
              </a:ext>
            </a:extLst>
          </p:cNvPr>
          <p:cNvSpPr>
            <a:spLocks noChangeShapeType="1"/>
          </p:cNvSpPr>
          <p:nvPr/>
        </p:nvSpPr>
        <p:spPr bwMode="auto">
          <a:xfrm>
            <a:off x="6965950" y="1852613"/>
            <a:ext cx="0" cy="849312"/>
          </a:xfrm>
          <a:prstGeom prst="line">
            <a:avLst/>
          </a:prstGeom>
          <a:noFill/>
          <a:ln w="28575">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4" name="Line 54">
            <a:extLst>
              <a:ext uri="{FF2B5EF4-FFF2-40B4-BE49-F238E27FC236}">
                <a16:creationId xmlns:a16="http://schemas.microsoft.com/office/drawing/2014/main" id="{6962A5BB-2D26-43D0-A8C3-52344A6DEC5F}"/>
              </a:ext>
            </a:extLst>
          </p:cNvPr>
          <p:cNvSpPr>
            <a:spLocks noChangeShapeType="1"/>
          </p:cNvSpPr>
          <p:nvPr/>
        </p:nvSpPr>
        <p:spPr bwMode="auto">
          <a:xfrm>
            <a:off x="7146925" y="1858963"/>
            <a:ext cx="0" cy="598487"/>
          </a:xfrm>
          <a:prstGeom prst="line">
            <a:avLst/>
          </a:prstGeom>
          <a:noFill/>
          <a:ln w="28575">
            <a:solidFill>
              <a:srgbClr val="FFFF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5" name="Line 55">
            <a:extLst>
              <a:ext uri="{FF2B5EF4-FFF2-40B4-BE49-F238E27FC236}">
                <a16:creationId xmlns:a16="http://schemas.microsoft.com/office/drawing/2014/main" id="{8C62CF5A-1BC0-4FAE-A9CA-80C447348618}"/>
              </a:ext>
            </a:extLst>
          </p:cNvPr>
          <p:cNvSpPr>
            <a:spLocks noChangeShapeType="1"/>
          </p:cNvSpPr>
          <p:nvPr/>
        </p:nvSpPr>
        <p:spPr bwMode="auto">
          <a:xfrm>
            <a:off x="6927850" y="1700213"/>
            <a:ext cx="293688" cy="0"/>
          </a:xfrm>
          <a:prstGeom prst="line">
            <a:avLst/>
          </a:prstGeom>
          <a:noFill/>
          <a:ln w="28575">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96" name="Rectangle 56">
            <a:extLst>
              <a:ext uri="{FF2B5EF4-FFF2-40B4-BE49-F238E27FC236}">
                <a16:creationId xmlns:a16="http://schemas.microsoft.com/office/drawing/2014/main" id="{AE9558A8-1408-4D90-AE12-B4F7C52865B9}"/>
              </a:ext>
            </a:extLst>
          </p:cNvPr>
          <p:cNvSpPr>
            <a:spLocks noChangeArrowheads="1"/>
          </p:cNvSpPr>
          <p:nvPr/>
        </p:nvSpPr>
        <p:spPr bwMode="auto">
          <a:xfrm>
            <a:off x="8013700" y="1271588"/>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bg1"/>
                </a:solidFill>
                <a:ea typeface="楷体_GB2312" pitchFamily="49" charset="-122"/>
              </a:rPr>
              <a:t>观察者</a:t>
            </a:r>
          </a:p>
        </p:txBody>
      </p:sp>
      <p:sp>
        <p:nvSpPr>
          <p:cNvPr id="35897" name="Line 57">
            <a:extLst>
              <a:ext uri="{FF2B5EF4-FFF2-40B4-BE49-F238E27FC236}">
                <a16:creationId xmlns:a16="http://schemas.microsoft.com/office/drawing/2014/main" id="{11A2536A-1693-4A91-A914-A4B46C49B4F4}"/>
              </a:ext>
            </a:extLst>
          </p:cNvPr>
          <p:cNvSpPr>
            <a:spLocks noChangeShapeType="1"/>
          </p:cNvSpPr>
          <p:nvPr/>
        </p:nvSpPr>
        <p:spPr bwMode="auto">
          <a:xfrm>
            <a:off x="5218113" y="4941888"/>
            <a:ext cx="431800" cy="0"/>
          </a:xfrm>
          <a:prstGeom prst="line">
            <a:avLst/>
          </a:prstGeom>
          <a:noFill/>
          <a:ln w="28575">
            <a:solidFill>
              <a:srgbClr val="66FF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58">
            <a:extLst>
              <a:ext uri="{FF2B5EF4-FFF2-40B4-BE49-F238E27FC236}">
                <a16:creationId xmlns:a16="http://schemas.microsoft.com/office/drawing/2014/main" id="{72F08255-26AA-4251-AC3E-823252FF3AC2}"/>
              </a:ext>
            </a:extLst>
          </p:cNvPr>
          <p:cNvGrpSpPr>
            <a:grpSpLocks/>
          </p:cNvGrpSpPr>
          <p:nvPr/>
        </p:nvGrpSpPr>
        <p:grpSpPr bwMode="auto">
          <a:xfrm>
            <a:off x="8172450" y="2781300"/>
            <a:ext cx="431800" cy="292100"/>
            <a:chOff x="5012" y="3612"/>
            <a:chExt cx="272" cy="184"/>
          </a:xfrm>
        </p:grpSpPr>
        <p:grpSp>
          <p:nvGrpSpPr>
            <p:cNvPr id="15415" name="Group 59">
              <a:extLst>
                <a:ext uri="{FF2B5EF4-FFF2-40B4-BE49-F238E27FC236}">
                  <a16:creationId xmlns:a16="http://schemas.microsoft.com/office/drawing/2014/main" id="{79D21C7E-73A1-47E4-B41D-A1DD2D284528}"/>
                </a:ext>
              </a:extLst>
            </p:cNvPr>
            <p:cNvGrpSpPr>
              <a:grpSpLocks/>
            </p:cNvGrpSpPr>
            <p:nvPr/>
          </p:nvGrpSpPr>
          <p:grpSpPr bwMode="auto">
            <a:xfrm>
              <a:off x="5030" y="3621"/>
              <a:ext cx="248" cy="175"/>
              <a:chOff x="4958" y="1120"/>
              <a:chExt cx="248" cy="175"/>
            </a:xfrm>
          </p:grpSpPr>
          <p:sp>
            <p:nvSpPr>
              <p:cNvPr id="15417" name="AutoShape 60">
                <a:hlinkClick r:id="rId35" action="ppaction://hlinkfile"/>
                <a:extLst>
                  <a:ext uri="{FF2B5EF4-FFF2-40B4-BE49-F238E27FC236}">
                    <a16:creationId xmlns:a16="http://schemas.microsoft.com/office/drawing/2014/main" id="{6ACB71D5-0370-423D-A863-9DA8A3047C3A}"/>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18" name="AutoShape 61">
                <a:extLst>
                  <a:ext uri="{FF2B5EF4-FFF2-40B4-BE49-F238E27FC236}">
                    <a16:creationId xmlns:a16="http://schemas.microsoft.com/office/drawing/2014/main" id="{F45893D0-C14A-494F-B01E-7A6B7505BBC8}"/>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19" name="AutoShape 62">
                <a:extLst>
                  <a:ext uri="{FF2B5EF4-FFF2-40B4-BE49-F238E27FC236}">
                    <a16:creationId xmlns:a16="http://schemas.microsoft.com/office/drawing/2014/main" id="{985828DB-D74D-4A62-9747-B96E142DDF37}"/>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420" name="Line 63">
                <a:extLst>
                  <a:ext uri="{FF2B5EF4-FFF2-40B4-BE49-F238E27FC236}">
                    <a16:creationId xmlns:a16="http://schemas.microsoft.com/office/drawing/2014/main" id="{A54488D0-F861-422D-BE6A-AEFD3885BB36}"/>
                  </a:ext>
                </a:extLst>
              </p:cNvPr>
              <p:cNvSpPr>
                <a:spLocks noChangeShapeType="1"/>
              </p:cNvSpPr>
              <p:nvPr/>
            </p:nvSpPr>
            <p:spPr bwMode="auto">
              <a:xfrm>
                <a:off x="4985" y="1177"/>
                <a:ext cx="0"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16" name="Rectangle 64">
              <a:hlinkClick r:id="rId36" action="ppaction://hlinkfile" tooltip="点击播放动画"/>
              <a:extLst>
                <a:ext uri="{FF2B5EF4-FFF2-40B4-BE49-F238E27FC236}">
                  <a16:creationId xmlns:a16="http://schemas.microsoft.com/office/drawing/2014/main" id="{635888D3-8457-4C77-A9E1-21313EF43B64}"/>
                </a:ext>
              </a:extLst>
            </p:cNvPr>
            <p:cNvSpPr>
              <a:spLocks noChangeArrowheads="1"/>
            </p:cNvSpPr>
            <p:nvPr/>
          </p:nvSpPr>
          <p:spPr bwMode="auto">
            <a:xfrm>
              <a:off x="5012" y="3612"/>
              <a:ext cx="272" cy="181"/>
            </a:xfrm>
            <a:prstGeom prst="rect">
              <a:avLst/>
            </a:prstGeom>
            <a:solidFill>
              <a:srgbClr val="00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5414" name="灯片编号占位符 1">
            <a:extLst>
              <a:ext uri="{FF2B5EF4-FFF2-40B4-BE49-F238E27FC236}">
                <a16:creationId xmlns:a16="http://schemas.microsoft.com/office/drawing/2014/main" id="{18DFF983-AAE6-48C7-88EE-BA7D43E31CF4}"/>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47BA697-E103-4F1E-8DCA-B1CA4A7E9859}" type="slidenum">
              <a:rPr lang="en-US" altLang="zh-CN" b="0">
                <a:solidFill>
                  <a:srgbClr val="FF00FF"/>
                </a:solidFill>
              </a:rPr>
              <a:pPr eaLnBrk="1" hangingPunct="1"/>
              <a:t>4</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horizontal)">
                                      <p:cBhvr>
                                        <p:cTn id="7" dur="500"/>
                                        <p:tgtEl>
                                          <p:spTgt spid="358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84"/>
                                        </p:tgtEl>
                                        <p:attrNameLst>
                                          <p:attrName>style.visibility</p:attrName>
                                        </p:attrNameLst>
                                      </p:cBhvr>
                                      <p:to>
                                        <p:strVal val="visible"/>
                                      </p:to>
                                    </p:set>
                                    <p:animEffect transition="in" filter="dissolve">
                                      <p:cBhvr>
                                        <p:cTn id="12" dur="500"/>
                                        <p:tgtEl>
                                          <p:spTgt spid="35884"/>
                                        </p:tgtEl>
                                      </p:cBhvr>
                                    </p:animEffect>
                                  </p:childTnLst>
                                </p:cTn>
                              </p:par>
                              <p:par>
                                <p:cTn id="13" presetID="9" presetClass="entr" presetSubtype="0" fill="hold" nodeType="withEffect">
                                  <p:stCondLst>
                                    <p:cond delay="0"/>
                                  </p:stCondLst>
                                  <p:childTnLst>
                                    <p:set>
                                      <p:cBhvr>
                                        <p:cTn id="14" dur="1" fill="hold">
                                          <p:stCondLst>
                                            <p:cond delay="0"/>
                                          </p:stCondLst>
                                        </p:cTn>
                                        <p:tgtEl>
                                          <p:spTgt spid="35886"/>
                                        </p:tgtEl>
                                        <p:attrNameLst>
                                          <p:attrName>style.visibility</p:attrName>
                                        </p:attrNameLst>
                                      </p:cBhvr>
                                      <p:to>
                                        <p:strVal val="visible"/>
                                      </p:to>
                                    </p:set>
                                    <p:animEffect transition="in" filter="dissolve">
                                      <p:cBhvr>
                                        <p:cTn id="15" dur="500"/>
                                        <p:tgtEl>
                                          <p:spTgt spid="35886"/>
                                        </p:tgtEl>
                                      </p:cBhvr>
                                    </p:animEffect>
                                  </p:childTnLst>
                                </p:cTn>
                              </p:par>
                              <p:par>
                                <p:cTn id="16" presetID="9" presetClass="entr" presetSubtype="0" fill="hold" nodeType="withEffect">
                                  <p:stCondLst>
                                    <p:cond delay="0"/>
                                  </p:stCondLst>
                                  <p:childTnLst>
                                    <p:set>
                                      <p:cBhvr>
                                        <p:cTn id="17" dur="1" fill="hold">
                                          <p:stCondLst>
                                            <p:cond delay="0"/>
                                          </p:stCondLst>
                                        </p:cTn>
                                        <p:tgtEl>
                                          <p:spTgt spid="35895"/>
                                        </p:tgtEl>
                                        <p:attrNameLst>
                                          <p:attrName>style.visibility</p:attrName>
                                        </p:attrNameLst>
                                      </p:cBhvr>
                                      <p:to>
                                        <p:strVal val="visible"/>
                                      </p:to>
                                    </p:set>
                                    <p:animEffect transition="in" filter="dissolve">
                                      <p:cBhvr>
                                        <p:cTn id="18" dur="500"/>
                                        <p:tgtEl>
                                          <p:spTgt spid="35895"/>
                                        </p:tgtEl>
                                      </p:cBhvr>
                                    </p:animEffect>
                                  </p:childTnLst>
                                </p:cTn>
                              </p:par>
                              <p:par>
                                <p:cTn id="19" presetID="9" presetClass="entr" presetSubtype="0" fill="hold" nodeType="withEffect">
                                  <p:stCondLst>
                                    <p:cond delay="0"/>
                                  </p:stCondLst>
                                  <p:childTnLst>
                                    <p:set>
                                      <p:cBhvr>
                                        <p:cTn id="20" dur="1" fill="hold">
                                          <p:stCondLst>
                                            <p:cond delay="0"/>
                                          </p:stCondLst>
                                        </p:cTn>
                                        <p:tgtEl>
                                          <p:spTgt spid="35887"/>
                                        </p:tgtEl>
                                        <p:attrNameLst>
                                          <p:attrName>style.visibility</p:attrName>
                                        </p:attrNameLst>
                                      </p:cBhvr>
                                      <p:to>
                                        <p:strVal val="visible"/>
                                      </p:to>
                                    </p:set>
                                    <p:animEffect transition="in" filter="dissolve">
                                      <p:cBhvr>
                                        <p:cTn id="21" dur="500"/>
                                        <p:tgtEl>
                                          <p:spTgt spid="35887"/>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35891"/>
                                        </p:tgtEl>
                                        <p:attrNameLst>
                                          <p:attrName>style.visibility</p:attrName>
                                        </p:attrNameLst>
                                      </p:cBhvr>
                                      <p:to>
                                        <p:strVal val="visible"/>
                                      </p:to>
                                    </p:set>
                                    <p:animEffect transition="in" filter="dissolve">
                                      <p:cBhvr>
                                        <p:cTn id="25" dur="500"/>
                                        <p:tgtEl>
                                          <p:spTgt spid="3589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5896"/>
                                        </p:tgtEl>
                                        <p:attrNameLst>
                                          <p:attrName>style.visibility</p:attrName>
                                        </p:attrNameLst>
                                      </p:cBhvr>
                                      <p:to>
                                        <p:strVal val="visible"/>
                                      </p:to>
                                    </p:set>
                                    <p:animEffect transition="in" filter="dissolve">
                                      <p:cBhvr>
                                        <p:cTn id="28" dur="500"/>
                                        <p:tgtEl>
                                          <p:spTgt spid="358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35880"/>
                                        </p:tgtEl>
                                        <p:attrNameLst>
                                          <p:attrName>style.visibility</p:attrName>
                                        </p:attrNameLst>
                                      </p:cBhvr>
                                      <p:to>
                                        <p:strVal val="visible"/>
                                      </p:to>
                                    </p:set>
                                    <p:anim calcmode="lin" valueType="num">
                                      <p:cBhvr>
                                        <p:cTn id="33" dur="3000" fill="hold"/>
                                        <p:tgtEl>
                                          <p:spTgt spid="35880"/>
                                        </p:tgtEl>
                                        <p:attrNameLst>
                                          <p:attrName>ppt_w</p:attrName>
                                        </p:attrNameLst>
                                      </p:cBhvr>
                                      <p:tavLst>
                                        <p:tav tm="0">
                                          <p:val>
                                            <p:fltVal val="0"/>
                                          </p:val>
                                        </p:tav>
                                        <p:tav tm="100000">
                                          <p:val>
                                            <p:strVal val="#ppt_w"/>
                                          </p:val>
                                        </p:tav>
                                      </p:tavLst>
                                    </p:anim>
                                    <p:anim calcmode="lin" valueType="num">
                                      <p:cBhvr>
                                        <p:cTn id="34" dur="3000" fill="hold"/>
                                        <p:tgtEl>
                                          <p:spTgt spid="35880"/>
                                        </p:tgtEl>
                                        <p:attrNameLst>
                                          <p:attrName>ppt_h</p:attrName>
                                        </p:attrNameLst>
                                      </p:cBhvr>
                                      <p:tavLst>
                                        <p:tav tm="0">
                                          <p:val>
                                            <p:fltVal val="0"/>
                                          </p:val>
                                        </p:tav>
                                        <p:tav tm="100000">
                                          <p:val>
                                            <p:strVal val="#ppt_h"/>
                                          </p:val>
                                        </p:tav>
                                      </p:tavLst>
                                    </p:anim>
                                  </p:childTnLst>
                                </p:cTn>
                              </p:par>
                              <p:par>
                                <p:cTn id="35" presetID="23" presetClass="entr" presetSubtype="16" fill="hold" grpId="0" nodeType="withEffect">
                                  <p:stCondLst>
                                    <p:cond delay="1000"/>
                                  </p:stCondLst>
                                  <p:childTnLst>
                                    <p:set>
                                      <p:cBhvr>
                                        <p:cTn id="36" dur="1" fill="hold">
                                          <p:stCondLst>
                                            <p:cond delay="0"/>
                                          </p:stCondLst>
                                        </p:cTn>
                                        <p:tgtEl>
                                          <p:spTgt spid="35885"/>
                                        </p:tgtEl>
                                        <p:attrNameLst>
                                          <p:attrName>style.visibility</p:attrName>
                                        </p:attrNameLst>
                                      </p:cBhvr>
                                      <p:to>
                                        <p:strVal val="visible"/>
                                      </p:to>
                                    </p:set>
                                    <p:anim calcmode="lin" valueType="num">
                                      <p:cBhvr>
                                        <p:cTn id="37" dur="500" fill="hold"/>
                                        <p:tgtEl>
                                          <p:spTgt spid="35885"/>
                                        </p:tgtEl>
                                        <p:attrNameLst>
                                          <p:attrName>ppt_w</p:attrName>
                                        </p:attrNameLst>
                                      </p:cBhvr>
                                      <p:tavLst>
                                        <p:tav tm="0">
                                          <p:val>
                                            <p:fltVal val="0"/>
                                          </p:val>
                                        </p:tav>
                                        <p:tav tm="100000">
                                          <p:val>
                                            <p:strVal val="#ppt_w"/>
                                          </p:val>
                                        </p:tav>
                                      </p:tavLst>
                                    </p:anim>
                                    <p:anim calcmode="lin" valueType="num">
                                      <p:cBhvr>
                                        <p:cTn id="38" dur="500" fill="hold"/>
                                        <p:tgtEl>
                                          <p:spTgt spid="35885"/>
                                        </p:tgtEl>
                                        <p:attrNameLst>
                                          <p:attrName>ppt_h</p:attrName>
                                        </p:attrNameLst>
                                      </p:cBhvr>
                                      <p:tavLst>
                                        <p:tav tm="0">
                                          <p:val>
                                            <p:fltVal val="0"/>
                                          </p:val>
                                        </p:tav>
                                        <p:tav tm="100000">
                                          <p:val>
                                            <p:strVal val="#ppt_h"/>
                                          </p:val>
                                        </p:tav>
                                      </p:tavLst>
                                    </p:anim>
                                  </p:childTnLst>
                                </p:cTn>
                              </p:par>
                              <p:par>
                                <p:cTn id="39" presetID="23" presetClass="entr" presetSubtype="16" fill="hold" grpId="0" nodeType="withEffect">
                                  <p:stCondLst>
                                    <p:cond delay="1000"/>
                                  </p:stCondLst>
                                  <p:childTnLst>
                                    <p:set>
                                      <p:cBhvr>
                                        <p:cTn id="40" dur="1" fill="hold">
                                          <p:stCondLst>
                                            <p:cond delay="0"/>
                                          </p:stCondLst>
                                        </p:cTn>
                                        <p:tgtEl>
                                          <p:spTgt spid="35881"/>
                                        </p:tgtEl>
                                        <p:attrNameLst>
                                          <p:attrName>style.visibility</p:attrName>
                                        </p:attrNameLst>
                                      </p:cBhvr>
                                      <p:to>
                                        <p:strVal val="visible"/>
                                      </p:to>
                                    </p:set>
                                    <p:anim calcmode="lin" valueType="num">
                                      <p:cBhvr>
                                        <p:cTn id="41" dur="2000" fill="hold"/>
                                        <p:tgtEl>
                                          <p:spTgt spid="35881"/>
                                        </p:tgtEl>
                                        <p:attrNameLst>
                                          <p:attrName>ppt_w</p:attrName>
                                        </p:attrNameLst>
                                      </p:cBhvr>
                                      <p:tavLst>
                                        <p:tav tm="0">
                                          <p:val>
                                            <p:fltVal val="0"/>
                                          </p:val>
                                        </p:tav>
                                        <p:tav tm="100000">
                                          <p:val>
                                            <p:strVal val="#ppt_w"/>
                                          </p:val>
                                        </p:tav>
                                      </p:tavLst>
                                    </p:anim>
                                    <p:anim calcmode="lin" valueType="num">
                                      <p:cBhvr>
                                        <p:cTn id="42" dur="2000" fill="hold"/>
                                        <p:tgtEl>
                                          <p:spTgt spid="35881"/>
                                        </p:tgtEl>
                                        <p:attrNameLst>
                                          <p:attrName>ppt_h</p:attrName>
                                        </p:attrNameLst>
                                      </p:cBhvr>
                                      <p:tavLst>
                                        <p:tav tm="0">
                                          <p:val>
                                            <p:fltVal val="0"/>
                                          </p:val>
                                        </p:tav>
                                        <p:tav tm="100000">
                                          <p:val>
                                            <p:strVal val="#ppt_h"/>
                                          </p:val>
                                        </p:tav>
                                      </p:tavLst>
                                    </p:anim>
                                  </p:childTnLst>
                                </p:cTn>
                              </p:par>
                              <p:par>
                                <p:cTn id="43" presetID="23" presetClass="entr" presetSubtype="16" fill="hold" grpId="0" nodeType="withEffect">
                                  <p:stCondLst>
                                    <p:cond delay="2000"/>
                                  </p:stCondLst>
                                  <p:childTnLst>
                                    <p:set>
                                      <p:cBhvr>
                                        <p:cTn id="44" dur="1" fill="hold">
                                          <p:stCondLst>
                                            <p:cond delay="0"/>
                                          </p:stCondLst>
                                        </p:cTn>
                                        <p:tgtEl>
                                          <p:spTgt spid="35883"/>
                                        </p:tgtEl>
                                        <p:attrNameLst>
                                          <p:attrName>style.visibility</p:attrName>
                                        </p:attrNameLst>
                                      </p:cBhvr>
                                      <p:to>
                                        <p:strVal val="visible"/>
                                      </p:to>
                                    </p:set>
                                    <p:anim calcmode="lin" valueType="num">
                                      <p:cBhvr>
                                        <p:cTn id="45" dur="500" fill="hold"/>
                                        <p:tgtEl>
                                          <p:spTgt spid="35883"/>
                                        </p:tgtEl>
                                        <p:attrNameLst>
                                          <p:attrName>ppt_w</p:attrName>
                                        </p:attrNameLst>
                                      </p:cBhvr>
                                      <p:tavLst>
                                        <p:tav tm="0">
                                          <p:val>
                                            <p:fltVal val="0"/>
                                          </p:val>
                                        </p:tav>
                                        <p:tav tm="100000">
                                          <p:val>
                                            <p:strVal val="#ppt_w"/>
                                          </p:val>
                                        </p:tav>
                                      </p:tavLst>
                                    </p:anim>
                                    <p:anim calcmode="lin" valueType="num">
                                      <p:cBhvr>
                                        <p:cTn id="46" dur="500" fill="hold"/>
                                        <p:tgtEl>
                                          <p:spTgt spid="35883"/>
                                        </p:tgtEl>
                                        <p:attrNameLst>
                                          <p:attrName>ppt_h</p:attrName>
                                        </p:attrNameLst>
                                      </p:cBhvr>
                                      <p:tavLst>
                                        <p:tav tm="0">
                                          <p:val>
                                            <p:fltVal val="0"/>
                                          </p:val>
                                        </p:tav>
                                        <p:tav tm="100000">
                                          <p:val>
                                            <p:strVal val="#ppt_h"/>
                                          </p:val>
                                        </p:tav>
                                      </p:tavLst>
                                    </p:anim>
                                  </p:childTnLst>
                                </p:cTn>
                              </p:par>
                              <p:par>
                                <p:cTn id="47" presetID="23" presetClass="entr" presetSubtype="16" fill="hold" grpId="0" nodeType="withEffect">
                                  <p:stCondLst>
                                    <p:cond delay="2000"/>
                                  </p:stCondLst>
                                  <p:childTnLst>
                                    <p:set>
                                      <p:cBhvr>
                                        <p:cTn id="48" dur="1" fill="hold">
                                          <p:stCondLst>
                                            <p:cond delay="0"/>
                                          </p:stCondLst>
                                        </p:cTn>
                                        <p:tgtEl>
                                          <p:spTgt spid="35882"/>
                                        </p:tgtEl>
                                        <p:attrNameLst>
                                          <p:attrName>style.visibility</p:attrName>
                                        </p:attrNameLst>
                                      </p:cBhvr>
                                      <p:to>
                                        <p:strVal val="visible"/>
                                      </p:to>
                                    </p:set>
                                    <p:anim calcmode="lin" valueType="num">
                                      <p:cBhvr>
                                        <p:cTn id="49" dur="1000" fill="hold"/>
                                        <p:tgtEl>
                                          <p:spTgt spid="35882"/>
                                        </p:tgtEl>
                                        <p:attrNameLst>
                                          <p:attrName>ppt_w</p:attrName>
                                        </p:attrNameLst>
                                      </p:cBhvr>
                                      <p:tavLst>
                                        <p:tav tm="0">
                                          <p:val>
                                            <p:fltVal val="0"/>
                                          </p:val>
                                        </p:tav>
                                        <p:tav tm="100000">
                                          <p:val>
                                            <p:strVal val="#ppt_w"/>
                                          </p:val>
                                        </p:tav>
                                      </p:tavLst>
                                    </p:anim>
                                    <p:anim calcmode="lin" valueType="num">
                                      <p:cBhvr>
                                        <p:cTn id="50" dur="1000" fill="hold"/>
                                        <p:tgtEl>
                                          <p:spTgt spid="35882"/>
                                        </p:tgtEl>
                                        <p:attrNameLst>
                                          <p:attrName>ppt_h</p:attrName>
                                        </p:attrNameLst>
                                      </p:cBhvr>
                                      <p:tavLst>
                                        <p:tav tm="0">
                                          <p:val>
                                            <p:fltVal val="0"/>
                                          </p:val>
                                        </p:tav>
                                        <p:tav tm="100000">
                                          <p:val>
                                            <p:strVal val="#ppt_h"/>
                                          </p:val>
                                        </p:tav>
                                      </p:tavLst>
                                    </p:anim>
                                  </p:childTnLst>
                                </p:cTn>
                              </p:par>
                            </p:childTnLst>
                          </p:cTn>
                        </p:par>
                        <p:par>
                          <p:cTn id="51" fill="hold" nodeType="afterGroup">
                            <p:stCondLst>
                              <p:cond delay="3000"/>
                            </p:stCondLst>
                            <p:childTnLst>
                              <p:par>
                                <p:cTn id="52" presetID="22" presetClass="entr" presetSubtype="4" fill="hold" nodeType="afterEffect">
                                  <p:stCondLst>
                                    <p:cond delay="0"/>
                                  </p:stCondLst>
                                  <p:childTnLst>
                                    <p:set>
                                      <p:cBhvr>
                                        <p:cTn id="53" dur="1" fill="hold">
                                          <p:stCondLst>
                                            <p:cond delay="0"/>
                                          </p:stCondLst>
                                        </p:cTn>
                                        <p:tgtEl>
                                          <p:spTgt spid="35892"/>
                                        </p:tgtEl>
                                        <p:attrNameLst>
                                          <p:attrName>style.visibility</p:attrName>
                                        </p:attrNameLst>
                                      </p:cBhvr>
                                      <p:to>
                                        <p:strVal val="visible"/>
                                      </p:to>
                                    </p:set>
                                    <p:animEffect transition="in" filter="wipe(down)">
                                      <p:cBhvr>
                                        <p:cTn id="54" dur="500"/>
                                        <p:tgtEl>
                                          <p:spTgt spid="35892"/>
                                        </p:tgtEl>
                                      </p:cBhvr>
                                    </p:animEffect>
                                  </p:childTnLst>
                                </p:cTn>
                              </p:par>
                            </p:childTnLst>
                          </p:cTn>
                        </p:par>
                        <p:par>
                          <p:cTn id="55" fill="hold" nodeType="afterGroup">
                            <p:stCondLst>
                              <p:cond delay="3500"/>
                            </p:stCondLst>
                            <p:childTnLst>
                              <p:par>
                                <p:cTn id="56" presetID="22" presetClass="entr" presetSubtype="1" fill="hold" nodeType="afterEffect">
                                  <p:stCondLst>
                                    <p:cond delay="0"/>
                                  </p:stCondLst>
                                  <p:childTnLst>
                                    <p:set>
                                      <p:cBhvr>
                                        <p:cTn id="57" dur="1" fill="hold">
                                          <p:stCondLst>
                                            <p:cond delay="0"/>
                                          </p:stCondLst>
                                        </p:cTn>
                                        <p:tgtEl>
                                          <p:spTgt spid="35893"/>
                                        </p:tgtEl>
                                        <p:attrNameLst>
                                          <p:attrName>style.visibility</p:attrName>
                                        </p:attrNameLst>
                                      </p:cBhvr>
                                      <p:to>
                                        <p:strVal val="visible"/>
                                      </p:to>
                                    </p:set>
                                    <p:animEffect transition="in" filter="wipe(up)">
                                      <p:cBhvr>
                                        <p:cTn id="58" dur="500"/>
                                        <p:tgtEl>
                                          <p:spTgt spid="35893"/>
                                        </p:tgtEl>
                                      </p:cBhvr>
                                    </p:animEffect>
                                  </p:childTnLst>
                                </p:cTn>
                              </p:par>
                            </p:childTnLst>
                          </p:cTn>
                        </p:par>
                        <p:par>
                          <p:cTn id="59" fill="hold" nodeType="afterGroup">
                            <p:stCondLst>
                              <p:cond delay="4000"/>
                            </p:stCondLst>
                            <p:childTnLst>
                              <p:par>
                                <p:cTn id="60" presetID="22" presetClass="entr" presetSubtype="1" fill="hold" nodeType="afterEffect">
                                  <p:stCondLst>
                                    <p:cond delay="0"/>
                                  </p:stCondLst>
                                  <p:childTnLst>
                                    <p:set>
                                      <p:cBhvr>
                                        <p:cTn id="61" dur="1" fill="hold">
                                          <p:stCondLst>
                                            <p:cond delay="0"/>
                                          </p:stCondLst>
                                        </p:cTn>
                                        <p:tgtEl>
                                          <p:spTgt spid="35894"/>
                                        </p:tgtEl>
                                        <p:attrNameLst>
                                          <p:attrName>style.visibility</p:attrName>
                                        </p:attrNameLst>
                                      </p:cBhvr>
                                      <p:to>
                                        <p:strVal val="visible"/>
                                      </p:to>
                                    </p:set>
                                    <p:animEffect transition="in" filter="wipe(up)">
                                      <p:cBhvr>
                                        <p:cTn id="62" dur="500"/>
                                        <p:tgtEl>
                                          <p:spTgt spid="358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35888"/>
                                        </p:tgtEl>
                                        <p:attrNameLst>
                                          <p:attrName>style.visibility</p:attrName>
                                        </p:attrNameLst>
                                      </p:cBhvr>
                                      <p:to>
                                        <p:strVal val="visible"/>
                                      </p:to>
                                    </p:set>
                                    <p:animEffect transition="in" filter="dissolve">
                                      <p:cBhvr>
                                        <p:cTn id="67" dur="500"/>
                                        <p:tgtEl>
                                          <p:spTgt spid="35888"/>
                                        </p:tgtEl>
                                      </p:cBhvr>
                                    </p:animEffect>
                                  </p:childTnLst>
                                </p:cTn>
                              </p:par>
                              <p:par>
                                <p:cTn id="68" presetID="9" presetClass="entr" presetSubtype="0" fill="hold" nodeType="withEffect">
                                  <p:stCondLst>
                                    <p:cond delay="0"/>
                                  </p:stCondLst>
                                  <p:childTnLst>
                                    <p:set>
                                      <p:cBhvr>
                                        <p:cTn id="69" dur="1" fill="hold">
                                          <p:stCondLst>
                                            <p:cond delay="0"/>
                                          </p:stCondLst>
                                        </p:cTn>
                                        <p:tgtEl>
                                          <p:spTgt spid="35889"/>
                                        </p:tgtEl>
                                        <p:attrNameLst>
                                          <p:attrName>style.visibility</p:attrName>
                                        </p:attrNameLst>
                                      </p:cBhvr>
                                      <p:to>
                                        <p:strVal val="visible"/>
                                      </p:to>
                                    </p:set>
                                    <p:animEffect transition="in" filter="dissolve">
                                      <p:cBhvr>
                                        <p:cTn id="70" dur="500"/>
                                        <p:tgtEl>
                                          <p:spTgt spid="35889"/>
                                        </p:tgtEl>
                                      </p:cBhvr>
                                    </p:animEffect>
                                  </p:childTnLst>
                                </p:cTn>
                              </p:par>
                              <p:par>
                                <p:cTn id="71" presetID="9" presetClass="entr" presetSubtype="0" fill="hold" nodeType="withEffect">
                                  <p:stCondLst>
                                    <p:cond delay="0"/>
                                  </p:stCondLst>
                                  <p:childTnLst>
                                    <p:set>
                                      <p:cBhvr>
                                        <p:cTn id="72" dur="1" fill="hold">
                                          <p:stCondLst>
                                            <p:cond delay="0"/>
                                          </p:stCondLst>
                                        </p:cTn>
                                        <p:tgtEl>
                                          <p:spTgt spid="35890"/>
                                        </p:tgtEl>
                                        <p:attrNameLst>
                                          <p:attrName>style.visibility</p:attrName>
                                        </p:attrNameLst>
                                      </p:cBhvr>
                                      <p:to>
                                        <p:strVal val="visible"/>
                                      </p:to>
                                    </p:set>
                                    <p:animEffect transition="in" filter="dissolve">
                                      <p:cBhvr>
                                        <p:cTn id="73" dur="500"/>
                                        <p:tgtEl>
                                          <p:spTgt spid="3589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nodeType="clickEffect">
                                  <p:stCondLst>
                                    <p:cond delay="0"/>
                                  </p:stCondLst>
                                  <p:childTnLst>
                                    <p:set>
                                      <p:cBhvr>
                                        <p:cTn id="77" dur="1" fill="hold">
                                          <p:stCondLst>
                                            <p:cond delay="0"/>
                                          </p:stCondLst>
                                        </p:cTn>
                                        <p:tgtEl>
                                          <p:spTgt spid="35875"/>
                                        </p:tgtEl>
                                        <p:attrNameLst>
                                          <p:attrName>style.visibility</p:attrName>
                                        </p:attrNameLst>
                                      </p:cBhvr>
                                      <p:to>
                                        <p:strVal val="visible"/>
                                      </p:to>
                                    </p:set>
                                    <p:animEffect transition="in" filter="dissolve">
                                      <p:cBhvr>
                                        <p:cTn id="78" dur="500"/>
                                        <p:tgtEl>
                                          <p:spTgt spid="35875"/>
                                        </p:tgtEl>
                                      </p:cBhvr>
                                    </p:animEffect>
                                  </p:childTnLst>
                                </p:cTn>
                              </p:par>
                              <p:par>
                                <p:cTn id="79" presetID="9" presetClass="entr" presetSubtype="0" fill="hold" nodeType="withEffect">
                                  <p:stCondLst>
                                    <p:cond delay="0"/>
                                  </p:stCondLst>
                                  <p:childTnLst>
                                    <p:set>
                                      <p:cBhvr>
                                        <p:cTn id="80" dur="1" fill="hold">
                                          <p:stCondLst>
                                            <p:cond delay="0"/>
                                          </p:stCondLst>
                                        </p:cTn>
                                        <p:tgtEl>
                                          <p:spTgt spid="35897"/>
                                        </p:tgtEl>
                                        <p:attrNameLst>
                                          <p:attrName>style.visibility</p:attrName>
                                        </p:attrNameLst>
                                      </p:cBhvr>
                                      <p:to>
                                        <p:strVal val="visible"/>
                                      </p:to>
                                    </p:set>
                                    <p:animEffect transition="in" filter="dissolve">
                                      <p:cBhvr>
                                        <p:cTn id="81" dur="500"/>
                                        <p:tgtEl>
                                          <p:spTgt spid="35897"/>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35863"/>
                                        </p:tgtEl>
                                        <p:attrNameLst>
                                          <p:attrName>style.visibility</p:attrName>
                                        </p:attrNameLst>
                                      </p:cBhvr>
                                      <p:to>
                                        <p:strVal val="visible"/>
                                      </p:to>
                                    </p:set>
                                    <p:animEffect transition="in" filter="wipe(left)">
                                      <p:cBhvr>
                                        <p:cTn id="85" dur="500"/>
                                        <p:tgtEl>
                                          <p:spTgt spid="3586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35879"/>
                                        </p:tgtEl>
                                        <p:attrNameLst>
                                          <p:attrName>style.visibility</p:attrName>
                                        </p:attrNameLst>
                                      </p:cBhvr>
                                      <p:to>
                                        <p:strVal val="visible"/>
                                      </p:to>
                                    </p:set>
                                    <p:animEffect transition="in" filter="wipe(left)">
                                      <p:cBhvr>
                                        <p:cTn id="90" dur="500"/>
                                        <p:tgtEl>
                                          <p:spTgt spid="35879"/>
                                        </p:tgtEl>
                                      </p:cBhvr>
                                    </p:animEffect>
                                  </p:childTnLst>
                                </p:cTn>
                              </p:par>
                              <p:par>
                                <p:cTn id="91" presetID="9" presetClass="entr" presetSubtype="0" fill="hold" nodeType="withEffect">
                                  <p:stCondLst>
                                    <p:cond delay="0"/>
                                  </p:stCondLst>
                                  <p:childTnLst>
                                    <p:set>
                                      <p:cBhvr>
                                        <p:cTn id="92" dur="1" fill="hold">
                                          <p:stCondLst>
                                            <p:cond delay="0"/>
                                          </p:stCondLst>
                                        </p:cTn>
                                        <p:tgtEl>
                                          <p:spTgt spid="35865"/>
                                        </p:tgtEl>
                                        <p:attrNameLst>
                                          <p:attrName>style.visibility</p:attrName>
                                        </p:attrNameLst>
                                      </p:cBhvr>
                                      <p:to>
                                        <p:strVal val="visible"/>
                                      </p:to>
                                    </p:set>
                                    <p:animEffect transition="in" filter="dissolve">
                                      <p:cBhvr>
                                        <p:cTn id="93" dur="500"/>
                                        <p:tgtEl>
                                          <p:spTgt spid="35865"/>
                                        </p:tgtEl>
                                      </p:cBhvr>
                                    </p:animEffect>
                                  </p:childTnLst>
                                </p:cTn>
                              </p:par>
                              <p:par>
                                <p:cTn id="94" presetID="9" presetClass="entr" presetSubtype="0" fill="hold" nodeType="withEffect">
                                  <p:stCondLst>
                                    <p:cond delay="0"/>
                                  </p:stCondLst>
                                  <p:childTnLst>
                                    <p:set>
                                      <p:cBhvr>
                                        <p:cTn id="95" dur="1" fill="hold">
                                          <p:stCondLst>
                                            <p:cond delay="0"/>
                                          </p:stCondLst>
                                        </p:cTn>
                                        <p:tgtEl>
                                          <p:spTgt spid="35864"/>
                                        </p:tgtEl>
                                        <p:attrNameLst>
                                          <p:attrName>style.visibility</p:attrName>
                                        </p:attrNameLst>
                                      </p:cBhvr>
                                      <p:to>
                                        <p:strVal val="visible"/>
                                      </p:to>
                                    </p:set>
                                    <p:animEffect transition="in" filter="dissolve">
                                      <p:cBhvr>
                                        <p:cTn id="96" dur="500"/>
                                        <p:tgtEl>
                                          <p:spTgt spid="35864"/>
                                        </p:tgtEl>
                                      </p:cBhvr>
                                    </p:animEffect>
                                  </p:childTnLst>
                                </p:cTn>
                              </p:par>
                              <p:par>
                                <p:cTn id="97" presetID="9" presetClass="entr" presetSubtype="0" fill="hold" nodeType="withEffect">
                                  <p:stCondLst>
                                    <p:cond delay="0"/>
                                  </p:stCondLst>
                                  <p:childTnLst>
                                    <p:set>
                                      <p:cBhvr>
                                        <p:cTn id="98" dur="1" fill="hold">
                                          <p:stCondLst>
                                            <p:cond delay="0"/>
                                          </p:stCondLst>
                                        </p:cTn>
                                        <p:tgtEl>
                                          <p:spTgt spid="3"/>
                                        </p:tgtEl>
                                        <p:attrNameLst>
                                          <p:attrName>style.visibility</p:attrName>
                                        </p:attrNameLst>
                                      </p:cBhvr>
                                      <p:to>
                                        <p:strVal val="visible"/>
                                      </p:to>
                                    </p:set>
                                    <p:animEffect transition="in" filter="dissolve">
                                      <p:cBhvr>
                                        <p:cTn id="99" dur="500"/>
                                        <p:tgtEl>
                                          <p:spTgt spid="3"/>
                                        </p:tgtEl>
                                      </p:cBhvr>
                                    </p:animEffect>
                                  </p:childTnLst>
                                </p:cTn>
                              </p:par>
                              <p:par>
                                <p:cTn id="100" presetID="9" presetClass="entr" presetSubtype="0" fill="hold" nodeType="withEffect">
                                  <p:stCondLst>
                                    <p:cond delay="0"/>
                                  </p:stCondLst>
                                  <p:childTnLst>
                                    <p:set>
                                      <p:cBhvr>
                                        <p:cTn id="101" dur="1" fill="hold">
                                          <p:stCondLst>
                                            <p:cond delay="0"/>
                                          </p:stCondLst>
                                        </p:cTn>
                                        <p:tgtEl>
                                          <p:spTgt spid="35873"/>
                                        </p:tgtEl>
                                        <p:attrNameLst>
                                          <p:attrName>style.visibility</p:attrName>
                                        </p:attrNameLst>
                                      </p:cBhvr>
                                      <p:to>
                                        <p:strVal val="visible"/>
                                      </p:to>
                                    </p:set>
                                    <p:animEffect transition="in" filter="dissolve">
                                      <p:cBhvr>
                                        <p:cTn id="102" dur="500"/>
                                        <p:tgtEl>
                                          <p:spTgt spid="35873"/>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35878"/>
                                        </p:tgtEl>
                                        <p:attrNameLst>
                                          <p:attrName>style.visibility</p:attrName>
                                        </p:attrNameLst>
                                      </p:cBhvr>
                                      <p:to>
                                        <p:strVal val="visible"/>
                                      </p:to>
                                    </p:set>
                                    <p:animEffect transition="in" filter="wipe(left)">
                                      <p:cBhvr>
                                        <p:cTn id="107" dur="500"/>
                                        <p:tgtEl>
                                          <p:spTgt spid="35878"/>
                                        </p:tgtEl>
                                      </p:cBhvr>
                                    </p:animEffect>
                                  </p:childTnLst>
                                </p:cTn>
                              </p:par>
                              <p:par>
                                <p:cTn id="108" presetID="1" presetClass="entr" presetSubtype="0" fill="hold" grpId="0" nodeType="withEffect">
                                  <p:stCondLst>
                                    <p:cond delay="0"/>
                                  </p:stCondLst>
                                  <p:childTnLst>
                                    <p:set>
                                      <p:cBhvr>
                                        <p:cTn id="109" dur="1" fill="hold">
                                          <p:stCondLst>
                                            <p:cond delay="499"/>
                                          </p:stCondLst>
                                        </p:cTn>
                                        <p:tgtEl>
                                          <p:spTgt spid="35877"/>
                                        </p:tgtEl>
                                        <p:attrNameLst>
                                          <p:attrName>style.visibility</p:attrName>
                                        </p:attrNameLst>
                                      </p:cBhvr>
                                      <p:to>
                                        <p:strVal val="visible"/>
                                      </p:to>
                                    </p:set>
                                  </p:childTnLst>
                                </p:cTn>
                              </p:par>
                            </p:childTnLst>
                          </p:cTn>
                        </p:par>
                        <p:par>
                          <p:cTn id="110" fill="hold" nodeType="afterGroup">
                            <p:stCondLst>
                              <p:cond delay="500"/>
                            </p:stCondLst>
                            <p:childTnLst>
                              <p:par>
                                <p:cTn id="111" presetID="9" presetClass="entr" presetSubtype="0" fill="hold" nodeType="afterEffect">
                                  <p:stCondLst>
                                    <p:cond delay="0"/>
                                  </p:stCondLst>
                                  <p:childTnLst>
                                    <p:set>
                                      <p:cBhvr>
                                        <p:cTn id="112" dur="1" fill="hold">
                                          <p:stCondLst>
                                            <p:cond delay="0"/>
                                          </p:stCondLst>
                                        </p:cTn>
                                        <p:tgtEl>
                                          <p:spTgt spid="35867"/>
                                        </p:tgtEl>
                                        <p:attrNameLst>
                                          <p:attrName>style.visibility</p:attrName>
                                        </p:attrNameLst>
                                      </p:cBhvr>
                                      <p:to>
                                        <p:strVal val="visible"/>
                                      </p:to>
                                    </p:set>
                                    <p:animEffect transition="in" filter="dissolve">
                                      <p:cBhvr>
                                        <p:cTn id="113" dur="500"/>
                                        <p:tgtEl>
                                          <p:spTgt spid="35867"/>
                                        </p:tgtEl>
                                      </p:cBhvr>
                                    </p:animEffect>
                                  </p:childTnLst>
                                </p:cTn>
                              </p:par>
                              <p:par>
                                <p:cTn id="114" presetID="9" presetClass="entr" presetSubtype="0" fill="hold" nodeType="withEffect">
                                  <p:stCondLst>
                                    <p:cond delay="0"/>
                                  </p:stCondLst>
                                  <p:childTnLst>
                                    <p:set>
                                      <p:cBhvr>
                                        <p:cTn id="115" dur="1" fill="hold">
                                          <p:stCondLst>
                                            <p:cond delay="0"/>
                                          </p:stCondLst>
                                        </p:cTn>
                                        <p:tgtEl>
                                          <p:spTgt spid="35866"/>
                                        </p:tgtEl>
                                        <p:attrNameLst>
                                          <p:attrName>style.visibility</p:attrName>
                                        </p:attrNameLst>
                                      </p:cBhvr>
                                      <p:to>
                                        <p:strVal val="visible"/>
                                      </p:to>
                                    </p:set>
                                    <p:animEffect transition="in" filter="dissolve">
                                      <p:cBhvr>
                                        <p:cTn id="116" dur="500"/>
                                        <p:tgtEl>
                                          <p:spTgt spid="35866"/>
                                        </p:tgtEl>
                                      </p:cBhvr>
                                    </p:animEffect>
                                  </p:childTnLst>
                                </p:cTn>
                              </p:par>
                              <p:par>
                                <p:cTn id="117" presetID="9" presetClass="entr" presetSubtype="0" fill="hold" nodeType="withEffect">
                                  <p:stCondLst>
                                    <p:cond delay="0"/>
                                  </p:stCondLst>
                                  <p:childTnLst>
                                    <p:set>
                                      <p:cBhvr>
                                        <p:cTn id="118" dur="1" fill="hold">
                                          <p:stCondLst>
                                            <p:cond delay="0"/>
                                          </p:stCondLst>
                                        </p:cTn>
                                        <p:tgtEl>
                                          <p:spTgt spid="35871"/>
                                        </p:tgtEl>
                                        <p:attrNameLst>
                                          <p:attrName>style.visibility</p:attrName>
                                        </p:attrNameLst>
                                      </p:cBhvr>
                                      <p:to>
                                        <p:strVal val="visible"/>
                                      </p:to>
                                    </p:set>
                                    <p:animEffect transition="in" filter="dissolve">
                                      <p:cBhvr>
                                        <p:cTn id="119" dur="500"/>
                                        <p:tgtEl>
                                          <p:spTgt spid="35871"/>
                                        </p:tgtEl>
                                      </p:cBhvr>
                                    </p:animEffect>
                                  </p:childTnLst>
                                </p:cTn>
                              </p:par>
                              <p:par>
                                <p:cTn id="120" presetID="9" presetClass="entr" presetSubtype="0" fill="hold" nodeType="withEffect">
                                  <p:stCondLst>
                                    <p:cond delay="0"/>
                                  </p:stCondLst>
                                  <p:childTnLst>
                                    <p:set>
                                      <p:cBhvr>
                                        <p:cTn id="121" dur="1" fill="hold">
                                          <p:stCondLst>
                                            <p:cond delay="0"/>
                                          </p:stCondLst>
                                        </p:cTn>
                                        <p:tgtEl>
                                          <p:spTgt spid="35872"/>
                                        </p:tgtEl>
                                        <p:attrNameLst>
                                          <p:attrName>style.visibility</p:attrName>
                                        </p:attrNameLst>
                                      </p:cBhvr>
                                      <p:to>
                                        <p:strVal val="visible"/>
                                      </p:to>
                                    </p:set>
                                    <p:animEffect transition="in" filter="dissolve">
                                      <p:cBhvr>
                                        <p:cTn id="122" dur="500"/>
                                        <p:tgtEl>
                                          <p:spTgt spid="35872"/>
                                        </p:tgtEl>
                                      </p:cBhvr>
                                    </p:animEffect>
                                  </p:childTnLst>
                                </p:cTn>
                              </p:par>
                              <p:par>
                                <p:cTn id="123" presetID="9" presetClass="entr" presetSubtype="0" fill="hold" nodeType="withEffect">
                                  <p:stCondLst>
                                    <p:cond delay="0"/>
                                  </p:stCondLst>
                                  <p:childTnLst>
                                    <p:set>
                                      <p:cBhvr>
                                        <p:cTn id="124" dur="1" fill="hold">
                                          <p:stCondLst>
                                            <p:cond delay="0"/>
                                          </p:stCondLst>
                                        </p:cTn>
                                        <p:tgtEl>
                                          <p:spTgt spid="35876"/>
                                        </p:tgtEl>
                                        <p:attrNameLst>
                                          <p:attrName>style.visibility</p:attrName>
                                        </p:attrNameLst>
                                      </p:cBhvr>
                                      <p:to>
                                        <p:strVal val="visible"/>
                                      </p:to>
                                    </p:set>
                                    <p:animEffect transition="in" filter="dissolve">
                                      <p:cBhvr>
                                        <p:cTn id="125" dur="500"/>
                                        <p:tgtEl>
                                          <p:spTgt spid="35876"/>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9" presetClass="entr" presetSubtype="0" fill="hold" nodeType="clickEffect">
                                  <p:stCondLst>
                                    <p:cond delay="0"/>
                                  </p:stCondLst>
                                  <p:childTnLst>
                                    <p:set>
                                      <p:cBhvr>
                                        <p:cTn id="129" dur="1" fill="hold">
                                          <p:stCondLst>
                                            <p:cond delay="0"/>
                                          </p:stCondLst>
                                        </p:cTn>
                                        <p:tgtEl>
                                          <p:spTgt spid="35858"/>
                                        </p:tgtEl>
                                        <p:attrNameLst>
                                          <p:attrName>style.visibility</p:attrName>
                                        </p:attrNameLst>
                                      </p:cBhvr>
                                      <p:to>
                                        <p:strVal val="visible"/>
                                      </p:to>
                                    </p:set>
                                    <p:animEffect transition="in" filter="dissolve">
                                      <p:cBhvr>
                                        <p:cTn id="130" dur="500"/>
                                        <p:tgtEl>
                                          <p:spTgt spid="35858"/>
                                        </p:tgtEl>
                                      </p:cBhvr>
                                    </p:animEffect>
                                  </p:childTnLst>
                                </p:cTn>
                              </p:par>
                              <p:par>
                                <p:cTn id="131" presetID="9" presetClass="entr" presetSubtype="0" fill="hold" nodeType="withEffect">
                                  <p:stCondLst>
                                    <p:cond delay="0"/>
                                  </p:stCondLst>
                                  <p:childTnLst>
                                    <p:set>
                                      <p:cBhvr>
                                        <p:cTn id="132" dur="1" fill="hold">
                                          <p:stCondLst>
                                            <p:cond delay="0"/>
                                          </p:stCondLst>
                                        </p:cTn>
                                        <p:tgtEl>
                                          <p:spTgt spid="35859"/>
                                        </p:tgtEl>
                                        <p:attrNameLst>
                                          <p:attrName>style.visibility</p:attrName>
                                        </p:attrNameLst>
                                      </p:cBhvr>
                                      <p:to>
                                        <p:strVal val="visible"/>
                                      </p:to>
                                    </p:set>
                                    <p:animEffect transition="in" filter="dissolve">
                                      <p:cBhvr>
                                        <p:cTn id="133" dur="500"/>
                                        <p:tgtEl>
                                          <p:spTgt spid="35859"/>
                                        </p:tgtEl>
                                      </p:cBhvr>
                                    </p:animEffect>
                                  </p:childTnLst>
                                </p:cTn>
                              </p:par>
                              <p:par>
                                <p:cTn id="134" presetID="9" presetClass="entr" presetSubtype="0" fill="hold" nodeType="withEffect">
                                  <p:stCondLst>
                                    <p:cond delay="0"/>
                                  </p:stCondLst>
                                  <p:childTnLst>
                                    <p:set>
                                      <p:cBhvr>
                                        <p:cTn id="135" dur="1" fill="hold">
                                          <p:stCondLst>
                                            <p:cond delay="0"/>
                                          </p:stCondLst>
                                        </p:cTn>
                                        <p:tgtEl>
                                          <p:spTgt spid="35860"/>
                                        </p:tgtEl>
                                        <p:attrNameLst>
                                          <p:attrName>style.visibility</p:attrName>
                                        </p:attrNameLst>
                                      </p:cBhvr>
                                      <p:to>
                                        <p:strVal val="visible"/>
                                      </p:to>
                                    </p:set>
                                    <p:animEffect transition="in" filter="dissolve">
                                      <p:cBhvr>
                                        <p:cTn id="136" dur="500"/>
                                        <p:tgtEl>
                                          <p:spTgt spid="35860"/>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35862"/>
                                        </p:tgtEl>
                                        <p:attrNameLst>
                                          <p:attrName>style.visibility</p:attrName>
                                        </p:attrNameLst>
                                      </p:cBhvr>
                                      <p:to>
                                        <p:strVal val="visible"/>
                                      </p:to>
                                    </p:set>
                                    <p:animEffect transition="in" filter="wipe(left)">
                                      <p:cBhvr>
                                        <p:cTn id="141" dur="500"/>
                                        <p:tgtEl>
                                          <p:spTgt spid="35862"/>
                                        </p:tgtEl>
                                      </p:cBhvr>
                                    </p:animEffect>
                                  </p:childTnLst>
                                </p:cTn>
                              </p:par>
                            </p:childTnLst>
                          </p:cTn>
                        </p:par>
                        <p:par>
                          <p:cTn id="142" fill="hold" nodeType="afterGroup">
                            <p:stCondLst>
                              <p:cond delay="500"/>
                            </p:stCondLst>
                            <p:childTnLst>
                              <p:par>
                                <p:cTn id="143" presetID="9" presetClass="entr" presetSubtype="0" fill="hold" nodeType="afterEffect">
                                  <p:stCondLst>
                                    <p:cond delay="0"/>
                                  </p:stCondLst>
                                  <p:childTnLst>
                                    <p:set>
                                      <p:cBhvr>
                                        <p:cTn id="144" dur="1" fill="hold">
                                          <p:stCondLst>
                                            <p:cond delay="0"/>
                                          </p:stCondLst>
                                        </p:cTn>
                                        <p:tgtEl>
                                          <p:spTgt spid="2"/>
                                        </p:tgtEl>
                                        <p:attrNameLst>
                                          <p:attrName>style.visibility</p:attrName>
                                        </p:attrNameLst>
                                      </p:cBhvr>
                                      <p:to>
                                        <p:strVal val="visible"/>
                                      </p:to>
                                    </p:set>
                                    <p:animEffect transition="in" filter="dissolve">
                                      <p:cBhvr>
                                        <p:cTn id="145" dur="500"/>
                                        <p:tgtEl>
                                          <p:spTgt spid="2"/>
                                        </p:tgtEl>
                                      </p:cBhvr>
                                    </p:animEffect>
                                  </p:childTnLst>
                                </p:cTn>
                              </p:par>
                              <p:par>
                                <p:cTn id="146" presetID="9" presetClass="entr" presetSubtype="0" fill="hold" nodeType="withEffect">
                                  <p:stCondLst>
                                    <p:cond delay="0"/>
                                  </p:stCondLst>
                                  <p:childTnLst>
                                    <p:set>
                                      <p:cBhvr>
                                        <p:cTn id="147" dur="1" fill="hold">
                                          <p:stCondLst>
                                            <p:cond delay="0"/>
                                          </p:stCondLst>
                                        </p:cTn>
                                        <p:tgtEl>
                                          <p:spTgt spid="35856"/>
                                        </p:tgtEl>
                                        <p:attrNameLst>
                                          <p:attrName>style.visibility</p:attrName>
                                        </p:attrNameLst>
                                      </p:cBhvr>
                                      <p:to>
                                        <p:strVal val="visible"/>
                                      </p:to>
                                    </p:set>
                                    <p:animEffect transition="in" filter="dissolve">
                                      <p:cBhvr>
                                        <p:cTn id="148" dur="500"/>
                                        <p:tgtEl>
                                          <p:spTgt spid="35856"/>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35844"/>
                                        </p:tgtEl>
                                        <p:attrNameLst>
                                          <p:attrName>style.visibility</p:attrName>
                                        </p:attrNameLst>
                                      </p:cBhvr>
                                      <p:to>
                                        <p:strVal val="visible"/>
                                      </p:to>
                                    </p:set>
                                    <p:animEffect transition="in" filter="blinds(horizontal)">
                                      <p:cBhvr>
                                        <p:cTn id="153" dur="500"/>
                                        <p:tgtEl>
                                          <p:spTgt spid="35844"/>
                                        </p:tgtEl>
                                      </p:cBhvr>
                                    </p:animEffect>
                                  </p:childTnLst>
                                </p:cTn>
                              </p:par>
                            </p:childTnLst>
                          </p:cTn>
                        </p:par>
                        <p:par>
                          <p:cTn id="154" fill="hold" nodeType="afterGroup">
                            <p:stCondLst>
                              <p:cond delay="500"/>
                            </p:stCondLst>
                            <p:childTnLst>
                              <p:par>
                                <p:cTn id="155" presetID="22" presetClass="entr" presetSubtype="8" fill="hold" nodeType="afterEffect">
                                  <p:stCondLst>
                                    <p:cond delay="0"/>
                                  </p:stCondLst>
                                  <p:childTnLst>
                                    <p:set>
                                      <p:cBhvr>
                                        <p:cTn id="156" dur="1" fill="hold">
                                          <p:stCondLst>
                                            <p:cond delay="0"/>
                                          </p:stCondLst>
                                        </p:cTn>
                                        <p:tgtEl>
                                          <p:spTgt spid="4"/>
                                        </p:tgtEl>
                                        <p:attrNameLst>
                                          <p:attrName>style.visibility</p:attrName>
                                        </p:attrNameLst>
                                      </p:cBhvr>
                                      <p:to>
                                        <p:strVal val="visible"/>
                                      </p:to>
                                    </p:set>
                                    <p:animEffect transition="in" filter="wipe(left)">
                                      <p:cBhvr>
                                        <p:cTn id="157" dur="500"/>
                                        <p:tgtEl>
                                          <p:spTgt spid="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nodeType="clickEffect">
                                  <p:stCondLst>
                                    <p:cond delay="0"/>
                                  </p:stCondLst>
                                  <p:childTnLst>
                                    <p:set>
                                      <p:cBhvr>
                                        <p:cTn id="161" dur="1" fill="hold">
                                          <p:stCondLst>
                                            <p:cond delay="0"/>
                                          </p:stCondLst>
                                        </p:cTn>
                                        <p:tgtEl>
                                          <p:spTgt spid="35861"/>
                                        </p:tgtEl>
                                        <p:attrNameLst>
                                          <p:attrName>style.visibility</p:attrName>
                                        </p:attrNameLst>
                                      </p:cBhvr>
                                      <p:to>
                                        <p:strVal val="visible"/>
                                      </p:to>
                                    </p:set>
                                    <p:animEffect transition="in" filter="wipe(left)">
                                      <p:cBhvr>
                                        <p:cTn id="162" dur="500"/>
                                        <p:tgtEl>
                                          <p:spTgt spid="35861"/>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nodeType="clickEffect">
                                  <p:stCondLst>
                                    <p:cond delay="0"/>
                                  </p:stCondLst>
                                  <p:childTnLst>
                                    <p:set>
                                      <p:cBhvr>
                                        <p:cTn id="166" dur="1" fill="hold">
                                          <p:stCondLst>
                                            <p:cond delay="0"/>
                                          </p:stCondLst>
                                        </p:cTn>
                                        <p:tgtEl>
                                          <p:spTgt spid="35842"/>
                                        </p:tgtEl>
                                        <p:attrNameLst>
                                          <p:attrName>style.visibility</p:attrName>
                                        </p:attrNameLst>
                                      </p:cBhvr>
                                      <p:to>
                                        <p:strVal val="visible"/>
                                      </p:to>
                                    </p:set>
                                    <p:animEffect transition="in" filter="wipe(left)">
                                      <p:cBhvr>
                                        <p:cTn id="167" dur="500"/>
                                        <p:tgtEl>
                                          <p:spTgt spid="35842"/>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35849"/>
                                        </p:tgtEl>
                                        <p:attrNameLst>
                                          <p:attrName>style.visibility</p:attrName>
                                        </p:attrNameLst>
                                      </p:cBhvr>
                                      <p:to>
                                        <p:strVal val="visible"/>
                                      </p:to>
                                    </p:set>
                                    <p:animEffect transition="in" filter="wipe(left)">
                                      <p:cBhvr>
                                        <p:cTn id="172" dur="500"/>
                                        <p:tgtEl>
                                          <p:spTgt spid="35849"/>
                                        </p:tgtEl>
                                      </p:cBhvr>
                                    </p:animEffect>
                                  </p:childTnLst>
                                </p:cTn>
                              </p:par>
                            </p:childTnLst>
                          </p:cTn>
                        </p:par>
                        <p:par>
                          <p:cTn id="173" fill="hold" nodeType="afterGroup">
                            <p:stCondLst>
                              <p:cond delay="500"/>
                            </p:stCondLst>
                            <p:childTnLst>
                              <p:par>
                                <p:cTn id="174" presetID="22" presetClass="entr" presetSubtype="8" fill="hold" nodeType="afterEffect">
                                  <p:stCondLst>
                                    <p:cond delay="0"/>
                                  </p:stCondLst>
                                  <p:childTnLst>
                                    <p:set>
                                      <p:cBhvr>
                                        <p:cTn id="175" dur="1" fill="hold">
                                          <p:stCondLst>
                                            <p:cond delay="0"/>
                                          </p:stCondLst>
                                        </p:cTn>
                                        <p:tgtEl>
                                          <p:spTgt spid="35850"/>
                                        </p:tgtEl>
                                        <p:attrNameLst>
                                          <p:attrName>style.visibility</p:attrName>
                                        </p:attrNameLst>
                                      </p:cBhvr>
                                      <p:to>
                                        <p:strVal val="visible"/>
                                      </p:to>
                                    </p:set>
                                    <p:animEffect transition="in" filter="wipe(left)">
                                      <p:cBhvr>
                                        <p:cTn id="176" dur="500"/>
                                        <p:tgtEl>
                                          <p:spTgt spid="3585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grpId="0" nodeType="clickEffect">
                                  <p:stCondLst>
                                    <p:cond delay="0"/>
                                  </p:stCondLst>
                                  <p:childTnLst>
                                    <p:set>
                                      <p:cBhvr>
                                        <p:cTn id="180" dur="1" fill="hold">
                                          <p:stCondLst>
                                            <p:cond delay="0"/>
                                          </p:stCondLst>
                                        </p:cTn>
                                        <p:tgtEl>
                                          <p:spTgt spid="35847"/>
                                        </p:tgtEl>
                                        <p:attrNameLst>
                                          <p:attrName>style.visibility</p:attrName>
                                        </p:attrNameLst>
                                      </p:cBhvr>
                                      <p:to>
                                        <p:strVal val="visible"/>
                                      </p:to>
                                    </p:set>
                                    <p:animEffect transition="in" filter="wipe(left)">
                                      <p:cBhvr>
                                        <p:cTn id="181" dur="500"/>
                                        <p:tgtEl>
                                          <p:spTgt spid="35847"/>
                                        </p:tgtEl>
                                      </p:cBhvr>
                                    </p:animEffect>
                                  </p:childTnLst>
                                </p:cTn>
                              </p:par>
                            </p:childTnLst>
                          </p:cTn>
                        </p:par>
                        <p:par>
                          <p:cTn id="182" fill="hold" nodeType="afterGroup">
                            <p:stCondLst>
                              <p:cond delay="500"/>
                            </p:stCondLst>
                            <p:childTnLst>
                              <p:par>
                                <p:cTn id="183" presetID="22" presetClass="entr" presetSubtype="8" fill="hold" nodeType="afterEffect">
                                  <p:stCondLst>
                                    <p:cond delay="0"/>
                                  </p:stCondLst>
                                  <p:childTnLst>
                                    <p:set>
                                      <p:cBhvr>
                                        <p:cTn id="184" dur="1" fill="hold">
                                          <p:stCondLst>
                                            <p:cond delay="0"/>
                                          </p:stCondLst>
                                        </p:cTn>
                                        <p:tgtEl>
                                          <p:spTgt spid="35848"/>
                                        </p:tgtEl>
                                        <p:attrNameLst>
                                          <p:attrName>style.visibility</p:attrName>
                                        </p:attrNameLst>
                                      </p:cBhvr>
                                      <p:to>
                                        <p:strVal val="visible"/>
                                      </p:to>
                                    </p:set>
                                    <p:animEffect transition="in" filter="wipe(left)">
                                      <p:cBhvr>
                                        <p:cTn id="185" dur="500"/>
                                        <p:tgtEl>
                                          <p:spTgt spid="35848"/>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35846"/>
                                        </p:tgtEl>
                                        <p:attrNameLst>
                                          <p:attrName>style.visibility</p:attrName>
                                        </p:attrNameLst>
                                      </p:cBhvr>
                                      <p:to>
                                        <p:strVal val="visible"/>
                                      </p:to>
                                    </p:set>
                                    <p:animEffect transition="in" filter="wipe(left)">
                                      <p:cBhvr>
                                        <p:cTn id="190" dur="500"/>
                                        <p:tgtEl>
                                          <p:spTgt spid="35846"/>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nodeType="clickEffect">
                                  <p:stCondLst>
                                    <p:cond delay="0"/>
                                  </p:stCondLst>
                                  <p:childTnLst>
                                    <p:set>
                                      <p:cBhvr>
                                        <p:cTn id="194" dur="1" fill="hold">
                                          <p:stCondLst>
                                            <p:cond delay="0"/>
                                          </p:stCondLst>
                                        </p:cTn>
                                        <p:tgtEl>
                                          <p:spTgt spid="35845"/>
                                        </p:tgtEl>
                                        <p:attrNameLst>
                                          <p:attrName>style.visibility</p:attrName>
                                        </p:attrNameLst>
                                      </p:cBhvr>
                                      <p:to>
                                        <p:strVal val="visible"/>
                                      </p:to>
                                    </p:set>
                                    <p:animEffect transition="in" filter="wipe(left)">
                                      <p:cBhvr>
                                        <p:cTn id="195" dur="500"/>
                                        <p:tgtEl>
                                          <p:spTgt spid="35845"/>
                                        </p:tgtEl>
                                      </p:cBhvr>
                                    </p:animEffect>
                                  </p:childTnLst>
                                </p:cTn>
                              </p:par>
                            </p:childTnLst>
                          </p:cTn>
                        </p:par>
                        <p:par>
                          <p:cTn id="196" fill="hold" nodeType="afterGroup">
                            <p:stCondLst>
                              <p:cond delay="500"/>
                            </p:stCondLst>
                            <p:childTnLst>
                              <p:par>
                                <p:cTn id="197" presetID="22" presetClass="entr" presetSubtype="8" fill="hold" grpId="0" nodeType="afterEffect">
                                  <p:stCondLst>
                                    <p:cond delay="0"/>
                                  </p:stCondLst>
                                  <p:childTnLst>
                                    <p:set>
                                      <p:cBhvr>
                                        <p:cTn id="198" dur="1" fill="hold">
                                          <p:stCondLst>
                                            <p:cond delay="0"/>
                                          </p:stCondLst>
                                        </p:cTn>
                                        <p:tgtEl>
                                          <p:spTgt spid="35851"/>
                                        </p:tgtEl>
                                        <p:attrNameLst>
                                          <p:attrName>style.visibility</p:attrName>
                                        </p:attrNameLst>
                                      </p:cBhvr>
                                      <p:to>
                                        <p:strVal val="visible"/>
                                      </p:to>
                                    </p:set>
                                    <p:animEffect transition="in" filter="wipe(left)">
                                      <p:cBhvr>
                                        <p:cTn id="199"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46" grpId="0" autoUpdateAnimBg="0"/>
      <p:bldP spid="35847" grpId="0" autoUpdateAnimBg="0"/>
      <p:bldP spid="35849" grpId="0" autoUpdateAnimBg="0"/>
      <p:bldP spid="35851" grpId="0" autoUpdateAnimBg="0"/>
      <p:bldP spid="35877" grpId="0" autoUpdateAnimBg="0"/>
      <p:bldP spid="35880" grpId="0" animBg="1"/>
      <p:bldP spid="35881" grpId="0" animBg="1"/>
      <p:bldP spid="35882" grpId="0" animBg="1"/>
      <p:bldP spid="35883" grpId="0" animBg="1"/>
      <p:bldP spid="35884" grpId="0" animBg="1"/>
      <p:bldP spid="35885" grpId="0" animBg="1"/>
      <p:bldP spid="3589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147546EF-E302-4DDA-A8D0-6AEA0041E8C4}"/>
              </a:ext>
            </a:extLst>
          </p:cNvPr>
          <p:cNvSpPr>
            <a:spLocks noChangeArrowheads="1"/>
          </p:cNvSpPr>
          <p:nvPr/>
        </p:nvSpPr>
        <p:spPr bwMode="auto">
          <a:xfrm>
            <a:off x="479425" y="17319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bg1"/>
                </a:solidFill>
                <a:ea typeface="仿宋_GB2312" pitchFamily="49" charset="-122"/>
              </a:rPr>
              <a:t>(2)</a:t>
            </a:r>
            <a:endParaRPr lang="en-US" altLang="zh-CN">
              <a:solidFill>
                <a:srgbClr val="66FFFF"/>
              </a:solidFill>
              <a:ea typeface="仿宋_GB2312" pitchFamily="49" charset="-122"/>
            </a:endParaRPr>
          </a:p>
        </p:txBody>
      </p:sp>
      <p:graphicFrame>
        <p:nvGraphicFramePr>
          <p:cNvPr id="36868" name="Object 4">
            <a:extLst>
              <a:ext uri="{FF2B5EF4-FFF2-40B4-BE49-F238E27FC236}">
                <a16:creationId xmlns:a16="http://schemas.microsoft.com/office/drawing/2014/main" id="{3AAFF1E9-C3B9-42D8-BC43-7E4835577976}"/>
              </a:ext>
            </a:extLst>
          </p:cNvPr>
          <p:cNvGraphicFramePr>
            <a:graphicFrameLocks noChangeAspect="1"/>
          </p:cNvGraphicFramePr>
          <p:nvPr>
            <p:extLst>
              <p:ext uri="{D42A27DB-BD31-4B8C-83A1-F6EECF244321}">
                <p14:modId xmlns:p14="http://schemas.microsoft.com/office/powerpoint/2010/main" val="43748375"/>
              </p:ext>
            </p:extLst>
          </p:nvPr>
        </p:nvGraphicFramePr>
        <p:xfrm>
          <a:off x="2590800" y="2370138"/>
          <a:ext cx="1384300" cy="914400"/>
        </p:xfrm>
        <a:graphic>
          <a:graphicData uri="http://schemas.openxmlformats.org/presentationml/2006/ole">
            <mc:AlternateContent xmlns:mc="http://schemas.openxmlformats.org/markup-compatibility/2006">
              <mc:Choice xmlns:v="urn:schemas-microsoft-com:vml" Requires="v">
                <p:oleObj spid="_x0000_s124071" name="公式" r:id="rId3" imgW="1352639" imgH="885723" progId="Equation.3">
                  <p:embed/>
                </p:oleObj>
              </mc:Choice>
              <mc:Fallback>
                <p:oleObj name="公式" r:id="rId3" imgW="1352639" imgH="885723" progId="Equation.3">
                  <p:embed/>
                  <p:pic>
                    <p:nvPicPr>
                      <p:cNvPr id="36868" name="Object 4">
                        <a:extLst>
                          <a:ext uri="{FF2B5EF4-FFF2-40B4-BE49-F238E27FC236}">
                            <a16:creationId xmlns:a16="http://schemas.microsoft.com/office/drawing/2014/main" id="{3AAFF1E9-C3B9-42D8-BC43-7E48355779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370138"/>
                        <a:ext cx="1384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Rectangle 5">
            <a:extLst>
              <a:ext uri="{FF2B5EF4-FFF2-40B4-BE49-F238E27FC236}">
                <a16:creationId xmlns:a16="http://schemas.microsoft.com/office/drawing/2014/main" id="{EDACF7C8-550F-4A31-B689-AFE607BE5D28}"/>
              </a:ext>
            </a:extLst>
          </p:cNvPr>
          <p:cNvSpPr>
            <a:spLocks noChangeArrowheads="1"/>
          </p:cNvSpPr>
          <p:nvPr/>
        </p:nvSpPr>
        <p:spPr bwMode="auto">
          <a:xfrm>
            <a:off x="468313" y="754063"/>
            <a:ext cx="83994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4500" indent="-4445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ea typeface="仿宋_GB2312" pitchFamily="49" charset="-122"/>
              </a:rPr>
              <a:t>(1) </a:t>
            </a:r>
            <a:r>
              <a:rPr lang="zh-CN" altLang="en-US">
                <a:solidFill>
                  <a:schemeClr val="bg1"/>
                </a:solidFill>
                <a:latin typeface="楷体_GB2312" pitchFamily="49" charset="-122"/>
                <a:ea typeface="楷体_GB2312" pitchFamily="49" charset="-122"/>
              </a:rPr>
              <a:t>当波源或观察者在二者联线</a:t>
            </a:r>
            <a:r>
              <a:rPr lang="zh-CN" altLang="en-US">
                <a:solidFill>
                  <a:srgbClr val="66FFFF"/>
                </a:solidFill>
                <a:latin typeface="楷体_GB2312" pitchFamily="49" charset="-122"/>
                <a:ea typeface="楷体_GB2312" pitchFamily="49" charset="-122"/>
              </a:rPr>
              <a:t>垂直方向上</a:t>
            </a:r>
            <a:r>
              <a:rPr lang="zh-CN" altLang="en-US">
                <a:solidFill>
                  <a:schemeClr val="bg1"/>
                </a:solidFill>
                <a:latin typeface="楷体_GB2312" pitchFamily="49" charset="-122"/>
                <a:ea typeface="楷体_GB2312" pitchFamily="49" charset="-122"/>
              </a:rPr>
              <a:t>运动时，</a:t>
            </a:r>
            <a:r>
              <a:rPr lang="zh-CN" altLang="en-US">
                <a:solidFill>
                  <a:srgbClr val="66FFFF"/>
                </a:solidFill>
                <a:latin typeface="楷体_GB2312" pitchFamily="49" charset="-122"/>
                <a:ea typeface="楷体_GB2312" pitchFamily="49" charset="-122"/>
              </a:rPr>
              <a:t>无多普勒效应</a:t>
            </a:r>
            <a:r>
              <a:rPr lang="zh-CN" altLang="en-US">
                <a:solidFill>
                  <a:schemeClr val="bg1"/>
                </a:solidFill>
                <a:latin typeface="楷体_GB2312" pitchFamily="49" charset="-122"/>
                <a:ea typeface="楷体_GB2312" pitchFamily="49" charset="-122"/>
              </a:rPr>
              <a:t>。</a:t>
            </a:r>
          </a:p>
        </p:txBody>
      </p:sp>
      <p:sp>
        <p:nvSpPr>
          <p:cNvPr id="36874" name="Text Box 10">
            <a:extLst>
              <a:ext uri="{FF2B5EF4-FFF2-40B4-BE49-F238E27FC236}">
                <a16:creationId xmlns:a16="http://schemas.microsoft.com/office/drawing/2014/main" id="{8806765D-06C9-4575-9EF1-4617CA933994}"/>
              </a:ext>
            </a:extLst>
          </p:cNvPr>
          <p:cNvSpPr txBox="1">
            <a:spLocks noChangeArrowheads="1"/>
          </p:cNvSpPr>
          <p:nvPr/>
        </p:nvSpPr>
        <p:spPr bwMode="auto">
          <a:xfrm>
            <a:off x="766763" y="307975"/>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latin typeface="宋体" panose="02010600030101010101" pitchFamily="2" charset="-122"/>
              </a:rPr>
              <a:t>讨论</a:t>
            </a:r>
          </a:p>
        </p:txBody>
      </p:sp>
      <p:sp>
        <p:nvSpPr>
          <p:cNvPr id="36875" name="Text Box 11">
            <a:extLst>
              <a:ext uri="{FF2B5EF4-FFF2-40B4-BE49-F238E27FC236}">
                <a16:creationId xmlns:a16="http://schemas.microsoft.com/office/drawing/2014/main" id="{1528D64D-C72C-4B86-9E57-C6AAC88D40EF}"/>
              </a:ext>
            </a:extLst>
          </p:cNvPr>
          <p:cNvSpPr txBox="1">
            <a:spLocks noChangeArrowheads="1"/>
          </p:cNvSpPr>
          <p:nvPr/>
        </p:nvSpPr>
        <p:spPr bwMode="auto">
          <a:xfrm>
            <a:off x="1130300" y="1692275"/>
            <a:ext cx="790575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25000"/>
              </a:lnSpc>
            </a:pPr>
            <a:r>
              <a:rPr lang="zh-CN" altLang="en-US">
                <a:solidFill>
                  <a:schemeClr val="hlink"/>
                </a:solidFill>
                <a:latin typeface="楷体_GB2312" pitchFamily="49" charset="-122"/>
                <a:ea typeface="楷体_GB2312" pitchFamily="49" charset="-122"/>
              </a:rPr>
              <a:t>       </a:t>
            </a:r>
            <a:r>
              <a:rPr lang="zh-CN" altLang="en-US">
                <a:solidFill>
                  <a:schemeClr val="bg1"/>
                </a:solidFill>
                <a:latin typeface="楷体_GB2312" pitchFamily="49" charset="-122"/>
                <a:ea typeface="楷体_GB2312" pitchFamily="49" charset="-122"/>
              </a:rPr>
              <a:t>时，</a:t>
            </a:r>
            <a:r>
              <a:rPr lang="zh-CN" altLang="en-US">
                <a:solidFill>
                  <a:schemeClr val="bg1"/>
                </a:solidFill>
                <a:latin typeface="仿宋_GB2312" pitchFamily="49" charset="-122"/>
                <a:ea typeface="楷体_GB2312" pitchFamily="49" charset="-122"/>
              </a:rPr>
              <a:t>多普勒效应</a:t>
            </a:r>
            <a:r>
              <a:rPr lang="zh-CN" altLang="en-US">
                <a:solidFill>
                  <a:schemeClr val="bg1"/>
                </a:solidFill>
                <a:latin typeface="楷体_GB2312" pitchFamily="49" charset="-122"/>
                <a:ea typeface="楷体_GB2312" pitchFamily="49" charset="-122"/>
              </a:rPr>
              <a:t>失去意义，此时形成冲击波（激波）</a:t>
            </a:r>
          </a:p>
        </p:txBody>
      </p:sp>
      <p:sp>
        <p:nvSpPr>
          <p:cNvPr id="36876" name="Rectangle 12">
            <a:extLst>
              <a:ext uri="{FF2B5EF4-FFF2-40B4-BE49-F238E27FC236}">
                <a16:creationId xmlns:a16="http://schemas.microsoft.com/office/drawing/2014/main" id="{CBB9C475-C32A-43B5-BEBD-374F4E734360}"/>
              </a:ext>
            </a:extLst>
          </p:cNvPr>
          <p:cNvSpPr>
            <a:spLocks noChangeArrowheads="1"/>
          </p:cNvSpPr>
          <p:nvPr/>
        </p:nvSpPr>
        <p:spPr bwMode="auto">
          <a:xfrm>
            <a:off x="1219200" y="25273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latin typeface="楷体_GB2312" pitchFamily="49" charset="-122"/>
                <a:ea typeface="楷体_GB2312" pitchFamily="49" charset="-122"/>
              </a:rPr>
              <a:t>马赫角</a:t>
            </a:r>
          </a:p>
        </p:txBody>
      </p:sp>
      <p:sp>
        <p:nvSpPr>
          <p:cNvPr id="36877" name="Line 13">
            <a:extLst>
              <a:ext uri="{FF2B5EF4-FFF2-40B4-BE49-F238E27FC236}">
                <a16:creationId xmlns:a16="http://schemas.microsoft.com/office/drawing/2014/main" id="{ED83183C-9E81-4C00-87E4-36A6E5908AD0}"/>
              </a:ext>
            </a:extLst>
          </p:cNvPr>
          <p:cNvSpPr>
            <a:spLocks noChangeShapeType="1"/>
          </p:cNvSpPr>
          <p:nvPr/>
        </p:nvSpPr>
        <p:spPr bwMode="auto">
          <a:xfrm>
            <a:off x="5029200" y="2432050"/>
            <a:ext cx="3295650" cy="12906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3" name="Line 14">
            <a:extLst>
              <a:ext uri="{FF2B5EF4-FFF2-40B4-BE49-F238E27FC236}">
                <a16:creationId xmlns:a16="http://schemas.microsoft.com/office/drawing/2014/main" id="{019F04B7-5B4C-4249-ADAC-20CF7032D982}"/>
              </a:ext>
            </a:extLst>
          </p:cNvPr>
          <p:cNvSpPr>
            <a:spLocks noChangeShapeType="1"/>
          </p:cNvSpPr>
          <p:nvPr/>
        </p:nvSpPr>
        <p:spPr bwMode="auto">
          <a:xfrm>
            <a:off x="4667250" y="4637088"/>
            <a:ext cx="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9" name="Line 15">
            <a:extLst>
              <a:ext uri="{FF2B5EF4-FFF2-40B4-BE49-F238E27FC236}">
                <a16:creationId xmlns:a16="http://schemas.microsoft.com/office/drawing/2014/main" id="{4328C810-4EC5-4BE2-B861-93B6F7CA9525}"/>
              </a:ext>
            </a:extLst>
          </p:cNvPr>
          <p:cNvSpPr>
            <a:spLocks noChangeShapeType="1"/>
          </p:cNvSpPr>
          <p:nvPr/>
        </p:nvSpPr>
        <p:spPr bwMode="auto">
          <a:xfrm flipH="1">
            <a:off x="5062538" y="3716338"/>
            <a:ext cx="3254375" cy="12969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80" name="Object 16">
            <a:extLst>
              <a:ext uri="{FF2B5EF4-FFF2-40B4-BE49-F238E27FC236}">
                <a16:creationId xmlns:a16="http://schemas.microsoft.com/office/drawing/2014/main" id="{838DF97E-E9EE-4E68-998D-C7F6CB4D1202}"/>
              </a:ext>
            </a:extLst>
          </p:cNvPr>
          <p:cNvGraphicFramePr>
            <a:graphicFrameLocks noChangeAspect="1"/>
          </p:cNvGraphicFramePr>
          <p:nvPr>
            <p:extLst>
              <p:ext uri="{D42A27DB-BD31-4B8C-83A1-F6EECF244321}">
                <p14:modId xmlns:p14="http://schemas.microsoft.com/office/powerpoint/2010/main" val="3337881930"/>
              </p:ext>
            </p:extLst>
          </p:nvPr>
        </p:nvGraphicFramePr>
        <p:xfrm>
          <a:off x="8181975" y="3367088"/>
          <a:ext cx="196850" cy="331787"/>
        </p:xfrm>
        <a:graphic>
          <a:graphicData uri="http://schemas.openxmlformats.org/presentationml/2006/ole">
            <mc:AlternateContent xmlns:mc="http://schemas.openxmlformats.org/markup-compatibility/2006">
              <mc:Choice xmlns:v="urn:schemas-microsoft-com:vml" Requires="v">
                <p:oleObj spid="_x0000_s124072" name="Equation" r:id="rId5" imgW="114376" imgH="152468" progId="Equation.3">
                  <p:embed/>
                </p:oleObj>
              </mc:Choice>
              <mc:Fallback>
                <p:oleObj name="Equation" r:id="rId5" imgW="114376" imgH="152468" progId="Equation.3">
                  <p:embed/>
                  <p:pic>
                    <p:nvPicPr>
                      <p:cNvPr id="36880" name="Object 16">
                        <a:extLst>
                          <a:ext uri="{FF2B5EF4-FFF2-40B4-BE49-F238E27FC236}">
                            <a16:creationId xmlns:a16="http://schemas.microsoft.com/office/drawing/2014/main" id="{838DF97E-E9EE-4E68-998D-C7F6CB4D12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1975" y="3367088"/>
                        <a:ext cx="19685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1" name="Object 17">
            <a:extLst>
              <a:ext uri="{FF2B5EF4-FFF2-40B4-BE49-F238E27FC236}">
                <a16:creationId xmlns:a16="http://schemas.microsoft.com/office/drawing/2014/main" id="{6412DB56-3E98-4CB7-8D6A-09F3CC3CE94F}"/>
              </a:ext>
            </a:extLst>
          </p:cNvPr>
          <p:cNvGraphicFramePr>
            <a:graphicFrameLocks noChangeAspect="1"/>
          </p:cNvGraphicFramePr>
          <p:nvPr>
            <p:extLst>
              <p:ext uri="{D42A27DB-BD31-4B8C-83A1-F6EECF244321}">
                <p14:modId xmlns:p14="http://schemas.microsoft.com/office/powerpoint/2010/main" val="2917205883"/>
              </p:ext>
            </p:extLst>
          </p:nvPr>
        </p:nvGraphicFramePr>
        <p:xfrm>
          <a:off x="8558213" y="3246438"/>
          <a:ext cx="309562" cy="433387"/>
        </p:xfrm>
        <a:graphic>
          <a:graphicData uri="http://schemas.openxmlformats.org/presentationml/2006/ole">
            <mc:AlternateContent xmlns:mc="http://schemas.openxmlformats.org/markup-compatibility/2006">
              <mc:Choice xmlns:v="urn:schemas-microsoft-com:vml" Requires="v">
                <p:oleObj spid="_x0000_s124073" name="公式" r:id="rId7" imgW="285635" imgH="400152" progId="Equation.3">
                  <p:embed/>
                </p:oleObj>
              </mc:Choice>
              <mc:Fallback>
                <p:oleObj name="公式" r:id="rId7" imgW="285635" imgH="400152" progId="Equation.3">
                  <p:embed/>
                  <p:pic>
                    <p:nvPicPr>
                      <p:cNvPr id="36881" name="Object 17">
                        <a:extLst>
                          <a:ext uri="{FF2B5EF4-FFF2-40B4-BE49-F238E27FC236}">
                            <a16:creationId xmlns:a16="http://schemas.microsoft.com/office/drawing/2014/main" id="{6412DB56-3E98-4CB7-8D6A-09F3CC3CE9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8213" y="3246438"/>
                        <a:ext cx="309562"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2" name="Line 18">
            <a:extLst>
              <a:ext uri="{FF2B5EF4-FFF2-40B4-BE49-F238E27FC236}">
                <a16:creationId xmlns:a16="http://schemas.microsoft.com/office/drawing/2014/main" id="{23171CC3-9246-42E3-8EF4-312E09E61100}"/>
              </a:ext>
            </a:extLst>
          </p:cNvPr>
          <p:cNvSpPr>
            <a:spLocks noChangeShapeType="1"/>
          </p:cNvSpPr>
          <p:nvPr/>
        </p:nvSpPr>
        <p:spPr bwMode="auto">
          <a:xfrm>
            <a:off x="8424863" y="3698875"/>
            <a:ext cx="396875" cy="0"/>
          </a:xfrm>
          <a:prstGeom prst="line">
            <a:avLst/>
          </a:prstGeom>
          <a:noFill/>
          <a:ln w="28575">
            <a:solidFill>
              <a:srgbClr val="FF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3" name="Line 19">
            <a:extLst>
              <a:ext uri="{FF2B5EF4-FFF2-40B4-BE49-F238E27FC236}">
                <a16:creationId xmlns:a16="http://schemas.microsoft.com/office/drawing/2014/main" id="{F11AA59E-F739-4200-9E06-FF732100AAF6}"/>
              </a:ext>
            </a:extLst>
          </p:cNvPr>
          <p:cNvSpPr>
            <a:spLocks noChangeShapeType="1"/>
          </p:cNvSpPr>
          <p:nvPr/>
        </p:nvSpPr>
        <p:spPr bwMode="auto">
          <a:xfrm>
            <a:off x="5861050" y="3698875"/>
            <a:ext cx="0" cy="1314450"/>
          </a:xfrm>
          <a:prstGeom prst="line">
            <a:avLst/>
          </a:prstGeom>
          <a:noFill/>
          <a:ln w="28575">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4" name="Line 20">
            <a:extLst>
              <a:ext uri="{FF2B5EF4-FFF2-40B4-BE49-F238E27FC236}">
                <a16:creationId xmlns:a16="http://schemas.microsoft.com/office/drawing/2014/main" id="{393B4BBB-6130-44B4-B797-03436E5BD548}"/>
              </a:ext>
            </a:extLst>
          </p:cNvPr>
          <p:cNvSpPr>
            <a:spLocks noChangeShapeType="1"/>
          </p:cNvSpPr>
          <p:nvPr/>
        </p:nvSpPr>
        <p:spPr bwMode="auto">
          <a:xfrm flipH="1">
            <a:off x="8293100" y="3717925"/>
            <a:ext cx="19050" cy="1314450"/>
          </a:xfrm>
          <a:prstGeom prst="line">
            <a:avLst/>
          </a:prstGeom>
          <a:noFill/>
          <a:ln w="28575">
            <a:solidFill>
              <a:srgbClr val="FF99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5" name="Line 21">
            <a:extLst>
              <a:ext uri="{FF2B5EF4-FFF2-40B4-BE49-F238E27FC236}">
                <a16:creationId xmlns:a16="http://schemas.microsoft.com/office/drawing/2014/main" id="{7298B1DA-60B7-455A-B13F-9396ABD9276F}"/>
              </a:ext>
            </a:extLst>
          </p:cNvPr>
          <p:cNvSpPr>
            <a:spLocks noChangeShapeType="1"/>
          </p:cNvSpPr>
          <p:nvPr/>
        </p:nvSpPr>
        <p:spPr bwMode="auto">
          <a:xfrm>
            <a:off x="5867400" y="4727575"/>
            <a:ext cx="2409825" cy="0"/>
          </a:xfrm>
          <a:prstGeom prst="line">
            <a:avLst/>
          </a:prstGeom>
          <a:noFill/>
          <a:ln w="28575">
            <a:solidFill>
              <a:srgbClr val="FF99FF"/>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6" name="Line 22">
            <a:extLst>
              <a:ext uri="{FF2B5EF4-FFF2-40B4-BE49-F238E27FC236}">
                <a16:creationId xmlns:a16="http://schemas.microsoft.com/office/drawing/2014/main" id="{61F8D850-3C2F-4524-BBDC-6C928496E7E9}"/>
              </a:ext>
            </a:extLst>
          </p:cNvPr>
          <p:cNvSpPr>
            <a:spLocks noChangeShapeType="1"/>
          </p:cNvSpPr>
          <p:nvPr/>
        </p:nvSpPr>
        <p:spPr bwMode="auto">
          <a:xfrm>
            <a:off x="5819775" y="3679825"/>
            <a:ext cx="319088" cy="876300"/>
          </a:xfrm>
          <a:prstGeom prst="line">
            <a:avLst/>
          </a:prstGeom>
          <a:noFill/>
          <a:ln w="38100">
            <a:solidFill>
              <a:srgbClr val="FF99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6887" name="Line 23">
            <a:extLst>
              <a:ext uri="{FF2B5EF4-FFF2-40B4-BE49-F238E27FC236}">
                <a16:creationId xmlns:a16="http://schemas.microsoft.com/office/drawing/2014/main" id="{1FDBCAA8-F878-4485-A1C7-8B8C3DF8E67B}"/>
              </a:ext>
            </a:extLst>
          </p:cNvPr>
          <p:cNvSpPr>
            <a:spLocks noChangeShapeType="1"/>
          </p:cNvSpPr>
          <p:nvPr/>
        </p:nvSpPr>
        <p:spPr bwMode="auto">
          <a:xfrm flipH="1">
            <a:off x="4572000" y="3722688"/>
            <a:ext cx="37052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888" name="Object 24">
            <a:extLst>
              <a:ext uri="{FF2B5EF4-FFF2-40B4-BE49-F238E27FC236}">
                <a16:creationId xmlns:a16="http://schemas.microsoft.com/office/drawing/2014/main" id="{66046038-9176-4136-8E55-D25ED60050A3}"/>
              </a:ext>
            </a:extLst>
          </p:cNvPr>
          <p:cNvGraphicFramePr>
            <a:graphicFrameLocks noChangeAspect="1"/>
          </p:cNvGraphicFramePr>
          <p:nvPr>
            <p:extLst>
              <p:ext uri="{D42A27DB-BD31-4B8C-83A1-F6EECF244321}">
                <p14:modId xmlns:p14="http://schemas.microsoft.com/office/powerpoint/2010/main" val="2142591486"/>
              </p:ext>
            </p:extLst>
          </p:nvPr>
        </p:nvGraphicFramePr>
        <p:xfrm>
          <a:off x="6962775" y="4337050"/>
          <a:ext cx="441325" cy="460375"/>
        </p:xfrm>
        <a:graphic>
          <a:graphicData uri="http://schemas.openxmlformats.org/presentationml/2006/ole">
            <mc:AlternateContent xmlns:mc="http://schemas.openxmlformats.org/markup-compatibility/2006">
              <mc:Choice xmlns:v="urn:schemas-microsoft-com:vml" Requires="v">
                <p:oleObj spid="_x0000_s124074" name="Equation" r:id="rId9" imgW="571576" imgH="438116" progId="Equation.3">
                  <p:embed/>
                </p:oleObj>
              </mc:Choice>
              <mc:Fallback>
                <p:oleObj name="Equation" r:id="rId9" imgW="571576" imgH="438116" progId="Equation.3">
                  <p:embed/>
                  <p:pic>
                    <p:nvPicPr>
                      <p:cNvPr id="36888" name="Object 24">
                        <a:extLst>
                          <a:ext uri="{FF2B5EF4-FFF2-40B4-BE49-F238E27FC236}">
                            <a16:creationId xmlns:a16="http://schemas.microsoft.com/office/drawing/2014/main" id="{66046038-9176-4136-8E55-D25ED6005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2775" y="4337050"/>
                        <a:ext cx="441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9" name="Object 25">
            <a:extLst>
              <a:ext uri="{FF2B5EF4-FFF2-40B4-BE49-F238E27FC236}">
                <a16:creationId xmlns:a16="http://schemas.microsoft.com/office/drawing/2014/main" id="{B807D2AB-21F9-4AE3-9750-BB9DE27B29A6}"/>
              </a:ext>
            </a:extLst>
          </p:cNvPr>
          <p:cNvGraphicFramePr>
            <a:graphicFrameLocks noChangeAspect="1"/>
          </p:cNvGraphicFramePr>
          <p:nvPr>
            <p:extLst>
              <p:ext uri="{D42A27DB-BD31-4B8C-83A1-F6EECF244321}">
                <p14:modId xmlns:p14="http://schemas.microsoft.com/office/powerpoint/2010/main" val="3852672457"/>
              </p:ext>
            </p:extLst>
          </p:nvPr>
        </p:nvGraphicFramePr>
        <p:xfrm>
          <a:off x="6056313" y="3870325"/>
          <a:ext cx="341312" cy="450850"/>
        </p:xfrm>
        <a:graphic>
          <a:graphicData uri="http://schemas.openxmlformats.org/presentationml/2006/ole">
            <mc:AlternateContent xmlns:mc="http://schemas.openxmlformats.org/markup-compatibility/2006">
              <mc:Choice xmlns:v="urn:schemas-microsoft-com:vml" Requires="v">
                <p:oleObj spid="_x0000_s124075" name="Equation" r:id="rId11" imgW="209486" imgH="209414" progId="Equation.3">
                  <p:embed/>
                </p:oleObj>
              </mc:Choice>
              <mc:Fallback>
                <p:oleObj name="Equation" r:id="rId11" imgW="209486" imgH="209414" progId="Equation.3">
                  <p:embed/>
                  <p:pic>
                    <p:nvPicPr>
                      <p:cNvPr id="36889" name="Object 25">
                        <a:extLst>
                          <a:ext uri="{FF2B5EF4-FFF2-40B4-BE49-F238E27FC236}">
                            <a16:creationId xmlns:a16="http://schemas.microsoft.com/office/drawing/2014/main" id="{B807D2AB-21F9-4AE3-9750-BB9DE27B29A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56313" y="3870325"/>
                        <a:ext cx="34131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0" name="Freeform 26">
            <a:extLst>
              <a:ext uri="{FF2B5EF4-FFF2-40B4-BE49-F238E27FC236}">
                <a16:creationId xmlns:a16="http://schemas.microsoft.com/office/drawing/2014/main" id="{0000BC8F-BEC4-4D7C-BBF2-ADD53EC90F86}"/>
              </a:ext>
            </a:extLst>
          </p:cNvPr>
          <p:cNvSpPr>
            <a:spLocks/>
          </p:cNvSpPr>
          <p:nvPr/>
        </p:nvSpPr>
        <p:spPr bwMode="auto">
          <a:xfrm>
            <a:off x="4787900" y="2492375"/>
            <a:ext cx="360363" cy="1223963"/>
          </a:xfrm>
          <a:custGeom>
            <a:avLst/>
            <a:gdLst>
              <a:gd name="T0" fmla="*/ 2147483646 w 296"/>
              <a:gd name="T1" fmla="*/ 0 h 960"/>
              <a:gd name="T2" fmla="*/ 2147483646 w 296"/>
              <a:gd name="T3" fmla="*/ 2147483646 h 960"/>
              <a:gd name="T4" fmla="*/ 2147483646 w 296"/>
              <a:gd name="T5" fmla="*/ 2147483646 h 960"/>
              <a:gd name="T6" fmla="*/ 2147483646 w 296"/>
              <a:gd name="T7" fmla="*/ 2147483646 h 960"/>
              <a:gd name="T8" fmla="*/ 2147483646 w 296"/>
              <a:gd name="T9" fmla="*/ 2147483646 h 960"/>
              <a:gd name="T10" fmla="*/ 2147483646 w 296"/>
              <a:gd name="T11" fmla="*/ 2147483646 h 960"/>
              <a:gd name="T12" fmla="*/ 0 60000 65536"/>
              <a:gd name="T13" fmla="*/ 0 60000 65536"/>
              <a:gd name="T14" fmla="*/ 0 60000 65536"/>
              <a:gd name="T15" fmla="*/ 0 60000 65536"/>
              <a:gd name="T16" fmla="*/ 0 60000 65536"/>
              <a:gd name="T17" fmla="*/ 0 60000 65536"/>
              <a:gd name="T18" fmla="*/ 0 w 296"/>
              <a:gd name="T19" fmla="*/ 0 h 960"/>
              <a:gd name="T20" fmla="*/ 296 w 296"/>
              <a:gd name="T21" fmla="*/ 960 h 960"/>
            </a:gdLst>
            <a:ahLst/>
            <a:cxnLst>
              <a:cxn ang="T12">
                <a:pos x="T0" y="T1"/>
              </a:cxn>
              <a:cxn ang="T13">
                <a:pos x="T2" y="T3"/>
              </a:cxn>
              <a:cxn ang="T14">
                <a:pos x="T4" y="T5"/>
              </a:cxn>
              <a:cxn ang="T15">
                <a:pos x="T6" y="T7"/>
              </a:cxn>
              <a:cxn ang="T16">
                <a:pos x="T8" y="T9"/>
              </a:cxn>
              <a:cxn ang="T17">
                <a:pos x="T10" y="T11"/>
              </a:cxn>
            </a:cxnLst>
            <a:rect l="T18" t="T19" r="T20" b="T21"/>
            <a:pathLst>
              <a:path w="296" h="960">
                <a:moveTo>
                  <a:pt x="296" y="0"/>
                </a:moveTo>
                <a:cubicBezTo>
                  <a:pt x="244" y="40"/>
                  <a:pt x="192" y="80"/>
                  <a:pt x="152" y="144"/>
                </a:cubicBezTo>
                <a:cubicBezTo>
                  <a:pt x="112" y="208"/>
                  <a:pt x="80" y="296"/>
                  <a:pt x="56" y="384"/>
                </a:cubicBezTo>
                <a:cubicBezTo>
                  <a:pt x="32" y="472"/>
                  <a:pt x="16" y="600"/>
                  <a:pt x="8" y="672"/>
                </a:cubicBezTo>
                <a:cubicBezTo>
                  <a:pt x="0" y="744"/>
                  <a:pt x="8" y="768"/>
                  <a:pt x="8" y="816"/>
                </a:cubicBezTo>
                <a:cubicBezTo>
                  <a:pt x="8" y="864"/>
                  <a:pt x="8" y="936"/>
                  <a:pt x="8" y="960"/>
                </a:cubicBezTo>
              </a:path>
            </a:pathLst>
          </a:custGeom>
          <a:noFill/>
          <a:ln w="38100">
            <a:solidFill>
              <a:srgbClr val="FF99FF"/>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6891" name="Object 27">
            <a:extLst>
              <a:ext uri="{FF2B5EF4-FFF2-40B4-BE49-F238E27FC236}">
                <a16:creationId xmlns:a16="http://schemas.microsoft.com/office/drawing/2014/main" id="{5AECB9B1-1A4A-4F3E-98FE-266A5A6C5785}"/>
              </a:ext>
            </a:extLst>
          </p:cNvPr>
          <p:cNvGraphicFramePr>
            <a:graphicFrameLocks noChangeAspect="1"/>
          </p:cNvGraphicFramePr>
          <p:nvPr>
            <p:extLst>
              <p:ext uri="{D42A27DB-BD31-4B8C-83A1-F6EECF244321}">
                <p14:modId xmlns:p14="http://schemas.microsoft.com/office/powerpoint/2010/main" val="766923684"/>
              </p:ext>
            </p:extLst>
          </p:nvPr>
        </p:nvGraphicFramePr>
        <p:xfrm>
          <a:off x="4427538" y="2879725"/>
          <a:ext cx="330200" cy="439738"/>
        </p:xfrm>
        <a:graphic>
          <a:graphicData uri="http://schemas.openxmlformats.org/presentationml/2006/ole">
            <mc:AlternateContent xmlns:mc="http://schemas.openxmlformats.org/markup-compatibility/2006">
              <mc:Choice xmlns:v="urn:schemas-microsoft-com:vml" Requires="v">
                <p:oleObj spid="_x0000_s124076" name="Equation" r:id="rId13" imgW="95110" imgH="152468" progId="Equation.3">
                  <p:embed/>
                </p:oleObj>
              </mc:Choice>
              <mc:Fallback>
                <p:oleObj name="Equation" r:id="rId13" imgW="95110" imgH="152468" progId="Equation.3">
                  <p:embed/>
                  <p:pic>
                    <p:nvPicPr>
                      <p:cNvPr id="36891" name="Object 27">
                        <a:extLst>
                          <a:ext uri="{FF2B5EF4-FFF2-40B4-BE49-F238E27FC236}">
                            <a16:creationId xmlns:a16="http://schemas.microsoft.com/office/drawing/2014/main" id="{5AECB9B1-1A4A-4F3E-98FE-266A5A6C57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27538" y="2879725"/>
                        <a:ext cx="3302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2" name="Oval 28">
            <a:extLst>
              <a:ext uri="{FF2B5EF4-FFF2-40B4-BE49-F238E27FC236}">
                <a16:creationId xmlns:a16="http://schemas.microsoft.com/office/drawing/2014/main" id="{A4935691-02D7-45E5-90CB-18ADE2175556}"/>
              </a:ext>
            </a:extLst>
          </p:cNvPr>
          <p:cNvSpPr>
            <a:spLocks noChangeArrowheads="1"/>
          </p:cNvSpPr>
          <p:nvPr/>
        </p:nvSpPr>
        <p:spPr bwMode="auto">
          <a:xfrm>
            <a:off x="5008563" y="2844800"/>
            <a:ext cx="1666875" cy="1771650"/>
          </a:xfrm>
          <a:prstGeom prst="ellipse">
            <a:avLst/>
          </a:prstGeom>
          <a:noFill/>
          <a:ln w="38100">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3" name="Oval 29">
            <a:extLst>
              <a:ext uri="{FF2B5EF4-FFF2-40B4-BE49-F238E27FC236}">
                <a16:creationId xmlns:a16="http://schemas.microsoft.com/office/drawing/2014/main" id="{4EC75BE0-6DEE-42A4-823C-079922B9463A}"/>
              </a:ext>
            </a:extLst>
          </p:cNvPr>
          <p:cNvSpPr>
            <a:spLocks noChangeArrowheads="1"/>
          </p:cNvSpPr>
          <p:nvPr/>
        </p:nvSpPr>
        <p:spPr bwMode="auto">
          <a:xfrm flipH="1" flipV="1">
            <a:off x="5784850" y="3633788"/>
            <a:ext cx="152400" cy="152400"/>
          </a:xfrm>
          <a:prstGeom prst="ellipse">
            <a:avLst/>
          </a:prstGeom>
          <a:solidFill>
            <a:srgbClr val="FF6600"/>
          </a:solid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latin typeface="仿宋_GB2312" pitchFamily="49" charset="-122"/>
              <a:ea typeface="仿宋_GB2312" pitchFamily="49" charset="-122"/>
            </a:endParaRPr>
          </a:p>
        </p:txBody>
      </p:sp>
      <p:sp>
        <p:nvSpPr>
          <p:cNvPr id="36894" name="Oval 30">
            <a:extLst>
              <a:ext uri="{FF2B5EF4-FFF2-40B4-BE49-F238E27FC236}">
                <a16:creationId xmlns:a16="http://schemas.microsoft.com/office/drawing/2014/main" id="{63DAA862-8530-4618-8A09-368D0DDC5918}"/>
              </a:ext>
            </a:extLst>
          </p:cNvPr>
          <p:cNvSpPr>
            <a:spLocks noChangeArrowheads="1"/>
          </p:cNvSpPr>
          <p:nvPr/>
        </p:nvSpPr>
        <p:spPr bwMode="auto">
          <a:xfrm>
            <a:off x="7234238" y="3429000"/>
            <a:ext cx="527050" cy="571500"/>
          </a:xfrm>
          <a:prstGeom prst="ellipse">
            <a:avLst/>
          </a:prstGeom>
          <a:noFill/>
          <a:ln w="38100">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5" name="Oval 31">
            <a:extLst>
              <a:ext uri="{FF2B5EF4-FFF2-40B4-BE49-F238E27FC236}">
                <a16:creationId xmlns:a16="http://schemas.microsoft.com/office/drawing/2014/main" id="{5831847B-3BE1-4235-9AE9-0A9ACE89DF85}"/>
              </a:ext>
            </a:extLst>
          </p:cNvPr>
          <p:cNvSpPr>
            <a:spLocks noChangeArrowheads="1"/>
          </p:cNvSpPr>
          <p:nvPr/>
        </p:nvSpPr>
        <p:spPr bwMode="auto">
          <a:xfrm>
            <a:off x="6508750" y="3238500"/>
            <a:ext cx="936625" cy="971550"/>
          </a:xfrm>
          <a:prstGeom prst="ellipse">
            <a:avLst/>
          </a:prstGeom>
          <a:noFill/>
          <a:ln w="38100">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6" name="Oval 32">
            <a:extLst>
              <a:ext uri="{FF2B5EF4-FFF2-40B4-BE49-F238E27FC236}">
                <a16:creationId xmlns:a16="http://schemas.microsoft.com/office/drawing/2014/main" id="{BF4789C3-FC9A-4889-9689-E6BDC00C25C9}"/>
              </a:ext>
            </a:extLst>
          </p:cNvPr>
          <p:cNvSpPr>
            <a:spLocks noChangeArrowheads="1"/>
          </p:cNvSpPr>
          <p:nvPr/>
        </p:nvSpPr>
        <p:spPr bwMode="auto">
          <a:xfrm>
            <a:off x="5784850" y="3040063"/>
            <a:ext cx="1236663" cy="1371600"/>
          </a:xfrm>
          <a:prstGeom prst="ellipse">
            <a:avLst/>
          </a:prstGeom>
          <a:noFill/>
          <a:ln w="38100">
            <a:solidFill>
              <a:srgbClr val="99FF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2" name="Line 33">
            <a:extLst>
              <a:ext uri="{FF2B5EF4-FFF2-40B4-BE49-F238E27FC236}">
                <a16:creationId xmlns:a16="http://schemas.microsoft.com/office/drawing/2014/main" id="{5E62E82D-F440-4575-955D-1720F8825237}"/>
              </a:ext>
            </a:extLst>
          </p:cNvPr>
          <p:cNvSpPr>
            <a:spLocks noChangeShapeType="1"/>
          </p:cNvSpPr>
          <p:nvPr/>
        </p:nvSpPr>
        <p:spPr bwMode="auto">
          <a:xfrm>
            <a:off x="4648200" y="4640263"/>
            <a:ext cx="0" cy="0"/>
          </a:xfrm>
          <a:prstGeom prst="line">
            <a:avLst/>
          </a:prstGeom>
          <a:noFill/>
          <a:ln w="38100">
            <a:solidFill>
              <a:srgbClr val="99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Oval 34">
            <a:extLst>
              <a:ext uri="{FF2B5EF4-FFF2-40B4-BE49-F238E27FC236}">
                <a16:creationId xmlns:a16="http://schemas.microsoft.com/office/drawing/2014/main" id="{32120295-7301-4F89-B813-25EB87CD0999}"/>
              </a:ext>
            </a:extLst>
          </p:cNvPr>
          <p:cNvSpPr>
            <a:spLocks noChangeArrowheads="1"/>
          </p:cNvSpPr>
          <p:nvPr/>
        </p:nvSpPr>
        <p:spPr bwMode="auto">
          <a:xfrm flipH="1" flipV="1">
            <a:off x="6324600" y="3633788"/>
            <a:ext cx="152400" cy="152400"/>
          </a:xfrm>
          <a:prstGeom prst="ellipse">
            <a:avLst/>
          </a:prstGeom>
          <a:solidFill>
            <a:srgbClr val="FF6600"/>
          </a:solid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latin typeface="仿宋_GB2312" pitchFamily="49" charset="-122"/>
              <a:ea typeface="仿宋_GB2312" pitchFamily="49" charset="-122"/>
            </a:endParaRPr>
          </a:p>
        </p:txBody>
      </p:sp>
      <p:sp>
        <p:nvSpPr>
          <p:cNvPr id="36899" name="Oval 35">
            <a:extLst>
              <a:ext uri="{FF2B5EF4-FFF2-40B4-BE49-F238E27FC236}">
                <a16:creationId xmlns:a16="http://schemas.microsoft.com/office/drawing/2014/main" id="{F3961961-1B31-4F5A-BDFD-E787CDC5B20C}"/>
              </a:ext>
            </a:extLst>
          </p:cNvPr>
          <p:cNvSpPr>
            <a:spLocks noChangeArrowheads="1"/>
          </p:cNvSpPr>
          <p:nvPr/>
        </p:nvSpPr>
        <p:spPr bwMode="auto">
          <a:xfrm flipH="1" flipV="1">
            <a:off x="6934200" y="3633788"/>
            <a:ext cx="152400" cy="152400"/>
          </a:xfrm>
          <a:prstGeom prst="ellipse">
            <a:avLst/>
          </a:prstGeom>
          <a:solidFill>
            <a:srgbClr val="FF6600"/>
          </a:solid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latin typeface="仿宋_GB2312" pitchFamily="49" charset="-122"/>
              <a:ea typeface="仿宋_GB2312" pitchFamily="49" charset="-122"/>
            </a:endParaRPr>
          </a:p>
        </p:txBody>
      </p:sp>
      <p:sp>
        <p:nvSpPr>
          <p:cNvPr id="36900" name="Oval 36">
            <a:extLst>
              <a:ext uri="{FF2B5EF4-FFF2-40B4-BE49-F238E27FC236}">
                <a16:creationId xmlns:a16="http://schemas.microsoft.com/office/drawing/2014/main" id="{04506CB8-CC1D-47AE-A19F-A7416C8FBE56}"/>
              </a:ext>
            </a:extLst>
          </p:cNvPr>
          <p:cNvSpPr>
            <a:spLocks noChangeArrowheads="1"/>
          </p:cNvSpPr>
          <p:nvPr/>
        </p:nvSpPr>
        <p:spPr bwMode="auto">
          <a:xfrm flipH="1" flipV="1">
            <a:off x="7443788" y="3629025"/>
            <a:ext cx="152400" cy="152400"/>
          </a:xfrm>
          <a:prstGeom prst="ellipse">
            <a:avLst/>
          </a:prstGeom>
          <a:solidFill>
            <a:srgbClr val="FF6600"/>
          </a:solidFill>
          <a:ln>
            <a:noFill/>
          </a:ln>
          <a:extLst>
            <a:ext uri="{91240B29-F687-4F45-9708-019B960494DF}">
              <a14:hiddenLine xmlns:a14="http://schemas.microsoft.com/office/drawing/2010/main" w="12700">
                <a:solidFill>
                  <a:srgbClr val="000000"/>
                </a:solidFill>
                <a:round/>
                <a:headEnd/>
                <a:tailEnd/>
              </a14:hiddenLine>
            </a:ext>
          </a:extLst>
        </p:spPr>
        <p:txBody>
          <a:bodyPr rot="10800000"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solidFill>
                <a:schemeClr val="bg1"/>
              </a:solidFill>
              <a:latin typeface="仿宋_GB2312" pitchFamily="49" charset="-122"/>
              <a:ea typeface="仿宋_GB2312" pitchFamily="49" charset="-122"/>
            </a:endParaRPr>
          </a:p>
        </p:txBody>
      </p:sp>
      <p:graphicFrame>
        <p:nvGraphicFramePr>
          <p:cNvPr id="36901" name="Object 37">
            <a:extLst>
              <a:ext uri="{FF2B5EF4-FFF2-40B4-BE49-F238E27FC236}">
                <a16:creationId xmlns:a16="http://schemas.microsoft.com/office/drawing/2014/main" id="{39B33EFB-8676-47D7-B04B-8A1221B8F6BA}"/>
              </a:ext>
            </a:extLst>
          </p:cNvPr>
          <p:cNvGraphicFramePr>
            <a:graphicFrameLocks noChangeAspect="1"/>
          </p:cNvGraphicFramePr>
          <p:nvPr>
            <p:extLst>
              <p:ext uri="{D42A27DB-BD31-4B8C-83A1-F6EECF244321}">
                <p14:modId xmlns:p14="http://schemas.microsoft.com/office/powerpoint/2010/main" val="3488803043"/>
              </p:ext>
            </p:extLst>
          </p:nvPr>
        </p:nvGraphicFramePr>
        <p:xfrm>
          <a:off x="946150" y="1757363"/>
          <a:ext cx="889000" cy="431800"/>
        </p:xfrm>
        <a:graphic>
          <a:graphicData uri="http://schemas.openxmlformats.org/presentationml/2006/ole">
            <mc:AlternateContent xmlns:mc="http://schemas.openxmlformats.org/markup-compatibility/2006">
              <mc:Choice xmlns:v="urn:schemas-microsoft-com:vml" Requires="v">
                <p:oleObj spid="_x0000_s124077" name="Equation" r:id="rId15" imgW="857212" imgH="400152" progId="Equation.3">
                  <p:embed/>
                </p:oleObj>
              </mc:Choice>
              <mc:Fallback>
                <p:oleObj name="Equation" r:id="rId15" imgW="857212" imgH="400152" progId="Equation.3">
                  <p:embed/>
                  <p:pic>
                    <p:nvPicPr>
                      <p:cNvPr id="36901" name="Object 37">
                        <a:extLst>
                          <a:ext uri="{FF2B5EF4-FFF2-40B4-BE49-F238E27FC236}">
                            <a16:creationId xmlns:a16="http://schemas.microsoft.com/office/drawing/2014/main" id="{39B33EFB-8676-47D7-B04B-8A1221B8F6B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6150" y="1757363"/>
                        <a:ext cx="889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2" name="Object 38">
            <a:extLst>
              <a:ext uri="{FF2B5EF4-FFF2-40B4-BE49-F238E27FC236}">
                <a16:creationId xmlns:a16="http://schemas.microsoft.com/office/drawing/2014/main" id="{9660AE1F-BE08-4155-9BF1-BC506D5A8CCC}"/>
              </a:ext>
            </a:extLst>
          </p:cNvPr>
          <p:cNvGraphicFramePr>
            <a:graphicFrameLocks noChangeAspect="1"/>
          </p:cNvGraphicFramePr>
          <p:nvPr>
            <p:extLst>
              <p:ext uri="{D42A27DB-BD31-4B8C-83A1-F6EECF244321}">
                <p14:modId xmlns:p14="http://schemas.microsoft.com/office/powerpoint/2010/main" val="110610239"/>
              </p:ext>
            </p:extLst>
          </p:nvPr>
        </p:nvGraphicFramePr>
        <p:xfrm>
          <a:off x="5867400" y="3346450"/>
          <a:ext cx="196850" cy="331788"/>
        </p:xfrm>
        <a:graphic>
          <a:graphicData uri="http://schemas.openxmlformats.org/presentationml/2006/ole">
            <mc:AlternateContent xmlns:mc="http://schemas.openxmlformats.org/markup-compatibility/2006">
              <mc:Choice xmlns:v="urn:schemas-microsoft-com:vml" Requires="v">
                <p:oleObj spid="_x0000_s124078" name="Equation" r:id="rId17" imgW="114376" imgH="152468" progId="Equation.3">
                  <p:embed/>
                </p:oleObj>
              </mc:Choice>
              <mc:Fallback>
                <p:oleObj name="Equation" r:id="rId17" imgW="114376" imgH="152468" progId="Equation.3">
                  <p:embed/>
                  <p:pic>
                    <p:nvPicPr>
                      <p:cNvPr id="36902" name="Object 38">
                        <a:extLst>
                          <a:ext uri="{FF2B5EF4-FFF2-40B4-BE49-F238E27FC236}">
                            <a16:creationId xmlns:a16="http://schemas.microsoft.com/office/drawing/2014/main" id="{9660AE1F-BE08-4155-9BF1-BC506D5A8CC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33464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3" name="Object 39">
            <a:extLst>
              <a:ext uri="{FF2B5EF4-FFF2-40B4-BE49-F238E27FC236}">
                <a16:creationId xmlns:a16="http://schemas.microsoft.com/office/drawing/2014/main" id="{1C51346B-21DF-4E48-B9F9-772E4D992066}"/>
              </a:ext>
            </a:extLst>
          </p:cNvPr>
          <p:cNvGraphicFramePr>
            <a:graphicFrameLocks noChangeAspect="1"/>
          </p:cNvGraphicFramePr>
          <p:nvPr>
            <p:extLst>
              <p:ext uri="{D42A27DB-BD31-4B8C-83A1-F6EECF244321}">
                <p14:modId xmlns:p14="http://schemas.microsoft.com/office/powerpoint/2010/main" val="1000230465"/>
              </p:ext>
            </p:extLst>
          </p:nvPr>
        </p:nvGraphicFramePr>
        <p:xfrm>
          <a:off x="6248400" y="3346450"/>
          <a:ext cx="196850" cy="331788"/>
        </p:xfrm>
        <a:graphic>
          <a:graphicData uri="http://schemas.openxmlformats.org/presentationml/2006/ole">
            <mc:AlternateContent xmlns:mc="http://schemas.openxmlformats.org/markup-compatibility/2006">
              <mc:Choice xmlns:v="urn:schemas-microsoft-com:vml" Requires="v">
                <p:oleObj spid="_x0000_s124079" name="Equation" r:id="rId19" imgW="114376" imgH="152468" progId="Equation.3">
                  <p:embed/>
                </p:oleObj>
              </mc:Choice>
              <mc:Fallback>
                <p:oleObj name="Equation" r:id="rId19" imgW="114376" imgH="152468" progId="Equation.3">
                  <p:embed/>
                  <p:pic>
                    <p:nvPicPr>
                      <p:cNvPr id="36903" name="Object 39">
                        <a:extLst>
                          <a:ext uri="{FF2B5EF4-FFF2-40B4-BE49-F238E27FC236}">
                            <a16:creationId xmlns:a16="http://schemas.microsoft.com/office/drawing/2014/main" id="{1C51346B-21DF-4E48-B9F9-772E4D99206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8400" y="33464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4" name="Object 40">
            <a:extLst>
              <a:ext uri="{FF2B5EF4-FFF2-40B4-BE49-F238E27FC236}">
                <a16:creationId xmlns:a16="http://schemas.microsoft.com/office/drawing/2014/main" id="{C795F421-D5FF-44CF-B11C-01307E193C47}"/>
              </a:ext>
            </a:extLst>
          </p:cNvPr>
          <p:cNvGraphicFramePr>
            <a:graphicFrameLocks noChangeAspect="1"/>
          </p:cNvGraphicFramePr>
          <p:nvPr>
            <p:extLst>
              <p:ext uri="{D42A27DB-BD31-4B8C-83A1-F6EECF244321}">
                <p14:modId xmlns:p14="http://schemas.microsoft.com/office/powerpoint/2010/main" val="446512684"/>
              </p:ext>
            </p:extLst>
          </p:nvPr>
        </p:nvGraphicFramePr>
        <p:xfrm>
          <a:off x="6781800" y="3422650"/>
          <a:ext cx="196850" cy="331788"/>
        </p:xfrm>
        <a:graphic>
          <a:graphicData uri="http://schemas.openxmlformats.org/presentationml/2006/ole">
            <mc:AlternateContent xmlns:mc="http://schemas.openxmlformats.org/markup-compatibility/2006">
              <mc:Choice xmlns:v="urn:schemas-microsoft-com:vml" Requires="v">
                <p:oleObj spid="_x0000_s124080" name="Equation" r:id="rId21" imgW="114376" imgH="152468" progId="Equation.3">
                  <p:embed/>
                </p:oleObj>
              </mc:Choice>
              <mc:Fallback>
                <p:oleObj name="Equation" r:id="rId21" imgW="114376" imgH="152468" progId="Equation.3">
                  <p:embed/>
                  <p:pic>
                    <p:nvPicPr>
                      <p:cNvPr id="36904" name="Object 40">
                        <a:extLst>
                          <a:ext uri="{FF2B5EF4-FFF2-40B4-BE49-F238E27FC236}">
                            <a16:creationId xmlns:a16="http://schemas.microsoft.com/office/drawing/2014/main" id="{C795F421-D5FF-44CF-B11C-01307E193C4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81800" y="34226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5" name="Object 41">
            <a:extLst>
              <a:ext uri="{FF2B5EF4-FFF2-40B4-BE49-F238E27FC236}">
                <a16:creationId xmlns:a16="http://schemas.microsoft.com/office/drawing/2014/main" id="{A8228CBC-C3C9-4113-8B5F-5228AA3FFDF4}"/>
              </a:ext>
            </a:extLst>
          </p:cNvPr>
          <p:cNvGraphicFramePr>
            <a:graphicFrameLocks noChangeAspect="1"/>
          </p:cNvGraphicFramePr>
          <p:nvPr>
            <p:extLst>
              <p:ext uri="{D42A27DB-BD31-4B8C-83A1-F6EECF244321}">
                <p14:modId xmlns:p14="http://schemas.microsoft.com/office/powerpoint/2010/main" val="3469300462"/>
              </p:ext>
            </p:extLst>
          </p:nvPr>
        </p:nvGraphicFramePr>
        <p:xfrm>
          <a:off x="7467600" y="3422650"/>
          <a:ext cx="196850" cy="331788"/>
        </p:xfrm>
        <a:graphic>
          <a:graphicData uri="http://schemas.openxmlformats.org/presentationml/2006/ole">
            <mc:AlternateContent xmlns:mc="http://schemas.openxmlformats.org/markup-compatibility/2006">
              <mc:Choice xmlns:v="urn:schemas-microsoft-com:vml" Requires="v">
                <p:oleObj spid="_x0000_s124081" name="Equation" r:id="rId23" imgW="114376" imgH="152468" progId="Equation.3">
                  <p:embed/>
                </p:oleObj>
              </mc:Choice>
              <mc:Fallback>
                <p:oleObj name="Equation" r:id="rId23" imgW="114376" imgH="152468" progId="Equation.3">
                  <p:embed/>
                  <p:pic>
                    <p:nvPicPr>
                      <p:cNvPr id="36905" name="Object 41">
                        <a:extLst>
                          <a:ext uri="{FF2B5EF4-FFF2-40B4-BE49-F238E27FC236}">
                            <a16:creationId xmlns:a16="http://schemas.microsoft.com/office/drawing/2014/main" id="{A8228CBC-C3C9-4113-8B5F-5228AA3FFDF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67600" y="34226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6" name="AutoShape 42">
            <a:extLst>
              <a:ext uri="{FF2B5EF4-FFF2-40B4-BE49-F238E27FC236}">
                <a16:creationId xmlns:a16="http://schemas.microsoft.com/office/drawing/2014/main" id="{297E1713-A0CC-41BA-AC1F-3BDE6D0EAEA8}"/>
              </a:ext>
            </a:extLst>
          </p:cNvPr>
          <p:cNvSpPr>
            <a:spLocks noChangeArrowheads="1"/>
          </p:cNvSpPr>
          <p:nvPr/>
        </p:nvSpPr>
        <p:spPr bwMode="auto">
          <a:xfrm>
            <a:off x="323850" y="2603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43">
            <a:extLst>
              <a:ext uri="{FF2B5EF4-FFF2-40B4-BE49-F238E27FC236}">
                <a16:creationId xmlns:a16="http://schemas.microsoft.com/office/drawing/2014/main" id="{144B9CA4-0318-45D5-AA34-79CC3B5AEDB2}"/>
              </a:ext>
            </a:extLst>
          </p:cNvPr>
          <p:cNvGrpSpPr>
            <a:grpSpLocks/>
          </p:cNvGrpSpPr>
          <p:nvPr/>
        </p:nvGrpSpPr>
        <p:grpSpPr bwMode="auto">
          <a:xfrm>
            <a:off x="7667625" y="2416175"/>
            <a:ext cx="431800" cy="292100"/>
            <a:chOff x="5012" y="3612"/>
            <a:chExt cx="272" cy="184"/>
          </a:xfrm>
        </p:grpSpPr>
        <p:grpSp>
          <p:nvGrpSpPr>
            <p:cNvPr id="16424" name="Group 44">
              <a:extLst>
                <a:ext uri="{FF2B5EF4-FFF2-40B4-BE49-F238E27FC236}">
                  <a16:creationId xmlns:a16="http://schemas.microsoft.com/office/drawing/2014/main" id="{94E6FC44-660E-498F-9F60-B3A690504F22}"/>
                </a:ext>
              </a:extLst>
            </p:cNvPr>
            <p:cNvGrpSpPr>
              <a:grpSpLocks/>
            </p:cNvGrpSpPr>
            <p:nvPr/>
          </p:nvGrpSpPr>
          <p:grpSpPr bwMode="auto">
            <a:xfrm>
              <a:off x="5030" y="3621"/>
              <a:ext cx="248" cy="175"/>
              <a:chOff x="4958" y="1120"/>
              <a:chExt cx="248" cy="175"/>
            </a:xfrm>
          </p:grpSpPr>
          <p:sp>
            <p:nvSpPr>
              <p:cNvPr id="16426" name="AutoShape 45">
                <a:hlinkClick r:id="rId25" action="ppaction://hlinkfile"/>
                <a:extLst>
                  <a:ext uri="{FF2B5EF4-FFF2-40B4-BE49-F238E27FC236}">
                    <a16:creationId xmlns:a16="http://schemas.microsoft.com/office/drawing/2014/main" id="{95D6BF99-EC08-482B-95CC-4350EA77BCA0}"/>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27" name="AutoShape 46">
                <a:extLst>
                  <a:ext uri="{FF2B5EF4-FFF2-40B4-BE49-F238E27FC236}">
                    <a16:creationId xmlns:a16="http://schemas.microsoft.com/office/drawing/2014/main" id="{08B2A3B1-32D5-42E3-8D3F-8568FC19F8D0}"/>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28" name="AutoShape 47">
                <a:extLst>
                  <a:ext uri="{FF2B5EF4-FFF2-40B4-BE49-F238E27FC236}">
                    <a16:creationId xmlns:a16="http://schemas.microsoft.com/office/drawing/2014/main" id="{2685F41E-96C2-4D51-A1A9-73F4764FA4C2}"/>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29" name="Line 48">
                <a:extLst>
                  <a:ext uri="{FF2B5EF4-FFF2-40B4-BE49-F238E27FC236}">
                    <a16:creationId xmlns:a16="http://schemas.microsoft.com/office/drawing/2014/main" id="{57133B83-B9C1-4DCD-85BE-32FE7786CCEE}"/>
                  </a:ext>
                </a:extLst>
              </p:cNvPr>
              <p:cNvSpPr>
                <a:spLocks noChangeShapeType="1"/>
              </p:cNvSpPr>
              <p:nvPr/>
            </p:nvSpPr>
            <p:spPr bwMode="auto">
              <a:xfrm>
                <a:off x="4985" y="1177"/>
                <a:ext cx="0"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25" name="Rectangle 49">
              <a:hlinkClick r:id="rId26" action="ppaction://hlinkfile" tooltip="点击播放动画"/>
              <a:extLst>
                <a:ext uri="{FF2B5EF4-FFF2-40B4-BE49-F238E27FC236}">
                  <a16:creationId xmlns:a16="http://schemas.microsoft.com/office/drawing/2014/main" id="{81BDBDF6-1BEB-445D-B62D-78A492ADC86E}"/>
                </a:ext>
              </a:extLst>
            </p:cNvPr>
            <p:cNvSpPr>
              <a:spLocks noChangeArrowheads="1"/>
            </p:cNvSpPr>
            <p:nvPr/>
          </p:nvSpPr>
          <p:spPr bwMode="auto">
            <a:xfrm>
              <a:off x="5012" y="3612"/>
              <a:ext cx="272" cy="181"/>
            </a:xfrm>
            <a:prstGeom prst="rect">
              <a:avLst/>
            </a:prstGeom>
            <a:solidFill>
              <a:srgbClr val="00CC99">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6423" name="灯片编号占位符 1">
            <a:extLst>
              <a:ext uri="{FF2B5EF4-FFF2-40B4-BE49-F238E27FC236}">
                <a16:creationId xmlns:a16="http://schemas.microsoft.com/office/drawing/2014/main" id="{F0AFC13C-9FCF-4954-AD2B-58D00B118125}"/>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F4F43B8-8AC0-4256-8237-C7404BA85697}" type="slidenum">
              <a:rPr lang="en-US" altLang="zh-CN" b="0">
                <a:solidFill>
                  <a:srgbClr val="FF00FF"/>
                </a:solidFill>
              </a:rPr>
              <a:pPr eaLnBrk="1" hangingPunct="1"/>
              <a:t>5</a:t>
            </a:fld>
            <a:r>
              <a:rPr lang="en-US" altLang="zh-CN" b="0">
                <a:solidFill>
                  <a:srgbClr val="FF00FF"/>
                </a:solidFill>
              </a:rPr>
              <a:t>/23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906"/>
                                        </p:tgtEl>
                                        <p:attrNameLst>
                                          <p:attrName>style.visibility</p:attrName>
                                        </p:attrNameLst>
                                      </p:cBhvr>
                                      <p:to>
                                        <p:strVal val="visible"/>
                                      </p:to>
                                    </p:set>
                                    <p:animEffect transition="in" filter="dissolve">
                                      <p:cBhvr>
                                        <p:cTn id="7" dur="500"/>
                                        <p:tgtEl>
                                          <p:spTgt spid="3690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874"/>
                                        </p:tgtEl>
                                        <p:attrNameLst>
                                          <p:attrName>style.visibility</p:attrName>
                                        </p:attrNameLst>
                                      </p:cBhvr>
                                      <p:to>
                                        <p:strVal val="visible"/>
                                      </p:to>
                                    </p:set>
                                    <p:animEffect transition="in" filter="dissolve">
                                      <p:cBhvr>
                                        <p:cTn id="10" dur="500"/>
                                        <p:tgtEl>
                                          <p:spTgt spid="3687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6869"/>
                                        </p:tgtEl>
                                        <p:attrNameLst>
                                          <p:attrName>style.visibility</p:attrName>
                                        </p:attrNameLst>
                                      </p:cBhvr>
                                      <p:to>
                                        <p:strVal val="visible"/>
                                      </p:to>
                                    </p:set>
                                    <p:animEffect transition="in" filter="wipe(left)">
                                      <p:cBhvr>
                                        <p:cTn id="15" dur="500"/>
                                        <p:tgtEl>
                                          <p:spTgt spid="368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6867"/>
                                        </p:tgtEl>
                                        <p:attrNameLst>
                                          <p:attrName>style.visibility</p:attrName>
                                        </p:attrNameLst>
                                      </p:cBhvr>
                                      <p:to>
                                        <p:strVal val="visible"/>
                                      </p:to>
                                    </p:set>
                                    <p:animEffect transition="in" filter="wipe(left)">
                                      <p:cBhvr>
                                        <p:cTn id="20" dur="500"/>
                                        <p:tgtEl>
                                          <p:spTgt spid="36867"/>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6901"/>
                                        </p:tgtEl>
                                        <p:attrNameLst>
                                          <p:attrName>style.visibility</p:attrName>
                                        </p:attrNameLst>
                                      </p:cBhvr>
                                      <p:to>
                                        <p:strVal val="visible"/>
                                      </p:to>
                                    </p:set>
                                    <p:animEffect transition="in" filter="wipe(left)">
                                      <p:cBhvr>
                                        <p:cTn id="24" dur="500"/>
                                        <p:tgtEl>
                                          <p:spTgt spid="36901"/>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6875"/>
                                        </p:tgtEl>
                                        <p:attrNameLst>
                                          <p:attrName>style.visibility</p:attrName>
                                        </p:attrNameLst>
                                      </p:cBhvr>
                                      <p:to>
                                        <p:strVal val="visible"/>
                                      </p:to>
                                    </p:set>
                                    <p:animEffect transition="in" filter="wipe(left)">
                                      <p:cBhvr>
                                        <p:cTn id="28" dur="500"/>
                                        <p:tgtEl>
                                          <p:spTgt spid="36875"/>
                                        </p:tgtEl>
                                      </p:cBhvr>
                                    </p:animEffect>
                                  </p:childTnLst>
                                </p:cTn>
                              </p:par>
                            </p:childTnLst>
                          </p:cTn>
                        </p:par>
                        <p:par>
                          <p:cTn id="29" fill="hold" nodeType="afterGroup">
                            <p:stCondLst>
                              <p:cond delay="1500"/>
                            </p:stCondLst>
                            <p:childTnLst>
                              <p:par>
                                <p:cTn id="30" presetID="23" presetClass="entr" presetSubtype="32"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strVal val="4*#ppt_w"/>
                                          </p:val>
                                        </p:tav>
                                        <p:tav tm="100000">
                                          <p:val>
                                            <p:strVal val="#ppt_w"/>
                                          </p:val>
                                        </p:tav>
                                      </p:tavLst>
                                    </p:anim>
                                    <p:anim calcmode="lin" valueType="num">
                                      <p:cBhvr>
                                        <p:cTn id="33"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36887"/>
                                        </p:tgtEl>
                                        <p:attrNameLst>
                                          <p:attrName>style.visibility</p:attrName>
                                        </p:attrNameLst>
                                      </p:cBhvr>
                                      <p:to>
                                        <p:strVal val="visible"/>
                                      </p:to>
                                    </p:set>
                                    <p:animEffect transition="in" filter="dissolve">
                                      <p:cBhvr>
                                        <p:cTn id="38" dur="500"/>
                                        <p:tgtEl>
                                          <p:spTgt spid="36887"/>
                                        </p:tgtEl>
                                      </p:cBhvr>
                                    </p:animEffect>
                                  </p:childTnLst>
                                </p:cTn>
                              </p:par>
                              <p:par>
                                <p:cTn id="39" presetID="9" presetClass="entr" presetSubtype="0" fill="hold" nodeType="withEffect">
                                  <p:stCondLst>
                                    <p:cond delay="0"/>
                                  </p:stCondLst>
                                  <p:childTnLst>
                                    <p:set>
                                      <p:cBhvr>
                                        <p:cTn id="40" dur="1" fill="hold">
                                          <p:stCondLst>
                                            <p:cond delay="0"/>
                                          </p:stCondLst>
                                        </p:cTn>
                                        <p:tgtEl>
                                          <p:spTgt spid="36882"/>
                                        </p:tgtEl>
                                        <p:attrNameLst>
                                          <p:attrName>style.visibility</p:attrName>
                                        </p:attrNameLst>
                                      </p:cBhvr>
                                      <p:to>
                                        <p:strVal val="visible"/>
                                      </p:to>
                                    </p:set>
                                    <p:animEffect transition="in" filter="dissolve">
                                      <p:cBhvr>
                                        <p:cTn id="41" dur="500"/>
                                        <p:tgtEl>
                                          <p:spTgt spid="36882"/>
                                        </p:tgtEl>
                                      </p:cBhvr>
                                    </p:animEffect>
                                  </p:childTnLst>
                                </p:cTn>
                              </p:par>
                              <p:par>
                                <p:cTn id="42" presetID="9" presetClass="entr" presetSubtype="0" fill="hold" nodeType="withEffect">
                                  <p:stCondLst>
                                    <p:cond delay="0"/>
                                  </p:stCondLst>
                                  <p:childTnLst>
                                    <p:set>
                                      <p:cBhvr>
                                        <p:cTn id="43" dur="1" fill="hold">
                                          <p:stCondLst>
                                            <p:cond delay="0"/>
                                          </p:stCondLst>
                                        </p:cTn>
                                        <p:tgtEl>
                                          <p:spTgt spid="36881"/>
                                        </p:tgtEl>
                                        <p:attrNameLst>
                                          <p:attrName>style.visibility</p:attrName>
                                        </p:attrNameLst>
                                      </p:cBhvr>
                                      <p:to>
                                        <p:strVal val="visible"/>
                                      </p:to>
                                    </p:set>
                                    <p:animEffect transition="in" filter="dissolve">
                                      <p:cBhvr>
                                        <p:cTn id="44" dur="500"/>
                                        <p:tgtEl>
                                          <p:spTgt spid="3688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6893"/>
                                        </p:tgtEl>
                                        <p:attrNameLst>
                                          <p:attrName>style.visibility</p:attrName>
                                        </p:attrNameLst>
                                      </p:cBhvr>
                                      <p:to>
                                        <p:strVal val="visible"/>
                                      </p:to>
                                    </p:set>
                                    <p:animEffect transition="in" filter="dissolve">
                                      <p:cBhvr>
                                        <p:cTn id="47" dur="500"/>
                                        <p:tgtEl>
                                          <p:spTgt spid="36893"/>
                                        </p:tgtEl>
                                      </p:cBhvr>
                                    </p:animEffect>
                                  </p:childTnLst>
                                </p:cTn>
                              </p:par>
                              <p:par>
                                <p:cTn id="48" presetID="9" presetClass="entr" presetSubtype="0" fill="hold" nodeType="withEffect">
                                  <p:stCondLst>
                                    <p:cond delay="0"/>
                                  </p:stCondLst>
                                  <p:childTnLst>
                                    <p:set>
                                      <p:cBhvr>
                                        <p:cTn id="49" dur="1" fill="hold">
                                          <p:stCondLst>
                                            <p:cond delay="0"/>
                                          </p:stCondLst>
                                        </p:cTn>
                                        <p:tgtEl>
                                          <p:spTgt spid="36902"/>
                                        </p:tgtEl>
                                        <p:attrNameLst>
                                          <p:attrName>style.visibility</p:attrName>
                                        </p:attrNameLst>
                                      </p:cBhvr>
                                      <p:to>
                                        <p:strVal val="visible"/>
                                      </p:to>
                                    </p:set>
                                    <p:animEffect transition="in" filter="dissolve">
                                      <p:cBhvr>
                                        <p:cTn id="50" dur="500"/>
                                        <p:tgtEl>
                                          <p:spTgt spid="36902"/>
                                        </p:tgtEl>
                                      </p:cBhvr>
                                    </p:animEffect>
                                  </p:childTnLst>
                                  <p:subTnLst>
                                    <p:set>
                                      <p:cBhvr override="childStyle">
                                        <p:cTn dur="1" fill="hold" display="0" masterRel="nextClick" afterEffect="1"/>
                                        <p:tgtEl>
                                          <p:spTgt spid="36902"/>
                                        </p:tgtEl>
                                        <p:attrNameLst>
                                          <p:attrName>style.visibility</p:attrName>
                                        </p:attrNameLst>
                                      </p:cBhvr>
                                      <p:to>
                                        <p:strVal val="hidden"/>
                                      </p:to>
                                    </p:set>
                                  </p:subTnLst>
                                </p:cTn>
                              </p:par>
                              <p:par>
                                <p:cTn id="51" presetID="9" presetClass="entr" presetSubtype="0" fill="hold" grpId="0" nodeType="withEffect">
                                  <p:stCondLst>
                                    <p:cond delay="0"/>
                                  </p:stCondLst>
                                  <p:childTnLst>
                                    <p:set>
                                      <p:cBhvr>
                                        <p:cTn id="52" dur="1" fill="hold">
                                          <p:stCondLst>
                                            <p:cond delay="0"/>
                                          </p:stCondLst>
                                        </p:cTn>
                                        <p:tgtEl>
                                          <p:spTgt spid="36892"/>
                                        </p:tgtEl>
                                        <p:attrNameLst>
                                          <p:attrName>style.visibility</p:attrName>
                                        </p:attrNameLst>
                                      </p:cBhvr>
                                      <p:to>
                                        <p:strVal val="visible"/>
                                      </p:to>
                                    </p:set>
                                    <p:animEffect transition="in" filter="dissolve">
                                      <p:cBhvr>
                                        <p:cTn id="53" dur="500"/>
                                        <p:tgtEl>
                                          <p:spTgt spid="3689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6898"/>
                                        </p:tgtEl>
                                        <p:attrNameLst>
                                          <p:attrName>style.visibility</p:attrName>
                                        </p:attrNameLst>
                                      </p:cBhvr>
                                      <p:to>
                                        <p:strVal val="visible"/>
                                      </p:to>
                                    </p:set>
                                    <p:animEffect transition="in" filter="dissolve">
                                      <p:cBhvr>
                                        <p:cTn id="56" dur="500"/>
                                        <p:tgtEl>
                                          <p:spTgt spid="36898"/>
                                        </p:tgtEl>
                                      </p:cBhvr>
                                    </p:animEffect>
                                  </p:childTnLst>
                                </p:cTn>
                              </p:par>
                              <p:par>
                                <p:cTn id="57" presetID="9" presetClass="entr" presetSubtype="0" fill="hold" nodeType="withEffect">
                                  <p:stCondLst>
                                    <p:cond delay="0"/>
                                  </p:stCondLst>
                                  <p:childTnLst>
                                    <p:set>
                                      <p:cBhvr>
                                        <p:cTn id="58" dur="1" fill="hold">
                                          <p:stCondLst>
                                            <p:cond delay="0"/>
                                          </p:stCondLst>
                                        </p:cTn>
                                        <p:tgtEl>
                                          <p:spTgt spid="36903"/>
                                        </p:tgtEl>
                                        <p:attrNameLst>
                                          <p:attrName>style.visibility</p:attrName>
                                        </p:attrNameLst>
                                      </p:cBhvr>
                                      <p:to>
                                        <p:strVal val="visible"/>
                                      </p:to>
                                    </p:set>
                                    <p:animEffect transition="in" filter="dissolve">
                                      <p:cBhvr>
                                        <p:cTn id="59" dur="500"/>
                                        <p:tgtEl>
                                          <p:spTgt spid="36903"/>
                                        </p:tgtEl>
                                      </p:cBhvr>
                                    </p:animEffect>
                                  </p:childTnLst>
                                  <p:subTnLst>
                                    <p:set>
                                      <p:cBhvr override="childStyle">
                                        <p:cTn dur="1" fill="hold" display="0" masterRel="nextClick" afterEffect="1"/>
                                        <p:tgtEl>
                                          <p:spTgt spid="36903"/>
                                        </p:tgtEl>
                                        <p:attrNameLst>
                                          <p:attrName>style.visibility</p:attrName>
                                        </p:attrNameLst>
                                      </p:cBhvr>
                                      <p:to>
                                        <p:strVal val="hidden"/>
                                      </p:to>
                                    </p:set>
                                  </p:subTnLst>
                                </p:cTn>
                              </p:par>
                              <p:par>
                                <p:cTn id="60" presetID="9" presetClass="entr" presetSubtype="0" fill="hold" grpId="0" nodeType="withEffect">
                                  <p:stCondLst>
                                    <p:cond delay="0"/>
                                  </p:stCondLst>
                                  <p:childTnLst>
                                    <p:set>
                                      <p:cBhvr>
                                        <p:cTn id="61" dur="1" fill="hold">
                                          <p:stCondLst>
                                            <p:cond delay="0"/>
                                          </p:stCondLst>
                                        </p:cTn>
                                        <p:tgtEl>
                                          <p:spTgt spid="36896"/>
                                        </p:tgtEl>
                                        <p:attrNameLst>
                                          <p:attrName>style.visibility</p:attrName>
                                        </p:attrNameLst>
                                      </p:cBhvr>
                                      <p:to>
                                        <p:strVal val="visible"/>
                                      </p:to>
                                    </p:set>
                                    <p:animEffect transition="in" filter="dissolve">
                                      <p:cBhvr>
                                        <p:cTn id="62" dur="500"/>
                                        <p:tgtEl>
                                          <p:spTgt spid="3689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899"/>
                                        </p:tgtEl>
                                        <p:attrNameLst>
                                          <p:attrName>style.visibility</p:attrName>
                                        </p:attrNameLst>
                                      </p:cBhvr>
                                      <p:to>
                                        <p:strVal val="visible"/>
                                      </p:to>
                                    </p:set>
                                    <p:animEffect transition="in" filter="dissolve">
                                      <p:cBhvr>
                                        <p:cTn id="65" dur="500"/>
                                        <p:tgtEl>
                                          <p:spTgt spid="36899"/>
                                        </p:tgtEl>
                                      </p:cBhvr>
                                    </p:animEffect>
                                  </p:childTnLst>
                                </p:cTn>
                              </p:par>
                              <p:par>
                                <p:cTn id="66" presetID="9" presetClass="entr" presetSubtype="0" fill="hold" nodeType="withEffect">
                                  <p:stCondLst>
                                    <p:cond delay="0"/>
                                  </p:stCondLst>
                                  <p:childTnLst>
                                    <p:set>
                                      <p:cBhvr>
                                        <p:cTn id="67" dur="1" fill="hold">
                                          <p:stCondLst>
                                            <p:cond delay="0"/>
                                          </p:stCondLst>
                                        </p:cTn>
                                        <p:tgtEl>
                                          <p:spTgt spid="36904"/>
                                        </p:tgtEl>
                                        <p:attrNameLst>
                                          <p:attrName>style.visibility</p:attrName>
                                        </p:attrNameLst>
                                      </p:cBhvr>
                                      <p:to>
                                        <p:strVal val="visible"/>
                                      </p:to>
                                    </p:set>
                                    <p:animEffect transition="in" filter="dissolve">
                                      <p:cBhvr>
                                        <p:cTn id="68" dur="500"/>
                                        <p:tgtEl>
                                          <p:spTgt spid="36904"/>
                                        </p:tgtEl>
                                      </p:cBhvr>
                                    </p:animEffect>
                                  </p:childTnLst>
                                  <p:subTnLst>
                                    <p:set>
                                      <p:cBhvr override="childStyle">
                                        <p:cTn dur="1" fill="hold" display="0" masterRel="nextClick" afterEffect="1"/>
                                        <p:tgtEl>
                                          <p:spTgt spid="36904"/>
                                        </p:tgtEl>
                                        <p:attrNameLst>
                                          <p:attrName>style.visibility</p:attrName>
                                        </p:attrNameLst>
                                      </p:cBhvr>
                                      <p:to>
                                        <p:strVal val="hidden"/>
                                      </p:to>
                                    </p:set>
                                  </p:subTnLst>
                                </p:cTn>
                              </p:par>
                              <p:par>
                                <p:cTn id="69" presetID="9" presetClass="entr" presetSubtype="0" fill="hold" grpId="0" nodeType="withEffect">
                                  <p:stCondLst>
                                    <p:cond delay="0"/>
                                  </p:stCondLst>
                                  <p:childTnLst>
                                    <p:set>
                                      <p:cBhvr>
                                        <p:cTn id="70" dur="1" fill="hold">
                                          <p:stCondLst>
                                            <p:cond delay="0"/>
                                          </p:stCondLst>
                                        </p:cTn>
                                        <p:tgtEl>
                                          <p:spTgt spid="36895"/>
                                        </p:tgtEl>
                                        <p:attrNameLst>
                                          <p:attrName>style.visibility</p:attrName>
                                        </p:attrNameLst>
                                      </p:cBhvr>
                                      <p:to>
                                        <p:strVal val="visible"/>
                                      </p:to>
                                    </p:set>
                                    <p:animEffect transition="in" filter="dissolve">
                                      <p:cBhvr>
                                        <p:cTn id="71" dur="500"/>
                                        <p:tgtEl>
                                          <p:spTgt spid="3689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6900"/>
                                        </p:tgtEl>
                                        <p:attrNameLst>
                                          <p:attrName>style.visibility</p:attrName>
                                        </p:attrNameLst>
                                      </p:cBhvr>
                                      <p:to>
                                        <p:strVal val="visible"/>
                                      </p:to>
                                    </p:set>
                                    <p:animEffect transition="in" filter="dissolve">
                                      <p:cBhvr>
                                        <p:cTn id="74" dur="500"/>
                                        <p:tgtEl>
                                          <p:spTgt spid="36900"/>
                                        </p:tgtEl>
                                      </p:cBhvr>
                                    </p:animEffect>
                                  </p:childTnLst>
                                </p:cTn>
                              </p:par>
                              <p:par>
                                <p:cTn id="75" presetID="9" presetClass="entr" presetSubtype="0" fill="hold" nodeType="withEffect">
                                  <p:stCondLst>
                                    <p:cond delay="0"/>
                                  </p:stCondLst>
                                  <p:childTnLst>
                                    <p:set>
                                      <p:cBhvr>
                                        <p:cTn id="76" dur="1" fill="hold">
                                          <p:stCondLst>
                                            <p:cond delay="0"/>
                                          </p:stCondLst>
                                        </p:cTn>
                                        <p:tgtEl>
                                          <p:spTgt spid="36905"/>
                                        </p:tgtEl>
                                        <p:attrNameLst>
                                          <p:attrName>style.visibility</p:attrName>
                                        </p:attrNameLst>
                                      </p:cBhvr>
                                      <p:to>
                                        <p:strVal val="visible"/>
                                      </p:to>
                                    </p:set>
                                    <p:animEffect transition="in" filter="dissolve">
                                      <p:cBhvr>
                                        <p:cTn id="77" dur="500"/>
                                        <p:tgtEl>
                                          <p:spTgt spid="36905"/>
                                        </p:tgtEl>
                                      </p:cBhvr>
                                    </p:animEffect>
                                  </p:childTnLst>
                                  <p:subTnLst>
                                    <p:set>
                                      <p:cBhvr override="childStyle">
                                        <p:cTn dur="1" fill="hold" display="0" masterRel="nextClick" afterEffect="1"/>
                                        <p:tgtEl>
                                          <p:spTgt spid="36905"/>
                                        </p:tgtEl>
                                        <p:attrNameLst>
                                          <p:attrName>style.visibility</p:attrName>
                                        </p:attrNameLst>
                                      </p:cBhvr>
                                      <p:to>
                                        <p:strVal val="hidden"/>
                                      </p:to>
                                    </p:set>
                                  </p:subTnLst>
                                </p:cTn>
                              </p:par>
                              <p:par>
                                <p:cTn id="78" presetID="9" presetClass="entr" presetSubtype="0" fill="hold" grpId="0" nodeType="withEffect">
                                  <p:stCondLst>
                                    <p:cond delay="0"/>
                                  </p:stCondLst>
                                  <p:childTnLst>
                                    <p:set>
                                      <p:cBhvr>
                                        <p:cTn id="79" dur="1" fill="hold">
                                          <p:stCondLst>
                                            <p:cond delay="0"/>
                                          </p:stCondLst>
                                        </p:cTn>
                                        <p:tgtEl>
                                          <p:spTgt spid="36894"/>
                                        </p:tgtEl>
                                        <p:attrNameLst>
                                          <p:attrName>style.visibility</p:attrName>
                                        </p:attrNameLst>
                                      </p:cBhvr>
                                      <p:to>
                                        <p:strVal val="visible"/>
                                      </p:to>
                                    </p:set>
                                    <p:animEffect transition="in" filter="dissolve">
                                      <p:cBhvr>
                                        <p:cTn id="80" dur="500"/>
                                        <p:tgtEl>
                                          <p:spTgt spid="36894"/>
                                        </p:tgtEl>
                                      </p:cBhvr>
                                    </p:animEffect>
                                  </p:childTnLst>
                                </p:cTn>
                              </p:par>
                              <p:par>
                                <p:cTn id="81" presetID="9" presetClass="entr" presetSubtype="0" fill="hold" nodeType="withEffect">
                                  <p:stCondLst>
                                    <p:cond delay="0"/>
                                  </p:stCondLst>
                                  <p:childTnLst>
                                    <p:set>
                                      <p:cBhvr>
                                        <p:cTn id="82" dur="1" fill="hold">
                                          <p:stCondLst>
                                            <p:cond delay="0"/>
                                          </p:stCondLst>
                                        </p:cTn>
                                        <p:tgtEl>
                                          <p:spTgt spid="36880"/>
                                        </p:tgtEl>
                                        <p:attrNameLst>
                                          <p:attrName>style.visibility</p:attrName>
                                        </p:attrNameLst>
                                      </p:cBhvr>
                                      <p:to>
                                        <p:strVal val="visible"/>
                                      </p:to>
                                    </p:set>
                                    <p:animEffect transition="in" filter="dissolve">
                                      <p:cBhvr>
                                        <p:cTn id="83" dur="500"/>
                                        <p:tgtEl>
                                          <p:spTgt spid="36880"/>
                                        </p:tgtEl>
                                      </p:cBhvr>
                                    </p:animEffect>
                                  </p:childTnLst>
                                </p:cTn>
                              </p:par>
                              <p:par>
                                <p:cTn id="84" presetID="9" presetClass="entr" presetSubtype="0" fill="hold" nodeType="withEffect">
                                  <p:stCondLst>
                                    <p:cond delay="0"/>
                                  </p:stCondLst>
                                  <p:childTnLst>
                                    <p:set>
                                      <p:cBhvr>
                                        <p:cTn id="85" dur="1" fill="hold">
                                          <p:stCondLst>
                                            <p:cond delay="0"/>
                                          </p:stCondLst>
                                        </p:cTn>
                                        <p:tgtEl>
                                          <p:spTgt spid="36877"/>
                                        </p:tgtEl>
                                        <p:attrNameLst>
                                          <p:attrName>style.visibility</p:attrName>
                                        </p:attrNameLst>
                                      </p:cBhvr>
                                      <p:to>
                                        <p:strVal val="visible"/>
                                      </p:to>
                                    </p:set>
                                    <p:animEffect transition="in" filter="dissolve">
                                      <p:cBhvr>
                                        <p:cTn id="86" dur="500"/>
                                        <p:tgtEl>
                                          <p:spTgt spid="36877"/>
                                        </p:tgtEl>
                                      </p:cBhvr>
                                    </p:animEffect>
                                  </p:childTnLst>
                                </p:cTn>
                              </p:par>
                              <p:par>
                                <p:cTn id="87" presetID="9" presetClass="entr" presetSubtype="0" fill="hold" nodeType="withEffect">
                                  <p:stCondLst>
                                    <p:cond delay="0"/>
                                  </p:stCondLst>
                                  <p:childTnLst>
                                    <p:set>
                                      <p:cBhvr>
                                        <p:cTn id="88" dur="1" fill="hold">
                                          <p:stCondLst>
                                            <p:cond delay="0"/>
                                          </p:stCondLst>
                                        </p:cTn>
                                        <p:tgtEl>
                                          <p:spTgt spid="36879"/>
                                        </p:tgtEl>
                                        <p:attrNameLst>
                                          <p:attrName>style.visibility</p:attrName>
                                        </p:attrNameLst>
                                      </p:cBhvr>
                                      <p:to>
                                        <p:strVal val="visible"/>
                                      </p:to>
                                    </p:set>
                                    <p:animEffect transition="in" filter="dissolve">
                                      <p:cBhvr>
                                        <p:cTn id="89" dur="500"/>
                                        <p:tgtEl>
                                          <p:spTgt spid="36879"/>
                                        </p:tgtEl>
                                      </p:cBhvr>
                                    </p:animEffect>
                                  </p:childTnLst>
                                </p:cTn>
                              </p:par>
                              <p:par>
                                <p:cTn id="90" presetID="9" presetClass="entr" presetSubtype="0" fill="hold" nodeType="withEffect">
                                  <p:stCondLst>
                                    <p:cond delay="0"/>
                                  </p:stCondLst>
                                  <p:childTnLst>
                                    <p:set>
                                      <p:cBhvr>
                                        <p:cTn id="91" dur="1" fill="hold">
                                          <p:stCondLst>
                                            <p:cond delay="0"/>
                                          </p:stCondLst>
                                        </p:cTn>
                                        <p:tgtEl>
                                          <p:spTgt spid="36883"/>
                                        </p:tgtEl>
                                        <p:attrNameLst>
                                          <p:attrName>style.visibility</p:attrName>
                                        </p:attrNameLst>
                                      </p:cBhvr>
                                      <p:to>
                                        <p:strVal val="visible"/>
                                      </p:to>
                                    </p:set>
                                    <p:animEffect transition="in" filter="dissolve">
                                      <p:cBhvr>
                                        <p:cTn id="92" dur="500"/>
                                        <p:tgtEl>
                                          <p:spTgt spid="36883"/>
                                        </p:tgtEl>
                                      </p:cBhvr>
                                    </p:animEffect>
                                  </p:childTnLst>
                                </p:cTn>
                              </p:par>
                              <p:par>
                                <p:cTn id="93" presetID="9" presetClass="entr" presetSubtype="0" fill="hold" nodeType="withEffect">
                                  <p:stCondLst>
                                    <p:cond delay="0"/>
                                  </p:stCondLst>
                                  <p:childTnLst>
                                    <p:set>
                                      <p:cBhvr>
                                        <p:cTn id="94" dur="1" fill="hold">
                                          <p:stCondLst>
                                            <p:cond delay="0"/>
                                          </p:stCondLst>
                                        </p:cTn>
                                        <p:tgtEl>
                                          <p:spTgt spid="36884"/>
                                        </p:tgtEl>
                                        <p:attrNameLst>
                                          <p:attrName>style.visibility</p:attrName>
                                        </p:attrNameLst>
                                      </p:cBhvr>
                                      <p:to>
                                        <p:strVal val="visible"/>
                                      </p:to>
                                    </p:set>
                                    <p:animEffect transition="in" filter="dissolve">
                                      <p:cBhvr>
                                        <p:cTn id="95" dur="500"/>
                                        <p:tgtEl>
                                          <p:spTgt spid="36884"/>
                                        </p:tgtEl>
                                      </p:cBhvr>
                                    </p:animEffect>
                                  </p:childTnLst>
                                </p:cTn>
                              </p:par>
                              <p:par>
                                <p:cTn id="96" presetID="9" presetClass="entr" presetSubtype="0" fill="hold" nodeType="withEffect">
                                  <p:stCondLst>
                                    <p:cond delay="0"/>
                                  </p:stCondLst>
                                  <p:childTnLst>
                                    <p:set>
                                      <p:cBhvr>
                                        <p:cTn id="97" dur="1" fill="hold">
                                          <p:stCondLst>
                                            <p:cond delay="0"/>
                                          </p:stCondLst>
                                        </p:cTn>
                                        <p:tgtEl>
                                          <p:spTgt spid="36885"/>
                                        </p:tgtEl>
                                        <p:attrNameLst>
                                          <p:attrName>style.visibility</p:attrName>
                                        </p:attrNameLst>
                                      </p:cBhvr>
                                      <p:to>
                                        <p:strVal val="visible"/>
                                      </p:to>
                                    </p:set>
                                    <p:animEffect transition="in" filter="dissolve">
                                      <p:cBhvr>
                                        <p:cTn id="98" dur="500"/>
                                        <p:tgtEl>
                                          <p:spTgt spid="36885"/>
                                        </p:tgtEl>
                                      </p:cBhvr>
                                    </p:animEffect>
                                  </p:childTnLst>
                                </p:cTn>
                              </p:par>
                              <p:par>
                                <p:cTn id="99" presetID="9" presetClass="entr" presetSubtype="0" fill="hold" nodeType="withEffect">
                                  <p:stCondLst>
                                    <p:cond delay="0"/>
                                  </p:stCondLst>
                                  <p:childTnLst>
                                    <p:set>
                                      <p:cBhvr>
                                        <p:cTn id="100" dur="1" fill="hold">
                                          <p:stCondLst>
                                            <p:cond delay="0"/>
                                          </p:stCondLst>
                                        </p:cTn>
                                        <p:tgtEl>
                                          <p:spTgt spid="36888"/>
                                        </p:tgtEl>
                                        <p:attrNameLst>
                                          <p:attrName>style.visibility</p:attrName>
                                        </p:attrNameLst>
                                      </p:cBhvr>
                                      <p:to>
                                        <p:strVal val="visible"/>
                                      </p:to>
                                    </p:set>
                                    <p:animEffect transition="in" filter="dissolve">
                                      <p:cBhvr>
                                        <p:cTn id="101" dur="500"/>
                                        <p:tgtEl>
                                          <p:spTgt spid="36888"/>
                                        </p:tgtEl>
                                      </p:cBhvr>
                                    </p:animEffect>
                                  </p:childTnLst>
                                </p:cTn>
                              </p:par>
                              <p:par>
                                <p:cTn id="102" presetID="9" presetClass="entr" presetSubtype="0" fill="hold" nodeType="withEffect">
                                  <p:stCondLst>
                                    <p:cond delay="0"/>
                                  </p:stCondLst>
                                  <p:childTnLst>
                                    <p:set>
                                      <p:cBhvr>
                                        <p:cTn id="103" dur="1" fill="hold">
                                          <p:stCondLst>
                                            <p:cond delay="0"/>
                                          </p:stCondLst>
                                        </p:cTn>
                                        <p:tgtEl>
                                          <p:spTgt spid="36886"/>
                                        </p:tgtEl>
                                        <p:attrNameLst>
                                          <p:attrName>style.visibility</p:attrName>
                                        </p:attrNameLst>
                                      </p:cBhvr>
                                      <p:to>
                                        <p:strVal val="visible"/>
                                      </p:to>
                                    </p:set>
                                    <p:animEffect transition="in" filter="dissolve">
                                      <p:cBhvr>
                                        <p:cTn id="104" dur="500"/>
                                        <p:tgtEl>
                                          <p:spTgt spid="36886"/>
                                        </p:tgtEl>
                                      </p:cBhvr>
                                    </p:animEffect>
                                  </p:childTnLst>
                                </p:cTn>
                              </p:par>
                              <p:par>
                                <p:cTn id="105" presetID="9" presetClass="entr" presetSubtype="0" fill="hold" nodeType="withEffect">
                                  <p:stCondLst>
                                    <p:cond delay="0"/>
                                  </p:stCondLst>
                                  <p:childTnLst>
                                    <p:set>
                                      <p:cBhvr>
                                        <p:cTn id="106" dur="1" fill="hold">
                                          <p:stCondLst>
                                            <p:cond delay="0"/>
                                          </p:stCondLst>
                                        </p:cTn>
                                        <p:tgtEl>
                                          <p:spTgt spid="36889"/>
                                        </p:tgtEl>
                                        <p:attrNameLst>
                                          <p:attrName>style.visibility</p:attrName>
                                        </p:attrNameLst>
                                      </p:cBhvr>
                                      <p:to>
                                        <p:strVal val="visible"/>
                                      </p:to>
                                    </p:set>
                                    <p:animEffect transition="in" filter="dissolve">
                                      <p:cBhvr>
                                        <p:cTn id="107" dur="500"/>
                                        <p:tgtEl>
                                          <p:spTgt spid="36889"/>
                                        </p:tgtEl>
                                      </p:cBhvr>
                                    </p:animEffect>
                                  </p:childTnLst>
                                </p:cTn>
                              </p:par>
                              <p:par>
                                <p:cTn id="108" presetID="9" presetClass="entr" presetSubtype="0" fill="hold" nodeType="withEffect">
                                  <p:stCondLst>
                                    <p:cond delay="0"/>
                                  </p:stCondLst>
                                  <p:childTnLst>
                                    <p:set>
                                      <p:cBhvr>
                                        <p:cTn id="109" dur="1" fill="hold">
                                          <p:stCondLst>
                                            <p:cond delay="0"/>
                                          </p:stCondLst>
                                        </p:cTn>
                                        <p:tgtEl>
                                          <p:spTgt spid="36890"/>
                                        </p:tgtEl>
                                        <p:attrNameLst>
                                          <p:attrName>style.visibility</p:attrName>
                                        </p:attrNameLst>
                                      </p:cBhvr>
                                      <p:to>
                                        <p:strVal val="visible"/>
                                      </p:to>
                                    </p:set>
                                    <p:animEffect transition="in" filter="dissolve">
                                      <p:cBhvr>
                                        <p:cTn id="110" dur="500"/>
                                        <p:tgtEl>
                                          <p:spTgt spid="36890"/>
                                        </p:tgtEl>
                                      </p:cBhvr>
                                    </p:animEffect>
                                  </p:childTnLst>
                                </p:cTn>
                              </p:par>
                              <p:par>
                                <p:cTn id="111" presetID="9" presetClass="entr" presetSubtype="0" fill="hold" nodeType="withEffect">
                                  <p:stCondLst>
                                    <p:cond delay="0"/>
                                  </p:stCondLst>
                                  <p:childTnLst>
                                    <p:set>
                                      <p:cBhvr>
                                        <p:cTn id="112" dur="1" fill="hold">
                                          <p:stCondLst>
                                            <p:cond delay="0"/>
                                          </p:stCondLst>
                                        </p:cTn>
                                        <p:tgtEl>
                                          <p:spTgt spid="36891"/>
                                        </p:tgtEl>
                                        <p:attrNameLst>
                                          <p:attrName>style.visibility</p:attrName>
                                        </p:attrNameLst>
                                      </p:cBhvr>
                                      <p:to>
                                        <p:strVal val="visible"/>
                                      </p:to>
                                    </p:set>
                                    <p:animEffect transition="in" filter="dissolve">
                                      <p:cBhvr>
                                        <p:cTn id="113" dur="500"/>
                                        <p:tgtEl>
                                          <p:spTgt spid="3689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36876"/>
                                        </p:tgtEl>
                                        <p:attrNameLst>
                                          <p:attrName>style.visibility</p:attrName>
                                        </p:attrNameLst>
                                      </p:cBhvr>
                                      <p:to>
                                        <p:strVal val="visible"/>
                                      </p:to>
                                    </p:set>
                                    <p:animEffect transition="in" filter="wipe(left)">
                                      <p:cBhvr>
                                        <p:cTn id="118" dur="500"/>
                                        <p:tgtEl>
                                          <p:spTgt spid="36876"/>
                                        </p:tgtEl>
                                      </p:cBhvr>
                                    </p:animEffect>
                                  </p:childTnLst>
                                </p:cTn>
                              </p:par>
                            </p:childTnLst>
                          </p:cTn>
                        </p:par>
                        <p:par>
                          <p:cTn id="119" fill="hold" nodeType="afterGroup">
                            <p:stCondLst>
                              <p:cond delay="500"/>
                            </p:stCondLst>
                            <p:childTnLst>
                              <p:par>
                                <p:cTn id="120" presetID="9" presetClass="entr" presetSubtype="0" fill="hold" nodeType="afterEffect">
                                  <p:stCondLst>
                                    <p:cond delay="0"/>
                                  </p:stCondLst>
                                  <p:childTnLst>
                                    <p:set>
                                      <p:cBhvr>
                                        <p:cTn id="121" dur="1" fill="hold">
                                          <p:stCondLst>
                                            <p:cond delay="0"/>
                                          </p:stCondLst>
                                        </p:cTn>
                                        <p:tgtEl>
                                          <p:spTgt spid="36868"/>
                                        </p:tgtEl>
                                        <p:attrNameLst>
                                          <p:attrName>style.visibility</p:attrName>
                                        </p:attrNameLst>
                                      </p:cBhvr>
                                      <p:to>
                                        <p:strVal val="visible"/>
                                      </p:to>
                                    </p:set>
                                    <p:animEffect transition="in" filter="dissolve">
                                      <p:cBhvr>
                                        <p:cTn id="122"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69" grpId="0" autoUpdateAnimBg="0"/>
      <p:bldP spid="36874" grpId="0" autoUpdateAnimBg="0"/>
      <p:bldP spid="36875" grpId="0" autoUpdateAnimBg="0"/>
      <p:bldP spid="36876" grpId="0" autoUpdateAnimBg="0"/>
      <p:bldP spid="36892" grpId="0" animBg="1"/>
      <p:bldP spid="36893" grpId="0" animBg="1" autoUpdateAnimBg="0"/>
      <p:bldP spid="36894" grpId="0" animBg="1"/>
      <p:bldP spid="36895" grpId="0" animBg="1"/>
      <p:bldP spid="36896" grpId="0" animBg="1"/>
      <p:bldP spid="36898" grpId="0" animBg="1" autoUpdateAnimBg="0"/>
      <p:bldP spid="36899" grpId="0" animBg="1" autoUpdateAnimBg="0"/>
      <p:bldP spid="36900" grpId="0" animBg="1" autoUpdateAnimBg="0"/>
      <p:bldP spid="3690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1">
            <a:extLst>
              <a:ext uri="{FF2B5EF4-FFF2-40B4-BE49-F238E27FC236}">
                <a16:creationId xmlns:a16="http://schemas.microsoft.com/office/drawing/2014/main" id="{0343876A-383D-4D6F-B5E8-62166AF1C727}"/>
              </a:ext>
            </a:extLst>
          </p:cNvPr>
          <p:cNvPicPr>
            <a:picLocks noChangeAspect="1"/>
          </p:cNvPicPr>
          <p:nvPr/>
        </p:nvPicPr>
        <p:blipFill>
          <a:blip r:embed="rId3">
            <a:extLst>
              <a:ext uri="{28A0092B-C50C-407E-A947-70E740481C1C}">
                <a14:useLocalDpi xmlns:a14="http://schemas.microsoft.com/office/drawing/2010/main" val="0"/>
              </a:ext>
            </a:extLst>
          </a:blip>
          <a:srcRect l="6047" t="1372" r="6303" b="7140"/>
          <a:stretch>
            <a:fillRect/>
          </a:stretch>
        </p:blipFill>
        <p:spPr bwMode="auto">
          <a:xfrm>
            <a:off x="4859338" y="3106738"/>
            <a:ext cx="3913187"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片 2">
            <a:extLst>
              <a:ext uri="{FF2B5EF4-FFF2-40B4-BE49-F238E27FC236}">
                <a16:creationId xmlns:a16="http://schemas.microsoft.com/office/drawing/2014/main" id="{30FE4CCA-C629-4DF1-90BF-DE304CA8532E}"/>
              </a:ext>
            </a:extLst>
          </p:cNvPr>
          <p:cNvPicPr>
            <a:picLocks noChangeAspect="1"/>
          </p:cNvPicPr>
          <p:nvPr/>
        </p:nvPicPr>
        <p:blipFill>
          <a:blip r:embed="rId4">
            <a:extLst>
              <a:ext uri="{28A0092B-C50C-407E-A947-70E740481C1C}">
                <a14:useLocalDpi xmlns:a14="http://schemas.microsoft.com/office/drawing/2010/main" val="0"/>
              </a:ext>
            </a:extLst>
          </a:blip>
          <a:srcRect l="11076" t="14822" r="26472" b="5975"/>
          <a:stretch>
            <a:fillRect/>
          </a:stretch>
        </p:blipFill>
        <p:spPr bwMode="auto">
          <a:xfrm>
            <a:off x="4948238" y="36513"/>
            <a:ext cx="4071937" cy="336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图片 3">
            <a:extLst>
              <a:ext uri="{FF2B5EF4-FFF2-40B4-BE49-F238E27FC236}">
                <a16:creationId xmlns:a16="http://schemas.microsoft.com/office/drawing/2014/main" id="{9294D3EC-9459-46A2-B237-1FA2A37B6520}"/>
              </a:ext>
            </a:extLst>
          </p:cNvPr>
          <p:cNvPicPr>
            <a:picLocks noChangeAspect="1"/>
          </p:cNvPicPr>
          <p:nvPr/>
        </p:nvPicPr>
        <p:blipFill>
          <a:blip r:embed="rId5">
            <a:extLst>
              <a:ext uri="{28A0092B-C50C-407E-A947-70E740481C1C}">
                <a14:useLocalDpi xmlns:a14="http://schemas.microsoft.com/office/drawing/2010/main" val="0"/>
              </a:ext>
            </a:extLst>
          </a:blip>
          <a:srcRect l="27428" t="23515" b="11450"/>
          <a:stretch>
            <a:fillRect/>
          </a:stretch>
        </p:blipFill>
        <p:spPr bwMode="auto">
          <a:xfrm>
            <a:off x="438150" y="3567113"/>
            <a:ext cx="4257675"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4">
            <a:extLst>
              <a:ext uri="{FF2B5EF4-FFF2-40B4-BE49-F238E27FC236}">
                <a16:creationId xmlns:a16="http://schemas.microsoft.com/office/drawing/2014/main" id="{82FAE6BA-DFE9-42EE-A109-502471510717}"/>
              </a:ext>
            </a:extLst>
          </p:cNvPr>
          <p:cNvPicPr>
            <a:picLocks noChangeAspect="1"/>
          </p:cNvPicPr>
          <p:nvPr/>
        </p:nvPicPr>
        <p:blipFill>
          <a:blip r:embed="rId6">
            <a:extLst>
              <a:ext uri="{28A0092B-C50C-407E-A947-70E740481C1C}">
                <a14:useLocalDpi xmlns:a14="http://schemas.microsoft.com/office/drawing/2010/main" val="0"/>
              </a:ext>
            </a:extLst>
          </a:blip>
          <a:srcRect l="20715" t="17648" r="8295" b="11688"/>
          <a:stretch>
            <a:fillRect/>
          </a:stretch>
        </p:blipFill>
        <p:spPr bwMode="auto">
          <a:xfrm>
            <a:off x="438150" y="90488"/>
            <a:ext cx="4278313"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音障">
            <a:extLst>
              <a:ext uri="{FF2B5EF4-FFF2-40B4-BE49-F238E27FC236}">
                <a16:creationId xmlns:a16="http://schemas.microsoft.com/office/drawing/2014/main" id="{63F3C8A0-70FA-4586-B2EB-2A9037C153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3">
            <a:extLst>
              <a:ext uri="{FF2B5EF4-FFF2-40B4-BE49-F238E27FC236}">
                <a16:creationId xmlns:a16="http://schemas.microsoft.com/office/drawing/2014/main" id="{A5CABB28-9169-4DA3-A264-5F706B69ACCF}"/>
              </a:ext>
            </a:extLst>
          </p:cNvPr>
          <p:cNvSpPr>
            <a:spLocks noChangeShapeType="1"/>
          </p:cNvSpPr>
          <p:nvPr/>
        </p:nvSpPr>
        <p:spPr bwMode="auto">
          <a:xfrm>
            <a:off x="4421188" y="3478213"/>
            <a:ext cx="4032250" cy="0"/>
          </a:xfrm>
          <a:prstGeom prst="line">
            <a:avLst/>
          </a:prstGeom>
          <a:noFill/>
          <a:ln w="3492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8" name="Line 4">
            <a:extLst>
              <a:ext uri="{FF2B5EF4-FFF2-40B4-BE49-F238E27FC236}">
                <a16:creationId xmlns:a16="http://schemas.microsoft.com/office/drawing/2014/main" id="{C8EA377F-3C80-47C9-947B-8C8FC3712288}"/>
              </a:ext>
            </a:extLst>
          </p:cNvPr>
          <p:cNvSpPr>
            <a:spLocks noChangeShapeType="1"/>
          </p:cNvSpPr>
          <p:nvPr/>
        </p:nvSpPr>
        <p:spPr bwMode="auto">
          <a:xfrm>
            <a:off x="4427538" y="3473450"/>
            <a:ext cx="1728787" cy="2730500"/>
          </a:xfrm>
          <a:prstGeom prst="line">
            <a:avLst/>
          </a:prstGeom>
          <a:noFill/>
          <a:ln w="34925">
            <a:solidFill>
              <a:srgbClr val="FFFF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9" name="Arc 5">
            <a:extLst>
              <a:ext uri="{FF2B5EF4-FFF2-40B4-BE49-F238E27FC236}">
                <a16:creationId xmlns:a16="http://schemas.microsoft.com/office/drawing/2014/main" id="{11CC81F2-07F9-41F3-813B-A734BA788207}"/>
              </a:ext>
            </a:extLst>
          </p:cNvPr>
          <p:cNvSpPr>
            <a:spLocks/>
          </p:cNvSpPr>
          <p:nvPr/>
        </p:nvSpPr>
        <p:spPr bwMode="auto">
          <a:xfrm rot="10675798" flipH="1">
            <a:off x="4964113" y="3516313"/>
            <a:ext cx="504825" cy="79216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 name="Text Box 6">
            <a:extLst>
              <a:ext uri="{FF2B5EF4-FFF2-40B4-BE49-F238E27FC236}">
                <a16:creationId xmlns:a16="http://schemas.microsoft.com/office/drawing/2014/main" id="{9B127FD3-AF17-48D4-AEE6-9578EEC253A5}"/>
              </a:ext>
            </a:extLst>
          </p:cNvPr>
          <p:cNvSpPr txBox="1">
            <a:spLocks noChangeArrowheads="1"/>
          </p:cNvSpPr>
          <p:nvPr/>
        </p:nvSpPr>
        <p:spPr bwMode="auto">
          <a:xfrm>
            <a:off x="5414963" y="3859213"/>
            <a:ext cx="33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l-GR" altLang="zh-CN" sz="2000" i="1">
                <a:solidFill>
                  <a:srgbClr val="FFFF00"/>
                </a:solidFill>
                <a:latin typeface="华文中宋" panose="02010600040101010101" pitchFamily="2" charset="-122"/>
                <a:ea typeface="华文中宋" panose="02010600040101010101" pitchFamily="2" charset="-122"/>
                <a:cs typeface="Arial" panose="020B0604020202020204" pitchFamily="34" charset="0"/>
              </a:rPr>
              <a:t>θ</a:t>
            </a:r>
            <a:endParaRPr lang="el-GR" altLang="zh-CN" sz="2000" i="1">
              <a:solidFill>
                <a:srgbClr val="FFFF00"/>
              </a:solidFill>
              <a:latin typeface="Arial" panose="020B0604020202020204" pitchFamily="34" charset="0"/>
              <a:ea typeface="华文中宋" panose="02010600040101010101" pitchFamily="2" charset="-122"/>
              <a:cs typeface="Arial" panose="020B0604020202020204" pitchFamily="34" charset="0"/>
            </a:endParaRPr>
          </a:p>
        </p:txBody>
      </p:sp>
      <p:graphicFrame>
        <p:nvGraphicFramePr>
          <p:cNvPr id="11" name="Object 2">
            <a:extLst>
              <a:ext uri="{FF2B5EF4-FFF2-40B4-BE49-F238E27FC236}">
                <a16:creationId xmlns:a16="http://schemas.microsoft.com/office/drawing/2014/main" id="{CE2B7C79-2B94-45E4-96FA-3BB2DE5124E4}"/>
              </a:ext>
            </a:extLst>
          </p:cNvPr>
          <p:cNvGraphicFramePr>
            <a:graphicFrameLocks noChangeAspect="1"/>
          </p:cNvGraphicFramePr>
          <p:nvPr/>
        </p:nvGraphicFramePr>
        <p:xfrm>
          <a:off x="3048000" y="4373563"/>
          <a:ext cx="1504950" cy="996950"/>
        </p:xfrm>
        <a:graphic>
          <a:graphicData uri="http://schemas.openxmlformats.org/presentationml/2006/ole">
            <mc:AlternateContent xmlns:mc="http://schemas.openxmlformats.org/markup-compatibility/2006">
              <mc:Choice xmlns:v="urn:schemas-microsoft-com:vml" Requires="v">
                <p:oleObj spid="_x0000_s124945" name="Equation" r:id="rId8" imgW="634725" imgH="393529" progId="">
                  <p:embed/>
                </p:oleObj>
              </mc:Choice>
              <mc:Fallback>
                <p:oleObj name="Equation" r:id="rId8" imgW="634725" imgH="393529" progId="">
                  <p:embed/>
                  <p:pic>
                    <p:nvPicPr>
                      <p:cNvPr id="11" name="Object 2">
                        <a:extLst>
                          <a:ext uri="{FF2B5EF4-FFF2-40B4-BE49-F238E27FC236}">
                            <a16:creationId xmlns:a16="http://schemas.microsoft.com/office/drawing/2014/main" id="{CE2B7C79-2B94-45E4-96FA-3BB2DE5124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373563"/>
                        <a:ext cx="1504950" cy="996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par>
                          <p:cTn id="15" fill="hold" nodeType="afterGroup">
                            <p:stCondLst>
                              <p:cond delay="1000"/>
                            </p:stCondLst>
                            <p:childTnLst>
                              <p:par>
                                <p:cTn id="16" presetID="9"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ssolve">
                                      <p:cBhvr>
                                        <p:cTn id="18" dur="500"/>
                                        <p:tgtEl>
                                          <p:spTgt spid="10"/>
                                        </p:tgtEl>
                                      </p:cBhvr>
                                    </p:animEffect>
                                  </p:childTnLst>
                                </p:cTn>
                              </p:par>
                            </p:childTnLst>
                          </p:cTn>
                        </p:par>
                        <p:par>
                          <p:cTn id="19" fill="hold" nodeType="afterGroup">
                            <p:stCondLst>
                              <p:cond delay="1500"/>
                            </p:stCondLst>
                            <p:childTnLst>
                              <p:par>
                                <p:cTn id="20" presetID="9"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EA2C9553-BDED-424A-85E5-8159AB9ECD97}"/>
              </a:ext>
            </a:extLst>
          </p:cNvPr>
          <p:cNvGrpSpPr>
            <a:grpSpLocks/>
          </p:cNvGrpSpPr>
          <p:nvPr/>
        </p:nvGrpSpPr>
        <p:grpSpPr bwMode="auto">
          <a:xfrm>
            <a:off x="395288" y="549275"/>
            <a:ext cx="8424862" cy="6121400"/>
            <a:chOff x="249" y="346"/>
            <a:chExt cx="5307" cy="3856"/>
          </a:xfrm>
        </p:grpSpPr>
        <p:pic>
          <p:nvPicPr>
            <p:cNvPr id="18435" name="Picture 3" descr="F-141">
              <a:extLst>
                <a:ext uri="{FF2B5EF4-FFF2-40B4-BE49-F238E27FC236}">
                  <a16:creationId xmlns:a16="http://schemas.microsoft.com/office/drawing/2014/main" id="{1BF60788-E4DE-4936-B887-0D5A20545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2296"/>
              <a:ext cx="2541" cy="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F-181">
              <a:extLst>
                <a:ext uri="{FF2B5EF4-FFF2-40B4-BE49-F238E27FC236}">
                  <a16:creationId xmlns:a16="http://schemas.microsoft.com/office/drawing/2014/main" id="{B3B1FA18-0488-4123-9C4E-4AD7715E5C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346"/>
              <a:ext cx="2540" cy="1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6" descr="超音速子弹2">
              <a:extLst>
                <a:ext uri="{FF2B5EF4-FFF2-40B4-BE49-F238E27FC236}">
                  <a16:creationId xmlns:a16="http://schemas.microsoft.com/office/drawing/2014/main" id="{6DF64385-E9C9-4B39-9FFA-B044E9F267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5710"/>
            <a:stretch>
              <a:fillRect/>
            </a:stretch>
          </p:blipFill>
          <p:spPr bwMode="auto">
            <a:xfrm>
              <a:off x="3016" y="482"/>
              <a:ext cx="2540" cy="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7">
              <a:extLst>
                <a:ext uri="{FF2B5EF4-FFF2-40B4-BE49-F238E27FC236}">
                  <a16:creationId xmlns:a16="http://schemas.microsoft.com/office/drawing/2014/main" id="{CF49B134-9100-4C6C-8968-A2167D8A9AFE}"/>
                </a:ext>
              </a:extLst>
            </p:cNvPr>
            <p:cNvSpPr txBox="1">
              <a:spLocks noChangeArrowheads="1"/>
            </p:cNvSpPr>
            <p:nvPr/>
          </p:nvSpPr>
          <p:spPr bwMode="auto">
            <a:xfrm>
              <a:off x="3061" y="3521"/>
              <a:ext cx="2450" cy="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200">
                  <a:solidFill>
                    <a:srgbClr val="FFFF00"/>
                  </a:solidFill>
                </a:rPr>
                <a:t>     </a:t>
              </a:r>
              <a:r>
                <a:rPr lang="zh-CN" altLang="en-US" sz="2200">
                  <a:solidFill>
                    <a:srgbClr val="FFFF00"/>
                  </a:solidFill>
                </a:rPr>
                <a:t>超音速的飞机和子弹在空气中形成的激波</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3DEA5DA7-38E0-4FB6-9970-81F29B41918B}"/>
              </a:ext>
            </a:extLst>
          </p:cNvPr>
          <p:cNvSpPr txBox="1">
            <a:spLocks noChangeArrowheads="1"/>
          </p:cNvSpPr>
          <p:nvPr/>
        </p:nvSpPr>
        <p:spPr bwMode="auto">
          <a:xfrm>
            <a:off x="755650" y="260350"/>
            <a:ext cx="8229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a:solidFill>
                  <a:schemeClr val="bg1"/>
                </a:solidFill>
              </a:rPr>
              <a:t>一警笛发射频率</a:t>
            </a:r>
            <a:r>
              <a:rPr lang="en-US" altLang="zh-CN">
                <a:solidFill>
                  <a:srgbClr val="00FFFF"/>
                </a:solidFill>
              </a:rPr>
              <a:t>1500 Hz </a:t>
            </a:r>
            <a:r>
              <a:rPr lang="zh-CN" altLang="en-US">
                <a:solidFill>
                  <a:schemeClr val="bg1"/>
                </a:solidFill>
              </a:rPr>
              <a:t>的声波，速度</a:t>
            </a:r>
            <a:r>
              <a:rPr lang="en-US" altLang="zh-CN">
                <a:solidFill>
                  <a:srgbClr val="00FFFF"/>
                </a:solidFill>
              </a:rPr>
              <a:t>330 m/s </a:t>
            </a:r>
            <a:r>
              <a:rPr lang="zh-CN" altLang="en-US">
                <a:solidFill>
                  <a:schemeClr val="bg1"/>
                </a:solidFill>
              </a:rPr>
              <a:t>，以</a:t>
            </a:r>
            <a:r>
              <a:rPr lang="en-US" altLang="zh-CN">
                <a:solidFill>
                  <a:srgbClr val="00FFFF"/>
                </a:solidFill>
              </a:rPr>
              <a:t>22 m/s </a:t>
            </a:r>
            <a:r>
              <a:rPr lang="zh-CN" altLang="en-US">
                <a:solidFill>
                  <a:schemeClr val="bg1"/>
                </a:solidFill>
              </a:rPr>
              <a:t>的速度向某一方向运动，一人以</a:t>
            </a:r>
            <a:r>
              <a:rPr lang="en-US" altLang="zh-CN">
                <a:solidFill>
                  <a:srgbClr val="00FFFF"/>
                </a:solidFill>
              </a:rPr>
              <a:t>6 m/s </a:t>
            </a:r>
            <a:r>
              <a:rPr lang="zh-CN" altLang="en-US">
                <a:solidFill>
                  <a:schemeClr val="bg1"/>
                </a:solidFill>
              </a:rPr>
              <a:t>的速度跟踪其后</a:t>
            </a:r>
            <a:endParaRPr lang="en-US" altLang="zh-CN">
              <a:solidFill>
                <a:schemeClr val="bg1"/>
              </a:solidFill>
            </a:endParaRPr>
          </a:p>
        </p:txBody>
      </p:sp>
      <p:graphicFrame>
        <p:nvGraphicFramePr>
          <p:cNvPr id="19459" name="Object 3">
            <a:extLst>
              <a:ext uri="{FF2B5EF4-FFF2-40B4-BE49-F238E27FC236}">
                <a16:creationId xmlns:a16="http://schemas.microsoft.com/office/drawing/2014/main" id="{E527A1D5-D325-49AC-9B63-321FDBEFB69C}"/>
              </a:ext>
            </a:extLst>
          </p:cNvPr>
          <p:cNvGraphicFramePr>
            <a:graphicFrameLocks noChangeAspect="1"/>
          </p:cNvGraphicFramePr>
          <p:nvPr>
            <p:extLst>
              <p:ext uri="{D42A27DB-BD31-4B8C-83A1-F6EECF244321}">
                <p14:modId xmlns:p14="http://schemas.microsoft.com/office/powerpoint/2010/main" val="3965127515"/>
              </p:ext>
            </p:extLst>
          </p:nvPr>
        </p:nvGraphicFramePr>
        <p:xfrm>
          <a:off x="4514850" y="2633663"/>
          <a:ext cx="114300" cy="215900"/>
        </p:xfrm>
        <a:graphic>
          <a:graphicData uri="http://schemas.openxmlformats.org/presentationml/2006/ole">
            <mc:AlternateContent xmlns:mc="http://schemas.openxmlformats.org/markup-compatibility/2006">
              <mc:Choice xmlns:v="urn:schemas-microsoft-com:vml" Requires="v">
                <p:oleObj spid="_x0000_s126003" name="Equation" r:id="rId3" imgW="114151" imgH="215619" progId="Equation.3">
                  <p:embed/>
                </p:oleObj>
              </mc:Choice>
              <mc:Fallback>
                <p:oleObj name="Equation" r:id="rId3" imgW="114151" imgH="215619" progId="Equation.3">
                  <p:embed/>
                  <p:pic>
                    <p:nvPicPr>
                      <p:cNvPr id="19459" name="Object 3">
                        <a:extLst>
                          <a:ext uri="{FF2B5EF4-FFF2-40B4-BE49-F238E27FC236}">
                            <a16:creationId xmlns:a16="http://schemas.microsoft.com/office/drawing/2014/main" id="{E527A1D5-D325-49AC-9B63-321FDBEFB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63366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7892" name="Object 4">
                <a:extLst>
                  <a:ext uri="{FF2B5EF4-FFF2-40B4-BE49-F238E27FC236}">
                    <a16:creationId xmlns:a16="http://schemas.microsoft.com/office/drawing/2014/main" id="{02132E06-2860-40CD-AA54-C1520F577815}"/>
                  </a:ext>
                </a:extLst>
              </p:cNvPr>
              <p:cNvSpPr txBox="1"/>
              <p:nvPr/>
            </p:nvSpPr>
            <p:spPr bwMode="auto">
              <a:xfrm>
                <a:off x="1259632" y="2857500"/>
                <a:ext cx="2088231" cy="830263"/>
              </a:xfrm>
              <a:prstGeom prst="rect">
                <a:avLst/>
              </a:prstGeom>
              <a:noFill/>
              <a:ln>
                <a:noFill/>
              </a:ln>
              <a:effectLst/>
              <a:extLst/>
            </p:spPr>
            <p:txBody>
              <a:bodyPr>
                <a:normAutofit fontScale="92500"/>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FFC000"/>
                              </a:solidFill>
                              <a:latin typeface="Cambria Math" panose="02040503050406030204" pitchFamily="18" charset="0"/>
                            </a:rPr>
                          </m:ctrlPr>
                        </m:sSubPr>
                        <m:e>
                          <m:r>
                            <a:rPr lang="en-US" altLang="zh-CN" b="1" i="1" smtClean="0">
                              <a:solidFill>
                                <a:srgbClr val="FFC000"/>
                              </a:solidFill>
                              <a:latin typeface="Cambria Math" panose="02040503050406030204" pitchFamily="18" charset="0"/>
                            </a:rPr>
                            <m:t>𝒇</m:t>
                          </m:r>
                        </m:e>
                        <m:sub>
                          <m:r>
                            <a:rPr lang="zh-CN" altLang="en-US" i="1">
                              <a:solidFill>
                                <a:srgbClr val="FFC000"/>
                              </a:solidFill>
                              <a:latin typeface="Cambria Math" panose="02040503050406030204" pitchFamily="18" charset="0"/>
                            </a:rPr>
                            <m:t>𝑅</m:t>
                          </m:r>
                        </m:sub>
                      </m:sSub>
                      <m:r>
                        <a:rPr lang="zh-CN" altLang="en-US" i="1">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𝑢</m:t>
                          </m:r>
                          <m:r>
                            <a:rPr lang="zh-CN" altLang="en-US" i="1">
                              <a:solidFill>
                                <a:srgbClr val="FFC000"/>
                              </a:solidFill>
                              <a:latin typeface="Cambria Math" panose="02040503050406030204" pitchFamily="18" charset="0"/>
                            </a:rPr>
                            <m:t>+</m:t>
                          </m:r>
                          <m:sSub>
                            <m:sSubPr>
                              <m:ctrlPr>
                                <a:rPr lang="zh-CN" altLang="en-US" i="1">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𝑣</m:t>
                              </m:r>
                            </m:e>
                            <m:sub>
                              <m:r>
                                <a:rPr lang="zh-CN" altLang="en-US" i="1">
                                  <a:solidFill>
                                    <a:srgbClr val="FFC000"/>
                                  </a:solidFill>
                                  <a:latin typeface="Cambria Math" panose="02040503050406030204" pitchFamily="18" charset="0"/>
                                </a:rPr>
                                <m:t>𝑜</m:t>
                              </m:r>
                            </m:sub>
                          </m:sSub>
                        </m:num>
                        <m:den>
                          <m:r>
                            <a:rPr lang="zh-CN" altLang="en-US" i="1">
                              <a:solidFill>
                                <a:srgbClr val="FFC000"/>
                              </a:solidFill>
                              <a:latin typeface="Cambria Math" panose="02040503050406030204" pitchFamily="18" charset="0"/>
                            </a:rPr>
                            <m:t>𝑢</m:t>
                          </m:r>
                          <m:r>
                            <a:rPr lang="zh-CN" altLang="en-US" i="1">
                              <a:solidFill>
                                <a:srgbClr val="FFC000"/>
                              </a:solidFill>
                              <a:latin typeface="Cambria Math" panose="02040503050406030204" pitchFamily="18" charset="0"/>
                            </a:rPr>
                            <m:t>−</m:t>
                          </m:r>
                          <m:sSub>
                            <m:sSubPr>
                              <m:ctrlPr>
                                <a:rPr lang="en-US" altLang="zh-CN" i="1" smtClean="0">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𝑣</m:t>
                              </m:r>
                            </m:e>
                            <m:sub>
                              <m:r>
                                <a:rPr lang="zh-CN" altLang="en-US" i="1">
                                  <a:solidFill>
                                    <a:srgbClr val="FFC000"/>
                                  </a:solidFill>
                                  <a:latin typeface="Cambria Math" panose="02040503050406030204" pitchFamily="18" charset="0"/>
                                </a:rPr>
                                <m:t>𝑆</m:t>
                              </m:r>
                            </m:sub>
                          </m:sSub>
                        </m:den>
                      </m:f>
                      <m:sSub>
                        <m:sSubPr>
                          <m:ctrlPr>
                            <a:rPr lang="zh-CN" altLang="en-US" i="1">
                              <a:solidFill>
                                <a:srgbClr val="FFC000"/>
                              </a:solidFill>
                              <a:latin typeface="Cambria Math" panose="02040503050406030204" pitchFamily="18" charset="0"/>
                            </a:rPr>
                          </m:ctrlPr>
                        </m:sSubPr>
                        <m:e>
                          <m:r>
                            <a:rPr lang="en-US" altLang="zh-CN" b="1" i="1" smtClean="0">
                              <a:solidFill>
                                <a:srgbClr val="FFC000"/>
                              </a:solidFill>
                              <a:latin typeface="Cambria Math" panose="02040503050406030204" pitchFamily="18" charset="0"/>
                            </a:rPr>
                            <m:t>𝒇</m:t>
                          </m:r>
                        </m:e>
                        <m:sub>
                          <m:r>
                            <a:rPr lang="zh-CN" altLang="en-US" i="1">
                              <a:solidFill>
                                <a:srgbClr val="FFC000"/>
                              </a:solidFill>
                              <a:latin typeface="Cambria Math" panose="02040503050406030204" pitchFamily="18" charset="0"/>
                            </a:rPr>
                            <m:t>0</m:t>
                          </m:r>
                        </m:sub>
                      </m:sSub>
                    </m:oMath>
                  </m:oMathPara>
                </a14:m>
                <a:endParaRPr lang="zh-CN" altLang="en-US" i="1" dirty="0">
                  <a:solidFill>
                    <a:srgbClr val="FFC000"/>
                  </a:solidFill>
                  <a:latin typeface="+mn-lt"/>
                </a:endParaRPr>
              </a:p>
            </p:txBody>
          </p:sp>
        </mc:Choice>
        <mc:Fallback xmlns="">
          <p:sp>
            <p:nvSpPr>
              <p:cNvPr id="37892" name="Object 4">
                <a:extLst>
                  <a:ext uri="{FF2B5EF4-FFF2-40B4-BE49-F238E27FC236}">
                    <a16:creationId xmlns:a16="http://schemas.microsoft.com/office/drawing/2014/main" id="{02132E06-2860-40CD-AA54-C1520F577815}"/>
                  </a:ext>
                </a:extLst>
              </p:cNvPr>
              <p:cNvSpPr txBox="1">
                <a:spLocks noRot="1" noChangeAspect="1" noMove="1" noResize="1" noEditPoints="1" noAdjustHandles="1" noChangeArrowheads="1" noChangeShapeType="1" noTextEdit="1"/>
              </p:cNvSpPr>
              <p:nvPr/>
            </p:nvSpPr>
            <p:spPr bwMode="auto">
              <a:xfrm>
                <a:off x="1259632" y="2857500"/>
                <a:ext cx="2088231" cy="830263"/>
              </a:xfrm>
              <a:prstGeom prst="rect">
                <a:avLst/>
              </a:prstGeom>
              <a:blipFill>
                <a:blip r:embed="rId5"/>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893" name="Object 5">
                <a:extLst>
                  <a:ext uri="{FF2B5EF4-FFF2-40B4-BE49-F238E27FC236}">
                    <a16:creationId xmlns:a16="http://schemas.microsoft.com/office/drawing/2014/main" id="{A44537E6-2148-455D-BD75-A9203C6BF5BC}"/>
                  </a:ext>
                </a:extLst>
              </p:cNvPr>
              <p:cNvSpPr txBox="1"/>
              <p:nvPr/>
            </p:nvSpPr>
            <p:spPr bwMode="auto">
              <a:xfrm>
                <a:off x="1331640" y="4306888"/>
                <a:ext cx="5832648" cy="954930"/>
              </a:xfrm>
              <a:prstGeom prst="rect">
                <a:avLst/>
              </a:prstGeom>
              <a:noFill/>
              <a:ln>
                <a:noFill/>
              </a:ln>
              <a:effectLst/>
              <a:extLst/>
            </p:spPr>
            <p:txBody>
              <a:bodyPr>
                <a:normAutofit fontScale="92500"/>
              </a:bodyPr>
              <a:lstStyle/>
              <a:p>
                <a:pPr/>
                <a14:m>
                  <m:oMathPara xmlns:m="http://schemas.openxmlformats.org/officeDocument/2006/math">
                    <m:oMathParaPr>
                      <m:jc m:val="centerGroup"/>
                    </m:oMathParaPr>
                    <m:oMath xmlns:m="http://schemas.openxmlformats.org/officeDocument/2006/math">
                      <m:r>
                        <a:rPr lang="en-US" altLang="zh-CN" b="1" i="1" smtClean="0">
                          <a:solidFill>
                            <a:srgbClr val="FFC000"/>
                          </a:solidFill>
                          <a:latin typeface="Cambria Math" panose="02040503050406030204" pitchFamily="18" charset="0"/>
                        </a:rPr>
                        <m:t>𝒇</m:t>
                      </m:r>
                      <m:r>
                        <a:rPr lang="zh-CN" altLang="en-US" i="1">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𝑢</m:t>
                          </m:r>
                        </m:num>
                        <m:den>
                          <m:r>
                            <a:rPr lang="zh-CN" altLang="en-US" i="1">
                              <a:solidFill>
                                <a:srgbClr val="FFC000"/>
                              </a:solidFill>
                              <a:latin typeface="Cambria Math" panose="02040503050406030204" pitchFamily="18" charset="0"/>
                            </a:rPr>
                            <m:t>𝑢</m:t>
                          </m:r>
                          <m:r>
                            <a:rPr lang="zh-CN" altLang="en-US" i="1">
                              <a:solidFill>
                                <a:srgbClr val="FFC000"/>
                              </a:solidFill>
                              <a:latin typeface="Cambria Math" panose="02040503050406030204" pitchFamily="18" charset="0"/>
                            </a:rPr>
                            <m:t>−</m:t>
                          </m:r>
                          <m:sSub>
                            <m:sSubPr>
                              <m:ctrlPr>
                                <a:rPr lang="zh-CN" altLang="en-US" i="1">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𝑣</m:t>
                              </m:r>
                            </m:e>
                            <m:sub>
                              <m:r>
                                <a:rPr lang="zh-CN" altLang="en-US" i="1">
                                  <a:solidFill>
                                    <a:srgbClr val="FFC000"/>
                                  </a:solidFill>
                                  <a:latin typeface="Cambria Math" panose="02040503050406030204" pitchFamily="18" charset="0"/>
                                </a:rPr>
                                <m:t>𝑆</m:t>
                              </m:r>
                            </m:sub>
                          </m:sSub>
                        </m:den>
                      </m:f>
                      <m:sSub>
                        <m:sSubPr>
                          <m:ctrlPr>
                            <a:rPr lang="zh-CN" altLang="en-US" i="1">
                              <a:solidFill>
                                <a:srgbClr val="FFC000"/>
                              </a:solidFill>
                              <a:latin typeface="Cambria Math" panose="02040503050406030204" pitchFamily="18" charset="0"/>
                            </a:rPr>
                          </m:ctrlPr>
                        </m:sSubPr>
                        <m:e>
                          <m:r>
                            <a:rPr lang="en-US" altLang="zh-CN" b="1" i="1" smtClean="0">
                              <a:solidFill>
                                <a:srgbClr val="FFC000"/>
                              </a:solidFill>
                              <a:latin typeface="Cambria Math" panose="02040503050406030204" pitchFamily="18" charset="0"/>
                            </a:rPr>
                            <m:t>𝒇</m:t>
                          </m:r>
                        </m:e>
                        <m:sub>
                          <m:r>
                            <a:rPr lang="zh-CN" altLang="en-US" i="1">
                              <a:solidFill>
                                <a:srgbClr val="FFC000"/>
                              </a:solidFill>
                              <a:latin typeface="Cambria Math" panose="02040503050406030204" pitchFamily="18" charset="0"/>
                            </a:rPr>
                            <m:t>0</m:t>
                          </m:r>
                        </m:sub>
                      </m:sSub>
                      <m:r>
                        <a:rPr lang="zh-CN" altLang="en-US" i="1">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330</m:t>
                          </m:r>
                        </m:num>
                        <m:den>
                          <m:r>
                            <a:rPr lang="zh-CN" altLang="en-US" i="1">
                              <a:solidFill>
                                <a:srgbClr val="FFC000"/>
                              </a:solidFill>
                              <a:latin typeface="Cambria Math" panose="02040503050406030204" pitchFamily="18" charset="0"/>
                            </a:rPr>
                            <m:t>330+22</m:t>
                          </m:r>
                        </m:den>
                      </m:f>
                      <m:r>
                        <a:rPr lang="zh-CN" altLang="en-US" i="1">
                          <a:solidFill>
                            <a:srgbClr val="FFC000"/>
                          </a:solidFill>
                          <a:latin typeface="Cambria Math" panose="02040503050406030204" pitchFamily="18" charset="0"/>
                        </a:rPr>
                        <m:t>×1500=1406</m:t>
                      </m:r>
                      <m:r>
                        <m:rPr>
                          <m:nor/>
                        </m:rPr>
                        <a:rPr lang="zh-CN" altLang="en-US" i="1">
                          <a:solidFill>
                            <a:srgbClr val="FFC000"/>
                          </a:solidFill>
                          <a:latin typeface="+mn-lt"/>
                        </a:rPr>
                        <m:t> </m:t>
                      </m:r>
                      <m:r>
                        <m:rPr>
                          <m:nor/>
                        </m:rPr>
                        <a:rPr lang="zh-CN" altLang="en-US">
                          <a:solidFill>
                            <a:srgbClr val="FFC000"/>
                          </a:solidFill>
                          <a:latin typeface="+mn-lt"/>
                        </a:rPr>
                        <m:t>Hz</m:t>
                      </m:r>
                    </m:oMath>
                  </m:oMathPara>
                </a14:m>
                <a:endParaRPr lang="zh-CN" altLang="en-US" dirty="0">
                  <a:solidFill>
                    <a:srgbClr val="FFC000"/>
                  </a:solidFill>
                  <a:latin typeface="+mn-lt"/>
                </a:endParaRPr>
              </a:p>
            </p:txBody>
          </p:sp>
        </mc:Choice>
        <mc:Fallback xmlns="">
          <p:sp>
            <p:nvSpPr>
              <p:cNvPr id="37893" name="Object 5">
                <a:extLst>
                  <a:ext uri="{FF2B5EF4-FFF2-40B4-BE49-F238E27FC236}">
                    <a16:creationId xmlns:a16="http://schemas.microsoft.com/office/drawing/2014/main" id="{A44537E6-2148-455D-BD75-A9203C6BF5BC}"/>
                  </a:ext>
                </a:extLst>
              </p:cNvPr>
              <p:cNvSpPr txBox="1">
                <a:spLocks noRot="1" noChangeAspect="1" noMove="1" noResize="1" noEditPoints="1" noAdjustHandles="1" noChangeArrowheads="1" noChangeShapeType="1" noTextEdit="1"/>
              </p:cNvSpPr>
              <p:nvPr/>
            </p:nvSpPr>
            <p:spPr bwMode="auto">
              <a:xfrm>
                <a:off x="1331640" y="4306888"/>
                <a:ext cx="5832648" cy="954930"/>
              </a:xfrm>
              <a:prstGeom prst="rect">
                <a:avLst/>
              </a:prstGeom>
              <a:blipFill>
                <a:blip r:embed="rId6"/>
                <a:stretch>
                  <a:fillRect/>
                </a:stretch>
              </a:blipFill>
              <a:ln>
                <a:noFill/>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894" name="Object 6">
                <a:extLst>
                  <a:ext uri="{FF2B5EF4-FFF2-40B4-BE49-F238E27FC236}">
                    <a16:creationId xmlns:a16="http://schemas.microsoft.com/office/drawing/2014/main" id="{0B857872-C7FE-4DD2-BC65-F989C46C7F6C}"/>
                  </a:ext>
                </a:extLst>
              </p:cNvPr>
              <p:cNvSpPr txBox="1"/>
              <p:nvPr/>
            </p:nvSpPr>
            <p:spPr bwMode="auto">
              <a:xfrm>
                <a:off x="1284139" y="5786438"/>
                <a:ext cx="4872037" cy="95493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FFC000"/>
                          </a:solidFill>
                          <a:latin typeface="Cambria Math" panose="02040503050406030204" pitchFamily="18" charset="0"/>
                        </a:rPr>
                        <m:t>𝜆</m:t>
                      </m:r>
                      <m:r>
                        <a:rPr lang="zh-CN" altLang="en-US" i="1" smtClean="0">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𝑢</m:t>
                          </m:r>
                          <m:r>
                            <a:rPr lang="en-US" altLang="zh-CN" b="1" i="1" smtClean="0">
                              <a:solidFill>
                                <a:srgbClr val="FFC000"/>
                              </a:solidFill>
                              <a:latin typeface="Cambria Math" panose="02040503050406030204" pitchFamily="18" charset="0"/>
                            </a:rPr>
                            <m:t>−</m:t>
                          </m:r>
                          <m:sSub>
                            <m:sSubPr>
                              <m:ctrlPr>
                                <a:rPr lang="zh-CN" altLang="en-US" i="1">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𝑣</m:t>
                              </m:r>
                            </m:e>
                            <m:sub>
                              <m:r>
                                <a:rPr lang="zh-CN" altLang="en-US" i="1">
                                  <a:solidFill>
                                    <a:srgbClr val="FFC000"/>
                                  </a:solidFill>
                                  <a:latin typeface="Cambria Math" panose="02040503050406030204" pitchFamily="18" charset="0"/>
                                </a:rPr>
                                <m:t>𝑠</m:t>
                              </m:r>
                            </m:sub>
                          </m:sSub>
                        </m:num>
                        <m:den>
                          <m:sSub>
                            <m:sSubPr>
                              <m:ctrlPr>
                                <a:rPr lang="en-US" altLang="zh-CN" i="1" smtClean="0">
                                  <a:solidFill>
                                    <a:srgbClr val="FFC000"/>
                                  </a:solidFill>
                                  <a:latin typeface="Cambria Math" panose="02040503050406030204" pitchFamily="18" charset="0"/>
                                  <a:ea typeface="+mn-ea"/>
                                </a:rPr>
                              </m:ctrlPr>
                            </m:sSubPr>
                            <m:e>
                              <m:r>
                                <a:rPr lang="en-US" altLang="zh-CN" b="1" i="1" smtClean="0">
                                  <a:solidFill>
                                    <a:srgbClr val="FFC000"/>
                                  </a:solidFill>
                                  <a:latin typeface="Cambria Math" panose="02040503050406030204" pitchFamily="18" charset="0"/>
                                </a:rPr>
                                <m:t>𝒇</m:t>
                              </m:r>
                            </m:e>
                            <m:sub>
                              <m:r>
                                <a:rPr lang="en-US" altLang="zh-CN" b="1" i="1" smtClean="0">
                                  <a:solidFill>
                                    <a:srgbClr val="FFC000"/>
                                  </a:solidFill>
                                  <a:latin typeface="Cambria Math" panose="02040503050406030204" pitchFamily="18" charset="0"/>
                                  <a:ea typeface="+mn-ea"/>
                                </a:rPr>
                                <m:t>𝟎</m:t>
                              </m:r>
                            </m:sub>
                          </m:sSub>
                        </m:den>
                      </m:f>
                      <m:r>
                        <a:rPr lang="zh-CN" altLang="en-US" i="1">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330+22</m:t>
                          </m:r>
                        </m:num>
                        <m:den>
                          <m:r>
                            <a:rPr lang="zh-CN" altLang="en-US" i="1">
                              <a:solidFill>
                                <a:srgbClr val="FFC000"/>
                              </a:solidFill>
                              <a:latin typeface="Cambria Math" panose="02040503050406030204" pitchFamily="18" charset="0"/>
                            </a:rPr>
                            <m:t>1500</m:t>
                          </m:r>
                        </m:den>
                      </m:f>
                      <m:r>
                        <a:rPr lang="zh-CN" altLang="en-US" i="1">
                          <a:solidFill>
                            <a:srgbClr val="FFC000"/>
                          </a:solidFill>
                          <a:latin typeface="Cambria Math" panose="02040503050406030204" pitchFamily="18" charset="0"/>
                        </a:rPr>
                        <m:t>=0.23</m:t>
                      </m:r>
                      <m:r>
                        <m:rPr>
                          <m:nor/>
                        </m:rPr>
                        <a:rPr lang="zh-CN" altLang="en-US" i="0">
                          <a:solidFill>
                            <a:srgbClr val="FFC000"/>
                          </a:solidFill>
                          <a:latin typeface="Cambria Math" panose="02040503050406030204" pitchFamily="18" charset="0"/>
                        </a:rPr>
                        <m:t> </m:t>
                      </m:r>
                      <m:r>
                        <m:rPr>
                          <m:nor/>
                        </m:rPr>
                        <a:rPr lang="zh-CN" altLang="en-US" i="0">
                          <a:solidFill>
                            <a:srgbClr val="FFC000"/>
                          </a:solidFill>
                          <a:latin typeface="Cambria Math" panose="02040503050406030204" pitchFamily="18" charset="0"/>
                        </a:rPr>
                        <m:t>m</m:t>
                      </m:r>
                    </m:oMath>
                  </m:oMathPara>
                </a14:m>
                <a:endParaRPr lang="zh-CN" altLang="en-US" dirty="0">
                  <a:solidFill>
                    <a:srgbClr val="FFC000"/>
                  </a:solidFill>
                </a:endParaRPr>
              </a:p>
            </p:txBody>
          </p:sp>
        </mc:Choice>
        <mc:Fallback xmlns="">
          <p:sp>
            <p:nvSpPr>
              <p:cNvPr id="37894" name="Object 6">
                <a:extLst>
                  <a:ext uri="{FF2B5EF4-FFF2-40B4-BE49-F238E27FC236}">
                    <a16:creationId xmlns:a16="http://schemas.microsoft.com/office/drawing/2014/main" id="{0B857872-C7FE-4DD2-BC65-F989C46C7F6C}"/>
                  </a:ext>
                </a:extLst>
              </p:cNvPr>
              <p:cNvSpPr txBox="1">
                <a:spLocks noRot="1" noChangeAspect="1" noMove="1" noResize="1" noEditPoints="1" noAdjustHandles="1" noChangeArrowheads="1" noChangeShapeType="1" noTextEdit="1"/>
              </p:cNvSpPr>
              <p:nvPr/>
            </p:nvSpPr>
            <p:spPr bwMode="auto">
              <a:xfrm>
                <a:off x="1284139" y="5786438"/>
                <a:ext cx="4872037" cy="954930"/>
              </a:xfrm>
              <a:prstGeom prst="rect">
                <a:avLst/>
              </a:prstGeom>
              <a:blipFill>
                <a:blip r:embed="rId7"/>
                <a:stretch>
                  <a:fillRect/>
                </a:stretch>
              </a:blipFill>
              <a:ln>
                <a:noFill/>
              </a:ln>
              <a:effectLst/>
              <a:extLst/>
            </p:spPr>
            <p:txBody>
              <a:bodyPr/>
              <a:lstStyle/>
              <a:p>
                <a:r>
                  <a:rPr lang="zh-CN" altLang="en-US">
                    <a:noFill/>
                  </a:rPr>
                  <a:t> </a:t>
                </a:r>
              </a:p>
            </p:txBody>
          </p:sp>
        </mc:Fallback>
      </mc:AlternateContent>
      <p:sp>
        <p:nvSpPr>
          <p:cNvPr id="19463" name="Text Box 7">
            <a:extLst>
              <a:ext uri="{FF2B5EF4-FFF2-40B4-BE49-F238E27FC236}">
                <a16:creationId xmlns:a16="http://schemas.microsoft.com/office/drawing/2014/main" id="{A96B0836-FE75-4CB9-953A-BAAD3AD1FCDD}"/>
              </a:ext>
            </a:extLst>
          </p:cNvPr>
          <p:cNvSpPr txBox="1">
            <a:spLocks noChangeArrowheads="1"/>
          </p:cNvSpPr>
          <p:nvPr/>
        </p:nvSpPr>
        <p:spPr bwMode="auto">
          <a:xfrm>
            <a:off x="0" y="369252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en-US">
              <a:solidFill>
                <a:srgbClr val="FFFF66"/>
              </a:solidFill>
              <a:ea typeface="仿宋_GB2312" pitchFamily="49" charset="-122"/>
            </a:endParaRPr>
          </a:p>
        </p:txBody>
      </p:sp>
      <p:sp>
        <p:nvSpPr>
          <p:cNvPr id="37896" name="Rectangle 8">
            <a:extLst>
              <a:ext uri="{FF2B5EF4-FFF2-40B4-BE49-F238E27FC236}">
                <a16:creationId xmlns:a16="http://schemas.microsoft.com/office/drawing/2014/main" id="{2EC0A8E7-159D-413F-8871-283B8705733F}"/>
              </a:ext>
            </a:extLst>
          </p:cNvPr>
          <p:cNvSpPr>
            <a:spLocks noChangeArrowheads="1"/>
          </p:cNvSpPr>
          <p:nvPr/>
        </p:nvSpPr>
        <p:spPr bwMode="auto">
          <a:xfrm>
            <a:off x="714375" y="2322513"/>
            <a:ext cx="755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观察者接收到的频率 </a:t>
            </a:r>
            <a:r>
              <a:rPr lang="en-US" altLang="zh-CN">
                <a:solidFill>
                  <a:schemeClr val="bg1"/>
                </a:solidFill>
              </a:rPr>
              <a:t>( </a:t>
            </a:r>
            <a:r>
              <a:rPr lang="zh-CN" altLang="en-US">
                <a:solidFill>
                  <a:schemeClr val="bg1"/>
                </a:solidFill>
              </a:rPr>
              <a:t>波源和观察者同时运动 </a:t>
            </a:r>
            <a:r>
              <a:rPr lang="en-US" altLang="zh-CN">
                <a:solidFill>
                  <a:schemeClr val="bg1"/>
                </a:solidFill>
              </a:rPr>
              <a:t>) </a:t>
            </a:r>
            <a:r>
              <a:rPr lang="zh-CN" altLang="en-US">
                <a:solidFill>
                  <a:schemeClr val="bg1"/>
                </a:solidFill>
              </a:rPr>
              <a:t>：</a:t>
            </a:r>
          </a:p>
        </p:txBody>
      </p:sp>
      <p:sp>
        <p:nvSpPr>
          <p:cNvPr id="37897" name="Rectangle 9">
            <a:extLst>
              <a:ext uri="{FF2B5EF4-FFF2-40B4-BE49-F238E27FC236}">
                <a16:creationId xmlns:a16="http://schemas.microsoft.com/office/drawing/2014/main" id="{5A721FA2-8E96-417B-995E-3F61B9AB62E3}"/>
              </a:ext>
            </a:extLst>
          </p:cNvPr>
          <p:cNvSpPr>
            <a:spLocks noChangeArrowheads="1"/>
          </p:cNvSpPr>
          <p:nvPr/>
        </p:nvSpPr>
        <p:spPr bwMode="auto">
          <a:xfrm>
            <a:off x="749300" y="3770313"/>
            <a:ext cx="8037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警笛后方空气中声波的频率 </a:t>
            </a:r>
            <a:r>
              <a:rPr lang="en-US" altLang="zh-CN">
                <a:solidFill>
                  <a:schemeClr val="bg1"/>
                </a:solidFill>
                <a:sym typeface="Wingdings" panose="05000000000000000000" pitchFamily="2" charset="2"/>
              </a:rPr>
              <a:t>( </a:t>
            </a:r>
            <a:r>
              <a:rPr lang="zh-CN" altLang="en-US">
                <a:solidFill>
                  <a:schemeClr val="bg1"/>
                </a:solidFill>
              </a:rPr>
              <a:t>观察者静止，波源运动 </a:t>
            </a:r>
            <a:r>
              <a:rPr lang="en-US" altLang="zh-CN">
                <a:solidFill>
                  <a:schemeClr val="bg1"/>
                </a:solidFill>
              </a:rPr>
              <a:t>) </a:t>
            </a:r>
            <a:r>
              <a:rPr lang="zh-CN" altLang="en-US">
                <a:solidFill>
                  <a:schemeClr val="bg1"/>
                </a:solidFill>
              </a:rPr>
              <a:t>：</a:t>
            </a:r>
          </a:p>
        </p:txBody>
      </p:sp>
      <p:sp>
        <p:nvSpPr>
          <p:cNvPr id="37898" name="Rectangle 10">
            <a:extLst>
              <a:ext uri="{FF2B5EF4-FFF2-40B4-BE49-F238E27FC236}">
                <a16:creationId xmlns:a16="http://schemas.microsoft.com/office/drawing/2014/main" id="{49AA65FB-FB29-4CF1-B21E-CA3E4C6ACE0A}"/>
              </a:ext>
            </a:extLst>
          </p:cNvPr>
          <p:cNvSpPr>
            <a:spLocks noChangeArrowheads="1"/>
          </p:cNvSpPr>
          <p:nvPr/>
        </p:nvSpPr>
        <p:spPr bwMode="auto">
          <a:xfrm>
            <a:off x="785813" y="5214938"/>
            <a:ext cx="487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警笛后方空气中声波的波长</a:t>
            </a:r>
            <a:r>
              <a:rPr lang="en-US" altLang="zh-CN">
                <a:solidFill>
                  <a:schemeClr val="bg1"/>
                </a:solidFill>
              </a:rPr>
              <a:t>:</a:t>
            </a:r>
          </a:p>
        </p:txBody>
      </p:sp>
      <p:sp>
        <p:nvSpPr>
          <p:cNvPr id="37899" name="Text Box 11">
            <a:extLst>
              <a:ext uri="{FF2B5EF4-FFF2-40B4-BE49-F238E27FC236}">
                <a16:creationId xmlns:a16="http://schemas.microsoft.com/office/drawing/2014/main" id="{8BA2FFA2-5BB8-419A-A1FF-7CE42DED1F7A}"/>
              </a:ext>
            </a:extLst>
          </p:cNvPr>
          <p:cNvSpPr txBox="1">
            <a:spLocks noChangeArrowheads="1"/>
          </p:cNvSpPr>
          <p:nvPr/>
        </p:nvSpPr>
        <p:spPr bwMode="auto">
          <a:xfrm>
            <a:off x="273050" y="3048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例</a:t>
            </a:r>
          </a:p>
        </p:txBody>
      </p:sp>
      <p:sp>
        <p:nvSpPr>
          <p:cNvPr id="37900" name="Text Box 12">
            <a:extLst>
              <a:ext uri="{FF2B5EF4-FFF2-40B4-BE49-F238E27FC236}">
                <a16:creationId xmlns:a16="http://schemas.microsoft.com/office/drawing/2014/main" id="{4840DD1E-8247-4655-AD06-70AFD03293C4}"/>
              </a:ext>
            </a:extLst>
          </p:cNvPr>
          <p:cNvSpPr txBox="1">
            <a:spLocks noChangeArrowheads="1"/>
          </p:cNvSpPr>
          <p:nvPr/>
        </p:nvSpPr>
        <p:spPr bwMode="auto">
          <a:xfrm>
            <a:off x="269875" y="23225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rPr>
              <a:t>解</a:t>
            </a:r>
          </a:p>
        </p:txBody>
      </p:sp>
      <p:sp>
        <p:nvSpPr>
          <p:cNvPr id="37901" name="Rectangle 13">
            <a:extLst>
              <a:ext uri="{FF2B5EF4-FFF2-40B4-BE49-F238E27FC236}">
                <a16:creationId xmlns:a16="http://schemas.microsoft.com/office/drawing/2014/main" id="{912B31DE-4B1C-4E2E-8929-B88D7C641588}"/>
              </a:ext>
            </a:extLst>
          </p:cNvPr>
          <p:cNvSpPr>
            <a:spLocks noChangeArrowheads="1"/>
          </p:cNvSpPr>
          <p:nvPr/>
        </p:nvSpPr>
        <p:spPr bwMode="auto">
          <a:xfrm>
            <a:off x="735013" y="1196975"/>
            <a:ext cx="82089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该人听到的警笛发出的声音的频率以及在警笛后方空气中声波的波长？</a:t>
            </a:r>
          </a:p>
        </p:txBody>
      </p:sp>
      <p:sp>
        <p:nvSpPr>
          <p:cNvPr id="37902" name="Rectangle 14">
            <a:extLst>
              <a:ext uri="{FF2B5EF4-FFF2-40B4-BE49-F238E27FC236}">
                <a16:creationId xmlns:a16="http://schemas.microsoft.com/office/drawing/2014/main" id="{9D923291-F63C-4629-8F19-584750EE753F}"/>
              </a:ext>
            </a:extLst>
          </p:cNvPr>
          <p:cNvSpPr>
            <a:spLocks noChangeArrowheads="1"/>
          </p:cNvSpPr>
          <p:nvPr/>
        </p:nvSpPr>
        <p:spPr bwMode="auto">
          <a:xfrm>
            <a:off x="263525" y="1268413"/>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求</a:t>
            </a:r>
          </a:p>
        </p:txBody>
      </p:sp>
      <p:graphicFrame>
        <p:nvGraphicFramePr>
          <p:cNvPr id="37903" name="Object 15">
            <a:extLst>
              <a:ext uri="{FF2B5EF4-FFF2-40B4-BE49-F238E27FC236}">
                <a16:creationId xmlns:a16="http://schemas.microsoft.com/office/drawing/2014/main" id="{4D2DA38E-F956-49D5-B36D-8469914E54A9}"/>
              </a:ext>
            </a:extLst>
          </p:cNvPr>
          <p:cNvGraphicFramePr>
            <a:graphicFrameLocks noChangeAspect="1"/>
          </p:cNvGraphicFramePr>
          <p:nvPr>
            <p:extLst>
              <p:ext uri="{D42A27DB-BD31-4B8C-83A1-F6EECF244321}">
                <p14:modId xmlns:p14="http://schemas.microsoft.com/office/powerpoint/2010/main" val="674344744"/>
              </p:ext>
            </p:extLst>
          </p:nvPr>
        </p:nvGraphicFramePr>
        <p:xfrm>
          <a:off x="3286125" y="2857500"/>
          <a:ext cx="3379788" cy="755650"/>
        </p:xfrm>
        <a:graphic>
          <a:graphicData uri="http://schemas.openxmlformats.org/presentationml/2006/ole">
            <mc:AlternateContent xmlns:mc="http://schemas.openxmlformats.org/markup-compatibility/2006">
              <mc:Choice xmlns:v="urn:schemas-microsoft-com:vml" Requires="v">
                <p:oleObj spid="_x0000_s126004" name="公式" r:id="rId8" imgW="1723904" imgH="352391" progId="Equation.3">
                  <p:embed/>
                </p:oleObj>
              </mc:Choice>
              <mc:Fallback>
                <p:oleObj name="公式" r:id="rId8" imgW="1723904" imgH="352391" progId="Equation.3">
                  <p:embed/>
                  <p:pic>
                    <p:nvPicPr>
                      <p:cNvPr id="37903" name="Object 15">
                        <a:extLst>
                          <a:ext uri="{FF2B5EF4-FFF2-40B4-BE49-F238E27FC236}">
                            <a16:creationId xmlns:a16="http://schemas.microsoft.com/office/drawing/2014/main" id="{4D2DA38E-F956-49D5-B36D-8469914E54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6125" y="2857500"/>
                        <a:ext cx="3379788"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2" name="灯片编号占位符 1">
            <a:extLst>
              <a:ext uri="{FF2B5EF4-FFF2-40B4-BE49-F238E27FC236}">
                <a16:creationId xmlns:a16="http://schemas.microsoft.com/office/drawing/2014/main" id="{5399A99F-D680-4E2B-AEE1-3BE42F9C1960}"/>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556EB1A-0675-42C3-9E1E-5753B41B0BEE}" type="slidenum">
              <a:rPr lang="en-US" altLang="zh-CN" b="0">
                <a:solidFill>
                  <a:srgbClr val="FF00FF"/>
                </a:solidFill>
              </a:rPr>
              <a:pPr eaLnBrk="1" hangingPunct="1"/>
              <a:t>8</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blinds(horizontal)">
                                      <p:cBhvr>
                                        <p:cTn id="7" dur="500"/>
                                        <p:tgtEl>
                                          <p:spTgt spid="3789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0"/>
                                        </p:tgtEl>
                                        <p:attrNameLst>
                                          <p:attrName>style.visibility</p:attrName>
                                        </p:attrNameLst>
                                      </p:cBhvr>
                                      <p:to>
                                        <p:strVal val="visible"/>
                                      </p:to>
                                    </p:set>
                                    <p:animEffect transition="in" filter="blinds(horizontal)">
                                      <p:cBhvr>
                                        <p:cTn id="10" dur="500"/>
                                        <p:tgtEl>
                                          <p:spTgt spid="378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902"/>
                                        </p:tgtEl>
                                        <p:attrNameLst>
                                          <p:attrName>style.visibility</p:attrName>
                                        </p:attrNameLst>
                                      </p:cBhvr>
                                      <p:to>
                                        <p:strVal val="visible"/>
                                      </p:to>
                                    </p:set>
                                    <p:animEffect transition="in" filter="blinds(horizontal)">
                                      <p:cBhvr>
                                        <p:cTn id="13" dur="500"/>
                                        <p:tgtEl>
                                          <p:spTgt spid="3790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901"/>
                                        </p:tgtEl>
                                        <p:attrNameLst>
                                          <p:attrName>style.visibility</p:attrName>
                                        </p:attrNameLst>
                                      </p:cBhvr>
                                      <p:to>
                                        <p:strVal val="visible"/>
                                      </p:to>
                                    </p:set>
                                    <p:animEffect transition="in" filter="blinds(horizontal)">
                                      <p:cBhvr>
                                        <p:cTn id="16" dur="500"/>
                                        <p:tgtEl>
                                          <p:spTgt spid="3790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900"/>
                                        </p:tgtEl>
                                        <p:attrNameLst>
                                          <p:attrName>style.visibility</p:attrName>
                                        </p:attrNameLst>
                                      </p:cBhvr>
                                      <p:to>
                                        <p:strVal val="visible"/>
                                      </p:to>
                                    </p:set>
                                    <p:animEffect transition="in" filter="wipe(left)">
                                      <p:cBhvr>
                                        <p:cTn id="21" dur="500"/>
                                        <p:tgtEl>
                                          <p:spTgt spid="379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wipe(left)">
                                      <p:cBhvr>
                                        <p:cTn id="26" dur="500"/>
                                        <p:tgtEl>
                                          <p:spTgt spid="378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7892"/>
                                        </p:tgtEl>
                                        <p:attrNameLst>
                                          <p:attrName>style.visibility</p:attrName>
                                        </p:attrNameLst>
                                      </p:cBhvr>
                                      <p:to>
                                        <p:strVal val="visible"/>
                                      </p:to>
                                    </p:set>
                                    <p:animEffect transition="in" filter="wipe(left)">
                                      <p:cBhvr>
                                        <p:cTn id="31" dur="500"/>
                                        <p:tgtEl>
                                          <p:spTgt spid="378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7903"/>
                                        </p:tgtEl>
                                        <p:attrNameLst>
                                          <p:attrName>style.visibility</p:attrName>
                                        </p:attrNameLst>
                                      </p:cBhvr>
                                      <p:to>
                                        <p:strVal val="visible"/>
                                      </p:to>
                                    </p:set>
                                    <p:animEffect transition="in" filter="wipe(left)">
                                      <p:cBhvr>
                                        <p:cTn id="36" dur="500"/>
                                        <p:tgtEl>
                                          <p:spTgt spid="379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7897"/>
                                        </p:tgtEl>
                                        <p:attrNameLst>
                                          <p:attrName>style.visibility</p:attrName>
                                        </p:attrNameLst>
                                      </p:cBhvr>
                                      <p:to>
                                        <p:strVal val="visible"/>
                                      </p:to>
                                    </p:set>
                                    <p:animEffect transition="in" filter="wipe(left)">
                                      <p:cBhvr>
                                        <p:cTn id="41" dur="500"/>
                                        <p:tgtEl>
                                          <p:spTgt spid="3789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893"/>
                                        </p:tgtEl>
                                        <p:attrNameLst>
                                          <p:attrName>style.visibility</p:attrName>
                                        </p:attrNameLst>
                                      </p:cBhvr>
                                      <p:to>
                                        <p:strVal val="visible"/>
                                      </p:to>
                                    </p:set>
                                    <p:animEffect transition="in" filter="wipe(left)">
                                      <p:cBhvr>
                                        <p:cTn id="46" dur="500"/>
                                        <p:tgtEl>
                                          <p:spTgt spid="3789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7898"/>
                                        </p:tgtEl>
                                        <p:attrNameLst>
                                          <p:attrName>style.visibility</p:attrName>
                                        </p:attrNameLst>
                                      </p:cBhvr>
                                      <p:to>
                                        <p:strVal val="visible"/>
                                      </p:to>
                                    </p:set>
                                    <p:animEffect transition="in" filter="wipe(left)">
                                      <p:cBhvr>
                                        <p:cTn id="51" dur="500"/>
                                        <p:tgtEl>
                                          <p:spTgt spid="3789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7894"/>
                                        </p:tgtEl>
                                        <p:attrNameLst>
                                          <p:attrName>style.visibility</p:attrName>
                                        </p:attrNameLst>
                                      </p:cBhvr>
                                      <p:to>
                                        <p:strVal val="visible"/>
                                      </p:to>
                                    </p:set>
                                    <p:animEffect transition="in" filter="wipe(left)">
                                      <p:cBhvr>
                                        <p:cTn id="56"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p:bldP spid="37893" grpId="0"/>
      <p:bldP spid="37894" grpId="0"/>
      <p:bldP spid="37896" grpId="0" autoUpdateAnimBg="0"/>
      <p:bldP spid="37897" grpId="0" autoUpdateAnimBg="0"/>
      <p:bldP spid="37898" grpId="0" autoUpdateAnimBg="0"/>
      <p:bldP spid="37899" grpId="0" autoUpdateAnimBg="0"/>
      <p:bldP spid="37900" grpId="0" autoUpdateAnimBg="0"/>
      <p:bldP spid="37901" grpId="0"/>
      <p:bldP spid="379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9" name="Text Box 5">
            <a:extLst>
              <a:ext uri="{FF2B5EF4-FFF2-40B4-BE49-F238E27FC236}">
                <a16:creationId xmlns:a16="http://schemas.microsoft.com/office/drawing/2014/main" id="{DC4FFFA9-29AF-4B8A-99D0-4F7270526FEC}"/>
              </a:ext>
            </a:extLst>
          </p:cNvPr>
          <p:cNvSpPr txBox="1">
            <a:spLocks noChangeArrowheads="1"/>
          </p:cNvSpPr>
          <p:nvPr/>
        </p:nvSpPr>
        <p:spPr bwMode="auto">
          <a:xfrm>
            <a:off x="406400" y="285750"/>
            <a:ext cx="845185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kumimoji="0" lang="zh-CN" altLang="en-US" sz="2200">
                <a:solidFill>
                  <a:srgbClr val="FFFF00"/>
                </a:solidFill>
                <a:ea typeface="楷体_GB2312" pitchFamily="49" charset="-122"/>
              </a:rPr>
              <a:t>例</a:t>
            </a:r>
            <a:r>
              <a:rPr kumimoji="0" lang="en-US" altLang="zh-CN" sz="2200">
                <a:solidFill>
                  <a:schemeClr val="bg1"/>
                </a:solidFill>
                <a:ea typeface="楷体_GB2312" pitchFamily="49" charset="-122"/>
              </a:rPr>
              <a:t>    </a:t>
            </a:r>
            <a:r>
              <a:rPr kumimoji="0" lang="zh-CN" altLang="en-US" sz="2200">
                <a:solidFill>
                  <a:schemeClr val="bg1"/>
                </a:solidFill>
                <a:ea typeface="楷体_GB2312" pitchFamily="49" charset="-122"/>
              </a:rPr>
              <a:t>利用多普勒效应监测车速，固定波源发出频率为                       的超声波，当汽车向波源行驶时，与波源安装在一起的接收器接收到从汽车反射回来的波的频率为                            ，已知空气中的声速为                               ，求车速 </a:t>
            </a:r>
            <a:r>
              <a:rPr kumimoji="0" lang="en-US" altLang="zh-CN" sz="2200">
                <a:solidFill>
                  <a:schemeClr val="bg1"/>
                </a:solidFill>
                <a:ea typeface="楷体_GB2312" pitchFamily="49" charset="-122"/>
              </a:rPr>
              <a:t>?                                                           </a:t>
            </a:r>
          </a:p>
        </p:txBody>
      </p:sp>
      <p:graphicFrame>
        <p:nvGraphicFramePr>
          <p:cNvPr id="564230" name="Object 6">
            <a:extLst>
              <a:ext uri="{FF2B5EF4-FFF2-40B4-BE49-F238E27FC236}">
                <a16:creationId xmlns:a16="http://schemas.microsoft.com/office/drawing/2014/main" id="{5537CD46-29B6-49D1-9D5D-ED45379A9039}"/>
              </a:ext>
            </a:extLst>
          </p:cNvPr>
          <p:cNvGraphicFramePr>
            <a:graphicFrameLocks noChangeAspect="1"/>
          </p:cNvGraphicFramePr>
          <p:nvPr>
            <p:extLst>
              <p:ext uri="{D42A27DB-BD31-4B8C-83A1-F6EECF244321}">
                <p14:modId xmlns:p14="http://schemas.microsoft.com/office/powerpoint/2010/main" val="2160351192"/>
              </p:ext>
            </p:extLst>
          </p:nvPr>
        </p:nvGraphicFramePr>
        <p:xfrm>
          <a:off x="7073900" y="344488"/>
          <a:ext cx="1570038" cy="369887"/>
        </p:xfrm>
        <a:graphic>
          <a:graphicData uri="http://schemas.openxmlformats.org/presentationml/2006/ole">
            <mc:AlternateContent xmlns:mc="http://schemas.openxmlformats.org/markup-compatibility/2006">
              <mc:Choice xmlns:v="urn:schemas-microsoft-com:vml" Requires="v">
                <p:oleObj spid="_x0000_s127041" name="Equation" r:id="rId3" imgW="714394" imgH="142977" progId="Equation.3">
                  <p:embed/>
                </p:oleObj>
              </mc:Choice>
              <mc:Fallback>
                <p:oleObj name="Equation" r:id="rId3" imgW="714394" imgH="142977" progId="Equation.3">
                  <p:embed/>
                  <p:pic>
                    <p:nvPicPr>
                      <p:cNvPr id="564230" name="Object 6">
                        <a:extLst>
                          <a:ext uri="{FF2B5EF4-FFF2-40B4-BE49-F238E27FC236}">
                            <a16:creationId xmlns:a16="http://schemas.microsoft.com/office/drawing/2014/main" id="{5537CD46-29B6-49D1-9D5D-ED45379A9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3900" y="344488"/>
                        <a:ext cx="1570038"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1" name="Object 7">
            <a:extLst>
              <a:ext uri="{FF2B5EF4-FFF2-40B4-BE49-F238E27FC236}">
                <a16:creationId xmlns:a16="http://schemas.microsoft.com/office/drawing/2014/main" id="{9B0565D5-7F86-483B-8457-BB733DDD3672}"/>
              </a:ext>
            </a:extLst>
          </p:cNvPr>
          <p:cNvGraphicFramePr>
            <a:graphicFrameLocks noChangeAspect="1"/>
          </p:cNvGraphicFramePr>
          <p:nvPr>
            <p:extLst>
              <p:ext uri="{D42A27DB-BD31-4B8C-83A1-F6EECF244321}">
                <p14:modId xmlns:p14="http://schemas.microsoft.com/office/powerpoint/2010/main" val="3204325957"/>
              </p:ext>
            </p:extLst>
          </p:nvPr>
        </p:nvGraphicFramePr>
        <p:xfrm>
          <a:off x="4500563" y="1214438"/>
          <a:ext cx="1873250" cy="325437"/>
        </p:xfrm>
        <a:graphic>
          <a:graphicData uri="http://schemas.openxmlformats.org/presentationml/2006/ole">
            <mc:AlternateContent xmlns:mc="http://schemas.openxmlformats.org/markup-compatibility/2006">
              <mc:Choice xmlns:v="urn:schemas-microsoft-com:vml" Requires="v">
                <p:oleObj spid="_x0000_s127042" name="Equation" r:id="rId5" imgW="1476496" imgH="238193" progId="Equation.3">
                  <p:embed/>
                </p:oleObj>
              </mc:Choice>
              <mc:Fallback>
                <p:oleObj name="Equation" r:id="rId5" imgW="1476496" imgH="238193" progId="Equation.3">
                  <p:embed/>
                  <p:pic>
                    <p:nvPicPr>
                      <p:cNvPr id="564231" name="Object 7">
                        <a:extLst>
                          <a:ext uri="{FF2B5EF4-FFF2-40B4-BE49-F238E27FC236}">
                            <a16:creationId xmlns:a16="http://schemas.microsoft.com/office/drawing/2014/main" id="{9B0565D5-7F86-483B-8457-BB733DDD36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214438"/>
                        <a:ext cx="1873250"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32" name="Object 8">
            <a:extLst>
              <a:ext uri="{FF2B5EF4-FFF2-40B4-BE49-F238E27FC236}">
                <a16:creationId xmlns:a16="http://schemas.microsoft.com/office/drawing/2014/main" id="{960A3DBA-BD8E-40AC-86DA-EE9C709B9E6B}"/>
              </a:ext>
            </a:extLst>
          </p:cNvPr>
          <p:cNvGraphicFramePr>
            <a:graphicFrameLocks noChangeAspect="1"/>
          </p:cNvGraphicFramePr>
          <p:nvPr>
            <p:extLst>
              <p:ext uri="{D42A27DB-BD31-4B8C-83A1-F6EECF244321}">
                <p14:modId xmlns:p14="http://schemas.microsoft.com/office/powerpoint/2010/main" val="1142718920"/>
              </p:ext>
            </p:extLst>
          </p:nvPr>
        </p:nvGraphicFramePr>
        <p:xfrm>
          <a:off x="1143000" y="1566863"/>
          <a:ext cx="2057400" cy="433387"/>
        </p:xfrm>
        <a:graphic>
          <a:graphicData uri="http://schemas.openxmlformats.org/presentationml/2006/ole">
            <mc:AlternateContent xmlns:mc="http://schemas.openxmlformats.org/markup-compatibility/2006">
              <mc:Choice xmlns:v="urn:schemas-microsoft-com:vml" Requires="v">
                <p:oleObj spid="_x0000_s127043" name="Equation" r:id="rId7" imgW="1209822" imgH="238193" progId="Equation.3">
                  <p:embed/>
                </p:oleObj>
              </mc:Choice>
              <mc:Fallback>
                <p:oleObj name="Equation" r:id="rId7" imgW="1209822" imgH="238193" progId="Equation.3">
                  <p:embed/>
                  <p:pic>
                    <p:nvPicPr>
                      <p:cNvPr id="564232" name="Object 8">
                        <a:extLst>
                          <a:ext uri="{FF2B5EF4-FFF2-40B4-BE49-F238E27FC236}">
                            <a16:creationId xmlns:a16="http://schemas.microsoft.com/office/drawing/2014/main" id="{960A3DBA-BD8E-40AC-86DA-EE9C709B9E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1566863"/>
                        <a:ext cx="20574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a:extLst>
              <a:ext uri="{FF2B5EF4-FFF2-40B4-BE49-F238E27FC236}">
                <a16:creationId xmlns:a16="http://schemas.microsoft.com/office/drawing/2014/main" id="{89AD33BF-44D6-41C0-95DA-8075845F40D6}"/>
              </a:ext>
            </a:extLst>
          </p:cNvPr>
          <p:cNvGrpSpPr>
            <a:grpSpLocks/>
          </p:cNvGrpSpPr>
          <p:nvPr/>
        </p:nvGrpSpPr>
        <p:grpSpPr bwMode="auto">
          <a:xfrm>
            <a:off x="577850" y="2132013"/>
            <a:ext cx="8137525" cy="1439862"/>
            <a:chOff x="528" y="1776"/>
            <a:chExt cx="4656" cy="672"/>
          </a:xfrm>
        </p:grpSpPr>
        <p:sp>
          <p:nvSpPr>
            <p:cNvPr id="20495" name="Rectangle 10">
              <a:extLst>
                <a:ext uri="{FF2B5EF4-FFF2-40B4-BE49-F238E27FC236}">
                  <a16:creationId xmlns:a16="http://schemas.microsoft.com/office/drawing/2014/main" id="{0079E088-717F-46B1-8254-3ABAA8C8BB9D}"/>
                </a:ext>
              </a:extLst>
            </p:cNvPr>
            <p:cNvSpPr>
              <a:spLocks noChangeArrowheads="1"/>
            </p:cNvSpPr>
            <p:nvPr/>
          </p:nvSpPr>
          <p:spPr bwMode="auto">
            <a:xfrm>
              <a:off x="528" y="1776"/>
              <a:ext cx="4656" cy="672"/>
            </a:xfrm>
            <a:prstGeom prst="rect">
              <a:avLst/>
            </a:prstGeom>
            <a:solidFill>
              <a:schemeClr val="bg1"/>
            </a:solidFill>
            <a:ln w="12700">
              <a:solidFill>
                <a:schemeClr val="tx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endParaRPr kumimoji="0" lang="zh-CN" altLang="en-US" sz="1800" b="0">
                <a:ea typeface="楷体_GB2312" pitchFamily="49" charset="-122"/>
              </a:endParaRPr>
            </a:p>
          </p:txBody>
        </p:sp>
        <p:graphicFrame>
          <p:nvGraphicFramePr>
            <p:cNvPr id="20496" name="Object 11">
              <a:extLst>
                <a:ext uri="{FF2B5EF4-FFF2-40B4-BE49-F238E27FC236}">
                  <a16:creationId xmlns:a16="http://schemas.microsoft.com/office/drawing/2014/main" id="{5DD9A69D-4EF9-4F75-A787-2E898F7E54C7}"/>
                </a:ext>
              </a:extLst>
            </p:cNvPr>
            <p:cNvGraphicFramePr>
              <a:graphicFrameLocks noChangeAspect="1"/>
            </p:cNvGraphicFramePr>
            <p:nvPr/>
          </p:nvGraphicFramePr>
          <p:xfrm>
            <a:off x="546" y="1946"/>
            <a:ext cx="1553" cy="358"/>
          </p:xfrm>
          <a:graphic>
            <a:graphicData uri="http://schemas.openxmlformats.org/presentationml/2006/ole">
              <mc:AlternateContent xmlns:mc="http://schemas.openxmlformats.org/markup-compatibility/2006">
                <mc:Choice xmlns:v="urn:schemas-microsoft-com:vml" Requires="v">
                  <p:oleObj spid="_x0000_s127044" name="剪辑" r:id="rId9" imgW="6545263" imgH="1706563" progId="MS_ClipArt_Gallery.2">
                    <p:embed/>
                  </p:oleObj>
                </mc:Choice>
                <mc:Fallback>
                  <p:oleObj name="剪辑" r:id="rId9" imgW="6545263" imgH="1706563" progId="MS_ClipArt_Gallery.2">
                    <p:embed/>
                    <p:pic>
                      <p:nvPicPr>
                        <p:cNvPr id="20496" name="Object 11">
                          <a:extLst>
                            <a:ext uri="{FF2B5EF4-FFF2-40B4-BE49-F238E27FC236}">
                              <a16:creationId xmlns:a16="http://schemas.microsoft.com/office/drawing/2014/main" id="{5DD9A69D-4EF9-4F75-A787-2E898F7E54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 y="1946"/>
                          <a:ext cx="1553"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7" name="Line 12">
              <a:extLst>
                <a:ext uri="{FF2B5EF4-FFF2-40B4-BE49-F238E27FC236}">
                  <a16:creationId xmlns:a16="http://schemas.microsoft.com/office/drawing/2014/main" id="{8FD9F7C3-2BF9-428C-9229-8D659183F776}"/>
                </a:ext>
              </a:extLst>
            </p:cNvPr>
            <p:cNvSpPr>
              <a:spLocks noChangeShapeType="1"/>
            </p:cNvSpPr>
            <p:nvPr/>
          </p:nvSpPr>
          <p:spPr bwMode="auto">
            <a:xfrm>
              <a:off x="2172" y="2208"/>
              <a:ext cx="336" cy="0"/>
            </a:xfrm>
            <a:prstGeom prst="line">
              <a:avLst/>
            </a:prstGeom>
            <a:noFill/>
            <a:ln w="38100">
              <a:solidFill>
                <a:srgbClr val="CC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498" name="Object 13">
              <a:extLst>
                <a:ext uri="{FF2B5EF4-FFF2-40B4-BE49-F238E27FC236}">
                  <a16:creationId xmlns:a16="http://schemas.microsoft.com/office/drawing/2014/main" id="{04C415CC-6D2E-40D0-9701-00C1265FCB7B}"/>
                </a:ext>
              </a:extLst>
            </p:cNvPr>
            <p:cNvGraphicFramePr>
              <a:graphicFrameLocks noChangeAspect="1"/>
            </p:cNvGraphicFramePr>
            <p:nvPr>
              <p:extLst>
                <p:ext uri="{D42A27DB-BD31-4B8C-83A1-F6EECF244321}">
                  <p14:modId xmlns:p14="http://schemas.microsoft.com/office/powerpoint/2010/main" val="3930922455"/>
                </p:ext>
              </p:extLst>
            </p:nvPr>
          </p:nvGraphicFramePr>
          <p:xfrm>
            <a:off x="2148" y="1776"/>
            <a:ext cx="319" cy="480"/>
          </p:xfrm>
          <a:graphic>
            <a:graphicData uri="http://schemas.openxmlformats.org/presentationml/2006/ole">
              <mc:AlternateContent xmlns:mc="http://schemas.openxmlformats.org/markup-compatibility/2006">
                <mc:Choice xmlns:v="urn:schemas-microsoft-com:vml" Requires="v">
                  <p:oleObj spid="_x0000_s127045" name="Equation" r:id="rId11" imgW="177646" imgH="228402" progId="Equation.3">
                    <p:embed/>
                  </p:oleObj>
                </mc:Choice>
                <mc:Fallback>
                  <p:oleObj name="Equation" r:id="rId11" imgW="177646" imgH="228402" progId="Equation.3">
                    <p:embed/>
                    <p:pic>
                      <p:nvPicPr>
                        <p:cNvPr id="20498" name="Object 13">
                          <a:extLst>
                            <a:ext uri="{FF2B5EF4-FFF2-40B4-BE49-F238E27FC236}">
                              <a16:creationId xmlns:a16="http://schemas.microsoft.com/office/drawing/2014/main" id="{04C415CC-6D2E-40D0-9701-00C1265FCB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8" y="1776"/>
                          <a:ext cx="319"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9" name="Group 14">
              <a:extLst>
                <a:ext uri="{FF2B5EF4-FFF2-40B4-BE49-F238E27FC236}">
                  <a16:creationId xmlns:a16="http://schemas.microsoft.com/office/drawing/2014/main" id="{1CEA5DED-EE2D-427B-94E0-5D8719374840}"/>
                </a:ext>
              </a:extLst>
            </p:cNvPr>
            <p:cNvGrpSpPr>
              <a:grpSpLocks/>
            </p:cNvGrpSpPr>
            <p:nvPr/>
          </p:nvGrpSpPr>
          <p:grpSpPr bwMode="auto">
            <a:xfrm>
              <a:off x="2736" y="1920"/>
              <a:ext cx="2352" cy="480"/>
              <a:chOff x="2736" y="1920"/>
              <a:chExt cx="2352" cy="480"/>
            </a:xfrm>
          </p:grpSpPr>
          <p:sp>
            <p:nvSpPr>
              <p:cNvPr id="20500" name="AutoShape 15" descr="小棋盘">
                <a:extLst>
                  <a:ext uri="{FF2B5EF4-FFF2-40B4-BE49-F238E27FC236}">
                    <a16:creationId xmlns:a16="http://schemas.microsoft.com/office/drawing/2014/main" id="{4FCDFBA1-8586-454E-8A28-48A394C65DEB}"/>
                  </a:ext>
                </a:extLst>
              </p:cNvPr>
              <p:cNvSpPr>
                <a:spLocks noChangeArrowheads="1"/>
              </p:cNvSpPr>
              <p:nvPr/>
            </p:nvSpPr>
            <p:spPr bwMode="auto">
              <a:xfrm>
                <a:off x="4585" y="2082"/>
                <a:ext cx="503" cy="318"/>
              </a:xfrm>
              <a:prstGeom prst="rtTriangle">
                <a:avLst/>
              </a:prstGeom>
              <a:blipFill dpi="0" rotWithShape="0">
                <a:blip r:embed="rId13"/>
                <a:srcRect/>
                <a:tile tx="0" ty="0" sx="100000" sy="100000" flip="none" algn="tl"/>
              </a:blip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endParaRPr kumimoji="0" lang="zh-CN" altLang="en-US" sz="1800" b="0">
                  <a:ea typeface="楷体_GB2312" pitchFamily="49" charset="-122"/>
                </a:endParaRPr>
              </a:p>
            </p:txBody>
          </p:sp>
          <p:sp>
            <p:nvSpPr>
              <p:cNvPr id="20501" name="AutoShape 16">
                <a:extLst>
                  <a:ext uri="{FF2B5EF4-FFF2-40B4-BE49-F238E27FC236}">
                    <a16:creationId xmlns:a16="http://schemas.microsoft.com/office/drawing/2014/main" id="{6EAF4468-5425-4CFF-A548-40E86A23E65F}"/>
                  </a:ext>
                </a:extLst>
              </p:cNvPr>
              <p:cNvSpPr>
                <a:spLocks noChangeArrowheads="1"/>
              </p:cNvSpPr>
              <p:nvPr/>
            </p:nvSpPr>
            <p:spPr bwMode="auto">
              <a:xfrm rot="-9727254">
                <a:off x="4464" y="1920"/>
                <a:ext cx="224" cy="372"/>
              </a:xfrm>
              <a:prstGeom prst="moon">
                <a:avLst>
                  <a:gd name="adj" fmla="val 44931"/>
                </a:avLst>
              </a:prstGeom>
              <a:solidFill>
                <a:srgbClr val="99FFCC"/>
              </a:solidFill>
              <a:ln w="19050">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endParaRPr kumimoji="0" lang="zh-CN" altLang="en-US" sz="1800" b="0">
                  <a:ea typeface="楷体_GB2312" pitchFamily="49" charset="-122"/>
                </a:endParaRPr>
              </a:p>
            </p:txBody>
          </p:sp>
          <p:grpSp>
            <p:nvGrpSpPr>
              <p:cNvPr id="20502" name="Group 17">
                <a:extLst>
                  <a:ext uri="{FF2B5EF4-FFF2-40B4-BE49-F238E27FC236}">
                    <a16:creationId xmlns:a16="http://schemas.microsoft.com/office/drawing/2014/main" id="{8CDBA639-233B-4FEC-95FF-713D5CFDCB98}"/>
                  </a:ext>
                </a:extLst>
              </p:cNvPr>
              <p:cNvGrpSpPr>
                <a:grpSpLocks/>
              </p:cNvGrpSpPr>
              <p:nvPr/>
            </p:nvGrpSpPr>
            <p:grpSpPr bwMode="auto">
              <a:xfrm>
                <a:off x="2976" y="1968"/>
                <a:ext cx="1584" cy="192"/>
                <a:chOff x="1440" y="3168"/>
                <a:chExt cx="2688" cy="432"/>
              </a:xfrm>
            </p:grpSpPr>
            <p:sp>
              <p:nvSpPr>
                <p:cNvPr id="20504" name="Freeform 18">
                  <a:extLst>
                    <a:ext uri="{FF2B5EF4-FFF2-40B4-BE49-F238E27FC236}">
                      <a16:creationId xmlns:a16="http://schemas.microsoft.com/office/drawing/2014/main" id="{CE77E098-7528-4ABE-BFCE-94EAE0C221E2}"/>
                    </a:ext>
                  </a:extLst>
                </p:cNvPr>
                <p:cNvSpPr>
                  <a:spLocks/>
                </p:cNvSpPr>
                <p:nvPr/>
              </p:nvSpPr>
              <p:spPr bwMode="auto">
                <a:xfrm>
                  <a:off x="1872" y="3168"/>
                  <a:ext cx="672" cy="432"/>
                </a:xfrm>
                <a:custGeom>
                  <a:avLst/>
                  <a:gdLst>
                    <a:gd name="T0" fmla="*/ 0 w 2027"/>
                    <a:gd name="T1" fmla="*/ 1 h 690"/>
                    <a:gd name="T2" fmla="*/ 0 w 2027"/>
                    <a:gd name="T3" fmla="*/ 1 h 690"/>
                    <a:gd name="T4" fmla="*/ 0 w 2027"/>
                    <a:gd name="T5" fmla="*/ 1 h 690"/>
                    <a:gd name="T6" fmla="*/ 0 w 2027"/>
                    <a:gd name="T7" fmla="*/ 1 h 690"/>
                    <a:gd name="T8" fmla="*/ 0 w 2027"/>
                    <a:gd name="T9" fmla="*/ 1 h 690"/>
                    <a:gd name="T10" fmla="*/ 0 w 2027"/>
                    <a:gd name="T11" fmla="*/ 1 h 690"/>
                    <a:gd name="T12" fmla="*/ 0 w 2027"/>
                    <a:gd name="T13" fmla="*/ 1 h 690"/>
                    <a:gd name="T14" fmla="*/ 0 w 2027"/>
                    <a:gd name="T15" fmla="*/ 1 h 690"/>
                    <a:gd name="T16" fmla="*/ 0 w 2027"/>
                    <a:gd name="T17" fmla="*/ 1 h 690"/>
                    <a:gd name="T18" fmla="*/ 0 w 2027"/>
                    <a:gd name="T19" fmla="*/ 1 h 690"/>
                    <a:gd name="T20" fmla="*/ 0 w 2027"/>
                    <a:gd name="T21" fmla="*/ 1 h 690"/>
                    <a:gd name="T22" fmla="*/ 0 w 2027"/>
                    <a:gd name="T23" fmla="*/ 1 h 690"/>
                    <a:gd name="T24" fmla="*/ 0 w 2027"/>
                    <a:gd name="T25" fmla="*/ 1 h 690"/>
                    <a:gd name="T26" fmla="*/ 0 w 2027"/>
                    <a:gd name="T27" fmla="*/ 1 h 690"/>
                    <a:gd name="T28" fmla="*/ 0 w 2027"/>
                    <a:gd name="T29" fmla="*/ 1 h 690"/>
                    <a:gd name="T30" fmla="*/ 0 w 2027"/>
                    <a:gd name="T31" fmla="*/ 1 h 690"/>
                    <a:gd name="T32" fmla="*/ 0 w 2027"/>
                    <a:gd name="T33" fmla="*/ 1 h 690"/>
                    <a:gd name="T34" fmla="*/ 0 w 2027"/>
                    <a:gd name="T35" fmla="*/ 1 h 690"/>
                    <a:gd name="T36" fmla="*/ 0 w 2027"/>
                    <a:gd name="T37" fmla="*/ 1 h 690"/>
                    <a:gd name="T38" fmla="*/ 0 w 2027"/>
                    <a:gd name="T39" fmla="*/ 1 h 690"/>
                    <a:gd name="T40" fmla="*/ 0 w 2027"/>
                    <a:gd name="T41" fmla="*/ 1 h 690"/>
                    <a:gd name="T42" fmla="*/ 0 w 2027"/>
                    <a:gd name="T43" fmla="*/ 1 h 690"/>
                    <a:gd name="T44" fmla="*/ 0 w 2027"/>
                    <a:gd name="T45" fmla="*/ 1 h 690"/>
                    <a:gd name="T46" fmla="*/ 0 w 2027"/>
                    <a:gd name="T47" fmla="*/ 1 h 690"/>
                    <a:gd name="T48" fmla="*/ 0 w 2027"/>
                    <a:gd name="T49" fmla="*/ 1 h 690"/>
                    <a:gd name="T50" fmla="*/ 0 w 2027"/>
                    <a:gd name="T51" fmla="*/ 1 h 690"/>
                    <a:gd name="T52" fmla="*/ 0 w 2027"/>
                    <a:gd name="T53" fmla="*/ 1 h 690"/>
                    <a:gd name="T54" fmla="*/ 0 w 2027"/>
                    <a:gd name="T55" fmla="*/ 1 h 690"/>
                    <a:gd name="T56" fmla="*/ 0 w 2027"/>
                    <a:gd name="T57" fmla="*/ 1 h 690"/>
                    <a:gd name="T58" fmla="*/ 0 w 2027"/>
                    <a:gd name="T59" fmla="*/ 1 h 690"/>
                    <a:gd name="T60" fmla="*/ 0 w 2027"/>
                    <a:gd name="T61" fmla="*/ 1 h 690"/>
                    <a:gd name="T62" fmla="*/ 0 w 2027"/>
                    <a:gd name="T63" fmla="*/ 1 h 690"/>
                    <a:gd name="T64" fmla="*/ 0 w 2027"/>
                    <a:gd name="T65" fmla="*/ 1 h 690"/>
                    <a:gd name="T66" fmla="*/ 0 w 2027"/>
                    <a:gd name="T67" fmla="*/ 1 h 690"/>
                    <a:gd name="T68" fmla="*/ 0 w 2027"/>
                    <a:gd name="T69" fmla="*/ 0 h 690"/>
                    <a:gd name="T70" fmla="*/ 0 w 2027"/>
                    <a:gd name="T71" fmla="*/ 1 h 690"/>
                    <a:gd name="T72" fmla="*/ 0 w 2027"/>
                    <a:gd name="T73" fmla="*/ 1 h 690"/>
                    <a:gd name="T74" fmla="*/ 0 w 2027"/>
                    <a:gd name="T75" fmla="*/ 1 h 690"/>
                    <a:gd name="T76" fmla="*/ 0 w 2027"/>
                    <a:gd name="T77" fmla="*/ 1 h 690"/>
                    <a:gd name="T78" fmla="*/ 0 w 2027"/>
                    <a:gd name="T79" fmla="*/ 1 h 690"/>
                    <a:gd name="T80" fmla="*/ 0 w 2027"/>
                    <a:gd name="T81" fmla="*/ 1 h 690"/>
                    <a:gd name="T82" fmla="*/ 0 w 2027"/>
                    <a:gd name="T83" fmla="*/ 1 h 690"/>
                    <a:gd name="T84" fmla="*/ 0 w 2027"/>
                    <a:gd name="T85" fmla="*/ 1 h 690"/>
                    <a:gd name="T86" fmla="*/ 0 w 2027"/>
                    <a:gd name="T87" fmla="*/ 1 h 690"/>
                    <a:gd name="T88" fmla="*/ 0 w 2027"/>
                    <a:gd name="T89" fmla="*/ 1 h 690"/>
                    <a:gd name="T90" fmla="*/ 0 w 2027"/>
                    <a:gd name="T91" fmla="*/ 1 h 690"/>
                    <a:gd name="T92" fmla="*/ 0 w 2027"/>
                    <a:gd name="T93" fmla="*/ 1 h 690"/>
                    <a:gd name="T94" fmla="*/ 0 w 2027"/>
                    <a:gd name="T95" fmla="*/ 1 h 690"/>
                    <a:gd name="T96" fmla="*/ 0 w 2027"/>
                    <a:gd name="T97" fmla="*/ 1 h 690"/>
                    <a:gd name="T98" fmla="*/ 0 w 2027"/>
                    <a:gd name="T99" fmla="*/ 1 h 690"/>
                    <a:gd name="T100" fmla="*/ 0 w 2027"/>
                    <a:gd name="T101" fmla="*/ 1 h 690"/>
                    <a:gd name="T102" fmla="*/ 0 w 2027"/>
                    <a:gd name="T103" fmla="*/ 1 h 690"/>
                    <a:gd name="T104" fmla="*/ 0 w 2027"/>
                    <a:gd name="T105" fmla="*/ 1 h 690"/>
                    <a:gd name="T106" fmla="*/ 0 w 2027"/>
                    <a:gd name="T107" fmla="*/ 1 h 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27"/>
                    <a:gd name="T163" fmla="*/ 0 h 690"/>
                    <a:gd name="T164" fmla="*/ 2027 w 2027"/>
                    <a:gd name="T165" fmla="*/ 690 h 6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27" h="690">
                      <a:moveTo>
                        <a:pt x="8" y="1"/>
                      </a:moveTo>
                      <a:lnTo>
                        <a:pt x="0" y="17"/>
                      </a:lnTo>
                      <a:lnTo>
                        <a:pt x="49" y="44"/>
                      </a:lnTo>
                      <a:lnTo>
                        <a:pt x="97" y="73"/>
                      </a:lnTo>
                      <a:lnTo>
                        <a:pt x="121" y="88"/>
                      </a:lnTo>
                      <a:lnTo>
                        <a:pt x="124" y="80"/>
                      </a:lnTo>
                      <a:lnTo>
                        <a:pt x="118" y="86"/>
                      </a:lnTo>
                      <a:lnTo>
                        <a:pt x="142" y="103"/>
                      </a:lnTo>
                      <a:lnTo>
                        <a:pt x="166" y="121"/>
                      </a:lnTo>
                      <a:lnTo>
                        <a:pt x="190" y="142"/>
                      </a:lnTo>
                      <a:lnTo>
                        <a:pt x="214" y="164"/>
                      </a:lnTo>
                      <a:lnTo>
                        <a:pt x="238" y="188"/>
                      </a:lnTo>
                      <a:lnTo>
                        <a:pt x="262" y="214"/>
                      </a:lnTo>
                      <a:lnTo>
                        <a:pt x="286" y="241"/>
                      </a:lnTo>
                      <a:lnTo>
                        <a:pt x="334" y="297"/>
                      </a:lnTo>
                      <a:lnTo>
                        <a:pt x="358" y="325"/>
                      </a:lnTo>
                      <a:lnTo>
                        <a:pt x="382" y="351"/>
                      </a:lnTo>
                      <a:lnTo>
                        <a:pt x="406" y="378"/>
                      </a:lnTo>
                      <a:lnTo>
                        <a:pt x="430" y="406"/>
                      </a:lnTo>
                      <a:lnTo>
                        <a:pt x="478" y="462"/>
                      </a:lnTo>
                      <a:lnTo>
                        <a:pt x="502" y="489"/>
                      </a:lnTo>
                      <a:lnTo>
                        <a:pt x="526" y="515"/>
                      </a:lnTo>
                      <a:lnTo>
                        <a:pt x="550" y="539"/>
                      </a:lnTo>
                      <a:lnTo>
                        <a:pt x="574" y="562"/>
                      </a:lnTo>
                      <a:lnTo>
                        <a:pt x="598" y="583"/>
                      </a:lnTo>
                      <a:lnTo>
                        <a:pt x="622" y="605"/>
                      </a:lnTo>
                      <a:lnTo>
                        <a:pt x="646" y="626"/>
                      </a:lnTo>
                      <a:lnTo>
                        <a:pt x="670" y="646"/>
                      </a:lnTo>
                      <a:lnTo>
                        <a:pt x="694" y="662"/>
                      </a:lnTo>
                      <a:lnTo>
                        <a:pt x="697" y="664"/>
                      </a:lnTo>
                      <a:lnTo>
                        <a:pt x="709" y="672"/>
                      </a:lnTo>
                      <a:lnTo>
                        <a:pt x="721" y="678"/>
                      </a:lnTo>
                      <a:lnTo>
                        <a:pt x="733" y="683"/>
                      </a:lnTo>
                      <a:lnTo>
                        <a:pt x="745" y="686"/>
                      </a:lnTo>
                      <a:lnTo>
                        <a:pt x="748" y="687"/>
                      </a:lnTo>
                      <a:lnTo>
                        <a:pt x="760" y="689"/>
                      </a:lnTo>
                      <a:lnTo>
                        <a:pt x="772" y="690"/>
                      </a:lnTo>
                      <a:lnTo>
                        <a:pt x="784" y="689"/>
                      </a:lnTo>
                      <a:lnTo>
                        <a:pt x="796" y="687"/>
                      </a:lnTo>
                      <a:lnTo>
                        <a:pt x="800" y="686"/>
                      </a:lnTo>
                      <a:lnTo>
                        <a:pt x="812" y="683"/>
                      </a:lnTo>
                      <a:lnTo>
                        <a:pt x="824" y="678"/>
                      </a:lnTo>
                      <a:lnTo>
                        <a:pt x="836" y="672"/>
                      </a:lnTo>
                      <a:lnTo>
                        <a:pt x="848" y="664"/>
                      </a:lnTo>
                      <a:lnTo>
                        <a:pt x="851" y="662"/>
                      </a:lnTo>
                      <a:lnTo>
                        <a:pt x="875" y="646"/>
                      </a:lnTo>
                      <a:lnTo>
                        <a:pt x="899" y="626"/>
                      </a:lnTo>
                      <a:lnTo>
                        <a:pt x="923" y="605"/>
                      </a:lnTo>
                      <a:lnTo>
                        <a:pt x="947" y="583"/>
                      </a:lnTo>
                      <a:lnTo>
                        <a:pt x="970" y="562"/>
                      </a:lnTo>
                      <a:lnTo>
                        <a:pt x="995" y="539"/>
                      </a:lnTo>
                      <a:lnTo>
                        <a:pt x="1019" y="515"/>
                      </a:lnTo>
                      <a:lnTo>
                        <a:pt x="1043" y="489"/>
                      </a:lnTo>
                      <a:lnTo>
                        <a:pt x="1067" y="462"/>
                      </a:lnTo>
                      <a:lnTo>
                        <a:pt x="1115" y="406"/>
                      </a:lnTo>
                      <a:lnTo>
                        <a:pt x="1139" y="378"/>
                      </a:lnTo>
                      <a:lnTo>
                        <a:pt x="1163" y="351"/>
                      </a:lnTo>
                      <a:lnTo>
                        <a:pt x="1187" y="325"/>
                      </a:lnTo>
                      <a:lnTo>
                        <a:pt x="1211" y="297"/>
                      </a:lnTo>
                      <a:lnTo>
                        <a:pt x="1259" y="241"/>
                      </a:lnTo>
                      <a:lnTo>
                        <a:pt x="1283" y="214"/>
                      </a:lnTo>
                      <a:lnTo>
                        <a:pt x="1307" y="188"/>
                      </a:lnTo>
                      <a:lnTo>
                        <a:pt x="1331" y="164"/>
                      </a:lnTo>
                      <a:lnTo>
                        <a:pt x="1354" y="142"/>
                      </a:lnTo>
                      <a:lnTo>
                        <a:pt x="1379" y="120"/>
                      </a:lnTo>
                      <a:lnTo>
                        <a:pt x="1403" y="98"/>
                      </a:lnTo>
                      <a:lnTo>
                        <a:pt x="1427" y="77"/>
                      </a:lnTo>
                      <a:lnTo>
                        <a:pt x="1451" y="58"/>
                      </a:lnTo>
                      <a:lnTo>
                        <a:pt x="1475" y="41"/>
                      </a:lnTo>
                      <a:lnTo>
                        <a:pt x="1468" y="34"/>
                      </a:lnTo>
                      <a:lnTo>
                        <a:pt x="1472" y="43"/>
                      </a:lnTo>
                      <a:lnTo>
                        <a:pt x="1484" y="35"/>
                      </a:lnTo>
                      <a:lnTo>
                        <a:pt x="1496" y="29"/>
                      </a:lnTo>
                      <a:lnTo>
                        <a:pt x="1508" y="24"/>
                      </a:lnTo>
                      <a:lnTo>
                        <a:pt x="1520" y="21"/>
                      </a:lnTo>
                      <a:lnTo>
                        <a:pt x="1516" y="12"/>
                      </a:lnTo>
                      <a:lnTo>
                        <a:pt x="1516" y="21"/>
                      </a:lnTo>
                      <a:lnTo>
                        <a:pt x="1528" y="19"/>
                      </a:lnTo>
                      <a:lnTo>
                        <a:pt x="1540" y="18"/>
                      </a:lnTo>
                      <a:lnTo>
                        <a:pt x="1552" y="19"/>
                      </a:lnTo>
                      <a:lnTo>
                        <a:pt x="1564" y="21"/>
                      </a:lnTo>
                      <a:lnTo>
                        <a:pt x="1564" y="12"/>
                      </a:lnTo>
                      <a:lnTo>
                        <a:pt x="1561" y="21"/>
                      </a:lnTo>
                      <a:lnTo>
                        <a:pt x="1573" y="24"/>
                      </a:lnTo>
                      <a:lnTo>
                        <a:pt x="1585" y="29"/>
                      </a:lnTo>
                      <a:lnTo>
                        <a:pt x="1597" y="35"/>
                      </a:lnTo>
                      <a:lnTo>
                        <a:pt x="1609" y="43"/>
                      </a:lnTo>
                      <a:lnTo>
                        <a:pt x="1612" y="34"/>
                      </a:lnTo>
                      <a:lnTo>
                        <a:pt x="1606" y="41"/>
                      </a:lnTo>
                      <a:lnTo>
                        <a:pt x="1630" y="58"/>
                      </a:lnTo>
                      <a:lnTo>
                        <a:pt x="1654" y="77"/>
                      </a:lnTo>
                      <a:lnTo>
                        <a:pt x="1678" y="98"/>
                      </a:lnTo>
                      <a:lnTo>
                        <a:pt x="1702" y="120"/>
                      </a:lnTo>
                      <a:lnTo>
                        <a:pt x="1726" y="142"/>
                      </a:lnTo>
                      <a:lnTo>
                        <a:pt x="1750" y="164"/>
                      </a:lnTo>
                      <a:lnTo>
                        <a:pt x="1776" y="190"/>
                      </a:lnTo>
                      <a:lnTo>
                        <a:pt x="1802" y="218"/>
                      </a:lnTo>
                      <a:lnTo>
                        <a:pt x="1828" y="247"/>
                      </a:lnTo>
                      <a:lnTo>
                        <a:pt x="1853" y="275"/>
                      </a:lnTo>
                      <a:lnTo>
                        <a:pt x="1876" y="303"/>
                      </a:lnTo>
                      <a:lnTo>
                        <a:pt x="1898" y="329"/>
                      </a:lnTo>
                      <a:lnTo>
                        <a:pt x="1917" y="351"/>
                      </a:lnTo>
                      <a:lnTo>
                        <a:pt x="1935" y="372"/>
                      </a:lnTo>
                      <a:lnTo>
                        <a:pt x="1951" y="392"/>
                      </a:lnTo>
                      <a:lnTo>
                        <a:pt x="1965" y="410"/>
                      </a:lnTo>
                      <a:lnTo>
                        <a:pt x="1978" y="428"/>
                      </a:lnTo>
                      <a:lnTo>
                        <a:pt x="1989" y="443"/>
                      </a:lnTo>
                      <a:lnTo>
                        <a:pt x="1999" y="457"/>
                      </a:lnTo>
                      <a:lnTo>
                        <a:pt x="2007" y="468"/>
                      </a:lnTo>
                      <a:lnTo>
                        <a:pt x="2013" y="477"/>
                      </a:lnTo>
                      <a:lnTo>
                        <a:pt x="2027" y="466"/>
                      </a:lnTo>
                      <a:lnTo>
                        <a:pt x="2020" y="455"/>
                      </a:lnTo>
                      <a:lnTo>
                        <a:pt x="2012" y="444"/>
                      </a:lnTo>
                      <a:lnTo>
                        <a:pt x="2002" y="430"/>
                      </a:lnTo>
                      <a:lnTo>
                        <a:pt x="1991" y="415"/>
                      </a:lnTo>
                      <a:lnTo>
                        <a:pt x="1978" y="397"/>
                      </a:lnTo>
                      <a:lnTo>
                        <a:pt x="1964" y="379"/>
                      </a:lnTo>
                      <a:lnTo>
                        <a:pt x="1948" y="359"/>
                      </a:lnTo>
                      <a:lnTo>
                        <a:pt x="1931" y="339"/>
                      </a:lnTo>
                      <a:lnTo>
                        <a:pt x="1911" y="316"/>
                      </a:lnTo>
                      <a:lnTo>
                        <a:pt x="1889" y="290"/>
                      </a:lnTo>
                      <a:lnTo>
                        <a:pt x="1866" y="262"/>
                      </a:lnTo>
                      <a:lnTo>
                        <a:pt x="1841" y="234"/>
                      </a:lnTo>
                      <a:lnTo>
                        <a:pt x="1815" y="205"/>
                      </a:lnTo>
                      <a:lnTo>
                        <a:pt x="1789" y="177"/>
                      </a:lnTo>
                      <a:lnTo>
                        <a:pt x="1763" y="151"/>
                      </a:lnTo>
                      <a:lnTo>
                        <a:pt x="1738" y="129"/>
                      </a:lnTo>
                      <a:lnTo>
                        <a:pt x="1715" y="107"/>
                      </a:lnTo>
                      <a:lnTo>
                        <a:pt x="1691" y="85"/>
                      </a:lnTo>
                      <a:lnTo>
                        <a:pt x="1667" y="64"/>
                      </a:lnTo>
                      <a:lnTo>
                        <a:pt x="1643" y="45"/>
                      </a:lnTo>
                      <a:lnTo>
                        <a:pt x="1619" y="28"/>
                      </a:lnTo>
                      <a:lnTo>
                        <a:pt x="1616" y="26"/>
                      </a:lnTo>
                      <a:lnTo>
                        <a:pt x="1604" y="18"/>
                      </a:lnTo>
                      <a:lnTo>
                        <a:pt x="1592" y="12"/>
                      </a:lnTo>
                      <a:lnTo>
                        <a:pt x="1580" y="7"/>
                      </a:lnTo>
                      <a:lnTo>
                        <a:pt x="1568" y="4"/>
                      </a:lnTo>
                      <a:lnTo>
                        <a:pt x="1564" y="3"/>
                      </a:lnTo>
                      <a:lnTo>
                        <a:pt x="1552" y="1"/>
                      </a:lnTo>
                      <a:lnTo>
                        <a:pt x="1540" y="0"/>
                      </a:lnTo>
                      <a:lnTo>
                        <a:pt x="1528" y="1"/>
                      </a:lnTo>
                      <a:lnTo>
                        <a:pt x="1516" y="3"/>
                      </a:lnTo>
                      <a:lnTo>
                        <a:pt x="1513" y="4"/>
                      </a:lnTo>
                      <a:lnTo>
                        <a:pt x="1501" y="7"/>
                      </a:lnTo>
                      <a:lnTo>
                        <a:pt x="1489" y="12"/>
                      </a:lnTo>
                      <a:lnTo>
                        <a:pt x="1477" y="18"/>
                      </a:lnTo>
                      <a:lnTo>
                        <a:pt x="1465" y="26"/>
                      </a:lnTo>
                      <a:lnTo>
                        <a:pt x="1462" y="28"/>
                      </a:lnTo>
                      <a:lnTo>
                        <a:pt x="1438" y="45"/>
                      </a:lnTo>
                      <a:lnTo>
                        <a:pt x="1414" y="64"/>
                      </a:lnTo>
                      <a:lnTo>
                        <a:pt x="1390" y="85"/>
                      </a:lnTo>
                      <a:lnTo>
                        <a:pt x="1366" y="107"/>
                      </a:lnTo>
                      <a:lnTo>
                        <a:pt x="1342" y="129"/>
                      </a:lnTo>
                      <a:lnTo>
                        <a:pt x="1318" y="151"/>
                      </a:lnTo>
                      <a:lnTo>
                        <a:pt x="1294" y="175"/>
                      </a:lnTo>
                      <a:lnTo>
                        <a:pt x="1270" y="201"/>
                      </a:lnTo>
                      <a:lnTo>
                        <a:pt x="1246" y="228"/>
                      </a:lnTo>
                      <a:lnTo>
                        <a:pt x="1198" y="284"/>
                      </a:lnTo>
                      <a:lnTo>
                        <a:pt x="1174" y="312"/>
                      </a:lnTo>
                      <a:lnTo>
                        <a:pt x="1150" y="339"/>
                      </a:lnTo>
                      <a:lnTo>
                        <a:pt x="1126" y="365"/>
                      </a:lnTo>
                      <a:lnTo>
                        <a:pt x="1102" y="393"/>
                      </a:lnTo>
                      <a:lnTo>
                        <a:pt x="1054" y="449"/>
                      </a:lnTo>
                      <a:lnTo>
                        <a:pt x="1030" y="476"/>
                      </a:lnTo>
                      <a:lnTo>
                        <a:pt x="1006" y="502"/>
                      </a:lnTo>
                      <a:lnTo>
                        <a:pt x="982" y="526"/>
                      </a:lnTo>
                      <a:lnTo>
                        <a:pt x="958" y="549"/>
                      </a:lnTo>
                      <a:lnTo>
                        <a:pt x="934" y="570"/>
                      </a:lnTo>
                      <a:lnTo>
                        <a:pt x="910" y="592"/>
                      </a:lnTo>
                      <a:lnTo>
                        <a:pt x="886" y="613"/>
                      </a:lnTo>
                      <a:lnTo>
                        <a:pt x="862" y="633"/>
                      </a:lnTo>
                      <a:lnTo>
                        <a:pt x="838" y="649"/>
                      </a:lnTo>
                      <a:lnTo>
                        <a:pt x="844" y="656"/>
                      </a:lnTo>
                      <a:lnTo>
                        <a:pt x="841" y="647"/>
                      </a:lnTo>
                      <a:lnTo>
                        <a:pt x="829" y="655"/>
                      </a:lnTo>
                      <a:lnTo>
                        <a:pt x="817" y="661"/>
                      </a:lnTo>
                      <a:lnTo>
                        <a:pt x="805" y="666"/>
                      </a:lnTo>
                      <a:lnTo>
                        <a:pt x="793" y="669"/>
                      </a:lnTo>
                      <a:lnTo>
                        <a:pt x="796" y="678"/>
                      </a:lnTo>
                      <a:lnTo>
                        <a:pt x="796" y="669"/>
                      </a:lnTo>
                      <a:lnTo>
                        <a:pt x="784" y="671"/>
                      </a:lnTo>
                      <a:lnTo>
                        <a:pt x="772" y="672"/>
                      </a:lnTo>
                      <a:lnTo>
                        <a:pt x="760" y="671"/>
                      </a:lnTo>
                      <a:lnTo>
                        <a:pt x="748" y="669"/>
                      </a:lnTo>
                      <a:lnTo>
                        <a:pt x="748" y="678"/>
                      </a:lnTo>
                      <a:lnTo>
                        <a:pt x="752" y="669"/>
                      </a:lnTo>
                      <a:lnTo>
                        <a:pt x="740" y="666"/>
                      </a:lnTo>
                      <a:lnTo>
                        <a:pt x="728" y="661"/>
                      </a:lnTo>
                      <a:lnTo>
                        <a:pt x="716" y="655"/>
                      </a:lnTo>
                      <a:lnTo>
                        <a:pt x="704" y="647"/>
                      </a:lnTo>
                      <a:lnTo>
                        <a:pt x="700" y="656"/>
                      </a:lnTo>
                      <a:lnTo>
                        <a:pt x="707" y="649"/>
                      </a:lnTo>
                      <a:lnTo>
                        <a:pt x="683" y="633"/>
                      </a:lnTo>
                      <a:lnTo>
                        <a:pt x="659" y="613"/>
                      </a:lnTo>
                      <a:lnTo>
                        <a:pt x="635" y="592"/>
                      </a:lnTo>
                      <a:lnTo>
                        <a:pt x="611" y="570"/>
                      </a:lnTo>
                      <a:lnTo>
                        <a:pt x="586" y="549"/>
                      </a:lnTo>
                      <a:lnTo>
                        <a:pt x="563" y="526"/>
                      </a:lnTo>
                      <a:lnTo>
                        <a:pt x="539" y="502"/>
                      </a:lnTo>
                      <a:lnTo>
                        <a:pt x="515" y="476"/>
                      </a:lnTo>
                      <a:lnTo>
                        <a:pt x="491" y="449"/>
                      </a:lnTo>
                      <a:lnTo>
                        <a:pt x="443" y="393"/>
                      </a:lnTo>
                      <a:lnTo>
                        <a:pt x="419" y="365"/>
                      </a:lnTo>
                      <a:lnTo>
                        <a:pt x="395" y="339"/>
                      </a:lnTo>
                      <a:lnTo>
                        <a:pt x="371" y="312"/>
                      </a:lnTo>
                      <a:lnTo>
                        <a:pt x="347" y="284"/>
                      </a:lnTo>
                      <a:lnTo>
                        <a:pt x="299" y="228"/>
                      </a:lnTo>
                      <a:lnTo>
                        <a:pt x="275" y="201"/>
                      </a:lnTo>
                      <a:lnTo>
                        <a:pt x="251" y="175"/>
                      </a:lnTo>
                      <a:lnTo>
                        <a:pt x="227" y="151"/>
                      </a:lnTo>
                      <a:lnTo>
                        <a:pt x="202" y="129"/>
                      </a:lnTo>
                      <a:lnTo>
                        <a:pt x="179" y="108"/>
                      </a:lnTo>
                      <a:lnTo>
                        <a:pt x="155" y="90"/>
                      </a:lnTo>
                      <a:lnTo>
                        <a:pt x="131" y="73"/>
                      </a:lnTo>
                      <a:lnTo>
                        <a:pt x="128" y="71"/>
                      </a:lnTo>
                      <a:lnTo>
                        <a:pt x="104" y="56"/>
                      </a:lnTo>
                      <a:lnTo>
                        <a:pt x="56" y="27"/>
                      </a:lnTo>
                      <a:lnTo>
                        <a:pt x="8" y="1"/>
                      </a:lnTo>
                      <a:close/>
                    </a:path>
                  </a:pathLst>
                </a:custGeom>
                <a:solidFill>
                  <a:srgbClr val="0000FF"/>
                </a:solidFill>
                <a:ln w="19050">
                  <a:solidFill>
                    <a:srgbClr val="0000FF"/>
                  </a:solidFill>
                  <a:round/>
                  <a:headEnd/>
                  <a:tailEnd/>
                </a:ln>
              </p:spPr>
              <p:txBody>
                <a:bodyPr/>
                <a:lstStyle/>
                <a:p>
                  <a:endParaRPr lang="zh-CN" altLang="en-US"/>
                </a:p>
              </p:txBody>
            </p:sp>
            <p:sp>
              <p:nvSpPr>
                <p:cNvPr id="20505" name="Freeform 19">
                  <a:extLst>
                    <a:ext uri="{FF2B5EF4-FFF2-40B4-BE49-F238E27FC236}">
                      <a16:creationId xmlns:a16="http://schemas.microsoft.com/office/drawing/2014/main" id="{0FF85152-1E77-4D42-8FE9-57A9CC9F322F}"/>
                    </a:ext>
                  </a:extLst>
                </p:cNvPr>
                <p:cNvSpPr>
                  <a:spLocks/>
                </p:cNvSpPr>
                <p:nvPr/>
              </p:nvSpPr>
              <p:spPr bwMode="auto">
                <a:xfrm>
                  <a:off x="2400" y="3168"/>
                  <a:ext cx="672" cy="432"/>
                </a:xfrm>
                <a:custGeom>
                  <a:avLst/>
                  <a:gdLst>
                    <a:gd name="T0" fmla="*/ 0 w 2027"/>
                    <a:gd name="T1" fmla="*/ 1 h 690"/>
                    <a:gd name="T2" fmla="*/ 0 w 2027"/>
                    <a:gd name="T3" fmla="*/ 1 h 690"/>
                    <a:gd name="T4" fmla="*/ 0 w 2027"/>
                    <a:gd name="T5" fmla="*/ 1 h 690"/>
                    <a:gd name="T6" fmla="*/ 0 w 2027"/>
                    <a:gd name="T7" fmla="*/ 1 h 690"/>
                    <a:gd name="T8" fmla="*/ 0 w 2027"/>
                    <a:gd name="T9" fmla="*/ 1 h 690"/>
                    <a:gd name="T10" fmla="*/ 0 w 2027"/>
                    <a:gd name="T11" fmla="*/ 1 h 690"/>
                    <a:gd name="T12" fmla="*/ 0 w 2027"/>
                    <a:gd name="T13" fmla="*/ 1 h 690"/>
                    <a:gd name="T14" fmla="*/ 0 w 2027"/>
                    <a:gd name="T15" fmla="*/ 1 h 690"/>
                    <a:gd name="T16" fmla="*/ 0 w 2027"/>
                    <a:gd name="T17" fmla="*/ 1 h 690"/>
                    <a:gd name="T18" fmla="*/ 0 w 2027"/>
                    <a:gd name="T19" fmla="*/ 1 h 690"/>
                    <a:gd name="T20" fmla="*/ 0 w 2027"/>
                    <a:gd name="T21" fmla="*/ 1 h 690"/>
                    <a:gd name="T22" fmla="*/ 0 w 2027"/>
                    <a:gd name="T23" fmla="*/ 1 h 690"/>
                    <a:gd name="T24" fmla="*/ 0 w 2027"/>
                    <a:gd name="T25" fmla="*/ 1 h 690"/>
                    <a:gd name="T26" fmla="*/ 0 w 2027"/>
                    <a:gd name="T27" fmla="*/ 1 h 690"/>
                    <a:gd name="T28" fmla="*/ 0 w 2027"/>
                    <a:gd name="T29" fmla="*/ 1 h 690"/>
                    <a:gd name="T30" fmla="*/ 0 w 2027"/>
                    <a:gd name="T31" fmla="*/ 1 h 690"/>
                    <a:gd name="T32" fmla="*/ 0 w 2027"/>
                    <a:gd name="T33" fmla="*/ 1 h 690"/>
                    <a:gd name="T34" fmla="*/ 0 w 2027"/>
                    <a:gd name="T35" fmla="*/ 1 h 690"/>
                    <a:gd name="T36" fmla="*/ 0 w 2027"/>
                    <a:gd name="T37" fmla="*/ 1 h 690"/>
                    <a:gd name="T38" fmla="*/ 0 w 2027"/>
                    <a:gd name="T39" fmla="*/ 1 h 690"/>
                    <a:gd name="T40" fmla="*/ 0 w 2027"/>
                    <a:gd name="T41" fmla="*/ 1 h 690"/>
                    <a:gd name="T42" fmla="*/ 0 w 2027"/>
                    <a:gd name="T43" fmla="*/ 1 h 690"/>
                    <a:gd name="T44" fmla="*/ 0 w 2027"/>
                    <a:gd name="T45" fmla="*/ 1 h 690"/>
                    <a:gd name="T46" fmla="*/ 0 w 2027"/>
                    <a:gd name="T47" fmla="*/ 1 h 690"/>
                    <a:gd name="T48" fmla="*/ 0 w 2027"/>
                    <a:gd name="T49" fmla="*/ 1 h 690"/>
                    <a:gd name="T50" fmla="*/ 0 w 2027"/>
                    <a:gd name="T51" fmla="*/ 1 h 690"/>
                    <a:gd name="T52" fmla="*/ 0 w 2027"/>
                    <a:gd name="T53" fmla="*/ 1 h 690"/>
                    <a:gd name="T54" fmla="*/ 0 w 2027"/>
                    <a:gd name="T55" fmla="*/ 1 h 690"/>
                    <a:gd name="T56" fmla="*/ 0 w 2027"/>
                    <a:gd name="T57" fmla="*/ 1 h 690"/>
                    <a:gd name="T58" fmla="*/ 0 w 2027"/>
                    <a:gd name="T59" fmla="*/ 1 h 690"/>
                    <a:gd name="T60" fmla="*/ 0 w 2027"/>
                    <a:gd name="T61" fmla="*/ 1 h 690"/>
                    <a:gd name="T62" fmla="*/ 0 w 2027"/>
                    <a:gd name="T63" fmla="*/ 1 h 690"/>
                    <a:gd name="T64" fmla="*/ 0 w 2027"/>
                    <a:gd name="T65" fmla="*/ 1 h 690"/>
                    <a:gd name="T66" fmla="*/ 0 w 2027"/>
                    <a:gd name="T67" fmla="*/ 1 h 690"/>
                    <a:gd name="T68" fmla="*/ 0 w 2027"/>
                    <a:gd name="T69" fmla="*/ 0 h 690"/>
                    <a:gd name="T70" fmla="*/ 0 w 2027"/>
                    <a:gd name="T71" fmla="*/ 1 h 690"/>
                    <a:gd name="T72" fmla="*/ 0 w 2027"/>
                    <a:gd name="T73" fmla="*/ 1 h 690"/>
                    <a:gd name="T74" fmla="*/ 0 w 2027"/>
                    <a:gd name="T75" fmla="*/ 1 h 690"/>
                    <a:gd name="T76" fmla="*/ 0 w 2027"/>
                    <a:gd name="T77" fmla="*/ 1 h 690"/>
                    <a:gd name="T78" fmla="*/ 0 w 2027"/>
                    <a:gd name="T79" fmla="*/ 1 h 690"/>
                    <a:gd name="T80" fmla="*/ 0 w 2027"/>
                    <a:gd name="T81" fmla="*/ 1 h 690"/>
                    <a:gd name="T82" fmla="*/ 0 w 2027"/>
                    <a:gd name="T83" fmla="*/ 1 h 690"/>
                    <a:gd name="T84" fmla="*/ 0 w 2027"/>
                    <a:gd name="T85" fmla="*/ 1 h 690"/>
                    <a:gd name="T86" fmla="*/ 0 w 2027"/>
                    <a:gd name="T87" fmla="*/ 1 h 690"/>
                    <a:gd name="T88" fmla="*/ 0 w 2027"/>
                    <a:gd name="T89" fmla="*/ 1 h 690"/>
                    <a:gd name="T90" fmla="*/ 0 w 2027"/>
                    <a:gd name="T91" fmla="*/ 1 h 690"/>
                    <a:gd name="T92" fmla="*/ 0 w 2027"/>
                    <a:gd name="T93" fmla="*/ 1 h 690"/>
                    <a:gd name="T94" fmla="*/ 0 w 2027"/>
                    <a:gd name="T95" fmla="*/ 1 h 690"/>
                    <a:gd name="T96" fmla="*/ 0 w 2027"/>
                    <a:gd name="T97" fmla="*/ 1 h 690"/>
                    <a:gd name="T98" fmla="*/ 0 w 2027"/>
                    <a:gd name="T99" fmla="*/ 1 h 690"/>
                    <a:gd name="T100" fmla="*/ 0 w 2027"/>
                    <a:gd name="T101" fmla="*/ 1 h 690"/>
                    <a:gd name="T102" fmla="*/ 0 w 2027"/>
                    <a:gd name="T103" fmla="*/ 1 h 690"/>
                    <a:gd name="T104" fmla="*/ 0 w 2027"/>
                    <a:gd name="T105" fmla="*/ 1 h 690"/>
                    <a:gd name="T106" fmla="*/ 0 w 2027"/>
                    <a:gd name="T107" fmla="*/ 1 h 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27"/>
                    <a:gd name="T163" fmla="*/ 0 h 690"/>
                    <a:gd name="T164" fmla="*/ 2027 w 2027"/>
                    <a:gd name="T165" fmla="*/ 690 h 6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27" h="690">
                      <a:moveTo>
                        <a:pt x="8" y="1"/>
                      </a:moveTo>
                      <a:lnTo>
                        <a:pt x="0" y="17"/>
                      </a:lnTo>
                      <a:lnTo>
                        <a:pt x="49" y="44"/>
                      </a:lnTo>
                      <a:lnTo>
                        <a:pt x="97" y="73"/>
                      </a:lnTo>
                      <a:lnTo>
                        <a:pt x="121" y="88"/>
                      </a:lnTo>
                      <a:lnTo>
                        <a:pt x="124" y="80"/>
                      </a:lnTo>
                      <a:lnTo>
                        <a:pt x="118" y="86"/>
                      </a:lnTo>
                      <a:lnTo>
                        <a:pt x="142" y="103"/>
                      </a:lnTo>
                      <a:lnTo>
                        <a:pt x="166" y="121"/>
                      </a:lnTo>
                      <a:lnTo>
                        <a:pt x="190" y="142"/>
                      </a:lnTo>
                      <a:lnTo>
                        <a:pt x="214" y="164"/>
                      </a:lnTo>
                      <a:lnTo>
                        <a:pt x="238" y="188"/>
                      </a:lnTo>
                      <a:lnTo>
                        <a:pt x="262" y="214"/>
                      </a:lnTo>
                      <a:lnTo>
                        <a:pt x="286" y="241"/>
                      </a:lnTo>
                      <a:lnTo>
                        <a:pt x="334" y="297"/>
                      </a:lnTo>
                      <a:lnTo>
                        <a:pt x="358" y="325"/>
                      </a:lnTo>
                      <a:lnTo>
                        <a:pt x="382" y="351"/>
                      </a:lnTo>
                      <a:lnTo>
                        <a:pt x="406" y="378"/>
                      </a:lnTo>
                      <a:lnTo>
                        <a:pt x="430" y="406"/>
                      </a:lnTo>
                      <a:lnTo>
                        <a:pt x="478" y="462"/>
                      </a:lnTo>
                      <a:lnTo>
                        <a:pt x="502" y="489"/>
                      </a:lnTo>
                      <a:lnTo>
                        <a:pt x="526" y="515"/>
                      </a:lnTo>
                      <a:lnTo>
                        <a:pt x="550" y="539"/>
                      </a:lnTo>
                      <a:lnTo>
                        <a:pt x="574" y="562"/>
                      </a:lnTo>
                      <a:lnTo>
                        <a:pt x="598" y="583"/>
                      </a:lnTo>
                      <a:lnTo>
                        <a:pt x="622" y="605"/>
                      </a:lnTo>
                      <a:lnTo>
                        <a:pt x="646" y="626"/>
                      </a:lnTo>
                      <a:lnTo>
                        <a:pt x="670" y="646"/>
                      </a:lnTo>
                      <a:lnTo>
                        <a:pt x="694" y="662"/>
                      </a:lnTo>
                      <a:lnTo>
                        <a:pt x="697" y="664"/>
                      </a:lnTo>
                      <a:lnTo>
                        <a:pt x="709" y="672"/>
                      </a:lnTo>
                      <a:lnTo>
                        <a:pt x="721" y="678"/>
                      </a:lnTo>
                      <a:lnTo>
                        <a:pt x="733" y="683"/>
                      </a:lnTo>
                      <a:lnTo>
                        <a:pt x="745" y="686"/>
                      </a:lnTo>
                      <a:lnTo>
                        <a:pt x="748" y="687"/>
                      </a:lnTo>
                      <a:lnTo>
                        <a:pt x="760" y="689"/>
                      </a:lnTo>
                      <a:lnTo>
                        <a:pt x="772" y="690"/>
                      </a:lnTo>
                      <a:lnTo>
                        <a:pt x="784" y="689"/>
                      </a:lnTo>
                      <a:lnTo>
                        <a:pt x="796" y="687"/>
                      </a:lnTo>
                      <a:lnTo>
                        <a:pt x="800" y="686"/>
                      </a:lnTo>
                      <a:lnTo>
                        <a:pt x="812" y="683"/>
                      </a:lnTo>
                      <a:lnTo>
                        <a:pt x="824" y="678"/>
                      </a:lnTo>
                      <a:lnTo>
                        <a:pt x="836" y="672"/>
                      </a:lnTo>
                      <a:lnTo>
                        <a:pt x="848" y="664"/>
                      </a:lnTo>
                      <a:lnTo>
                        <a:pt x="851" y="662"/>
                      </a:lnTo>
                      <a:lnTo>
                        <a:pt x="875" y="646"/>
                      </a:lnTo>
                      <a:lnTo>
                        <a:pt x="899" y="626"/>
                      </a:lnTo>
                      <a:lnTo>
                        <a:pt x="923" y="605"/>
                      </a:lnTo>
                      <a:lnTo>
                        <a:pt x="947" y="583"/>
                      </a:lnTo>
                      <a:lnTo>
                        <a:pt x="970" y="562"/>
                      </a:lnTo>
                      <a:lnTo>
                        <a:pt x="995" y="539"/>
                      </a:lnTo>
                      <a:lnTo>
                        <a:pt x="1019" y="515"/>
                      </a:lnTo>
                      <a:lnTo>
                        <a:pt x="1043" y="489"/>
                      </a:lnTo>
                      <a:lnTo>
                        <a:pt x="1067" y="462"/>
                      </a:lnTo>
                      <a:lnTo>
                        <a:pt x="1115" y="406"/>
                      </a:lnTo>
                      <a:lnTo>
                        <a:pt x="1139" y="378"/>
                      </a:lnTo>
                      <a:lnTo>
                        <a:pt x="1163" y="351"/>
                      </a:lnTo>
                      <a:lnTo>
                        <a:pt x="1187" y="325"/>
                      </a:lnTo>
                      <a:lnTo>
                        <a:pt x="1211" y="297"/>
                      </a:lnTo>
                      <a:lnTo>
                        <a:pt x="1259" y="241"/>
                      </a:lnTo>
                      <a:lnTo>
                        <a:pt x="1283" y="214"/>
                      </a:lnTo>
                      <a:lnTo>
                        <a:pt x="1307" y="188"/>
                      </a:lnTo>
                      <a:lnTo>
                        <a:pt x="1331" y="164"/>
                      </a:lnTo>
                      <a:lnTo>
                        <a:pt x="1354" y="142"/>
                      </a:lnTo>
                      <a:lnTo>
                        <a:pt x="1379" y="120"/>
                      </a:lnTo>
                      <a:lnTo>
                        <a:pt x="1403" y="98"/>
                      </a:lnTo>
                      <a:lnTo>
                        <a:pt x="1427" y="77"/>
                      </a:lnTo>
                      <a:lnTo>
                        <a:pt x="1451" y="58"/>
                      </a:lnTo>
                      <a:lnTo>
                        <a:pt x="1475" y="41"/>
                      </a:lnTo>
                      <a:lnTo>
                        <a:pt x="1468" y="34"/>
                      </a:lnTo>
                      <a:lnTo>
                        <a:pt x="1472" y="43"/>
                      </a:lnTo>
                      <a:lnTo>
                        <a:pt x="1484" y="35"/>
                      </a:lnTo>
                      <a:lnTo>
                        <a:pt x="1496" y="29"/>
                      </a:lnTo>
                      <a:lnTo>
                        <a:pt x="1508" y="24"/>
                      </a:lnTo>
                      <a:lnTo>
                        <a:pt x="1520" y="21"/>
                      </a:lnTo>
                      <a:lnTo>
                        <a:pt x="1516" y="12"/>
                      </a:lnTo>
                      <a:lnTo>
                        <a:pt x="1516" y="21"/>
                      </a:lnTo>
                      <a:lnTo>
                        <a:pt x="1528" y="19"/>
                      </a:lnTo>
                      <a:lnTo>
                        <a:pt x="1540" y="18"/>
                      </a:lnTo>
                      <a:lnTo>
                        <a:pt x="1552" y="19"/>
                      </a:lnTo>
                      <a:lnTo>
                        <a:pt x="1564" y="21"/>
                      </a:lnTo>
                      <a:lnTo>
                        <a:pt x="1564" y="12"/>
                      </a:lnTo>
                      <a:lnTo>
                        <a:pt x="1561" y="21"/>
                      </a:lnTo>
                      <a:lnTo>
                        <a:pt x="1573" y="24"/>
                      </a:lnTo>
                      <a:lnTo>
                        <a:pt x="1585" y="29"/>
                      </a:lnTo>
                      <a:lnTo>
                        <a:pt x="1597" y="35"/>
                      </a:lnTo>
                      <a:lnTo>
                        <a:pt x="1609" y="43"/>
                      </a:lnTo>
                      <a:lnTo>
                        <a:pt x="1612" y="34"/>
                      </a:lnTo>
                      <a:lnTo>
                        <a:pt x="1606" y="41"/>
                      </a:lnTo>
                      <a:lnTo>
                        <a:pt x="1630" y="58"/>
                      </a:lnTo>
                      <a:lnTo>
                        <a:pt x="1654" y="77"/>
                      </a:lnTo>
                      <a:lnTo>
                        <a:pt x="1678" y="98"/>
                      </a:lnTo>
                      <a:lnTo>
                        <a:pt x="1702" y="120"/>
                      </a:lnTo>
                      <a:lnTo>
                        <a:pt x="1726" y="142"/>
                      </a:lnTo>
                      <a:lnTo>
                        <a:pt x="1750" y="164"/>
                      </a:lnTo>
                      <a:lnTo>
                        <a:pt x="1776" y="190"/>
                      </a:lnTo>
                      <a:lnTo>
                        <a:pt x="1802" y="218"/>
                      </a:lnTo>
                      <a:lnTo>
                        <a:pt x="1828" y="247"/>
                      </a:lnTo>
                      <a:lnTo>
                        <a:pt x="1853" y="275"/>
                      </a:lnTo>
                      <a:lnTo>
                        <a:pt x="1876" y="303"/>
                      </a:lnTo>
                      <a:lnTo>
                        <a:pt x="1898" y="329"/>
                      </a:lnTo>
                      <a:lnTo>
                        <a:pt x="1917" y="351"/>
                      </a:lnTo>
                      <a:lnTo>
                        <a:pt x="1935" y="372"/>
                      </a:lnTo>
                      <a:lnTo>
                        <a:pt x="1951" y="392"/>
                      </a:lnTo>
                      <a:lnTo>
                        <a:pt x="1965" y="410"/>
                      </a:lnTo>
                      <a:lnTo>
                        <a:pt x="1978" y="428"/>
                      </a:lnTo>
                      <a:lnTo>
                        <a:pt x="1989" y="443"/>
                      </a:lnTo>
                      <a:lnTo>
                        <a:pt x="1999" y="457"/>
                      </a:lnTo>
                      <a:lnTo>
                        <a:pt x="2007" y="468"/>
                      </a:lnTo>
                      <a:lnTo>
                        <a:pt x="2013" y="477"/>
                      </a:lnTo>
                      <a:lnTo>
                        <a:pt x="2027" y="466"/>
                      </a:lnTo>
                      <a:lnTo>
                        <a:pt x="2020" y="455"/>
                      </a:lnTo>
                      <a:lnTo>
                        <a:pt x="2012" y="444"/>
                      </a:lnTo>
                      <a:lnTo>
                        <a:pt x="2002" y="430"/>
                      </a:lnTo>
                      <a:lnTo>
                        <a:pt x="1991" y="415"/>
                      </a:lnTo>
                      <a:lnTo>
                        <a:pt x="1978" y="397"/>
                      </a:lnTo>
                      <a:lnTo>
                        <a:pt x="1964" y="379"/>
                      </a:lnTo>
                      <a:lnTo>
                        <a:pt x="1948" y="359"/>
                      </a:lnTo>
                      <a:lnTo>
                        <a:pt x="1931" y="339"/>
                      </a:lnTo>
                      <a:lnTo>
                        <a:pt x="1911" y="316"/>
                      </a:lnTo>
                      <a:lnTo>
                        <a:pt x="1889" y="290"/>
                      </a:lnTo>
                      <a:lnTo>
                        <a:pt x="1866" y="262"/>
                      </a:lnTo>
                      <a:lnTo>
                        <a:pt x="1841" y="234"/>
                      </a:lnTo>
                      <a:lnTo>
                        <a:pt x="1815" y="205"/>
                      </a:lnTo>
                      <a:lnTo>
                        <a:pt x="1789" y="177"/>
                      </a:lnTo>
                      <a:lnTo>
                        <a:pt x="1763" y="151"/>
                      </a:lnTo>
                      <a:lnTo>
                        <a:pt x="1738" y="129"/>
                      </a:lnTo>
                      <a:lnTo>
                        <a:pt x="1715" y="107"/>
                      </a:lnTo>
                      <a:lnTo>
                        <a:pt x="1691" y="85"/>
                      </a:lnTo>
                      <a:lnTo>
                        <a:pt x="1667" y="64"/>
                      </a:lnTo>
                      <a:lnTo>
                        <a:pt x="1643" y="45"/>
                      </a:lnTo>
                      <a:lnTo>
                        <a:pt x="1619" y="28"/>
                      </a:lnTo>
                      <a:lnTo>
                        <a:pt x="1616" y="26"/>
                      </a:lnTo>
                      <a:lnTo>
                        <a:pt x="1604" y="18"/>
                      </a:lnTo>
                      <a:lnTo>
                        <a:pt x="1592" y="12"/>
                      </a:lnTo>
                      <a:lnTo>
                        <a:pt x="1580" y="7"/>
                      </a:lnTo>
                      <a:lnTo>
                        <a:pt x="1568" y="4"/>
                      </a:lnTo>
                      <a:lnTo>
                        <a:pt x="1564" y="3"/>
                      </a:lnTo>
                      <a:lnTo>
                        <a:pt x="1552" y="1"/>
                      </a:lnTo>
                      <a:lnTo>
                        <a:pt x="1540" y="0"/>
                      </a:lnTo>
                      <a:lnTo>
                        <a:pt x="1528" y="1"/>
                      </a:lnTo>
                      <a:lnTo>
                        <a:pt x="1516" y="3"/>
                      </a:lnTo>
                      <a:lnTo>
                        <a:pt x="1513" y="4"/>
                      </a:lnTo>
                      <a:lnTo>
                        <a:pt x="1501" y="7"/>
                      </a:lnTo>
                      <a:lnTo>
                        <a:pt x="1489" y="12"/>
                      </a:lnTo>
                      <a:lnTo>
                        <a:pt x="1477" y="18"/>
                      </a:lnTo>
                      <a:lnTo>
                        <a:pt x="1465" y="26"/>
                      </a:lnTo>
                      <a:lnTo>
                        <a:pt x="1462" y="28"/>
                      </a:lnTo>
                      <a:lnTo>
                        <a:pt x="1438" y="45"/>
                      </a:lnTo>
                      <a:lnTo>
                        <a:pt x="1414" y="64"/>
                      </a:lnTo>
                      <a:lnTo>
                        <a:pt x="1390" y="85"/>
                      </a:lnTo>
                      <a:lnTo>
                        <a:pt x="1366" y="107"/>
                      </a:lnTo>
                      <a:lnTo>
                        <a:pt x="1342" y="129"/>
                      </a:lnTo>
                      <a:lnTo>
                        <a:pt x="1318" y="151"/>
                      </a:lnTo>
                      <a:lnTo>
                        <a:pt x="1294" y="175"/>
                      </a:lnTo>
                      <a:lnTo>
                        <a:pt x="1270" y="201"/>
                      </a:lnTo>
                      <a:lnTo>
                        <a:pt x="1246" y="228"/>
                      </a:lnTo>
                      <a:lnTo>
                        <a:pt x="1198" y="284"/>
                      </a:lnTo>
                      <a:lnTo>
                        <a:pt x="1174" y="312"/>
                      </a:lnTo>
                      <a:lnTo>
                        <a:pt x="1150" y="339"/>
                      </a:lnTo>
                      <a:lnTo>
                        <a:pt x="1126" y="365"/>
                      </a:lnTo>
                      <a:lnTo>
                        <a:pt x="1102" y="393"/>
                      </a:lnTo>
                      <a:lnTo>
                        <a:pt x="1054" y="449"/>
                      </a:lnTo>
                      <a:lnTo>
                        <a:pt x="1030" y="476"/>
                      </a:lnTo>
                      <a:lnTo>
                        <a:pt x="1006" y="502"/>
                      </a:lnTo>
                      <a:lnTo>
                        <a:pt x="982" y="526"/>
                      </a:lnTo>
                      <a:lnTo>
                        <a:pt x="958" y="549"/>
                      </a:lnTo>
                      <a:lnTo>
                        <a:pt x="934" y="570"/>
                      </a:lnTo>
                      <a:lnTo>
                        <a:pt x="910" y="592"/>
                      </a:lnTo>
                      <a:lnTo>
                        <a:pt x="886" y="613"/>
                      </a:lnTo>
                      <a:lnTo>
                        <a:pt x="862" y="633"/>
                      </a:lnTo>
                      <a:lnTo>
                        <a:pt x="838" y="649"/>
                      </a:lnTo>
                      <a:lnTo>
                        <a:pt x="844" y="656"/>
                      </a:lnTo>
                      <a:lnTo>
                        <a:pt x="841" y="647"/>
                      </a:lnTo>
                      <a:lnTo>
                        <a:pt x="829" y="655"/>
                      </a:lnTo>
                      <a:lnTo>
                        <a:pt x="817" y="661"/>
                      </a:lnTo>
                      <a:lnTo>
                        <a:pt x="805" y="666"/>
                      </a:lnTo>
                      <a:lnTo>
                        <a:pt x="793" y="669"/>
                      </a:lnTo>
                      <a:lnTo>
                        <a:pt x="796" y="678"/>
                      </a:lnTo>
                      <a:lnTo>
                        <a:pt x="796" y="669"/>
                      </a:lnTo>
                      <a:lnTo>
                        <a:pt x="784" y="671"/>
                      </a:lnTo>
                      <a:lnTo>
                        <a:pt x="772" y="672"/>
                      </a:lnTo>
                      <a:lnTo>
                        <a:pt x="760" y="671"/>
                      </a:lnTo>
                      <a:lnTo>
                        <a:pt x="748" y="669"/>
                      </a:lnTo>
                      <a:lnTo>
                        <a:pt x="748" y="678"/>
                      </a:lnTo>
                      <a:lnTo>
                        <a:pt x="752" y="669"/>
                      </a:lnTo>
                      <a:lnTo>
                        <a:pt x="740" y="666"/>
                      </a:lnTo>
                      <a:lnTo>
                        <a:pt x="728" y="661"/>
                      </a:lnTo>
                      <a:lnTo>
                        <a:pt x="716" y="655"/>
                      </a:lnTo>
                      <a:lnTo>
                        <a:pt x="704" y="647"/>
                      </a:lnTo>
                      <a:lnTo>
                        <a:pt x="700" y="656"/>
                      </a:lnTo>
                      <a:lnTo>
                        <a:pt x="707" y="649"/>
                      </a:lnTo>
                      <a:lnTo>
                        <a:pt x="683" y="633"/>
                      </a:lnTo>
                      <a:lnTo>
                        <a:pt x="659" y="613"/>
                      </a:lnTo>
                      <a:lnTo>
                        <a:pt x="635" y="592"/>
                      </a:lnTo>
                      <a:lnTo>
                        <a:pt x="611" y="570"/>
                      </a:lnTo>
                      <a:lnTo>
                        <a:pt x="586" y="549"/>
                      </a:lnTo>
                      <a:lnTo>
                        <a:pt x="563" y="526"/>
                      </a:lnTo>
                      <a:lnTo>
                        <a:pt x="539" y="502"/>
                      </a:lnTo>
                      <a:lnTo>
                        <a:pt x="515" y="476"/>
                      </a:lnTo>
                      <a:lnTo>
                        <a:pt x="491" y="449"/>
                      </a:lnTo>
                      <a:lnTo>
                        <a:pt x="443" y="393"/>
                      </a:lnTo>
                      <a:lnTo>
                        <a:pt x="419" y="365"/>
                      </a:lnTo>
                      <a:lnTo>
                        <a:pt x="395" y="339"/>
                      </a:lnTo>
                      <a:lnTo>
                        <a:pt x="371" y="312"/>
                      </a:lnTo>
                      <a:lnTo>
                        <a:pt x="347" y="284"/>
                      </a:lnTo>
                      <a:lnTo>
                        <a:pt x="299" y="228"/>
                      </a:lnTo>
                      <a:lnTo>
                        <a:pt x="275" y="201"/>
                      </a:lnTo>
                      <a:lnTo>
                        <a:pt x="251" y="175"/>
                      </a:lnTo>
                      <a:lnTo>
                        <a:pt x="227" y="151"/>
                      </a:lnTo>
                      <a:lnTo>
                        <a:pt x="202" y="129"/>
                      </a:lnTo>
                      <a:lnTo>
                        <a:pt x="179" y="108"/>
                      </a:lnTo>
                      <a:lnTo>
                        <a:pt x="155" y="90"/>
                      </a:lnTo>
                      <a:lnTo>
                        <a:pt x="131" y="73"/>
                      </a:lnTo>
                      <a:lnTo>
                        <a:pt x="128" y="71"/>
                      </a:lnTo>
                      <a:lnTo>
                        <a:pt x="104" y="56"/>
                      </a:lnTo>
                      <a:lnTo>
                        <a:pt x="56" y="27"/>
                      </a:lnTo>
                      <a:lnTo>
                        <a:pt x="8" y="1"/>
                      </a:lnTo>
                      <a:close/>
                    </a:path>
                  </a:pathLst>
                </a:custGeom>
                <a:solidFill>
                  <a:srgbClr val="0000FF"/>
                </a:solidFill>
                <a:ln w="19050">
                  <a:solidFill>
                    <a:srgbClr val="0000FF"/>
                  </a:solidFill>
                  <a:round/>
                  <a:headEnd/>
                  <a:tailEnd/>
                </a:ln>
              </p:spPr>
              <p:txBody>
                <a:bodyPr/>
                <a:lstStyle/>
                <a:p>
                  <a:endParaRPr lang="zh-CN" altLang="en-US"/>
                </a:p>
              </p:txBody>
            </p:sp>
            <p:sp>
              <p:nvSpPr>
                <p:cNvPr id="20506" name="Freeform 20">
                  <a:extLst>
                    <a:ext uri="{FF2B5EF4-FFF2-40B4-BE49-F238E27FC236}">
                      <a16:creationId xmlns:a16="http://schemas.microsoft.com/office/drawing/2014/main" id="{D76472D4-644B-460B-AD12-68B51B275E39}"/>
                    </a:ext>
                  </a:extLst>
                </p:cNvPr>
                <p:cNvSpPr>
                  <a:spLocks/>
                </p:cNvSpPr>
                <p:nvPr/>
              </p:nvSpPr>
              <p:spPr bwMode="auto">
                <a:xfrm>
                  <a:off x="2928" y="3168"/>
                  <a:ext cx="672" cy="432"/>
                </a:xfrm>
                <a:custGeom>
                  <a:avLst/>
                  <a:gdLst>
                    <a:gd name="T0" fmla="*/ 0 w 2027"/>
                    <a:gd name="T1" fmla="*/ 1 h 690"/>
                    <a:gd name="T2" fmla="*/ 0 w 2027"/>
                    <a:gd name="T3" fmla="*/ 1 h 690"/>
                    <a:gd name="T4" fmla="*/ 0 w 2027"/>
                    <a:gd name="T5" fmla="*/ 1 h 690"/>
                    <a:gd name="T6" fmla="*/ 0 w 2027"/>
                    <a:gd name="T7" fmla="*/ 1 h 690"/>
                    <a:gd name="T8" fmla="*/ 0 w 2027"/>
                    <a:gd name="T9" fmla="*/ 1 h 690"/>
                    <a:gd name="T10" fmla="*/ 0 w 2027"/>
                    <a:gd name="T11" fmla="*/ 1 h 690"/>
                    <a:gd name="T12" fmla="*/ 0 w 2027"/>
                    <a:gd name="T13" fmla="*/ 1 h 690"/>
                    <a:gd name="T14" fmla="*/ 0 w 2027"/>
                    <a:gd name="T15" fmla="*/ 1 h 690"/>
                    <a:gd name="T16" fmla="*/ 0 w 2027"/>
                    <a:gd name="T17" fmla="*/ 1 h 690"/>
                    <a:gd name="T18" fmla="*/ 0 w 2027"/>
                    <a:gd name="T19" fmla="*/ 1 h 690"/>
                    <a:gd name="T20" fmla="*/ 0 w 2027"/>
                    <a:gd name="T21" fmla="*/ 1 h 690"/>
                    <a:gd name="T22" fmla="*/ 0 w 2027"/>
                    <a:gd name="T23" fmla="*/ 1 h 690"/>
                    <a:gd name="T24" fmla="*/ 0 w 2027"/>
                    <a:gd name="T25" fmla="*/ 1 h 690"/>
                    <a:gd name="T26" fmla="*/ 0 w 2027"/>
                    <a:gd name="T27" fmla="*/ 1 h 690"/>
                    <a:gd name="T28" fmla="*/ 0 w 2027"/>
                    <a:gd name="T29" fmla="*/ 1 h 690"/>
                    <a:gd name="T30" fmla="*/ 0 w 2027"/>
                    <a:gd name="T31" fmla="*/ 1 h 690"/>
                    <a:gd name="T32" fmla="*/ 0 w 2027"/>
                    <a:gd name="T33" fmla="*/ 1 h 690"/>
                    <a:gd name="T34" fmla="*/ 0 w 2027"/>
                    <a:gd name="T35" fmla="*/ 1 h 690"/>
                    <a:gd name="T36" fmla="*/ 0 w 2027"/>
                    <a:gd name="T37" fmla="*/ 1 h 690"/>
                    <a:gd name="T38" fmla="*/ 0 w 2027"/>
                    <a:gd name="T39" fmla="*/ 1 h 690"/>
                    <a:gd name="T40" fmla="*/ 0 w 2027"/>
                    <a:gd name="T41" fmla="*/ 1 h 690"/>
                    <a:gd name="T42" fmla="*/ 0 w 2027"/>
                    <a:gd name="T43" fmla="*/ 1 h 690"/>
                    <a:gd name="T44" fmla="*/ 0 w 2027"/>
                    <a:gd name="T45" fmla="*/ 1 h 690"/>
                    <a:gd name="T46" fmla="*/ 0 w 2027"/>
                    <a:gd name="T47" fmla="*/ 1 h 690"/>
                    <a:gd name="T48" fmla="*/ 0 w 2027"/>
                    <a:gd name="T49" fmla="*/ 1 h 690"/>
                    <a:gd name="T50" fmla="*/ 0 w 2027"/>
                    <a:gd name="T51" fmla="*/ 1 h 690"/>
                    <a:gd name="T52" fmla="*/ 0 w 2027"/>
                    <a:gd name="T53" fmla="*/ 1 h 690"/>
                    <a:gd name="T54" fmla="*/ 0 w 2027"/>
                    <a:gd name="T55" fmla="*/ 1 h 690"/>
                    <a:gd name="T56" fmla="*/ 0 w 2027"/>
                    <a:gd name="T57" fmla="*/ 1 h 690"/>
                    <a:gd name="T58" fmla="*/ 0 w 2027"/>
                    <a:gd name="T59" fmla="*/ 1 h 690"/>
                    <a:gd name="T60" fmla="*/ 0 w 2027"/>
                    <a:gd name="T61" fmla="*/ 1 h 690"/>
                    <a:gd name="T62" fmla="*/ 0 w 2027"/>
                    <a:gd name="T63" fmla="*/ 1 h 690"/>
                    <a:gd name="T64" fmla="*/ 0 w 2027"/>
                    <a:gd name="T65" fmla="*/ 1 h 690"/>
                    <a:gd name="T66" fmla="*/ 0 w 2027"/>
                    <a:gd name="T67" fmla="*/ 1 h 690"/>
                    <a:gd name="T68" fmla="*/ 0 w 2027"/>
                    <a:gd name="T69" fmla="*/ 0 h 690"/>
                    <a:gd name="T70" fmla="*/ 0 w 2027"/>
                    <a:gd name="T71" fmla="*/ 1 h 690"/>
                    <a:gd name="T72" fmla="*/ 0 w 2027"/>
                    <a:gd name="T73" fmla="*/ 1 h 690"/>
                    <a:gd name="T74" fmla="*/ 0 w 2027"/>
                    <a:gd name="T75" fmla="*/ 1 h 690"/>
                    <a:gd name="T76" fmla="*/ 0 w 2027"/>
                    <a:gd name="T77" fmla="*/ 1 h 690"/>
                    <a:gd name="T78" fmla="*/ 0 w 2027"/>
                    <a:gd name="T79" fmla="*/ 1 h 690"/>
                    <a:gd name="T80" fmla="*/ 0 w 2027"/>
                    <a:gd name="T81" fmla="*/ 1 h 690"/>
                    <a:gd name="T82" fmla="*/ 0 w 2027"/>
                    <a:gd name="T83" fmla="*/ 1 h 690"/>
                    <a:gd name="T84" fmla="*/ 0 w 2027"/>
                    <a:gd name="T85" fmla="*/ 1 h 690"/>
                    <a:gd name="T86" fmla="*/ 0 w 2027"/>
                    <a:gd name="T87" fmla="*/ 1 h 690"/>
                    <a:gd name="T88" fmla="*/ 0 w 2027"/>
                    <a:gd name="T89" fmla="*/ 1 h 690"/>
                    <a:gd name="T90" fmla="*/ 0 w 2027"/>
                    <a:gd name="T91" fmla="*/ 1 h 690"/>
                    <a:gd name="T92" fmla="*/ 0 w 2027"/>
                    <a:gd name="T93" fmla="*/ 1 h 690"/>
                    <a:gd name="T94" fmla="*/ 0 w 2027"/>
                    <a:gd name="T95" fmla="*/ 1 h 690"/>
                    <a:gd name="T96" fmla="*/ 0 w 2027"/>
                    <a:gd name="T97" fmla="*/ 1 h 690"/>
                    <a:gd name="T98" fmla="*/ 0 w 2027"/>
                    <a:gd name="T99" fmla="*/ 1 h 690"/>
                    <a:gd name="T100" fmla="*/ 0 w 2027"/>
                    <a:gd name="T101" fmla="*/ 1 h 690"/>
                    <a:gd name="T102" fmla="*/ 0 w 2027"/>
                    <a:gd name="T103" fmla="*/ 1 h 690"/>
                    <a:gd name="T104" fmla="*/ 0 w 2027"/>
                    <a:gd name="T105" fmla="*/ 1 h 690"/>
                    <a:gd name="T106" fmla="*/ 0 w 2027"/>
                    <a:gd name="T107" fmla="*/ 1 h 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27"/>
                    <a:gd name="T163" fmla="*/ 0 h 690"/>
                    <a:gd name="T164" fmla="*/ 2027 w 2027"/>
                    <a:gd name="T165" fmla="*/ 690 h 6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27" h="690">
                      <a:moveTo>
                        <a:pt x="8" y="1"/>
                      </a:moveTo>
                      <a:lnTo>
                        <a:pt x="0" y="17"/>
                      </a:lnTo>
                      <a:lnTo>
                        <a:pt x="49" y="44"/>
                      </a:lnTo>
                      <a:lnTo>
                        <a:pt x="97" y="73"/>
                      </a:lnTo>
                      <a:lnTo>
                        <a:pt x="121" y="88"/>
                      </a:lnTo>
                      <a:lnTo>
                        <a:pt x="124" y="80"/>
                      </a:lnTo>
                      <a:lnTo>
                        <a:pt x="118" y="86"/>
                      </a:lnTo>
                      <a:lnTo>
                        <a:pt x="142" y="103"/>
                      </a:lnTo>
                      <a:lnTo>
                        <a:pt x="166" y="121"/>
                      </a:lnTo>
                      <a:lnTo>
                        <a:pt x="190" y="142"/>
                      </a:lnTo>
                      <a:lnTo>
                        <a:pt x="214" y="164"/>
                      </a:lnTo>
                      <a:lnTo>
                        <a:pt x="238" y="188"/>
                      </a:lnTo>
                      <a:lnTo>
                        <a:pt x="262" y="214"/>
                      </a:lnTo>
                      <a:lnTo>
                        <a:pt x="286" y="241"/>
                      </a:lnTo>
                      <a:lnTo>
                        <a:pt x="334" y="297"/>
                      </a:lnTo>
                      <a:lnTo>
                        <a:pt x="358" y="325"/>
                      </a:lnTo>
                      <a:lnTo>
                        <a:pt x="382" y="351"/>
                      </a:lnTo>
                      <a:lnTo>
                        <a:pt x="406" y="378"/>
                      </a:lnTo>
                      <a:lnTo>
                        <a:pt x="430" y="406"/>
                      </a:lnTo>
                      <a:lnTo>
                        <a:pt x="478" y="462"/>
                      </a:lnTo>
                      <a:lnTo>
                        <a:pt x="502" y="489"/>
                      </a:lnTo>
                      <a:lnTo>
                        <a:pt x="526" y="515"/>
                      </a:lnTo>
                      <a:lnTo>
                        <a:pt x="550" y="539"/>
                      </a:lnTo>
                      <a:lnTo>
                        <a:pt x="574" y="562"/>
                      </a:lnTo>
                      <a:lnTo>
                        <a:pt x="598" y="583"/>
                      </a:lnTo>
                      <a:lnTo>
                        <a:pt x="622" y="605"/>
                      </a:lnTo>
                      <a:lnTo>
                        <a:pt x="646" y="626"/>
                      </a:lnTo>
                      <a:lnTo>
                        <a:pt x="670" y="646"/>
                      </a:lnTo>
                      <a:lnTo>
                        <a:pt x="694" y="662"/>
                      </a:lnTo>
                      <a:lnTo>
                        <a:pt x="697" y="664"/>
                      </a:lnTo>
                      <a:lnTo>
                        <a:pt x="709" y="672"/>
                      </a:lnTo>
                      <a:lnTo>
                        <a:pt x="721" y="678"/>
                      </a:lnTo>
                      <a:lnTo>
                        <a:pt x="733" y="683"/>
                      </a:lnTo>
                      <a:lnTo>
                        <a:pt x="745" y="686"/>
                      </a:lnTo>
                      <a:lnTo>
                        <a:pt x="748" y="687"/>
                      </a:lnTo>
                      <a:lnTo>
                        <a:pt x="760" y="689"/>
                      </a:lnTo>
                      <a:lnTo>
                        <a:pt x="772" y="690"/>
                      </a:lnTo>
                      <a:lnTo>
                        <a:pt x="784" y="689"/>
                      </a:lnTo>
                      <a:lnTo>
                        <a:pt x="796" y="687"/>
                      </a:lnTo>
                      <a:lnTo>
                        <a:pt x="800" y="686"/>
                      </a:lnTo>
                      <a:lnTo>
                        <a:pt x="812" y="683"/>
                      </a:lnTo>
                      <a:lnTo>
                        <a:pt x="824" y="678"/>
                      </a:lnTo>
                      <a:lnTo>
                        <a:pt x="836" y="672"/>
                      </a:lnTo>
                      <a:lnTo>
                        <a:pt x="848" y="664"/>
                      </a:lnTo>
                      <a:lnTo>
                        <a:pt x="851" y="662"/>
                      </a:lnTo>
                      <a:lnTo>
                        <a:pt x="875" y="646"/>
                      </a:lnTo>
                      <a:lnTo>
                        <a:pt x="899" y="626"/>
                      </a:lnTo>
                      <a:lnTo>
                        <a:pt x="923" y="605"/>
                      </a:lnTo>
                      <a:lnTo>
                        <a:pt x="947" y="583"/>
                      </a:lnTo>
                      <a:lnTo>
                        <a:pt x="970" y="562"/>
                      </a:lnTo>
                      <a:lnTo>
                        <a:pt x="995" y="539"/>
                      </a:lnTo>
                      <a:lnTo>
                        <a:pt x="1019" y="515"/>
                      </a:lnTo>
                      <a:lnTo>
                        <a:pt x="1043" y="489"/>
                      </a:lnTo>
                      <a:lnTo>
                        <a:pt x="1067" y="462"/>
                      </a:lnTo>
                      <a:lnTo>
                        <a:pt x="1115" y="406"/>
                      </a:lnTo>
                      <a:lnTo>
                        <a:pt x="1139" y="378"/>
                      </a:lnTo>
                      <a:lnTo>
                        <a:pt x="1163" y="351"/>
                      </a:lnTo>
                      <a:lnTo>
                        <a:pt x="1187" y="325"/>
                      </a:lnTo>
                      <a:lnTo>
                        <a:pt x="1211" y="297"/>
                      </a:lnTo>
                      <a:lnTo>
                        <a:pt x="1259" y="241"/>
                      </a:lnTo>
                      <a:lnTo>
                        <a:pt x="1283" y="214"/>
                      </a:lnTo>
                      <a:lnTo>
                        <a:pt x="1307" y="188"/>
                      </a:lnTo>
                      <a:lnTo>
                        <a:pt x="1331" y="164"/>
                      </a:lnTo>
                      <a:lnTo>
                        <a:pt x="1354" y="142"/>
                      </a:lnTo>
                      <a:lnTo>
                        <a:pt x="1379" y="120"/>
                      </a:lnTo>
                      <a:lnTo>
                        <a:pt x="1403" y="98"/>
                      </a:lnTo>
                      <a:lnTo>
                        <a:pt x="1427" y="77"/>
                      </a:lnTo>
                      <a:lnTo>
                        <a:pt x="1451" y="58"/>
                      </a:lnTo>
                      <a:lnTo>
                        <a:pt x="1475" y="41"/>
                      </a:lnTo>
                      <a:lnTo>
                        <a:pt x="1468" y="34"/>
                      </a:lnTo>
                      <a:lnTo>
                        <a:pt x="1472" y="43"/>
                      </a:lnTo>
                      <a:lnTo>
                        <a:pt x="1484" y="35"/>
                      </a:lnTo>
                      <a:lnTo>
                        <a:pt x="1496" y="29"/>
                      </a:lnTo>
                      <a:lnTo>
                        <a:pt x="1508" y="24"/>
                      </a:lnTo>
                      <a:lnTo>
                        <a:pt x="1520" y="21"/>
                      </a:lnTo>
                      <a:lnTo>
                        <a:pt x="1516" y="12"/>
                      </a:lnTo>
                      <a:lnTo>
                        <a:pt x="1516" y="21"/>
                      </a:lnTo>
                      <a:lnTo>
                        <a:pt x="1528" y="19"/>
                      </a:lnTo>
                      <a:lnTo>
                        <a:pt x="1540" y="18"/>
                      </a:lnTo>
                      <a:lnTo>
                        <a:pt x="1552" y="19"/>
                      </a:lnTo>
                      <a:lnTo>
                        <a:pt x="1564" y="21"/>
                      </a:lnTo>
                      <a:lnTo>
                        <a:pt x="1564" y="12"/>
                      </a:lnTo>
                      <a:lnTo>
                        <a:pt x="1561" y="21"/>
                      </a:lnTo>
                      <a:lnTo>
                        <a:pt x="1573" y="24"/>
                      </a:lnTo>
                      <a:lnTo>
                        <a:pt x="1585" y="29"/>
                      </a:lnTo>
                      <a:lnTo>
                        <a:pt x="1597" y="35"/>
                      </a:lnTo>
                      <a:lnTo>
                        <a:pt x="1609" y="43"/>
                      </a:lnTo>
                      <a:lnTo>
                        <a:pt x="1612" y="34"/>
                      </a:lnTo>
                      <a:lnTo>
                        <a:pt x="1606" y="41"/>
                      </a:lnTo>
                      <a:lnTo>
                        <a:pt x="1630" y="58"/>
                      </a:lnTo>
                      <a:lnTo>
                        <a:pt x="1654" y="77"/>
                      </a:lnTo>
                      <a:lnTo>
                        <a:pt x="1678" y="98"/>
                      </a:lnTo>
                      <a:lnTo>
                        <a:pt x="1702" y="120"/>
                      </a:lnTo>
                      <a:lnTo>
                        <a:pt x="1726" y="142"/>
                      </a:lnTo>
                      <a:lnTo>
                        <a:pt x="1750" y="164"/>
                      </a:lnTo>
                      <a:lnTo>
                        <a:pt x="1776" y="190"/>
                      </a:lnTo>
                      <a:lnTo>
                        <a:pt x="1802" y="218"/>
                      </a:lnTo>
                      <a:lnTo>
                        <a:pt x="1828" y="247"/>
                      </a:lnTo>
                      <a:lnTo>
                        <a:pt x="1853" y="275"/>
                      </a:lnTo>
                      <a:lnTo>
                        <a:pt x="1876" y="303"/>
                      </a:lnTo>
                      <a:lnTo>
                        <a:pt x="1898" y="329"/>
                      </a:lnTo>
                      <a:lnTo>
                        <a:pt x="1917" y="351"/>
                      </a:lnTo>
                      <a:lnTo>
                        <a:pt x="1935" y="372"/>
                      </a:lnTo>
                      <a:lnTo>
                        <a:pt x="1951" y="392"/>
                      </a:lnTo>
                      <a:lnTo>
                        <a:pt x="1965" y="410"/>
                      </a:lnTo>
                      <a:lnTo>
                        <a:pt x="1978" y="428"/>
                      </a:lnTo>
                      <a:lnTo>
                        <a:pt x="1989" y="443"/>
                      </a:lnTo>
                      <a:lnTo>
                        <a:pt x="1999" y="457"/>
                      </a:lnTo>
                      <a:lnTo>
                        <a:pt x="2007" y="468"/>
                      </a:lnTo>
                      <a:lnTo>
                        <a:pt x="2013" y="477"/>
                      </a:lnTo>
                      <a:lnTo>
                        <a:pt x="2027" y="466"/>
                      </a:lnTo>
                      <a:lnTo>
                        <a:pt x="2020" y="455"/>
                      </a:lnTo>
                      <a:lnTo>
                        <a:pt x="2012" y="444"/>
                      </a:lnTo>
                      <a:lnTo>
                        <a:pt x="2002" y="430"/>
                      </a:lnTo>
                      <a:lnTo>
                        <a:pt x="1991" y="415"/>
                      </a:lnTo>
                      <a:lnTo>
                        <a:pt x="1978" y="397"/>
                      </a:lnTo>
                      <a:lnTo>
                        <a:pt x="1964" y="379"/>
                      </a:lnTo>
                      <a:lnTo>
                        <a:pt x="1948" y="359"/>
                      </a:lnTo>
                      <a:lnTo>
                        <a:pt x="1931" y="339"/>
                      </a:lnTo>
                      <a:lnTo>
                        <a:pt x="1911" y="316"/>
                      </a:lnTo>
                      <a:lnTo>
                        <a:pt x="1889" y="290"/>
                      </a:lnTo>
                      <a:lnTo>
                        <a:pt x="1866" y="262"/>
                      </a:lnTo>
                      <a:lnTo>
                        <a:pt x="1841" y="234"/>
                      </a:lnTo>
                      <a:lnTo>
                        <a:pt x="1815" y="205"/>
                      </a:lnTo>
                      <a:lnTo>
                        <a:pt x="1789" y="177"/>
                      </a:lnTo>
                      <a:lnTo>
                        <a:pt x="1763" y="151"/>
                      </a:lnTo>
                      <a:lnTo>
                        <a:pt x="1738" y="129"/>
                      </a:lnTo>
                      <a:lnTo>
                        <a:pt x="1715" y="107"/>
                      </a:lnTo>
                      <a:lnTo>
                        <a:pt x="1691" y="85"/>
                      </a:lnTo>
                      <a:lnTo>
                        <a:pt x="1667" y="64"/>
                      </a:lnTo>
                      <a:lnTo>
                        <a:pt x="1643" y="45"/>
                      </a:lnTo>
                      <a:lnTo>
                        <a:pt x="1619" y="28"/>
                      </a:lnTo>
                      <a:lnTo>
                        <a:pt x="1616" y="26"/>
                      </a:lnTo>
                      <a:lnTo>
                        <a:pt x="1604" y="18"/>
                      </a:lnTo>
                      <a:lnTo>
                        <a:pt x="1592" y="12"/>
                      </a:lnTo>
                      <a:lnTo>
                        <a:pt x="1580" y="7"/>
                      </a:lnTo>
                      <a:lnTo>
                        <a:pt x="1568" y="4"/>
                      </a:lnTo>
                      <a:lnTo>
                        <a:pt x="1564" y="3"/>
                      </a:lnTo>
                      <a:lnTo>
                        <a:pt x="1552" y="1"/>
                      </a:lnTo>
                      <a:lnTo>
                        <a:pt x="1540" y="0"/>
                      </a:lnTo>
                      <a:lnTo>
                        <a:pt x="1528" y="1"/>
                      </a:lnTo>
                      <a:lnTo>
                        <a:pt x="1516" y="3"/>
                      </a:lnTo>
                      <a:lnTo>
                        <a:pt x="1513" y="4"/>
                      </a:lnTo>
                      <a:lnTo>
                        <a:pt x="1501" y="7"/>
                      </a:lnTo>
                      <a:lnTo>
                        <a:pt x="1489" y="12"/>
                      </a:lnTo>
                      <a:lnTo>
                        <a:pt x="1477" y="18"/>
                      </a:lnTo>
                      <a:lnTo>
                        <a:pt x="1465" y="26"/>
                      </a:lnTo>
                      <a:lnTo>
                        <a:pt x="1462" y="28"/>
                      </a:lnTo>
                      <a:lnTo>
                        <a:pt x="1438" y="45"/>
                      </a:lnTo>
                      <a:lnTo>
                        <a:pt x="1414" y="64"/>
                      </a:lnTo>
                      <a:lnTo>
                        <a:pt x="1390" y="85"/>
                      </a:lnTo>
                      <a:lnTo>
                        <a:pt x="1366" y="107"/>
                      </a:lnTo>
                      <a:lnTo>
                        <a:pt x="1342" y="129"/>
                      </a:lnTo>
                      <a:lnTo>
                        <a:pt x="1318" y="151"/>
                      </a:lnTo>
                      <a:lnTo>
                        <a:pt x="1294" y="175"/>
                      </a:lnTo>
                      <a:lnTo>
                        <a:pt x="1270" y="201"/>
                      </a:lnTo>
                      <a:lnTo>
                        <a:pt x="1246" y="228"/>
                      </a:lnTo>
                      <a:lnTo>
                        <a:pt x="1198" y="284"/>
                      </a:lnTo>
                      <a:lnTo>
                        <a:pt x="1174" y="312"/>
                      </a:lnTo>
                      <a:lnTo>
                        <a:pt x="1150" y="339"/>
                      </a:lnTo>
                      <a:lnTo>
                        <a:pt x="1126" y="365"/>
                      </a:lnTo>
                      <a:lnTo>
                        <a:pt x="1102" y="393"/>
                      </a:lnTo>
                      <a:lnTo>
                        <a:pt x="1054" y="449"/>
                      </a:lnTo>
                      <a:lnTo>
                        <a:pt x="1030" y="476"/>
                      </a:lnTo>
                      <a:lnTo>
                        <a:pt x="1006" y="502"/>
                      </a:lnTo>
                      <a:lnTo>
                        <a:pt x="982" y="526"/>
                      </a:lnTo>
                      <a:lnTo>
                        <a:pt x="958" y="549"/>
                      </a:lnTo>
                      <a:lnTo>
                        <a:pt x="934" y="570"/>
                      </a:lnTo>
                      <a:lnTo>
                        <a:pt x="910" y="592"/>
                      </a:lnTo>
                      <a:lnTo>
                        <a:pt x="886" y="613"/>
                      </a:lnTo>
                      <a:lnTo>
                        <a:pt x="862" y="633"/>
                      </a:lnTo>
                      <a:lnTo>
                        <a:pt x="838" y="649"/>
                      </a:lnTo>
                      <a:lnTo>
                        <a:pt x="844" y="656"/>
                      </a:lnTo>
                      <a:lnTo>
                        <a:pt x="841" y="647"/>
                      </a:lnTo>
                      <a:lnTo>
                        <a:pt x="829" y="655"/>
                      </a:lnTo>
                      <a:lnTo>
                        <a:pt x="817" y="661"/>
                      </a:lnTo>
                      <a:lnTo>
                        <a:pt x="805" y="666"/>
                      </a:lnTo>
                      <a:lnTo>
                        <a:pt x="793" y="669"/>
                      </a:lnTo>
                      <a:lnTo>
                        <a:pt x="796" y="678"/>
                      </a:lnTo>
                      <a:lnTo>
                        <a:pt x="796" y="669"/>
                      </a:lnTo>
                      <a:lnTo>
                        <a:pt x="784" y="671"/>
                      </a:lnTo>
                      <a:lnTo>
                        <a:pt x="772" y="672"/>
                      </a:lnTo>
                      <a:lnTo>
                        <a:pt x="760" y="671"/>
                      </a:lnTo>
                      <a:lnTo>
                        <a:pt x="748" y="669"/>
                      </a:lnTo>
                      <a:lnTo>
                        <a:pt x="748" y="678"/>
                      </a:lnTo>
                      <a:lnTo>
                        <a:pt x="752" y="669"/>
                      </a:lnTo>
                      <a:lnTo>
                        <a:pt x="740" y="666"/>
                      </a:lnTo>
                      <a:lnTo>
                        <a:pt x="728" y="661"/>
                      </a:lnTo>
                      <a:lnTo>
                        <a:pt x="716" y="655"/>
                      </a:lnTo>
                      <a:lnTo>
                        <a:pt x="704" y="647"/>
                      </a:lnTo>
                      <a:lnTo>
                        <a:pt x="700" y="656"/>
                      </a:lnTo>
                      <a:lnTo>
                        <a:pt x="707" y="649"/>
                      </a:lnTo>
                      <a:lnTo>
                        <a:pt x="683" y="633"/>
                      </a:lnTo>
                      <a:lnTo>
                        <a:pt x="659" y="613"/>
                      </a:lnTo>
                      <a:lnTo>
                        <a:pt x="635" y="592"/>
                      </a:lnTo>
                      <a:lnTo>
                        <a:pt x="611" y="570"/>
                      </a:lnTo>
                      <a:lnTo>
                        <a:pt x="586" y="549"/>
                      </a:lnTo>
                      <a:lnTo>
                        <a:pt x="563" y="526"/>
                      </a:lnTo>
                      <a:lnTo>
                        <a:pt x="539" y="502"/>
                      </a:lnTo>
                      <a:lnTo>
                        <a:pt x="515" y="476"/>
                      </a:lnTo>
                      <a:lnTo>
                        <a:pt x="491" y="449"/>
                      </a:lnTo>
                      <a:lnTo>
                        <a:pt x="443" y="393"/>
                      </a:lnTo>
                      <a:lnTo>
                        <a:pt x="419" y="365"/>
                      </a:lnTo>
                      <a:lnTo>
                        <a:pt x="395" y="339"/>
                      </a:lnTo>
                      <a:lnTo>
                        <a:pt x="371" y="312"/>
                      </a:lnTo>
                      <a:lnTo>
                        <a:pt x="347" y="284"/>
                      </a:lnTo>
                      <a:lnTo>
                        <a:pt x="299" y="228"/>
                      </a:lnTo>
                      <a:lnTo>
                        <a:pt x="275" y="201"/>
                      </a:lnTo>
                      <a:lnTo>
                        <a:pt x="251" y="175"/>
                      </a:lnTo>
                      <a:lnTo>
                        <a:pt x="227" y="151"/>
                      </a:lnTo>
                      <a:lnTo>
                        <a:pt x="202" y="129"/>
                      </a:lnTo>
                      <a:lnTo>
                        <a:pt x="179" y="108"/>
                      </a:lnTo>
                      <a:lnTo>
                        <a:pt x="155" y="90"/>
                      </a:lnTo>
                      <a:lnTo>
                        <a:pt x="131" y="73"/>
                      </a:lnTo>
                      <a:lnTo>
                        <a:pt x="128" y="71"/>
                      </a:lnTo>
                      <a:lnTo>
                        <a:pt x="104" y="56"/>
                      </a:lnTo>
                      <a:lnTo>
                        <a:pt x="56" y="27"/>
                      </a:lnTo>
                      <a:lnTo>
                        <a:pt x="8" y="1"/>
                      </a:lnTo>
                      <a:close/>
                    </a:path>
                  </a:pathLst>
                </a:custGeom>
                <a:solidFill>
                  <a:srgbClr val="0000FF"/>
                </a:solidFill>
                <a:ln w="19050">
                  <a:solidFill>
                    <a:srgbClr val="0000FF"/>
                  </a:solidFill>
                  <a:round/>
                  <a:headEnd/>
                  <a:tailEnd/>
                </a:ln>
              </p:spPr>
              <p:txBody>
                <a:bodyPr/>
                <a:lstStyle/>
                <a:p>
                  <a:endParaRPr lang="zh-CN" altLang="en-US"/>
                </a:p>
              </p:txBody>
            </p:sp>
            <p:sp>
              <p:nvSpPr>
                <p:cNvPr id="20507" name="Freeform 21">
                  <a:extLst>
                    <a:ext uri="{FF2B5EF4-FFF2-40B4-BE49-F238E27FC236}">
                      <a16:creationId xmlns:a16="http://schemas.microsoft.com/office/drawing/2014/main" id="{C07F5ABB-D006-4CE7-87B1-669421CAA8CA}"/>
                    </a:ext>
                  </a:extLst>
                </p:cNvPr>
                <p:cNvSpPr>
                  <a:spLocks/>
                </p:cNvSpPr>
                <p:nvPr/>
              </p:nvSpPr>
              <p:spPr bwMode="auto">
                <a:xfrm>
                  <a:off x="3456" y="3168"/>
                  <a:ext cx="672" cy="432"/>
                </a:xfrm>
                <a:custGeom>
                  <a:avLst/>
                  <a:gdLst>
                    <a:gd name="T0" fmla="*/ 0 w 2027"/>
                    <a:gd name="T1" fmla="*/ 1 h 690"/>
                    <a:gd name="T2" fmla="*/ 0 w 2027"/>
                    <a:gd name="T3" fmla="*/ 1 h 690"/>
                    <a:gd name="T4" fmla="*/ 0 w 2027"/>
                    <a:gd name="T5" fmla="*/ 1 h 690"/>
                    <a:gd name="T6" fmla="*/ 0 w 2027"/>
                    <a:gd name="T7" fmla="*/ 1 h 690"/>
                    <a:gd name="T8" fmla="*/ 0 w 2027"/>
                    <a:gd name="T9" fmla="*/ 1 h 690"/>
                    <a:gd name="T10" fmla="*/ 0 w 2027"/>
                    <a:gd name="T11" fmla="*/ 1 h 690"/>
                    <a:gd name="T12" fmla="*/ 0 w 2027"/>
                    <a:gd name="T13" fmla="*/ 1 h 690"/>
                    <a:gd name="T14" fmla="*/ 0 w 2027"/>
                    <a:gd name="T15" fmla="*/ 1 h 690"/>
                    <a:gd name="T16" fmla="*/ 0 w 2027"/>
                    <a:gd name="T17" fmla="*/ 1 h 690"/>
                    <a:gd name="T18" fmla="*/ 0 w 2027"/>
                    <a:gd name="T19" fmla="*/ 1 h 690"/>
                    <a:gd name="T20" fmla="*/ 0 w 2027"/>
                    <a:gd name="T21" fmla="*/ 1 h 690"/>
                    <a:gd name="T22" fmla="*/ 0 w 2027"/>
                    <a:gd name="T23" fmla="*/ 1 h 690"/>
                    <a:gd name="T24" fmla="*/ 0 w 2027"/>
                    <a:gd name="T25" fmla="*/ 1 h 690"/>
                    <a:gd name="T26" fmla="*/ 0 w 2027"/>
                    <a:gd name="T27" fmla="*/ 1 h 690"/>
                    <a:gd name="T28" fmla="*/ 0 w 2027"/>
                    <a:gd name="T29" fmla="*/ 1 h 690"/>
                    <a:gd name="T30" fmla="*/ 0 w 2027"/>
                    <a:gd name="T31" fmla="*/ 1 h 690"/>
                    <a:gd name="T32" fmla="*/ 0 w 2027"/>
                    <a:gd name="T33" fmla="*/ 1 h 690"/>
                    <a:gd name="T34" fmla="*/ 0 w 2027"/>
                    <a:gd name="T35" fmla="*/ 1 h 690"/>
                    <a:gd name="T36" fmla="*/ 0 w 2027"/>
                    <a:gd name="T37" fmla="*/ 1 h 690"/>
                    <a:gd name="T38" fmla="*/ 0 w 2027"/>
                    <a:gd name="T39" fmla="*/ 1 h 690"/>
                    <a:gd name="T40" fmla="*/ 0 w 2027"/>
                    <a:gd name="T41" fmla="*/ 1 h 690"/>
                    <a:gd name="T42" fmla="*/ 0 w 2027"/>
                    <a:gd name="T43" fmla="*/ 1 h 690"/>
                    <a:gd name="T44" fmla="*/ 0 w 2027"/>
                    <a:gd name="T45" fmla="*/ 1 h 690"/>
                    <a:gd name="T46" fmla="*/ 0 w 2027"/>
                    <a:gd name="T47" fmla="*/ 1 h 690"/>
                    <a:gd name="T48" fmla="*/ 0 w 2027"/>
                    <a:gd name="T49" fmla="*/ 1 h 690"/>
                    <a:gd name="T50" fmla="*/ 0 w 2027"/>
                    <a:gd name="T51" fmla="*/ 1 h 690"/>
                    <a:gd name="T52" fmla="*/ 0 w 2027"/>
                    <a:gd name="T53" fmla="*/ 1 h 690"/>
                    <a:gd name="T54" fmla="*/ 0 w 2027"/>
                    <a:gd name="T55" fmla="*/ 1 h 690"/>
                    <a:gd name="T56" fmla="*/ 0 w 2027"/>
                    <a:gd name="T57" fmla="*/ 1 h 690"/>
                    <a:gd name="T58" fmla="*/ 0 w 2027"/>
                    <a:gd name="T59" fmla="*/ 1 h 690"/>
                    <a:gd name="T60" fmla="*/ 0 w 2027"/>
                    <a:gd name="T61" fmla="*/ 1 h 690"/>
                    <a:gd name="T62" fmla="*/ 0 w 2027"/>
                    <a:gd name="T63" fmla="*/ 1 h 690"/>
                    <a:gd name="T64" fmla="*/ 0 w 2027"/>
                    <a:gd name="T65" fmla="*/ 1 h 690"/>
                    <a:gd name="T66" fmla="*/ 0 w 2027"/>
                    <a:gd name="T67" fmla="*/ 1 h 690"/>
                    <a:gd name="T68" fmla="*/ 0 w 2027"/>
                    <a:gd name="T69" fmla="*/ 0 h 690"/>
                    <a:gd name="T70" fmla="*/ 0 w 2027"/>
                    <a:gd name="T71" fmla="*/ 1 h 690"/>
                    <a:gd name="T72" fmla="*/ 0 w 2027"/>
                    <a:gd name="T73" fmla="*/ 1 h 690"/>
                    <a:gd name="T74" fmla="*/ 0 w 2027"/>
                    <a:gd name="T75" fmla="*/ 1 h 690"/>
                    <a:gd name="T76" fmla="*/ 0 w 2027"/>
                    <a:gd name="T77" fmla="*/ 1 h 690"/>
                    <a:gd name="T78" fmla="*/ 0 w 2027"/>
                    <a:gd name="T79" fmla="*/ 1 h 690"/>
                    <a:gd name="T80" fmla="*/ 0 w 2027"/>
                    <a:gd name="T81" fmla="*/ 1 h 690"/>
                    <a:gd name="T82" fmla="*/ 0 w 2027"/>
                    <a:gd name="T83" fmla="*/ 1 h 690"/>
                    <a:gd name="T84" fmla="*/ 0 w 2027"/>
                    <a:gd name="T85" fmla="*/ 1 h 690"/>
                    <a:gd name="T86" fmla="*/ 0 w 2027"/>
                    <a:gd name="T87" fmla="*/ 1 h 690"/>
                    <a:gd name="T88" fmla="*/ 0 w 2027"/>
                    <a:gd name="T89" fmla="*/ 1 h 690"/>
                    <a:gd name="T90" fmla="*/ 0 w 2027"/>
                    <a:gd name="T91" fmla="*/ 1 h 690"/>
                    <a:gd name="T92" fmla="*/ 0 w 2027"/>
                    <a:gd name="T93" fmla="*/ 1 h 690"/>
                    <a:gd name="T94" fmla="*/ 0 w 2027"/>
                    <a:gd name="T95" fmla="*/ 1 h 690"/>
                    <a:gd name="T96" fmla="*/ 0 w 2027"/>
                    <a:gd name="T97" fmla="*/ 1 h 690"/>
                    <a:gd name="T98" fmla="*/ 0 w 2027"/>
                    <a:gd name="T99" fmla="*/ 1 h 690"/>
                    <a:gd name="T100" fmla="*/ 0 w 2027"/>
                    <a:gd name="T101" fmla="*/ 1 h 690"/>
                    <a:gd name="T102" fmla="*/ 0 w 2027"/>
                    <a:gd name="T103" fmla="*/ 1 h 690"/>
                    <a:gd name="T104" fmla="*/ 0 w 2027"/>
                    <a:gd name="T105" fmla="*/ 1 h 690"/>
                    <a:gd name="T106" fmla="*/ 0 w 2027"/>
                    <a:gd name="T107" fmla="*/ 1 h 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27"/>
                    <a:gd name="T163" fmla="*/ 0 h 690"/>
                    <a:gd name="T164" fmla="*/ 2027 w 2027"/>
                    <a:gd name="T165" fmla="*/ 690 h 6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27" h="690">
                      <a:moveTo>
                        <a:pt x="8" y="1"/>
                      </a:moveTo>
                      <a:lnTo>
                        <a:pt x="0" y="17"/>
                      </a:lnTo>
                      <a:lnTo>
                        <a:pt x="49" y="44"/>
                      </a:lnTo>
                      <a:lnTo>
                        <a:pt x="97" y="73"/>
                      </a:lnTo>
                      <a:lnTo>
                        <a:pt x="121" y="88"/>
                      </a:lnTo>
                      <a:lnTo>
                        <a:pt x="124" y="80"/>
                      </a:lnTo>
                      <a:lnTo>
                        <a:pt x="118" y="86"/>
                      </a:lnTo>
                      <a:lnTo>
                        <a:pt x="142" y="103"/>
                      </a:lnTo>
                      <a:lnTo>
                        <a:pt x="166" y="121"/>
                      </a:lnTo>
                      <a:lnTo>
                        <a:pt x="190" y="142"/>
                      </a:lnTo>
                      <a:lnTo>
                        <a:pt x="214" y="164"/>
                      </a:lnTo>
                      <a:lnTo>
                        <a:pt x="238" y="188"/>
                      </a:lnTo>
                      <a:lnTo>
                        <a:pt x="262" y="214"/>
                      </a:lnTo>
                      <a:lnTo>
                        <a:pt x="286" y="241"/>
                      </a:lnTo>
                      <a:lnTo>
                        <a:pt x="334" y="297"/>
                      </a:lnTo>
                      <a:lnTo>
                        <a:pt x="358" y="325"/>
                      </a:lnTo>
                      <a:lnTo>
                        <a:pt x="382" y="351"/>
                      </a:lnTo>
                      <a:lnTo>
                        <a:pt x="406" y="378"/>
                      </a:lnTo>
                      <a:lnTo>
                        <a:pt x="430" y="406"/>
                      </a:lnTo>
                      <a:lnTo>
                        <a:pt x="478" y="462"/>
                      </a:lnTo>
                      <a:lnTo>
                        <a:pt x="502" y="489"/>
                      </a:lnTo>
                      <a:lnTo>
                        <a:pt x="526" y="515"/>
                      </a:lnTo>
                      <a:lnTo>
                        <a:pt x="550" y="539"/>
                      </a:lnTo>
                      <a:lnTo>
                        <a:pt x="574" y="562"/>
                      </a:lnTo>
                      <a:lnTo>
                        <a:pt x="598" y="583"/>
                      </a:lnTo>
                      <a:lnTo>
                        <a:pt x="622" y="605"/>
                      </a:lnTo>
                      <a:lnTo>
                        <a:pt x="646" y="626"/>
                      </a:lnTo>
                      <a:lnTo>
                        <a:pt x="670" y="646"/>
                      </a:lnTo>
                      <a:lnTo>
                        <a:pt x="694" y="662"/>
                      </a:lnTo>
                      <a:lnTo>
                        <a:pt x="697" y="664"/>
                      </a:lnTo>
                      <a:lnTo>
                        <a:pt x="709" y="672"/>
                      </a:lnTo>
                      <a:lnTo>
                        <a:pt x="721" y="678"/>
                      </a:lnTo>
                      <a:lnTo>
                        <a:pt x="733" y="683"/>
                      </a:lnTo>
                      <a:lnTo>
                        <a:pt x="745" y="686"/>
                      </a:lnTo>
                      <a:lnTo>
                        <a:pt x="748" y="687"/>
                      </a:lnTo>
                      <a:lnTo>
                        <a:pt x="760" y="689"/>
                      </a:lnTo>
                      <a:lnTo>
                        <a:pt x="772" y="690"/>
                      </a:lnTo>
                      <a:lnTo>
                        <a:pt x="784" y="689"/>
                      </a:lnTo>
                      <a:lnTo>
                        <a:pt x="796" y="687"/>
                      </a:lnTo>
                      <a:lnTo>
                        <a:pt x="800" y="686"/>
                      </a:lnTo>
                      <a:lnTo>
                        <a:pt x="812" y="683"/>
                      </a:lnTo>
                      <a:lnTo>
                        <a:pt x="824" y="678"/>
                      </a:lnTo>
                      <a:lnTo>
                        <a:pt x="836" y="672"/>
                      </a:lnTo>
                      <a:lnTo>
                        <a:pt x="848" y="664"/>
                      </a:lnTo>
                      <a:lnTo>
                        <a:pt x="851" y="662"/>
                      </a:lnTo>
                      <a:lnTo>
                        <a:pt x="875" y="646"/>
                      </a:lnTo>
                      <a:lnTo>
                        <a:pt x="899" y="626"/>
                      </a:lnTo>
                      <a:lnTo>
                        <a:pt x="923" y="605"/>
                      </a:lnTo>
                      <a:lnTo>
                        <a:pt x="947" y="583"/>
                      </a:lnTo>
                      <a:lnTo>
                        <a:pt x="970" y="562"/>
                      </a:lnTo>
                      <a:lnTo>
                        <a:pt x="995" y="539"/>
                      </a:lnTo>
                      <a:lnTo>
                        <a:pt x="1019" y="515"/>
                      </a:lnTo>
                      <a:lnTo>
                        <a:pt x="1043" y="489"/>
                      </a:lnTo>
                      <a:lnTo>
                        <a:pt x="1067" y="462"/>
                      </a:lnTo>
                      <a:lnTo>
                        <a:pt x="1115" y="406"/>
                      </a:lnTo>
                      <a:lnTo>
                        <a:pt x="1139" y="378"/>
                      </a:lnTo>
                      <a:lnTo>
                        <a:pt x="1163" y="351"/>
                      </a:lnTo>
                      <a:lnTo>
                        <a:pt x="1187" y="325"/>
                      </a:lnTo>
                      <a:lnTo>
                        <a:pt x="1211" y="297"/>
                      </a:lnTo>
                      <a:lnTo>
                        <a:pt x="1259" y="241"/>
                      </a:lnTo>
                      <a:lnTo>
                        <a:pt x="1283" y="214"/>
                      </a:lnTo>
                      <a:lnTo>
                        <a:pt x="1307" y="188"/>
                      </a:lnTo>
                      <a:lnTo>
                        <a:pt x="1331" y="164"/>
                      </a:lnTo>
                      <a:lnTo>
                        <a:pt x="1354" y="142"/>
                      </a:lnTo>
                      <a:lnTo>
                        <a:pt x="1379" y="120"/>
                      </a:lnTo>
                      <a:lnTo>
                        <a:pt x="1403" y="98"/>
                      </a:lnTo>
                      <a:lnTo>
                        <a:pt x="1427" y="77"/>
                      </a:lnTo>
                      <a:lnTo>
                        <a:pt x="1451" y="58"/>
                      </a:lnTo>
                      <a:lnTo>
                        <a:pt x="1475" y="41"/>
                      </a:lnTo>
                      <a:lnTo>
                        <a:pt x="1468" y="34"/>
                      </a:lnTo>
                      <a:lnTo>
                        <a:pt x="1472" y="43"/>
                      </a:lnTo>
                      <a:lnTo>
                        <a:pt x="1484" y="35"/>
                      </a:lnTo>
                      <a:lnTo>
                        <a:pt x="1496" y="29"/>
                      </a:lnTo>
                      <a:lnTo>
                        <a:pt x="1508" y="24"/>
                      </a:lnTo>
                      <a:lnTo>
                        <a:pt x="1520" y="21"/>
                      </a:lnTo>
                      <a:lnTo>
                        <a:pt x="1516" y="12"/>
                      </a:lnTo>
                      <a:lnTo>
                        <a:pt x="1516" y="21"/>
                      </a:lnTo>
                      <a:lnTo>
                        <a:pt x="1528" y="19"/>
                      </a:lnTo>
                      <a:lnTo>
                        <a:pt x="1540" y="18"/>
                      </a:lnTo>
                      <a:lnTo>
                        <a:pt x="1552" y="19"/>
                      </a:lnTo>
                      <a:lnTo>
                        <a:pt x="1564" y="21"/>
                      </a:lnTo>
                      <a:lnTo>
                        <a:pt x="1564" y="12"/>
                      </a:lnTo>
                      <a:lnTo>
                        <a:pt x="1561" y="21"/>
                      </a:lnTo>
                      <a:lnTo>
                        <a:pt x="1573" y="24"/>
                      </a:lnTo>
                      <a:lnTo>
                        <a:pt x="1585" y="29"/>
                      </a:lnTo>
                      <a:lnTo>
                        <a:pt x="1597" y="35"/>
                      </a:lnTo>
                      <a:lnTo>
                        <a:pt x="1609" y="43"/>
                      </a:lnTo>
                      <a:lnTo>
                        <a:pt x="1612" y="34"/>
                      </a:lnTo>
                      <a:lnTo>
                        <a:pt x="1606" y="41"/>
                      </a:lnTo>
                      <a:lnTo>
                        <a:pt x="1630" y="58"/>
                      </a:lnTo>
                      <a:lnTo>
                        <a:pt x="1654" y="77"/>
                      </a:lnTo>
                      <a:lnTo>
                        <a:pt x="1678" y="98"/>
                      </a:lnTo>
                      <a:lnTo>
                        <a:pt x="1702" y="120"/>
                      </a:lnTo>
                      <a:lnTo>
                        <a:pt x="1726" y="142"/>
                      </a:lnTo>
                      <a:lnTo>
                        <a:pt x="1750" y="164"/>
                      </a:lnTo>
                      <a:lnTo>
                        <a:pt x="1776" y="190"/>
                      </a:lnTo>
                      <a:lnTo>
                        <a:pt x="1802" y="218"/>
                      </a:lnTo>
                      <a:lnTo>
                        <a:pt x="1828" y="247"/>
                      </a:lnTo>
                      <a:lnTo>
                        <a:pt x="1853" y="275"/>
                      </a:lnTo>
                      <a:lnTo>
                        <a:pt x="1876" y="303"/>
                      </a:lnTo>
                      <a:lnTo>
                        <a:pt x="1898" y="329"/>
                      </a:lnTo>
                      <a:lnTo>
                        <a:pt x="1917" y="351"/>
                      </a:lnTo>
                      <a:lnTo>
                        <a:pt x="1935" y="372"/>
                      </a:lnTo>
                      <a:lnTo>
                        <a:pt x="1951" y="392"/>
                      </a:lnTo>
                      <a:lnTo>
                        <a:pt x="1965" y="410"/>
                      </a:lnTo>
                      <a:lnTo>
                        <a:pt x="1978" y="428"/>
                      </a:lnTo>
                      <a:lnTo>
                        <a:pt x="1989" y="443"/>
                      </a:lnTo>
                      <a:lnTo>
                        <a:pt x="1999" y="457"/>
                      </a:lnTo>
                      <a:lnTo>
                        <a:pt x="2007" y="468"/>
                      </a:lnTo>
                      <a:lnTo>
                        <a:pt x="2013" y="477"/>
                      </a:lnTo>
                      <a:lnTo>
                        <a:pt x="2027" y="466"/>
                      </a:lnTo>
                      <a:lnTo>
                        <a:pt x="2020" y="455"/>
                      </a:lnTo>
                      <a:lnTo>
                        <a:pt x="2012" y="444"/>
                      </a:lnTo>
                      <a:lnTo>
                        <a:pt x="2002" y="430"/>
                      </a:lnTo>
                      <a:lnTo>
                        <a:pt x="1991" y="415"/>
                      </a:lnTo>
                      <a:lnTo>
                        <a:pt x="1978" y="397"/>
                      </a:lnTo>
                      <a:lnTo>
                        <a:pt x="1964" y="379"/>
                      </a:lnTo>
                      <a:lnTo>
                        <a:pt x="1948" y="359"/>
                      </a:lnTo>
                      <a:lnTo>
                        <a:pt x="1931" y="339"/>
                      </a:lnTo>
                      <a:lnTo>
                        <a:pt x="1911" y="316"/>
                      </a:lnTo>
                      <a:lnTo>
                        <a:pt x="1889" y="290"/>
                      </a:lnTo>
                      <a:lnTo>
                        <a:pt x="1866" y="262"/>
                      </a:lnTo>
                      <a:lnTo>
                        <a:pt x="1841" y="234"/>
                      </a:lnTo>
                      <a:lnTo>
                        <a:pt x="1815" y="205"/>
                      </a:lnTo>
                      <a:lnTo>
                        <a:pt x="1789" y="177"/>
                      </a:lnTo>
                      <a:lnTo>
                        <a:pt x="1763" y="151"/>
                      </a:lnTo>
                      <a:lnTo>
                        <a:pt x="1738" y="129"/>
                      </a:lnTo>
                      <a:lnTo>
                        <a:pt x="1715" y="107"/>
                      </a:lnTo>
                      <a:lnTo>
                        <a:pt x="1691" y="85"/>
                      </a:lnTo>
                      <a:lnTo>
                        <a:pt x="1667" y="64"/>
                      </a:lnTo>
                      <a:lnTo>
                        <a:pt x="1643" y="45"/>
                      </a:lnTo>
                      <a:lnTo>
                        <a:pt x="1619" y="28"/>
                      </a:lnTo>
                      <a:lnTo>
                        <a:pt x="1616" y="26"/>
                      </a:lnTo>
                      <a:lnTo>
                        <a:pt x="1604" y="18"/>
                      </a:lnTo>
                      <a:lnTo>
                        <a:pt x="1592" y="12"/>
                      </a:lnTo>
                      <a:lnTo>
                        <a:pt x="1580" y="7"/>
                      </a:lnTo>
                      <a:lnTo>
                        <a:pt x="1568" y="4"/>
                      </a:lnTo>
                      <a:lnTo>
                        <a:pt x="1564" y="3"/>
                      </a:lnTo>
                      <a:lnTo>
                        <a:pt x="1552" y="1"/>
                      </a:lnTo>
                      <a:lnTo>
                        <a:pt x="1540" y="0"/>
                      </a:lnTo>
                      <a:lnTo>
                        <a:pt x="1528" y="1"/>
                      </a:lnTo>
                      <a:lnTo>
                        <a:pt x="1516" y="3"/>
                      </a:lnTo>
                      <a:lnTo>
                        <a:pt x="1513" y="4"/>
                      </a:lnTo>
                      <a:lnTo>
                        <a:pt x="1501" y="7"/>
                      </a:lnTo>
                      <a:lnTo>
                        <a:pt x="1489" y="12"/>
                      </a:lnTo>
                      <a:lnTo>
                        <a:pt x="1477" y="18"/>
                      </a:lnTo>
                      <a:lnTo>
                        <a:pt x="1465" y="26"/>
                      </a:lnTo>
                      <a:lnTo>
                        <a:pt x="1462" y="28"/>
                      </a:lnTo>
                      <a:lnTo>
                        <a:pt x="1438" y="45"/>
                      </a:lnTo>
                      <a:lnTo>
                        <a:pt x="1414" y="64"/>
                      </a:lnTo>
                      <a:lnTo>
                        <a:pt x="1390" y="85"/>
                      </a:lnTo>
                      <a:lnTo>
                        <a:pt x="1366" y="107"/>
                      </a:lnTo>
                      <a:lnTo>
                        <a:pt x="1342" y="129"/>
                      </a:lnTo>
                      <a:lnTo>
                        <a:pt x="1318" y="151"/>
                      </a:lnTo>
                      <a:lnTo>
                        <a:pt x="1294" y="175"/>
                      </a:lnTo>
                      <a:lnTo>
                        <a:pt x="1270" y="201"/>
                      </a:lnTo>
                      <a:lnTo>
                        <a:pt x="1246" y="228"/>
                      </a:lnTo>
                      <a:lnTo>
                        <a:pt x="1198" y="284"/>
                      </a:lnTo>
                      <a:lnTo>
                        <a:pt x="1174" y="312"/>
                      </a:lnTo>
                      <a:lnTo>
                        <a:pt x="1150" y="339"/>
                      </a:lnTo>
                      <a:lnTo>
                        <a:pt x="1126" y="365"/>
                      </a:lnTo>
                      <a:lnTo>
                        <a:pt x="1102" y="393"/>
                      </a:lnTo>
                      <a:lnTo>
                        <a:pt x="1054" y="449"/>
                      </a:lnTo>
                      <a:lnTo>
                        <a:pt x="1030" y="476"/>
                      </a:lnTo>
                      <a:lnTo>
                        <a:pt x="1006" y="502"/>
                      </a:lnTo>
                      <a:lnTo>
                        <a:pt x="982" y="526"/>
                      </a:lnTo>
                      <a:lnTo>
                        <a:pt x="958" y="549"/>
                      </a:lnTo>
                      <a:lnTo>
                        <a:pt x="934" y="570"/>
                      </a:lnTo>
                      <a:lnTo>
                        <a:pt x="910" y="592"/>
                      </a:lnTo>
                      <a:lnTo>
                        <a:pt x="886" y="613"/>
                      </a:lnTo>
                      <a:lnTo>
                        <a:pt x="862" y="633"/>
                      </a:lnTo>
                      <a:lnTo>
                        <a:pt x="838" y="649"/>
                      </a:lnTo>
                      <a:lnTo>
                        <a:pt x="844" y="656"/>
                      </a:lnTo>
                      <a:lnTo>
                        <a:pt x="841" y="647"/>
                      </a:lnTo>
                      <a:lnTo>
                        <a:pt x="829" y="655"/>
                      </a:lnTo>
                      <a:lnTo>
                        <a:pt x="817" y="661"/>
                      </a:lnTo>
                      <a:lnTo>
                        <a:pt x="805" y="666"/>
                      </a:lnTo>
                      <a:lnTo>
                        <a:pt x="793" y="669"/>
                      </a:lnTo>
                      <a:lnTo>
                        <a:pt x="796" y="678"/>
                      </a:lnTo>
                      <a:lnTo>
                        <a:pt x="796" y="669"/>
                      </a:lnTo>
                      <a:lnTo>
                        <a:pt x="784" y="671"/>
                      </a:lnTo>
                      <a:lnTo>
                        <a:pt x="772" y="672"/>
                      </a:lnTo>
                      <a:lnTo>
                        <a:pt x="760" y="671"/>
                      </a:lnTo>
                      <a:lnTo>
                        <a:pt x="748" y="669"/>
                      </a:lnTo>
                      <a:lnTo>
                        <a:pt x="748" y="678"/>
                      </a:lnTo>
                      <a:lnTo>
                        <a:pt x="752" y="669"/>
                      </a:lnTo>
                      <a:lnTo>
                        <a:pt x="740" y="666"/>
                      </a:lnTo>
                      <a:lnTo>
                        <a:pt x="728" y="661"/>
                      </a:lnTo>
                      <a:lnTo>
                        <a:pt x="716" y="655"/>
                      </a:lnTo>
                      <a:lnTo>
                        <a:pt x="704" y="647"/>
                      </a:lnTo>
                      <a:lnTo>
                        <a:pt x="700" y="656"/>
                      </a:lnTo>
                      <a:lnTo>
                        <a:pt x="707" y="649"/>
                      </a:lnTo>
                      <a:lnTo>
                        <a:pt x="683" y="633"/>
                      </a:lnTo>
                      <a:lnTo>
                        <a:pt x="659" y="613"/>
                      </a:lnTo>
                      <a:lnTo>
                        <a:pt x="635" y="592"/>
                      </a:lnTo>
                      <a:lnTo>
                        <a:pt x="611" y="570"/>
                      </a:lnTo>
                      <a:lnTo>
                        <a:pt x="586" y="549"/>
                      </a:lnTo>
                      <a:lnTo>
                        <a:pt x="563" y="526"/>
                      </a:lnTo>
                      <a:lnTo>
                        <a:pt x="539" y="502"/>
                      </a:lnTo>
                      <a:lnTo>
                        <a:pt x="515" y="476"/>
                      </a:lnTo>
                      <a:lnTo>
                        <a:pt x="491" y="449"/>
                      </a:lnTo>
                      <a:lnTo>
                        <a:pt x="443" y="393"/>
                      </a:lnTo>
                      <a:lnTo>
                        <a:pt x="419" y="365"/>
                      </a:lnTo>
                      <a:lnTo>
                        <a:pt x="395" y="339"/>
                      </a:lnTo>
                      <a:lnTo>
                        <a:pt x="371" y="312"/>
                      </a:lnTo>
                      <a:lnTo>
                        <a:pt x="347" y="284"/>
                      </a:lnTo>
                      <a:lnTo>
                        <a:pt x="299" y="228"/>
                      </a:lnTo>
                      <a:lnTo>
                        <a:pt x="275" y="201"/>
                      </a:lnTo>
                      <a:lnTo>
                        <a:pt x="251" y="175"/>
                      </a:lnTo>
                      <a:lnTo>
                        <a:pt x="227" y="151"/>
                      </a:lnTo>
                      <a:lnTo>
                        <a:pt x="202" y="129"/>
                      </a:lnTo>
                      <a:lnTo>
                        <a:pt x="179" y="108"/>
                      </a:lnTo>
                      <a:lnTo>
                        <a:pt x="155" y="90"/>
                      </a:lnTo>
                      <a:lnTo>
                        <a:pt x="131" y="73"/>
                      </a:lnTo>
                      <a:lnTo>
                        <a:pt x="128" y="71"/>
                      </a:lnTo>
                      <a:lnTo>
                        <a:pt x="104" y="56"/>
                      </a:lnTo>
                      <a:lnTo>
                        <a:pt x="56" y="27"/>
                      </a:lnTo>
                      <a:lnTo>
                        <a:pt x="8" y="1"/>
                      </a:lnTo>
                      <a:close/>
                    </a:path>
                  </a:pathLst>
                </a:custGeom>
                <a:solidFill>
                  <a:srgbClr val="0000FF"/>
                </a:solidFill>
                <a:ln w="19050">
                  <a:solidFill>
                    <a:srgbClr val="0000FF"/>
                  </a:solidFill>
                  <a:round/>
                  <a:headEnd/>
                  <a:tailEnd/>
                </a:ln>
              </p:spPr>
              <p:txBody>
                <a:bodyPr/>
                <a:lstStyle/>
                <a:p>
                  <a:endParaRPr lang="zh-CN" altLang="en-US"/>
                </a:p>
              </p:txBody>
            </p:sp>
            <p:sp>
              <p:nvSpPr>
                <p:cNvPr id="20508" name="Freeform 22">
                  <a:extLst>
                    <a:ext uri="{FF2B5EF4-FFF2-40B4-BE49-F238E27FC236}">
                      <a16:creationId xmlns:a16="http://schemas.microsoft.com/office/drawing/2014/main" id="{7280735E-3091-4E88-A3FB-C1D40B85C5C0}"/>
                    </a:ext>
                  </a:extLst>
                </p:cNvPr>
                <p:cNvSpPr>
                  <a:spLocks/>
                </p:cNvSpPr>
                <p:nvPr/>
              </p:nvSpPr>
              <p:spPr bwMode="auto">
                <a:xfrm rot="10701823">
                  <a:off x="1440" y="3168"/>
                  <a:ext cx="672" cy="432"/>
                </a:xfrm>
                <a:custGeom>
                  <a:avLst/>
                  <a:gdLst>
                    <a:gd name="T0" fmla="*/ 0 w 2027"/>
                    <a:gd name="T1" fmla="*/ 1 h 690"/>
                    <a:gd name="T2" fmla="*/ 0 w 2027"/>
                    <a:gd name="T3" fmla="*/ 1 h 690"/>
                    <a:gd name="T4" fmla="*/ 0 w 2027"/>
                    <a:gd name="T5" fmla="*/ 1 h 690"/>
                    <a:gd name="T6" fmla="*/ 0 w 2027"/>
                    <a:gd name="T7" fmla="*/ 1 h 690"/>
                    <a:gd name="T8" fmla="*/ 0 w 2027"/>
                    <a:gd name="T9" fmla="*/ 1 h 690"/>
                    <a:gd name="T10" fmla="*/ 0 w 2027"/>
                    <a:gd name="T11" fmla="*/ 1 h 690"/>
                    <a:gd name="T12" fmla="*/ 0 w 2027"/>
                    <a:gd name="T13" fmla="*/ 1 h 690"/>
                    <a:gd name="T14" fmla="*/ 0 w 2027"/>
                    <a:gd name="T15" fmla="*/ 1 h 690"/>
                    <a:gd name="T16" fmla="*/ 0 w 2027"/>
                    <a:gd name="T17" fmla="*/ 1 h 690"/>
                    <a:gd name="T18" fmla="*/ 0 w 2027"/>
                    <a:gd name="T19" fmla="*/ 1 h 690"/>
                    <a:gd name="T20" fmla="*/ 0 w 2027"/>
                    <a:gd name="T21" fmla="*/ 1 h 690"/>
                    <a:gd name="T22" fmla="*/ 0 w 2027"/>
                    <a:gd name="T23" fmla="*/ 1 h 690"/>
                    <a:gd name="T24" fmla="*/ 0 w 2027"/>
                    <a:gd name="T25" fmla="*/ 1 h 690"/>
                    <a:gd name="T26" fmla="*/ 0 w 2027"/>
                    <a:gd name="T27" fmla="*/ 1 h 690"/>
                    <a:gd name="T28" fmla="*/ 0 w 2027"/>
                    <a:gd name="T29" fmla="*/ 1 h 690"/>
                    <a:gd name="T30" fmla="*/ 0 w 2027"/>
                    <a:gd name="T31" fmla="*/ 1 h 690"/>
                    <a:gd name="T32" fmla="*/ 0 w 2027"/>
                    <a:gd name="T33" fmla="*/ 1 h 690"/>
                    <a:gd name="T34" fmla="*/ 0 w 2027"/>
                    <a:gd name="T35" fmla="*/ 1 h 690"/>
                    <a:gd name="T36" fmla="*/ 0 w 2027"/>
                    <a:gd name="T37" fmla="*/ 1 h 690"/>
                    <a:gd name="T38" fmla="*/ 0 w 2027"/>
                    <a:gd name="T39" fmla="*/ 1 h 690"/>
                    <a:gd name="T40" fmla="*/ 0 w 2027"/>
                    <a:gd name="T41" fmla="*/ 1 h 690"/>
                    <a:gd name="T42" fmla="*/ 0 w 2027"/>
                    <a:gd name="T43" fmla="*/ 1 h 690"/>
                    <a:gd name="T44" fmla="*/ 0 w 2027"/>
                    <a:gd name="T45" fmla="*/ 1 h 690"/>
                    <a:gd name="T46" fmla="*/ 0 w 2027"/>
                    <a:gd name="T47" fmla="*/ 1 h 690"/>
                    <a:gd name="T48" fmla="*/ 0 w 2027"/>
                    <a:gd name="T49" fmla="*/ 1 h 690"/>
                    <a:gd name="T50" fmla="*/ 0 w 2027"/>
                    <a:gd name="T51" fmla="*/ 1 h 690"/>
                    <a:gd name="T52" fmla="*/ 0 w 2027"/>
                    <a:gd name="T53" fmla="*/ 1 h 690"/>
                    <a:gd name="T54" fmla="*/ 0 w 2027"/>
                    <a:gd name="T55" fmla="*/ 1 h 690"/>
                    <a:gd name="T56" fmla="*/ 0 w 2027"/>
                    <a:gd name="T57" fmla="*/ 1 h 690"/>
                    <a:gd name="T58" fmla="*/ 0 w 2027"/>
                    <a:gd name="T59" fmla="*/ 1 h 690"/>
                    <a:gd name="T60" fmla="*/ 0 w 2027"/>
                    <a:gd name="T61" fmla="*/ 1 h 690"/>
                    <a:gd name="T62" fmla="*/ 0 w 2027"/>
                    <a:gd name="T63" fmla="*/ 1 h 690"/>
                    <a:gd name="T64" fmla="*/ 0 w 2027"/>
                    <a:gd name="T65" fmla="*/ 1 h 690"/>
                    <a:gd name="T66" fmla="*/ 0 w 2027"/>
                    <a:gd name="T67" fmla="*/ 1 h 690"/>
                    <a:gd name="T68" fmla="*/ 0 w 2027"/>
                    <a:gd name="T69" fmla="*/ 0 h 690"/>
                    <a:gd name="T70" fmla="*/ 0 w 2027"/>
                    <a:gd name="T71" fmla="*/ 1 h 690"/>
                    <a:gd name="T72" fmla="*/ 0 w 2027"/>
                    <a:gd name="T73" fmla="*/ 1 h 690"/>
                    <a:gd name="T74" fmla="*/ 0 w 2027"/>
                    <a:gd name="T75" fmla="*/ 1 h 690"/>
                    <a:gd name="T76" fmla="*/ 0 w 2027"/>
                    <a:gd name="T77" fmla="*/ 1 h 690"/>
                    <a:gd name="T78" fmla="*/ 0 w 2027"/>
                    <a:gd name="T79" fmla="*/ 1 h 690"/>
                    <a:gd name="T80" fmla="*/ 0 w 2027"/>
                    <a:gd name="T81" fmla="*/ 1 h 690"/>
                    <a:gd name="T82" fmla="*/ 0 w 2027"/>
                    <a:gd name="T83" fmla="*/ 1 h 690"/>
                    <a:gd name="T84" fmla="*/ 0 w 2027"/>
                    <a:gd name="T85" fmla="*/ 1 h 690"/>
                    <a:gd name="T86" fmla="*/ 0 w 2027"/>
                    <a:gd name="T87" fmla="*/ 1 h 690"/>
                    <a:gd name="T88" fmla="*/ 0 w 2027"/>
                    <a:gd name="T89" fmla="*/ 1 h 690"/>
                    <a:gd name="T90" fmla="*/ 0 w 2027"/>
                    <a:gd name="T91" fmla="*/ 1 h 690"/>
                    <a:gd name="T92" fmla="*/ 0 w 2027"/>
                    <a:gd name="T93" fmla="*/ 1 h 690"/>
                    <a:gd name="T94" fmla="*/ 0 w 2027"/>
                    <a:gd name="T95" fmla="*/ 1 h 690"/>
                    <a:gd name="T96" fmla="*/ 0 w 2027"/>
                    <a:gd name="T97" fmla="*/ 1 h 690"/>
                    <a:gd name="T98" fmla="*/ 0 w 2027"/>
                    <a:gd name="T99" fmla="*/ 1 h 690"/>
                    <a:gd name="T100" fmla="*/ 0 w 2027"/>
                    <a:gd name="T101" fmla="*/ 1 h 690"/>
                    <a:gd name="T102" fmla="*/ 0 w 2027"/>
                    <a:gd name="T103" fmla="*/ 1 h 690"/>
                    <a:gd name="T104" fmla="*/ 0 w 2027"/>
                    <a:gd name="T105" fmla="*/ 1 h 690"/>
                    <a:gd name="T106" fmla="*/ 0 w 2027"/>
                    <a:gd name="T107" fmla="*/ 1 h 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27"/>
                    <a:gd name="T163" fmla="*/ 0 h 690"/>
                    <a:gd name="T164" fmla="*/ 2027 w 2027"/>
                    <a:gd name="T165" fmla="*/ 690 h 69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27" h="690">
                      <a:moveTo>
                        <a:pt x="8" y="1"/>
                      </a:moveTo>
                      <a:lnTo>
                        <a:pt x="0" y="17"/>
                      </a:lnTo>
                      <a:lnTo>
                        <a:pt x="49" y="44"/>
                      </a:lnTo>
                      <a:lnTo>
                        <a:pt x="97" y="73"/>
                      </a:lnTo>
                      <a:lnTo>
                        <a:pt x="121" y="88"/>
                      </a:lnTo>
                      <a:lnTo>
                        <a:pt x="124" y="80"/>
                      </a:lnTo>
                      <a:lnTo>
                        <a:pt x="118" y="86"/>
                      </a:lnTo>
                      <a:lnTo>
                        <a:pt x="142" y="103"/>
                      </a:lnTo>
                      <a:lnTo>
                        <a:pt x="166" y="121"/>
                      </a:lnTo>
                      <a:lnTo>
                        <a:pt x="190" y="142"/>
                      </a:lnTo>
                      <a:lnTo>
                        <a:pt x="214" y="164"/>
                      </a:lnTo>
                      <a:lnTo>
                        <a:pt x="238" y="188"/>
                      </a:lnTo>
                      <a:lnTo>
                        <a:pt x="262" y="214"/>
                      </a:lnTo>
                      <a:lnTo>
                        <a:pt x="286" y="241"/>
                      </a:lnTo>
                      <a:lnTo>
                        <a:pt x="334" y="297"/>
                      </a:lnTo>
                      <a:lnTo>
                        <a:pt x="358" y="325"/>
                      </a:lnTo>
                      <a:lnTo>
                        <a:pt x="382" y="351"/>
                      </a:lnTo>
                      <a:lnTo>
                        <a:pt x="406" y="378"/>
                      </a:lnTo>
                      <a:lnTo>
                        <a:pt x="430" y="406"/>
                      </a:lnTo>
                      <a:lnTo>
                        <a:pt x="478" y="462"/>
                      </a:lnTo>
                      <a:lnTo>
                        <a:pt x="502" y="489"/>
                      </a:lnTo>
                      <a:lnTo>
                        <a:pt x="526" y="515"/>
                      </a:lnTo>
                      <a:lnTo>
                        <a:pt x="550" y="539"/>
                      </a:lnTo>
                      <a:lnTo>
                        <a:pt x="574" y="562"/>
                      </a:lnTo>
                      <a:lnTo>
                        <a:pt x="598" y="583"/>
                      </a:lnTo>
                      <a:lnTo>
                        <a:pt x="622" y="605"/>
                      </a:lnTo>
                      <a:lnTo>
                        <a:pt x="646" y="626"/>
                      </a:lnTo>
                      <a:lnTo>
                        <a:pt x="670" y="646"/>
                      </a:lnTo>
                      <a:lnTo>
                        <a:pt x="694" y="662"/>
                      </a:lnTo>
                      <a:lnTo>
                        <a:pt x="697" y="664"/>
                      </a:lnTo>
                      <a:lnTo>
                        <a:pt x="709" y="672"/>
                      </a:lnTo>
                      <a:lnTo>
                        <a:pt x="721" y="678"/>
                      </a:lnTo>
                      <a:lnTo>
                        <a:pt x="733" y="683"/>
                      </a:lnTo>
                      <a:lnTo>
                        <a:pt x="745" y="686"/>
                      </a:lnTo>
                      <a:lnTo>
                        <a:pt x="748" y="687"/>
                      </a:lnTo>
                      <a:lnTo>
                        <a:pt x="760" y="689"/>
                      </a:lnTo>
                      <a:lnTo>
                        <a:pt x="772" y="690"/>
                      </a:lnTo>
                      <a:lnTo>
                        <a:pt x="784" y="689"/>
                      </a:lnTo>
                      <a:lnTo>
                        <a:pt x="796" y="687"/>
                      </a:lnTo>
                      <a:lnTo>
                        <a:pt x="800" y="686"/>
                      </a:lnTo>
                      <a:lnTo>
                        <a:pt x="812" y="683"/>
                      </a:lnTo>
                      <a:lnTo>
                        <a:pt x="824" y="678"/>
                      </a:lnTo>
                      <a:lnTo>
                        <a:pt x="836" y="672"/>
                      </a:lnTo>
                      <a:lnTo>
                        <a:pt x="848" y="664"/>
                      </a:lnTo>
                      <a:lnTo>
                        <a:pt x="851" y="662"/>
                      </a:lnTo>
                      <a:lnTo>
                        <a:pt x="875" y="646"/>
                      </a:lnTo>
                      <a:lnTo>
                        <a:pt x="899" y="626"/>
                      </a:lnTo>
                      <a:lnTo>
                        <a:pt x="923" y="605"/>
                      </a:lnTo>
                      <a:lnTo>
                        <a:pt x="947" y="583"/>
                      </a:lnTo>
                      <a:lnTo>
                        <a:pt x="970" y="562"/>
                      </a:lnTo>
                      <a:lnTo>
                        <a:pt x="995" y="539"/>
                      </a:lnTo>
                      <a:lnTo>
                        <a:pt x="1019" y="515"/>
                      </a:lnTo>
                      <a:lnTo>
                        <a:pt x="1043" y="489"/>
                      </a:lnTo>
                      <a:lnTo>
                        <a:pt x="1067" y="462"/>
                      </a:lnTo>
                      <a:lnTo>
                        <a:pt x="1115" y="406"/>
                      </a:lnTo>
                      <a:lnTo>
                        <a:pt x="1139" y="378"/>
                      </a:lnTo>
                      <a:lnTo>
                        <a:pt x="1163" y="351"/>
                      </a:lnTo>
                      <a:lnTo>
                        <a:pt x="1187" y="325"/>
                      </a:lnTo>
                      <a:lnTo>
                        <a:pt x="1211" y="297"/>
                      </a:lnTo>
                      <a:lnTo>
                        <a:pt x="1259" y="241"/>
                      </a:lnTo>
                      <a:lnTo>
                        <a:pt x="1283" y="214"/>
                      </a:lnTo>
                      <a:lnTo>
                        <a:pt x="1307" y="188"/>
                      </a:lnTo>
                      <a:lnTo>
                        <a:pt x="1331" y="164"/>
                      </a:lnTo>
                      <a:lnTo>
                        <a:pt x="1354" y="142"/>
                      </a:lnTo>
                      <a:lnTo>
                        <a:pt x="1379" y="120"/>
                      </a:lnTo>
                      <a:lnTo>
                        <a:pt x="1403" y="98"/>
                      </a:lnTo>
                      <a:lnTo>
                        <a:pt x="1427" y="77"/>
                      </a:lnTo>
                      <a:lnTo>
                        <a:pt x="1451" y="58"/>
                      </a:lnTo>
                      <a:lnTo>
                        <a:pt x="1475" y="41"/>
                      </a:lnTo>
                      <a:lnTo>
                        <a:pt x="1468" y="34"/>
                      </a:lnTo>
                      <a:lnTo>
                        <a:pt x="1472" y="43"/>
                      </a:lnTo>
                      <a:lnTo>
                        <a:pt x="1484" y="35"/>
                      </a:lnTo>
                      <a:lnTo>
                        <a:pt x="1496" y="29"/>
                      </a:lnTo>
                      <a:lnTo>
                        <a:pt x="1508" y="24"/>
                      </a:lnTo>
                      <a:lnTo>
                        <a:pt x="1520" y="21"/>
                      </a:lnTo>
                      <a:lnTo>
                        <a:pt x="1516" y="12"/>
                      </a:lnTo>
                      <a:lnTo>
                        <a:pt x="1516" y="21"/>
                      </a:lnTo>
                      <a:lnTo>
                        <a:pt x="1528" y="19"/>
                      </a:lnTo>
                      <a:lnTo>
                        <a:pt x="1540" y="18"/>
                      </a:lnTo>
                      <a:lnTo>
                        <a:pt x="1552" y="19"/>
                      </a:lnTo>
                      <a:lnTo>
                        <a:pt x="1564" y="21"/>
                      </a:lnTo>
                      <a:lnTo>
                        <a:pt x="1564" y="12"/>
                      </a:lnTo>
                      <a:lnTo>
                        <a:pt x="1561" y="21"/>
                      </a:lnTo>
                      <a:lnTo>
                        <a:pt x="1573" y="24"/>
                      </a:lnTo>
                      <a:lnTo>
                        <a:pt x="1585" y="29"/>
                      </a:lnTo>
                      <a:lnTo>
                        <a:pt x="1597" y="35"/>
                      </a:lnTo>
                      <a:lnTo>
                        <a:pt x="1609" y="43"/>
                      </a:lnTo>
                      <a:lnTo>
                        <a:pt x="1612" y="34"/>
                      </a:lnTo>
                      <a:lnTo>
                        <a:pt x="1606" y="41"/>
                      </a:lnTo>
                      <a:lnTo>
                        <a:pt x="1630" y="58"/>
                      </a:lnTo>
                      <a:lnTo>
                        <a:pt x="1654" y="77"/>
                      </a:lnTo>
                      <a:lnTo>
                        <a:pt x="1678" y="98"/>
                      </a:lnTo>
                      <a:lnTo>
                        <a:pt x="1702" y="120"/>
                      </a:lnTo>
                      <a:lnTo>
                        <a:pt x="1726" y="142"/>
                      </a:lnTo>
                      <a:lnTo>
                        <a:pt x="1750" y="164"/>
                      </a:lnTo>
                      <a:lnTo>
                        <a:pt x="1776" y="190"/>
                      </a:lnTo>
                      <a:lnTo>
                        <a:pt x="1802" y="218"/>
                      </a:lnTo>
                      <a:lnTo>
                        <a:pt x="1828" y="247"/>
                      </a:lnTo>
                      <a:lnTo>
                        <a:pt x="1853" y="275"/>
                      </a:lnTo>
                      <a:lnTo>
                        <a:pt x="1876" y="303"/>
                      </a:lnTo>
                      <a:lnTo>
                        <a:pt x="1898" y="329"/>
                      </a:lnTo>
                      <a:lnTo>
                        <a:pt x="1917" y="351"/>
                      </a:lnTo>
                      <a:lnTo>
                        <a:pt x="1935" y="372"/>
                      </a:lnTo>
                      <a:lnTo>
                        <a:pt x="1951" y="392"/>
                      </a:lnTo>
                      <a:lnTo>
                        <a:pt x="1965" y="410"/>
                      </a:lnTo>
                      <a:lnTo>
                        <a:pt x="1978" y="428"/>
                      </a:lnTo>
                      <a:lnTo>
                        <a:pt x="1989" y="443"/>
                      </a:lnTo>
                      <a:lnTo>
                        <a:pt x="1999" y="457"/>
                      </a:lnTo>
                      <a:lnTo>
                        <a:pt x="2007" y="468"/>
                      </a:lnTo>
                      <a:lnTo>
                        <a:pt x="2013" y="477"/>
                      </a:lnTo>
                      <a:lnTo>
                        <a:pt x="2027" y="466"/>
                      </a:lnTo>
                      <a:lnTo>
                        <a:pt x="2020" y="455"/>
                      </a:lnTo>
                      <a:lnTo>
                        <a:pt x="2012" y="444"/>
                      </a:lnTo>
                      <a:lnTo>
                        <a:pt x="2002" y="430"/>
                      </a:lnTo>
                      <a:lnTo>
                        <a:pt x="1991" y="415"/>
                      </a:lnTo>
                      <a:lnTo>
                        <a:pt x="1978" y="397"/>
                      </a:lnTo>
                      <a:lnTo>
                        <a:pt x="1964" y="379"/>
                      </a:lnTo>
                      <a:lnTo>
                        <a:pt x="1948" y="359"/>
                      </a:lnTo>
                      <a:lnTo>
                        <a:pt x="1931" y="339"/>
                      </a:lnTo>
                      <a:lnTo>
                        <a:pt x="1911" y="316"/>
                      </a:lnTo>
                      <a:lnTo>
                        <a:pt x="1889" y="290"/>
                      </a:lnTo>
                      <a:lnTo>
                        <a:pt x="1866" y="262"/>
                      </a:lnTo>
                      <a:lnTo>
                        <a:pt x="1841" y="234"/>
                      </a:lnTo>
                      <a:lnTo>
                        <a:pt x="1815" y="205"/>
                      </a:lnTo>
                      <a:lnTo>
                        <a:pt x="1789" y="177"/>
                      </a:lnTo>
                      <a:lnTo>
                        <a:pt x="1763" y="151"/>
                      </a:lnTo>
                      <a:lnTo>
                        <a:pt x="1738" y="129"/>
                      </a:lnTo>
                      <a:lnTo>
                        <a:pt x="1715" y="107"/>
                      </a:lnTo>
                      <a:lnTo>
                        <a:pt x="1691" y="85"/>
                      </a:lnTo>
                      <a:lnTo>
                        <a:pt x="1667" y="64"/>
                      </a:lnTo>
                      <a:lnTo>
                        <a:pt x="1643" y="45"/>
                      </a:lnTo>
                      <a:lnTo>
                        <a:pt x="1619" y="28"/>
                      </a:lnTo>
                      <a:lnTo>
                        <a:pt x="1616" y="26"/>
                      </a:lnTo>
                      <a:lnTo>
                        <a:pt x="1604" y="18"/>
                      </a:lnTo>
                      <a:lnTo>
                        <a:pt x="1592" y="12"/>
                      </a:lnTo>
                      <a:lnTo>
                        <a:pt x="1580" y="7"/>
                      </a:lnTo>
                      <a:lnTo>
                        <a:pt x="1568" y="4"/>
                      </a:lnTo>
                      <a:lnTo>
                        <a:pt x="1564" y="3"/>
                      </a:lnTo>
                      <a:lnTo>
                        <a:pt x="1552" y="1"/>
                      </a:lnTo>
                      <a:lnTo>
                        <a:pt x="1540" y="0"/>
                      </a:lnTo>
                      <a:lnTo>
                        <a:pt x="1528" y="1"/>
                      </a:lnTo>
                      <a:lnTo>
                        <a:pt x="1516" y="3"/>
                      </a:lnTo>
                      <a:lnTo>
                        <a:pt x="1513" y="4"/>
                      </a:lnTo>
                      <a:lnTo>
                        <a:pt x="1501" y="7"/>
                      </a:lnTo>
                      <a:lnTo>
                        <a:pt x="1489" y="12"/>
                      </a:lnTo>
                      <a:lnTo>
                        <a:pt x="1477" y="18"/>
                      </a:lnTo>
                      <a:lnTo>
                        <a:pt x="1465" y="26"/>
                      </a:lnTo>
                      <a:lnTo>
                        <a:pt x="1462" y="28"/>
                      </a:lnTo>
                      <a:lnTo>
                        <a:pt x="1438" y="45"/>
                      </a:lnTo>
                      <a:lnTo>
                        <a:pt x="1414" y="64"/>
                      </a:lnTo>
                      <a:lnTo>
                        <a:pt x="1390" y="85"/>
                      </a:lnTo>
                      <a:lnTo>
                        <a:pt x="1366" y="107"/>
                      </a:lnTo>
                      <a:lnTo>
                        <a:pt x="1342" y="129"/>
                      </a:lnTo>
                      <a:lnTo>
                        <a:pt x="1318" y="151"/>
                      </a:lnTo>
                      <a:lnTo>
                        <a:pt x="1294" y="175"/>
                      </a:lnTo>
                      <a:lnTo>
                        <a:pt x="1270" y="201"/>
                      </a:lnTo>
                      <a:lnTo>
                        <a:pt x="1246" y="228"/>
                      </a:lnTo>
                      <a:lnTo>
                        <a:pt x="1198" y="284"/>
                      </a:lnTo>
                      <a:lnTo>
                        <a:pt x="1174" y="312"/>
                      </a:lnTo>
                      <a:lnTo>
                        <a:pt x="1150" y="339"/>
                      </a:lnTo>
                      <a:lnTo>
                        <a:pt x="1126" y="365"/>
                      </a:lnTo>
                      <a:lnTo>
                        <a:pt x="1102" y="393"/>
                      </a:lnTo>
                      <a:lnTo>
                        <a:pt x="1054" y="449"/>
                      </a:lnTo>
                      <a:lnTo>
                        <a:pt x="1030" y="476"/>
                      </a:lnTo>
                      <a:lnTo>
                        <a:pt x="1006" y="502"/>
                      </a:lnTo>
                      <a:lnTo>
                        <a:pt x="982" y="526"/>
                      </a:lnTo>
                      <a:lnTo>
                        <a:pt x="958" y="549"/>
                      </a:lnTo>
                      <a:lnTo>
                        <a:pt x="934" y="570"/>
                      </a:lnTo>
                      <a:lnTo>
                        <a:pt x="910" y="592"/>
                      </a:lnTo>
                      <a:lnTo>
                        <a:pt x="886" y="613"/>
                      </a:lnTo>
                      <a:lnTo>
                        <a:pt x="862" y="633"/>
                      </a:lnTo>
                      <a:lnTo>
                        <a:pt x="838" y="649"/>
                      </a:lnTo>
                      <a:lnTo>
                        <a:pt x="844" y="656"/>
                      </a:lnTo>
                      <a:lnTo>
                        <a:pt x="841" y="647"/>
                      </a:lnTo>
                      <a:lnTo>
                        <a:pt x="829" y="655"/>
                      </a:lnTo>
                      <a:lnTo>
                        <a:pt x="817" y="661"/>
                      </a:lnTo>
                      <a:lnTo>
                        <a:pt x="805" y="666"/>
                      </a:lnTo>
                      <a:lnTo>
                        <a:pt x="793" y="669"/>
                      </a:lnTo>
                      <a:lnTo>
                        <a:pt x="796" y="678"/>
                      </a:lnTo>
                      <a:lnTo>
                        <a:pt x="796" y="669"/>
                      </a:lnTo>
                      <a:lnTo>
                        <a:pt x="784" y="671"/>
                      </a:lnTo>
                      <a:lnTo>
                        <a:pt x="772" y="672"/>
                      </a:lnTo>
                      <a:lnTo>
                        <a:pt x="760" y="671"/>
                      </a:lnTo>
                      <a:lnTo>
                        <a:pt x="748" y="669"/>
                      </a:lnTo>
                      <a:lnTo>
                        <a:pt x="748" y="678"/>
                      </a:lnTo>
                      <a:lnTo>
                        <a:pt x="752" y="669"/>
                      </a:lnTo>
                      <a:lnTo>
                        <a:pt x="740" y="666"/>
                      </a:lnTo>
                      <a:lnTo>
                        <a:pt x="728" y="661"/>
                      </a:lnTo>
                      <a:lnTo>
                        <a:pt x="716" y="655"/>
                      </a:lnTo>
                      <a:lnTo>
                        <a:pt x="704" y="647"/>
                      </a:lnTo>
                      <a:lnTo>
                        <a:pt x="700" y="656"/>
                      </a:lnTo>
                      <a:lnTo>
                        <a:pt x="707" y="649"/>
                      </a:lnTo>
                      <a:lnTo>
                        <a:pt x="683" y="633"/>
                      </a:lnTo>
                      <a:lnTo>
                        <a:pt x="659" y="613"/>
                      </a:lnTo>
                      <a:lnTo>
                        <a:pt x="635" y="592"/>
                      </a:lnTo>
                      <a:lnTo>
                        <a:pt x="611" y="570"/>
                      </a:lnTo>
                      <a:lnTo>
                        <a:pt x="586" y="549"/>
                      </a:lnTo>
                      <a:lnTo>
                        <a:pt x="563" y="526"/>
                      </a:lnTo>
                      <a:lnTo>
                        <a:pt x="539" y="502"/>
                      </a:lnTo>
                      <a:lnTo>
                        <a:pt x="515" y="476"/>
                      </a:lnTo>
                      <a:lnTo>
                        <a:pt x="491" y="449"/>
                      </a:lnTo>
                      <a:lnTo>
                        <a:pt x="443" y="393"/>
                      </a:lnTo>
                      <a:lnTo>
                        <a:pt x="419" y="365"/>
                      </a:lnTo>
                      <a:lnTo>
                        <a:pt x="395" y="339"/>
                      </a:lnTo>
                      <a:lnTo>
                        <a:pt x="371" y="312"/>
                      </a:lnTo>
                      <a:lnTo>
                        <a:pt x="347" y="284"/>
                      </a:lnTo>
                      <a:lnTo>
                        <a:pt x="299" y="228"/>
                      </a:lnTo>
                      <a:lnTo>
                        <a:pt x="275" y="201"/>
                      </a:lnTo>
                      <a:lnTo>
                        <a:pt x="251" y="175"/>
                      </a:lnTo>
                      <a:lnTo>
                        <a:pt x="227" y="151"/>
                      </a:lnTo>
                      <a:lnTo>
                        <a:pt x="202" y="129"/>
                      </a:lnTo>
                      <a:lnTo>
                        <a:pt x="179" y="108"/>
                      </a:lnTo>
                      <a:lnTo>
                        <a:pt x="155" y="90"/>
                      </a:lnTo>
                      <a:lnTo>
                        <a:pt x="131" y="73"/>
                      </a:lnTo>
                      <a:lnTo>
                        <a:pt x="128" y="71"/>
                      </a:lnTo>
                      <a:lnTo>
                        <a:pt x="104" y="56"/>
                      </a:lnTo>
                      <a:lnTo>
                        <a:pt x="56" y="27"/>
                      </a:lnTo>
                      <a:lnTo>
                        <a:pt x="8" y="1"/>
                      </a:lnTo>
                      <a:close/>
                    </a:path>
                  </a:pathLst>
                </a:custGeom>
                <a:solidFill>
                  <a:srgbClr val="0000FF"/>
                </a:solidFill>
                <a:ln w="19050">
                  <a:solidFill>
                    <a:srgbClr val="0000FF"/>
                  </a:solidFill>
                  <a:round/>
                  <a:headEnd/>
                  <a:tailEnd/>
                </a:ln>
              </p:spPr>
              <p:txBody>
                <a:bodyPr/>
                <a:lstStyle/>
                <a:p>
                  <a:endParaRPr lang="zh-CN" altLang="en-US"/>
                </a:p>
              </p:txBody>
            </p:sp>
          </p:grpSp>
          <p:sp>
            <p:nvSpPr>
              <p:cNvPr id="20503" name="Line 23">
                <a:extLst>
                  <a:ext uri="{FF2B5EF4-FFF2-40B4-BE49-F238E27FC236}">
                    <a16:creationId xmlns:a16="http://schemas.microsoft.com/office/drawing/2014/main" id="{CF1CCCF5-0918-4DBA-AFA1-70D00F091855}"/>
                  </a:ext>
                </a:extLst>
              </p:cNvPr>
              <p:cNvSpPr>
                <a:spLocks noChangeShapeType="1"/>
              </p:cNvSpPr>
              <p:nvPr/>
            </p:nvSpPr>
            <p:spPr bwMode="auto">
              <a:xfrm flipH="1">
                <a:off x="2736" y="2007"/>
                <a:ext cx="240" cy="0"/>
              </a:xfrm>
              <a:prstGeom prst="line">
                <a:avLst/>
              </a:prstGeom>
              <a:noFill/>
              <a:ln w="38100">
                <a:solidFill>
                  <a:srgbClr val="0000FF"/>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64248" name="Text Box 24">
            <a:extLst>
              <a:ext uri="{FF2B5EF4-FFF2-40B4-BE49-F238E27FC236}">
                <a16:creationId xmlns:a16="http://schemas.microsoft.com/office/drawing/2014/main" id="{A229FA94-B340-49DA-80CA-ECF52A3018D8}"/>
              </a:ext>
            </a:extLst>
          </p:cNvPr>
          <p:cNvSpPr txBox="1">
            <a:spLocks noChangeArrowheads="1"/>
          </p:cNvSpPr>
          <p:nvPr/>
        </p:nvSpPr>
        <p:spPr bwMode="auto">
          <a:xfrm>
            <a:off x="500063" y="3787775"/>
            <a:ext cx="3733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200">
                <a:solidFill>
                  <a:srgbClr val="FFFF00"/>
                </a:solidFill>
                <a:latin typeface="楷体_GB2312" pitchFamily="49" charset="-122"/>
                <a:ea typeface="楷体_GB2312" pitchFamily="49" charset="-122"/>
              </a:rPr>
              <a:t>解</a:t>
            </a:r>
            <a:r>
              <a:rPr kumimoji="0" lang="zh-CN" altLang="en-US" sz="2200">
                <a:solidFill>
                  <a:srgbClr val="CC0000"/>
                </a:solidFill>
                <a:latin typeface="楷体_GB2312" pitchFamily="49" charset="-122"/>
                <a:ea typeface="楷体_GB2312" pitchFamily="49" charset="-122"/>
              </a:rPr>
              <a:t> </a:t>
            </a:r>
            <a:r>
              <a:rPr kumimoji="0" lang="en-US" altLang="zh-CN" sz="2200">
                <a:solidFill>
                  <a:schemeClr val="bg1"/>
                </a:solidFill>
                <a:latin typeface="楷体_GB2312" pitchFamily="49" charset="-122"/>
                <a:ea typeface="楷体_GB2312" pitchFamily="49" charset="-122"/>
              </a:rPr>
              <a:t>1</a:t>
            </a:r>
            <a:r>
              <a:rPr kumimoji="0" lang="zh-CN" altLang="en-US" sz="2200">
                <a:solidFill>
                  <a:schemeClr val="bg1"/>
                </a:solidFill>
                <a:latin typeface="楷体_GB2312" pitchFamily="49" charset="-122"/>
                <a:ea typeface="楷体_GB2312" pitchFamily="49" charset="-122"/>
              </a:rPr>
              <a:t>）车为接收器</a:t>
            </a:r>
          </a:p>
        </p:txBody>
      </p:sp>
      <p:graphicFrame>
        <p:nvGraphicFramePr>
          <p:cNvPr id="564249" name="Object 25">
            <a:extLst>
              <a:ext uri="{FF2B5EF4-FFF2-40B4-BE49-F238E27FC236}">
                <a16:creationId xmlns:a16="http://schemas.microsoft.com/office/drawing/2014/main" id="{4D814FA8-E038-476F-944C-DF91A13999C2}"/>
              </a:ext>
            </a:extLst>
          </p:cNvPr>
          <p:cNvGraphicFramePr>
            <a:graphicFrameLocks noChangeAspect="1"/>
          </p:cNvGraphicFramePr>
          <p:nvPr>
            <p:extLst>
              <p:ext uri="{D42A27DB-BD31-4B8C-83A1-F6EECF244321}">
                <p14:modId xmlns:p14="http://schemas.microsoft.com/office/powerpoint/2010/main" val="580721650"/>
              </p:ext>
            </p:extLst>
          </p:nvPr>
        </p:nvGraphicFramePr>
        <p:xfrm>
          <a:off x="3203575" y="3851275"/>
          <a:ext cx="1722438" cy="863600"/>
        </p:xfrm>
        <a:graphic>
          <a:graphicData uri="http://schemas.openxmlformats.org/presentationml/2006/ole">
            <mc:AlternateContent xmlns:mc="http://schemas.openxmlformats.org/markup-compatibility/2006">
              <mc:Choice xmlns:v="urn:schemas-microsoft-com:vml" Requires="v">
                <p:oleObj spid="_x0000_s127046" name="Equation" r:id="rId14" imgW="1409827" imgH="685800" progId="Equation.3">
                  <p:embed/>
                </p:oleObj>
              </mc:Choice>
              <mc:Fallback>
                <p:oleObj name="Equation" r:id="rId14" imgW="1409827" imgH="685800" progId="Equation.3">
                  <p:embed/>
                  <p:pic>
                    <p:nvPicPr>
                      <p:cNvPr id="564249" name="Object 25">
                        <a:extLst>
                          <a:ext uri="{FF2B5EF4-FFF2-40B4-BE49-F238E27FC236}">
                            <a16:creationId xmlns:a16="http://schemas.microsoft.com/office/drawing/2014/main" id="{4D814FA8-E038-476F-944C-DF91A13999C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03575" y="3851275"/>
                        <a:ext cx="1722438"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51" name="Text Box 27">
            <a:extLst>
              <a:ext uri="{FF2B5EF4-FFF2-40B4-BE49-F238E27FC236}">
                <a16:creationId xmlns:a16="http://schemas.microsoft.com/office/drawing/2014/main" id="{343371B7-B108-4045-BDE9-B77E9B099BA4}"/>
              </a:ext>
            </a:extLst>
          </p:cNvPr>
          <p:cNvSpPr txBox="1">
            <a:spLocks noChangeArrowheads="1"/>
          </p:cNvSpPr>
          <p:nvPr/>
        </p:nvSpPr>
        <p:spPr bwMode="auto">
          <a:xfrm>
            <a:off x="928688" y="4884738"/>
            <a:ext cx="3048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200">
                <a:solidFill>
                  <a:schemeClr val="bg1"/>
                </a:solidFill>
                <a:latin typeface="楷体_GB2312" pitchFamily="49" charset="-122"/>
                <a:ea typeface="楷体_GB2312" pitchFamily="49" charset="-122"/>
              </a:rPr>
              <a:t>2</a:t>
            </a:r>
            <a:r>
              <a:rPr kumimoji="0" lang="zh-CN" altLang="en-US" sz="2200">
                <a:solidFill>
                  <a:schemeClr val="bg1"/>
                </a:solidFill>
                <a:latin typeface="楷体_GB2312" pitchFamily="49" charset="-122"/>
                <a:ea typeface="楷体_GB2312" pitchFamily="49" charset="-122"/>
              </a:rPr>
              <a:t>）车为波源</a:t>
            </a:r>
          </a:p>
        </p:txBody>
      </p:sp>
      <p:graphicFrame>
        <p:nvGraphicFramePr>
          <p:cNvPr id="564252" name="Object 28">
            <a:extLst>
              <a:ext uri="{FF2B5EF4-FFF2-40B4-BE49-F238E27FC236}">
                <a16:creationId xmlns:a16="http://schemas.microsoft.com/office/drawing/2014/main" id="{CF61FC86-16F8-4E61-8FEA-D0C2CC004CB7}"/>
              </a:ext>
            </a:extLst>
          </p:cNvPr>
          <p:cNvGraphicFramePr>
            <a:graphicFrameLocks noChangeAspect="1"/>
          </p:cNvGraphicFramePr>
          <p:nvPr>
            <p:extLst>
              <p:ext uri="{D42A27DB-BD31-4B8C-83A1-F6EECF244321}">
                <p14:modId xmlns:p14="http://schemas.microsoft.com/office/powerpoint/2010/main" val="1722060065"/>
              </p:ext>
            </p:extLst>
          </p:nvPr>
        </p:nvGraphicFramePr>
        <p:xfrm>
          <a:off x="2916238" y="4724400"/>
          <a:ext cx="1860550" cy="942975"/>
        </p:xfrm>
        <a:graphic>
          <a:graphicData uri="http://schemas.openxmlformats.org/presentationml/2006/ole">
            <mc:AlternateContent xmlns:mc="http://schemas.openxmlformats.org/markup-compatibility/2006">
              <mc:Choice xmlns:v="urn:schemas-microsoft-com:vml" Requires="v">
                <p:oleObj spid="_x0000_s127047" name="Equation" r:id="rId16" imgW="1485976" imgH="762034" progId="Equation.3">
                  <p:embed/>
                </p:oleObj>
              </mc:Choice>
              <mc:Fallback>
                <p:oleObj name="Equation" r:id="rId16" imgW="1485976" imgH="762034" progId="Equation.3">
                  <p:embed/>
                  <p:pic>
                    <p:nvPicPr>
                      <p:cNvPr id="564252" name="Object 28">
                        <a:extLst>
                          <a:ext uri="{FF2B5EF4-FFF2-40B4-BE49-F238E27FC236}">
                            <a16:creationId xmlns:a16="http://schemas.microsoft.com/office/drawing/2014/main" id="{CF61FC86-16F8-4E61-8FEA-D0C2CC004CB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16238" y="4724400"/>
                        <a:ext cx="186055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53" name="Object 29">
            <a:extLst>
              <a:ext uri="{FF2B5EF4-FFF2-40B4-BE49-F238E27FC236}">
                <a16:creationId xmlns:a16="http://schemas.microsoft.com/office/drawing/2014/main" id="{8278C210-0655-4C29-8A10-6FB6ECE3CBFF}"/>
              </a:ext>
            </a:extLst>
          </p:cNvPr>
          <p:cNvGraphicFramePr>
            <a:graphicFrameLocks noChangeAspect="1"/>
          </p:cNvGraphicFramePr>
          <p:nvPr>
            <p:extLst>
              <p:ext uri="{D42A27DB-BD31-4B8C-83A1-F6EECF244321}">
                <p14:modId xmlns:p14="http://schemas.microsoft.com/office/powerpoint/2010/main" val="1607494309"/>
              </p:ext>
            </p:extLst>
          </p:nvPr>
        </p:nvGraphicFramePr>
        <p:xfrm>
          <a:off x="4787900" y="4686300"/>
          <a:ext cx="1676400" cy="1047750"/>
        </p:xfrm>
        <a:graphic>
          <a:graphicData uri="http://schemas.openxmlformats.org/presentationml/2006/ole">
            <mc:AlternateContent xmlns:mc="http://schemas.openxmlformats.org/markup-compatibility/2006">
              <mc:Choice xmlns:v="urn:schemas-microsoft-com:vml" Requires="v">
                <p:oleObj spid="_x0000_s127048" name="Equation" r:id="rId18" imgW="609498" imgH="390661" progId="Equation.3">
                  <p:embed/>
                </p:oleObj>
              </mc:Choice>
              <mc:Fallback>
                <p:oleObj name="Equation" r:id="rId18" imgW="609498" imgH="390661" progId="Equation.3">
                  <p:embed/>
                  <p:pic>
                    <p:nvPicPr>
                      <p:cNvPr id="564253" name="Object 29">
                        <a:extLst>
                          <a:ext uri="{FF2B5EF4-FFF2-40B4-BE49-F238E27FC236}">
                            <a16:creationId xmlns:a16="http://schemas.microsoft.com/office/drawing/2014/main" id="{8278C210-0655-4C29-8A10-6FB6ECE3CBF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87900" y="4686300"/>
                        <a:ext cx="1676400"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4255" name="Text Box 31">
            <a:extLst>
              <a:ext uri="{FF2B5EF4-FFF2-40B4-BE49-F238E27FC236}">
                <a16:creationId xmlns:a16="http://schemas.microsoft.com/office/drawing/2014/main" id="{06971269-2812-47A2-8E10-318128017FE8}"/>
              </a:ext>
            </a:extLst>
          </p:cNvPr>
          <p:cNvSpPr txBox="1">
            <a:spLocks noChangeArrowheads="1"/>
          </p:cNvSpPr>
          <p:nvPr/>
        </p:nvSpPr>
        <p:spPr bwMode="auto">
          <a:xfrm>
            <a:off x="1476375" y="5943600"/>
            <a:ext cx="1600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200">
                <a:solidFill>
                  <a:schemeClr val="bg1"/>
                </a:solidFill>
                <a:ea typeface="楷体_GB2312" pitchFamily="49" charset="-122"/>
              </a:rPr>
              <a:t>车速</a:t>
            </a:r>
          </a:p>
        </p:txBody>
      </p:sp>
      <p:graphicFrame>
        <p:nvGraphicFramePr>
          <p:cNvPr id="564256" name="Object 32">
            <a:extLst>
              <a:ext uri="{FF2B5EF4-FFF2-40B4-BE49-F238E27FC236}">
                <a16:creationId xmlns:a16="http://schemas.microsoft.com/office/drawing/2014/main" id="{426B4BBC-4689-450E-BD79-535948CB3BB5}"/>
              </a:ext>
            </a:extLst>
          </p:cNvPr>
          <p:cNvGraphicFramePr>
            <a:graphicFrameLocks noChangeAspect="1"/>
          </p:cNvGraphicFramePr>
          <p:nvPr>
            <p:extLst>
              <p:ext uri="{D42A27DB-BD31-4B8C-83A1-F6EECF244321}">
                <p14:modId xmlns:p14="http://schemas.microsoft.com/office/powerpoint/2010/main" val="2701522074"/>
              </p:ext>
            </p:extLst>
          </p:nvPr>
        </p:nvGraphicFramePr>
        <p:xfrm>
          <a:off x="2306638" y="5715000"/>
          <a:ext cx="5181600" cy="882650"/>
        </p:xfrm>
        <a:graphic>
          <a:graphicData uri="http://schemas.openxmlformats.org/presentationml/2006/ole">
            <mc:AlternateContent xmlns:mc="http://schemas.openxmlformats.org/markup-compatibility/2006">
              <mc:Choice xmlns:v="urn:schemas-microsoft-com:vml" Requires="v">
                <p:oleObj spid="_x0000_s127049" name="Equation" r:id="rId20" imgW="3762496" imgH="685800" progId="Equation.3">
                  <p:embed/>
                </p:oleObj>
              </mc:Choice>
              <mc:Fallback>
                <p:oleObj name="Equation" r:id="rId20" imgW="3762496" imgH="685800" progId="Equation.3">
                  <p:embed/>
                  <p:pic>
                    <p:nvPicPr>
                      <p:cNvPr id="564256" name="Object 32">
                        <a:extLst>
                          <a:ext uri="{FF2B5EF4-FFF2-40B4-BE49-F238E27FC236}">
                            <a16:creationId xmlns:a16="http://schemas.microsoft.com/office/drawing/2014/main" id="{426B4BBC-4689-450E-BD79-535948CB3BB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06638" y="5715000"/>
                        <a:ext cx="5181600"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 name="灯片编号占位符 1">
            <a:extLst>
              <a:ext uri="{FF2B5EF4-FFF2-40B4-BE49-F238E27FC236}">
                <a16:creationId xmlns:a16="http://schemas.microsoft.com/office/drawing/2014/main" id="{C4293BBE-A2F5-4462-8699-8CD763B2419F}"/>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FCD1577-0DC5-46B9-A729-D0243A9CC09B}" type="slidenum">
              <a:rPr lang="en-US" altLang="zh-CN" b="0">
                <a:solidFill>
                  <a:srgbClr val="FF00FF"/>
                </a:solidFill>
              </a:rPr>
              <a:pPr eaLnBrk="1" hangingPunct="1"/>
              <a:t>9</a:t>
            </a:fld>
            <a:r>
              <a:rPr lang="en-US" altLang="zh-CN" b="0">
                <a:solidFill>
                  <a:srgbClr val="FF00FF"/>
                </a:solidFill>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4229"/>
                                        </p:tgtEl>
                                        <p:attrNameLst>
                                          <p:attrName>style.visibility</p:attrName>
                                        </p:attrNameLst>
                                      </p:cBhvr>
                                      <p:to>
                                        <p:strVal val="visible"/>
                                      </p:to>
                                    </p:set>
                                    <p:animEffect transition="in" filter="blinds(horizontal)">
                                      <p:cBhvr>
                                        <p:cTn id="7" dur="500"/>
                                        <p:tgtEl>
                                          <p:spTgt spid="564229"/>
                                        </p:tgtEl>
                                      </p:cBhvr>
                                    </p:animEffect>
                                  </p:childTnLst>
                                </p:cTn>
                              </p:par>
                              <p:par>
                                <p:cTn id="8" presetID="3" presetClass="entr" presetSubtype="10" fill="hold" nodeType="withEffect">
                                  <p:stCondLst>
                                    <p:cond delay="0"/>
                                  </p:stCondLst>
                                  <p:childTnLst>
                                    <p:set>
                                      <p:cBhvr>
                                        <p:cTn id="9" dur="1" fill="hold">
                                          <p:stCondLst>
                                            <p:cond delay="0"/>
                                          </p:stCondLst>
                                        </p:cTn>
                                        <p:tgtEl>
                                          <p:spTgt spid="564230"/>
                                        </p:tgtEl>
                                        <p:attrNameLst>
                                          <p:attrName>style.visibility</p:attrName>
                                        </p:attrNameLst>
                                      </p:cBhvr>
                                      <p:to>
                                        <p:strVal val="visible"/>
                                      </p:to>
                                    </p:set>
                                    <p:animEffect transition="in" filter="blinds(horizontal)">
                                      <p:cBhvr>
                                        <p:cTn id="10" dur="500"/>
                                        <p:tgtEl>
                                          <p:spTgt spid="564230"/>
                                        </p:tgtEl>
                                      </p:cBhvr>
                                    </p:animEffect>
                                  </p:childTnLst>
                                </p:cTn>
                              </p:par>
                              <p:par>
                                <p:cTn id="11" presetID="3" presetClass="entr" presetSubtype="10" fill="hold" nodeType="withEffect">
                                  <p:stCondLst>
                                    <p:cond delay="0"/>
                                  </p:stCondLst>
                                  <p:childTnLst>
                                    <p:set>
                                      <p:cBhvr>
                                        <p:cTn id="12" dur="1" fill="hold">
                                          <p:stCondLst>
                                            <p:cond delay="0"/>
                                          </p:stCondLst>
                                        </p:cTn>
                                        <p:tgtEl>
                                          <p:spTgt spid="564231"/>
                                        </p:tgtEl>
                                        <p:attrNameLst>
                                          <p:attrName>style.visibility</p:attrName>
                                        </p:attrNameLst>
                                      </p:cBhvr>
                                      <p:to>
                                        <p:strVal val="visible"/>
                                      </p:to>
                                    </p:set>
                                    <p:animEffect transition="in" filter="blinds(horizontal)">
                                      <p:cBhvr>
                                        <p:cTn id="13" dur="500"/>
                                        <p:tgtEl>
                                          <p:spTgt spid="564231"/>
                                        </p:tgtEl>
                                      </p:cBhvr>
                                    </p:animEffect>
                                  </p:childTnLst>
                                </p:cTn>
                              </p:par>
                              <p:par>
                                <p:cTn id="14" presetID="3" presetClass="entr" presetSubtype="10" fill="hold" nodeType="withEffect">
                                  <p:stCondLst>
                                    <p:cond delay="0"/>
                                  </p:stCondLst>
                                  <p:childTnLst>
                                    <p:set>
                                      <p:cBhvr>
                                        <p:cTn id="15" dur="1" fill="hold">
                                          <p:stCondLst>
                                            <p:cond delay="0"/>
                                          </p:stCondLst>
                                        </p:cTn>
                                        <p:tgtEl>
                                          <p:spTgt spid="564232"/>
                                        </p:tgtEl>
                                        <p:attrNameLst>
                                          <p:attrName>style.visibility</p:attrName>
                                        </p:attrNameLst>
                                      </p:cBhvr>
                                      <p:to>
                                        <p:strVal val="visible"/>
                                      </p:to>
                                    </p:set>
                                    <p:animEffect transition="in" filter="blinds(horizontal)">
                                      <p:cBhvr>
                                        <p:cTn id="16" dur="500"/>
                                        <p:tgtEl>
                                          <p:spTgt spid="5642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4248"/>
                                        </p:tgtEl>
                                        <p:attrNameLst>
                                          <p:attrName>style.visibility</p:attrName>
                                        </p:attrNameLst>
                                      </p:cBhvr>
                                      <p:to>
                                        <p:strVal val="visible"/>
                                      </p:to>
                                    </p:set>
                                    <p:animEffect transition="in" filter="wipe(left)">
                                      <p:cBhvr>
                                        <p:cTn id="26" dur="500"/>
                                        <p:tgtEl>
                                          <p:spTgt spid="5642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564249"/>
                                        </p:tgtEl>
                                        <p:attrNameLst>
                                          <p:attrName>style.visibility</p:attrName>
                                        </p:attrNameLst>
                                      </p:cBhvr>
                                      <p:to>
                                        <p:strVal val="visible"/>
                                      </p:to>
                                    </p:set>
                                    <p:animEffect transition="in" filter="blinds(vertical)">
                                      <p:cBhvr>
                                        <p:cTn id="31" dur="500"/>
                                        <p:tgtEl>
                                          <p:spTgt spid="5642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64251"/>
                                        </p:tgtEl>
                                        <p:attrNameLst>
                                          <p:attrName>style.visibility</p:attrName>
                                        </p:attrNameLst>
                                      </p:cBhvr>
                                      <p:to>
                                        <p:strVal val="visible"/>
                                      </p:to>
                                    </p:set>
                                    <p:animEffect transition="in" filter="blinds(horizontal)">
                                      <p:cBhvr>
                                        <p:cTn id="36" dur="500"/>
                                        <p:tgtEl>
                                          <p:spTgt spid="5642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64252"/>
                                        </p:tgtEl>
                                        <p:attrNameLst>
                                          <p:attrName>style.visibility</p:attrName>
                                        </p:attrNameLst>
                                      </p:cBhvr>
                                      <p:to>
                                        <p:strVal val="visible"/>
                                      </p:to>
                                    </p:set>
                                    <p:animEffect transition="in" filter="blinds(horizontal)">
                                      <p:cBhvr>
                                        <p:cTn id="41" dur="500"/>
                                        <p:tgtEl>
                                          <p:spTgt spid="5642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64253"/>
                                        </p:tgtEl>
                                        <p:attrNameLst>
                                          <p:attrName>style.visibility</p:attrName>
                                        </p:attrNameLst>
                                      </p:cBhvr>
                                      <p:to>
                                        <p:strVal val="visible"/>
                                      </p:to>
                                    </p:set>
                                    <p:animEffect transition="in" filter="wipe(left)">
                                      <p:cBhvr>
                                        <p:cTn id="46" dur="500"/>
                                        <p:tgtEl>
                                          <p:spTgt spid="5642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64255"/>
                                        </p:tgtEl>
                                        <p:attrNameLst>
                                          <p:attrName>style.visibility</p:attrName>
                                        </p:attrNameLst>
                                      </p:cBhvr>
                                      <p:to>
                                        <p:strVal val="visible"/>
                                      </p:to>
                                    </p:set>
                                    <p:animEffect transition="in" filter="blinds(horizontal)">
                                      <p:cBhvr>
                                        <p:cTn id="51" dur="500"/>
                                        <p:tgtEl>
                                          <p:spTgt spid="5642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564256"/>
                                        </p:tgtEl>
                                        <p:attrNameLst>
                                          <p:attrName>style.visibility</p:attrName>
                                        </p:attrNameLst>
                                      </p:cBhvr>
                                      <p:to>
                                        <p:strVal val="visible"/>
                                      </p:to>
                                    </p:set>
                                    <p:animEffect transition="in" filter="blinds(horizontal)">
                                      <p:cBhvr>
                                        <p:cTn id="56" dur="500"/>
                                        <p:tgtEl>
                                          <p:spTgt spid="564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P spid="564248" grpId="0" autoUpdateAnimBg="0"/>
      <p:bldP spid="564251" grpId="0"/>
      <p:bldP spid="564255"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17797</TotalTime>
  <Words>1053</Words>
  <Application>Microsoft Office PowerPoint</Application>
  <PresentationFormat>全屏显示(4:3)</PresentationFormat>
  <Paragraphs>139</Paragraphs>
  <Slides>18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6" baseType="lpstr">
      <vt:lpstr>Monotype Sorts</vt:lpstr>
      <vt:lpstr>仿宋_GB2312</vt:lpstr>
      <vt:lpstr>黑体</vt:lpstr>
      <vt:lpstr>华文仿宋</vt:lpstr>
      <vt:lpstr>华文中宋</vt:lpstr>
      <vt:lpstr>楷体_GB2312</vt:lpstr>
      <vt:lpstr>隶书</vt:lpstr>
      <vt:lpstr>宋体</vt:lpstr>
      <vt:lpstr>Arial</vt:lpstr>
      <vt:lpstr>Bookman Old Style</vt:lpstr>
      <vt:lpstr>Cambria Math</vt:lpstr>
      <vt:lpstr>Symbol</vt:lpstr>
      <vt:lpstr>Times New Roman</vt:lpstr>
      <vt:lpstr>Wingdings</vt:lpstr>
      <vt:lpstr>默认设计模板</vt:lpstr>
      <vt:lpstr>公式</vt:lpstr>
      <vt:lpstr>Equation</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yzhang</cp:lastModifiedBy>
  <cp:revision>1283</cp:revision>
  <cp:lastPrinted>2022-09-23T09:41:43Z</cp:lastPrinted>
  <dcterms:created xsi:type="dcterms:W3CDTF">1998-11-21T01:35:42Z</dcterms:created>
  <dcterms:modified xsi:type="dcterms:W3CDTF">2022-09-29T09:20:28Z</dcterms:modified>
</cp:coreProperties>
</file>