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activeX/activeX1.xml" ContentType="application/vnd.ms-office.activeX+xml"/>
  <Override PartName="/ppt/activeX/activeX1.bin" ContentType="application/vnd.ms-office.activeX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439" r:id="rId2"/>
    <p:sldId id="484" r:id="rId3"/>
    <p:sldId id="463" r:id="rId4"/>
    <p:sldId id="464" r:id="rId5"/>
    <p:sldId id="705" r:id="rId6"/>
    <p:sldId id="706" r:id="rId7"/>
    <p:sldId id="441" r:id="rId8"/>
    <p:sldId id="442" r:id="rId9"/>
    <p:sldId id="443" r:id="rId10"/>
    <p:sldId id="444" r:id="rId11"/>
    <p:sldId id="445" r:id="rId12"/>
    <p:sldId id="446" r:id="rId13"/>
    <p:sldId id="447" r:id="rId14"/>
    <p:sldId id="448" r:id="rId15"/>
    <p:sldId id="472" r:id="rId16"/>
    <p:sldId id="478" r:id="rId17"/>
  </p:sldIdLst>
  <p:sldSz cx="9144000" cy="6858000" type="screen4x3"/>
  <p:notesSz cx="6797675" cy="99282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23">
          <p15:clr>
            <a:srgbClr val="A4A3A4"/>
          </p15:clr>
        </p15:guide>
        <p15:guide id="2" pos="5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00"/>
    <a:srgbClr val="0000FF"/>
    <a:srgbClr val="800000"/>
    <a:srgbClr val="FFCC99"/>
    <a:srgbClr val="CC6600"/>
    <a:srgbClr val="009999"/>
    <a:srgbClr val="FF0000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59" autoAdjust="0"/>
    <p:restoredTop sz="94830" autoAdjust="0"/>
  </p:normalViewPr>
  <p:slideViewPr>
    <p:cSldViewPr>
      <p:cViewPr varScale="1">
        <p:scale>
          <a:sx n="114" d="100"/>
          <a:sy n="114" d="100"/>
        </p:scale>
        <p:origin x="1326" y="84"/>
      </p:cViewPr>
      <p:guideLst>
        <p:guide orient="horz" pos="2523"/>
        <p:guide pos="50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1764" y="-84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activeX1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image" Target="../media/image2.emf"/><Relationship Id="rId4" Type="http://schemas.openxmlformats.org/officeDocument/2006/relationships/image" Target="../media/image5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62.e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5.emf"/><Relationship Id="rId2" Type="http://schemas.openxmlformats.org/officeDocument/2006/relationships/image" Target="../media/image64.emf"/><Relationship Id="rId1" Type="http://schemas.openxmlformats.org/officeDocument/2006/relationships/image" Target="../media/image63.wmf"/><Relationship Id="rId5" Type="http://schemas.openxmlformats.org/officeDocument/2006/relationships/image" Target="../media/image67.emf"/><Relationship Id="rId4" Type="http://schemas.openxmlformats.org/officeDocument/2006/relationships/image" Target="../media/image66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9.png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2.emf"/><Relationship Id="rId7" Type="http://schemas.openxmlformats.org/officeDocument/2006/relationships/image" Target="../media/image76.emf"/><Relationship Id="rId2" Type="http://schemas.openxmlformats.org/officeDocument/2006/relationships/image" Target="../media/image71.emf"/><Relationship Id="rId1" Type="http://schemas.openxmlformats.org/officeDocument/2006/relationships/image" Target="../media/image70.emf"/><Relationship Id="rId6" Type="http://schemas.openxmlformats.org/officeDocument/2006/relationships/image" Target="../media/image75.emf"/><Relationship Id="rId5" Type="http://schemas.openxmlformats.org/officeDocument/2006/relationships/image" Target="../media/image74.emf"/><Relationship Id="rId4" Type="http://schemas.openxmlformats.org/officeDocument/2006/relationships/image" Target="../media/image73.e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84.emf"/><Relationship Id="rId3" Type="http://schemas.openxmlformats.org/officeDocument/2006/relationships/image" Target="../media/image79.emf"/><Relationship Id="rId7" Type="http://schemas.openxmlformats.org/officeDocument/2006/relationships/image" Target="../media/image83.emf"/><Relationship Id="rId2" Type="http://schemas.openxmlformats.org/officeDocument/2006/relationships/image" Target="../media/image78.emf"/><Relationship Id="rId1" Type="http://schemas.openxmlformats.org/officeDocument/2006/relationships/image" Target="../media/image77.emf"/><Relationship Id="rId6" Type="http://schemas.openxmlformats.org/officeDocument/2006/relationships/image" Target="../media/image82.emf"/><Relationship Id="rId5" Type="http://schemas.openxmlformats.org/officeDocument/2006/relationships/image" Target="../media/image81.emf"/><Relationship Id="rId4" Type="http://schemas.openxmlformats.org/officeDocument/2006/relationships/image" Target="../media/image80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image" Target="../media/image7.emf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image" Target="../media/image12.emf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image" Target="../media/image18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png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33.emf"/><Relationship Id="rId13" Type="http://schemas.openxmlformats.org/officeDocument/2006/relationships/image" Target="../media/image38.emf"/><Relationship Id="rId3" Type="http://schemas.openxmlformats.org/officeDocument/2006/relationships/image" Target="../media/image28.emf"/><Relationship Id="rId7" Type="http://schemas.openxmlformats.org/officeDocument/2006/relationships/image" Target="../media/image32.emf"/><Relationship Id="rId12" Type="http://schemas.openxmlformats.org/officeDocument/2006/relationships/image" Target="../media/image37.emf"/><Relationship Id="rId2" Type="http://schemas.openxmlformats.org/officeDocument/2006/relationships/image" Target="../media/image27.emf"/><Relationship Id="rId16" Type="http://schemas.openxmlformats.org/officeDocument/2006/relationships/image" Target="../media/image41.emf"/><Relationship Id="rId1" Type="http://schemas.openxmlformats.org/officeDocument/2006/relationships/image" Target="../media/image26.emf"/><Relationship Id="rId6" Type="http://schemas.openxmlformats.org/officeDocument/2006/relationships/image" Target="../media/image31.emf"/><Relationship Id="rId11" Type="http://schemas.openxmlformats.org/officeDocument/2006/relationships/image" Target="../media/image36.emf"/><Relationship Id="rId5" Type="http://schemas.openxmlformats.org/officeDocument/2006/relationships/image" Target="../media/image30.emf"/><Relationship Id="rId15" Type="http://schemas.openxmlformats.org/officeDocument/2006/relationships/image" Target="../media/image40.emf"/><Relationship Id="rId10" Type="http://schemas.openxmlformats.org/officeDocument/2006/relationships/image" Target="../media/image35.emf"/><Relationship Id="rId4" Type="http://schemas.openxmlformats.org/officeDocument/2006/relationships/image" Target="../media/image29.emf"/><Relationship Id="rId9" Type="http://schemas.openxmlformats.org/officeDocument/2006/relationships/image" Target="../media/image34.emf"/><Relationship Id="rId14" Type="http://schemas.openxmlformats.org/officeDocument/2006/relationships/image" Target="../media/image39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2" Type="http://schemas.openxmlformats.org/officeDocument/2006/relationships/image" Target="../media/image43.emf"/><Relationship Id="rId1" Type="http://schemas.openxmlformats.org/officeDocument/2006/relationships/image" Target="../media/image42.emf"/><Relationship Id="rId5" Type="http://schemas.openxmlformats.org/officeDocument/2006/relationships/image" Target="../media/image46.emf"/><Relationship Id="rId4" Type="http://schemas.openxmlformats.org/officeDocument/2006/relationships/image" Target="../media/image45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emf"/><Relationship Id="rId2" Type="http://schemas.openxmlformats.org/officeDocument/2006/relationships/image" Target="../media/image48.emf"/><Relationship Id="rId1" Type="http://schemas.openxmlformats.org/officeDocument/2006/relationships/image" Target="../media/image47.e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57.emf"/><Relationship Id="rId3" Type="http://schemas.openxmlformats.org/officeDocument/2006/relationships/image" Target="../media/image52.emf"/><Relationship Id="rId7" Type="http://schemas.openxmlformats.org/officeDocument/2006/relationships/image" Target="../media/image56.emf"/><Relationship Id="rId12" Type="http://schemas.openxmlformats.org/officeDocument/2006/relationships/image" Target="../media/image61.emf"/><Relationship Id="rId2" Type="http://schemas.openxmlformats.org/officeDocument/2006/relationships/image" Target="../media/image51.emf"/><Relationship Id="rId1" Type="http://schemas.openxmlformats.org/officeDocument/2006/relationships/image" Target="../media/image50.emf"/><Relationship Id="rId6" Type="http://schemas.openxmlformats.org/officeDocument/2006/relationships/image" Target="../media/image55.emf"/><Relationship Id="rId11" Type="http://schemas.openxmlformats.org/officeDocument/2006/relationships/image" Target="../media/image60.emf"/><Relationship Id="rId5" Type="http://schemas.openxmlformats.org/officeDocument/2006/relationships/image" Target="../media/image54.emf"/><Relationship Id="rId10" Type="http://schemas.openxmlformats.org/officeDocument/2006/relationships/image" Target="../media/image59.emf"/><Relationship Id="rId4" Type="http://schemas.openxmlformats.org/officeDocument/2006/relationships/image" Target="../media/image53.emf"/><Relationship Id="rId9" Type="http://schemas.openxmlformats.org/officeDocument/2006/relationships/image" Target="../media/image5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>
            <a:extLst>
              <a:ext uri="{FF2B5EF4-FFF2-40B4-BE49-F238E27FC236}">
                <a16:creationId xmlns:a16="http://schemas.microsoft.com/office/drawing/2014/main" id="{1F2C3936-49E5-4914-8C56-25CAFF0F288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2099" name="Rectangle 3">
            <a:extLst>
              <a:ext uri="{FF2B5EF4-FFF2-40B4-BE49-F238E27FC236}">
                <a16:creationId xmlns:a16="http://schemas.microsoft.com/office/drawing/2014/main" id="{6036887A-7CC7-47F6-A213-955A1EC1A471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2100" name="Rectangle 4">
            <a:extLst>
              <a:ext uri="{FF2B5EF4-FFF2-40B4-BE49-F238E27FC236}">
                <a16:creationId xmlns:a16="http://schemas.microsoft.com/office/drawing/2014/main" id="{F8E448CA-C50C-42EB-BBAA-0345AC54C479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2101" name="Rectangle 5">
            <a:extLst>
              <a:ext uri="{FF2B5EF4-FFF2-40B4-BE49-F238E27FC236}">
                <a16:creationId xmlns:a16="http://schemas.microsoft.com/office/drawing/2014/main" id="{0A753224-E1C2-4828-886E-7F3B43393335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37FF4DE6-1985-490C-B7E0-EDBA30F6E0F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>
            <a:extLst>
              <a:ext uri="{FF2B5EF4-FFF2-40B4-BE49-F238E27FC236}">
                <a16:creationId xmlns:a16="http://schemas.microsoft.com/office/drawing/2014/main" id="{1D2755A0-6D55-4F67-B545-B62413DD5FF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8483" name="Rectangle 3">
            <a:extLst>
              <a:ext uri="{FF2B5EF4-FFF2-40B4-BE49-F238E27FC236}">
                <a16:creationId xmlns:a16="http://schemas.microsoft.com/office/drawing/2014/main" id="{E9721664-3DFA-44CE-828B-F0483C8B216A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ECEF8174-0193-4382-9B86-F3528DD52C8F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8485" name="Rectangle 5">
            <a:extLst>
              <a:ext uri="{FF2B5EF4-FFF2-40B4-BE49-F238E27FC236}">
                <a16:creationId xmlns:a16="http://schemas.microsoft.com/office/drawing/2014/main" id="{EA12F50F-18E1-4D54-A6E1-39F9E1C4D6D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48486" name="Rectangle 6">
            <a:extLst>
              <a:ext uri="{FF2B5EF4-FFF2-40B4-BE49-F238E27FC236}">
                <a16:creationId xmlns:a16="http://schemas.microsoft.com/office/drawing/2014/main" id="{92953CE2-A883-4086-B9A6-9B62C600D4F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8487" name="Rectangle 7">
            <a:extLst>
              <a:ext uri="{FF2B5EF4-FFF2-40B4-BE49-F238E27FC236}">
                <a16:creationId xmlns:a16="http://schemas.microsoft.com/office/drawing/2014/main" id="{87F60309-6BAD-4604-8479-C5398081ADB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16216DFA-5E0B-4E3C-A3A7-5CFDC691FED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>
            <a:extLst>
              <a:ext uri="{FF2B5EF4-FFF2-40B4-BE49-F238E27FC236}">
                <a16:creationId xmlns:a16="http://schemas.microsoft.com/office/drawing/2014/main" id="{69229E0C-FB58-4741-987F-F643DE46B77B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3721C6FC-5726-4A42-B9C8-187E6E61AFB7}" type="slidenum">
              <a:rPr kumimoji="0" lang="en-US" altLang="zh-CN" b="0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13</a:t>
            </a:fld>
            <a:endParaRPr kumimoji="0" lang="en-US" altLang="zh-CN" b="0">
              <a:latin typeface="Arial" panose="020B0604020202020204" pitchFamily="34" charset="0"/>
            </a:endParaRPr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74396E0A-1E42-418A-86DA-8B5266EAA03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69975" y="744538"/>
            <a:ext cx="4654550" cy="3490912"/>
          </a:xfrm>
          <a:ln/>
        </p:spPr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D0D83692-032C-460E-8206-BB09449633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9450" y="4716463"/>
            <a:ext cx="5438775" cy="44672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043241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33434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2672186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63793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518511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76709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478326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842733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261924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5285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5088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553399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182F"/>
            </a:gs>
            <a:gs pos="100000">
              <a:srgbClr val="003366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7">
            <a:extLst>
              <a:ext uri="{FF2B5EF4-FFF2-40B4-BE49-F238E27FC236}">
                <a16:creationId xmlns:a16="http://schemas.microsoft.com/office/drawing/2014/main" id="{91FC828C-5B3E-41D2-A86A-4791CCA529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5400" y="0"/>
            <a:ext cx="9204325" cy="6858000"/>
          </a:xfrm>
          <a:prstGeom prst="bevel">
            <a:avLst>
              <a:gd name="adj" fmla="val 1273"/>
            </a:avLst>
          </a:prstGeom>
          <a:solidFill>
            <a:srgbClr val="006699"/>
          </a:solidFill>
          <a:ln w="9525">
            <a:solidFill>
              <a:srgbClr val="006699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1027" name="Rectangle 8">
            <a:extLst>
              <a:ext uri="{FF2B5EF4-FFF2-40B4-BE49-F238E27FC236}">
                <a16:creationId xmlns:a16="http://schemas.microsoft.com/office/drawing/2014/main" id="{A38F0412-1556-47C8-B4A2-4AD09CE98C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265113"/>
            <a:ext cx="8626475" cy="6330950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73" r:id="rId1"/>
    <p:sldLayoutId id="2147484274" r:id="rId2"/>
    <p:sldLayoutId id="2147484275" r:id="rId3"/>
    <p:sldLayoutId id="2147484276" r:id="rId4"/>
    <p:sldLayoutId id="2147484277" r:id="rId5"/>
    <p:sldLayoutId id="2147484278" r:id="rId6"/>
    <p:sldLayoutId id="2147484279" r:id="rId7"/>
    <p:sldLayoutId id="2147484280" r:id="rId8"/>
    <p:sldLayoutId id="2147484281" r:id="rId9"/>
    <p:sldLayoutId id="2147484282" r:id="rId10"/>
    <p:sldLayoutId id="2147484283" r:id="rId11"/>
    <p:sldLayoutId id="2147484284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emf"/><Relationship Id="rId3" Type="http://schemas.openxmlformats.org/officeDocument/2006/relationships/oleObject" Target="../embeddings/oleObject39.bin"/><Relationship Id="rId7" Type="http://schemas.openxmlformats.org/officeDocument/2006/relationships/oleObject" Target="../embeddings/oleObject4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48.emf"/><Relationship Id="rId5" Type="http://schemas.openxmlformats.org/officeDocument/2006/relationships/oleObject" Target="../embeddings/oleObject40.bin"/><Relationship Id="rId4" Type="http://schemas.openxmlformats.org/officeDocument/2006/relationships/image" Target="../media/image47.emf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3.emf"/><Relationship Id="rId18" Type="http://schemas.openxmlformats.org/officeDocument/2006/relationships/oleObject" Target="../embeddings/oleObject46.bin"/><Relationship Id="rId26" Type="http://schemas.openxmlformats.org/officeDocument/2006/relationships/oleObject" Target="../embeddings/oleObject50.bin"/><Relationship Id="rId3" Type="http://schemas.openxmlformats.org/officeDocument/2006/relationships/oleObject" Target="../embeddings/oleObject42.bin"/><Relationship Id="rId21" Type="http://schemas.openxmlformats.org/officeDocument/2006/relationships/image" Target="../media/image55.emf"/><Relationship Id="rId7" Type="http://schemas.openxmlformats.org/officeDocument/2006/relationships/image" Target="../media/image62.png"/><Relationship Id="rId12" Type="http://schemas.openxmlformats.org/officeDocument/2006/relationships/oleObject" Target="../embeddings/oleObject45.bin"/><Relationship Id="rId17" Type="http://schemas.openxmlformats.org/officeDocument/2006/relationships/image" Target="../media/image54.emf"/><Relationship Id="rId25" Type="http://schemas.openxmlformats.org/officeDocument/2006/relationships/image" Target="../media/image57.emf"/><Relationship Id="rId33" Type="http://schemas.openxmlformats.org/officeDocument/2006/relationships/image" Target="../media/image61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46.bin"/><Relationship Id="rId20" Type="http://schemas.openxmlformats.org/officeDocument/2006/relationships/oleObject" Target="../embeddings/oleObject47.bin"/><Relationship Id="rId29" Type="http://schemas.openxmlformats.org/officeDocument/2006/relationships/image" Target="../media/image59.e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51.emf"/><Relationship Id="rId11" Type="http://schemas.openxmlformats.org/officeDocument/2006/relationships/image" Target="../media/image52.emf"/><Relationship Id="rId24" Type="http://schemas.openxmlformats.org/officeDocument/2006/relationships/oleObject" Target="../embeddings/oleObject49.bin"/><Relationship Id="rId32" Type="http://schemas.openxmlformats.org/officeDocument/2006/relationships/oleObject" Target="../embeddings/oleObject53.bin"/><Relationship Id="rId5" Type="http://schemas.openxmlformats.org/officeDocument/2006/relationships/oleObject" Target="../embeddings/oleObject43.bin"/><Relationship Id="rId15" Type="http://schemas.openxmlformats.org/officeDocument/2006/relationships/image" Target="../media/image53.emf"/><Relationship Id="rId23" Type="http://schemas.openxmlformats.org/officeDocument/2006/relationships/image" Target="../media/image56.emf"/><Relationship Id="rId28" Type="http://schemas.openxmlformats.org/officeDocument/2006/relationships/oleObject" Target="../embeddings/oleObject51.bin"/><Relationship Id="rId10" Type="http://schemas.openxmlformats.org/officeDocument/2006/relationships/oleObject" Target="../embeddings/oleObject44.bin"/><Relationship Id="rId19" Type="http://schemas.openxmlformats.org/officeDocument/2006/relationships/image" Target="../media/image54.emf"/><Relationship Id="rId31" Type="http://schemas.openxmlformats.org/officeDocument/2006/relationships/image" Target="../media/image60.emf"/><Relationship Id="rId4" Type="http://schemas.openxmlformats.org/officeDocument/2006/relationships/image" Target="../media/image50.emf"/><Relationship Id="rId9" Type="http://schemas.openxmlformats.org/officeDocument/2006/relationships/image" Target="../media/image52.emf"/><Relationship Id="rId14" Type="http://schemas.openxmlformats.org/officeDocument/2006/relationships/oleObject" Target="../embeddings/oleObject45.bin"/><Relationship Id="rId22" Type="http://schemas.openxmlformats.org/officeDocument/2006/relationships/oleObject" Target="../embeddings/oleObject48.bin"/><Relationship Id="rId27" Type="http://schemas.openxmlformats.org/officeDocument/2006/relationships/image" Target="../media/image58.emf"/><Relationship Id="rId30" Type="http://schemas.openxmlformats.org/officeDocument/2006/relationships/oleObject" Target="../embeddings/oleObject52.bin"/><Relationship Id="rId8" Type="http://schemas.openxmlformats.org/officeDocument/2006/relationships/oleObject" Target="../embeddings/oleObject44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62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7.bin"/><Relationship Id="rId13" Type="http://schemas.openxmlformats.org/officeDocument/2006/relationships/image" Target="../media/image67.emf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64.emf"/><Relationship Id="rId12" Type="http://schemas.openxmlformats.org/officeDocument/2006/relationships/oleObject" Target="../embeddings/oleObject5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56.bin"/><Relationship Id="rId11" Type="http://schemas.openxmlformats.org/officeDocument/2006/relationships/image" Target="../media/image66.emf"/><Relationship Id="rId5" Type="http://schemas.openxmlformats.org/officeDocument/2006/relationships/image" Target="../media/image63.wmf"/><Relationship Id="rId10" Type="http://schemas.openxmlformats.org/officeDocument/2006/relationships/oleObject" Target="../embeddings/oleObject58.bin"/><Relationship Id="rId4" Type="http://schemas.openxmlformats.org/officeDocument/2006/relationships/oleObject" Target="../embeddings/oleObject55.bin"/><Relationship Id="rId9" Type="http://schemas.openxmlformats.org/officeDocument/2006/relationships/image" Target="../media/image65.emf"/><Relationship Id="rId14" Type="http://schemas.openxmlformats.org/officeDocument/2006/relationships/image" Target="../media/image6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control" Target="../activeX/activeX1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69.png"/><Relationship Id="rId4" Type="http://schemas.openxmlformats.org/officeDocument/2006/relationships/hyperlink" Target="file:///H:\2017&#22823;&#23398;&#29289;&#29702;\&#19979;&#20876;\14%20&#21128;&#23574;&#24178;&#28041;.swf" TargetMode="Externa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emf"/><Relationship Id="rId13" Type="http://schemas.openxmlformats.org/officeDocument/2006/relationships/oleObject" Target="../embeddings/oleObject65.bin"/><Relationship Id="rId3" Type="http://schemas.openxmlformats.org/officeDocument/2006/relationships/oleObject" Target="../embeddings/oleObject60.bin"/><Relationship Id="rId7" Type="http://schemas.openxmlformats.org/officeDocument/2006/relationships/oleObject" Target="../embeddings/oleObject62.bin"/><Relationship Id="rId12" Type="http://schemas.openxmlformats.org/officeDocument/2006/relationships/image" Target="../media/image74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6.e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71.emf"/><Relationship Id="rId11" Type="http://schemas.openxmlformats.org/officeDocument/2006/relationships/oleObject" Target="../embeddings/oleObject64.bin"/><Relationship Id="rId5" Type="http://schemas.openxmlformats.org/officeDocument/2006/relationships/oleObject" Target="../embeddings/oleObject61.bin"/><Relationship Id="rId15" Type="http://schemas.openxmlformats.org/officeDocument/2006/relationships/oleObject" Target="../embeddings/oleObject66.bin"/><Relationship Id="rId10" Type="http://schemas.openxmlformats.org/officeDocument/2006/relationships/image" Target="../media/image73.emf"/><Relationship Id="rId4" Type="http://schemas.openxmlformats.org/officeDocument/2006/relationships/image" Target="../media/image70.emf"/><Relationship Id="rId9" Type="http://schemas.openxmlformats.org/officeDocument/2006/relationships/oleObject" Target="../embeddings/oleObject63.bin"/><Relationship Id="rId14" Type="http://schemas.openxmlformats.org/officeDocument/2006/relationships/image" Target="../media/image75.e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9.bin"/><Relationship Id="rId13" Type="http://schemas.openxmlformats.org/officeDocument/2006/relationships/image" Target="../media/image81.emf"/><Relationship Id="rId18" Type="http://schemas.openxmlformats.org/officeDocument/2006/relationships/oleObject" Target="../embeddings/oleObject74.bin"/><Relationship Id="rId3" Type="http://schemas.openxmlformats.org/officeDocument/2006/relationships/image" Target="../media/image85.png"/><Relationship Id="rId7" Type="http://schemas.openxmlformats.org/officeDocument/2006/relationships/image" Target="../media/image78.emf"/><Relationship Id="rId12" Type="http://schemas.openxmlformats.org/officeDocument/2006/relationships/oleObject" Target="../embeddings/oleObject71.bin"/><Relationship Id="rId17" Type="http://schemas.openxmlformats.org/officeDocument/2006/relationships/image" Target="../media/image83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73.bin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68.bin"/><Relationship Id="rId11" Type="http://schemas.openxmlformats.org/officeDocument/2006/relationships/image" Target="../media/image80.emf"/><Relationship Id="rId5" Type="http://schemas.openxmlformats.org/officeDocument/2006/relationships/image" Target="../media/image77.emf"/><Relationship Id="rId15" Type="http://schemas.openxmlformats.org/officeDocument/2006/relationships/image" Target="../media/image82.emf"/><Relationship Id="rId10" Type="http://schemas.openxmlformats.org/officeDocument/2006/relationships/oleObject" Target="../embeddings/oleObject70.bin"/><Relationship Id="rId19" Type="http://schemas.openxmlformats.org/officeDocument/2006/relationships/image" Target="../media/image84.emf"/><Relationship Id="rId4" Type="http://schemas.openxmlformats.org/officeDocument/2006/relationships/oleObject" Target="../embeddings/oleObject67.bin"/><Relationship Id="rId9" Type="http://schemas.openxmlformats.org/officeDocument/2006/relationships/image" Target="../media/image79.emf"/><Relationship Id="rId14" Type="http://schemas.openxmlformats.org/officeDocument/2006/relationships/oleObject" Target="../embeddings/oleObject72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image" Target="../media/image6.jpeg"/><Relationship Id="rId7" Type="http://schemas.openxmlformats.org/officeDocument/2006/relationships/image" Target="../media/image3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5.emf"/><Relationship Id="rId5" Type="http://schemas.openxmlformats.org/officeDocument/2006/relationships/image" Target="../media/image2.e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12" Type="http://schemas.openxmlformats.org/officeDocument/2006/relationships/image" Target="../media/image11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emf"/><Relationship Id="rId11" Type="http://schemas.openxmlformats.org/officeDocument/2006/relationships/oleObject" Target="../embeddings/oleObject9.bin"/><Relationship Id="rId5" Type="http://schemas.openxmlformats.org/officeDocument/2006/relationships/oleObject" Target="../embeddings/oleObject6.bin"/><Relationship Id="rId10" Type="http://schemas.openxmlformats.org/officeDocument/2006/relationships/image" Target="../media/image10.emf"/><Relationship Id="rId4" Type="http://schemas.openxmlformats.org/officeDocument/2006/relationships/image" Target="../media/image7.emf"/><Relationship Id="rId9" Type="http://schemas.openxmlformats.org/officeDocument/2006/relationships/oleObject" Target="../embeddings/oleObject8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12" Type="http://schemas.openxmlformats.org/officeDocument/2006/relationships/image" Target="../media/image16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3.emf"/><Relationship Id="rId11" Type="http://schemas.openxmlformats.org/officeDocument/2006/relationships/oleObject" Target="../embeddings/oleObject14.bin"/><Relationship Id="rId5" Type="http://schemas.openxmlformats.org/officeDocument/2006/relationships/oleObject" Target="../embeddings/oleObject11.bin"/><Relationship Id="rId10" Type="http://schemas.openxmlformats.org/officeDocument/2006/relationships/image" Target="../media/image15.emf"/><Relationship Id="rId4" Type="http://schemas.openxmlformats.org/officeDocument/2006/relationships/image" Target="../media/image12.emf"/><Relationship Id="rId9" Type="http://schemas.openxmlformats.org/officeDocument/2006/relationships/oleObject" Target="../embeddings/oleObject13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oleObject" Target="../embeddings/oleObject15.bin"/><Relationship Id="rId7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9.e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18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7" Type="http://schemas.openxmlformats.org/officeDocument/2006/relationships/image" Target="../media/image25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4.jpeg"/><Relationship Id="rId5" Type="http://schemas.openxmlformats.org/officeDocument/2006/relationships/image" Target="../media/image22.png"/><Relationship Id="rId4" Type="http://schemas.openxmlformats.org/officeDocument/2006/relationships/oleObject" Target="../embeddings/oleObject17.bin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3.bin"/><Relationship Id="rId18" Type="http://schemas.openxmlformats.org/officeDocument/2006/relationships/image" Target="../media/image33.emf"/><Relationship Id="rId26" Type="http://schemas.openxmlformats.org/officeDocument/2006/relationships/image" Target="../media/image37.emf"/><Relationship Id="rId3" Type="http://schemas.openxmlformats.org/officeDocument/2006/relationships/oleObject" Target="../embeddings/oleObject18.bin"/><Relationship Id="rId21" Type="http://schemas.openxmlformats.org/officeDocument/2006/relationships/oleObject" Target="../embeddings/oleObject27.bin"/><Relationship Id="rId34" Type="http://schemas.openxmlformats.org/officeDocument/2006/relationships/image" Target="../media/image41.emf"/><Relationship Id="rId7" Type="http://schemas.openxmlformats.org/officeDocument/2006/relationships/oleObject" Target="../embeddings/oleObject20.bin"/><Relationship Id="rId12" Type="http://schemas.openxmlformats.org/officeDocument/2006/relationships/image" Target="../media/image30.emf"/><Relationship Id="rId17" Type="http://schemas.openxmlformats.org/officeDocument/2006/relationships/oleObject" Target="../embeddings/oleObject25.bin"/><Relationship Id="rId25" Type="http://schemas.openxmlformats.org/officeDocument/2006/relationships/oleObject" Target="../embeddings/oleObject29.bin"/><Relationship Id="rId33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2.emf"/><Relationship Id="rId20" Type="http://schemas.openxmlformats.org/officeDocument/2006/relationships/image" Target="../media/image34.emf"/><Relationship Id="rId29" Type="http://schemas.openxmlformats.org/officeDocument/2006/relationships/oleObject" Target="../embeddings/oleObject31.bin"/><Relationship Id="rId1" Type="http://schemas.openxmlformats.org/officeDocument/2006/relationships/vmlDrawing" Target="../drawings/vmlDrawing6.vml"/><Relationship Id="rId6" Type="http://schemas.openxmlformats.org/officeDocument/2006/relationships/image" Target="../media/image27.emf"/><Relationship Id="rId11" Type="http://schemas.openxmlformats.org/officeDocument/2006/relationships/oleObject" Target="../embeddings/oleObject22.bin"/><Relationship Id="rId24" Type="http://schemas.openxmlformats.org/officeDocument/2006/relationships/image" Target="../media/image36.emf"/><Relationship Id="rId32" Type="http://schemas.openxmlformats.org/officeDocument/2006/relationships/image" Target="../media/image40.emf"/><Relationship Id="rId5" Type="http://schemas.openxmlformats.org/officeDocument/2006/relationships/oleObject" Target="../embeddings/oleObject19.bin"/><Relationship Id="rId15" Type="http://schemas.openxmlformats.org/officeDocument/2006/relationships/oleObject" Target="../embeddings/oleObject24.bin"/><Relationship Id="rId23" Type="http://schemas.openxmlformats.org/officeDocument/2006/relationships/oleObject" Target="../embeddings/oleObject28.bin"/><Relationship Id="rId28" Type="http://schemas.openxmlformats.org/officeDocument/2006/relationships/image" Target="../media/image38.emf"/><Relationship Id="rId10" Type="http://schemas.openxmlformats.org/officeDocument/2006/relationships/image" Target="../media/image29.emf"/><Relationship Id="rId19" Type="http://schemas.openxmlformats.org/officeDocument/2006/relationships/oleObject" Target="../embeddings/oleObject26.bin"/><Relationship Id="rId31" Type="http://schemas.openxmlformats.org/officeDocument/2006/relationships/oleObject" Target="../embeddings/oleObject32.bin"/><Relationship Id="rId4" Type="http://schemas.openxmlformats.org/officeDocument/2006/relationships/image" Target="../media/image26.emf"/><Relationship Id="rId9" Type="http://schemas.openxmlformats.org/officeDocument/2006/relationships/oleObject" Target="../embeddings/oleObject21.bin"/><Relationship Id="rId14" Type="http://schemas.openxmlformats.org/officeDocument/2006/relationships/image" Target="../media/image31.emf"/><Relationship Id="rId22" Type="http://schemas.openxmlformats.org/officeDocument/2006/relationships/image" Target="../media/image35.emf"/><Relationship Id="rId27" Type="http://schemas.openxmlformats.org/officeDocument/2006/relationships/oleObject" Target="../embeddings/oleObject30.bin"/><Relationship Id="rId30" Type="http://schemas.openxmlformats.org/officeDocument/2006/relationships/image" Target="../media/image39.emf"/><Relationship Id="rId8" Type="http://schemas.openxmlformats.org/officeDocument/2006/relationships/image" Target="../media/image28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emf"/><Relationship Id="rId3" Type="http://schemas.openxmlformats.org/officeDocument/2006/relationships/oleObject" Target="../embeddings/oleObject34.bin"/><Relationship Id="rId7" Type="http://schemas.openxmlformats.org/officeDocument/2006/relationships/oleObject" Target="../embeddings/oleObject36.bin"/><Relationship Id="rId12" Type="http://schemas.openxmlformats.org/officeDocument/2006/relationships/image" Target="../media/image46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43.emf"/><Relationship Id="rId11" Type="http://schemas.openxmlformats.org/officeDocument/2006/relationships/oleObject" Target="../embeddings/oleObject38.bin"/><Relationship Id="rId5" Type="http://schemas.openxmlformats.org/officeDocument/2006/relationships/oleObject" Target="../embeddings/oleObject35.bin"/><Relationship Id="rId10" Type="http://schemas.openxmlformats.org/officeDocument/2006/relationships/image" Target="../media/image45.emf"/><Relationship Id="rId4" Type="http://schemas.openxmlformats.org/officeDocument/2006/relationships/image" Target="../media/image42.emf"/><Relationship Id="rId9" Type="http://schemas.openxmlformats.org/officeDocument/2006/relationships/oleObject" Target="../embeddings/oleObject3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组合 5">
            <a:extLst>
              <a:ext uri="{FF2B5EF4-FFF2-40B4-BE49-F238E27FC236}">
                <a16:creationId xmlns:a16="http://schemas.microsoft.com/office/drawing/2014/main" id="{39AC1C33-7C93-4751-8E4A-D2B679B2F494}"/>
              </a:ext>
            </a:extLst>
          </p:cNvPr>
          <p:cNvGrpSpPr>
            <a:grpSpLocks/>
          </p:cNvGrpSpPr>
          <p:nvPr/>
        </p:nvGrpSpPr>
        <p:grpSpPr bwMode="auto">
          <a:xfrm>
            <a:off x="-571500" y="0"/>
            <a:ext cx="10293350" cy="6858000"/>
            <a:chOff x="-571500" y="0"/>
            <a:chExt cx="10293350" cy="6858024"/>
          </a:xfrm>
        </p:grpSpPr>
        <p:pic>
          <p:nvPicPr>
            <p:cNvPr id="4101" name="Picture 4">
              <a:extLst>
                <a:ext uri="{FF2B5EF4-FFF2-40B4-BE49-F238E27FC236}">
                  <a16:creationId xmlns:a16="http://schemas.microsoft.com/office/drawing/2014/main" id="{09835E99-6BDC-4FA0-8AA1-AC6621D3811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571500" y="0"/>
              <a:ext cx="10293350" cy="685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02" name="矩形 4">
              <a:extLst>
                <a:ext uri="{FF2B5EF4-FFF2-40B4-BE49-F238E27FC236}">
                  <a16:creationId xmlns:a16="http://schemas.microsoft.com/office/drawing/2014/main" id="{52213544-6606-472E-9167-8154BFC98A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44861" y="6457914"/>
              <a:ext cx="261962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b="0" dirty="0">
                  <a:solidFill>
                    <a:srgbClr val="FF0000"/>
                  </a:solidFill>
                </a:rPr>
                <a:t>Yosemite National Park</a:t>
              </a:r>
              <a:endParaRPr lang="zh-CN" altLang="en-US" sz="2000" dirty="0">
                <a:solidFill>
                  <a:srgbClr val="FF0000"/>
                </a:solidFill>
              </a:endParaRPr>
            </a:p>
          </p:txBody>
        </p:sp>
      </p:grpSp>
      <p:sp>
        <p:nvSpPr>
          <p:cNvPr id="7" name="Text Box 1039">
            <a:extLst>
              <a:ext uri="{FF2B5EF4-FFF2-40B4-BE49-F238E27FC236}">
                <a16:creationId xmlns:a16="http://schemas.microsoft.com/office/drawing/2014/main" id="{0053801A-7244-435B-A4A9-6BB7DFF53A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3705225"/>
            <a:ext cx="6705600" cy="175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lnSpc>
                <a:spcPct val="75000"/>
              </a:lnSpc>
              <a:defRPr/>
            </a:pPr>
            <a:r>
              <a:rPr lang="en-US" altLang="zh-CN" sz="4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Xi’an  </a:t>
            </a:r>
            <a:r>
              <a:rPr lang="en-US" altLang="zh-CN" sz="400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Jiaotong</a:t>
            </a:r>
            <a:r>
              <a:rPr lang="en-US" altLang="zh-CN" sz="4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University</a:t>
            </a:r>
          </a:p>
          <a:p>
            <a:pPr algn="ctr" eaLnBrk="1" hangingPunct="1">
              <a:lnSpc>
                <a:spcPct val="75000"/>
              </a:lnSpc>
              <a:defRPr/>
            </a:pPr>
            <a:endParaRPr lang="zh-CN" altLang="en-US" sz="400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ea typeface="楷体_GB2312" pitchFamily="49" charset="-122"/>
            </a:endParaRPr>
          </a:p>
          <a:p>
            <a:pPr algn="ctr" eaLnBrk="1" hangingPunct="1">
              <a:lnSpc>
                <a:spcPct val="75000"/>
              </a:lnSpc>
              <a:defRPr/>
            </a:pPr>
            <a:endParaRPr lang="en-US" altLang="zh-CN" sz="280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ea typeface="华文仿宋" pitchFamily="17" charset="-122"/>
            </a:endParaRPr>
          </a:p>
          <a:p>
            <a:pPr algn="ctr" eaLnBrk="1" hangingPunct="1">
              <a:lnSpc>
                <a:spcPct val="75000"/>
              </a:lnSpc>
              <a:defRPr/>
            </a:pPr>
            <a:r>
              <a:rPr lang="en-US" altLang="zh-CN" sz="36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仿宋" pitchFamily="17" charset="-122"/>
              </a:rPr>
              <a:t>Oct. 11, 2022</a:t>
            </a:r>
          </a:p>
        </p:txBody>
      </p:sp>
      <p:sp>
        <p:nvSpPr>
          <p:cNvPr id="4100" name="WordArt 1044">
            <a:extLst>
              <a:ext uri="{FF2B5EF4-FFF2-40B4-BE49-F238E27FC236}">
                <a16:creationId xmlns:a16="http://schemas.microsoft.com/office/drawing/2014/main" id="{583C432B-27A5-461B-85A5-7C5DABD14031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539750" y="1268413"/>
            <a:ext cx="8077200" cy="1296987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4800" i="1" kern="10">
                <a:solidFill>
                  <a:srgbClr val="FF0000"/>
                </a:solidFill>
                <a:effectLst>
                  <a:outerShdw dist="35921" dir="2700000" algn="ctr" rotWithShape="0">
                    <a:srgbClr val="808080"/>
                  </a:outerShdw>
                </a:effectLst>
                <a:cs typeface="Times New Roman" panose="02020603050405020304" pitchFamily="18" charset="0"/>
              </a:rPr>
              <a:t>University Physics</a:t>
            </a:r>
            <a:endParaRPr lang="zh-CN" altLang="en-US" sz="4800" i="1" kern="10">
              <a:solidFill>
                <a:srgbClr val="FF0000"/>
              </a:solidFill>
              <a:effectLst>
                <a:outerShdw dist="35921" dir="2700000" algn="ctr" rotWithShape="0">
                  <a:srgbClr val="808080"/>
                </a:outerShdw>
              </a:effectLst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2" name="Object 2">
            <a:extLst>
              <a:ext uri="{FF2B5EF4-FFF2-40B4-BE49-F238E27FC236}">
                <a16:creationId xmlns:a16="http://schemas.microsoft.com/office/drawing/2014/main" id="{8502E1B5-03FA-4660-BEF3-CF503A811CA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00125" y="701675"/>
          <a:ext cx="6777038" cy="165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986" name="公式" r:id="rId3" imgW="3390925" imgH="799998" progId="Equation.3">
                  <p:embed/>
                </p:oleObj>
              </mc:Choice>
              <mc:Fallback>
                <p:oleObj name="公式" r:id="rId3" imgW="3390925" imgH="799998" progId="Equation.3">
                  <p:embed/>
                  <p:pic>
                    <p:nvPicPr>
                      <p:cNvPr id="10242" name="Object 2">
                        <a:extLst>
                          <a:ext uri="{FF2B5EF4-FFF2-40B4-BE49-F238E27FC236}">
                            <a16:creationId xmlns:a16="http://schemas.microsoft.com/office/drawing/2014/main" id="{8502E1B5-03FA-4660-BEF3-CF503A811CA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125" y="701675"/>
                        <a:ext cx="6777038" cy="1655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66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3" name="Text Box 3">
            <a:extLst>
              <a:ext uri="{FF2B5EF4-FFF2-40B4-BE49-F238E27FC236}">
                <a16:creationId xmlns:a16="http://schemas.microsoft.com/office/drawing/2014/main" id="{1507FE9C-2B34-420C-9869-AF292A0FA1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838" y="3403600"/>
            <a:ext cx="76977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en-US" altLang="zh-CN">
                <a:solidFill>
                  <a:schemeClr val="bg1"/>
                </a:solidFill>
                <a:ea typeface="楷体_GB2312" pitchFamily="49" charset="-122"/>
              </a:rPr>
              <a:t>(2) </a:t>
            </a:r>
            <a:r>
              <a:rPr lang="zh-CN" altLang="en-US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同一级条纹对应相同的厚度 </a:t>
            </a:r>
            <a:r>
              <a:rPr lang="en-US" altLang="zh-CN" i="1">
                <a:solidFill>
                  <a:srgbClr val="FFFF00"/>
                </a:solidFill>
                <a:ea typeface="楷体_GB2312" pitchFamily="49" charset="-122"/>
              </a:rPr>
              <a:t>d</a:t>
            </a:r>
            <a:r>
              <a:rPr lang="en-US" altLang="zh-CN" i="1">
                <a:solidFill>
                  <a:srgbClr val="66FFFF"/>
                </a:solidFill>
                <a:ea typeface="楷体_GB2312" pitchFamily="49" charset="-122"/>
              </a:rPr>
              <a:t> </a:t>
            </a:r>
            <a:r>
              <a:rPr lang="en-US" altLang="zh-CN">
                <a:solidFill>
                  <a:schemeClr val="bg1"/>
                </a:solidFill>
                <a:latin typeface="华文楷体" panose="02010600040101010101" pitchFamily="2" charset="-122"/>
                <a:ea typeface="楷体_GB2312" pitchFamily="49" charset="-122"/>
              </a:rPr>
              <a:t>—— </a:t>
            </a:r>
            <a:r>
              <a:rPr lang="zh-CN" altLang="en-US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等厚干涉条纹</a:t>
            </a:r>
          </a:p>
        </p:txBody>
      </p:sp>
      <p:sp>
        <p:nvSpPr>
          <p:cNvPr id="10244" name="Text Box 4">
            <a:extLst>
              <a:ext uri="{FF2B5EF4-FFF2-40B4-BE49-F238E27FC236}">
                <a16:creationId xmlns:a16="http://schemas.microsoft.com/office/drawing/2014/main" id="{2E993287-B14B-410C-B952-40EE83307D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0888" y="3979863"/>
            <a:ext cx="8035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chemeClr val="bg1"/>
                </a:solidFill>
                <a:ea typeface="楷体_GB2312" pitchFamily="49" charset="-122"/>
              </a:rPr>
              <a:t>(3) </a:t>
            </a:r>
            <a:r>
              <a:rPr lang="zh-CN" altLang="en-US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两相邻明条纹（或暗条纹）对应的</a:t>
            </a:r>
            <a:r>
              <a:rPr lang="zh-CN" altLang="en-US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薄膜厚度差</a:t>
            </a:r>
            <a:r>
              <a:rPr lang="zh-CN" altLang="en-US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都等于 </a:t>
            </a:r>
          </a:p>
        </p:txBody>
      </p:sp>
      <p:graphicFrame>
        <p:nvGraphicFramePr>
          <p:cNvPr id="10245" name="Object 3">
            <a:extLst>
              <a:ext uri="{FF2B5EF4-FFF2-40B4-BE49-F238E27FC236}">
                <a16:creationId xmlns:a16="http://schemas.microsoft.com/office/drawing/2014/main" id="{F6456432-8A89-4DAA-B92B-A63D295DC9BF}"/>
              </a:ext>
            </a:extLst>
          </p:cNvPr>
          <p:cNvGraphicFramePr>
            <a:graphicFrameLocks/>
          </p:cNvGraphicFramePr>
          <p:nvPr/>
        </p:nvGraphicFramePr>
        <p:xfrm>
          <a:off x="3182938" y="4478338"/>
          <a:ext cx="1930400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987" name="公式" r:id="rId5" imgW="2104955" imgH="876232" progId="Equation.3">
                  <p:embed/>
                </p:oleObj>
              </mc:Choice>
              <mc:Fallback>
                <p:oleObj name="公式" r:id="rId5" imgW="2104955" imgH="876232" progId="Equation.3">
                  <p:embed/>
                  <p:pic>
                    <p:nvPicPr>
                      <p:cNvPr id="10245" name="Object 3">
                        <a:extLst>
                          <a:ext uri="{FF2B5EF4-FFF2-40B4-BE49-F238E27FC236}">
                            <a16:creationId xmlns:a16="http://schemas.microsoft.com/office/drawing/2014/main" id="{F6456432-8A89-4DAA-B92B-A63D295DC9BF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2938" y="4478338"/>
                        <a:ext cx="1930400" cy="822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6" name="Object 4">
            <a:extLst>
              <a:ext uri="{FF2B5EF4-FFF2-40B4-BE49-F238E27FC236}">
                <a16:creationId xmlns:a16="http://schemas.microsoft.com/office/drawing/2014/main" id="{F2731469-BB05-4DCA-9DBF-3AA85A957C49}"/>
              </a:ext>
            </a:extLst>
          </p:cNvPr>
          <p:cNvGraphicFramePr>
            <a:graphicFrameLocks/>
          </p:cNvGraphicFramePr>
          <p:nvPr/>
        </p:nvGraphicFramePr>
        <p:xfrm>
          <a:off x="3244850" y="5781675"/>
          <a:ext cx="1668463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988" name="公式" r:id="rId7" imgW="1819320" imgH="790507" progId="Equation.3">
                  <p:embed/>
                </p:oleObj>
              </mc:Choice>
              <mc:Fallback>
                <p:oleObj name="公式" r:id="rId7" imgW="1819320" imgH="790507" progId="Equation.3">
                  <p:embed/>
                  <p:pic>
                    <p:nvPicPr>
                      <p:cNvPr id="10246" name="Object 4">
                        <a:extLst>
                          <a:ext uri="{FF2B5EF4-FFF2-40B4-BE49-F238E27FC236}">
                            <a16:creationId xmlns:a16="http://schemas.microsoft.com/office/drawing/2014/main" id="{F2731469-BB05-4DCA-9DBF-3AA85A957C49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4850" y="5781675"/>
                        <a:ext cx="1668463" cy="74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7" name="Text Box 7">
            <a:extLst>
              <a:ext uri="{FF2B5EF4-FFF2-40B4-BE49-F238E27FC236}">
                <a16:creationId xmlns:a16="http://schemas.microsoft.com/office/drawing/2014/main" id="{AB2C66DF-4849-40D7-95CD-2737371CDA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375" y="5276850"/>
            <a:ext cx="81264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rgbClr val="66FFFF"/>
                </a:solidFill>
                <a:ea typeface="楷体_GB2312" pitchFamily="49" charset="-122"/>
              </a:rPr>
              <a:t> </a:t>
            </a:r>
            <a:r>
              <a:rPr lang="zh-CN" altLang="en-US">
                <a:solidFill>
                  <a:srgbClr val="FFFF00"/>
                </a:solidFill>
                <a:ea typeface="楷体_GB2312" pitchFamily="49" charset="-122"/>
              </a:rPr>
              <a:t>若为空气层时</a:t>
            </a:r>
            <a:r>
              <a:rPr lang="zh-CN" altLang="en-US">
                <a:solidFill>
                  <a:schemeClr val="bg1"/>
                </a:solidFill>
                <a:ea typeface="楷体_GB2312" pitchFamily="49" charset="-122"/>
              </a:rPr>
              <a:t>，相邻明条纹（或暗条纹）对应的厚度差</a:t>
            </a:r>
          </a:p>
        </p:txBody>
      </p:sp>
      <p:sp>
        <p:nvSpPr>
          <p:cNvPr id="10248" name="Text Box 8">
            <a:extLst>
              <a:ext uri="{FF2B5EF4-FFF2-40B4-BE49-F238E27FC236}">
                <a16:creationId xmlns:a16="http://schemas.microsoft.com/office/drawing/2014/main" id="{2FDE4343-1D94-4CA0-8FBB-58EB4B74B2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1525" y="2257425"/>
            <a:ext cx="800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>
                <a:solidFill>
                  <a:srgbClr val="FFFF00"/>
                </a:solidFill>
                <a:latin typeface="宋体" panose="02010600030101010101" pitchFamily="2" charset="-122"/>
              </a:rPr>
              <a:t>讨论</a:t>
            </a:r>
          </a:p>
        </p:txBody>
      </p:sp>
      <p:sp>
        <p:nvSpPr>
          <p:cNvPr id="10249" name="AutoShape 9">
            <a:extLst>
              <a:ext uri="{FF2B5EF4-FFF2-40B4-BE49-F238E27FC236}">
                <a16:creationId xmlns:a16="http://schemas.microsoft.com/office/drawing/2014/main" id="{0B5D5D9D-260E-4F4C-B47E-A7C6EF3C7F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525" y="2214563"/>
            <a:ext cx="360363" cy="576262"/>
          </a:xfrm>
          <a:prstGeom prst="star4">
            <a:avLst>
              <a:gd name="adj" fmla="val 18519"/>
            </a:avLst>
          </a:prstGeom>
          <a:gradFill rotWithShape="0">
            <a:gsLst>
              <a:gs pos="0">
                <a:srgbClr val="99FF99"/>
              </a:gs>
              <a:gs pos="100000">
                <a:srgbClr val="477647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0" lang="zh-CN" altLang="en-US">
              <a:solidFill>
                <a:schemeClr val="bg1"/>
              </a:solidFill>
            </a:endParaRPr>
          </a:p>
        </p:txBody>
      </p:sp>
      <p:sp>
        <p:nvSpPr>
          <p:cNvPr id="10251" name="Rectangle 11">
            <a:extLst>
              <a:ext uri="{FF2B5EF4-FFF2-40B4-BE49-F238E27FC236}">
                <a16:creationId xmlns:a16="http://schemas.microsoft.com/office/drawing/2014/main" id="{0A236B1E-40DF-4010-8062-6FB676DD74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363" y="2824163"/>
            <a:ext cx="7502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  <a:ea typeface="楷体_GB2312" pitchFamily="49" charset="-122"/>
              </a:rPr>
              <a:t>(1) </a:t>
            </a:r>
            <a:r>
              <a:rPr lang="zh-CN" altLang="en-US">
                <a:solidFill>
                  <a:schemeClr val="bg1"/>
                </a:solidFill>
                <a:ea typeface="楷体_GB2312" pitchFamily="49" charset="-122"/>
              </a:rPr>
              <a:t>注意干涉的两束光分别来自于哪里？</a:t>
            </a:r>
          </a:p>
        </p:txBody>
      </p:sp>
      <p:sp>
        <p:nvSpPr>
          <p:cNvPr id="11" name="Text Box 5">
            <a:extLst>
              <a:ext uri="{FF2B5EF4-FFF2-40B4-BE49-F238E27FC236}">
                <a16:creationId xmlns:a16="http://schemas.microsoft.com/office/drawing/2014/main" id="{7FA360E8-1157-4E05-97CE-AB6F5CA9FC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625" y="323850"/>
            <a:ext cx="17859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>
                <a:solidFill>
                  <a:schemeClr val="bg1"/>
                </a:solidFill>
                <a:latin typeface="宋体" panose="02010600030101010101" pitchFamily="2" charset="-122"/>
              </a:rPr>
              <a:t>垂直入射： </a:t>
            </a:r>
          </a:p>
        </p:txBody>
      </p:sp>
      <p:sp>
        <p:nvSpPr>
          <p:cNvPr id="8204" name="灯片编号占位符 1">
            <a:extLst>
              <a:ext uri="{FF2B5EF4-FFF2-40B4-BE49-F238E27FC236}">
                <a16:creationId xmlns:a16="http://schemas.microsoft.com/office/drawing/2014/main" id="{385E3E0B-FAEE-4A60-9B50-26733CF48571}"/>
              </a:ext>
            </a:extLst>
          </p:cNvPr>
          <p:cNvSpPr txBox="1">
            <a:spLocks/>
          </p:cNvSpPr>
          <p:nvPr/>
        </p:nvSpPr>
        <p:spPr bwMode="auto">
          <a:xfrm>
            <a:off x="0" y="6381750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8E8FBEC-7F77-4705-B391-14E1321C72ED}" type="slidenum">
              <a:rPr lang="en-US" altLang="zh-CN" b="0">
                <a:solidFill>
                  <a:srgbClr val="FF00FF"/>
                </a:solidFill>
              </a:rPr>
              <a:pPr eaLnBrk="1" hangingPunct="1"/>
              <a:t>10</a:t>
            </a:fld>
            <a:r>
              <a:rPr lang="en-US" altLang="zh-CN" b="0">
                <a:solidFill>
                  <a:srgbClr val="FF00FF"/>
                </a:solidFill>
              </a:rPr>
              <a:t>/21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0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0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autoUpdateAnimBg="0"/>
      <p:bldP spid="10244" grpId="0" autoUpdateAnimBg="0"/>
      <p:bldP spid="10247" grpId="0"/>
      <p:bldP spid="10248" grpId="0"/>
      <p:bldP spid="10249" grpId="0" animBg="1"/>
      <p:bldP spid="10251" grpId="0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71" name="Text Box 83">
            <a:extLst>
              <a:ext uri="{FF2B5EF4-FFF2-40B4-BE49-F238E27FC236}">
                <a16:creationId xmlns:a16="http://schemas.microsoft.com/office/drawing/2014/main" id="{60AA6251-41A9-47A8-A209-F7EAE62214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71750" y="428625"/>
            <a:ext cx="5072063" cy="43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kumimoji="0" lang="zh-CN" altLang="en-US" sz="2200">
                <a:solidFill>
                  <a:schemeClr val="bg1"/>
                </a:solidFill>
                <a:latin typeface="方正书宋简体"/>
              </a:rPr>
              <a:t>同一级条纹对应相同的薄膜厚度 </a:t>
            </a:r>
            <a:r>
              <a:rPr kumimoji="0" lang="en-US" altLang="zh-CN" sz="2200" i="1">
                <a:solidFill>
                  <a:srgbClr val="FFFF00"/>
                </a:solidFill>
              </a:rPr>
              <a:t>d</a:t>
            </a:r>
            <a:endParaRPr kumimoji="0" lang="zh-CN" altLang="en-US" sz="2200">
              <a:solidFill>
                <a:schemeClr val="bg1"/>
              </a:solidFill>
              <a:latin typeface="方正书宋简体"/>
            </a:endParaRPr>
          </a:p>
        </p:txBody>
      </p:sp>
      <p:sp>
        <p:nvSpPr>
          <p:cNvPr id="12407" name="Text Box 119">
            <a:extLst>
              <a:ext uri="{FF2B5EF4-FFF2-40B4-BE49-F238E27FC236}">
                <a16:creationId xmlns:a16="http://schemas.microsoft.com/office/drawing/2014/main" id="{3C3E04A6-98F1-4AA6-B592-14521B5B83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188" y="428625"/>
            <a:ext cx="3571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kumimoji="0" lang="zh-CN" altLang="en-US">
                <a:solidFill>
                  <a:schemeClr val="bg1"/>
                </a:solidFill>
                <a:latin typeface="方正书宋简体"/>
              </a:rPr>
              <a:t>典型等厚干涉：</a:t>
            </a:r>
          </a:p>
        </p:txBody>
      </p:sp>
      <p:graphicFrame>
        <p:nvGraphicFramePr>
          <p:cNvPr id="12409" name="Object 2">
            <a:extLst>
              <a:ext uri="{FF2B5EF4-FFF2-40B4-BE49-F238E27FC236}">
                <a16:creationId xmlns:a16="http://schemas.microsoft.com/office/drawing/2014/main" id="{BF78548F-27DF-4350-B49B-E91E35EA84C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68363" y="2314575"/>
          <a:ext cx="2908300" cy="900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101" name="公式" r:id="rId3" imgW="1143153" imgH="352391" progId="Equation.3">
                  <p:embed/>
                </p:oleObj>
              </mc:Choice>
              <mc:Fallback>
                <p:oleObj name="公式" r:id="rId3" imgW="1143153" imgH="352391" progId="Equation.3">
                  <p:embed/>
                  <p:pic>
                    <p:nvPicPr>
                      <p:cNvPr id="12409" name="Object 2">
                        <a:extLst>
                          <a:ext uri="{FF2B5EF4-FFF2-40B4-BE49-F238E27FC236}">
                            <a16:creationId xmlns:a16="http://schemas.microsoft.com/office/drawing/2014/main" id="{BF78548F-27DF-4350-B49B-E91E35EA84C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8363" y="2314575"/>
                        <a:ext cx="2908300" cy="90011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410" name="Text Box 122">
            <a:extLst>
              <a:ext uri="{FF2B5EF4-FFF2-40B4-BE49-F238E27FC236}">
                <a16:creationId xmlns:a16="http://schemas.microsoft.com/office/drawing/2014/main" id="{369AFFFF-3BB7-4B06-A359-53BF92EECB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752600"/>
            <a:ext cx="65532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en-US" altLang="zh-CN">
                <a:solidFill>
                  <a:srgbClr val="EDFE4A"/>
                </a:solidFill>
              </a:rPr>
              <a:t>•  </a:t>
            </a:r>
            <a:r>
              <a:rPr kumimoji="0" lang="zh-CN" altLang="en-US">
                <a:solidFill>
                  <a:srgbClr val="EDFE4A"/>
                </a:solidFill>
              </a:rPr>
              <a:t>两相邻明（或暗）条纹对应的空气层厚度差 </a:t>
            </a:r>
          </a:p>
        </p:txBody>
      </p:sp>
      <p:sp>
        <p:nvSpPr>
          <p:cNvPr id="12413" name="Text Box 125">
            <a:extLst>
              <a:ext uri="{FF2B5EF4-FFF2-40B4-BE49-F238E27FC236}">
                <a16:creationId xmlns:a16="http://schemas.microsoft.com/office/drawing/2014/main" id="{3A01C0EB-102B-4CFE-AE12-A22B4072A8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328988"/>
            <a:ext cx="62674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en-US" altLang="zh-CN">
                <a:solidFill>
                  <a:srgbClr val="EDFE4A"/>
                </a:solidFill>
              </a:rPr>
              <a:t>•  </a:t>
            </a:r>
            <a:r>
              <a:rPr kumimoji="0" lang="zh-CN" altLang="en-US">
                <a:solidFill>
                  <a:srgbClr val="EDFE4A"/>
                </a:solidFill>
              </a:rPr>
              <a:t>两相邻明（或暗）条纹对应的</a:t>
            </a:r>
            <a:r>
              <a:rPr kumimoji="0" lang="zh-CN" altLang="en-US">
                <a:solidFill>
                  <a:srgbClr val="FF0000"/>
                </a:solidFill>
              </a:rPr>
              <a:t>介质</a:t>
            </a:r>
            <a:r>
              <a:rPr kumimoji="0" lang="zh-CN" altLang="en-US">
                <a:solidFill>
                  <a:srgbClr val="EDFE4A"/>
                </a:solidFill>
              </a:rPr>
              <a:t>层厚度差 </a:t>
            </a:r>
          </a:p>
        </p:txBody>
      </p:sp>
      <p:graphicFrame>
        <p:nvGraphicFramePr>
          <p:cNvPr id="12414" name="Object 3">
            <a:extLst>
              <a:ext uri="{FF2B5EF4-FFF2-40B4-BE49-F238E27FC236}">
                <a16:creationId xmlns:a16="http://schemas.microsoft.com/office/drawing/2014/main" id="{A9C815E7-B1E4-4907-BCD5-3C3DEED4762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0113" y="3851275"/>
          <a:ext cx="2971800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102" name="公式" r:id="rId5" imgW="1257224" imgH="390661" progId="Equation.3">
                  <p:embed/>
                </p:oleObj>
              </mc:Choice>
              <mc:Fallback>
                <p:oleObj name="公式" r:id="rId5" imgW="1257224" imgH="390661" progId="Equation.3">
                  <p:embed/>
                  <p:pic>
                    <p:nvPicPr>
                      <p:cNvPr id="12414" name="Object 3">
                        <a:extLst>
                          <a:ext uri="{FF2B5EF4-FFF2-40B4-BE49-F238E27FC236}">
                            <a16:creationId xmlns:a16="http://schemas.microsoft.com/office/drawing/2014/main" id="{A9C815E7-B1E4-4907-BCD5-3C3DEED4762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3851275"/>
                        <a:ext cx="2971800" cy="100647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43">
            <a:extLst>
              <a:ext uri="{FF2B5EF4-FFF2-40B4-BE49-F238E27FC236}">
                <a16:creationId xmlns:a16="http://schemas.microsoft.com/office/drawing/2014/main" id="{998BC464-35B3-4A5B-9052-C2E28744AC79}"/>
              </a:ext>
            </a:extLst>
          </p:cNvPr>
          <p:cNvGrpSpPr>
            <a:grpSpLocks/>
          </p:cNvGrpSpPr>
          <p:nvPr/>
        </p:nvGrpSpPr>
        <p:grpSpPr bwMode="auto">
          <a:xfrm>
            <a:off x="5786438" y="3675063"/>
            <a:ext cx="3227387" cy="2968625"/>
            <a:chOff x="3639" y="1274"/>
            <a:chExt cx="2033" cy="1870"/>
          </a:xfrm>
        </p:grpSpPr>
        <p:sp>
          <p:nvSpPr>
            <p:cNvPr id="9249" name="Line 85">
              <a:extLst>
                <a:ext uri="{FF2B5EF4-FFF2-40B4-BE49-F238E27FC236}">
                  <a16:creationId xmlns:a16="http://schemas.microsoft.com/office/drawing/2014/main" id="{13D4F2C3-B16D-4318-B829-52E1E94BE6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30" y="1563"/>
              <a:ext cx="271" cy="668"/>
            </a:xfrm>
            <a:prstGeom prst="line">
              <a:avLst/>
            </a:prstGeom>
            <a:noFill/>
            <a:ln w="25400">
              <a:solidFill>
                <a:srgbClr val="76FB4D"/>
              </a:solidFill>
              <a:round/>
              <a:headEnd type="none" w="med" len="sm"/>
              <a:tailEnd type="non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50" name="Line 86">
              <a:extLst>
                <a:ext uri="{FF2B5EF4-FFF2-40B4-BE49-F238E27FC236}">
                  <a16:creationId xmlns:a16="http://schemas.microsoft.com/office/drawing/2014/main" id="{A5E49C36-1267-47F2-A432-2B59F417E7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87" y="1975"/>
              <a:ext cx="271" cy="670"/>
            </a:xfrm>
            <a:prstGeom prst="line">
              <a:avLst/>
            </a:prstGeom>
            <a:noFill/>
            <a:ln w="25400">
              <a:solidFill>
                <a:srgbClr val="76FB4D"/>
              </a:solidFill>
              <a:round/>
              <a:headEnd type="none" w="med" len="sm"/>
              <a:tailEnd type="non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51" name="Line 87">
              <a:extLst>
                <a:ext uri="{FF2B5EF4-FFF2-40B4-BE49-F238E27FC236}">
                  <a16:creationId xmlns:a16="http://schemas.microsoft.com/office/drawing/2014/main" id="{E522894F-918F-492A-8634-16F75ACBEB3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39" y="2215"/>
              <a:ext cx="1349" cy="430"/>
            </a:xfrm>
            <a:prstGeom prst="line">
              <a:avLst/>
            </a:prstGeom>
            <a:noFill/>
            <a:ln w="25400">
              <a:solidFill>
                <a:srgbClr val="76FB4D"/>
              </a:solidFill>
              <a:round/>
              <a:headEnd type="none" w="med" len="sm"/>
              <a:tailEnd type="non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52" name="Line 88">
              <a:extLst>
                <a:ext uri="{FF2B5EF4-FFF2-40B4-BE49-F238E27FC236}">
                  <a16:creationId xmlns:a16="http://schemas.microsoft.com/office/drawing/2014/main" id="{23B7AFF8-F420-4876-965E-8214AF3485B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96" y="1547"/>
              <a:ext cx="1335" cy="429"/>
            </a:xfrm>
            <a:prstGeom prst="line">
              <a:avLst/>
            </a:prstGeom>
            <a:noFill/>
            <a:ln w="25400">
              <a:solidFill>
                <a:srgbClr val="76FB4D"/>
              </a:solidFill>
              <a:round/>
              <a:headEnd type="none" w="med" len="sm"/>
              <a:tailEnd type="non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53" name="Line 89">
              <a:extLst>
                <a:ext uri="{FF2B5EF4-FFF2-40B4-BE49-F238E27FC236}">
                  <a16:creationId xmlns:a16="http://schemas.microsoft.com/office/drawing/2014/main" id="{1C80690D-3806-4B80-A97B-AD4597B1D1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92" y="2235"/>
              <a:ext cx="0" cy="449"/>
            </a:xfrm>
            <a:prstGeom prst="line">
              <a:avLst/>
            </a:prstGeom>
            <a:noFill/>
            <a:ln w="25400">
              <a:solidFill>
                <a:srgbClr val="76FB4D"/>
              </a:solidFill>
              <a:round/>
              <a:headEnd type="none" w="med" len="sm"/>
              <a:tailEnd type="non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54" name="Line 90">
              <a:extLst>
                <a:ext uri="{FF2B5EF4-FFF2-40B4-BE49-F238E27FC236}">
                  <a16:creationId xmlns:a16="http://schemas.microsoft.com/office/drawing/2014/main" id="{FF41B180-ED1F-4510-9425-8CA78900A1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57" y="2660"/>
              <a:ext cx="1335" cy="0"/>
            </a:xfrm>
            <a:prstGeom prst="line">
              <a:avLst/>
            </a:prstGeom>
            <a:noFill/>
            <a:ln w="25400">
              <a:solidFill>
                <a:srgbClr val="76FB4D"/>
              </a:solidFill>
              <a:round/>
              <a:headEnd type="none" w="med" len="sm"/>
              <a:tailEnd type="non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55" name="Line 91">
              <a:extLst>
                <a:ext uri="{FF2B5EF4-FFF2-40B4-BE49-F238E27FC236}">
                  <a16:creationId xmlns:a16="http://schemas.microsoft.com/office/drawing/2014/main" id="{8694D490-B7DA-4193-B603-8D76E02330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57" y="1894"/>
              <a:ext cx="262" cy="648"/>
            </a:xfrm>
            <a:prstGeom prst="line">
              <a:avLst/>
            </a:prstGeom>
            <a:noFill/>
            <a:ln w="50800">
              <a:solidFill>
                <a:srgbClr val="FFFFFF"/>
              </a:solidFill>
              <a:round/>
              <a:headEnd type="none" w="med" len="sm"/>
              <a:tailEnd type="non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56" name="Line 92">
              <a:extLst>
                <a:ext uri="{FF2B5EF4-FFF2-40B4-BE49-F238E27FC236}">
                  <a16:creationId xmlns:a16="http://schemas.microsoft.com/office/drawing/2014/main" id="{F2FAB631-5874-4516-850B-7D752CAF0C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86" y="1577"/>
              <a:ext cx="269" cy="658"/>
            </a:xfrm>
            <a:prstGeom prst="line">
              <a:avLst/>
            </a:prstGeom>
            <a:noFill/>
            <a:ln w="50800">
              <a:solidFill>
                <a:srgbClr val="FFFFFF"/>
              </a:solidFill>
              <a:round/>
              <a:headEnd type="none" w="med" len="sm"/>
              <a:tailEnd type="non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57" name="Line 93">
              <a:extLst>
                <a:ext uri="{FF2B5EF4-FFF2-40B4-BE49-F238E27FC236}">
                  <a16:creationId xmlns:a16="http://schemas.microsoft.com/office/drawing/2014/main" id="{1247D37F-BBBA-464C-8423-2E4F63C14C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26" y="1736"/>
              <a:ext cx="269" cy="657"/>
            </a:xfrm>
            <a:prstGeom prst="line">
              <a:avLst/>
            </a:prstGeom>
            <a:noFill/>
            <a:ln w="50800">
              <a:solidFill>
                <a:srgbClr val="FFFFFF"/>
              </a:solidFill>
              <a:round/>
              <a:headEnd type="none" w="med" len="sm"/>
              <a:tailEnd type="non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58" name="Line 94">
              <a:extLst>
                <a:ext uri="{FF2B5EF4-FFF2-40B4-BE49-F238E27FC236}">
                  <a16:creationId xmlns:a16="http://schemas.microsoft.com/office/drawing/2014/main" id="{87ED07BB-073C-4D37-9B6B-CDDF7F9CDA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08" y="1981"/>
              <a:ext cx="255" cy="634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round/>
              <a:headEnd type="none" w="med" len="sm"/>
              <a:tailEnd type="non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59" name="Line 95">
              <a:extLst>
                <a:ext uri="{FF2B5EF4-FFF2-40B4-BE49-F238E27FC236}">
                  <a16:creationId xmlns:a16="http://schemas.microsoft.com/office/drawing/2014/main" id="{70641855-7EED-4062-B267-A5ABFD049E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6" y="1680"/>
              <a:ext cx="276" cy="646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round/>
              <a:headEnd type="none" w="med" len="sm"/>
              <a:tailEnd type="non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60" name="Line 96">
              <a:extLst>
                <a:ext uri="{FF2B5EF4-FFF2-40B4-BE49-F238E27FC236}">
                  <a16:creationId xmlns:a16="http://schemas.microsoft.com/office/drawing/2014/main" id="{0A366CE0-248B-47A8-B316-3BFE3BA6EB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92" y="1832"/>
              <a:ext cx="262" cy="621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round/>
              <a:headEnd type="none" w="med" len="sm"/>
              <a:tailEnd type="non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61" name="Arc 97">
              <a:extLst>
                <a:ext uri="{FF2B5EF4-FFF2-40B4-BE49-F238E27FC236}">
                  <a16:creationId xmlns:a16="http://schemas.microsoft.com/office/drawing/2014/main" id="{632C2738-7D55-4454-ADEC-7B7308BF6AB8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2" y="2514"/>
              <a:ext cx="37" cy="16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9050">
              <a:solidFill>
                <a:srgbClr val="76FB4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62" name="Rectangle 98">
              <a:extLst>
                <a:ext uri="{FF2B5EF4-FFF2-40B4-BE49-F238E27FC236}">
                  <a16:creationId xmlns:a16="http://schemas.microsoft.com/office/drawing/2014/main" id="{CB69A4F5-ACDE-4DCC-BC71-30B51A0A1A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9" y="2453"/>
              <a:ext cx="163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0" lang="en-US" altLang="zh-CN" sz="2000" i="1">
                  <a:solidFill>
                    <a:srgbClr val="F9C42D"/>
                  </a:solidFill>
                  <a:sym typeface="Symbol" panose="05050102010706020507" pitchFamily="18" charset="2"/>
                </a:rPr>
                <a:t></a:t>
              </a:r>
              <a:endParaRPr kumimoji="0" lang="en-US" altLang="zh-CN" sz="2000">
                <a:solidFill>
                  <a:srgbClr val="F9C42D"/>
                </a:solidFill>
              </a:endParaRPr>
            </a:p>
          </p:txBody>
        </p:sp>
        <p:sp>
          <p:nvSpPr>
            <p:cNvPr id="9263" name="Line 99">
              <a:extLst>
                <a:ext uri="{FF2B5EF4-FFF2-40B4-BE49-F238E27FC236}">
                  <a16:creationId xmlns:a16="http://schemas.microsoft.com/office/drawing/2014/main" id="{69AB220C-8429-4005-8352-3BF14F621C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7" y="1449"/>
              <a:ext cx="127" cy="319"/>
            </a:xfrm>
            <a:prstGeom prst="line">
              <a:avLst/>
            </a:prstGeom>
            <a:noFill/>
            <a:ln w="12700">
              <a:solidFill>
                <a:srgbClr val="76FB4D"/>
              </a:solidFill>
              <a:round/>
              <a:headEnd type="none" w="med" len="sm"/>
              <a:tailEnd type="non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64" name="Line 100">
              <a:extLst>
                <a:ext uri="{FF2B5EF4-FFF2-40B4-BE49-F238E27FC236}">
                  <a16:creationId xmlns:a16="http://schemas.microsoft.com/office/drawing/2014/main" id="{CCFB07D9-EABA-4123-9089-8B5D063766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60" y="1274"/>
              <a:ext cx="127" cy="318"/>
            </a:xfrm>
            <a:prstGeom prst="line">
              <a:avLst/>
            </a:prstGeom>
            <a:noFill/>
            <a:ln w="12700">
              <a:solidFill>
                <a:srgbClr val="76FB4D"/>
              </a:solidFill>
              <a:round/>
              <a:headEnd type="none" w="med" len="sm"/>
              <a:tailEnd type="non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65" name="Line 101">
              <a:extLst>
                <a:ext uri="{FF2B5EF4-FFF2-40B4-BE49-F238E27FC236}">
                  <a16:creationId xmlns:a16="http://schemas.microsoft.com/office/drawing/2014/main" id="{7D9E4C7E-DFCD-474B-88BC-4669E4716F3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59" y="1383"/>
              <a:ext cx="446" cy="141"/>
            </a:xfrm>
            <a:prstGeom prst="line">
              <a:avLst/>
            </a:prstGeom>
            <a:noFill/>
            <a:ln w="9525">
              <a:solidFill>
                <a:srgbClr val="76FB4D"/>
              </a:solidFill>
              <a:round/>
              <a:headEnd type="triangle" w="med" len="sm"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66" name="Line 103">
              <a:extLst>
                <a:ext uri="{FF2B5EF4-FFF2-40B4-BE49-F238E27FC236}">
                  <a16:creationId xmlns:a16="http://schemas.microsoft.com/office/drawing/2014/main" id="{85AB136F-DC05-498F-8FFF-15DD4D458B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48" y="2254"/>
              <a:ext cx="0" cy="413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 type="none" w="med" len="sm"/>
              <a:tailEnd type="non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67" name="Line 104">
              <a:extLst>
                <a:ext uri="{FF2B5EF4-FFF2-40B4-BE49-F238E27FC236}">
                  <a16:creationId xmlns:a16="http://schemas.microsoft.com/office/drawing/2014/main" id="{2298EEE8-B75F-4CFD-B9E7-C3B7BCD9EE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95" y="2397"/>
              <a:ext cx="0" cy="27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68" name="Line 105">
              <a:extLst>
                <a:ext uri="{FF2B5EF4-FFF2-40B4-BE49-F238E27FC236}">
                  <a16:creationId xmlns:a16="http://schemas.microsoft.com/office/drawing/2014/main" id="{467E69AF-F11A-42AF-9660-E34B681138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39" y="2258"/>
              <a:ext cx="307" cy="0"/>
            </a:xfrm>
            <a:prstGeom prst="line">
              <a:avLst/>
            </a:prstGeom>
            <a:noFill/>
            <a:ln w="12700">
              <a:solidFill>
                <a:srgbClr val="76FB4D"/>
              </a:solidFill>
              <a:round/>
              <a:headEnd type="none" w="med" len="sm"/>
              <a:tailEnd type="non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69" name="Line 106">
              <a:extLst>
                <a:ext uri="{FF2B5EF4-FFF2-40B4-BE49-F238E27FC236}">
                  <a16:creationId xmlns:a16="http://schemas.microsoft.com/office/drawing/2014/main" id="{94DA1C91-F307-4754-B100-B91C4F6D0C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88" y="2402"/>
              <a:ext cx="758" cy="0"/>
            </a:xfrm>
            <a:prstGeom prst="line">
              <a:avLst/>
            </a:prstGeom>
            <a:noFill/>
            <a:ln w="12700">
              <a:solidFill>
                <a:srgbClr val="76FB4D"/>
              </a:solidFill>
              <a:round/>
              <a:headEnd type="none" w="med" len="sm"/>
              <a:tailEnd type="non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70" name="Line 107">
              <a:extLst>
                <a:ext uri="{FF2B5EF4-FFF2-40B4-BE49-F238E27FC236}">
                  <a16:creationId xmlns:a16="http://schemas.microsoft.com/office/drawing/2014/main" id="{A544FEE6-D27C-41A9-BD77-DCBDA279D2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91" y="2028"/>
              <a:ext cx="0" cy="239"/>
            </a:xfrm>
            <a:prstGeom prst="line">
              <a:avLst/>
            </a:prstGeom>
            <a:noFill/>
            <a:ln w="9525">
              <a:solidFill>
                <a:srgbClr val="76FB4D"/>
              </a:solidFill>
              <a:round/>
              <a:headEnd type="none" w="med" len="sm"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71" name="Line 108">
              <a:extLst>
                <a:ext uri="{FF2B5EF4-FFF2-40B4-BE49-F238E27FC236}">
                  <a16:creationId xmlns:a16="http://schemas.microsoft.com/office/drawing/2014/main" id="{CC4547CE-C576-409D-8267-B231607CF01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391" y="2400"/>
              <a:ext cx="0" cy="240"/>
            </a:xfrm>
            <a:prstGeom prst="line">
              <a:avLst/>
            </a:prstGeom>
            <a:noFill/>
            <a:ln w="9525">
              <a:solidFill>
                <a:srgbClr val="76FB4D"/>
              </a:solidFill>
              <a:round/>
              <a:headEnd type="none" w="med" len="sm"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72" name="Rectangle 111">
              <a:extLst>
                <a:ext uri="{FF2B5EF4-FFF2-40B4-BE49-F238E27FC236}">
                  <a16:creationId xmlns:a16="http://schemas.microsoft.com/office/drawing/2014/main" id="{EFB1463F-2A73-42ED-AD85-5A11B8F33C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9" y="1670"/>
              <a:ext cx="345" cy="3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0" lang="zh-CN" altLang="en-US" sz="2000">
                  <a:solidFill>
                    <a:schemeClr val="bg1"/>
                  </a:solidFill>
                </a:rPr>
                <a:t>明纹</a:t>
              </a:r>
            </a:p>
          </p:txBody>
        </p:sp>
        <p:sp>
          <p:nvSpPr>
            <p:cNvPr id="9273" name="Rectangle 112">
              <a:extLst>
                <a:ext uri="{FF2B5EF4-FFF2-40B4-BE49-F238E27FC236}">
                  <a16:creationId xmlns:a16="http://schemas.microsoft.com/office/drawing/2014/main" id="{F795939B-6539-4556-AE0F-616BF4E885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9" y="1565"/>
              <a:ext cx="343" cy="3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0" lang="zh-CN" altLang="en-US" sz="2000">
                  <a:solidFill>
                    <a:schemeClr val="accent1"/>
                  </a:solidFill>
                </a:rPr>
                <a:t>暗纹</a:t>
              </a:r>
            </a:p>
          </p:txBody>
        </p:sp>
        <p:sp>
          <p:nvSpPr>
            <p:cNvPr id="9274" name="Line 113">
              <a:extLst>
                <a:ext uri="{FF2B5EF4-FFF2-40B4-BE49-F238E27FC236}">
                  <a16:creationId xmlns:a16="http://schemas.microsoft.com/office/drawing/2014/main" id="{DB233D63-D9A0-4070-B551-60AA3A9B44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74" y="2536"/>
              <a:ext cx="122" cy="216"/>
            </a:xfrm>
            <a:prstGeom prst="line">
              <a:avLst/>
            </a:prstGeom>
            <a:noFill/>
            <a:ln w="9525">
              <a:solidFill>
                <a:srgbClr val="F9C42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75" name="Line 114">
              <a:extLst>
                <a:ext uri="{FF2B5EF4-FFF2-40B4-BE49-F238E27FC236}">
                  <a16:creationId xmlns:a16="http://schemas.microsoft.com/office/drawing/2014/main" id="{257F4B7C-18C1-4F2A-931F-1227A16C771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31" y="2500"/>
              <a:ext cx="118" cy="348"/>
            </a:xfrm>
            <a:prstGeom prst="line">
              <a:avLst/>
            </a:prstGeom>
            <a:noFill/>
            <a:ln w="9525">
              <a:solidFill>
                <a:srgbClr val="F9C42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76" name="Object 10">
                  <a:extLst>
                    <a:ext uri="{FF2B5EF4-FFF2-40B4-BE49-F238E27FC236}">
                      <a16:creationId xmlns:a16="http://schemas.microsoft.com/office/drawing/2014/main" id="{97362569-01A9-4349-A5B5-0153D7D3F6CD}"/>
                    </a:ext>
                  </a:extLst>
                </p:cNvPr>
                <p:cNvSpPr txBox="1"/>
                <p:nvPr/>
              </p:nvSpPr>
              <p:spPr bwMode="auto">
                <a:xfrm>
                  <a:off x="5414" y="2165"/>
                  <a:ext cx="258" cy="360"/>
                </a:xfrm>
                <a:prstGeom prst="rect">
                  <a:avLst/>
                </a:prstGeom>
                <a:noFill/>
                <a:ln>
                  <a:noFill/>
                </a:ln>
                <a:extLst/>
              </p:spPr>
              <p:txBody>
                <a:bodyPr>
                  <a:normAutofit fontScale="62500" lnSpcReduction="200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zh-CN" altLang="en-US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</m:num>
                          <m:den>
                            <m:r>
                              <a:rPr lang="zh-CN" altLang="en-US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n</m:t>
                            </m:r>
                            <m:r>
                              <a:rPr lang="en-US" altLang="zh-CN" b="1" i="1" baseline="-25000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</m:oMath>
                    </m:oMathPara>
                  </a14:m>
                  <a:endParaRPr lang="zh-CN" altLang="en-US" dirty="0">
                    <a:solidFill>
                      <a:srgbClr val="FFFF00"/>
                    </a:solidFill>
                  </a:endParaRPr>
                </a:p>
              </p:txBody>
            </p:sp>
          </mc:Choice>
          <mc:Fallback xmlns="">
            <p:sp>
              <p:nvSpPr>
                <p:cNvPr id="9276" name="Object 10">
                  <a:extLst>
                    <a:ext uri="{FF2B5EF4-FFF2-40B4-BE49-F238E27FC236}">
                      <a16:creationId xmlns:a16="http://schemas.microsoft.com/office/drawing/2014/main" id="{97362569-01A9-4349-A5B5-0153D7D3F6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414" y="2165"/>
                  <a:ext cx="258" cy="360"/>
                </a:xfrm>
                <a:prstGeom prst="rect">
                  <a:avLst/>
                </a:prstGeom>
                <a:blipFill>
                  <a:blip r:embed="rId7"/>
                  <a:stretch>
                    <a:fillRect r="-2941"/>
                  </a:stretch>
                </a:blipFill>
                <a:ln>
                  <a:noFill/>
                </a:ln>
                <a:ex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9277" name="Object 11">
                  <a:extLst>
                    <a:ext uri="{FF2B5EF4-FFF2-40B4-BE49-F238E27FC236}">
                      <a16:creationId xmlns:a16="http://schemas.microsoft.com/office/drawing/2014/main" id="{E9AA3CC7-94F5-4EA7-A226-B3B3316E47B6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4407" y="2687"/>
                <a:ext cx="324" cy="457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170103" name="公式" r:id="rId8" imgW="142818" imgH="190432" progId="Equation.3">
                        <p:embed/>
                      </p:oleObj>
                    </mc:Choice>
                    <mc:Fallback>
                      <p:oleObj name="公式" r:id="rId8" imgW="142818" imgH="190432" progId="Equation.3">
                        <p:embed/>
                        <p:pic>
                          <p:nvPicPr>
                            <p:cNvPr id="9277" name="Object 11">
                              <a:extLst>
                                <a:ext uri="{FF2B5EF4-FFF2-40B4-BE49-F238E27FC236}">
                                  <a16:creationId xmlns:a16="http://schemas.microsoft.com/office/drawing/2014/main" id="{E9AA3CC7-94F5-4EA7-A226-B3B3316E47B6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9">
                              <a:extLst>
                                <a:ext uri="{28A0092B-C50C-407E-A947-70E740481C1C}">
                                  <a14:useLocalDpi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407" y="2687"/>
                              <a:ext cx="324" cy="45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w="9525">
                                  <a:solidFill>
                                    <a:srgbClr val="FF33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9277" name="Object 11">
                  <a:extLst>
                    <a:ext uri="{FF2B5EF4-FFF2-40B4-BE49-F238E27FC236}">
                      <a16:creationId xmlns:a16="http://schemas.microsoft.com/office/drawing/2014/main" id="{E9AA3CC7-94F5-4EA7-A226-B3B3316E47B6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4407" y="2687"/>
                <a:ext cx="324" cy="457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170091" name="公式" r:id="rId10" imgW="142818" imgH="190432" progId="Equation.3">
                        <p:embed/>
                      </p:oleObj>
                    </mc:Choice>
                    <mc:Fallback>
                      <p:oleObj name="公式" r:id="rId10" imgW="142818" imgH="190432" progId="Equation.3">
                        <p:embed/>
                        <p:pic>
                          <p:nvPicPr>
                            <p:cNvPr id="9277" name="Object 11">
                              <a:extLst>
                                <a:ext uri="{FF2B5EF4-FFF2-40B4-BE49-F238E27FC236}">
                                  <a16:creationId xmlns:a16="http://schemas.microsoft.com/office/drawing/2014/main" id="{E9AA3CC7-94F5-4EA7-A226-B3B3316E47B6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1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407" y="2687"/>
                              <a:ext cx="324" cy="45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FF33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9278" name="Object 12">
                  <a:extLst>
                    <a:ext uri="{FF2B5EF4-FFF2-40B4-BE49-F238E27FC236}">
                      <a16:creationId xmlns:a16="http://schemas.microsoft.com/office/drawing/2014/main" id="{2D42FF84-AE56-4B6E-B0BC-7CC6F160F568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4814" y="2687"/>
                <a:ext cx="486" cy="457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170104" name="公式" r:id="rId12" imgW="228753" imgH="190432" progId="Equation.3">
                        <p:embed/>
                      </p:oleObj>
                    </mc:Choice>
                    <mc:Fallback>
                      <p:oleObj name="公式" r:id="rId12" imgW="228753" imgH="190432" progId="Equation.3">
                        <p:embed/>
                        <p:pic>
                          <p:nvPicPr>
                            <p:cNvPr id="9278" name="Object 12">
                              <a:extLst>
                                <a:ext uri="{FF2B5EF4-FFF2-40B4-BE49-F238E27FC236}">
                                  <a16:creationId xmlns:a16="http://schemas.microsoft.com/office/drawing/2014/main" id="{2D42FF84-AE56-4B6E-B0BC-7CC6F160F568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3">
                              <a:extLst>
                                <a:ext uri="{28A0092B-C50C-407E-A947-70E740481C1C}">
                                  <a14:useLocalDpi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814" y="2687"/>
                              <a:ext cx="486" cy="45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w="9525">
                                  <a:solidFill>
                                    <a:srgbClr val="FF33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9278" name="Object 12">
                  <a:extLst>
                    <a:ext uri="{FF2B5EF4-FFF2-40B4-BE49-F238E27FC236}">
                      <a16:creationId xmlns:a16="http://schemas.microsoft.com/office/drawing/2014/main" id="{2D42FF84-AE56-4B6E-B0BC-7CC6F160F568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4814" y="2687"/>
                <a:ext cx="486" cy="457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170092" name="公式" r:id="rId14" imgW="228753" imgH="190432" progId="Equation.3">
                        <p:embed/>
                      </p:oleObj>
                    </mc:Choice>
                    <mc:Fallback>
                      <p:oleObj name="公式" r:id="rId14" imgW="228753" imgH="190432" progId="Equation.3">
                        <p:embed/>
                        <p:pic>
                          <p:nvPicPr>
                            <p:cNvPr id="9278" name="Object 12">
                              <a:extLst>
                                <a:ext uri="{FF2B5EF4-FFF2-40B4-BE49-F238E27FC236}">
                                  <a16:creationId xmlns:a16="http://schemas.microsoft.com/office/drawing/2014/main" id="{2D42FF84-AE56-4B6E-B0BC-7CC6F160F568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5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814" y="2687"/>
                              <a:ext cx="486" cy="45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FF33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9279" name="Object 13">
                  <a:extLst>
                    <a:ext uri="{FF2B5EF4-FFF2-40B4-BE49-F238E27FC236}">
                      <a16:creationId xmlns:a16="http://schemas.microsoft.com/office/drawing/2014/main" id="{6D440C8A-0A18-4C21-AC6A-CEA91CBC3384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4503" y="1416"/>
                <a:ext cx="232" cy="280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170105" name="Equation" r:id="rId16" imgW="85629" imgH="104707" progId="Equation.3">
                        <p:embed/>
                      </p:oleObj>
                    </mc:Choice>
                    <mc:Fallback>
                      <p:oleObj name="Equation" r:id="rId16" imgW="85629" imgH="104707" progId="Equation.3">
                        <p:embed/>
                        <p:pic>
                          <p:nvPicPr>
                            <p:cNvPr id="9279" name="Object 13">
                              <a:extLst>
                                <a:ext uri="{FF2B5EF4-FFF2-40B4-BE49-F238E27FC236}">
                                  <a16:creationId xmlns:a16="http://schemas.microsoft.com/office/drawing/2014/main" id="{6D440C8A-0A18-4C21-AC6A-CEA91CBC3384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7">
                              <a:extLst>
                                <a:ext uri="{28A0092B-C50C-407E-A947-70E740481C1C}">
                                  <a14:useLocalDpi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503" y="1416"/>
                              <a:ext cx="232" cy="28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w="9525">
                                  <a:solidFill>
                                    <a:srgbClr val="FF33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9279" name="Object 13">
                  <a:extLst>
                    <a:ext uri="{FF2B5EF4-FFF2-40B4-BE49-F238E27FC236}">
                      <a16:creationId xmlns:a16="http://schemas.microsoft.com/office/drawing/2014/main" id="{6D440C8A-0A18-4C21-AC6A-CEA91CBC3384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4503" y="1416"/>
                <a:ext cx="232" cy="280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170093" name="Equation" r:id="rId18" imgW="85629" imgH="104707" progId="Equation.3">
                        <p:embed/>
                      </p:oleObj>
                    </mc:Choice>
                    <mc:Fallback>
                      <p:oleObj name="Equation" r:id="rId18" imgW="85629" imgH="104707" progId="Equation.3">
                        <p:embed/>
                        <p:pic>
                          <p:nvPicPr>
                            <p:cNvPr id="9279" name="Object 13">
                              <a:extLst>
                                <a:ext uri="{FF2B5EF4-FFF2-40B4-BE49-F238E27FC236}">
                                  <a16:creationId xmlns:a16="http://schemas.microsoft.com/office/drawing/2014/main" id="{6D440C8A-0A18-4C21-AC6A-CEA91CBC3384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9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503" y="1416"/>
                              <a:ext cx="232" cy="28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FF33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</p:grpSp>
      <p:grpSp>
        <p:nvGrpSpPr>
          <p:cNvPr id="3" name="Group 144">
            <a:extLst>
              <a:ext uri="{FF2B5EF4-FFF2-40B4-BE49-F238E27FC236}">
                <a16:creationId xmlns:a16="http://schemas.microsoft.com/office/drawing/2014/main" id="{4735E6C4-889D-4F2D-996F-146C5E1A25E4}"/>
              </a:ext>
            </a:extLst>
          </p:cNvPr>
          <p:cNvGrpSpPr>
            <a:grpSpLocks/>
          </p:cNvGrpSpPr>
          <p:nvPr/>
        </p:nvGrpSpPr>
        <p:grpSpPr bwMode="auto">
          <a:xfrm>
            <a:off x="6084888" y="557213"/>
            <a:ext cx="2416175" cy="1300162"/>
            <a:chOff x="2585" y="3162"/>
            <a:chExt cx="1522" cy="819"/>
          </a:xfrm>
        </p:grpSpPr>
        <p:sp>
          <p:nvSpPr>
            <p:cNvPr id="9243" name="Rectangle 127">
              <a:extLst>
                <a:ext uri="{FF2B5EF4-FFF2-40B4-BE49-F238E27FC236}">
                  <a16:creationId xmlns:a16="http://schemas.microsoft.com/office/drawing/2014/main" id="{4A1DF1BB-5F55-4424-9E4C-25F424D99F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2" y="3729"/>
              <a:ext cx="1485" cy="240"/>
            </a:xfrm>
            <a:prstGeom prst="rect">
              <a:avLst/>
            </a:prstGeom>
            <a:solidFill>
              <a:srgbClr val="00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kumimoji="0"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9244" name="Rectangle 128">
              <a:extLst>
                <a:ext uri="{FF2B5EF4-FFF2-40B4-BE49-F238E27FC236}">
                  <a16:creationId xmlns:a16="http://schemas.microsoft.com/office/drawing/2014/main" id="{C5BA3B80-08F6-4900-AEB9-6AAF11BA948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759066">
              <a:off x="2585" y="3329"/>
              <a:ext cx="1509" cy="238"/>
            </a:xfrm>
            <a:prstGeom prst="rect">
              <a:avLst/>
            </a:prstGeom>
            <a:solidFill>
              <a:srgbClr val="00FFFF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kumimoji="0" lang="zh-CN" altLang="en-US">
                <a:solidFill>
                  <a:schemeClr val="bg1"/>
                </a:solidFill>
              </a:endParaRPr>
            </a:p>
          </p:txBody>
        </p:sp>
        <p:graphicFrame>
          <p:nvGraphicFramePr>
            <p:cNvPr id="9245" name="Object 7">
              <a:extLst>
                <a:ext uri="{FF2B5EF4-FFF2-40B4-BE49-F238E27FC236}">
                  <a16:creationId xmlns:a16="http://schemas.microsoft.com/office/drawing/2014/main" id="{81AD74E0-239D-4DE1-9EB2-094C218F87D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55" y="3162"/>
            <a:ext cx="292" cy="3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0106" name="Equation" r:id="rId20" imgW="123857" imgH="180941" progId="Equation.3">
                    <p:embed/>
                  </p:oleObj>
                </mc:Choice>
                <mc:Fallback>
                  <p:oleObj name="Equation" r:id="rId20" imgW="123857" imgH="180941" progId="Equation.3">
                    <p:embed/>
                    <p:pic>
                      <p:nvPicPr>
                        <p:cNvPr id="9245" name="Object 7">
                          <a:extLst>
                            <a:ext uri="{FF2B5EF4-FFF2-40B4-BE49-F238E27FC236}">
                              <a16:creationId xmlns:a16="http://schemas.microsoft.com/office/drawing/2014/main" id="{81AD74E0-239D-4DE1-9EB2-094C218F87D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5" y="3162"/>
                          <a:ext cx="292" cy="3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rgbClr val="00FF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46" name="Object 8">
              <a:extLst>
                <a:ext uri="{FF2B5EF4-FFF2-40B4-BE49-F238E27FC236}">
                  <a16:creationId xmlns:a16="http://schemas.microsoft.com/office/drawing/2014/main" id="{B62BD141-05C4-45EC-97B7-3BD54E0E6B4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744" y="3387"/>
            <a:ext cx="315" cy="3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0107" name="Equation" r:id="rId22" imgW="142818" imgH="180941" progId="Equation.3">
                    <p:embed/>
                  </p:oleObj>
                </mc:Choice>
                <mc:Fallback>
                  <p:oleObj name="Equation" r:id="rId22" imgW="142818" imgH="180941" progId="Equation.3">
                    <p:embed/>
                    <p:pic>
                      <p:nvPicPr>
                        <p:cNvPr id="9246" name="Object 8">
                          <a:extLst>
                            <a:ext uri="{FF2B5EF4-FFF2-40B4-BE49-F238E27FC236}">
                              <a16:creationId xmlns:a16="http://schemas.microsoft.com/office/drawing/2014/main" id="{B62BD141-05C4-45EC-97B7-3BD54E0E6B4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4" y="3387"/>
                          <a:ext cx="315" cy="3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rgbClr val="00FF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47" name="Object 9">
              <a:extLst>
                <a:ext uri="{FF2B5EF4-FFF2-40B4-BE49-F238E27FC236}">
                  <a16:creationId xmlns:a16="http://schemas.microsoft.com/office/drawing/2014/main" id="{651AABEC-F8F4-4A8D-AC60-96BD2F25F3D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55" y="3639"/>
            <a:ext cx="292" cy="3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0108" name="Equation" r:id="rId24" imgW="123857" imgH="180941" progId="Equation.3">
                    <p:embed/>
                  </p:oleObj>
                </mc:Choice>
                <mc:Fallback>
                  <p:oleObj name="Equation" r:id="rId24" imgW="123857" imgH="180941" progId="Equation.3">
                    <p:embed/>
                    <p:pic>
                      <p:nvPicPr>
                        <p:cNvPr id="9247" name="Object 9">
                          <a:extLst>
                            <a:ext uri="{FF2B5EF4-FFF2-40B4-BE49-F238E27FC236}">
                              <a16:creationId xmlns:a16="http://schemas.microsoft.com/office/drawing/2014/main" id="{651AABEC-F8F4-4A8D-AC60-96BD2F25F3D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5" y="3639"/>
                          <a:ext cx="292" cy="3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rgbClr val="00FF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48" name="Rectangle 137">
              <a:extLst>
                <a:ext uri="{FF2B5EF4-FFF2-40B4-BE49-F238E27FC236}">
                  <a16:creationId xmlns:a16="http://schemas.microsoft.com/office/drawing/2014/main" id="{916D078E-7523-417C-9A07-580D970C3A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3549"/>
              <a:ext cx="163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0" lang="en-US" altLang="zh-CN" sz="2000" i="1">
                  <a:solidFill>
                    <a:srgbClr val="F9C42D"/>
                  </a:solidFill>
                  <a:sym typeface="Symbol" panose="05050102010706020507" pitchFamily="18" charset="2"/>
                </a:rPr>
                <a:t></a:t>
              </a:r>
              <a:endParaRPr kumimoji="0" lang="en-US" altLang="zh-CN" sz="2000">
                <a:solidFill>
                  <a:srgbClr val="F9C42D"/>
                </a:solidFill>
              </a:endParaRPr>
            </a:p>
          </p:txBody>
        </p:sp>
      </p:grpSp>
      <p:graphicFrame>
        <p:nvGraphicFramePr>
          <p:cNvPr id="12427" name="Object 4">
            <a:extLst>
              <a:ext uri="{FF2B5EF4-FFF2-40B4-BE49-F238E27FC236}">
                <a16:creationId xmlns:a16="http://schemas.microsoft.com/office/drawing/2014/main" id="{68D2A3CE-E885-4517-A29F-040C21405EB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7900" y="5572125"/>
          <a:ext cx="2165350" cy="100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109" name="Equation" r:id="rId26" imgW="809504" imgH="390661" progId="Equation.3">
                  <p:embed/>
                </p:oleObj>
              </mc:Choice>
              <mc:Fallback>
                <p:oleObj name="Equation" r:id="rId26" imgW="809504" imgH="390661" progId="Equation.3">
                  <p:embed/>
                  <p:pic>
                    <p:nvPicPr>
                      <p:cNvPr id="12427" name="Object 4">
                        <a:extLst>
                          <a:ext uri="{FF2B5EF4-FFF2-40B4-BE49-F238E27FC236}">
                            <a16:creationId xmlns:a16="http://schemas.microsoft.com/office/drawing/2014/main" id="{68D2A3CE-E885-4517-A29F-040C21405EB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7900" y="5572125"/>
                        <a:ext cx="2165350" cy="100806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428" name="Text Box 140">
            <a:extLst>
              <a:ext uri="{FF2B5EF4-FFF2-40B4-BE49-F238E27FC236}">
                <a16:creationId xmlns:a16="http://schemas.microsoft.com/office/drawing/2014/main" id="{8E66FC6C-5C4F-41F8-AADD-0C2228C81E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972050"/>
            <a:ext cx="5029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en-US" altLang="zh-CN">
                <a:solidFill>
                  <a:srgbClr val="EDFE4A"/>
                </a:solidFill>
              </a:rPr>
              <a:t>• </a:t>
            </a:r>
            <a:r>
              <a:rPr kumimoji="0" lang="zh-CN" altLang="en-US">
                <a:solidFill>
                  <a:srgbClr val="EDFE4A"/>
                </a:solidFill>
              </a:rPr>
              <a:t>相邻明（或暗）条纹间距 </a:t>
            </a: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00F83F19-0FD4-4F4F-994C-FBA3F0A1DD7D}"/>
              </a:ext>
            </a:extLst>
          </p:cNvPr>
          <p:cNvSpPr/>
          <p:nvPr/>
        </p:nvSpPr>
        <p:spPr>
          <a:xfrm>
            <a:off x="357188" y="1038225"/>
            <a:ext cx="3214687" cy="461963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>
                <a:solidFill>
                  <a:srgbClr val="FFFF00"/>
                </a:solidFill>
              </a:rPr>
              <a:t>1. </a:t>
            </a:r>
            <a:r>
              <a:rPr kumimoji="0" lang="zh-CN" altLang="en-US">
                <a:solidFill>
                  <a:srgbClr val="FFFF00"/>
                </a:solidFill>
                <a:latin typeface="宋体" panose="02010600030101010101" pitchFamily="2" charset="-122"/>
              </a:rPr>
              <a:t>劈尖干涉</a:t>
            </a:r>
            <a:r>
              <a:rPr kumimoji="0" lang="zh-CN" altLang="en-US" sz="2200">
                <a:solidFill>
                  <a:schemeClr val="bg1"/>
                </a:solidFill>
                <a:latin typeface="宋体" panose="02010600030101010101" pitchFamily="2" charset="-122"/>
              </a:rPr>
              <a:t>（空气层）</a:t>
            </a:r>
            <a:endParaRPr lang="zh-CN" altLang="en-US" sz="2200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graphicFrame>
        <p:nvGraphicFramePr>
          <p:cNvPr id="358418" name="Object 55">
            <a:extLst>
              <a:ext uri="{FF2B5EF4-FFF2-40B4-BE49-F238E27FC236}">
                <a16:creationId xmlns:a16="http://schemas.microsoft.com/office/drawing/2014/main" id="{CBF9C170-C5BA-4EC4-BE1F-440544C7867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94100" y="928688"/>
          <a:ext cx="1600200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110" name="公式" r:id="rId28" imgW="800024" imgH="352391" progId="Equation.3">
                  <p:embed/>
                </p:oleObj>
              </mc:Choice>
              <mc:Fallback>
                <p:oleObj name="公式" r:id="rId28" imgW="800024" imgH="352391" progId="Equation.3">
                  <p:embed/>
                  <p:pic>
                    <p:nvPicPr>
                      <p:cNvPr id="358418" name="Object 55">
                        <a:extLst>
                          <a:ext uri="{FF2B5EF4-FFF2-40B4-BE49-F238E27FC236}">
                            <a16:creationId xmlns:a16="http://schemas.microsoft.com/office/drawing/2014/main" id="{CBF9C170-C5BA-4EC4-BE1F-440544C7867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4100" y="928688"/>
                        <a:ext cx="1600200" cy="755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30" name="灯片编号占位符 1">
            <a:extLst>
              <a:ext uri="{FF2B5EF4-FFF2-40B4-BE49-F238E27FC236}">
                <a16:creationId xmlns:a16="http://schemas.microsoft.com/office/drawing/2014/main" id="{727B4128-E20B-4655-82F8-1068CDF10A8B}"/>
              </a:ext>
            </a:extLst>
          </p:cNvPr>
          <p:cNvSpPr txBox="1">
            <a:spLocks/>
          </p:cNvSpPr>
          <p:nvPr/>
        </p:nvSpPr>
        <p:spPr bwMode="auto">
          <a:xfrm>
            <a:off x="0" y="6381750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6DFCF72-32EE-49C7-9F7A-27299DCACC03}" type="slidenum">
              <a:rPr lang="en-US" altLang="zh-CN" b="0">
                <a:solidFill>
                  <a:srgbClr val="FF00FF"/>
                </a:solidFill>
              </a:rPr>
              <a:pPr eaLnBrk="1" hangingPunct="1"/>
              <a:t>11</a:t>
            </a:fld>
            <a:r>
              <a:rPr lang="en-US" altLang="zh-CN" b="0">
                <a:solidFill>
                  <a:srgbClr val="FF00FF"/>
                </a:solidFill>
              </a:rPr>
              <a:t>/21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6D516D46-BC7D-4669-BFE5-2B1D94180F58}"/>
              </a:ext>
            </a:extLst>
          </p:cNvPr>
          <p:cNvGrpSpPr>
            <a:grpSpLocks/>
          </p:cNvGrpSpPr>
          <p:nvPr/>
        </p:nvGrpSpPr>
        <p:grpSpPr bwMode="auto">
          <a:xfrm>
            <a:off x="6215063" y="2027238"/>
            <a:ext cx="2324100" cy="1258887"/>
            <a:chOff x="6215063" y="2027240"/>
            <a:chExt cx="2324100" cy="1258888"/>
          </a:xfrm>
        </p:grpSpPr>
        <p:grpSp>
          <p:nvGrpSpPr>
            <p:cNvPr id="9232" name="Group 145">
              <a:extLst>
                <a:ext uri="{FF2B5EF4-FFF2-40B4-BE49-F238E27FC236}">
                  <a16:creationId xmlns:a16="http://schemas.microsoft.com/office/drawing/2014/main" id="{6C6756B7-A0A9-4D1B-9672-0327F17EEB0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15063" y="2027240"/>
              <a:ext cx="2324100" cy="1258888"/>
              <a:chOff x="4272" y="3353"/>
              <a:chExt cx="1322" cy="793"/>
            </a:xfrm>
          </p:grpSpPr>
          <p:sp>
            <p:nvSpPr>
              <p:cNvPr id="9239" name="AutoShape 130">
                <a:extLst>
                  <a:ext uri="{FF2B5EF4-FFF2-40B4-BE49-F238E27FC236}">
                    <a16:creationId xmlns:a16="http://schemas.microsoft.com/office/drawing/2014/main" id="{8E9ADCA1-D13E-4B07-BD11-6C805148CF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4272" y="3696"/>
                <a:ext cx="1301" cy="336"/>
              </a:xfrm>
              <a:prstGeom prst="rtTriangle">
                <a:avLst/>
              </a:prstGeom>
              <a:solidFill>
                <a:srgbClr val="CCFFCC">
                  <a:alpha val="50195"/>
                </a:srgbClr>
              </a:solidFill>
              <a:ln w="12700">
                <a:solidFill>
                  <a:srgbClr val="339966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kumimoji="0" lang="zh-CN" altLang="en-US">
                  <a:solidFill>
                    <a:schemeClr val="bg1"/>
                  </a:solidFill>
                </a:endParaRPr>
              </a:p>
            </p:txBody>
          </p:sp>
          <p:graphicFrame>
            <p:nvGraphicFramePr>
              <p:cNvPr id="9240" name="Object 5">
                <a:extLst>
                  <a:ext uri="{FF2B5EF4-FFF2-40B4-BE49-F238E27FC236}">
                    <a16:creationId xmlns:a16="http://schemas.microsoft.com/office/drawing/2014/main" id="{61EEB0D8-AB84-4204-8FA5-661D9D80D48D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279" y="3678"/>
              <a:ext cx="315" cy="34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0111" name="Equation" r:id="rId30" imgW="142818" imgH="180941" progId="Equation.3">
                      <p:embed/>
                    </p:oleObj>
                  </mc:Choice>
                  <mc:Fallback>
                    <p:oleObj name="Equation" r:id="rId30" imgW="142818" imgH="180941" progId="Equation.3">
                      <p:embed/>
                      <p:pic>
                        <p:nvPicPr>
                          <p:cNvPr id="9240" name="Object 5">
                            <a:extLst>
                              <a:ext uri="{FF2B5EF4-FFF2-40B4-BE49-F238E27FC236}">
                                <a16:creationId xmlns:a16="http://schemas.microsoft.com/office/drawing/2014/main" id="{61EEB0D8-AB84-4204-8FA5-661D9D80D48D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79" y="3678"/>
                            <a:ext cx="315" cy="34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2700">
                                <a:solidFill>
                                  <a:srgbClr val="00FF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241" name="Object 6">
                <a:extLst>
                  <a:ext uri="{FF2B5EF4-FFF2-40B4-BE49-F238E27FC236}">
                    <a16:creationId xmlns:a16="http://schemas.microsoft.com/office/drawing/2014/main" id="{6CC26AA5-39F8-4CA4-BF99-43ECA6C5412A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284" y="3353"/>
              <a:ext cx="292" cy="34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0112" name="Equation" r:id="rId32" imgW="123857" imgH="180941" progId="Equation.3">
                      <p:embed/>
                    </p:oleObj>
                  </mc:Choice>
                  <mc:Fallback>
                    <p:oleObj name="Equation" r:id="rId32" imgW="123857" imgH="180941" progId="Equation.3">
                      <p:embed/>
                      <p:pic>
                        <p:nvPicPr>
                          <p:cNvPr id="9241" name="Object 6">
                            <a:extLst>
                              <a:ext uri="{FF2B5EF4-FFF2-40B4-BE49-F238E27FC236}">
                                <a16:creationId xmlns:a16="http://schemas.microsoft.com/office/drawing/2014/main" id="{6CC26AA5-39F8-4CA4-BF99-43ECA6C5412A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84" y="3353"/>
                            <a:ext cx="292" cy="34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2700">
                                <a:solidFill>
                                  <a:srgbClr val="00FF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9242" name="Rectangle 138">
                <a:extLst>
                  <a:ext uri="{FF2B5EF4-FFF2-40B4-BE49-F238E27FC236}">
                    <a16:creationId xmlns:a16="http://schemas.microsoft.com/office/drawing/2014/main" id="{2A0E491D-C81B-4D5B-8CE2-DF394B0FAE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89" y="3860"/>
                <a:ext cx="163" cy="2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12700" tIns="12700" rIns="12700" bIns="12700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0" lang="en-US" altLang="zh-CN" sz="2000" i="1">
                    <a:solidFill>
                      <a:srgbClr val="F9C42D"/>
                    </a:solidFill>
                    <a:sym typeface="Symbol" panose="05050102010706020507" pitchFamily="18" charset="2"/>
                  </a:rPr>
                  <a:t></a:t>
                </a:r>
                <a:endParaRPr kumimoji="0" lang="en-US" altLang="zh-CN" sz="2000">
                  <a:solidFill>
                    <a:srgbClr val="F9C42D"/>
                  </a:solidFill>
                </a:endParaRPr>
              </a:p>
            </p:txBody>
          </p:sp>
        </p:grpSp>
        <p:grpSp>
          <p:nvGrpSpPr>
            <p:cNvPr id="9233" name="组合 4">
              <a:extLst>
                <a:ext uri="{FF2B5EF4-FFF2-40B4-BE49-F238E27FC236}">
                  <a16:creationId xmlns:a16="http://schemas.microsoft.com/office/drawing/2014/main" id="{D9956FB9-3674-4001-8592-D52928D2C3E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452320" y="2240928"/>
              <a:ext cx="144016" cy="900040"/>
              <a:chOff x="7452320" y="2240928"/>
              <a:chExt cx="144016" cy="900040"/>
            </a:xfrm>
          </p:grpSpPr>
          <p:sp>
            <p:nvSpPr>
              <p:cNvPr id="9234" name="Line 8">
                <a:extLst>
                  <a:ext uri="{FF2B5EF4-FFF2-40B4-BE49-F238E27FC236}">
                    <a16:creationId xmlns:a16="http://schemas.microsoft.com/office/drawing/2014/main" id="{4EE11689-FBA9-43DD-A7A8-4423BA79525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452320" y="2276872"/>
                <a:ext cx="0" cy="540000"/>
              </a:xfrm>
              <a:prstGeom prst="line">
                <a:avLst/>
              </a:prstGeom>
              <a:noFill/>
              <a:ln w="28575">
                <a:solidFill>
                  <a:srgbClr val="FFFF66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35" name="Line 9">
                <a:extLst>
                  <a:ext uri="{FF2B5EF4-FFF2-40B4-BE49-F238E27FC236}">
                    <a16:creationId xmlns:a16="http://schemas.microsoft.com/office/drawing/2014/main" id="{D18DB5E5-B7BA-422F-8E06-A56C765477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524328" y="2240928"/>
                <a:ext cx="0" cy="540000"/>
              </a:xfrm>
              <a:prstGeom prst="line">
                <a:avLst/>
              </a:prstGeom>
              <a:noFill/>
              <a:ln w="28575">
                <a:solidFill>
                  <a:srgbClr val="66FFFF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36" name="Line 10">
                <a:extLst>
                  <a:ext uri="{FF2B5EF4-FFF2-40B4-BE49-F238E27FC236}">
                    <a16:creationId xmlns:a16="http://schemas.microsoft.com/office/drawing/2014/main" id="{110EB61B-477F-4AD3-8A3F-E27ED59D94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452320" y="2780928"/>
                <a:ext cx="0" cy="360000"/>
              </a:xfrm>
              <a:prstGeom prst="line">
                <a:avLst/>
              </a:prstGeom>
              <a:noFill/>
              <a:ln w="28575">
                <a:solidFill>
                  <a:srgbClr val="66FFFF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37" name="Line 11">
                <a:extLst>
                  <a:ext uri="{FF2B5EF4-FFF2-40B4-BE49-F238E27FC236}">
                    <a16:creationId xmlns:a16="http://schemas.microsoft.com/office/drawing/2014/main" id="{FEE0BFF6-87F8-492D-A8F4-4382BBC011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524328" y="2780968"/>
                <a:ext cx="0" cy="360000"/>
              </a:xfrm>
              <a:prstGeom prst="line">
                <a:avLst/>
              </a:prstGeom>
              <a:noFill/>
              <a:ln w="28575">
                <a:solidFill>
                  <a:srgbClr val="66FFFF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38" name="Line 12">
                <a:extLst>
                  <a:ext uri="{FF2B5EF4-FFF2-40B4-BE49-F238E27FC236}">
                    <a16:creationId xmlns:a16="http://schemas.microsoft.com/office/drawing/2014/main" id="{3464E858-394B-4C26-A419-20B630800D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596336" y="2240928"/>
                <a:ext cx="0" cy="540000"/>
              </a:xfrm>
              <a:prstGeom prst="line">
                <a:avLst/>
              </a:prstGeom>
              <a:noFill/>
              <a:ln w="28575">
                <a:solidFill>
                  <a:srgbClr val="FFCC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58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2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2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2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2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2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2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71" grpId="0" autoUpdateAnimBg="0"/>
      <p:bldP spid="12407" grpId="0" autoUpdateAnimBg="0"/>
      <p:bldP spid="12410" grpId="0" autoUpdateAnimBg="0"/>
      <p:bldP spid="12413" grpId="0" autoUpdateAnimBg="0"/>
      <p:bldP spid="12428" grpId="0" autoUpdateAnimBg="0"/>
      <p:bldP spid="5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2">
            <a:extLst>
              <a:ext uri="{FF2B5EF4-FFF2-40B4-BE49-F238E27FC236}">
                <a16:creationId xmlns:a16="http://schemas.microsoft.com/office/drawing/2014/main" id="{4E1CA8F8-C8E5-4DEF-B753-F50CE34268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" y="3240088"/>
            <a:ext cx="3286125" cy="337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3200"/>
              </a:lnSpc>
            </a:pPr>
            <a:r>
              <a:rPr kumimoji="0" lang="zh-CN" altLang="en-US" sz="2200">
                <a:solidFill>
                  <a:srgbClr val="FFFF00"/>
                </a:solidFill>
              </a:rPr>
              <a:t>利用劈尖干涉测量精密工件的微小缺陷：</a:t>
            </a:r>
            <a:r>
              <a:rPr kumimoji="0" lang="zh-CN" altLang="en-US" sz="2200">
                <a:solidFill>
                  <a:schemeClr val="bg1"/>
                </a:solidFill>
              </a:rPr>
              <a:t>在工件表面放一平板玻璃，构成空气劈尖。用单色光照射后，玻璃面上的干涉条纹，如图，请根据条纹弯曲方向说明工件表面缺陷是凹还是凸。</a:t>
            </a:r>
          </a:p>
        </p:txBody>
      </p:sp>
      <p:sp>
        <p:nvSpPr>
          <p:cNvPr id="27651" name="Text Box 25">
            <a:extLst>
              <a:ext uri="{FF2B5EF4-FFF2-40B4-BE49-F238E27FC236}">
                <a16:creationId xmlns:a16="http://schemas.microsoft.com/office/drawing/2014/main" id="{6261AE1D-3E64-4165-9E71-AA378A670D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" y="2686050"/>
            <a:ext cx="3689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en-US" altLang="zh-CN">
                <a:solidFill>
                  <a:schemeClr val="bg1"/>
                </a:solidFill>
                <a:ea typeface="楷体_GB2312" pitchFamily="49" charset="-122"/>
              </a:rPr>
              <a:t>(3) </a:t>
            </a:r>
            <a:r>
              <a:rPr lang="zh-CN" altLang="en-US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测表面不平整度</a:t>
            </a:r>
          </a:p>
        </p:txBody>
      </p:sp>
      <p:sp>
        <p:nvSpPr>
          <p:cNvPr id="7200" name="Rectangle 15">
            <a:extLst>
              <a:ext uri="{FF2B5EF4-FFF2-40B4-BE49-F238E27FC236}">
                <a16:creationId xmlns:a16="http://schemas.microsoft.com/office/drawing/2014/main" id="{F018B4D8-7F26-495E-937D-92AC0AFF28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3438" y="3000375"/>
            <a:ext cx="1595437" cy="382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700" tIns="12700" rIns="12700" bIns="12700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zh-CN" altLang="en-US">
                <a:solidFill>
                  <a:srgbClr val="FFFF00"/>
                </a:solidFill>
                <a:ea typeface="楷体_GB2312" pitchFamily="49" charset="-122"/>
              </a:rPr>
              <a:t>等厚条纹</a:t>
            </a:r>
          </a:p>
        </p:txBody>
      </p:sp>
      <p:sp>
        <p:nvSpPr>
          <p:cNvPr id="7207" name="AutoShape 22">
            <a:extLst>
              <a:ext uri="{FF2B5EF4-FFF2-40B4-BE49-F238E27FC236}">
                <a16:creationId xmlns:a16="http://schemas.microsoft.com/office/drawing/2014/main" id="{3C6721F4-BF08-419C-BF8D-5733F0B5BBA8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4619625" y="5349875"/>
            <a:ext cx="3781425" cy="879475"/>
          </a:xfrm>
          <a:prstGeom prst="cube">
            <a:avLst>
              <a:gd name="adj" fmla="val 76208"/>
            </a:avLst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0" lang="zh-CN" altLang="en-US">
              <a:solidFill>
                <a:schemeClr val="bg1"/>
              </a:solidFill>
            </a:endParaRPr>
          </a:p>
        </p:txBody>
      </p:sp>
      <p:grpSp>
        <p:nvGrpSpPr>
          <p:cNvPr id="2" name="组合 72">
            <a:extLst>
              <a:ext uri="{FF2B5EF4-FFF2-40B4-BE49-F238E27FC236}">
                <a16:creationId xmlns:a16="http://schemas.microsoft.com/office/drawing/2014/main" id="{5AF036F6-C949-4FDC-952A-95808DC74EAC}"/>
              </a:ext>
            </a:extLst>
          </p:cNvPr>
          <p:cNvGrpSpPr>
            <a:grpSpLocks/>
          </p:cNvGrpSpPr>
          <p:nvPr/>
        </p:nvGrpSpPr>
        <p:grpSpPr bwMode="auto">
          <a:xfrm>
            <a:off x="4906963" y="5611813"/>
            <a:ext cx="3165475" cy="112712"/>
            <a:chOff x="4906261" y="5611253"/>
            <a:chExt cx="3166201" cy="113739"/>
          </a:xfrm>
        </p:grpSpPr>
        <p:grpSp>
          <p:nvGrpSpPr>
            <p:cNvPr id="10308" name="组合 71">
              <a:extLst>
                <a:ext uri="{FF2B5EF4-FFF2-40B4-BE49-F238E27FC236}">
                  <a16:creationId xmlns:a16="http://schemas.microsoft.com/office/drawing/2014/main" id="{B9195F41-3D6A-4613-8D88-C63CB6BDA64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06261" y="5611253"/>
              <a:ext cx="3094763" cy="113739"/>
              <a:chOff x="6210936" y="5611253"/>
              <a:chExt cx="3094763" cy="113739"/>
            </a:xfrm>
          </p:grpSpPr>
          <p:sp>
            <p:nvSpPr>
              <p:cNvPr id="10311" name="Rectangle 23">
                <a:extLst>
                  <a:ext uri="{FF2B5EF4-FFF2-40B4-BE49-F238E27FC236}">
                    <a16:creationId xmlns:a16="http://schemas.microsoft.com/office/drawing/2014/main" id="{839FF57F-98ED-4205-AC60-4DCD704CFD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9475" y="5611253"/>
                <a:ext cx="2996224" cy="104548"/>
              </a:xfrm>
              <a:prstGeom prst="rect">
                <a:avLst/>
              </a:prstGeom>
              <a:solidFill>
                <a:srgbClr val="3399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kumimoji="0"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0312" name="Arc 24">
                <a:extLst>
                  <a:ext uri="{FF2B5EF4-FFF2-40B4-BE49-F238E27FC236}">
                    <a16:creationId xmlns:a16="http://schemas.microsoft.com/office/drawing/2014/main" id="{B1B9548D-D542-4C73-9041-7AA721C2231B}"/>
                  </a:ext>
                </a:extLst>
              </p:cNvPr>
              <p:cNvSpPr>
                <a:spLocks/>
              </p:cNvSpPr>
              <p:nvPr/>
            </p:nvSpPr>
            <p:spPr bwMode="auto">
              <a:xfrm rot="-9190083">
                <a:off x="6210936" y="5611253"/>
                <a:ext cx="127775" cy="113739"/>
              </a:xfrm>
              <a:custGeom>
                <a:avLst/>
                <a:gdLst>
                  <a:gd name="T0" fmla="*/ 0 w 42926"/>
                  <a:gd name="T1" fmla="*/ 2147483646 h 31354"/>
                  <a:gd name="T2" fmla="*/ 2147483646 w 42926"/>
                  <a:gd name="T3" fmla="*/ 2147483646 h 31354"/>
                  <a:gd name="T4" fmla="*/ 2147483646 w 42926"/>
                  <a:gd name="T5" fmla="*/ 2147483646 h 31354"/>
                  <a:gd name="T6" fmla="*/ 0 60000 65536"/>
                  <a:gd name="T7" fmla="*/ 0 60000 65536"/>
                  <a:gd name="T8" fmla="*/ 0 60000 65536"/>
                  <a:gd name="T9" fmla="*/ 0 w 42926"/>
                  <a:gd name="T10" fmla="*/ 0 h 31354"/>
                  <a:gd name="T11" fmla="*/ 42926 w 42926"/>
                  <a:gd name="T12" fmla="*/ 31354 h 3135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2926" h="31354" fill="none" extrusionOk="0">
                    <a:moveTo>
                      <a:pt x="-1" y="18171"/>
                    </a:moveTo>
                    <a:cubicBezTo>
                      <a:pt x="1683" y="7700"/>
                      <a:pt x="10719" y="-1"/>
                      <a:pt x="21326" y="0"/>
                    </a:cubicBezTo>
                    <a:cubicBezTo>
                      <a:pt x="33255" y="0"/>
                      <a:pt x="42926" y="9670"/>
                      <a:pt x="42926" y="21600"/>
                    </a:cubicBezTo>
                    <a:cubicBezTo>
                      <a:pt x="42926" y="24988"/>
                      <a:pt x="42128" y="28330"/>
                      <a:pt x="40598" y="31354"/>
                    </a:cubicBezTo>
                  </a:path>
                  <a:path w="42926" h="31354" stroke="0" extrusionOk="0">
                    <a:moveTo>
                      <a:pt x="-1" y="18171"/>
                    </a:moveTo>
                    <a:cubicBezTo>
                      <a:pt x="1683" y="7700"/>
                      <a:pt x="10719" y="-1"/>
                      <a:pt x="21326" y="0"/>
                    </a:cubicBezTo>
                    <a:cubicBezTo>
                      <a:pt x="33255" y="0"/>
                      <a:pt x="42926" y="9670"/>
                      <a:pt x="42926" y="21600"/>
                    </a:cubicBezTo>
                    <a:cubicBezTo>
                      <a:pt x="42926" y="24988"/>
                      <a:pt x="42128" y="28330"/>
                      <a:pt x="40598" y="31354"/>
                    </a:cubicBezTo>
                    <a:lnTo>
                      <a:pt x="21326" y="21600"/>
                    </a:lnTo>
                    <a:lnTo>
                      <a:pt x="-1" y="18171"/>
                    </a:lnTo>
                    <a:close/>
                  </a:path>
                </a:pathLst>
              </a:cu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0309" name="Line 26">
              <a:extLst>
                <a:ext uri="{FF2B5EF4-FFF2-40B4-BE49-F238E27FC236}">
                  <a16:creationId xmlns:a16="http://schemas.microsoft.com/office/drawing/2014/main" id="{1E1BB807-D97B-4279-9BD9-F4C06EAF74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14389" y="5611253"/>
              <a:ext cx="3093679" cy="11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10" name="Freeform 27">
              <a:extLst>
                <a:ext uri="{FF2B5EF4-FFF2-40B4-BE49-F238E27FC236}">
                  <a16:creationId xmlns:a16="http://schemas.microsoft.com/office/drawing/2014/main" id="{2804E6E3-2411-4DF0-96E7-EA1AF020FA42}"/>
                </a:ext>
              </a:extLst>
            </p:cNvPr>
            <p:cNvSpPr>
              <a:spLocks/>
            </p:cNvSpPr>
            <p:nvPr/>
          </p:nvSpPr>
          <p:spPr bwMode="auto">
            <a:xfrm>
              <a:off x="4928972" y="5611253"/>
              <a:ext cx="3143490" cy="104548"/>
            </a:xfrm>
            <a:custGeom>
              <a:avLst/>
              <a:gdLst>
                <a:gd name="T0" fmla="*/ 0 w 2903"/>
                <a:gd name="T1" fmla="*/ 0 h 91"/>
                <a:gd name="T2" fmla="*/ 2147483646 w 2903"/>
                <a:gd name="T3" fmla="*/ 0 h 91"/>
                <a:gd name="T4" fmla="*/ 2147483646 w 2903"/>
                <a:gd name="T5" fmla="*/ 2147483646 h 91"/>
                <a:gd name="T6" fmla="*/ 2147483646 w 2903"/>
                <a:gd name="T7" fmla="*/ 2147483646 h 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903"/>
                <a:gd name="T13" fmla="*/ 0 h 91"/>
                <a:gd name="T14" fmla="*/ 2903 w 2903"/>
                <a:gd name="T15" fmla="*/ 91 h 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903" h="91">
                  <a:moveTo>
                    <a:pt x="0" y="0"/>
                  </a:moveTo>
                  <a:lnTo>
                    <a:pt x="2812" y="0"/>
                  </a:lnTo>
                  <a:lnTo>
                    <a:pt x="2903" y="91"/>
                  </a:lnTo>
                  <a:lnTo>
                    <a:pt x="45" y="91"/>
                  </a:lnTo>
                </a:path>
              </a:pathLst>
            </a:custGeom>
            <a:noFill/>
            <a:ln w="571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组合 68">
            <a:extLst>
              <a:ext uri="{FF2B5EF4-FFF2-40B4-BE49-F238E27FC236}">
                <a16:creationId xmlns:a16="http://schemas.microsoft.com/office/drawing/2014/main" id="{C3356899-235C-4329-BBB3-430E374C97FE}"/>
              </a:ext>
            </a:extLst>
          </p:cNvPr>
          <p:cNvGrpSpPr>
            <a:grpSpLocks/>
          </p:cNvGrpSpPr>
          <p:nvPr/>
        </p:nvGrpSpPr>
        <p:grpSpPr bwMode="auto">
          <a:xfrm>
            <a:off x="4598988" y="3267075"/>
            <a:ext cx="3402012" cy="947738"/>
            <a:chOff x="4599282" y="3266392"/>
            <a:chExt cx="3402167" cy="948975"/>
          </a:xfrm>
        </p:grpSpPr>
        <p:grpSp>
          <p:nvGrpSpPr>
            <p:cNvPr id="10288" name="Group 28">
              <a:extLst>
                <a:ext uri="{FF2B5EF4-FFF2-40B4-BE49-F238E27FC236}">
                  <a16:creationId xmlns:a16="http://schemas.microsoft.com/office/drawing/2014/main" id="{5723ADBB-2D88-46DD-A70A-87D018D91B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99282" y="3721349"/>
              <a:ext cx="1165138" cy="494018"/>
              <a:chOff x="1410" y="1921"/>
              <a:chExt cx="1076" cy="430"/>
            </a:xfrm>
          </p:grpSpPr>
          <p:sp>
            <p:nvSpPr>
              <p:cNvPr id="10305" name="Line 29">
                <a:extLst>
                  <a:ext uri="{FF2B5EF4-FFF2-40B4-BE49-F238E27FC236}">
                    <a16:creationId xmlns:a16="http://schemas.microsoft.com/office/drawing/2014/main" id="{009B9C46-7F22-4D51-AEC8-238CBE3D92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10" y="1921"/>
                <a:ext cx="406" cy="138"/>
              </a:xfrm>
              <a:prstGeom prst="line">
                <a:avLst/>
              </a:prstGeom>
              <a:noFill/>
              <a:ln w="25400">
                <a:solidFill>
                  <a:srgbClr val="FFFF00"/>
                </a:solidFill>
                <a:round/>
                <a:headEnd type="none" w="med" len="sm"/>
                <a:tailEnd type="none" w="med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06" name="Line 30">
                <a:extLst>
                  <a:ext uri="{FF2B5EF4-FFF2-40B4-BE49-F238E27FC236}">
                    <a16:creationId xmlns:a16="http://schemas.microsoft.com/office/drawing/2014/main" id="{743EA1C7-36DE-4AC1-8DD3-DB5CFA8FA1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45" y="2173"/>
                <a:ext cx="441" cy="178"/>
              </a:xfrm>
              <a:prstGeom prst="line">
                <a:avLst/>
              </a:prstGeom>
              <a:noFill/>
              <a:ln w="25400">
                <a:solidFill>
                  <a:srgbClr val="FFFF00"/>
                </a:solidFill>
                <a:round/>
                <a:headEnd type="none" w="med" len="sm"/>
                <a:tailEnd type="none" w="med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07" name="Arc 31">
                <a:extLst>
                  <a:ext uri="{FF2B5EF4-FFF2-40B4-BE49-F238E27FC236}">
                    <a16:creationId xmlns:a16="http://schemas.microsoft.com/office/drawing/2014/main" id="{D6DCB51F-6FB6-43DE-BD47-3875133C193B}"/>
                  </a:ext>
                </a:extLst>
              </p:cNvPr>
              <p:cNvSpPr>
                <a:spLocks/>
              </p:cNvSpPr>
              <p:nvPr/>
            </p:nvSpPr>
            <p:spPr bwMode="auto">
              <a:xfrm rot="-9092483">
                <a:off x="1805" y="2094"/>
                <a:ext cx="224" cy="115"/>
              </a:xfrm>
              <a:custGeom>
                <a:avLst/>
                <a:gdLst>
                  <a:gd name="T0" fmla="*/ 0 w 43200"/>
                  <a:gd name="T1" fmla="*/ 0 h 23317"/>
                  <a:gd name="T2" fmla="*/ 0 w 43200"/>
                  <a:gd name="T3" fmla="*/ 0 h 23317"/>
                  <a:gd name="T4" fmla="*/ 0 w 43200"/>
                  <a:gd name="T5" fmla="*/ 0 h 23317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3317"/>
                  <a:gd name="T11" fmla="*/ 43200 w 43200"/>
                  <a:gd name="T12" fmla="*/ 23317 h 2331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3317" fill="none" extrusionOk="0">
                    <a:moveTo>
                      <a:pt x="68" y="23316"/>
                    </a:moveTo>
                    <a:cubicBezTo>
                      <a:pt x="22" y="22745"/>
                      <a:pt x="0" y="2217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</a:path>
                  <a:path w="43200" h="23317" stroke="0" extrusionOk="0">
                    <a:moveTo>
                      <a:pt x="68" y="23316"/>
                    </a:moveTo>
                    <a:cubicBezTo>
                      <a:pt x="22" y="22745"/>
                      <a:pt x="0" y="2217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  <a:lnTo>
                      <a:pt x="21600" y="21600"/>
                    </a:lnTo>
                    <a:lnTo>
                      <a:pt x="68" y="23316"/>
                    </a:lnTo>
                    <a:close/>
                  </a:path>
                </a:pathLst>
              </a:custGeom>
              <a:noFill/>
              <a:ln w="38100">
                <a:solidFill>
                  <a:srgbClr val="FF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289" name="Group 32">
              <a:extLst>
                <a:ext uri="{FF2B5EF4-FFF2-40B4-BE49-F238E27FC236}">
                  <a16:creationId xmlns:a16="http://schemas.microsoft.com/office/drawing/2014/main" id="{A160DD33-799A-4374-A007-0BA6DD5F91D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80125" y="3266392"/>
              <a:ext cx="1221324" cy="591274"/>
              <a:chOff x="1410" y="1921"/>
              <a:chExt cx="1078" cy="467"/>
            </a:xfrm>
          </p:grpSpPr>
          <p:sp>
            <p:nvSpPr>
              <p:cNvPr id="10302" name="Line 33">
                <a:extLst>
                  <a:ext uri="{FF2B5EF4-FFF2-40B4-BE49-F238E27FC236}">
                    <a16:creationId xmlns:a16="http://schemas.microsoft.com/office/drawing/2014/main" id="{699C539C-3F7A-4C6B-AD1C-C74DD3CFB5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10" y="1921"/>
                <a:ext cx="447" cy="185"/>
              </a:xfrm>
              <a:prstGeom prst="line">
                <a:avLst/>
              </a:prstGeom>
              <a:noFill/>
              <a:ln w="25400">
                <a:solidFill>
                  <a:srgbClr val="FFFF00"/>
                </a:solidFill>
                <a:round/>
                <a:headEnd type="none" w="med" len="sm"/>
                <a:tailEnd type="none" w="med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03" name="Line 34">
                <a:extLst>
                  <a:ext uri="{FF2B5EF4-FFF2-40B4-BE49-F238E27FC236}">
                    <a16:creationId xmlns:a16="http://schemas.microsoft.com/office/drawing/2014/main" id="{54BE2B95-27E3-474D-8BCE-ED8ECC1B38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99" y="2173"/>
                <a:ext cx="489" cy="215"/>
              </a:xfrm>
              <a:prstGeom prst="line">
                <a:avLst/>
              </a:prstGeom>
              <a:noFill/>
              <a:ln w="25400">
                <a:solidFill>
                  <a:srgbClr val="FFFF00"/>
                </a:solidFill>
                <a:round/>
                <a:headEnd type="none" w="med" len="sm"/>
                <a:tailEnd type="none" w="med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04" name="Arc 35">
                <a:extLst>
                  <a:ext uri="{FF2B5EF4-FFF2-40B4-BE49-F238E27FC236}">
                    <a16:creationId xmlns:a16="http://schemas.microsoft.com/office/drawing/2014/main" id="{5ED6F2DB-4E4E-4939-B82A-9BA1A3CBD169}"/>
                  </a:ext>
                </a:extLst>
              </p:cNvPr>
              <p:cNvSpPr>
                <a:spLocks/>
              </p:cNvSpPr>
              <p:nvPr/>
            </p:nvSpPr>
            <p:spPr bwMode="auto">
              <a:xfrm rot="-9092483">
                <a:off x="1805" y="2119"/>
                <a:ext cx="224" cy="115"/>
              </a:xfrm>
              <a:custGeom>
                <a:avLst/>
                <a:gdLst>
                  <a:gd name="T0" fmla="*/ 0 w 43200"/>
                  <a:gd name="T1" fmla="*/ 0 h 23317"/>
                  <a:gd name="T2" fmla="*/ 0 w 43200"/>
                  <a:gd name="T3" fmla="*/ 0 h 23317"/>
                  <a:gd name="T4" fmla="*/ 0 w 43200"/>
                  <a:gd name="T5" fmla="*/ 0 h 23317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3317"/>
                  <a:gd name="T11" fmla="*/ 43200 w 43200"/>
                  <a:gd name="T12" fmla="*/ 23317 h 2331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3317" fill="none" extrusionOk="0">
                    <a:moveTo>
                      <a:pt x="68" y="23316"/>
                    </a:moveTo>
                    <a:cubicBezTo>
                      <a:pt x="22" y="22745"/>
                      <a:pt x="0" y="2217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</a:path>
                  <a:path w="43200" h="23317" stroke="0" extrusionOk="0">
                    <a:moveTo>
                      <a:pt x="68" y="23316"/>
                    </a:moveTo>
                    <a:cubicBezTo>
                      <a:pt x="22" y="22745"/>
                      <a:pt x="0" y="2217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  <a:lnTo>
                      <a:pt x="21600" y="21600"/>
                    </a:lnTo>
                    <a:lnTo>
                      <a:pt x="68" y="23316"/>
                    </a:lnTo>
                    <a:close/>
                  </a:path>
                </a:pathLst>
              </a:custGeom>
              <a:noFill/>
              <a:ln w="38100">
                <a:solidFill>
                  <a:srgbClr val="FF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290" name="Group 36">
              <a:extLst>
                <a:ext uri="{FF2B5EF4-FFF2-40B4-BE49-F238E27FC236}">
                  <a16:creationId xmlns:a16="http://schemas.microsoft.com/office/drawing/2014/main" id="{252AB984-3E4D-4BFD-839B-26ECF5AB263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38326" y="3370940"/>
              <a:ext cx="1101251" cy="558356"/>
              <a:chOff x="1410" y="1921"/>
              <a:chExt cx="1017" cy="486"/>
            </a:xfrm>
          </p:grpSpPr>
          <p:sp>
            <p:nvSpPr>
              <p:cNvPr id="10299" name="Line 37">
                <a:extLst>
                  <a:ext uri="{FF2B5EF4-FFF2-40B4-BE49-F238E27FC236}">
                    <a16:creationId xmlns:a16="http://schemas.microsoft.com/office/drawing/2014/main" id="{4B4ED600-564E-4D35-960D-CD9CAAC393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10" y="1921"/>
                <a:ext cx="414" cy="175"/>
              </a:xfrm>
              <a:prstGeom prst="line">
                <a:avLst/>
              </a:prstGeom>
              <a:noFill/>
              <a:ln w="25400">
                <a:solidFill>
                  <a:srgbClr val="FFFF00"/>
                </a:solidFill>
                <a:round/>
                <a:headEnd type="none" w="med" len="sm"/>
                <a:tailEnd type="none" w="med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00" name="Line 38">
                <a:extLst>
                  <a:ext uri="{FF2B5EF4-FFF2-40B4-BE49-F238E27FC236}">
                    <a16:creationId xmlns:a16="http://schemas.microsoft.com/office/drawing/2014/main" id="{77F4F3D0-0281-471D-BC3C-6FF71E450A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22" y="2218"/>
                <a:ext cx="405" cy="189"/>
              </a:xfrm>
              <a:prstGeom prst="line">
                <a:avLst/>
              </a:prstGeom>
              <a:noFill/>
              <a:ln w="25400">
                <a:solidFill>
                  <a:srgbClr val="FFFF00"/>
                </a:solidFill>
                <a:round/>
                <a:headEnd type="none" w="med" len="sm"/>
                <a:tailEnd type="none" w="med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01" name="Arc 39">
                <a:extLst>
                  <a:ext uri="{FF2B5EF4-FFF2-40B4-BE49-F238E27FC236}">
                    <a16:creationId xmlns:a16="http://schemas.microsoft.com/office/drawing/2014/main" id="{1F96A015-32E8-4A5E-A218-637AE5DA1A9A}"/>
                  </a:ext>
                </a:extLst>
              </p:cNvPr>
              <p:cNvSpPr>
                <a:spLocks/>
              </p:cNvSpPr>
              <p:nvPr/>
            </p:nvSpPr>
            <p:spPr bwMode="auto">
              <a:xfrm rot="-9092483">
                <a:off x="1770" y="2124"/>
                <a:ext cx="224" cy="115"/>
              </a:xfrm>
              <a:custGeom>
                <a:avLst/>
                <a:gdLst>
                  <a:gd name="T0" fmla="*/ 0 w 43200"/>
                  <a:gd name="T1" fmla="*/ 0 h 23317"/>
                  <a:gd name="T2" fmla="*/ 0 w 43200"/>
                  <a:gd name="T3" fmla="*/ 0 h 23317"/>
                  <a:gd name="T4" fmla="*/ 0 w 43200"/>
                  <a:gd name="T5" fmla="*/ 0 h 23317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3317"/>
                  <a:gd name="T11" fmla="*/ 43200 w 43200"/>
                  <a:gd name="T12" fmla="*/ 23317 h 2331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3317" fill="none" extrusionOk="0">
                    <a:moveTo>
                      <a:pt x="68" y="23316"/>
                    </a:moveTo>
                    <a:cubicBezTo>
                      <a:pt x="22" y="22745"/>
                      <a:pt x="0" y="2217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</a:path>
                  <a:path w="43200" h="23317" stroke="0" extrusionOk="0">
                    <a:moveTo>
                      <a:pt x="68" y="23316"/>
                    </a:moveTo>
                    <a:cubicBezTo>
                      <a:pt x="22" y="22745"/>
                      <a:pt x="0" y="2217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  <a:lnTo>
                      <a:pt x="21600" y="21600"/>
                    </a:lnTo>
                    <a:lnTo>
                      <a:pt x="68" y="23316"/>
                    </a:lnTo>
                    <a:close/>
                  </a:path>
                </a:pathLst>
              </a:custGeom>
              <a:noFill/>
              <a:ln w="38100">
                <a:solidFill>
                  <a:srgbClr val="FF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291" name="Group 40">
              <a:extLst>
                <a:ext uri="{FF2B5EF4-FFF2-40B4-BE49-F238E27FC236}">
                  <a16:creationId xmlns:a16="http://schemas.microsoft.com/office/drawing/2014/main" id="{690794F2-B62F-4C44-8346-63E0BABF529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49260" y="3527186"/>
              <a:ext cx="1108830" cy="506656"/>
              <a:chOff x="1410" y="1921"/>
              <a:chExt cx="1024" cy="441"/>
            </a:xfrm>
          </p:grpSpPr>
          <p:sp>
            <p:nvSpPr>
              <p:cNvPr id="10296" name="Line 41">
                <a:extLst>
                  <a:ext uri="{FF2B5EF4-FFF2-40B4-BE49-F238E27FC236}">
                    <a16:creationId xmlns:a16="http://schemas.microsoft.com/office/drawing/2014/main" id="{5767375F-E864-421E-9142-63ACE5E258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10" y="1921"/>
                <a:ext cx="430" cy="163"/>
              </a:xfrm>
              <a:prstGeom prst="line">
                <a:avLst/>
              </a:prstGeom>
              <a:noFill/>
              <a:ln w="25400">
                <a:solidFill>
                  <a:srgbClr val="FFFF00"/>
                </a:solidFill>
                <a:round/>
                <a:headEnd type="none" w="med" len="sm"/>
                <a:tailEnd type="none" w="med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97" name="Line 42">
                <a:extLst>
                  <a:ext uri="{FF2B5EF4-FFF2-40B4-BE49-F238E27FC236}">
                    <a16:creationId xmlns:a16="http://schemas.microsoft.com/office/drawing/2014/main" id="{F00066D4-CB37-4DB6-8623-800FC931A7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29" y="2173"/>
                <a:ext cx="405" cy="189"/>
              </a:xfrm>
              <a:prstGeom prst="line">
                <a:avLst/>
              </a:prstGeom>
              <a:noFill/>
              <a:ln w="25400">
                <a:solidFill>
                  <a:srgbClr val="FFFF00"/>
                </a:solidFill>
                <a:round/>
                <a:headEnd type="none" w="med" len="sm"/>
                <a:tailEnd type="none" w="med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98" name="Arc 43">
                <a:extLst>
                  <a:ext uri="{FF2B5EF4-FFF2-40B4-BE49-F238E27FC236}">
                    <a16:creationId xmlns:a16="http://schemas.microsoft.com/office/drawing/2014/main" id="{1DEB5242-C48B-4A8A-9F8A-9BC5BE9F2403}"/>
                  </a:ext>
                </a:extLst>
              </p:cNvPr>
              <p:cNvSpPr>
                <a:spLocks/>
              </p:cNvSpPr>
              <p:nvPr/>
            </p:nvSpPr>
            <p:spPr bwMode="auto">
              <a:xfrm rot="-9092483">
                <a:off x="1799" y="2112"/>
                <a:ext cx="224" cy="115"/>
              </a:xfrm>
              <a:custGeom>
                <a:avLst/>
                <a:gdLst>
                  <a:gd name="T0" fmla="*/ 0 w 43200"/>
                  <a:gd name="T1" fmla="*/ 0 h 23317"/>
                  <a:gd name="T2" fmla="*/ 0 w 43200"/>
                  <a:gd name="T3" fmla="*/ 0 h 23317"/>
                  <a:gd name="T4" fmla="*/ 0 w 43200"/>
                  <a:gd name="T5" fmla="*/ 0 h 23317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3317"/>
                  <a:gd name="T11" fmla="*/ 43200 w 43200"/>
                  <a:gd name="T12" fmla="*/ 23317 h 2331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3317" fill="none" extrusionOk="0">
                    <a:moveTo>
                      <a:pt x="68" y="23316"/>
                    </a:moveTo>
                    <a:cubicBezTo>
                      <a:pt x="22" y="22745"/>
                      <a:pt x="0" y="2217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</a:path>
                  <a:path w="43200" h="23317" stroke="0" extrusionOk="0">
                    <a:moveTo>
                      <a:pt x="68" y="23316"/>
                    </a:moveTo>
                    <a:cubicBezTo>
                      <a:pt x="22" y="22745"/>
                      <a:pt x="0" y="2217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  <a:lnTo>
                      <a:pt x="21600" y="21600"/>
                    </a:lnTo>
                    <a:lnTo>
                      <a:pt x="68" y="23316"/>
                    </a:lnTo>
                    <a:close/>
                  </a:path>
                </a:pathLst>
              </a:custGeom>
              <a:noFill/>
              <a:ln w="38100">
                <a:solidFill>
                  <a:srgbClr val="FF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292" name="Group 44">
              <a:extLst>
                <a:ext uri="{FF2B5EF4-FFF2-40B4-BE49-F238E27FC236}">
                  <a16:creationId xmlns:a16="http://schemas.microsoft.com/office/drawing/2014/main" id="{667A7CD0-E4E7-4344-904A-D65B3955AC7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59112" y="3630585"/>
              <a:ext cx="1127239" cy="506656"/>
              <a:chOff x="1410" y="1921"/>
              <a:chExt cx="1041" cy="441"/>
            </a:xfrm>
          </p:grpSpPr>
          <p:sp>
            <p:nvSpPr>
              <p:cNvPr id="10293" name="Line 45">
                <a:extLst>
                  <a:ext uri="{FF2B5EF4-FFF2-40B4-BE49-F238E27FC236}">
                    <a16:creationId xmlns:a16="http://schemas.microsoft.com/office/drawing/2014/main" id="{CB17EC20-3138-4D4E-9EA3-520491F00D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10" y="1921"/>
                <a:ext cx="406" cy="138"/>
              </a:xfrm>
              <a:prstGeom prst="line">
                <a:avLst/>
              </a:prstGeom>
              <a:noFill/>
              <a:ln w="25400">
                <a:solidFill>
                  <a:srgbClr val="FFFF00"/>
                </a:solidFill>
                <a:round/>
                <a:headEnd type="none" w="med" len="sm"/>
                <a:tailEnd type="none" w="med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94" name="Line 46">
                <a:extLst>
                  <a:ext uri="{FF2B5EF4-FFF2-40B4-BE49-F238E27FC236}">
                    <a16:creationId xmlns:a16="http://schemas.microsoft.com/office/drawing/2014/main" id="{2D94F035-14C2-4685-BD23-3619C88BFA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46" y="2173"/>
                <a:ext cx="405" cy="189"/>
              </a:xfrm>
              <a:prstGeom prst="line">
                <a:avLst/>
              </a:prstGeom>
              <a:noFill/>
              <a:ln w="25400">
                <a:solidFill>
                  <a:srgbClr val="FFFF00"/>
                </a:solidFill>
                <a:round/>
                <a:headEnd type="none" w="med" len="sm"/>
                <a:tailEnd type="none" w="med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95" name="Arc 47">
                <a:extLst>
                  <a:ext uri="{FF2B5EF4-FFF2-40B4-BE49-F238E27FC236}">
                    <a16:creationId xmlns:a16="http://schemas.microsoft.com/office/drawing/2014/main" id="{A0FBA9F3-4E18-46C1-8C9F-9E846375A1FC}"/>
                  </a:ext>
                </a:extLst>
              </p:cNvPr>
              <p:cNvSpPr>
                <a:spLocks/>
              </p:cNvSpPr>
              <p:nvPr/>
            </p:nvSpPr>
            <p:spPr bwMode="auto">
              <a:xfrm rot="-9092483">
                <a:off x="1807" y="2100"/>
                <a:ext cx="224" cy="115"/>
              </a:xfrm>
              <a:custGeom>
                <a:avLst/>
                <a:gdLst>
                  <a:gd name="T0" fmla="*/ 0 w 43200"/>
                  <a:gd name="T1" fmla="*/ 0 h 23317"/>
                  <a:gd name="T2" fmla="*/ 0 w 43200"/>
                  <a:gd name="T3" fmla="*/ 0 h 23317"/>
                  <a:gd name="T4" fmla="*/ 0 w 43200"/>
                  <a:gd name="T5" fmla="*/ 0 h 23317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3317"/>
                  <a:gd name="T11" fmla="*/ 43200 w 43200"/>
                  <a:gd name="T12" fmla="*/ 23317 h 2331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3317" fill="none" extrusionOk="0">
                    <a:moveTo>
                      <a:pt x="68" y="23316"/>
                    </a:moveTo>
                    <a:cubicBezTo>
                      <a:pt x="22" y="22745"/>
                      <a:pt x="0" y="2217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</a:path>
                  <a:path w="43200" h="23317" stroke="0" extrusionOk="0">
                    <a:moveTo>
                      <a:pt x="68" y="23316"/>
                    </a:moveTo>
                    <a:cubicBezTo>
                      <a:pt x="22" y="22745"/>
                      <a:pt x="0" y="2217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199" y="9670"/>
                      <a:pt x="43200" y="21599"/>
                    </a:cubicBezTo>
                    <a:lnTo>
                      <a:pt x="21600" y="21600"/>
                    </a:lnTo>
                    <a:lnTo>
                      <a:pt x="68" y="23316"/>
                    </a:lnTo>
                    <a:close/>
                  </a:path>
                </a:pathLst>
              </a:custGeom>
              <a:noFill/>
              <a:ln w="38100">
                <a:solidFill>
                  <a:srgbClr val="FF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10" name="组合 69">
            <a:extLst>
              <a:ext uri="{FF2B5EF4-FFF2-40B4-BE49-F238E27FC236}">
                <a16:creationId xmlns:a16="http://schemas.microsoft.com/office/drawing/2014/main" id="{647A98E4-6CB6-4D0F-8830-3C6B3A4C1CE7}"/>
              </a:ext>
            </a:extLst>
          </p:cNvPr>
          <p:cNvGrpSpPr>
            <a:grpSpLocks/>
          </p:cNvGrpSpPr>
          <p:nvPr/>
        </p:nvGrpSpPr>
        <p:grpSpPr bwMode="auto">
          <a:xfrm>
            <a:off x="4071938" y="3235325"/>
            <a:ext cx="4572000" cy="1844675"/>
            <a:chOff x="4071938" y="3235371"/>
            <a:chExt cx="4572000" cy="1843951"/>
          </a:xfrm>
        </p:grpSpPr>
        <p:sp>
          <p:nvSpPr>
            <p:cNvPr id="10267" name="Line 3">
              <a:extLst>
                <a:ext uri="{FF2B5EF4-FFF2-40B4-BE49-F238E27FC236}">
                  <a16:creationId xmlns:a16="http://schemas.microsoft.com/office/drawing/2014/main" id="{E96FFD04-44C6-4FDD-82E9-32D772DFC75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186737" y="3790280"/>
              <a:ext cx="16242" cy="421638"/>
            </a:xfrm>
            <a:prstGeom prst="line">
              <a:avLst/>
            </a:prstGeom>
            <a:noFill/>
            <a:ln w="25400">
              <a:solidFill>
                <a:srgbClr val="76FB4D"/>
              </a:solidFill>
              <a:round/>
              <a:headEnd type="none" w="med" len="sm"/>
              <a:tailEnd type="non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68" name="Line 12">
              <a:extLst>
                <a:ext uri="{FF2B5EF4-FFF2-40B4-BE49-F238E27FC236}">
                  <a16:creationId xmlns:a16="http://schemas.microsoft.com/office/drawing/2014/main" id="{CA0C5E7C-6C52-4DD6-A31C-4F935900185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269033" y="4681810"/>
              <a:ext cx="16242" cy="394065"/>
            </a:xfrm>
            <a:prstGeom prst="line">
              <a:avLst/>
            </a:prstGeom>
            <a:noFill/>
            <a:ln w="28575">
              <a:solidFill>
                <a:srgbClr val="76FB4D"/>
              </a:solidFill>
              <a:round/>
              <a:headEnd type="none" w="med" len="sm"/>
              <a:tailEnd type="non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0269" name="组合 67">
              <a:extLst>
                <a:ext uri="{FF2B5EF4-FFF2-40B4-BE49-F238E27FC236}">
                  <a16:creationId xmlns:a16="http://schemas.microsoft.com/office/drawing/2014/main" id="{38CB0884-0E38-4553-82B5-C20AA4EB86C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71938" y="3235371"/>
              <a:ext cx="4572000" cy="1843951"/>
              <a:chOff x="4071938" y="3235371"/>
              <a:chExt cx="4572000" cy="1843951"/>
            </a:xfrm>
          </p:grpSpPr>
          <p:sp>
            <p:nvSpPr>
              <p:cNvPr id="10270" name="Text Box 17">
                <a:extLst>
                  <a:ext uri="{FF2B5EF4-FFF2-40B4-BE49-F238E27FC236}">
                    <a16:creationId xmlns:a16="http://schemas.microsoft.com/office/drawing/2014/main" id="{C8D44FE6-17D2-4315-B1F8-DAF641D3AB2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500937" y="3857630"/>
                <a:ext cx="1143001" cy="3285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lang="zh-CN" altLang="en-US" sz="2000">
                    <a:solidFill>
                      <a:schemeClr val="accent1"/>
                    </a:solidFill>
                    <a:ea typeface="楷体_GB2312" pitchFamily="49" charset="-122"/>
                  </a:rPr>
                  <a:t>平晶</a:t>
                </a:r>
              </a:p>
            </p:txBody>
          </p:sp>
          <p:grpSp>
            <p:nvGrpSpPr>
              <p:cNvPr id="10271" name="组合 66">
                <a:extLst>
                  <a:ext uri="{FF2B5EF4-FFF2-40B4-BE49-F238E27FC236}">
                    <a16:creationId xmlns:a16="http://schemas.microsoft.com/office/drawing/2014/main" id="{1B955AC2-D651-4E72-B3B6-99460819AE2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071938" y="3235371"/>
                <a:ext cx="4286276" cy="1843951"/>
                <a:chOff x="4071938" y="3235371"/>
                <a:chExt cx="4286276" cy="1843951"/>
              </a:xfrm>
            </p:grpSpPr>
            <p:sp>
              <p:nvSpPr>
                <p:cNvPr id="10272" name="Line 4">
                  <a:extLst>
                    <a:ext uri="{FF2B5EF4-FFF2-40B4-BE49-F238E27FC236}">
                      <a16:creationId xmlns:a16="http://schemas.microsoft.com/office/drawing/2014/main" id="{1FB90D11-89BA-454B-B7EA-0BD7521D5EA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933889" y="3235371"/>
                  <a:ext cx="1219280" cy="552611"/>
                </a:xfrm>
                <a:prstGeom prst="line">
                  <a:avLst/>
                </a:prstGeom>
                <a:noFill/>
                <a:ln w="28575">
                  <a:solidFill>
                    <a:srgbClr val="76FB4D"/>
                  </a:solidFill>
                  <a:round/>
                  <a:headEnd type="none" w="med" len="sm"/>
                  <a:tailEnd type="none" w="med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273" name="Line 5">
                  <a:extLst>
                    <a:ext uri="{FF2B5EF4-FFF2-40B4-BE49-F238E27FC236}">
                      <a16:creationId xmlns:a16="http://schemas.microsoft.com/office/drawing/2014/main" id="{FAD33E40-C95D-4E87-BA3F-09D18D90A71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071938" y="3850022"/>
                  <a:ext cx="0" cy="805364"/>
                </a:xfrm>
                <a:prstGeom prst="line">
                  <a:avLst/>
                </a:prstGeom>
                <a:noFill/>
                <a:ln w="28575">
                  <a:solidFill>
                    <a:srgbClr val="76FB4D"/>
                  </a:solidFill>
                  <a:round/>
                  <a:headEnd type="none" w="med" len="sm"/>
                  <a:tailEnd type="none" w="med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274" name="Line 6">
                  <a:extLst>
                    <a:ext uri="{FF2B5EF4-FFF2-40B4-BE49-F238E27FC236}">
                      <a16:creationId xmlns:a16="http://schemas.microsoft.com/office/drawing/2014/main" id="{6D7A5EB1-FEBF-45A4-B8DF-0F403B604C4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324786" y="4290042"/>
                  <a:ext cx="0" cy="766303"/>
                </a:xfrm>
                <a:prstGeom prst="line">
                  <a:avLst/>
                </a:prstGeom>
                <a:noFill/>
                <a:ln w="28575">
                  <a:solidFill>
                    <a:srgbClr val="76FB4D"/>
                  </a:solidFill>
                  <a:round/>
                  <a:headEnd type="none" w="med" len="sm"/>
                  <a:tailEnd type="none" w="med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275" name="Line 7">
                  <a:extLst>
                    <a:ext uri="{FF2B5EF4-FFF2-40B4-BE49-F238E27FC236}">
                      <a16:creationId xmlns:a16="http://schemas.microsoft.com/office/drawing/2014/main" id="{D12680AA-7339-4384-8481-6256BB0791B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071938" y="3843128"/>
                  <a:ext cx="1252848" cy="476784"/>
                </a:xfrm>
                <a:prstGeom prst="line">
                  <a:avLst/>
                </a:prstGeom>
                <a:noFill/>
                <a:ln w="25400">
                  <a:solidFill>
                    <a:srgbClr val="76FB4D"/>
                  </a:solidFill>
                  <a:round/>
                  <a:headEnd type="none" w="med" len="sm"/>
                  <a:tailEnd type="none" w="med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276" name="Line 8">
                  <a:extLst>
                    <a:ext uri="{FF2B5EF4-FFF2-40B4-BE49-F238E27FC236}">
                      <a16:creationId xmlns:a16="http://schemas.microsoft.com/office/drawing/2014/main" id="{8E8FA1AD-7F05-4C92-BA22-AF188403256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071938" y="4238343"/>
                  <a:ext cx="1252848" cy="473338"/>
                </a:xfrm>
                <a:prstGeom prst="line">
                  <a:avLst/>
                </a:prstGeom>
                <a:noFill/>
                <a:ln w="28575">
                  <a:solidFill>
                    <a:srgbClr val="76FB4D"/>
                  </a:solidFill>
                  <a:round/>
                  <a:headEnd type="none" w="med" len="sm"/>
                  <a:tailEnd type="none" w="med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277" name="Line 9">
                  <a:extLst>
                    <a:ext uri="{FF2B5EF4-FFF2-40B4-BE49-F238E27FC236}">
                      <a16:creationId xmlns:a16="http://schemas.microsoft.com/office/drawing/2014/main" id="{203F21EF-AEA2-4A5F-908F-E6E2612885D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071938" y="4605984"/>
                  <a:ext cx="1252848" cy="473338"/>
                </a:xfrm>
                <a:prstGeom prst="line">
                  <a:avLst/>
                </a:prstGeom>
                <a:noFill/>
                <a:ln w="28575">
                  <a:solidFill>
                    <a:srgbClr val="76FB4D"/>
                  </a:solidFill>
                  <a:round/>
                  <a:headEnd type="none" w="med" len="sm"/>
                  <a:tailEnd type="none" w="med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278" name="Line 10">
                  <a:extLst>
                    <a:ext uri="{FF2B5EF4-FFF2-40B4-BE49-F238E27FC236}">
                      <a16:creationId xmlns:a16="http://schemas.microsoft.com/office/drawing/2014/main" id="{EF8749F2-F3E3-416C-A5A4-010C2FD4BE5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307460" y="4681808"/>
                  <a:ext cx="2979316" cy="45719"/>
                </a:xfrm>
                <a:prstGeom prst="line">
                  <a:avLst/>
                </a:prstGeom>
                <a:noFill/>
                <a:ln w="28575">
                  <a:solidFill>
                    <a:srgbClr val="76FB4D"/>
                  </a:solidFill>
                  <a:round/>
                  <a:headEnd type="none" w="med" len="sm"/>
                  <a:tailEnd type="none" w="med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279" name="Line 11">
                  <a:extLst>
                    <a:ext uri="{FF2B5EF4-FFF2-40B4-BE49-F238E27FC236}">
                      <a16:creationId xmlns:a16="http://schemas.microsoft.com/office/drawing/2014/main" id="{CC4B341C-90CA-47E9-91D6-E53EA763C0B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302046" y="5075875"/>
                  <a:ext cx="3010301" cy="0"/>
                </a:xfrm>
                <a:prstGeom prst="line">
                  <a:avLst/>
                </a:prstGeom>
                <a:noFill/>
                <a:ln w="28575">
                  <a:solidFill>
                    <a:srgbClr val="76FB4D"/>
                  </a:solidFill>
                  <a:round/>
                  <a:headEnd type="none" w="med" len="sm"/>
                  <a:tailEnd type="none" w="med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280" name="Line 13">
                  <a:extLst>
                    <a:ext uri="{FF2B5EF4-FFF2-40B4-BE49-F238E27FC236}">
                      <a16:creationId xmlns:a16="http://schemas.microsoft.com/office/drawing/2014/main" id="{810E8A93-C656-4CD9-B163-E80CA5E9C83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093595" y="3242264"/>
                  <a:ext cx="2861951" cy="630735"/>
                </a:xfrm>
                <a:prstGeom prst="line">
                  <a:avLst/>
                </a:prstGeom>
                <a:noFill/>
                <a:ln w="28575">
                  <a:solidFill>
                    <a:srgbClr val="76FB4D"/>
                  </a:solidFill>
                  <a:round/>
                  <a:headEnd type="none" w="med" len="sm"/>
                  <a:tailEnd type="none" w="med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281" name="Line 14">
                  <a:extLst>
                    <a:ext uri="{FF2B5EF4-FFF2-40B4-BE49-F238E27FC236}">
                      <a16:creationId xmlns:a16="http://schemas.microsoft.com/office/drawing/2014/main" id="{142A2A16-D979-4360-8049-E068B9A6C86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307460" y="3787982"/>
                  <a:ext cx="2895519" cy="512400"/>
                </a:xfrm>
                <a:prstGeom prst="line">
                  <a:avLst/>
                </a:prstGeom>
                <a:noFill/>
                <a:ln w="28575">
                  <a:solidFill>
                    <a:srgbClr val="76FB4D"/>
                  </a:solidFill>
                  <a:round/>
                  <a:headEnd type="none" w="med" len="sm"/>
                  <a:tailEnd type="none" w="med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282" name="Text Box 16">
                  <a:extLst>
                    <a:ext uri="{FF2B5EF4-FFF2-40B4-BE49-F238E27FC236}">
                      <a16:creationId xmlns:a16="http://schemas.microsoft.com/office/drawing/2014/main" id="{B3299846-3AB7-4643-925C-18585A0E4E0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838288" y="4714884"/>
                  <a:ext cx="2519926" cy="32168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/>
                  <a:r>
                    <a:rPr lang="zh-CN" altLang="en-US" sz="2000">
                      <a:solidFill>
                        <a:schemeClr val="accent1"/>
                      </a:solidFill>
                      <a:ea typeface="楷体_GB2312" pitchFamily="49" charset="-122"/>
                    </a:rPr>
                    <a:t>　　　　　待测工件</a:t>
                  </a:r>
                </a:p>
              </p:txBody>
            </p:sp>
            <p:sp>
              <p:nvSpPr>
                <p:cNvPr id="10283" name="Line 18">
                  <a:extLst>
                    <a:ext uri="{FF2B5EF4-FFF2-40B4-BE49-F238E27FC236}">
                      <a16:creationId xmlns:a16="http://schemas.microsoft.com/office/drawing/2014/main" id="{98C2810E-7227-4506-8A7C-40D00C203F6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324786" y="4182047"/>
                  <a:ext cx="2878194" cy="473338"/>
                </a:xfrm>
                <a:prstGeom prst="line">
                  <a:avLst/>
                </a:prstGeom>
                <a:noFill/>
                <a:ln w="28575">
                  <a:solidFill>
                    <a:srgbClr val="76FB4D"/>
                  </a:solidFill>
                  <a:round/>
                  <a:headEnd type="none" w="med" len="sm"/>
                  <a:tailEnd type="none" w="med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284" name="AutoShape 19">
                  <a:extLst>
                    <a:ext uri="{FF2B5EF4-FFF2-40B4-BE49-F238E27FC236}">
                      <a16:creationId xmlns:a16="http://schemas.microsoft.com/office/drawing/2014/main" id="{18319636-2F99-4801-8A22-2B803AAC283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733026" y="4293489"/>
                  <a:ext cx="296699" cy="374535"/>
                </a:xfrm>
                <a:prstGeom prst="flowChartConnector">
                  <a:avLst/>
                </a:prstGeom>
                <a:solidFill>
                  <a:schemeClr val="accent2"/>
                </a:solidFill>
                <a:ln w="19050">
                  <a:solidFill>
                    <a:schemeClr val="accent2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kumimoji="0" lang="zh-CN" alt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0285" name="Line 20">
                  <a:extLst>
                    <a:ext uri="{FF2B5EF4-FFF2-40B4-BE49-F238E27FC236}">
                      <a16:creationId xmlns:a16="http://schemas.microsoft.com/office/drawing/2014/main" id="{918196E1-319A-4B19-93D5-E63A4A3D863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239250" y="4365868"/>
                  <a:ext cx="559830" cy="276880"/>
                </a:xfrm>
                <a:prstGeom prst="line">
                  <a:avLst/>
                </a:prstGeom>
                <a:noFill/>
                <a:ln w="28575">
                  <a:solidFill>
                    <a:schemeClr val="accent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286" name="Line 21">
                  <a:extLst>
                    <a:ext uri="{FF2B5EF4-FFF2-40B4-BE49-F238E27FC236}">
                      <a16:creationId xmlns:a16="http://schemas.microsoft.com/office/drawing/2014/main" id="{84E59165-16FA-4BCB-B352-D9631304DC4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029725" y="4524413"/>
                  <a:ext cx="247971" cy="157397"/>
                </a:xfrm>
                <a:prstGeom prst="line">
                  <a:avLst/>
                </a:prstGeom>
                <a:noFill/>
                <a:ln w="28575">
                  <a:solidFill>
                    <a:srgbClr val="76FB4D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287" name="Line 48">
                  <a:extLst>
                    <a:ext uri="{FF2B5EF4-FFF2-40B4-BE49-F238E27FC236}">
                      <a16:creationId xmlns:a16="http://schemas.microsoft.com/office/drawing/2014/main" id="{52BB526B-FE19-4AB0-AA98-F240BE826A7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763346" y="4256725"/>
                  <a:ext cx="147266" cy="51699"/>
                </a:xfrm>
                <a:prstGeom prst="line">
                  <a:avLst/>
                </a:prstGeom>
                <a:noFill/>
                <a:ln w="28575">
                  <a:solidFill>
                    <a:schemeClr val="accent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7218" name="Line 49">
            <a:extLst>
              <a:ext uri="{FF2B5EF4-FFF2-40B4-BE49-F238E27FC236}">
                <a16:creationId xmlns:a16="http://schemas.microsoft.com/office/drawing/2014/main" id="{D0970C1D-2A72-4AE8-8A75-4837C9BF119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173913" y="3787775"/>
            <a:ext cx="47625" cy="20320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219" name="Line 50">
            <a:extLst>
              <a:ext uri="{FF2B5EF4-FFF2-40B4-BE49-F238E27FC236}">
                <a16:creationId xmlns:a16="http://schemas.microsoft.com/office/drawing/2014/main" id="{870FEDC5-9810-4A2D-AF11-0C6614FD63E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780213" y="3683000"/>
            <a:ext cx="49212" cy="19812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3" name="Group 50">
            <a:extLst>
              <a:ext uri="{FF2B5EF4-FFF2-40B4-BE49-F238E27FC236}">
                <a16:creationId xmlns:a16="http://schemas.microsoft.com/office/drawing/2014/main" id="{432EEDF5-2F39-4362-AC85-52E1C7EFB060}"/>
              </a:ext>
            </a:extLst>
          </p:cNvPr>
          <p:cNvGrpSpPr>
            <a:grpSpLocks/>
          </p:cNvGrpSpPr>
          <p:nvPr/>
        </p:nvGrpSpPr>
        <p:grpSpPr bwMode="auto">
          <a:xfrm>
            <a:off x="4460875" y="1643063"/>
            <a:ext cx="2182813" cy="990600"/>
            <a:chOff x="1005" y="3441"/>
            <a:chExt cx="1375" cy="624"/>
          </a:xfrm>
        </p:grpSpPr>
        <p:sp>
          <p:nvSpPr>
            <p:cNvPr id="10259" name="Rectangle 51">
              <a:extLst>
                <a:ext uri="{FF2B5EF4-FFF2-40B4-BE49-F238E27FC236}">
                  <a16:creationId xmlns:a16="http://schemas.microsoft.com/office/drawing/2014/main" id="{13B59091-2261-4F88-9C6F-C191C7F8A16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715807">
              <a:off x="1005" y="3647"/>
              <a:ext cx="1005" cy="121"/>
            </a:xfrm>
            <a:prstGeom prst="rect">
              <a:avLst/>
            </a:prstGeom>
            <a:solidFill>
              <a:srgbClr val="00CC99">
                <a:alpha val="50195"/>
              </a:srgbClr>
            </a:solidFill>
            <a:ln w="9525">
              <a:solidFill>
                <a:srgbClr val="00CC99">
                  <a:alpha val="61176"/>
                </a:srgbClr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kumimoji="0"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0260" name="Rectangle 52">
              <a:extLst>
                <a:ext uri="{FF2B5EF4-FFF2-40B4-BE49-F238E27FC236}">
                  <a16:creationId xmlns:a16="http://schemas.microsoft.com/office/drawing/2014/main" id="{C922F2F7-64FF-499F-832B-57CD9AB941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2" y="3876"/>
              <a:ext cx="987" cy="144"/>
            </a:xfrm>
            <a:prstGeom prst="rect">
              <a:avLst/>
            </a:prstGeom>
            <a:solidFill>
              <a:srgbClr val="00CC99">
                <a:alpha val="50195"/>
              </a:srgbClr>
            </a:solidFill>
            <a:ln w="9525">
              <a:solidFill>
                <a:srgbClr val="00CC99">
                  <a:alpha val="61960"/>
                </a:srgbClr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kumimoji="0"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0261" name="Oval 53">
              <a:extLst>
                <a:ext uri="{FF2B5EF4-FFF2-40B4-BE49-F238E27FC236}">
                  <a16:creationId xmlns:a16="http://schemas.microsoft.com/office/drawing/2014/main" id="{DB6D6CF1-22F9-4082-9725-BE04F12EB1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7" y="3668"/>
              <a:ext cx="212" cy="205"/>
            </a:xfrm>
            <a:prstGeom prst="ellipse">
              <a:avLst/>
            </a:prstGeom>
            <a:gradFill rotWithShape="1">
              <a:gsLst>
                <a:gs pos="0">
                  <a:srgbClr val="765E00">
                    <a:alpha val="71999"/>
                  </a:srgbClr>
                </a:gs>
                <a:gs pos="100000">
                  <a:srgbClr val="FFCC00">
                    <a:alpha val="75000"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kumimoji="0"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0262" name="Line 54">
              <a:extLst>
                <a:ext uri="{FF2B5EF4-FFF2-40B4-BE49-F238E27FC236}">
                  <a16:creationId xmlns:a16="http://schemas.microsoft.com/office/drawing/2014/main" id="{98C8C522-8AFA-4B20-B38A-96F73230A6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9" y="3644"/>
              <a:ext cx="329" cy="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63" name="Line 55">
              <a:extLst>
                <a:ext uri="{FF2B5EF4-FFF2-40B4-BE49-F238E27FC236}">
                  <a16:creationId xmlns:a16="http://schemas.microsoft.com/office/drawing/2014/main" id="{0A594B4B-2F15-4A6A-AD7A-21906E1472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26" y="3873"/>
              <a:ext cx="329" cy="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64" name="Line 56">
              <a:extLst>
                <a:ext uri="{FF2B5EF4-FFF2-40B4-BE49-F238E27FC236}">
                  <a16:creationId xmlns:a16="http://schemas.microsoft.com/office/drawing/2014/main" id="{CC3B2EB9-792A-45E4-B543-28746BA094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25" y="3441"/>
              <a:ext cx="0" cy="192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65" name="Line 57">
              <a:extLst>
                <a:ext uri="{FF2B5EF4-FFF2-40B4-BE49-F238E27FC236}">
                  <a16:creationId xmlns:a16="http://schemas.microsoft.com/office/drawing/2014/main" id="{771906BB-FDDA-4953-ADF2-35DC963FBA4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15" y="3873"/>
              <a:ext cx="0" cy="192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66" name="Text Box 58">
              <a:extLst>
                <a:ext uri="{FF2B5EF4-FFF2-40B4-BE49-F238E27FC236}">
                  <a16:creationId xmlns:a16="http://schemas.microsoft.com/office/drawing/2014/main" id="{7E5C7B70-AEC0-4807-9BC3-BB3F7E9820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33" y="3604"/>
              <a:ext cx="24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i="1" dirty="0">
                  <a:solidFill>
                    <a:srgbClr val="FFFFFF"/>
                  </a:solidFill>
                </a:rPr>
                <a:t>D</a:t>
              </a:r>
            </a:p>
          </p:txBody>
        </p:sp>
      </p:grpSp>
      <p:sp>
        <p:nvSpPr>
          <p:cNvPr id="61" name="Text Box 89">
            <a:extLst>
              <a:ext uri="{FF2B5EF4-FFF2-40B4-BE49-F238E27FC236}">
                <a16:creationId xmlns:a16="http://schemas.microsoft.com/office/drawing/2014/main" id="{4F541C65-D1D1-4B0C-AC87-B52B2949BB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" y="185738"/>
            <a:ext cx="800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FF00"/>
                </a:solidFill>
                <a:latin typeface="宋体" panose="02010600030101010101" pitchFamily="2" charset="-122"/>
              </a:rPr>
              <a:t>讨论</a:t>
            </a:r>
          </a:p>
        </p:txBody>
      </p:sp>
      <p:sp>
        <p:nvSpPr>
          <p:cNvPr id="62" name="Rectangle 90">
            <a:extLst>
              <a:ext uri="{FF2B5EF4-FFF2-40B4-BE49-F238E27FC236}">
                <a16:creationId xmlns:a16="http://schemas.microsoft.com/office/drawing/2014/main" id="{504C279C-3A7B-44A6-A325-AEC8E65704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" y="700088"/>
            <a:ext cx="5121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  <a:ea typeface="楷体_GB2312" pitchFamily="49" charset="-122"/>
              </a:rPr>
              <a:t>(1) </a:t>
            </a:r>
            <a:r>
              <a:rPr lang="zh-CN" altLang="en-US">
                <a:solidFill>
                  <a:schemeClr val="bg1"/>
                </a:solidFill>
                <a:ea typeface="楷体_GB2312" pitchFamily="49" charset="-122"/>
              </a:rPr>
              <a:t>空气</a:t>
            </a:r>
            <a:r>
              <a:rPr lang="zh-CN" altLang="en-US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劈尖，顶点处是一暗纹</a:t>
            </a:r>
          </a:p>
        </p:txBody>
      </p:sp>
      <p:sp>
        <p:nvSpPr>
          <p:cNvPr id="63" name="Text Box 91">
            <a:extLst>
              <a:ext uri="{FF2B5EF4-FFF2-40B4-BE49-F238E27FC236}">
                <a16:creationId xmlns:a16="http://schemas.microsoft.com/office/drawing/2014/main" id="{87794616-5721-4466-ABFD-9942BA9B93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7375" y="1260475"/>
            <a:ext cx="7942263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5000"/>
              </a:lnSpc>
              <a:spcBef>
                <a:spcPct val="50000"/>
              </a:spcBef>
            </a:pPr>
            <a:r>
              <a:rPr lang="en-US" altLang="zh-CN">
                <a:solidFill>
                  <a:schemeClr val="bg1"/>
                </a:solidFill>
                <a:ea typeface="楷体_GB2312" pitchFamily="49" charset="-122"/>
              </a:rPr>
              <a:t>(2) </a:t>
            </a:r>
            <a:r>
              <a:rPr lang="zh-CN" altLang="en-US">
                <a:solidFill>
                  <a:schemeClr val="bg1"/>
                </a:solidFill>
                <a:ea typeface="楷体_GB2312" pitchFamily="49" charset="-122"/>
              </a:rPr>
              <a:t>可测量小角度</a:t>
            </a:r>
            <a:r>
              <a:rPr lang="en-US" altLang="zh-CN" i="1">
                <a:solidFill>
                  <a:srgbClr val="66FFFF"/>
                </a:solidFill>
                <a:ea typeface="楷体_GB2312" pitchFamily="49" charset="-122"/>
              </a:rPr>
              <a:t>θ</a:t>
            </a:r>
            <a:r>
              <a:rPr lang="zh-CN" altLang="en-US">
                <a:solidFill>
                  <a:schemeClr val="bg1"/>
                </a:solidFill>
                <a:ea typeface="楷体_GB2312" pitchFamily="49" charset="-122"/>
              </a:rPr>
              <a:t>、微位移 </a:t>
            </a:r>
            <a:r>
              <a:rPr lang="en-US" altLang="zh-CN" i="1">
                <a:solidFill>
                  <a:srgbClr val="66FFFF"/>
                </a:solidFill>
                <a:ea typeface="楷体_GB2312" pitchFamily="49" charset="-122"/>
              </a:rPr>
              <a:t>x</a:t>
            </a:r>
            <a:r>
              <a:rPr lang="zh-CN" altLang="en-US">
                <a:solidFill>
                  <a:schemeClr val="bg1"/>
                </a:solidFill>
                <a:ea typeface="楷体_GB2312" pitchFamily="49" charset="-122"/>
              </a:rPr>
              <a:t>、</a:t>
            </a:r>
            <a:r>
              <a:rPr lang="zh-CN" altLang="en-US">
                <a:solidFill>
                  <a:schemeClr val="bg1"/>
                </a:solidFill>
                <a:latin typeface="Arial" panose="020B0604020202020204" pitchFamily="34" charset="0"/>
                <a:ea typeface="楷体_GB2312" pitchFamily="49" charset="-122"/>
              </a:rPr>
              <a:t>微小直径</a:t>
            </a:r>
            <a:r>
              <a:rPr lang="zh-CN" altLang="en-US" sz="1800" i="1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zh-CN" sz="1800" i="1">
                <a:solidFill>
                  <a:srgbClr val="66FFFF"/>
                </a:solidFill>
                <a:latin typeface="Arial" panose="020B0604020202020204" pitchFamily="34" charset="0"/>
              </a:rPr>
              <a:t>D</a:t>
            </a:r>
            <a:r>
              <a:rPr lang="zh-CN" altLang="en-US" sz="1800" i="1">
                <a:solidFill>
                  <a:srgbClr val="66FFFF"/>
                </a:solidFill>
                <a:latin typeface="Arial" panose="020B0604020202020204" pitchFamily="34" charset="0"/>
              </a:rPr>
              <a:t>、</a:t>
            </a:r>
            <a:r>
              <a:rPr lang="zh-CN" altLang="en-US">
                <a:solidFill>
                  <a:schemeClr val="bg1"/>
                </a:solidFill>
                <a:ea typeface="楷体_GB2312" pitchFamily="49" charset="-122"/>
              </a:rPr>
              <a:t>波长</a:t>
            </a:r>
            <a:r>
              <a:rPr lang="en-US" altLang="zh-CN" i="1">
                <a:solidFill>
                  <a:srgbClr val="66FFFF"/>
                </a:solidFill>
                <a:ea typeface="楷体_GB2312" pitchFamily="49" charset="-122"/>
              </a:rPr>
              <a:t>λ</a:t>
            </a:r>
            <a:r>
              <a:rPr lang="zh-CN" altLang="en-US">
                <a:solidFill>
                  <a:schemeClr val="bg1"/>
                </a:solidFill>
                <a:ea typeface="楷体_GB2312" pitchFamily="49" charset="-122"/>
              </a:rPr>
              <a:t>等</a:t>
            </a:r>
          </a:p>
        </p:txBody>
      </p:sp>
      <p:sp>
        <p:nvSpPr>
          <p:cNvPr id="64" name="AutoShape 92">
            <a:extLst>
              <a:ext uri="{FF2B5EF4-FFF2-40B4-BE49-F238E27FC236}">
                <a16:creationId xmlns:a16="http://schemas.microsoft.com/office/drawing/2014/main" id="{14DE7489-1793-4B43-861D-F4CBCE49F0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188" y="142875"/>
            <a:ext cx="360362" cy="576263"/>
          </a:xfrm>
          <a:prstGeom prst="star4">
            <a:avLst>
              <a:gd name="adj" fmla="val 18519"/>
            </a:avLst>
          </a:prstGeom>
          <a:gradFill rotWithShape="0">
            <a:gsLst>
              <a:gs pos="0">
                <a:srgbClr val="99FF99"/>
              </a:gs>
              <a:gs pos="100000">
                <a:srgbClr val="477647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0" lang="zh-CN" altLang="en-US">
              <a:solidFill>
                <a:schemeClr val="bg1"/>
              </a:solidFill>
            </a:endParaRPr>
          </a:p>
        </p:txBody>
      </p:sp>
      <p:graphicFrame>
        <p:nvGraphicFramePr>
          <p:cNvPr id="12427" name="Object 4">
            <a:extLst>
              <a:ext uri="{FF2B5EF4-FFF2-40B4-BE49-F238E27FC236}">
                <a16:creationId xmlns:a16="http://schemas.microsoft.com/office/drawing/2014/main" id="{D21ECF23-EA5E-410E-9A29-6015860B5E0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3061547"/>
              </p:ext>
            </p:extLst>
          </p:nvPr>
        </p:nvGraphicFramePr>
        <p:xfrm>
          <a:off x="2214563" y="1809825"/>
          <a:ext cx="1778000" cy="827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019" name="Equation" r:id="rId3" imgW="809504" imgH="390661" progId="Equation.3">
                  <p:embed/>
                </p:oleObj>
              </mc:Choice>
              <mc:Fallback>
                <p:oleObj name="Equation" r:id="rId3" imgW="809504" imgH="390661" progId="Equation.3">
                  <p:embed/>
                  <p:pic>
                    <p:nvPicPr>
                      <p:cNvPr id="12427" name="Object 4">
                        <a:extLst>
                          <a:ext uri="{FF2B5EF4-FFF2-40B4-BE49-F238E27FC236}">
                            <a16:creationId xmlns:a16="http://schemas.microsoft.com/office/drawing/2014/main" id="{D21ECF23-EA5E-410E-9A29-6015860B5E0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4563" y="1809825"/>
                        <a:ext cx="1778000" cy="827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7" name="灯片编号占位符 1">
            <a:extLst>
              <a:ext uri="{FF2B5EF4-FFF2-40B4-BE49-F238E27FC236}">
                <a16:creationId xmlns:a16="http://schemas.microsoft.com/office/drawing/2014/main" id="{66E641B1-5418-45D6-A8AF-1E79F6178900}"/>
              </a:ext>
            </a:extLst>
          </p:cNvPr>
          <p:cNvSpPr txBox="1">
            <a:spLocks/>
          </p:cNvSpPr>
          <p:nvPr/>
        </p:nvSpPr>
        <p:spPr bwMode="auto">
          <a:xfrm>
            <a:off x="0" y="6381750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0900946-BB8D-4216-AE1D-991920EC11DE}" type="slidenum">
              <a:rPr lang="en-US" altLang="zh-CN" b="0">
                <a:solidFill>
                  <a:srgbClr val="FF00FF"/>
                </a:solidFill>
              </a:rPr>
              <a:pPr eaLnBrk="1" hangingPunct="1"/>
              <a:t>12</a:t>
            </a:fld>
            <a:r>
              <a:rPr lang="en-US" altLang="zh-CN" b="0">
                <a:solidFill>
                  <a:srgbClr val="FF00FF"/>
                </a:solidFill>
              </a:rPr>
              <a:t>/21</a:t>
            </a:r>
          </a:p>
        </p:txBody>
      </p:sp>
      <p:sp>
        <p:nvSpPr>
          <p:cNvPr id="74" name="Text Box 89">
            <a:extLst>
              <a:ext uri="{FF2B5EF4-FFF2-40B4-BE49-F238E27FC236}">
                <a16:creationId xmlns:a16="http://schemas.microsoft.com/office/drawing/2014/main" id="{D4498406-8688-4808-AEAE-F0DD81A1EB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1938" y="5614988"/>
            <a:ext cx="9286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FF00"/>
                </a:solidFill>
                <a:latin typeface="宋体" panose="02010600030101010101" pitchFamily="2" charset="-122"/>
              </a:rPr>
              <a:t>凹陷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2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7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7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7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7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7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7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0" grpId="0"/>
      <p:bldP spid="27651" grpId="0"/>
      <p:bldP spid="7200" grpId="0"/>
      <p:bldP spid="7207" grpId="0" animBg="1"/>
      <p:bldP spid="61" grpId="0"/>
      <p:bldP spid="62" grpId="0" autoUpdateAnimBg="0"/>
      <p:bldP spid="63" grpId="0" autoUpdateAnimBg="0"/>
      <p:bldP spid="64" grpId="0" animBg="1"/>
      <p:bldP spid="7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7522" name="Object 2">
            <a:extLst>
              <a:ext uri="{FF2B5EF4-FFF2-40B4-BE49-F238E27FC236}">
                <a16:creationId xmlns:a16="http://schemas.microsoft.com/office/drawing/2014/main" id="{46D99ABD-FFDC-4D1F-B840-8E793347FB1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" y="1219200"/>
          <a:ext cx="4267200" cy="925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079" name="公式" r:id="rId4" imgW="1815312" imgH="393529" progId="Equation.3">
                  <p:embed/>
                </p:oleObj>
              </mc:Choice>
              <mc:Fallback>
                <p:oleObj name="公式" r:id="rId4" imgW="1815312" imgH="393529" progId="Equation.3">
                  <p:embed/>
                  <p:pic>
                    <p:nvPicPr>
                      <p:cNvPr id="107522" name="Object 2">
                        <a:extLst>
                          <a:ext uri="{FF2B5EF4-FFF2-40B4-BE49-F238E27FC236}">
                            <a16:creationId xmlns:a16="http://schemas.microsoft.com/office/drawing/2014/main" id="{46D99ABD-FFDC-4D1F-B840-8E793347FB1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219200"/>
                        <a:ext cx="4267200" cy="925513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CC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2" name="Text Box 3">
            <a:extLst>
              <a:ext uri="{FF2B5EF4-FFF2-40B4-BE49-F238E27FC236}">
                <a16:creationId xmlns:a16="http://schemas.microsoft.com/office/drawing/2014/main" id="{8393796A-41DB-4889-AABA-D9752BE488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875" y="180975"/>
            <a:ext cx="3994150" cy="4619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en-US" altLang="zh-CN">
                <a:solidFill>
                  <a:schemeClr val="bg1"/>
                </a:solidFill>
                <a:ea typeface="楷体_GB2312" pitchFamily="49" charset="-122"/>
              </a:rPr>
              <a:t>(4) </a:t>
            </a:r>
            <a:r>
              <a:rPr kumimoji="0" lang="zh-CN" altLang="en-US">
                <a:solidFill>
                  <a:schemeClr val="bg1"/>
                </a:solidFill>
                <a:ea typeface="楷体_GB2312" pitchFamily="49" charset="-122"/>
              </a:rPr>
              <a:t> 条纹的移动</a:t>
            </a:r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889A9987-9959-4508-9AFC-782DAC6618A2}"/>
              </a:ext>
            </a:extLst>
          </p:cNvPr>
          <p:cNvGrpSpPr>
            <a:grpSpLocks/>
          </p:cNvGrpSpPr>
          <p:nvPr/>
        </p:nvGrpSpPr>
        <p:grpSpPr bwMode="auto">
          <a:xfrm>
            <a:off x="1285875" y="3429000"/>
            <a:ext cx="2447925" cy="1371600"/>
            <a:chOff x="3786" y="1152"/>
            <a:chExt cx="1542" cy="864"/>
          </a:xfrm>
        </p:grpSpPr>
        <p:grpSp>
          <p:nvGrpSpPr>
            <p:cNvPr id="11338" name="Group 5">
              <a:extLst>
                <a:ext uri="{FF2B5EF4-FFF2-40B4-BE49-F238E27FC236}">
                  <a16:creationId xmlns:a16="http://schemas.microsoft.com/office/drawing/2014/main" id="{37CB570B-D45E-48F6-81E2-5A1AE08D5EA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86" y="1776"/>
              <a:ext cx="1542" cy="240"/>
              <a:chOff x="3930" y="1728"/>
              <a:chExt cx="1542" cy="240"/>
            </a:xfrm>
          </p:grpSpPr>
          <p:sp>
            <p:nvSpPr>
              <p:cNvPr id="11340" name="Line 6">
                <a:extLst>
                  <a:ext uri="{FF2B5EF4-FFF2-40B4-BE49-F238E27FC236}">
                    <a16:creationId xmlns:a16="http://schemas.microsoft.com/office/drawing/2014/main" id="{71BD6139-61FA-498C-95BD-D284C21BF4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936" y="1728"/>
                <a:ext cx="1536" cy="240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41" name="Line 7">
                <a:extLst>
                  <a:ext uri="{FF2B5EF4-FFF2-40B4-BE49-F238E27FC236}">
                    <a16:creationId xmlns:a16="http://schemas.microsoft.com/office/drawing/2014/main" id="{B41C364E-52ED-4E8D-8E5C-5EC1EA8B5E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30" y="1968"/>
                <a:ext cx="1542" cy="0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1339" name="Line 8">
              <a:extLst>
                <a:ext uri="{FF2B5EF4-FFF2-40B4-BE49-F238E27FC236}">
                  <a16:creationId xmlns:a16="http://schemas.microsoft.com/office/drawing/2014/main" id="{C5F192B4-E193-422C-B801-06F7187CEF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08" y="1152"/>
              <a:ext cx="0" cy="864"/>
            </a:xfrm>
            <a:prstGeom prst="line">
              <a:avLst/>
            </a:prstGeom>
            <a:noFill/>
            <a:ln w="25400">
              <a:solidFill>
                <a:srgbClr val="FF66FF"/>
              </a:solidFill>
              <a:prstDash val="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7533" name="Line 13">
            <a:extLst>
              <a:ext uri="{FF2B5EF4-FFF2-40B4-BE49-F238E27FC236}">
                <a16:creationId xmlns:a16="http://schemas.microsoft.com/office/drawing/2014/main" id="{FF98AC72-E56D-42B2-992A-E5CCAD4ECA1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00200" y="4572000"/>
            <a:ext cx="990600" cy="0"/>
          </a:xfrm>
          <a:prstGeom prst="line">
            <a:avLst/>
          </a:prstGeom>
          <a:noFill/>
          <a:ln w="38100">
            <a:solidFill>
              <a:srgbClr val="FF66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" name="Group 14">
            <a:extLst>
              <a:ext uri="{FF2B5EF4-FFF2-40B4-BE49-F238E27FC236}">
                <a16:creationId xmlns:a16="http://schemas.microsoft.com/office/drawing/2014/main" id="{9FA86D9E-BF66-4768-88D2-4FF1F6AB6015}"/>
              </a:ext>
            </a:extLst>
          </p:cNvPr>
          <p:cNvGrpSpPr>
            <a:grpSpLocks/>
          </p:cNvGrpSpPr>
          <p:nvPr/>
        </p:nvGrpSpPr>
        <p:grpSpPr bwMode="auto">
          <a:xfrm>
            <a:off x="1295400" y="4800600"/>
            <a:ext cx="2438400" cy="1371600"/>
            <a:chOff x="3792" y="1152"/>
            <a:chExt cx="1536" cy="864"/>
          </a:xfrm>
        </p:grpSpPr>
        <p:grpSp>
          <p:nvGrpSpPr>
            <p:cNvPr id="11334" name="Group 15">
              <a:extLst>
                <a:ext uri="{FF2B5EF4-FFF2-40B4-BE49-F238E27FC236}">
                  <a16:creationId xmlns:a16="http://schemas.microsoft.com/office/drawing/2014/main" id="{7368F8A5-7A9E-4F26-BAD7-543C8733763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92" y="1776"/>
              <a:ext cx="1536" cy="240"/>
              <a:chOff x="3936" y="1728"/>
              <a:chExt cx="1536" cy="240"/>
            </a:xfrm>
          </p:grpSpPr>
          <p:sp>
            <p:nvSpPr>
              <p:cNvPr id="11336" name="Line 16">
                <a:extLst>
                  <a:ext uri="{FF2B5EF4-FFF2-40B4-BE49-F238E27FC236}">
                    <a16:creationId xmlns:a16="http://schemas.microsoft.com/office/drawing/2014/main" id="{ACFCB184-24FC-4B34-A1CE-0E3D5C8179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936" y="1728"/>
                <a:ext cx="1536" cy="240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37" name="Line 17">
                <a:extLst>
                  <a:ext uri="{FF2B5EF4-FFF2-40B4-BE49-F238E27FC236}">
                    <a16:creationId xmlns:a16="http://schemas.microsoft.com/office/drawing/2014/main" id="{4D95F3CB-109B-4585-A2A2-842638A04B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36" y="1968"/>
                <a:ext cx="1536" cy="0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1335" name="Line 18">
              <a:extLst>
                <a:ext uri="{FF2B5EF4-FFF2-40B4-BE49-F238E27FC236}">
                  <a16:creationId xmlns:a16="http://schemas.microsoft.com/office/drawing/2014/main" id="{753733E7-37BD-49C2-9EB8-0BBF95D146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08" y="1152"/>
              <a:ext cx="0" cy="864"/>
            </a:xfrm>
            <a:prstGeom prst="line">
              <a:avLst/>
            </a:prstGeom>
            <a:noFill/>
            <a:ln w="25400">
              <a:solidFill>
                <a:srgbClr val="FF66FF"/>
              </a:solidFill>
              <a:prstDash val="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" name="Group 19">
            <a:extLst>
              <a:ext uri="{FF2B5EF4-FFF2-40B4-BE49-F238E27FC236}">
                <a16:creationId xmlns:a16="http://schemas.microsoft.com/office/drawing/2014/main" id="{BB142429-A2B4-4AC4-811A-4417704E071D}"/>
              </a:ext>
            </a:extLst>
          </p:cNvPr>
          <p:cNvGrpSpPr>
            <a:grpSpLocks/>
          </p:cNvGrpSpPr>
          <p:nvPr/>
        </p:nvGrpSpPr>
        <p:grpSpPr bwMode="auto">
          <a:xfrm>
            <a:off x="142875" y="5456238"/>
            <a:ext cx="3438525" cy="830262"/>
            <a:chOff x="90" y="3437"/>
            <a:chExt cx="2166" cy="523"/>
          </a:xfrm>
        </p:grpSpPr>
        <p:sp>
          <p:nvSpPr>
            <p:cNvPr id="11332" name="Line 20">
              <a:extLst>
                <a:ext uri="{FF2B5EF4-FFF2-40B4-BE49-F238E27FC236}">
                  <a16:creationId xmlns:a16="http://schemas.microsoft.com/office/drawing/2014/main" id="{CF963BEE-73DB-44BF-8E80-1FD659A33A4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16" y="3504"/>
              <a:ext cx="1440" cy="384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" name="Text Box 21">
              <a:extLst>
                <a:ext uri="{FF2B5EF4-FFF2-40B4-BE49-F238E27FC236}">
                  <a16:creationId xmlns:a16="http://schemas.microsoft.com/office/drawing/2014/main" id="{F3A95EE8-1F9F-46C9-9957-44D708B67B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0" y="3437"/>
              <a:ext cx="768" cy="52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0" lang="zh-CN" altLang="en-US">
                  <a:solidFill>
                    <a:srgbClr val="FFFF00"/>
                  </a:solidFill>
                  <a:latin typeface="宋体" panose="02010600030101010101" pitchFamily="2" charset="-122"/>
                </a:rPr>
                <a:t>改变</a:t>
              </a:r>
              <a:endParaRPr kumimoji="0" lang="en-US" altLang="zh-CN">
                <a:solidFill>
                  <a:srgbClr val="FFFF00"/>
                </a:solidFill>
                <a:latin typeface="宋体" panose="02010600030101010101" pitchFamily="2" charset="-122"/>
              </a:endParaRPr>
            </a:p>
            <a:p>
              <a:pPr algn="ctr" eaLnBrk="1" hangingPunct="1"/>
              <a:r>
                <a:rPr kumimoji="0" lang="zh-CN" altLang="en-US">
                  <a:solidFill>
                    <a:srgbClr val="FFFF00"/>
                  </a:solidFill>
                  <a:latin typeface="宋体" panose="02010600030101010101" pitchFamily="2" charset="-122"/>
                </a:rPr>
                <a:t>夹角</a:t>
              </a:r>
            </a:p>
          </p:txBody>
        </p:sp>
      </p:grpSp>
      <p:sp>
        <p:nvSpPr>
          <p:cNvPr id="107542" name="Line 22">
            <a:extLst>
              <a:ext uri="{FF2B5EF4-FFF2-40B4-BE49-F238E27FC236}">
                <a16:creationId xmlns:a16="http://schemas.microsoft.com/office/drawing/2014/main" id="{0D13359D-E252-4C10-888B-3BC31CB5CE0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39950" y="5943600"/>
            <a:ext cx="503238" cy="0"/>
          </a:xfrm>
          <a:prstGeom prst="line">
            <a:avLst/>
          </a:prstGeom>
          <a:noFill/>
          <a:ln w="38100">
            <a:solidFill>
              <a:srgbClr val="FF66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7543" name="Text Box 23">
            <a:extLst>
              <a:ext uri="{FF2B5EF4-FFF2-40B4-BE49-F238E27FC236}">
                <a16:creationId xmlns:a16="http://schemas.microsoft.com/office/drawing/2014/main" id="{DF7FE122-7D18-49E2-AB2B-1C153F1B00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4913" y="180975"/>
            <a:ext cx="42719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en-US" altLang="zh-CN">
                <a:solidFill>
                  <a:schemeClr val="bg1"/>
                </a:solidFill>
                <a:ea typeface="楷体_GB2312" pitchFamily="49" charset="-122"/>
              </a:rPr>
              <a:t>(5) </a:t>
            </a:r>
            <a:r>
              <a:rPr kumimoji="0" lang="zh-CN" altLang="en-US">
                <a:solidFill>
                  <a:schemeClr val="bg1"/>
                </a:solidFill>
                <a:ea typeface="楷体_GB2312" pitchFamily="49" charset="-122"/>
              </a:rPr>
              <a:t>条纹疏密的变化</a:t>
            </a:r>
          </a:p>
        </p:txBody>
      </p:sp>
      <p:sp>
        <p:nvSpPr>
          <p:cNvPr id="107556" name="Text Box 36">
            <a:extLst>
              <a:ext uri="{FF2B5EF4-FFF2-40B4-BE49-F238E27FC236}">
                <a16:creationId xmlns:a16="http://schemas.microsoft.com/office/drawing/2014/main" id="{4C20937F-2298-466C-9778-1D7FAEC703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738" y="681038"/>
            <a:ext cx="46482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zh-CN" altLang="en-US">
                <a:solidFill>
                  <a:srgbClr val="00FFFF"/>
                </a:solidFill>
                <a:ea typeface="楷体_GB2312" pitchFamily="49" charset="-122"/>
              </a:rPr>
              <a:t>反映薄膜厚度的变化</a:t>
            </a:r>
          </a:p>
        </p:txBody>
      </p:sp>
      <p:sp>
        <p:nvSpPr>
          <p:cNvPr id="107557" name="Text Box 37">
            <a:extLst>
              <a:ext uri="{FF2B5EF4-FFF2-40B4-BE49-F238E27FC236}">
                <a16:creationId xmlns:a16="http://schemas.microsoft.com/office/drawing/2014/main" id="{E0ED80C1-4369-4E19-8C42-590DB339B6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4500" y="685800"/>
            <a:ext cx="33337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zh-CN" altLang="en-US">
                <a:solidFill>
                  <a:srgbClr val="00FFFF"/>
                </a:solidFill>
                <a:ea typeface="楷体_GB2312" pitchFamily="49" charset="-122"/>
              </a:rPr>
              <a:t>反映夹角的改变</a:t>
            </a:r>
          </a:p>
        </p:txBody>
      </p:sp>
      <p:grpSp>
        <p:nvGrpSpPr>
          <p:cNvPr id="7" name="Group 38">
            <a:extLst>
              <a:ext uri="{FF2B5EF4-FFF2-40B4-BE49-F238E27FC236}">
                <a16:creationId xmlns:a16="http://schemas.microsoft.com/office/drawing/2014/main" id="{7167ED3E-3ED5-4C93-8127-E15CAC44BACE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2357438"/>
            <a:ext cx="3279775" cy="1531937"/>
            <a:chOff x="3408" y="571"/>
            <a:chExt cx="1623" cy="944"/>
          </a:xfrm>
        </p:grpSpPr>
        <p:sp>
          <p:nvSpPr>
            <p:cNvPr id="11316" name="Line 39">
              <a:extLst>
                <a:ext uri="{FF2B5EF4-FFF2-40B4-BE49-F238E27FC236}">
                  <a16:creationId xmlns:a16="http://schemas.microsoft.com/office/drawing/2014/main" id="{6C86E7FF-141A-405D-B8F5-FD8E923C17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1" y="769"/>
              <a:ext cx="271" cy="417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 type="none" w="med" len="sm"/>
              <a:tailEnd type="non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17" name="Line 40">
              <a:extLst>
                <a:ext uri="{FF2B5EF4-FFF2-40B4-BE49-F238E27FC236}">
                  <a16:creationId xmlns:a16="http://schemas.microsoft.com/office/drawing/2014/main" id="{98708755-A3AA-4C49-8928-BE184CB756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1026"/>
              <a:ext cx="271" cy="418"/>
            </a:xfrm>
            <a:prstGeom prst="line">
              <a:avLst/>
            </a:prstGeom>
            <a:noFill/>
            <a:ln w="25400">
              <a:solidFill>
                <a:srgbClr val="00FFFF"/>
              </a:solidFill>
              <a:round/>
              <a:headEnd type="none" w="med" len="sm"/>
              <a:tailEnd type="non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18" name="Line 41">
              <a:extLst>
                <a:ext uri="{FF2B5EF4-FFF2-40B4-BE49-F238E27FC236}">
                  <a16:creationId xmlns:a16="http://schemas.microsoft.com/office/drawing/2014/main" id="{F558D6E1-ECD0-415E-A7EF-78B865C8A70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60" y="1175"/>
              <a:ext cx="1349" cy="269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 type="none" w="med" len="sm"/>
              <a:tailEnd type="non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19" name="Line 42">
              <a:extLst>
                <a:ext uri="{FF2B5EF4-FFF2-40B4-BE49-F238E27FC236}">
                  <a16:creationId xmlns:a16="http://schemas.microsoft.com/office/drawing/2014/main" id="{4C8A7EB1-DEF0-4A24-BAF7-CA57AC4F799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17" y="759"/>
              <a:ext cx="1335" cy="268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 type="none" w="med" len="sm"/>
              <a:tailEnd type="non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20" name="Line 43">
              <a:extLst>
                <a:ext uri="{FF2B5EF4-FFF2-40B4-BE49-F238E27FC236}">
                  <a16:creationId xmlns:a16="http://schemas.microsoft.com/office/drawing/2014/main" id="{9CD4653A-F738-4458-A5A3-30DD6836CD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13" y="1188"/>
              <a:ext cx="0" cy="280"/>
            </a:xfrm>
            <a:prstGeom prst="line">
              <a:avLst/>
            </a:prstGeom>
            <a:noFill/>
            <a:ln w="25400">
              <a:solidFill>
                <a:srgbClr val="00FFFF"/>
              </a:solidFill>
              <a:round/>
              <a:headEnd type="none" w="med" len="sm"/>
              <a:tailEnd type="non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21" name="Line 44">
              <a:extLst>
                <a:ext uri="{FF2B5EF4-FFF2-40B4-BE49-F238E27FC236}">
                  <a16:creationId xmlns:a16="http://schemas.microsoft.com/office/drawing/2014/main" id="{9CE3F9C1-2E4D-4190-827C-5D0F90E2CD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6" y="1440"/>
              <a:ext cx="1335" cy="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 type="none" w="med" len="sm"/>
              <a:tailEnd type="non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22" name="Line 45">
              <a:extLst>
                <a:ext uri="{FF2B5EF4-FFF2-40B4-BE49-F238E27FC236}">
                  <a16:creationId xmlns:a16="http://schemas.microsoft.com/office/drawing/2014/main" id="{DF1C804B-D441-4B3D-92B4-0C373D1B80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78" y="976"/>
              <a:ext cx="262" cy="403"/>
            </a:xfrm>
            <a:prstGeom prst="line">
              <a:avLst/>
            </a:prstGeom>
            <a:noFill/>
            <a:ln w="50800">
              <a:solidFill>
                <a:srgbClr val="FFCC00"/>
              </a:solidFill>
              <a:round/>
              <a:headEnd type="none" w="med" len="sm"/>
              <a:tailEnd type="non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23" name="Line 46">
              <a:extLst>
                <a:ext uri="{FF2B5EF4-FFF2-40B4-BE49-F238E27FC236}">
                  <a16:creationId xmlns:a16="http://schemas.microsoft.com/office/drawing/2014/main" id="{D22A122B-D1AA-4746-BA6A-FC8EBF66F2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07" y="778"/>
              <a:ext cx="269" cy="410"/>
            </a:xfrm>
            <a:prstGeom prst="line">
              <a:avLst/>
            </a:prstGeom>
            <a:noFill/>
            <a:ln w="50800">
              <a:solidFill>
                <a:srgbClr val="FFCC00"/>
              </a:solidFill>
              <a:round/>
              <a:headEnd type="none" w="med" len="sm"/>
              <a:tailEnd type="non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24" name="Line 47">
              <a:extLst>
                <a:ext uri="{FF2B5EF4-FFF2-40B4-BE49-F238E27FC236}">
                  <a16:creationId xmlns:a16="http://schemas.microsoft.com/office/drawing/2014/main" id="{442CB98D-3132-4FA8-BB71-8BFA43E771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47" y="877"/>
              <a:ext cx="269" cy="410"/>
            </a:xfrm>
            <a:prstGeom prst="line">
              <a:avLst/>
            </a:prstGeom>
            <a:noFill/>
            <a:ln w="50800">
              <a:solidFill>
                <a:srgbClr val="FFCC00"/>
              </a:solidFill>
              <a:round/>
              <a:headEnd type="none" w="med" len="sm"/>
              <a:tailEnd type="non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25" name="Line 48">
              <a:extLst>
                <a:ext uri="{FF2B5EF4-FFF2-40B4-BE49-F238E27FC236}">
                  <a16:creationId xmlns:a16="http://schemas.microsoft.com/office/drawing/2014/main" id="{85D861E0-33AE-4120-A95A-81A9126295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44" y="1026"/>
              <a:ext cx="255" cy="395"/>
            </a:xfrm>
            <a:prstGeom prst="line">
              <a:avLst/>
            </a:prstGeom>
            <a:noFill/>
            <a:ln w="50800">
              <a:solidFill>
                <a:srgbClr val="C0C0C0"/>
              </a:solidFill>
              <a:round/>
              <a:headEnd type="none" w="med" len="sm"/>
              <a:tailEnd type="non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" name="Line 49">
              <a:extLst>
                <a:ext uri="{FF2B5EF4-FFF2-40B4-BE49-F238E27FC236}">
                  <a16:creationId xmlns:a16="http://schemas.microsoft.com/office/drawing/2014/main" id="{517B1FC2-F48F-41B5-A61C-615C63CA93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77" y="842"/>
              <a:ext cx="276" cy="403"/>
            </a:xfrm>
            <a:prstGeom prst="line">
              <a:avLst/>
            </a:prstGeom>
            <a:noFill/>
            <a:ln w="50800">
              <a:solidFill>
                <a:srgbClr val="C0C0C0"/>
              </a:solidFill>
              <a:round/>
              <a:headEnd type="none" w="med" len="sm"/>
              <a:tailEnd type="non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27" name="Line 50">
              <a:extLst>
                <a:ext uri="{FF2B5EF4-FFF2-40B4-BE49-F238E27FC236}">
                  <a16:creationId xmlns:a16="http://schemas.microsoft.com/office/drawing/2014/main" id="{37988711-E400-4985-8E75-1CA2CF3A66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13" y="937"/>
              <a:ext cx="262" cy="387"/>
            </a:xfrm>
            <a:prstGeom prst="line">
              <a:avLst/>
            </a:prstGeom>
            <a:noFill/>
            <a:ln w="50800">
              <a:solidFill>
                <a:srgbClr val="C0C0C0"/>
              </a:solidFill>
              <a:round/>
              <a:headEnd type="none" w="med" len="sm"/>
              <a:tailEnd type="non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28" name="Arc 51">
              <a:extLst>
                <a:ext uri="{FF2B5EF4-FFF2-40B4-BE49-F238E27FC236}">
                  <a16:creationId xmlns:a16="http://schemas.microsoft.com/office/drawing/2014/main" id="{10B97980-6C60-4B35-A7FE-455F86D35FEC}"/>
                </a:ext>
              </a:extLst>
            </p:cNvPr>
            <p:cNvSpPr>
              <a:spLocks/>
            </p:cNvSpPr>
            <p:nvPr/>
          </p:nvSpPr>
          <p:spPr bwMode="auto">
            <a:xfrm>
              <a:off x="4093" y="1343"/>
              <a:ext cx="37" cy="10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29" name="Rectangle 62">
              <a:extLst>
                <a:ext uri="{FF2B5EF4-FFF2-40B4-BE49-F238E27FC236}">
                  <a16:creationId xmlns:a16="http://schemas.microsoft.com/office/drawing/2014/main" id="{22841109-967E-4F12-9040-D29DEF1419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6" y="703"/>
              <a:ext cx="345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0" lang="zh-CN" altLang="en-US">
                  <a:solidFill>
                    <a:srgbClr val="FFC000"/>
                  </a:solidFill>
                  <a:ea typeface="楷体_GB2312" pitchFamily="49" charset="-122"/>
                </a:rPr>
                <a:t>明纹</a:t>
              </a:r>
            </a:p>
          </p:txBody>
        </p:sp>
        <p:sp>
          <p:nvSpPr>
            <p:cNvPr id="11330" name="Rectangle 63">
              <a:extLst>
                <a:ext uri="{FF2B5EF4-FFF2-40B4-BE49-F238E27FC236}">
                  <a16:creationId xmlns:a16="http://schemas.microsoft.com/office/drawing/2014/main" id="{9288BD9D-61D0-4D26-84DF-14AF6F7C25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571"/>
              <a:ext cx="343" cy="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0" lang="zh-CN" altLang="en-US">
                  <a:solidFill>
                    <a:schemeClr val="bg1"/>
                  </a:solidFill>
                  <a:ea typeface="楷体_GB2312" pitchFamily="49" charset="-122"/>
                </a:rPr>
                <a:t>暗纹</a:t>
              </a:r>
            </a:p>
          </p:txBody>
        </p:sp>
        <p:graphicFrame>
          <p:nvGraphicFramePr>
            <p:cNvPr id="11331" name="Object 5">
              <a:extLst>
                <a:ext uri="{FF2B5EF4-FFF2-40B4-BE49-F238E27FC236}">
                  <a16:creationId xmlns:a16="http://schemas.microsoft.com/office/drawing/2014/main" id="{3D9D3A78-7C5B-4D96-A6B9-0946B962FFB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47" y="1275"/>
            <a:ext cx="199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2080" name="公式" r:id="rId6" imgW="85629" imgH="114198" progId="Equation.3">
                    <p:embed/>
                  </p:oleObj>
                </mc:Choice>
                <mc:Fallback>
                  <p:oleObj name="公式" r:id="rId6" imgW="85629" imgH="114198" progId="Equation.3">
                    <p:embed/>
                    <p:pic>
                      <p:nvPicPr>
                        <p:cNvPr id="11331" name="Object 5">
                          <a:extLst>
                            <a:ext uri="{FF2B5EF4-FFF2-40B4-BE49-F238E27FC236}">
                              <a16:creationId xmlns:a16="http://schemas.microsoft.com/office/drawing/2014/main" id="{3D9D3A78-7C5B-4D96-A6B9-0946B962FFB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47" y="1275"/>
                          <a:ext cx="199" cy="240"/>
                        </a:xfrm>
                        <a:prstGeom prst="rect">
                          <a:avLst/>
                        </a:prstGeom>
                        <a:noFill/>
                        <a:ln w="9525">
                          <a:solidFill>
                            <a:schemeClr val="bg1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" name="Group 143">
            <a:extLst>
              <a:ext uri="{FF2B5EF4-FFF2-40B4-BE49-F238E27FC236}">
                <a16:creationId xmlns:a16="http://schemas.microsoft.com/office/drawing/2014/main" id="{3C237226-61C0-4B9E-A917-002CF5FA480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286375" y="1246188"/>
            <a:ext cx="3286125" cy="2143125"/>
            <a:chOff x="3541" y="1274"/>
            <a:chExt cx="2246" cy="1465"/>
          </a:xfrm>
        </p:grpSpPr>
        <p:sp>
          <p:nvSpPr>
            <p:cNvPr id="11289" name="Line 85">
              <a:extLst>
                <a:ext uri="{FF2B5EF4-FFF2-40B4-BE49-F238E27FC236}">
                  <a16:creationId xmlns:a16="http://schemas.microsoft.com/office/drawing/2014/main" id="{FCC03C03-EBA7-44FA-8ADE-9DFE8D4DF9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30" y="1563"/>
              <a:ext cx="271" cy="668"/>
            </a:xfrm>
            <a:prstGeom prst="line">
              <a:avLst/>
            </a:prstGeom>
            <a:noFill/>
            <a:ln w="25400">
              <a:solidFill>
                <a:srgbClr val="76FB4D"/>
              </a:solidFill>
              <a:round/>
              <a:headEnd type="none" w="med" len="sm"/>
              <a:tailEnd type="non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0" name="Line 86">
              <a:extLst>
                <a:ext uri="{FF2B5EF4-FFF2-40B4-BE49-F238E27FC236}">
                  <a16:creationId xmlns:a16="http://schemas.microsoft.com/office/drawing/2014/main" id="{18AFE2D0-BE06-4BD8-BAC6-27B1B815A3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87" y="1975"/>
              <a:ext cx="271" cy="670"/>
            </a:xfrm>
            <a:prstGeom prst="line">
              <a:avLst/>
            </a:prstGeom>
            <a:noFill/>
            <a:ln w="25400">
              <a:solidFill>
                <a:srgbClr val="76FB4D"/>
              </a:solidFill>
              <a:round/>
              <a:headEnd type="none" w="med" len="sm"/>
              <a:tailEnd type="non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1" name="Line 87">
              <a:extLst>
                <a:ext uri="{FF2B5EF4-FFF2-40B4-BE49-F238E27FC236}">
                  <a16:creationId xmlns:a16="http://schemas.microsoft.com/office/drawing/2014/main" id="{28F2505C-A4D9-493B-A79B-EE928B8FD73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39" y="2215"/>
              <a:ext cx="1349" cy="430"/>
            </a:xfrm>
            <a:prstGeom prst="line">
              <a:avLst/>
            </a:prstGeom>
            <a:noFill/>
            <a:ln w="25400">
              <a:solidFill>
                <a:srgbClr val="76FB4D"/>
              </a:solidFill>
              <a:round/>
              <a:headEnd type="none" w="med" len="sm"/>
              <a:tailEnd type="non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2" name="Line 88">
              <a:extLst>
                <a:ext uri="{FF2B5EF4-FFF2-40B4-BE49-F238E27FC236}">
                  <a16:creationId xmlns:a16="http://schemas.microsoft.com/office/drawing/2014/main" id="{92A616DA-5018-49BB-B8B3-78F674C68F3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96" y="1547"/>
              <a:ext cx="1335" cy="429"/>
            </a:xfrm>
            <a:prstGeom prst="line">
              <a:avLst/>
            </a:prstGeom>
            <a:noFill/>
            <a:ln w="25400">
              <a:solidFill>
                <a:srgbClr val="76FB4D"/>
              </a:solidFill>
              <a:round/>
              <a:headEnd type="none" w="med" len="sm"/>
              <a:tailEnd type="non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3" name="Line 89">
              <a:extLst>
                <a:ext uri="{FF2B5EF4-FFF2-40B4-BE49-F238E27FC236}">
                  <a16:creationId xmlns:a16="http://schemas.microsoft.com/office/drawing/2014/main" id="{D4A572F1-F9D2-4F12-9CA4-AB7A581FA8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92" y="2235"/>
              <a:ext cx="0" cy="449"/>
            </a:xfrm>
            <a:prstGeom prst="line">
              <a:avLst/>
            </a:prstGeom>
            <a:noFill/>
            <a:ln w="25400">
              <a:solidFill>
                <a:srgbClr val="76FB4D"/>
              </a:solidFill>
              <a:round/>
              <a:headEnd type="none" w="med" len="sm"/>
              <a:tailEnd type="non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4" name="Line 90">
              <a:extLst>
                <a:ext uri="{FF2B5EF4-FFF2-40B4-BE49-F238E27FC236}">
                  <a16:creationId xmlns:a16="http://schemas.microsoft.com/office/drawing/2014/main" id="{CB263282-6670-4A44-9476-BD6547CBC4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57" y="2660"/>
              <a:ext cx="1335" cy="0"/>
            </a:xfrm>
            <a:prstGeom prst="line">
              <a:avLst/>
            </a:prstGeom>
            <a:noFill/>
            <a:ln w="25400">
              <a:solidFill>
                <a:srgbClr val="76FB4D"/>
              </a:solidFill>
              <a:round/>
              <a:headEnd type="none" w="med" len="sm"/>
              <a:tailEnd type="non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5" name="Line 91">
              <a:extLst>
                <a:ext uri="{FF2B5EF4-FFF2-40B4-BE49-F238E27FC236}">
                  <a16:creationId xmlns:a16="http://schemas.microsoft.com/office/drawing/2014/main" id="{04DD86FF-BBC0-4A0A-A5EA-3A0B706070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57" y="1894"/>
              <a:ext cx="262" cy="648"/>
            </a:xfrm>
            <a:prstGeom prst="line">
              <a:avLst/>
            </a:prstGeom>
            <a:noFill/>
            <a:ln w="50800">
              <a:solidFill>
                <a:srgbClr val="FFFFFF"/>
              </a:solidFill>
              <a:round/>
              <a:headEnd type="none" w="med" len="sm"/>
              <a:tailEnd type="non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6" name="Line 92">
              <a:extLst>
                <a:ext uri="{FF2B5EF4-FFF2-40B4-BE49-F238E27FC236}">
                  <a16:creationId xmlns:a16="http://schemas.microsoft.com/office/drawing/2014/main" id="{D9ACF3A6-FC30-4C96-BD96-30B23C85EA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86" y="1577"/>
              <a:ext cx="269" cy="658"/>
            </a:xfrm>
            <a:prstGeom prst="line">
              <a:avLst/>
            </a:prstGeom>
            <a:noFill/>
            <a:ln w="50800">
              <a:solidFill>
                <a:srgbClr val="FFFFFF"/>
              </a:solidFill>
              <a:round/>
              <a:headEnd type="none" w="med" len="sm"/>
              <a:tailEnd type="non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7" name="Line 93">
              <a:extLst>
                <a:ext uri="{FF2B5EF4-FFF2-40B4-BE49-F238E27FC236}">
                  <a16:creationId xmlns:a16="http://schemas.microsoft.com/office/drawing/2014/main" id="{9F6E8298-25E2-4AF7-91B1-C2A6483CE2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26" y="1736"/>
              <a:ext cx="269" cy="657"/>
            </a:xfrm>
            <a:prstGeom prst="line">
              <a:avLst/>
            </a:prstGeom>
            <a:noFill/>
            <a:ln w="50800">
              <a:solidFill>
                <a:srgbClr val="FFFFFF"/>
              </a:solidFill>
              <a:round/>
              <a:headEnd type="none" w="med" len="sm"/>
              <a:tailEnd type="non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8" name="Line 94">
              <a:extLst>
                <a:ext uri="{FF2B5EF4-FFF2-40B4-BE49-F238E27FC236}">
                  <a16:creationId xmlns:a16="http://schemas.microsoft.com/office/drawing/2014/main" id="{77422E9A-0A10-497A-B1AF-1D07E5B20D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23" y="1975"/>
              <a:ext cx="255" cy="634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round/>
              <a:headEnd type="none" w="med" len="sm"/>
              <a:tailEnd type="non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9" name="Line 95">
              <a:extLst>
                <a:ext uri="{FF2B5EF4-FFF2-40B4-BE49-F238E27FC236}">
                  <a16:creationId xmlns:a16="http://schemas.microsoft.com/office/drawing/2014/main" id="{AC86AFC3-7851-4B21-9BC9-186C46446D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6" y="1680"/>
              <a:ext cx="276" cy="646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round/>
              <a:headEnd type="none" w="med" len="sm"/>
              <a:tailEnd type="non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00" name="Line 96">
              <a:extLst>
                <a:ext uri="{FF2B5EF4-FFF2-40B4-BE49-F238E27FC236}">
                  <a16:creationId xmlns:a16="http://schemas.microsoft.com/office/drawing/2014/main" id="{6B8A6117-0997-48D8-8D88-8B55817A35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92" y="1832"/>
              <a:ext cx="262" cy="621"/>
            </a:xfrm>
            <a:prstGeom prst="line">
              <a:avLst/>
            </a:prstGeom>
            <a:noFill/>
            <a:ln w="50800">
              <a:solidFill>
                <a:schemeClr val="accent1"/>
              </a:solidFill>
              <a:round/>
              <a:headEnd type="none" w="med" len="sm"/>
              <a:tailEnd type="non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01" name="Arc 97">
              <a:extLst>
                <a:ext uri="{FF2B5EF4-FFF2-40B4-BE49-F238E27FC236}">
                  <a16:creationId xmlns:a16="http://schemas.microsoft.com/office/drawing/2014/main" id="{2ADDE874-4A49-4129-B361-81B0CB1746FE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2" y="2514"/>
              <a:ext cx="37" cy="16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9050">
              <a:solidFill>
                <a:srgbClr val="76FB4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02" name="Rectangle 98">
              <a:extLst>
                <a:ext uri="{FF2B5EF4-FFF2-40B4-BE49-F238E27FC236}">
                  <a16:creationId xmlns:a16="http://schemas.microsoft.com/office/drawing/2014/main" id="{2DA47B4C-F3F0-40FF-96BF-68B0ED8B02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9" y="2453"/>
              <a:ext cx="163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0" lang="en-US" altLang="zh-CN" sz="2000" i="1">
                  <a:solidFill>
                    <a:srgbClr val="F9C42D"/>
                  </a:solidFill>
                  <a:sym typeface="Symbol" panose="05050102010706020507" pitchFamily="18" charset="2"/>
                </a:rPr>
                <a:t></a:t>
              </a:r>
              <a:endParaRPr kumimoji="0" lang="en-US" altLang="zh-CN" sz="2000">
                <a:solidFill>
                  <a:srgbClr val="F9C42D"/>
                </a:solidFill>
              </a:endParaRPr>
            </a:p>
          </p:txBody>
        </p:sp>
        <p:sp>
          <p:nvSpPr>
            <p:cNvPr id="11303" name="Line 99">
              <a:extLst>
                <a:ext uri="{FF2B5EF4-FFF2-40B4-BE49-F238E27FC236}">
                  <a16:creationId xmlns:a16="http://schemas.microsoft.com/office/drawing/2014/main" id="{47A3CEB7-D1CA-4E89-AD6A-05F15CE4D4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7" y="1449"/>
              <a:ext cx="127" cy="319"/>
            </a:xfrm>
            <a:prstGeom prst="line">
              <a:avLst/>
            </a:prstGeom>
            <a:noFill/>
            <a:ln w="12700">
              <a:solidFill>
                <a:srgbClr val="76FB4D"/>
              </a:solidFill>
              <a:round/>
              <a:headEnd type="none" w="med" len="sm"/>
              <a:tailEnd type="non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04" name="Line 100">
              <a:extLst>
                <a:ext uri="{FF2B5EF4-FFF2-40B4-BE49-F238E27FC236}">
                  <a16:creationId xmlns:a16="http://schemas.microsoft.com/office/drawing/2014/main" id="{5B33943D-5A9D-407C-B055-FCBEB64CA9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60" y="1274"/>
              <a:ext cx="127" cy="318"/>
            </a:xfrm>
            <a:prstGeom prst="line">
              <a:avLst/>
            </a:prstGeom>
            <a:noFill/>
            <a:ln w="12700">
              <a:solidFill>
                <a:srgbClr val="76FB4D"/>
              </a:solidFill>
              <a:round/>
              <a:headEnd type="none" w="med" len="sm"/>
              <a:tailEnd type="non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05" name="Line 101">
              <a:extLst>
                <a:ext uri="{FF2B5EF4-FFF2-40B4-BE49-F238E27FC236}">
                  <a16:creationId xmlns:a16="http://schemas.microsoft.com/office/drawing/2014/main" id="{127CB64F-567F-4109-962C-AB096D5D5D7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59" y="1383"/>
              <a:ext cx="446" cy="141"/>
            </a:xfrm>
            <a:prstGeom prst="line">
              <a:avLst/>
            </a:prstGeom>
            <a:noFill/>
            <a:ln w="9525">
              <a:solidFill>
                <a:srgbClr val="76FB4D"/>
              </a:solidFill>
              <a:round/>
              <a:headEnd type="triangle" w="med" len="sm"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06" name="Line 103">
              <a:extLst>
                <a:ext uri="{FF2B5EF4-FFF2-40B4-BE49-F238E27FC236}">
                  <a16:creationId xmlns:a16="http://schemas.microsoft.com/office/drawing/2014/main" id="{1AEDC228-5942-4E2A-905E-DD1507A0DF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48" y="2254"/>
              <a:ext cx="0" cy="413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 type="none" w="med" len="sm"/>
              <a:tailEnd type="non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07" name="Line 104">
              <a:extLst>
                <a:ext uri="{FF2B5EF4-FFF2-40B4-BE49-F238E27FC236}">
                  <a16:creationId xmlns:a16="http://schemas.microsoft.com/office/drawing/2014/main" id="{DEE72E2A-8110-4F80-8FE6-381AFDEDE5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95" y="2397"/>
              <a:ext cx="0" cy="27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08" name="Line 105">
              <a:extLst>
                <a:ext uri="{FF2B5EF4-FFF2-40B4-BE49-F238E27FC236}">
                  <a16:creationId xmlns:a16="http://schemas.microsoft.com/office/drawing/2014/main" id="{B59F69F3-DB6C-40F2-88F7-F44EBE264F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39" y="2258"/>
              <a:ext cx="307" cy="0"/>
            </a:xfrm>
            <a:prstGeom prst="line">
              <a:avLst/>
            </a:prstGeom>
            <a:noFill/>
            <a:ln w="12700">
              <a:solidFill>
                <a:srgbClr val="76FB4D"/>
              </a:solidFill>
              <a:round/>
              <a:headEnd type="none" w="med" len="sm"/>
              <a:tailEnd type="non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09" name="Line 106">
              <a:extLst>
                <a:ext uri="{FF2B5EF4-FFF2-40B4-BE49-F238E27FC236}">
                  <a16:creationId xmlns:a16="http://schemas.microsoft.com/office/drawing/2014/main" id="{266DEBD6-2493-4327-AAB6-264E52F47C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88" y="2402"/>
              <a:ext cx="758" cy="0"/>
            </a:xfrm>
            <a:prstGeom prst="line">
              <a:avLst/>
            </a:prstGeom>
            <a:noFill/>
            <a:ln w="12700">
              <a:solidFill>
                <a:srgbClr val="76FB4D"/>
              </a:solidFill>
              <a:round/>
              <a:headEnd type="none" w="med" len="sm"/>
              <a:tailEnd type="non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10" name="Line 107">
              <a:extLst>
                <a:ext uri="{FF2B5EF4-FFF2-40B4-BE49-F238E27FC236}">
                  <a16:creationId xmlns:a16="http://schemas.microsoft.com/office/drawing/2014/main" id="{7910D698-F07C-4E18-B3C5-6AB0B04397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91" y="2028"/>
              <a:ext cx="0" cy="239"/>
            </a:xfrm>
            <a:prstGeom prst="line">
              <a:avLst/>
            </a:prstGeom>
            <a:noFill/>
            <a:ln w="9525">
              <a:solidFill>
                <a:srgbClr val="76FB4D"/>
              </a:solidFill>
              <a:round/>
              <a:headEnd type="none" w="med" len="sm"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11" name="Line 108">
              <a:extLst>
                <a:ext uri="{FF2B5EF4-FFF2-40B4-BE49-F238E27FC236}">
                  <a16:creationId xmlns:a16="http://schemas.microsoft.com/office/drawing/2014/main" id="{D8E80EB7-9CF9-41E2-8A42-BB48B3FF8F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391" y="2400"/>
              <a:ext cx="0" cy="240"/>
            </a:xfrm>
            <a:prstGeom prst="line">
              <a:avLst/>
            </a:prstGeom>
            <a:noFill/>
            <a:ln w="9525">
              <a:solidFill>
                <a:srgbClr val="76FB4D"/>
              </a:solidFill>
              <a:round/>
              <a:headEnd type="none" w="med" len="sm"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12" name="Rectangle 111">
              <a:extLst>
                <a:ext uri="{FF2B5EF4-FFF2-40B4-BE49-F238E27FC236}">
                  <a16:creationId xmlns:a16="http://schemas.microsoft.com/office/drawing/2014/main" id="{C00BCA28-F991-4880-A72B-5249A6C1FD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" y="1670"/>
              <a:ext cx="443" cy="3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0" lang="zh-CN" altLang="en-US" sz="2000">
                  <a:solidFill>
                    <a:schemeClr val="bg1"/>
                  </a:solidFill>
                </a:rPr>
                <a:t>明纹</a:t>
              </a:r>
            </a:p>
          </p:txBody>
        </p:sp>
        <p:sp>
          <p:nvSpPr>
            <p:cNvPr id="11313" name="Rectangle 112">
              <a:extLst>
                <a:ext uri="{FF2B5EF4-FFF2-40B4-BE49-F238E27FC236}">
                  <a16:creationId xmlns:a16="http://schemas.microsoft.com/office/drawing/2014/main" id="{DCD1422E-6D50-4FB3-8B75-42BFABCAFF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9" y="1565"/>
              <a:ext cx="470" cy="3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700" tIns="12700" rIns="12700" bIns="12700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0" lang="zh-CN" altLang="en-US" sz="2000">
                  <a:solidFill>
                    <a:schemeClr val="accent1"/>
                  </a:solidFill>
                </a:rPr>
                <a:t>暗纹</a:t>
              </a:r>
            </a:p>
          </p:txBody>
        </p:sp>
        <p:graphicFrame>
          <p:nvGraphicFramePr>
            <p:cNvPr id="11314" name="Object 10">
              <a:extLst>
                <a:ext uri="{FF2B5EF4-FFF2-40B4-BE49-F238E27FC236}">
                  <a16:creationId xmlns:a16="http://schemas.microsoft.com/office/drawing/2014/main" id="{9AB9C5A6-6A7B-402E-B751-F8FE7720BDB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478" y="2105"/>
            <a:ext cx="309" cy="4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2081" name="公式" r:id="rId8" imgW="190525" imgH="352391" progId="Equation.3">
                    <p:embed/>
                  </p:oleObj>
                </mc:Choice>
                <mc:Fallback>
                  <p:oleObj name="公式" r:id="rId8" imgW="190525" imgH="352391" progId="Equation.3">
                    <p:embed/>
                    <p:pic>
                      <p:nvPicPr>
                        <p:cNvPr id="11314" name="Object 10">
                          <a:extLst>
                            <a:ext uri="{FF2B5EF4-FFF2-40B4-BE49-F238E27FC236}">
                              <a16:creationId xmlns:a16="http://schemas.microsoft.com/office/drawing/2014/main" id="{9AB9C5A6-6A7B-402E-B751-F8FE7720BDB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78" y="2105"/>
                          <a:ext cx="309" cy="4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33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315" name="Object 13">
              <a:extLst>
                <a:ext uri="{FF2B5EF4-FFF2-40B4-BE49-F238E27FC236}">
                  <a16:creationId xmlns:a16="http://schemas.microsoft.com/office/drawing/2014/main" id="{77A8224E-EA55-46A3-90B9-534BF1C8121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503" y="1416"/>
            <a:ext cx="232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2082" name="Equation" r:id="rId10" imgW="85629" imgH="104707" progId="Equation.3">
                    <p:embed/>
                  </p:oleObj>
                </mc:Choice>
                <mc:Fallback>
                  <p:oleObj name="Equation" r:id="rId10" imgW="85629" imgH="104707" progId="Equation.3">
                    <p:embed/>
                    <p:pic>
                      <p:nvPicPr>
                        <p:cNvPr id="11315" name="Object 13">
                          <a:extLst>
                            <a:ext uri="{FF2B5EF4-FFF2-40B4-BE49-F238E27FC236}">
                              <a16:creationId xmlns:a16="http://schemas.microsoft.com/office/drawing/2014/main" id="{77A8224E-EA55-46A3-90B9-534BF1C8121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03" y="1416"/>
                          <a:ext cx="232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33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" name="组合 99">
            <a:extLst>
              <a:ext uri="{FF2B5EF4-FFF2-40B4-BE49-F238E27FC236}">
                <a16:creationId xmlns:a16="http://schemas.microsoft.com/office/drawing/2014/main" id="{54093F1E-AF9C-4E04-9E0E-1D8137843E06}"/>
              </a:ext>
            </a:extLst>
          </p:cNvPr>
          <p:cNvGrpSpPr>
            <a:grpSpLocks/>
          </p:cNvGrpSpPr>
          <p:nvPr/>
        </p:nvGrpSpPr>
        <p:grpSpPr bwMode="auto">
          <a:xfrm>
            <a:off x="4786313" y="0"/>
            <a:ext cx="4357687" cy="5000625"/>
            <a:chOff x="4714876" y="-24"/>
            <a:chExt cx="4429124" cy="4331999"/>
          </a:xfrm>
        </p:grpSpPr>
        <p:sp>
          <p:nvSpPr>
            <p:cNvPr id="11287" name="Line 66">
              <a:extLst>
                <a:ext uri="{FF2B5EF4-FFF2-40B4-BE49-F238E27FC236}">
                  <a16:creationId xmlns:a16="http://schemas.microsoft.com/office/drawing/2014/main" id="{9C540F03-C1C8-4353-9B7A-5F035FEC9A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14876" y="-24"/>
              <a:ext cx="0" cy="4320000"/>
            </a:xfrm>
            <a:prstGeom prst="line">
              <a:avLst/>
            </a:prstGeom>
            <a:noFill/>
            <a:ln w="25400">
              <a:solidFill>
                <a:srgbClr val="FF66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8" name="Line 66">
              <a:extLst>
                <a:ext uri="{FF2B5EF4-FFF2-40B4-BE49-F238E27FC236}">
                  <a16:creationId xmlns:a16="http://schemas.microsoft.com/office/drawing/2014/main" id="{57EA9063-6977-4B4D-8B74-788651BF71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14876" y="4286256"/>
              <a:ext cx="4429124" cy="45719"/>
            </a:xfrm>
            <a:prstGeom prst="line">
              <a:avLst/>
            </a:prstGeom>
            <a:noFill/>
            <a:ln w="25400">
              <a:solidFill>
                <a:srgbClr val="FF66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12427" name="Object 71">
            <a:extLst>
              <a:ext uri="{FF2B5EF4-FFF2-40B4-BE49-F238E27FC236}">
                <a16:creationId xmlns:a16="http://schemas.microsoft.com/office/drawing/2014/main" id="{22975FED-D143-4FF0-8BFF-976394A24E6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15000" y="3571875"/>
          <a:ext cx="2165350" cy="100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083" name="Equation" r:id="rId12" imgW="809504" imgH="390661" progId="Equation.3">
                  <p:embed/>
                </p:oleObj>
              </mc:Choice>
              <mc:Fallback>
                <p:oleObj name="Equation" r:id="rId12" imgW="809504" imgH="390661" progId="Equation.3">
                  <p:embed/>
                  <p:pic>
                    <p:nvPicPr>
                      <p:cNvPr id="12427" name="Object 71">
                        <a:extLst>
                          <a:ext uri="{FF2B5EF4-FFF2-40B4-BE49-F238E27FC236}">
                            <a16:creationId xmlns:a16="http://schemas.microsoft.com/office/drawing/2014/main" id="{22975FED-D143-4FF0-8BFF-976394A24E6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3571875"/>
                        <a:ext cx="2165350" cy="1008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" name="矩形 101">
            <a:extLst>
              <a:ext uri="{FF2B5EF4-FFF2-40B4-BE49-F238E27FC236}">
                <a16:creationId xmlns:a16="http://schemas.microsoft.com/office/drawing/2014/main" id="{77DF75C3-DCDF-4786-9988-E890DAAB0477}"/>
              </a:ext>
            </a:extLst>
          </p:cNvPr>
          <p:cNvSpPr/>
          <p:nvPr/>
        </p:nvSpPr>
        <p:spPr>
          <a:xfrm>
            <a:off x="4071938" y="5429250"/>
            <a:ext cx="4643437" cy="461963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zh-CN" altLang="en-US">
                <a:solidFill>
                  <a:srgbClr val="FFFF00"/>
                </a:solidFill>
                <a:latin typeface="宋体" panose="02010600030101010101" pitchFamily="2" charset="-122"/>
              </a:rPr>
              <a:t>怎么看条纹移动？</a:t>
            </a:r>
            <a:endParaRPr kumimoji="0" lang="zh-CN" altLang="en-US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grpSp>
        <p:nvGrpSpPr>
          <p:cNvPr id="10" name="组合 103">
            <a:extLst>
              <a:ext uri="{FF2B5EF4-FFF2-40B4-BE49-F238E27FC236}">
                <a16:creationId xmlns:a16="http://schemas.microsoft.com/office/drawing/2014/main" id="{6D0BA5A9-339E-4BF0-961A-9FE2DFE985E3}"/>
              </a:ext>
            </a:extLst>
          </p:cNvPr>
          <p:cNvGrpSpPr>
            <a:grpSpLocks/>
          </p:cNvGrpSpPr>
          <p:nvPr/>
        </p:nvGrpSpPr>
        <p:grpSpPr bwMode="auto">
          <a:xfrm>
            <a:off x="223838" y="4098925"/>
            <a:ext cx="3500437" cy="830263"/>
            <a:chOff x="223814" y="4098201"/>
            <a:chExt cx="3500438" cy="830997"/>
          </a:xfrm>
        </p:grpSpPr>
        <p:sp>
          <p:nvSpPr>
            <p:cNvPr id="11326" name="Text Box 12">
              <a:extLst>
                <a:ext uri="{FF2B5EF4-FFF2-40B4-BE49-F238E27FC236}">
                  <a16:creationId xmlns:a16="http://schemas.microsoft.com/office/drawing/2014/main" id="{8D456501-C1FA-43E1-AE36-C2159470AA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3814" y="4098201"/>
              <a:ext cx="990600" cy="83099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kumimoji="0" lang="zh-CN" altLang="en-US" dirty="0">
                  <a:solidFill>
                    <a:srgbClr val="FFFF00"/>
                  </a:solidFill>
                  <a:latin typeface="+mn-ea"/>
                  <a:ea typeface="+mn-ea"/>
                </a:rPr>
                <a:t>向上平移</a:t>
              </a:r>
            </a:p>
          </p:txBody>
        </p:sp>
        <p:sp>
          <p:nvSpPr>
            <p:cNvPr id="11286" name="Line 6">
              <a:extLst>
                <a:ext uri="{FF2B5EF4-FFF2-40B4-BE49-F238E27FC236}">
                  <a16:creationId xmlns:a16="http://schemas.microsoft.com/office/drawing/2014/main" id="{CD808992-F10D-4F07-82AA-B57E8D1C6D4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85852" y="4214818"/>
              <a:ext cx="2438400" cy="3810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1282" name="灯片编号占位符 1">
            <a:extLst>
              <a:ext uri="{FF2B5EF4-FFF2-40B4-BE49-F238E27FC236}">
                <a16:creationId xmlns:a16="http://schemas.microsoft.com/office/drawing/2014/main" id="{380F7B68-3E7A-4262-8814-A43A82409917}"/>
              </a:ext>
            </a:extLst>
          </p:cNvPr>
          <p:cNvSpPr txBox="1">
            <a:spLocks/>
          </p:cNvSpPr>
          <p:nvPr/>
        </p:nvSpPr>
        <p:spPr bwMode="auto">
          <a:xfrm>
            <a:off x="0" y="6381750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91B6518-BC53-4FFA-8667-A5CEA04FE0DE}" type="slidenum">
              <a:rPr lang="en-US" altLang="zh-CN" b="0">
                <a:solidFill>
                  <a:srgbClr val="FF00FF"/>
                </a:solidFill>
              </a:rPr>
              <a:pPr eaLnBrk="1" hangingPunct="1"/>
              <a:t>13</a:t>
            </a:fld>
            <a:r>
              <a:rPr lang="en-US" altLang="zh-CN" b="0">
                <a:solidFill>
                  <a:srgbClr val="FF00FF"/>
                </a:solidFill>
              </a:rPr>
              <a:t>/21</a:t>
            </a: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4AB0613B-1E22-44E6-8377-12B1B68A942C}"/>
              </a:ext>
            </a:extLst>
          </p:cNvPr>
          <p:cNvSpPr/>
          <p:nvPr/>
        </p:nvSpPr>
        <p:spPr>
          <a:xfrm>
            <a:off x="4000500" y="5456238"/>
            <a:ext cx="4572000" cy="830262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zh-CN" altLang="en-US">
                <a:solidFill>
                  <a:schemeClr val="bg1"/>
                </a:solidFill>
                <a:latin typeface="宋体" panose="02010600030101010101" pitchFamily="2" charset="-122"/>
              </a:rPr>
              <a:t>                  盯住某一级  看这一级对应的厚度在哪个方向</a:t>
            </a:r>
            <a:endParaRPr lang="zh-CN" altLang="en-US"/>
          </a:p>
        </p:txBody>
      </p:sp>
      <p:pic>
        <p:nvPicPr>
          <p:cNvPr id="11284" name="图片 11">
            <a:extLst>
              <a:ext uri="{FF2B5EF4-FFF2-40B4-BE49-F238E27FC236}">
                <a16:creationId xmlns:a16="http://schemas.microsoft.com/office/drawing/2014/main" id="{23D17AE4-D677-4ABD-9C79-308A993341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57601">
            <a:off x="7646988" y="4264025"/>
            <a:ext cx="171450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07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07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107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9" dur="500"/>
                                        <p:tgtEl>
                                          <p:spTgt spid="107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107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107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12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2" grpId="0"/>
      <p:bldP spid="107543" grpId="0" autoUpdateAnimBg="0"/>
      <p:bldP spid="107556" grpId="0" autoUpdateAnimBg="0"/>
      <p:bldP spid="107557" grpId="0" autoUpdateAnimBg="0"/>
      <p:bldP spid="102" grpId="0"/>
      <p:bldP spid="7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45DB0422-BCA1-45C1-AB51-439C27B5AF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1558925"/>
            <a:ext cx="2428875" cy="237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 sz="2800">
                <a:solidFill>
                  <a:srgbClr val="00FFFF"/>
                </a:solidFill>
                <a:latin typeface="宋体" panose="02010600030101010101" pitchFamily="2" charset="-122"/>
              </a:rPr>
              <a:t>　 </a:t>
            </a:r>
            <a:r>
              <a:rPr kumimoji="0" lang="zh-CN" altLang="en-US">
                <a:solidFill>
                  <a:srgbClr val="FFFF00"/>
                </a:solidFill>
                <a:latin typeface="宋体" panose="02010600030101010101" pitchFamily="2" charset="-122"/>
              </a:rPr>
              <a:t>每一条纹对应劈尖内的一个厚度，当此厚度位置改变时，对应的条纹随之移动</a:t>
            </a:r>
            <a:endParaRPr kumimoji="0" lang="en-US" altLang="zh-CN">
              <a:solidFill>
                <a:srgbClr val="FFFF00"/>
              </a:solidFill>
              <a:latin typeface="宋体" panose="02010600030101010101" pitchFamily="2" charset="-122"/>
            </a:endParaRPr>
          </a:p>
        </p:txBody>
      </p:sp>
      <p:sp>
        <p:nvSpPr>
          <p:cNvPr id="13315" name="Rectangle 4">
            <a:extLst>
              <a:ext uri="{FF2B5EF4-FFF2-40B4-BE49-F238E27FC236}">
                <a16:creationId xmlns:a16="http://schemas.microsoft.com/office/drawing/2014/main" id="{2E1FFBD2-17FF-433F-95C2-1F288F096B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" y="642938"/>
            <a:ext cx="48006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t" hangingPunct="1">
              <a:spcBef>
                <a:spcPct val="50000"/>
              </a:spcBef>
            </a:pPr>
            <a:r>
              <a:rPr kumimoji="0" lang="zh-CN" altLang="en-US">
                <a:solidFill>
                  <a:schemeClr val="bg1"/>
                </a:solidFill>
              </a:rPr>
              <a:t>干涉条纹的移动：</a:t>
            </a:r>
          </a:p>
        </p:txBody>
      </p:sp>
      <p:grpSp>
        <p:nvGrpSpPr>
          <p:cNvPr id="13316" name="Group 156">
            <a:extLst>
              <a:ext uri="{FF2B5EF4-FFF2-40B4-BE49-F238E27FC236}">
                <a16:creationId xmlns:a16="http://schemas.microsoft.com/office/drawing/2014/main" id="{385FDCA3-DFCB-460A-9AE2-A38755198A0D}"/>
              </a:ext>
            </a:extLst>
          </p:cNvPr>
          <p:cNvGrpSpPr>
            <a:grpSpLocks/>
          </p:cNvGrpSpPr>
          <p:nvPr/>
        </p:nvGrpSpPr>
        <p:grpSpPr bwMode="auto">
          <a:xfrm>
            <a:off x="990600" y="5572125"/>
            <a:ext cx="7153275" cy="735013"/>
            <a:chOff x="1060" y="1138"/>
            <a:chExt cx="4506" cy="463"/>
          </a:xfrm>
        </p:grpSpPr>
        <p:sp>
          <p:nvSpPr>
            <p:cNvPr id="13320" name="Rectangle 157">
              <a:extLst>
                <a:ext uri="{FF2B5EF4-FFF2-40B4-BE49-F238E27FC236}">
                  <a16:creationId xmlns:a16="http://schemas.microsoft.com/office/drawing/2014/main" id="{725E764D-7273-4F3B-945D-FD3178FC09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0" y="1138"/>
              <a:ext cx="4506" cy="463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rgbClr val="FFFFCC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kumimoji="0" lang="zh-CN" altLang="en-US">
                <a:solidFill>
                  <a:schemeClr val="bg1"/>
                </a:solidFill>
              </a:endParaRPr>
            </a:p>
          </p:txBody>
        </p:sp>
        <p:grpSp>
          <p:nvGrpSpPr>
            <p:cNvPr id="13321" name="Group 158">
              <a:extLst>
                <a:ext uri="{FF2B5EF4-FFF2-40B4-BE49-F238E27FC236}">
                  <a16:creationId xmlns:a16="http://schemas.microsoft.com/office/drawing/2014/main" id="{E9323BA5-9E98-4FB6-9EAB-7C80F64A48F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89" y="1213"/>
              <a:ext cx="977" cy="266"/>
              <a:chOff x="3557" y="1437"/>
              <a:chExt cx="977" cy="266"/>
            </a:xfrm>
          </p:grpSpPr>
          <p:sp>
            <p:nvSpPr>
              <p:cNvPr id="13326" name="WordArt 159">
                <a:extLst>
                  <a:ext uri="{FF2B5EF4-FFF2-40B4-BE49-F238E27FC236}">
                    <a16:creationId xmlns:a16="http://schemas.microsoft.com/office/drawing/2014/main" id="{1C611983-1285-4BB9-93EF-0DF1CA434D60}"/>
                  </a:ext>
                </a:extLst>
              </p:cNvPr>
              <p:cNvSpPr>
                <a:spLocks noChangeArrowheads="1" noChangeShapeType="1" noTextEdit="1"/>
              </p:cNvSpPr>
              <p:nvPr/>
            </p:nvSpPr>
            <p:spPr bwMode="auto">
              <a:xfrm>
                <a:off x="4438" y="1533"/>
                <a:ext cx="96" cy="144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solidFill>
                      <a:srgbClr val="FF0000"/>
                    </a:solidFill>
                    <a:latin typeface="宋体" panose="02010600030101010101" pitchFamily="2" charset="-122"/>
                  </a:rPr>
                  <a:t>2</a:t>
                </a:r>
                <a:endParaRPr lang="zh-CN" altLang="en-US" sz="3600" kern="10">
                  <a:ln w="9525">
                    <a:solidFill>
                      <a:srgbClr val="FF0000"/>
                    </a:solidFill>
                    <a:round/>
                    <a:headEnd/>
                    <a:tailEnd/>
                  </a:ln>
                  <a:solidFill>
                    <a:srgbClr val="FF0000"/>
                  </a:solidFill>
                  <a:latin typeface="宋体" panose="02010600030101010101" pitchFamily="2" charset="-122"/>
                </a:endParaRPr>
              </a:p>
            </p:txBody>
          </p:sp>
          <p:sp>
            <p:nvSpPr>
              <p:cNvPr id="13327" name="Line 160">
                <a:extLst>
                  <a:ext uri="{FF2B5EF4-FFF2-40B4-BE49-F238E27FC236}">
                    <a16:creationId xmlns:a16="http://schemas.microsoft.com/office/drawing/2014/main" id="{2ED83915-2C61-4AB0-A4E1-6D7F8A228C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277" y="1463"/>
                <a:ext cx="144" cy="24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28" name="WordArt 161">
                <a:extLst>
                  <a:ext uri="{FF2B5EF4-FFF2-40B4-BE49-F238E27FC236}">
                    <a16:creationId xmlns:a16="http://schemas.microsoft.com/office/drawing/2014/main" id="{467832F4-9A2D-421E-8C22-89C13E540059}"/>
                  </a:ext>
                </a:extLst>
              </p:cNvPr>
              <p:cNvSpPr>
                <a:spLocks noChangeArrowheads="1" noChangeShapeType="1" noTextEdit="1"/>
              </p:cNvSpPr>
              <p:nvPr/>
            </p:nvSpPr>
            <p:spPr bwMode="auto">
              <a:xfrm>
                <a:off x="4133" y="1485"/>
                <a:ext cx="144" cy="192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solidFill>
                      <a:srgbClr val="FF0000"/>
                    </a:solidFill>
                    <a:latin typeface="Symbol" panose="05050102010706020507" pitchFamily="18" charset="2"/>
                  </a:rPr>
                  <a:t>l</a:t>
                </a:r>
                <a:endParaRPr lang="zh-CN" altLang="en-US" sz="3600" i="1" kern="10">
                  <a:ln w="9525">
                    <a:solidFill>
                      <a:srgbClr val="FF0000"/>
                    </a:solidFill>
                    <a:round/>
                    <a:headEnd/>
                    <a:tailEnd/>
                  </a:ln>
                  <a:solidFill>
                    <a:srgbClr val="FF0000"/>
                  </a:solidFill>
                  <a:latin typeface="Symbol" panose="05050102010706020507" pitchFamily="18" charset="2"/>
                </a:endParaRPr>
              </a:p>
            </p:txBody>
          </p:sp>
          <p:grpSp>
            <p:nvGrpSpPr>
              <p:cNvPr id="13329" name="Group 162">
                <a:extLst>
                  <a:ext uri="{FF2B5EF4-FFF2-40B4-BE49-F238E27FC236}">
                    <a16:creationId xmlns:a16="http://schemas.microsoft.com/office/drawing/2014/main" id="{DA2CDF39-6390-481F-A154-BA6526EAA70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704" y="1542"/>
                <a:ext cx="199" cy="92"/>
                <a:chOff x="3443" y="1401"/>
                <a:chExt cx="297" cy="92"/>
              </a:xfrm>
            </p:grpSpPr>
            <p:sp>
              <p:nvSpPr>
                <p:cNvPr id="13332" name="Line 163">
                  <a:extLst>
                    <a:ext uri="{FF2B5EF4-FFF2-40B4-BE49-F238E27FC236}">
                      <a16:creationId xmlns:a16="http://schemas.microsoft.com/office/drawing/2014/main" id="{36B12ABA-17DF-4A9F-A272-B2FC0627414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43" y="1401"/>
                  <a:ext cx="288" cy="0"/>
                </a:xfrm>
                <a:prstGeom prst="line">
                  <a:avLst/>
                </a:prstGeom>
                <a:noFill/>
                <a:ln w="5715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333" name="Line 164">
                  <a:extLst>
                    <a:ext uri="{FF2B5EF4-FFF2-40B4-BE49-F238E27FC236}">
                      <a16:creationId xmlns:a16="http://schemas.microsoft.com/office/drawing/2014/main" id="{C822BA1B-5EBF-4074-8D77-EF3E04EE57C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52" y="1493"/>
                  <a:ext cx="288" cy="0"/>
                </a:xfrm>
                <a:prstGeom prst="line">
                  <a:avLst/>
                </a:prstGeom>
                <a:noFill/>
                <a:ln w="5715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3330" name="WordArt 165">
                <a:extLst>
                  <a:ext uri="{FF2B5EF4-FFF2-40B4-BE49-F238E27FC236}">
                    <a16:creationId xmlns:a16="http://schemas.microsoft.com/office/drawing/2014/main" id="{209A32FE-90B2-4B03-B68F-6FE1185A85DD}"/>
                  </a:ext>
                </a:extLst>
              </p:cNvPr>
              <p:cNvSpPr>
                <a:spLocks noChangeArrowheads="1" noChangeShapeType="1" noTextEdit="1"/>
              </p:cNvSpPr>
              <p:nvPr/>
            </p:nvSpPr>
            <p:spPr bwMode="auto">
              <a:xfrm>
                <a:off x="3557" y="1437"/>
                <a:ext cx="115" cy="232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i="1" kern="10">
                    <a:ln w="9525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d</a:t>
                </a:r>
                <a:endParaRPr lang="zh-CN" altLang="en-US" sz="3600" i="1" kern="10">
                  <a:ln w="9525">
                    <a:solidFill>
                      <a:srgbClr val="FF0000"/>
                    </a:solidFill>
                    <a:round/>
                    <a:headEnd/>
                    <a:tailEnd/>
                  </a:ln>
                  <a:solidFill>
                    <a:srgbClr val="FF0000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13331" name="WordArt 166">
                <a:extLst>
                  <a:ext uri="{FF2B5EF4-FFF2-40B4-BE49-F238E27FC236}">
                    <a16:creationId xmlns:a16="http://schemas.microsoft.com/office/drawing/2014/main" id="{5831C3BA-57E1-44C5-A478-1F474F9AF6D8}"/>
                  </a:ext>
                </a:extLst>
              </p:cNvPr>
              <p:cNvSpPr>
                <a:spLocks noChangeArrowheads="1" noChangeShapeType="1" noTextEdit="1"/>
              </p:cNvSpPr>
              <p:nvPr/>
            </p:nvSpPr>
            <p:spPr bwMode="auto">
              <a:xfrm>
                <a:off x="3941" y="1485"/>
                <a:ext cx="144" cy="18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N</a:t>
                </a:r>
                <a:endParaRPr lang="zh-CN" altLang="en-US" sz="3600" kern="10">
                  <a:ln w="9525">
                    <a:solidFill>
                      <a:srgbClr val="FF0000"/>
                    </a:solidFill>
                    <a:round/>
                    <a:headEnd/>
                    <a:tailEnd/>
                  </a:ln>
                  <a:solidFill>
                    <a:srgbClr val="FF0000"/>
                  </a:solidFill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2" name="WordArt 167">
              <a:extLst>
                <a:ext uri="{FF2B5EF4-FFF2-40B4-BE49-F238E27FC236}">
                  <a16:creationId xmlns:a16="http://schemas.microsoft.com/office/drawing/2014/main" id="{12D95B11-6610-40C8-9C57-E159936ED843}"/>
                </a:ext>
              </a:extLst>
            </p:cNvPr>
            <p:cNvSpPr>
              <a:spLocks noChangeArrowheads="1" noChangeShapeType="1" noTextEdit="1"/>
            </p:cNvSpPr>
            <p:nvPr/>
          </p:nvSpPr>
          <p:spPr bwMode="auto">
            <a:xfrm>
              <a:off x="1687" y="1230"/>
              <a:ext cx="2386" cy="253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 eaLnBrk="1" hangingPunct="1">
                <a:defRPr/>
              </a:pPr>
              <a:r>
                <a:rPr kumimoji="0" lang="zh-CN" altLang="en-US" kern="10" dirty="0">
                  <a:ln w="9525">
                    <a:solidFill>
                      <a:srgbClr val="FF0000"/>
                    </a:solidFill>
                    <a:round/>
                    <a:headEnd/>
                    <a:tailEnd/>
                  </a:ln>
                  <a:solidFill>
                    <a:srgbClr val="FF0000"/>
                  </a:solidFill>
                  <a:latin typeface="方正姚体"/>
                  <a:ea typeface="方正姚体"/>
                </a:rPr>
                <a:t>平移</a:t>
              </a:r>
              <a:r>
                <a:rPr kumimoji="0" lang="en-US" altLang="zh-CN" kern="10" dirty="0">
                  <a:ln w="9525">
                    <a:solidFill>
                      <a:srgbClr val="FF0000"/>
                    </a:solidFill>
                    <a:round/>
                    <a:headEnd/>
                    <a:tailEnd/>
                  </a:ln>
                  <a:solidFill>
                    <a:srgbClr val="FF0000"/>
                  </a:solidFill>
                  <a:latin typeface="方正姚体"/>
                  <a:ea typeface="方正姚体"/>
                </a:rPr>
                <a:t>d,</a:t>
              </a:r>
              <a:r>
                <a:rPr kumimoji="0" lang="zh-CN" altLang="en-US" kern="10" dirty="0">
                  <a:ln w="9525">
                    <a:solidFill>
                      <a:srgbClr val="FF0000"/>
                    </a:solidFill>
                    <a:round/>
                    <a:headEnd/>
                    <a:tailEnd/>
                  </a:ln>
                  <a:solidFill>
                    <a:srgbClr val="FF0000"/>
                  </a:solidFill>
                  <a:latin typeface="方正姚体"/>
                  <a:ea typeface="方正姚体"/>
                </a:rPr>
                <a:t>条纹右移</a:t>
              </a:r>
              <a:r>
                <a:rPr kumimoji="0" lang="en-US" altLang="zh-CN" kern="10" dirty="0">
                  <a:ln w="9525">
                    <a:solidFill>
                      <a:srgbClr val="FF0000"/>
                    </a:solidFill>
                    <a:round/>
                    <a:headEnd/>
                    <a:tailEnd/>
                  </a:ln>
                  <a:solidFill>
                    <a:srgbClr val="FF0000"/>
                  </a:solidFill>
                  <a:latin typeface="方正姚体"/>
                  <a:ea typeface="方正姚体"/>
                </a:rPr>
                <a:t>(</a:t>
              </a:r>
              <a:r>
                <a:rPr kumimoji="0" lang="zh-CN" altLang="en-US" kern="10" dirty="0">
                  <a:ln w="9525">
                    <a:solidFill>
                      <a:srgbClr val="FF0000"/>
                    </a:solidFill>
                    <a:round/>
                    <a:headEnd/>
                    <a:tailEnd/>
                  </a:ln>
                  <a:solidFill>
                    <a:srgbClr val="FF0000"/>
                  </a:solidFill>
                  <a:latin typeface="方正姚体"/>
                  <a:ea typeface="方正姚体"/>
                </a:rPr>
                <a:t>或左移</a:t>
              </a:r>
              <a:r>
                <a:rPr kumimoji="0" lang="en-US" altLang="zh-CN" kern="10" dirty="0">
                  <a:ln w="9525">
                    <a:solidFill>
                      <a:srgbClr val="FF0000"/>
                    </a:solidFill>
                    <a:round/>
                    <a:headEnd/>
                    <a:tailEnd/>
                  </a:ln>
                  <a:solidFill>
                    <a:srgbClr val="FF0000"/>
                  </a:solidFill>
                  <a:latin typeface="方正姚体"/>
                  <a:ea typeface="方正姚体"/>
                </a:rPr>
                <a:t>)N</a:t>
              </a:r>
              <a:r>
                <a:rPr kumimoji="0" lang="zh-CN" altLang="en-US" kern="10" dirty="0">
                  <a:ln w="9525">
                    <a:solidFill>
                      <a:srgbClr val="FF0000"/>
                    </a:solidFill>
                    <a:round/>
                    <a:headEnd/>
                    <a:tailEnd/>
                  </a:ln>
                  <a:solidFill>
                    <a:srgbClr val="FF0000"/>
                  </a:solidFill>
                  <a:latin typeface="方正姚体"/>
                  <a:ea typeface="方正姚体"/>
                </a:rPr>
                <a:t>级</a:t>
              </a:r>
              <a:r>
                <a:rPr kumimoji="0" lang="en-US" altLang="zh-CN" kern="10" dirty="0">
                  <a:ln w="9525">
                    <a:solidFill>
                      <a:srgbClr val="FF0000"/>
                    </a:solidFill>
                    <a:round/>
                    <a:headEnd/>
                    <a:tailEnd/>
                  </a:ln>
                  <a:solidFill>
                    <a:srgbClr val="FF0000"/>
                  </a:solidFill>
                  <a:latin typeface="方正姚体"/>
                  <a:ea typeface="方正姚体"/>
                </a:rPr>
                <a:t>.</a:t>
              </a:r>
              <a:endParaRPr kumimoji="0" lang="zh-CN" altLang="en-US" kern="10" dirty="0">
                <a:ln w="9525">
                  <a:solidFill>
                    <a:srgbClr val="FF0000"/>
                  </a:solidFill>
                  <a:round/>
                  <a:headEnd/>
                  <a:tailEnd/>
                </a:ln>
                <a:solidFill>
                  <a:srgbClr val="FF0000"/>
                </a:solidFill>
                <a:latin typeface="方正姚体"/>
                <a:ea typeface="方正姚体"/>
              </a:endParaRPr>
            </a:p>
          </p:txBody>
        </p:sp>
        <p:grpSp>
          <p:nvGrpSpPr>
            <p:cNvPr id="13323" name="Group 168">
              <a:extLst>
                <a:ext uri="{FF2B5EF4-FFF2-40B4-BE49-F238E27FC236}">
                  <a16:creationId xmlns:a16="http://schemas.microsoft.com/office/drawing/2014/main" id="{974A0BCA-8ADB-4EB9-94AB-7D4F81A6F12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63" y="1245"/>
              <a:ext cx="270" cy="235"/>
              <a:chOff x="585" y="1481"/>
              <a:chExt cx="270" cy="201"/>
            </a:xfrm>
          </p:grpSpPr>
          <p:sp>
            <p:nvSpPr>
              <p:cNvPr id="13324" name="WordArt 169">
                <a:extLst>
                  <a:ext uri="{FF2B5EF4-FFF2-40B4-BE49-F238E27FC236}">
                    <a16:creationId xmlns:a16="http://schemas.microsoft.com/office/drawing/2014/main" id="{4322FF7A-5284-4344-A03D-F1175D84E4B2}"/>
                  </a:ext>
                </a:extLst>
              </p:cNvPr>
              <p:cNvSpPr>
                <a:spLocks noChangeArrowheads="1" noChangeShapeType="1" noTextEdit="1"/>
              </p:cNvSpPr>
              <p:nvPr/>
            </p:nvSpPr>
            <p:spPr bwMode="auto">
              <a:xfrm>
                <a:off x="781" y="1591"/>
                <a:ext cx="74" cy="88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solidFill>
                      <a:srgbClr val="FF0000"/>
                    </a:solidFill>
                    <a:latin typeface="宋体" panose="02010600030101010101" pitchFamily="2" charset="-122"/>
                  </a:rPr>
                  <a:t>1</a:t>
                </a:r>
                <a:endParaRPr lang="zh-CN" altLang="en-US" sz="3600" kern="10">
                  <a:ln w="9525">
                    <a:solidFill>
                      <a:srgbClr val="FF0000"/>
                    </a:solidFill>
                    <a:round/>
                    <a:headEnd/>
                    <a:tailEnd/>
                  </a:ln>
                  <a:solidFill>
                    <a:srgbClr val="FF0000"/>
                  </a:solidFill>
                  <a:latin typeface="宋体" panose="02010600030101010101" pitchFamily="2" charset="-122"/>
                </a:endParaRPr>
              </a:p>
            </p:txBody>
          </p:sp>
          <p:sp>
            <p:nvSpPr>
              <p:cNvPr id="13325" name="WordArt 170">
                <a:extLst>
                  <a:ext uri="{FF2B5EF4-FFF2-40B4-BE49-F238E27FC236}">
                    <a16:creationId xmlns:a16="http://schemas.microsoft.com/office/drawing/2014/main" id="{357E2AD9-CB46-483A-8006-998FDB2B9E7B}"/>
                  </a:ext>
                </a:extLst>
              </p:cNvPr>
              <p:cNvSpPr>
                <a:spLocks noChangeArrowheads="1" noChangeShapeType="1" noTextEdit="1"/>
              </p:cNvSpPr>
              <p:nvPr/>
            </p:nvSpPr>
            <p:spPr bwMode="auto">
              <a:xfrm>
                <a:off x="585" y="1481"/>
                <a:ext cx="153" cy="201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zh-CN" sz="3600" kern="10">
                    <a:ln w="9525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solidFill>
                      <a:srgbClr val="FF0000"/>
                    </a:solidFill>
                    <a:latin typeface="Comic Sans MS" panose="030F0702030302020204" pitchFamily="66" charset="0"/>
                  </a:rPr>
                  <a:t>M</a:t>
                </a:r>
                <a:endParaRPr lang="zh-CN" altLang="en-US" sz="3600" kern="10">
                  <a:ln w="9525">
                    <a:solidFill>
                      <a:srgbClr val="FF0000"/>
                    </a:solidFill>
                    <a:round/>
                    <a:headEnd/>
                    <a:tailEnd/>
                  </a:ln>
                  <a:solidFill>
                    <a:srgbClr val="FF0000"/>
                  </a:solidFill>
                  <a:latin typeface="Comic Sans MS" panose="030F0702030302020204" pitchFamily="66" charset="0"/>
                </a:endParaRPr>
              </a:p>
            </p:txBody>
          </p:sp>
        </p:grpSp>
      </p:grpSp>
      <p:sp>
        <p:nvSpPr>
          <p:cNvPr id="13317" name="灯片编号占位符 1">
            <a:extLst>
              <a:ext uri="{FF2B5EF4-FFF2-40B4-BE49-F238E27FC236}">
                <a16:creationId xmlns:a16="http://schemas.microsoft.com/office/drawing/2014/main" id="{2C79655B-627D-4442-8437-2B9AEA8DA064}"/>
              </a:ext>
            </a:extLst>
          </p:cNvPr>
          <p:cNvSpPr txBox="1">
            <a:spLocks/>
          </p:cNvSpPr>
          <p:nvPr/>
        </p:nvSpPr>
        <p:spPr bwMode="auto">
          <a:xfrm>
            <a:off x="0" y="6381750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6E46751-BB27-421E-B158-BC08DDEACB45}" type="slidenum">
              <a:rPr lang="en-US" altLang="zh-CN" b="0">
                <a:solidFill>
                  <a:srgbClr val="FF00FF"/>
                </a:solidFill>
              </a:rPr>
              <a:pPr eaLnBrk="1" hangingPunct="1"/>
              <a:t>14</a:t>
            </a:fld>
            <a:r>
              <a:rPr lang="en-US" altLang="zh-CN" b="0">
                <a:solidFill>
                  <a:srgbClr val="FF00FF"/>
                </a:solidFill>
              </a:rPr>
              <a:t>/21</a:t>
            </a:r>
          </a:p>
        </p:txBody>
      </p:sp>
      <p:sp>
        <p:nvSpPr>
          <p:cNvPr id="13318" name="AutoShape 77">
            <a:hlinkClick r:id="rId4" action="ppaction://hlinkfile" highlightClick="1"/>
            <a:extLst>
              <a:ext uri="{FF2B5EF4-FFF2-40B4-BE49-F238E27FC236}">
                <a16:creationId xmlns:a16="http://schemas.microsoft.com/office/drawing/2014/main" id="{17E6B17D-8208-455B-9167-0D2A5A8140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0188" y="4783138"/>
            <a:ext cx="431800" cy="288925"/>
          </a:xfrm>
          <a:prstGeom prst="actionButtonForwardNex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0" lang="zh-CN" altLang="en-US">
              <a:solidFill>
                <a:schemeClr val="bg1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73066" r:id="rId2" imgW="5257143" imgH="4571429"/>
        </mc:Choice>
        <mc:Fallback>
          <p:control r:id="rId2" imgW="5257143" imgH="4571429">
            <p:pic>
              <p:nvPicPr>
                <p:cNvPr id="13319" name="ShockwaveFlash1">
                  <a:extLst>
                    <a:ext uri="{FF2B5EF4-FFF2-40B4-BE49-F238E27FC236}">
                      <a16:creationId xmlns:a16="http://schemas.microsoft.com/office/drawing/2014/main" id="{C83B05BE-E4F3-4F2F-92E5-EE31A771BB32}"/>
                    </a:ext>
                  </a:extLst>
                </p:cNvPr>
                <p:cNvPicPr preferRelativeResize="0">
                  <a:picLocks noChangeArrowheads="1" noChangeShapeType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132138" y="692150"/>
                  <a:ext cx="5257800" cy="45720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>
            <a:extLst>
              <a:ext uri="{FF2B5EF4-FFF2-40B4-BE49-F238E27FC236}">
                <a16:creationId xmlns:a16="http://schemas.microsoft.com/office/drawing/2014/main" id="{9BE11E8E-5616-482A-B021-18E5AD809C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358775"/>
            <a:ext cx="8229600" cy="237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5000"/>
              </a:lnSpc>
              <a:spcBef>
                <a:spcPct val="50000"/>
              </a:spcBef>
            </a:pPr>
            <a:r>
              <a:rPr lang="zh-CN" altLang="en-US">
                <a:solidFill>
                  <a:schemeClr val="bg1"/>
                </a:solidFill>
              </a:rPr>
              <a:t>为了测量一根细金属丝的直径</a:t>
            </a:r>
            <a:r>
              <a:rPr lang="en-US" altLang="zh-CN" i="1">
                <a:solidFill>
                  <a:srgbClr val="66FFFF"/>
                </a:solidFill>
              </a:rPr>
              <a:t>D</a:t>
            </a:r>
            <a:r>
              <a:rPr lang="zh-CN" altLang="en-US">
                <a:solidFill>
                  <a:schemeClr val="bg1"/>
                </a:solidFill>
              </a:rPr>
              <a:t>，按图办法形成空气劈尖，用单色光照射形成等厚干涉条纹，用读数显微镜测出干涉明条纹的间距，就可以算出</a:t>
            </a:r>
            <a:r>
              <a:rPr lang="en-US" altLang="zh-CN" i="1">
                <a:solidFill>
                  <a:srgbClr val="66FFFF"/>
                </a:solidFill>
              </a:rPr>
              <a:t>D</a:t>
            </a:r>
            <a:r>
              <a:rPr lang="zh-CN" altLang="en-US">
                <a:solidFill>
                  <a:schemeClr val="bg1"/>
                </a:solidFill>
              </a:rPr>
              <a:t>。已知 单色光波长为 </a:t>
            </a:r>
            <a:r>
              <a:rPr lang="en-US" altLang="zh-CN">
                <a:solidFill>
                  <a:srgbClr val="66FFFF"/>
                </a:solidFill>
              </a:rPr>
              <a:t>589.3 nm</a:t>
            </a:r>
            <a:r>
              <a:rPr lang="zh-CN" altLang="en-US">
                <a:solidFill>
                  <a:schemeClr val="bg1"/>
                </a:solidFill>
              </a:rPr>
              <a:t>，测量结果是：金属丝与劈尖顶点距离</a:t>
            </a:r>
            <a:r>
              <a:rPr lang="en-US" altLang="zh-CN" i="1">
                <a:solidFill>
                  <a:srgbClr val="66FFFF"/>
                </a:solidFill>
              </a:rPr>
              <a:t>L</a:t>
            </a:r>
            <a:r>
              <a:rPr lang="en-US" altLang="zh-CN">
                <a:solidFill>
                  <a:srgbClr val="66FFFF"/>
                </a:solidFill>
              </a:rPr>
              <a:t>=28.880 mm</a:t>
            </a:r>
            <a:r>
              <a:rPr lang="zh-CN" altLang="en-US">
                <a:solidFill>
                  <a:schemeClr val="bg1"/>
                </a:solidFill>
              </a:rPr>
              <a:t>，第</a:t>
            </a:r>
            <a:r>
              <a:rPr lang="en-US" altLang="zh-CN">
                <a:solidFill>
                  <a:srgbClr val="66FFFF"/>
                </a:solidFill>
              </a:rPr>
              <a:t>1</a:t>
            </a:r>
            <a:r>
              <a:rPr lang="zh-CN" altLang="en-US">
                <a:solidFill>
                  <a:schemeClr val="bg1"/>
                </a:solidFill>
              </a:rPr>
              <a:t>条明条纹到第</a:t>
            </a:r>
            <a:r>
              <a:rPr lang="en-US" altLang="zh-CN">
                <a:solidFill>
                  <a:srgbClr val="66FFFF"/>
                </a:solidFill>
              </a:rPr>
              <a:t>31</a:t>
            </a:r>
            <a:r>
              <a:rPr lang="zh-CN" altLang="en-US">
                <a:solidFill>
                  <a:schemeClr val="bg1"/>
                </a:solidFill>
              </a:rPr>
              <a:t>条明条纹的距离为</a:t>
            </a:r>
            <a:r>
              <a:rPr lang="en-US" altLang="zh-CN">
                <a:solidFill>
                  <a:srgbClr val="66FFFF"/>
                </a:solidFill>
              </a:rPr>
              <a:t>4.295 mm</a:t>
            </a:r>
          </a:p>
        </p:txBody>
      </p:sp>
      <p:sp>
        <p:nvSpPr>
          <p:cNvPr id="14339" name="Text Box 3">
            <a:extLst>
              <a:ext uri="{FF2B5EF4-FFF2-40B4-BE49-F238E27FC236}">
                <a16:creationId xmlns:a16="http://schemas.microsoft.com/office/drawing/2014/main" id="{FA869840-5D49-4973-AF3B-55156BD92C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34544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rgbClr val="FFFF00"/>
                </a:solidFill>
              </a:rPr>
              <a:t>解</a:t>
            </a:r>
            <a:r>
              <a:rPr lang="zh-CN" altLang="en-US">
                <a:solidFill>
                  <a:srgbClr val="EDFE4A"/>
                </a:solidFill>
              </a:rPr>
              <a:t> </a:t>
            </a:r>
          </a:p>
        </p:txBody>
      </p:sp>
      <p:graphicFrame>
        <p:nvGraphicFramePr>
          <p:cNvPr id="14340" name="Object 2">
            <a:extLst>
              <a:ext uri="{FF2B5EF4-FFF2-40B4-BE49-F238E27FC236}">
                <a16:creationId xmlns:a16="http://schemas.microsoft.com/office/drawing/2014/main" id="{96F6835C-6461-454E-8D0C-672BC3A694E4}"/>
              </a:ext>
            </a:extLst>
          </p:cNvPr>
          <p:cNvGraphicFramePr>
            <a:graphicFrameLocks/>
          </p:cNvGraphicFramePr>
          <p:nvPr/>
        </p:nvGraphicFramePr>
        <p:xfrm>
          <a:off x="2606675" y="3309938"/>
          <a:ext cx="1187450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38" name="公式" r:id="rId3" imgW="1285971" imgH="790507" progId="Equation.3">
                  <p:embed/>
                </p:oleObj>
              </mc:Choice>
              <mc:Fallback>
                <p:oleObj name="公式" r:id="rId3" imgW="1285971" imgH="790507" progId="Equation.3">
                  <p:embed/>
                  <p:pic>
                    <p:nvPicPr>
                      <p:cNvPr id="14340" name="Object 2">
                        <a:extLst>
                          <a:ext uri="{FF2B5EF4-FFF2-40B4-BE49-F238E27FC236}">
                            <a16:creationId xmlns:a16="http://schemas.microsoft.com/office/drawing/2014/main" id="{96F6835C-6461-454E-8D0C-672BC3A694E4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6675" y="3309938"/>
                        <a:ext cx="1187450" cy="74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1" name="Object 3">
            <a:extLst>
              <a:ext uri="{FF2B5EF4-FFF2-40B4-BE49-F238E27FC236}">
                <a16:creationId xmlns:a16="http://schemas.microsoft.com/office/drawing/2014/main" id="{7214EE7E-F6B7-4FC1-93DF-5D9465AFEF67}"/>
              </a:ext>
            </a:extLst>
          </p:cNvPr>
          <p:cNvGraphicFramePr>
            <a:graphicFrameLocks/>
          </p:cNvGraphicFramePr>
          <p:nvPr/>
        </p:nvGraphicFramePr>
        <p:xfrm>
          <a:off x="4446588" y="3309938"/>
          <a:ext cx="1211262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39" name="公式" r:id="rId5" imgW="1304931" imgH="790507" progId="Equation.3">
                  <p:embed/>
                </p:oleObj>
              </mc:Choice>
              <mc:Fallback>
                <p:oleObj name="公式" r:id="rId5" imgW="1304931" imgH="790507" progId="Equation.3">
                  <p:embed/>
                  <p:pic>
                    <p:nvPicPr>
                      <p:cNvPr id="14341" name="Object 3">
                        <a:extLst>
                          <a:ext uri="{FF2B5EF4-FFF2-40B4-BE49-F238E27FC236}">
                            <a16:creationId xmlns:a16="http://schemas.microsoft.com/office/drawing/2014/main" id="{7214EE7E-F6B7-4FC1-93DF-5D9465AFEF67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6588" y="3309938"/>
                        <a:ext cx="1211262" cy="74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2" name="Object 4">
            <a:extLst>
              <a:ext uri="{FF2B5EF4-FFF2-40B4-BE49-F238E27FC236}">
                <a16:creationId xmlns:a16="http://schemas.microsoft.com/office/drawing/2014/main" id="{CE7E21D9-89A8-4C4F-B589-594A4AD41031}"/>
              </a:ext>
            </a:extLst>
          </p:cNvPr>
          <p:cNvGraphicFramePr>
            <a:graphicFrameLocks/>
          </p:cNvGraphicFramePr>
          <p:nvPr/>
        </p:nvGraphicFramePr>
        <p:xfrm>
          <a:off x="1992313" y="4318000"/>
          <a:ext cx="3165475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40" name="公式" r:id="rId7" imgW="3476555" imgH="790507" progId="Equation.3">
                  <p:embed/>
                </p:oleObj>
              </mc:Choice>
              <mc:Fallback>
                <p:oleObj name="公式" r:id="rId7" imgW="3476555" imgH="790507" progId="Equation.3">
                  <p:embed/>
                  <p:pic>
                    <p:nvPicPr>
                      <p:cNvPr id="14342" name="Object 4">
                        <a:extLst>
                          <a:ext uri="{FF2B5EF4-FFF2-40B4-BE49-F238E27FC236}">
                            <a16:creationId xmlns:a16="http://schemas.microsoft.com/office/drawing/2014/main" id="{CE7E21D9-89A8-4C4F-B589-594A4AD41031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2313" y="4318000"/>
                        <a:ext cx="3165475" cy="74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3" name="Object 5">
            <a:extLst>
              <a:ext uri="{FF2B5EF4-FFF2-40B4-BE49-F238E27FC236}">
                <a16:creationId xmlns:a16="http://schemas.microsoft.com/office/drawing/2014/main" id="{90E61962-14A2-4B8D-BF9A-1A54243B253E}"/>
              </a:ext>
            </a:extLst>
          </p:cNvPr>
          <p:cNvGraphicFramePr>
            <a:graphicFrameLocks/>
          </p:cNvGraphicFramePr>
          <p:nvPr/>
        </p:nvGraphicFramePr>
        <p:xfrm>
          <a:off x="1903413" y="5214938"/>
          <a:ext cx="5564187" cy="1301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41" name="公式" r:id="rId9" imgW="6143606" imgH="1409564" progId="Equation.3">
                  <p:embed/>
                </p:oleObj>
              </mc:Choice>
              <mc:Fallback>
                <p:oleObj name="公式" r:id="rId9" imgW="6143606" imgH="1409564" progId="Equation.3">
                  <p:embed/>
                  <p:pic>
                    <p:nvPicPr>
                      <p:cNvPr id="14343" name="Object 5">
                        <a:extLst>
                          <a:ext uri="{FF2B5EF4-FFF2-40B4-BE49-F238E27FC236}">
                            <a16:creationId xmlns:a16="http://schemas.microsoft.com/office/drawing/2014/main" id="{90E61962-14A2-4B8D-BF9A-1A54243B253E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3413" y="5214938"/>
                        <a:ext cx="5564187" cy="1301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4" name="Text Box 8">
            <a:extLst>
              <a:ext uri="{FF2B5EF4-FFF2-40B4-BE49-F238E27FC236}">
                <a16:creationId xmlns:a16="http://schemas.microsoft.com/office/drawing/2014/main" id="{83EB6B66-4C5D-4C13-AB62-4C2B1F345E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" y="4411663"/>
            <a:ext cx="11112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chemeClr val="bg1"/>
                </a:solidFill>
                <a:latin typeface="宋体" panose="02010600030101010101" pitchFamily="2" charset="-122"/>
              </a:rPr>
              <a:t>由题知 </a:t>
            </a:r>
          </a:p>
        </p:txBody>
      </p:sp>
      <p:sp>
        <p:nvSpPr>
          <p:cNvPr id="14345" name="Text Box 9">
            <a:extLst>
              <a:ext uri="{FF2B5EF4-FFF2-40B4-BE49-F238E27FC236}">
                <a16:creationId xmlns:a16="http://schemas.microsoft.com/office/drawing/2014/main" id="{6572F82B-CA49-42D2-A782-1B571A95EF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063" y="5348288"/>
            <a:ext cx="990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chemeClr val="bg1"/>
                </a:solidFill>
              </a:rPr>
              <a:t>直径 </a:t>
            </a:r>
          </a:p>
        </p:txBody>
      </p:sp>
      <p:sp>
        <p:nvSpPr>
          <p:cNvPr id="14360" name="Text Box 24">
            <a:extLst>
              <a:ext uri="{FF2B5EF4-FFF2-40B4-BE49-F238E27FC236}">
                <a16:creationId xmlns:a16="http://schemas.microsoft.com/office/drawing/2014/main" id="{77144ADA-0990-4054-9147-14C56AC2A9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38" y="412750"/>
            <a:ext cx="7921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>
                <a:solidFill>
                  <a:srgbClr val="FFFF00"/>
                </a:solidFill>
              </a:rPr>
              <a:t>例</a:t>
            </a:r>
          </a:p>
        </p:txBody>
      </p:sp>
      <p:graphicFrame>
        <p:nvGraphicFramePr>
          <p:cNvPr id="14361" name="Object 6">
            <a:extLst>
              <a:ext uri="{FF2B5EF4-FFF2-40B4-BE49-F238E27FC236}">
                <a16:creationId xmlns:a16="http://schemas.microsoft.com/office/drawing/2014/main" id="{348126C1-0C9C-43DC-9781-C5C3B67DECFA}"/>
              </a:ext>
            </a:extLst>
          </p:cNvPr>
          <p:cNvGraphicFramePr>
            <a:graphicFrameLocks noGrp="1"/>
          </p:cNvGraphicFramePr>
          <p:nvPr>
            <p:ph idx="4294967295"/>
          </p:nvPr>
        </p:nvGraphicFramePr>
        <p:xfrm>
          <a:off x="984250" y="3306763"/>
          <a:ext cx="1211263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42" name="公式" r:id="rId11" imgW="1304931" imgH="790507" progId="Equation.3">
                  <p:embed/>
                </p:oleObj>
              </mc:Choice>
              <mc:Fallback>
                <p:oleObj name="公式" r:id="rId11" imgW="1304931" imgH="790507" progId="Equation.3">
                  <p:embed/>
                  <p:pic>
                    <p:nvPicPr>
                      <p:cNvPr id="14361" name="Object 6">
                        <a:extLst>
                          <a:ext uri="{FF2B5EF4-FFF2-40B4-BE49-F238E27FC236}">
                            <a16:creationId xmlns:a16="http://schemas.microsoft.com/office/drawing/2014/main" id="{348126C1-0C9C-43DC-9781-C5C3B67DECFA}"/>
                          </a:ext>
                        </a:extLst>
                      </p:cNvPr>
                      <p:cNvPicPr>
                        <a:picLocks noGrp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4250" y="3306763"/>
                        <a:ext cx="1211263" cy="74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62" name="Text Box 26">
            <a:extLst>
              <a:ext uri="{FF2B5EF4-FFF2-40B4-BE49-F238E27FC236}">
                <a16:creationId xmlns:a16="http://schemas.microsoft.com/office/drawing/2014/main" id="{7BCDC05F-F77A-47EA-9B8B-16CEAE7D28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313" y="2708275"/>
            <a:ext cx="3335337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5000"/>
              </a:lnSpc>
              <a:spcBef>
                <a:spcPct val="50000"/>
              </a:spcBef>
            </a:pPr>
            <a:r>
              <a:rPr lang="zh-CN" altLang="en-US">
                <a:solidFill>
                  <a:srgbClr val="FFFF00"/>
                </a:solidFill>
              </a:rPr>
              <a:t>求  </a:t>
            </a:r>
            <a:r>
              <a:rPr lang="zh-CN" altLang="en-US">
                <a:solidFill>
                  <a:schemeClr val="bg1"/>
                </a:solidFill>
                <a:latin typeface="宋体" panose="02010600030101010101" pitchFamily="2" charset="-122"/>
              </a:rPr>
              <a:t>金属丝直径 </a:t>
            </a:r>
            <a:r>
              <a:rPr lang="en-US" altLang="zh-CN" i="1">
                <a:solidFill>
                  <a:srgbClr val="66FFFF"/>
                </a:solidFill>
              </a:rPr>
              <a:t>D</a:t>
            </a:r>
          </a:p>
        </p:txBody>
      </p:sp>
      <p:grpSp>
        <p:nvGrpSpPr>
          <p:cNvPr id="2" name="Group 33">
            <a:extLst>
              <a:ext uri="{FF2B5EF4-FFF2-40B4-BE49-F238E27FC236}">
                <a16:creationId xmlns:a16="http://schemas.microsoft.com/office/drawing/2014/main" id="{B8C53FD4-671F-43B5-8CDD-F87A3492767F}"/>
              </a:ext>
            </a:extLst>
          </p:cNvPr>
          <p:cNvGrpSpPr>
            <a:grpSpLocks/>
          </p:cNvGrpSpPr>
          <p:nvPr/>
        </p:nvGrpSpPr>
        <p:grpSpPr bwMode="auto">
          <a:xfrm>
            <a:off x="6132513" y="3128963"/>
            <a:ext cx="2543175" cy="1524000"/>
            <a:chOff x="3863" y="1971"/>
            <a:chExt cx="1602" cy="960"/>
          </a:xfrm>
        </p:grpSpPr>
        <p:sp>
          <p:nvSpPr>
            <p:cNvPr id="14351" name="Rectangle 11">
              <a:extLst>
                <a:ext uri="{FF2B5EF4-FFF2-40B4-BE49-F238E27FC236}">
                  <a16:creationId xmlns:a16="http://schemas.microsoft.com/office/drawing/2014/main" id="{ECF59974-1C75-47B8-A325-1DE9DF03ECE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715807">
              <a:off x="3863" y="2156"/>
              <a:ext cx="1173" cy="121"/>
            </a:xfrm>
            <a:prstGeom prst="rect">
              <a:avLst/>
            </a:prstGeom>
            <a:solidFill>
              <a:srgbClr val="66FFFF">
                <a:alpha val="58038"/>
              </a:srgbClr>
            </a:solidFill>
            <a:ln w="9525">
              <a:solidFill>
                <a:srgbClr val="00CC99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kumimoji="0"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4352" name="Rectangle 12">
              <a:extLst>
                <a:ext uri="{FF2B5EF4-FFF2-40B4-BE49-F238E27FC236}">
                  <a16:creationId xmlns:a16="http://schemas.microsoft.com/office/drawing/2014/main" id="{D61F1D1D-9A04-431E-A8BC-2CE3D7B7F3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2" y="2403"/>
              <a:ext cx="1152" cy="144"/>
            </a:xfrm>
            <a:prstGeom prst="rect">
              <a:avLst/>
            </a:prstGeom>
            <a:solidFill>
              <a:srgbClr val="66FFFF">
                <a:alpha val="58038"/>
              </a:srgbClr>
            </a:solidFill>
            <a:ln w="9525">
              <a:solidFill>
                <a:srgbClr val="00CC99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kumimoji="0"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4353" name="Oval 13">
              <a:extLst>
                <a:ext uri="{FF2B5EF4-FFF2-40B4-BE49-F238E27FC236}">
                  <a16:creationId xmlns:a16="http://schemas.microsoft.com/office/drawing/2014/main" id="{C319577F-A8FF-4237-A8E9-8679687888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1" y="2160"/>
              <a:ext cx="227" cy="243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kumimoji="0"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4354" name="Line 14">
              <a:extLst>
                <a:ext uri="{FF2B5EF4-FFF2-40B4-BE49-F238E27FC236}">
                  <a16:creationId xmlns:a16="http://schemas.microsoft.com/office/drawing/2014/main" id="{1991837A-6A93-46F9-891E-54C7EF9692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38" y="2159"/>
              <a:ext cx="384" cy="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5" name="Line 15">
              <a:extLst>
                <a:ext uri="{FF2B5EF4-FFF2-40B4-BE49-F238E27FC236}">
                  <a16:creationId xmlns:a16="http://schemas.microsoft.com/office/drawing/2014/main" id="{E4D0DDA5-CB09-4472-9D0D-262564CA99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52" y="2403"/>
              <a:ext cx="384" cy="0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6" name="Line 16">
              <a:extLst>
                <a:ext uri="{FF2B5EF4-FFF2-40B4-BE49-F238E27FC236}">
                  <a16:creationId xmlns:a16="http://schemas.microsoft.com/office/drawing/2014/main" id="{2195BD3F-2885-4C1B-8B74-3BC4095794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4" y="1971"/>
              <a:ext cx="0" cy="192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7" name="Line 17">
              <a:extLst>
                <a:ext uri="{FF2B5EF4-FFF2-40B4-BE49-F238E27FC236}">
                  <a16:creationId xmlns:a16="http://schemas.microsoft.com/office/drawing/2014/main" id="{A58E99E2-05AC-4181-B565-F9EA739A606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273" y="2403"/>
              <a:ext cx="0" cy="192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8" name="Text Box 18">
              <a:extLst>
                <a:ext uri="{FF2B5EF4-FFF2-40B4-BE49-F238E27FC236}">
                  <a16:creationId xmlns:a16="http://schemas.microsoft.com/office/drawing/2014/main" id="{D3792714-BFDA-410A-A9B8-14EC91FB72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77" y="2134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i="1">
                  <a:solidFill>
                    <a:srgbClr val="FFFFFF"/>
                  </a:solidFill>
                </a:rPr>
                <a:t>D</a:t>
              </a:r>
            </a:p>
          </p:txBody>
        </p:sp>
        <p:sp>
          <p:nvSpPr>
            <p:cNvPr id="14359" name="Line 19">
              <a:extLst>
                <a:ext uri="{FF2B5EF4-FFF2-40B4-BE49-F238E27FC236}">
                  <a16:creationId xmlns:a16="http://schemas.microsoft.com/office/drawing/2014/main" id="{9F50679D-1A99-4D80-906E-1DD06AF7B8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00" y="2547"/>
              <a:ext cx="0" cy="384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" name="Line 20">
              <a:extLst>
                <a:ext uri="{FF2B5EF4-FFF2-40B4-BE49-F238E27FC236}">
                  <a16:creationId xmlns:a16="http://schemas.microsoft.com/office/drawing/2014/main" id="{F650E1DB-59A0-4AF3-83D2-A872D8F5FE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37" y="2547"/>
              <a:ext cx="0" cy="384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" name="Line 21">
              <a:extLst>
                <a:ext uri="{FF2B5EF4-FFF2-40B4-BE49-F238E27FC236}">
                  <a16:creationId xmlns:a16="http://schemas.microsoft.com/office/drawing/2014/main" id="{313EFE39-5583-4EBD-A36B-19526B3E4E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03" y="2691"/>
              <a:ext cx="1129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5" name="Object 7">
              <a:extLst>
                <a:ext uri="{FF2B5EF4-FFF2-40B4-BE49-F238E27FC236}">
                  <a16:creationId xmlns:a16="http://schemas.microsoft.com/office/drawing/2014/main" id="{5F8736A0-4465-4E26-B993-9E41A7B23BE2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4336" y="2698"/>
            <a:ext cx="159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143" name="公式" r:id="rId13" imgW="218967" imgH="257175" progId="Equation.3">
                    <p:embed/>
                  </p:oleObj>
                </mc:Choice>
                <mc:Fallback>
                  <p:oleObj name="公式" r:id="rId13" imgW="218967" imgH="257175" progId="Equation.3">
                    <p:embed/>
                    <p:pic>
                      <p:nvPicPr>
                        <p:cNvPr id="5" name="Object 7">
                          <a:extLst>
                            <a:ext uri="{FF2B5EF4-FFF2-40B4-BE49-F238E27FC236}">
                              <a16:creationId xmlns:a16="http://schemas.microsoft.com/office/drawing/2014/main" id="{5F8736A0-4465-4E26-B993-9E41A7B23BE2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6" y="2698"/>
                          <a:ext cx="159" cy="1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63" name="Object 8">
              <a:extLst>
                <a:ext uri="{FF2B5EF4-FFF2-40B4-BE49-F238E27FC236}">
                  <a16:creationId xmlns:a16="http://schemas.microsoft.com/office/drawing/2014/main" id="{080746B2-5795-4B53-B221-115780979722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4627" y="2232"/>
            <a:ext cx="219" cy="2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144" name="公式" r:id="rId15" imgW="390531" imgH="380864" progId="Equation.3">
                    <p:embed/>
                  </p:oleObj>
                </mc:Choice>
                <mc:Fallback>
                  <p:oleObj name="公式" r:id="rId15" imgW="390531" imgH="380864" progId="Equation.3">
                    <p:embed/>
                    <p:pic>
                      <p:nvPicPr>
                        <p:cNvPr id="14363" name="Object 8">
                          <a:extLst>
                            <a:ext uri="{FF2B5EF4-FFF2-40B4-BE49-F238E27FC236}">
                              <a16:creationId xmlns:a16="http://schemas.microsoft.com/office/drawing/2014/main" id="{080746B2-5795-4B53-B221-115780979722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27" y="2232"/>
                          <a:ext cx="219" cy="2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64" name="Arc 31">
              <a:extLst>
                <a:ext uri="{FF2B5EF4-FFF2-40B4-BE49-F238E27FC236}">
                  <a16:creationId xmlns:a16="http://schemas.microsoft.com/office/drawing/2014/main" id="{83295B12-7A3B-4077-B6AC-2C9CFCEC3318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2" y="2265"/>
              <a:ext cx="181" cy="141"/>
            </a:xfrm>
            <a:custGeom>
              <a:avLst/>
              <a:gdLst>
                <a:gd name="T0" fmla="*/ 0 w 21600"/>
                <a:gd name="T1" fmla="*/ 0 h 9560"/>
                <a:gd name="T2" fmla="*/ 0 w 21600"/>
                <a:gd name="T3" fmla="*/ 0 h 9560"/>
                <a:gd name="T4" fmla="*/ 0 w 21600"/>
                <a:gd name="T5" fmla="*/ 0 h 9560"/>
                <a:gd name="T6" fmla="*/ 0 60000 65536"/>
                <a:gd name="T7" fmla="*/ 0 60000 65536"/>
                <a:gd name="T8" fmla="*/ 0 60000 65536"/>
                <a:gd name="T9" fmla="*/ 0 w 21600"/>
                <a:gd name="T10" fmla="*/ 0 h 9560"/>
                <a:gd name="T11" fmla="*/ 21600 w 21600"/>
                <a:gd name="T12" fmla="*/ 9560 h 956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9560" fill="none" extrusionOk="0">
                  <a:moveTo>
                    <a:pt x="20685" y="0"/>
                  </a:moveTo>
                  <a:cubicBezTo>
                    <a:pt x="21292" y="2016"/>
                    <a:pt x="21600" y="4111"/>
                    <a:pt x="21600" y="6217"/>
                  </a:cubicBezTo>
                  <a:cubicBezTo>
                    <a:pt x="21600" y="7336"/>
                    <a:pt x="21512" y="8454"/>
                    <a:pt x="21339" y="9559"/>
                  </a:cubicBezTo>
                </a:path>
                <a:path w="21600" h="9560" stroke="0" extrusionOk="0">
                  <a:moveTo>
                    <a:pt x="20685" y="0"/>
                  </a:moveTo>
                  <a:cubicBezTo>
                    <a:pt x="21292" y="2016"/>
                    <a:pt x="21600" y="4111"/>
                    <a:pt x="21600" y="6217"/>
                  </a:cubicBezTo>
                  <a:cubicBezTo>
                    <a:pt x="21600" y="7336"/>
                    <a:pt x="21512" y="8454"/>
                    <a:pt x="21339" y="9559"/>
                  </a:cubicBezTo>
                  <a:lnTo>
                    <a:pt x="0" y="6217"/>
                  </a:lnTo>
                  <a:lnTo>
                    <a:pt x="20685" y="0"/>
                  </a:lnTo>
                  <a:close/>
                </a:path>
              </a:pathLst>
            </a:cu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4350" name="灯片编号占位符 1">
            <a:extLst>
              <a:ext uri="{FF2B5EF4-FFF2-40B4-BE49-F238E27FC236}">
                <a16:creationId xmlns:a16="http://schemas.microsoft.com/office/drawing/2014/main" id="{33E21AAF-55D6-4DAD-9B90-8870BE4D0617}"/>
              </a:ext>
            </a:extLst>
          </p:cNvPr>
          <p:cNvSpPr txBox="1">
            <a:spLocks/>
          </p:cNvSpPr>
          <p:nvPr/>
        </p:nvSpPr>
        <p:spPr bwMode="auto">
          <a:xfrm>
            <a:off x="0" y="6381750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A1D560A-5C7E-4A63-8F51-4F7A934DD815}" type="slidenum">
              <a:rPr lang="en-US" altLang="zh-CN" b="0">
                <a:solidFill>
                  <a:srgbClr val="FF00FF"/>
                </a:solidFill>
              </a:rPr>
              <a:pPr eaLnBrk="1" hangingPunct="1"/>
              <a:t>15</a:t>
            </a:fld>
            <a:r>
              <a:rPr lang="en-US" altLang="zh-CN" b="0">
                <a:solidFill>
                  <a:srgbClr val="FF00FF"/>
                </a:solidFill>
              </a:rPr>
              <a:t>/21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4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4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4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4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4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4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/>
      <p:bldP spid="14339" grpId="0" autoUpdateAnimBg="0"/>
      <p:bldP spid="14344" grpId="0" autoUpdateAnimBg="0"/>
      <p:bldP spid="14345" grpId="0" autoUpdateAnimBg="0"/>
      <p:bldP spid="14360" grpId="0"/>
      <p:bldP spid="1436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2">
            <a:extLst>
              <a:ext uri="{FF2B5EF4-FFF2-40B4-BE49-F238E27FC236}">
                <a16:creationId xmlns:a16="http://schemas.microsoft.com/office/drawing/2014/main" id="{DF3EE650-6A2D-4B2D-A0E3-F4142FB506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750" y="285750"/>
            <a:ext cx="8501063" cy="1938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ts val="3600"/>
              </a:lnSpc>
            </a:pPr>
            <a:r>
              <a:rPr lang="zh-CN" altLang="en-US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例</a:t>
            </a:r>
            <a:r>
              <a:rPr lang="en-US" altLang="zh-CN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zh-CN" altLang="en-US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利用劈尖干涉可对工件表面微小缺陷进行检验。当波长为</a:t>
            </a:r>
            <a:r>
              <a:rPr lang="zh-CN" altLang="en-US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anose="05050102010706020507" pitchFamily="18" charset="2"/>
              </a:rPr>
              <a:t></a:t>
            </a:r>
            <a:r>
              <a:rPr lang="zh-CN" altLang="en-US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的单色光垂直入射时，观察到干涉条纹如图。</a:t>
            </a:r>
          </a:p>
          <a:p>
            <a:pPr algn="just" eaLnBrk="1" hangingPunct="1">
              <a:lnSpc>
                <a:spcPts val="3600"/>
              </a:lnSpc>
            </a:pPr>
            <a:r>
              <a:rPr lang="zh-CN" altLang="en-US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问</a:t>
            </a:r>
            <a:r>
              <a:rPr lang="zh-CN" altLang="en-US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  <a:r>
              <a:rPr lang="en-US" altLang="zh-CN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(1) </a:t>
            </a:r>
            <a:r>
              <a:rPr lang="zh-CN" altLang="en-US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不平处是凸的，还是凹的</a:t>
            </a:r>
            <a:r>
              <a:rPr lang="en-US" altLang="zh-CN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?  </a:t>
            </a:r>
          </a:p>
          <a:p>
            <a:pPr algn="just" eaLnBrk="1" hangingPunct="1">
              <a:lnSpc>
                <a:spcPts val="3600"/>
              </a:lnSpc>
            </a:pPr>
            <a:r>
              <a:rPr lang="en-US" altLang="zh-CN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  (2) </a:t>
            </a:r>
            <a:r>
              <a:rPr lang="zh-CN" altLang="en-US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凹凸不平的高度为多少</a:t>
            </a:r>
            <a:r>
              <a:rPr lang="en-US" altLang="zh-CN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?</a:t>
            </a:r>
          </a:p>
        </p:txBody>
      </p:sp>
      <p:grpSp>
        <p:nvGrpSpPr>
          <p:cNvPr id="2" name="Group 3">
            <a:extLst>
              <a:ext uri="{FF2B5EF4-FFF2-40B4-BE49-F238E27FC236}">
                <a16:creationId xmlns:a16="http://schemas.microsoft.com/office/drawing/2014/main" id="{41A01185-5FDD-4BAF-8DC9-670D1391E5A6}"/>
              </a:ext>
            </a:extLst>
          </p:cNvPr>
          <p:cNvGrpSpPr>
            <a:grpSpLocks/>
          </p:cNvGrpSpPr>
          <p:nvPr/>
        </p:nvGrpSpPr>
        <p:grpSpPr bwMode="auto">
          <a:xfrm>
            <a:off x="5600700" y="4776788"/>
            <a:ext cx="3276600" cy="369887"/>
            <a:chOff x="3528" y="3009"/>
            <a:chExt cx="2064" cy="233"/>
          </a:xfrm>
        </p:grpSpPr>
        <p:grpSp>
          <p:nvGrpSpPr>
            <p:cNvPr id="15402" name="Group 4">
              <a:extLst>
                <a:ext uri="{FF2B5EF4-FFF2-40B4-BE49-F238E27FC236}">
                  <a16:creationId xmlns:a16="http://schemas.microsoft.com/office/drawing/2014/main" id="{4354AB76-DCC8-4BC6-A99E-D000BD9542D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28" y="3013"/>
              <a:ext cx="1990" cy="229"/>
              <a:chOff x="3528" y="3013"/>
              <a:chExt cx="1990" cy="229"/>
            </a:xfrm>
          </p:grpSpPr>
          <p:sp>
            <p:nvSpPr>
              <p:cNvPr id="15404" name="Rectangle 5">
                <a:extLst>
                  <a:ext uri="{FF2B5EF4-FFF2-40B4-BE49-F238E27FC236}">
                    <a16:creationId xmlns:a16="http://schemas.microsoft.com/office/drawing/2014/main" id="{4822E0EC-CCF1-440E-9419-8499A4E773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285284">
                <a:off x="3528" y="3013"/>
                <a:ext cx="1990" cy="74"/>
              </a:xfrm>
              <a:prstGeom prst="rect">
                <a:avLst/>
              </a:prstGeom>
              <a:gradFill rotWithShape="0">
                <a:gsLst>
                  <a:gs pos="0">
                    <a:srgbClr val="99FF99"/>
                  </a:gs>
                  <a:gs pos="100000">
                    <a:srgbClr val="477647"/>
                  </a:gs>
                </a:gsLst>
                <a:path path="rect">
                  <a:fillToRect l="100000" b="100000"/>
                </a:path>
              </a:gradFill>
              <a:ln w="12699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5405" name="Rectangle 6">
                <a:extLst>
                  <a:ext uri="{FF2B5EF4-FFF2-40B4-BE49-F238E27FC236}">
                    <a16:creationId xmlns:a16="http://schemas.microsoft.com/office/drawing/2014/main" id="{7D97013A-2734-47C8-960D-CB574C6C33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8" y="3168"/>
                <a:ext cx="1990" cy="74"/>
              </a:xfrm>
              <a:prstGeom prst="rect">
                <a:avLst/>
              </a:prstGeom>
              <a:gradFill rotWithShape="0">
                <a:gsLst>
                  <a:gs pos="0">
                    <a:srgbClr val="99FF99"/>
                  </a:gs>
                  <a:gs pos="100000">
                    <a:srgbClr val="477647"/>
                  </a:gs>
                </a:gsLst>
                <a:path path="rect">
                  <a:fillToRect l="100000" b="100000"/>
                </a:path>
              </a:gradFill>
              <a:ln w="12699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sp>
          <p:nvSpPr>
            <p:cNvPr id="15403" name="Rectangle 7" descr="小棋盘">
              <a:extLst>
                <a:ext uri="{FF2B5EF4-FFF2-40B4-BE49-F238E27FC236}">
                  <a16:creationId xmlns:a16="http://schemas.microsoft.com/office/drawing/2014/main" id="{3357BDED-13AC-4CE8-B407-B82790A4AF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1" y="3009"/>
              <a:ext cx="161" cy="149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12699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4" name="Group 8">
            <a:extLst>
              <a:ext uri="{FF2B5EF4-FFF2-40B4-BE49-F238E27FC236}">
                <a16:creationId xmlns:a16="http://schemas.microsoft.com/office/drawing/2014/main" id="{EF149285-BE28-4523-928C-082A2CA3777C}"/>
              </a:ext>
            </a:extLst>
          </p:cNvPr>
          <p:cNvGrpSpPr>
            <a:grpSpLocks/>
          </p:cNvGrpSpPr>
          <p:nvPr/>
        </p:nvGrpSpPr>
        <p:grpSpPr bwMode="auto">
          <a:xfrm>
            <a:off x="5867400" y="1196975"/>
            <a:ext cx="2827338" cy="2844800"/>
            <a:chOff x="3648" y="744"/>
            <a:chExt cx="1776" cy="1788"/>
          </a:xfrm>
        </p:grpSpPr>
        <p:sp>
          <p:nvSpPr>
            <p:cNvPr id="15392" name="Oval 9">
              <a:extLst>
                <a:ext uri="{FF2B5EF4-FFF2-40B4-BE49-F238E27FC236}">
                  <a16:creationId xmlns:a16="http://schemas.microsoft.com/office/drawing/2014/main" id="{36EA6283-5386-4696-B50A-83F3AD31E8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744"/>
              <a:ext cx="1776" cy="1788"/>
            </a:xfrm>
            <a:prstGeom prst="ellips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5393" name="Freeform 10">
              <a:extLst>
                <a:ext uri="{FF2B5EF4-FFF2-40B4-BE49-F238E27FC236}">
                  <a16:creationId xmlns:a16="http://schemas.microsoft.com/office/drawing/2014/main" id="{02B07192-82F1-4C68-8E19-6D7153EE8558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0" y="972"/>
              <a:ext cx="96" cy="1344"/>
            </a:xfrm>
            <a:custGeom>
              <a:avLst/>
              <a:gdLst>
                <a:gd name="T0" fmla="*/ 0 w 96"/>
                <a:gd name="T1" fmla="*/ 0 h 1500"/>
                <a:gd name="T2" fmla="*/ 0 w 96"/>
                <a:gd name="T3" fmla="*/ 16 h 1500"/>
                <a:gd name="T4" fmla="*/ 72 w 96"/>
                <a:gd name="T5" fmla="*/ 18 h 1500"/>
                <a:gd name="T6" fmla="*/ 96 w 96"/>
                <a:gd name="T7" fmla="*/ 20 h 1500"/>
                <a:gd name="T8" fmla="*/ 84 w 96"/>
                <a:gd name="T9" fmla="*/ 21 h 1500"/>
                <a:gd name="T10" fmla="*/ 0 w 96"/>
                <a:gd name="T11" fmla="*/ 23 h 1500"/>
                <a:gd name="T12" fmla="*/ 1 w 96"/>
                <a:gd name="T13" fmla="*/ 36 h 15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6"/>
                <a:gd name="T22" fmla="*/ 0 h 1500"/>
                <a:gd name="T23" fmla="*/ 96 w 96"/>
                <a:gd name="T24" fmla="*/ 1500 h 150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6" h="1500">
                  <a:moveTo>
                    <a:pt x="0" y="0"/>
                  </a:moveTo>
                  <a:lnTo>
                    <a:pt x="0" y="660"/>
                  </a:lnTo>
                  <a:lnTo>
                    <a:pt x="72" y="732"/>
                  </a:lnTo>
                  <a:lnTo>
                    <a:pt x="96" y="804"/>
                  </a:lnTo>
                  <a:lnTo>
                    <a:pt x="84" y="876"/>
                  </a:lnTo>
                  <a:lnTo>
                    <a:pt x="0" y="960"/>
                  </a:lnTo>
                  <a:lnTo>
                    <a:pt x="1" y="1500"/>
                  </a:lnTo>
                </a:path>
              </a:pathLst>
            </a:custGeom>
            <a:noFill/>
            <a:ln w="38100">
              <a:solidFill>
                <a:srgbClr val="00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94" name="Freeform 11">
              <a:extLst>
                <a:ext uri="{FF2B5EF4-FFF2-40B4-BE49-F238E27FC236}">
                  <a16:creationId xmlns:a16="http://schemas.microsoft.com/office/drawing/2014/main" id="{BE8887B1-D651-4FCF-8FD7-E9F262D3D85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2" y="1140"/>
              <a:ext cx="96" cy="996"/>
            </a:xfrm>
            <a:custGeom>
              <a:avLst/>
              <a:gdLst>
                <a:gd name="T0" fmla="*/ 0 w 96"/>
                <a:gd name="T1" fmla="*/ 0 h 996"/>
                <a:gd name="T2" fmla="*/ 0 w 96"/>
                <a:gd name="T3" fmla="*/ 423 h 996"/>
                <a:gd name="T4" fmla="*/ 72 w 96"/>
                <a:gd name="T5" fmla="*/ 488 h 996"/>
                <a:gd name="T6" fmla="*/ 96 w 96"/>
                <a:gd name="T7" fmla="*/ 552 h 996"/>
                <a:gd name="T8" fmla="*/ 84 w 96"/>
                <a:gd name="T9" fmla="*/ 617 h 996"/>
                <a:gd name="T10" fmla="*/ 0 w 96"/>
                <a:gd name="T11" fmla="*/ 692 h 996"/>
                <a:gd name="T12" fmla="*/ 0 w 96"/>
                <a:gd name="T13" fmla="*/ 996 h 99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6"/>
                <a:gd name="T22" fmla="*/ 0 h 996"/>
                <a:gd name="T23" fmla="*/ 96 w 96"/>
                <a:gd name="T24" fmla="*/ 996 h 99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6" h="996">
                  <a:moveTo>
                    <a:pt x="0" y="0"/>
                  </a:moveTo>
                  <a:lnTo>
                    <a:pt x="0" y="423"/>
                  </a:lnTo>
                  <a:lnTo>
                    <a:pt x="72" y="488"/>
                  </a:lnTo>
                  <a:lnTo>
                    <a:pt x="96" y="552"/>
                  </a:lnTo>
                  <a:lnTo>
                    <a:pt x="84" y="617"/>
                  </a:lnTo>
                  <a:lnTo>
                    <a:pt x="0" y="692"/>
                  </a:lnTo>
                  <a:lnTo>
                    <a:pt x="0" y="996"/>
                  </a:lnTo>
                </a:path>
              </a:pathLst>
            </a:custGeom>
            <a:noFill/>
            <a:ln w="38100">
              <a:solidFill>
                <a:srgbClr val="00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95" name="Freeform 12">
              <a:extLst>
                <a:ext uri="{FF2B5EF4-FFF2-40B4-BE49-F238E27FC236}">
                  <a16:creationId xmlns:a16="http://schemas.microsoft.com/office/drawing/2014/main" id="{74ECF5AF-24AD-4B95-9DFD-C74296A54276}"/>
                </a:ext>
              </a:extLst>
            </p:cNvPr>
            <p:cNvSpPr>
              <a:spLocks/>
            </p:cNvSpPr>
            <p:nvPr/>
          </p:nvSpPr>
          <p:spPr bwMode="auto">
            <a:xfrm>
              <a:off x="4140" y="852"/>
              <a:ext cx="96" cy="1572"/>
            </a:xfrm>
            <a:custGeom>
              <a:avLst/>
              <a:gdLst>
                <a:gd name="T0" fmla="*/ 0 w 96"/>
                <a:gd name="T1" fmla="*/ 0 h 1572"/>
                <a:gd name="T2" fmla="*/ 0 w 96"/>
                <a:gd name="T3" fmla="*/ 699 h 1572"/>
                <a:gd name="T4" fmla="*/ 72 w 96"/>
                <a:gd name="T5" fmla="*/ 764 h 1572"/>
                <a:gd name="T6" fmla="*/ 96 w 96"/>
                <a:gd name="T7" fmla="*/ 828 h 1572"/>
                <a:gd name="T8" fmla="*/ 84 w 96"/>
                <a:gd name="T9" fmla="*/ 893 h 1572"/>
                <a:gd name="T10" fmla="*/ 0 w 96"/>
                <a:gd name="T11" fmla="*/ 968 h 1572"/>
                <a:gd name="T12" fmla="*/ 0 w 96"/>
                <a:gd name="T13" fmla="*/ 1572 h 157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6"/>
                <a:gd name="T22" fmla="*/ 0 h 1572"/>
                <a:gd name="T23" fmla="*/ 96 w 96"/>
                <a:gd name="T24" fmla="*/ 1572 h 157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6" h="1572">
                  <a:moveTo>
                    <a:pt x="0" y="0"/>
                  </a:moveTo>
                  <a:lnTo>
                    <a:pt x="0" y="699"/>
                  </a:lnTo>
                  <a:lnTo>
                    <a:pt x="72" y="764"/>
                  </a:lnTo>
                  <a:lnTo>
                    <a:pt x="96" y="828"/>
                  </a:lnTo>
                  <a:lnTo>
                    <a:pt x="84" y="893"/>
                  </a:lnTo>
                  <a:lnTo>
                    <a:pt x="0" y="968"/>
                  </a:lnTo>
                  <a:lnTo>
                    <a:pt x="0" y="1572"/>
                  </a:lnTo>
                </a:path>
              </a:pathLst>
            </a:custGeom>
            <a:noFill/>
            <a:ln w="38100">
              <a:solidFill>
                <a:srgbClr val="00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96" name="Freeform 13">
              <a:extLst>
                <a:ext uri="{FF2B5EF4-FFF2-40B4-BE49-F238E27FC236}">
                  <a16:creationId xmlns:a16="http://schemas.microsoft.com/office/drawing/2014/main" id="{9C6640DE-1F83-4B3A-BCD3-5290531BC7A2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2" y="780"/>
              <a:ext cx="96" cy="1728"/>
            </a:xfrm>
            <a:custGeom>
              <a:avLst/>
              <a:gdLst>
                <a:gd name="T0" fmla="*/ 0 w 96"/>
                <a:gd name="T1" fmla="*/ 0 h 1728"/>
                <a:gd name="T2" fmla="*/ 0 w 96"/>
                <a:gd name="T3" fmla="*/ 783 h 1728"/>
                <a:gd name="T4" fmla="*/ 72 w 96"/>
                <a:gd name="T5" fmla="*/ 848 h 1728"/>
                <a:gd name="T6" fmla="*/ 96 w 96"/>
                <a:gd name="T7" fmla="*/ 912 h 1728"/>
                <a:gd name="T8" fmla="*/ 84 w 96"/>
                <a:gd name="T9" fmla="*/ 977 h 1728"/>
                <a:gd name="T10" fmla="*/ 0 w 96"/>
                <a:gd name="T11" fmla="*/ 1052 h 1728"/>
                <a:gd name="T12" fmla="*/ 0 w 96"/>
                <a:gd name="T13" fmla="*/ 1728 h 172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6"/>
                <a:gd name="T22" fmla="*/ 0 h 1728"/>
                <a:gd name="T23" fmla="*/ 96 w 96"/>
                <a:gd name="T24" fmla="*/ 1728 h 172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6" h="1728">
                  <a:moveTo>
                    <a:pt x="0" y="0"/>
                  </a:moveTo>
                  <a:lnTo>
                    <a:pt x="0" y="783"/>
                  </a:lnTo>
                  <a:lnTo>
                    <a:pt x="72" y="848"/>
                  </a:lnTo>
                  <a:lnTo>
                    <a:pt x="96" y="912"/>
                  </a:lnTo>
                  <a:lnTo>
                    <a:pt x="84" y="977"/>
                  </a:lnTo>
                  <a:lnTo>
                    <a:pt x="0" y="1052"/>
                  </a:lnTo>
                  <a:lnTo>
                    <a:pt x="0" y="1728"/>
                  </a:lnTo>
                </a:path>
              </a:pathLst>
            </a:custGeom>
            <a:noFill/>
            <a:ln w="38100">
              <a:solidFill>
                <a:srgbClr val="00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97" name="Freeform 14">
              <a:extLst>
                <a:ext uri="{FF2B5EF4-FFF2-40B4-BE49-F238E27FC236}">
                  <a16:creationId xmlns:a16="http://schemas.microsoft.com/office/drawing/2014/main" id="{1E7FA8A6-ED4F-46C5-BE65-73B43B91A1AB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4" y="768"/>
              <a:ext cx="96" cy="1752"/>
            </a:xfrm>
            <a:custGeom>
              <a:avLst/>
              <a:gdLst>
                <a:gd name="T0" fmla="*/ 0 w 96"/>
                <a:gd name="T1" fmla="*/ 0 h 1752"/>
                <a:gd name="T2" fmla="*/ 0 w 96"/>
                <a:gd name="T3" fmla="*/ 783 h 1752"/>
                <a:gd name="T4" fmla="*/ 72 w 96"/>
                <a:gd name="T5" fmla="*/ 848 h 1752"/>
                <a:gd name="T6" fmla="*/ 96 w 96"/>
                <a:gd name="T7" fmla="*/ 912 h 1752"/>
                <a:gd name="T8" fmla="*/ 84 w 96"/>
                <a:gd name="T9" fmla="*/ 977 h 1752"/>
                <a:gd name="T10" fmla="*/ 0 w 96"/>
                <a:gd name="T11" fmla="*/ 1052 h 1752"/>
                <a:gd name="T12" fmla="*/ 0 w 96"/>
                <a:gd name="T13" fmla="*/ 1752 h 175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6"/>
                <a:gd name="T22" fmla="*/ 0 h 1752"/>
                <a:gd name="T23" fmla="*/ 96 w 96"/>
                <a:gd name="T24" fmla="*/ 1752 h 175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6" h="1752">
                  <a:moveTo>
                    <a:pt x="0" y="0"/>
                  </a:moveTo>
                  <a:lnTo>
                    <a:pt x="0" y="783"/>
                  </a:lnTo>
                  <a:lnTo>
                    <a:pt x="72" y="848"/>
                  </a:lnTo>
                  <a:lnTo>
                    <a:pt x="96" y="912"/>
                  </a:lnTo>
                  <a:lnTo>
                    <a:pt x="84" y="977"/>
                  </a:lnTo>
                  <a:lnTo>
                    <a:pt x="0" y="1052"/>
                  </a:lnTo>
                  <a:lnTo>
                    <a:pt x="0" y="1752"/>
                  </a:lnTo>
                </a:path>
              </a:pathLst>
            </a:custGeom>
            <a:noFill/>
            <a:ln w="38100">
              <a:solidFill>
                <a:srgbClr val="00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98" name="Freeform 15">
              <a:extLst>
                <a:ext uri="{FF2B5EF4-FFF2-40B4-BE49-F238E27FC236}">
                  <a16:creationId xmlns:a16="http://schemas.microsoft.com/office/drawing/2014/main" id="{2E919D73-ED82-448D-913B-B7FC1BC78F3B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6" y="792"/>
              <a:ext cx="96" cy="1704"/>
            </a:xfrm>
            <a:custGeom>
              <a:avLst/>
              <a:gdLst>
                <a:gd name="T0" fmla="*/ 0 w 96"/>
                <a:gd name="T1" fmla="*/ 0 h 1704"/>
                <a:gd name="T2" fmla="*/ 0 w 96"/>
                <a:gd name="T3" fmla="*/ 771 h 1704"/>
                <a:gd name="T4" fmla="*/ 72 w 96"/>
                <a:gd name="T5" fmla="*/ 836 h 1704"/>
                <a:gd name="T6" fmla="*/ 96 w 96"/>
                <a:gd name="T7" fmla="*/ 900 h 1704"/>
                <a:gd name="T8" fmla="*/ 84 w 96"/>
                <a:gd name="T9" fmla="*/ 965 h 1704"/>
                <a:gd name="T10" fmla="*/ 0 w 96"/>
                <a:gd name="T11" fmla="*/ 1040 h 1704"/>
                <a:gd name="T12" fmla="*/ 0 w 96"/>
                <a:gd name="T13" fmla="*/ 1704 h 170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6"/>
                <a:gd name="T22" fmla="*/ 0 h 1704"/>
                <a:gd name="T23" fmla="*/ 96 w 96"/>
                <a:gd name="T24" fmla="*/ 1704 h 170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6" h="1704">
                  <a:moveTo>
                    <a:pt x="0" y="0"/>
                  </a:moveTo>
                  <a:lnTo>
                    <a:pt x="0" y="771"/>
                  </a:lnTo>
                  <a:lnTo>
                    <a:pt x="72" y="836"/>
                  </a:lnTo>
                  <a:lnTo>
                    <a:pt x="96" y="900"/>
                  </a:lnTo>
                  <a:lnTo>
                    <a:pt x="84" y="965"/>
                  </a:lnTo>
                  <a:lnTo>
                    <a:pt x="0" y="1040"/>
                  </a:lnTo>
                  <a:lnTo>
                    <a:pt x="0" y="1704"/>
                  </a:lnTo>
                </a:path>
              </a:pathLst>
            </a:custGeom>
            <a:noFill/>
            <a:ln w="38100">
              <a:solidFill>
                <a:srgbClr val="00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99" name="Freeform 16">
              <a:extLst>
                <a:ext uri="{FF2B5EF4-FFF2-40B4-BE49-F238E27FC236}">
                  <a16:creationId xmlns:a16="http://schemas.microsoft.com/office/drawing/2014/main" id="{A41F42B3-9A29-4223-86EF-2D5F9B7C20CD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8" y="852"/>
              <a:ext cx="96" cy="1584"/>
            </a:xfrm>
            <a:custGeom>
              <a:avLst/>
              <a:gdLst>
                <a:gd name="T0" fmla="*/ 0 w 96"/>
                <a:gd name="T1" fmla="*/ 0 h 1584"/>
                <a:gd name="T2" fmla="*/ 0 w 96"/>
                <a:gd name="T3" fmla="*/ 699 h 1584"/>
                <a:gd name="T4" fmla="*/ 72 w 96"/>
                <a:gd name="T5" fmla="*/ 764 h 1584"/>
                <a:gd name="T6" fmla="*/ 96 w 96"/>
                <a:gd name="T7" fmla="*/ 828 h 1584"/>
                <a:gd name="T8" fmla="*/ 84 w 96"/>
                <a:gd name="T9" fmla="*/ 893 h 1584"/>
                <a:gd name="T10" fmla="*/ 0 w 96"/>
                <a:gd name="T11" fmla="*/ 968 h 1584"/>
                <a:gd name="T12" fmla="*/ 0 w 96"/>
                <a:gd name="T13" fmla="*/ 1584 h 158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6"/>
                <a:gd name="T22" fmla="*/ 0 h 1584"/>
                <a:gd name="T23" fmla="*/ 96 w 96"/>
                <a:gd name="T24" fmla="*/ 1584 h 158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6" h="1584">
                  <a:moveTo>
                    <a:pt x="0" y="0"/>
                  </a:moveTo>
                  <a:lnTo>
                    <a:pt x="0" y="699"/>
                  </a:lnTo>
                  <a:lnTo>
                    <a:pt x="72" y="764"/>
                  </a:lnTo>
                  <a:lnTo>
                    <a:pt x="96" y="828"/>
                  </a:lnTo>
                  <a:lnTo>
                    <a:pt x="84" y="893"/>
                  </a:lnTo>
                  <a:lnTo>
                    <a:pt x="0" y="968"/>
                  </a:lnTo>
                  <a:lnTo>
                    <a:pt x="0" y="1584"/>
                  </a:lnTo>
                </a:path>
              </a:pathLst>
            </a:custGeom>
            <a:noFill/>
            <a:ln w="38100">
              <a:solidFill>
                <a:srgbClr val="00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00" name="Freeform 17">
              <a:extLst>
                <a:ext uri="{FF2B5EF4-FFF2-40B4-BE49-F238E27FC236}">
                  <a16:creationId xmlns:a16="http://schemas.microsoft.com/office/drawing/2014/main" id="{266449F3-EA45-417A-AAB7-06980B54FB1A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0" y="948"/>
              <a:ext cx="96" cy="1380"/>
            </a:xfrm>
            <a:custGeom>
              <a:avLst/>
              <a:gdLst>
                <a:gd name="T0" fmla="*/ 0 w 96"/>
                <a:gd name="T1" fmla="*/ 0 h 1380"/>
                <a:gd name="T2" fmla="*/ 0 w 96"/>
                <a:gd name="T3" fmla="*/ 591 h 1380"/>
                <a:gd name="T4" fmla="*/ 72 w 96"/>
                <a:gd name="T5" fmla="*/ 656 h 1380"/>
                <a:gd name="T6" fmla="*/ 96 w 96"/>
                <a:gd name="T7" fmla="*/ 720 h 1380"/>
                <a:gd name="T8" fmla="*/ 84 w 96"/>
                <a:gd name="T9" fmla="*/ 785 h 1380"/>
                <a:gd name="T10" fmla="*/ 0 w 96"/>
                <a:gd name="T11" fmla="*/ 860 h 1380"/>
                <a:gd name="T12" fmla="*/ 0 w 96"/>
                <a:gd name="T13" fmla="*/ 1380 h 138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6"/>
                <a:gd name="T22" fmla="*/ 0 h 1380"/>
                <a:gd name="T23" fmla="*/ 96 w 96"/>
                <a:gd name="T24" fmla="*/ 1380 h 138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6" h="1380">
                  <a:moveTo>
                    <a:pt x="0" y="0"/>
                  </a:moveTo>
                  <a:lnTo>
                    <a:pt x="0" y="591"/>
                  </a:lnTo>
                  <a:lnTo>
                    <a:pt x="72" y="656"/>
                  </a:lnTo>
                  <a:lnTo>
                    <a:pt x="96" y="720"/>
                  </a:lnTo>
                  <a:lnTo>
                    <a:pt x="84" y="785"/>
                  </a:lnTo>
                  <a:lnTo>
                    <a:pt x="0" y="860"/>
                  </a:lnTo>
                  <a:lnTo>
                    <a:pt x="0" y="1380"/>
                  </a:lnTo>
                </a:path>
              </a:pathLst>
            </a:custGeom>
            <a:noFill/>
            <a:ln w="38100">
              <a:solidFill>
                <a:srgbClr val="00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01" name="Freeform 18">
              <a:extLst>
                <a:ext uri="{FF2B5EF4-FFF2-40B4-BE49-F238E27FC236}">
                  <a16:creationId xmlns:a16="http://schemas.microsoft.com/office/drawing/2014/main" id="{BFF353BC-0A3A-4F0B-BE7B-D37762388EF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0" y="1152"/>
              <a:ext cx="96" cy="984"/>
            </a:xfrm>
            <a:custGeom>
              <a:avLst/>
              <a:gdLst>
                <a:gd name="T0" fmla="*/ 0 w 96"/>
                <a:gd name="T1" fmla="*/ 0 h 984"/>
                <a:gd name="T2" fmla="*/ 0 w 96"/>
                <a:gd name="T3" fmla="*/ 387 h 984"/>
                <a:gd name="T4" fmla="*/ 72 w 96"/>
                <a:gd name="T5" fmla="*/ 452 h 984"/>
                <a:gd name="T6" fmla="*/ 96 w 96"/>
                <a:gd name="T7" fmla="*/ 516 h 984"/>
                <a:gd name="T8" fmla="*/ 84 w 96"/>
                <a:gd name="T9" fmla="*/ 581 h 984"/>
                <a:gd name="T10" fmla="*/ 0 w 96"/>
                <a:gd name="T11" fmla="*/ 656 h 984"/>
                <a:gd name="T12" fmla="*/ 0 w 96"/>
                <a:gd name="T13" fmla="*/ 984 h 98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6"/>
                <a:gd name="T22" fmla="*/ 0 h 984"/>
                <a:gd name="T23" fmla="*/ 96 w 96"/>
                <a:gd name="T24" fmla="*/ 984 h 98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6" h="984">
                  <a:moveTo>
                    <a:pt x="0" y="0"/>
                  </a:moveTo>
                  <a:lnTo>
                    <a:pt x="0" y="387"/>
                  </a:lnTo>
                  <a:lnTo>
                    <a:pt x="72" y="452"/>
                  </a:lnTo>
                  <a:lnTo>
                    <a:pt x="96" y="516"/>
                  </a:lnTo>
                  <a:lnTo>
                    <a:pt x="84" y="581"/>
                  </a:lnTo>
                  <a:lnTo>
                    <a:pt x="0" y="656"/>
                  </a:lnTo>
                  <a:lnTo>
                    <a:pt x="0" y="984"/>
                  </a:lnTo>
                </a:path>
              </a:pathLst>
            </a:custGeom>
            <a:noFill/>
            <a:ln w="38100">
              <a:solidFill>
                <a:srgbClr val="00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" name="Group 19">
            <a:extLst>
              <a:ext uri="{FF2B5EF4-FFF2-40B4-BE49-F238E27FC236}">
                <a16:creationId xmlns:a16="http://schemas.microsoft.com/office/drawing/2014/main" id="{9F9EE292-5683-4876-AC9D-824D5E93F2CF}"/>
              </a:ext>
            </a:extLst>
          </p:cNvPr>
          <p:cNvGrpSpPr>
            <a:grpSpLocks/>
          </p:cNvGrpSpPr>
          <p:nvPr/>
        </p:nvGrpSpPr>
        <p:grpSpPr bwMode="auto">
          <a:xfrm>
            <a:off x="6457950" y="4171950"/>
            <a:ext cx="1562100" cy="400050"/>
            <a:chOff x="4068" y="2628"/>
            <a:chExt cx="984" cy="252"/>
          </a:xfrm>
        </p:grpSpPr>
        <p:sp>
          <p:nvSpPr>
            <p:cNvPr id="15389" name="Line 20">
              <a:extLst>
                <a:ext uri="{FF2B5EF4-FFF2-40B4-BE49-F238E27FC236}">
                  <a16:creationId xmlns:a16="http://schemas.microsoft.com/office/drawing/2014/main" id="{D408636C-60B1-4381-BE54-ABA5FC2BD8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60" y="2628"/>
              <a:ext cx="0" cy="252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90" name="Line 21">
              <a:extLst>
                <a:ext uri="{FF2B5EF4-FFF2-40B4-BE49-F238E27FC236}">
                  <a16:creationId xmlns:a16="http://schemas.microsoft.com/office/drawing/2014/main" id="{DF81AF8D-69DF-4091-9E16-A2327AADBC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68" y="2628"/>
              <a:ext cx="0" cy="252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91" name="Line 22">
              <a:extLst>
                <a:ext uri="{FF2B5EF4-FFF2-40B4-BE49-F238E27FC236}">
                  <a16:creationId xmlns:a16="http://schemas.microsoft.com/office/drawing/2014/main" id="{1E14086E-E9C5-44A4-B6A8-9B25ECB32B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52" y="2628"/>
              <a:ext cx="0" cy="252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" name="Group 23">
            <a:extLst>
              <a:ext uri="{FF2B5EF4-FFF2-40B4-BE49-F238E27FC236}">
                <a16:creationId xmlns:a16="http://schemas.microsoft.com/office/drawing/2014/main" id="{020667E6-2890-47D6-83A1-77B54793C6B5}"/>
              </a:ext>
            </a:extLst>
          </p:cNvPr>
          <p:cNvGrpSpPr>
            <a:grpSpLocks/>
          </p:cNvGrpSpPr>
          <p:nvPr/>
        </p:nvGrpSpPr>
        <p:grpSpPr bwMode="auto">
          <a:xfrm>
            <a:off x="7450138" y="2490788"/>
            <a:ext cx="1009650" cy="938212"/>
            <a:chOff x="4657" y="1620"/>
            <a:chExt cx="623" cy="591"/>
          </a:xfrm>
        </p:grpSpPr>
        <p:sp>
          <p:nvSpPr>
            <p:cNvPr id="15385" name="Line 24">
              <a:extLst>
                <a:ext uri="{FF2B5EF4-FFF2-40B4-BE49-F238E27FC236}">
                  <a16:creationId xmlns:a16="http://schemas.microsoft.com/office/drawing/2014/main" id="{A35161CC-7E47-4485-BC16-9412A63F6E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28" y="1620"/>
              <a:ext cx="0" cy="432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5386" name="Object 25">
              <a:extLst>
                <a:ext uri="{FF2B5EF4-FFF2-40B4-BE49-F238E27FC236}">
                  <a16:creationId xmlns:a16="http://schemas.microsoft.com/office/drawing/2014/main" id="{30A666B0-6E51-4CF3-B8EC-8592ED9B62E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776" y="1895"/>
            <a:ext cx="284" cy="3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5170" name="公式" r:id="rId4" imgW="85629" imgH="104707" progId="Equation.3">
                    <p:embed/>
                  </p:oleObj>
                </mc:Choice>
                <mc:Fallback>
                  <p:oleObj name="公式" r:id="rId4" imgW="85629" imgH="104707" progId="Equation.3">
                    <p:embed/>
                    <p:pic>
                      <p:nvPicPr>
                        <p:cNvPr id="15386" name="Object 25">
                          <a:extLst>
                            <a:ext uri="{FF2B5EF4-FFF2-40B4-BE49-F238E27FC236}">
                              <a16:creationId xmlns:a16="http://schemas.microsoft.com/office/drawing/2014/main" id="{30A666B0-6E51-4CF3-B8EC-8592ED9B62E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76" y="1895"/>
                          <a:ext cx="284" cy="3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387" name="Line 26">
              <a:extLst>
                <a:ext uri="{FF2B5EF4-FFF2-40B4-BE49-F238E27FC236}">
                  <a16:creationId xmlns:a16="http://schemas.microsoft.com/office/drawing/2014/main" id="{8489F14B-C258-4691-989E-4B5E29F4BB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7" y="1896"/>
              <a:ext cx="252" cy="0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88" name="Line 27">
              <a:extLst>
                <a:ext uri="{FF2B5EF4-FFF2-40B4-BE49-F238E27FC236}">
                  <a16:creationId xmlns:a16="http://schemas.microsoft.com/office/drawing/2014/main" id="{2C972EF1-F09C-4742-81C1-D7F51D6A93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028" y="1908"/>
              <a:ext cx="252" cy="0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" name="Group 28">
            <a:extLst>
              <a:ext uri="{FF2B5EF4-FFF2-40B4-BE49-F238E27FC236}">
                <a16:creationId xmlns:a16="http://schemas.microsoft.com/office/drawing/2014/main" id="{6ACA08B2-4CA2-4130-A520-D8A30195786C}"/>
              </a:ext>
            </a:extLst>
          </p:cNvPr>
          <p:cNvGrpSpPr>
            <a:grpSpLocks/>
          </p:cNvGrpSpPr>
          <p:nvPr/>
        </p:nvGrpSpPr>
        <p:grpSpPr bwMode="auto">
          <a:xfrm>
            <a:off x="7315200" y="1274763"/>
            <a:ext cx="796925" cy="574675"/>
            <a:chOff x="4608" y="803"/>
            <a:chExt cx="492" cy="362"/>
          </a:xfrm>
        </p:grpSpPr>
        <p:graphicFrame>
          <p:nvGraphicFramePr>
            <p:cNvPr id="15382" name="Object 29">
              <a:extLst>
                <a:ext uri="{FF2B5EF4-FFF2-40B4-BE49-F238E27FC236}">
                  <a16:creationId xmlns:a16="http://schemas.microsoft.com/office/drawing/2014/main" id="{B4BD4F10-F2FC-4A7B-9937-3A475B0DB3B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723" y="803"/>
            <a:ext cx="258" cy="3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5171" name="公式" r:id="rId6" imgW="85629" imgH="142977" progId="Equation.3">
                    <p:embed/>
                  </p:oleObj>
                </mc:Choice>
                <mc:Fallback>
                  <p:oleObj name="公式" r:id="rId6" imgW="85629" imgH="142977" progId="Equation.3">
                    <p:embed/>
                    <p:pic>
                      <p:nvPicPr>
                        <p:cNvPr id="15382" name="Object 29">
                          <a:extLst>
                            <a:ext uri="{FF2B5EF4-FFF2-40B4-BE49-F238E27FC236}">
                              <a16:creationId xmlns:a16="http://schemas.microsoft.com/office/drawing/2014/main" id="{B4BD4F10-F2FC-4A7B-9937-3A475B0DB3B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23" y="803"/>
                          <a:ext cx="258" cy="3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6600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383" name="Line 30">
              <a:extLst>
                <a:ext uri="{FF2B5EF4-FFF2-40B4-BE49-F238E27FC236}">
                  <a16:creationId xmlns:a16="http://schemas.microsoft.com/office/drawing/2014/main" id="{9E65176F-AED1-4079-84E9-80D015A337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08" y="1044"/>
              <a:ext cx="144" cy="0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84" name="Line 31">
              <a:extLst>
                <a:ext uri="{FF2B5EF4-FFF2-40B4-BE49-F238E27FC236}">
                  <a16:creationId xmlns:a16="http://schemas.microsoft.com/office/drawing/2014/main" id="{638CB434-1045-44B2-A914-86C2CEAFD9D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956" y="1068"/>
              <a:ext cx="144" cy="0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3280" name="Text Box 32">
            <a:extLst>
              <a:ext uri="{FF2B5EF4-FFF2-40B4-BE49-F238E27FC236}">
                <a16:creationId xmlns:a16="http://schemas.microsoft.com/office/drawing/2014/main" id="{E50BB12C-DA82-4FC9-8A89-015A7FF14F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750" y="2276475"/>
            <a:ext cx="5572125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FFCC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解  </a:t>
            </a:r>
            <a:r>
              <a:rPr lang="en-US" altLang="zh-CN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(1) </a:t>
            </a:r>
            <a:r>
              <a:rPr lang="zh-CN" altLang="en-US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等厚干涉，同一条纹上各点</a:t>
            </a:r>
          </a:p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       对应的</a:t>
            </a:r>
            <a:r>
              <a:rPr lang="zh-CN" altLang="en-US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空气层厚度相等</a:t>
            </a:r>
          </a:p>
        </p:txBody>
      </p:sp>
      <p:sp>
        <p:nvSpPr>
          <p:cNvPr id="53281" name="Text Box 33">
            <a:extLst>
              <a:ext uri="{FF2B5EF4-FFF2-40B4-BE49-F238E27FC236}">
                <a16:creationId xmlns:a16="http://schemas.microsoft.com/office/drawing/2014/main" id="{07CE4A7D-BCEC-41D2-A377-9830087244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3429000"/>
            <a:ext cx="5314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所以不平处是</a:t>
            </a:r>
            <a:r>
              <a:rPr lang="zh-CN" altLang="en-US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凸出</a:t>
            </a:r>
            <a:r>
              <a:rPr lang="zh-CN" altLang="en-US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的</a:t>
            </a:r>
          </a:p>
        </p:txBody>
      </p:sp>
      <p:grpSp>
        <p:nvGrpSpPr>
          <p:cNvPr id="8" name="Group 34">
            <a:extLst>
              <a:ext uri="{FF2B5EF4-FFF2-40B4-BE49-F238E27FC236}">
                <a16:creationId xmlns:a16="http://schemas.microsoft.com/office/drawing/2014/main" id="{58F1DBD6-B36F-4967-BEE3-6EEDA18FA7CD}"/>
              </a:ext>
            </a:extLst>
          </p:cNvPr>
          <p:cNvGrpSpPr>
            <a:grpSpLocks/>
          </p:cNvGrpSpPr>
          <p:nvPr/>
        </p:nvGrpSpPr>
        <p:grpSpPr bwMode="auto">
          <a:xfrm>
            <a:off x="6227763" y="5292725"/>
            <a:ext cx="2522537" cy="1147763"/>
            <a:chOff x="4140" y="2919"/>
            <a:chExt cx="1589" cy="723"/>
          </a:xfrm>
        </p:grpSpPr>
        <p:sp>
          <p:nvSpPr>
            <p:cNvPr id="15379" name="AutoShape 35">
              <a:extLst>
                <a:ext uri="{FF2B5EF4-FFF2-40B4-BE49-F238E27FC236}">
                  <a16:creationId xmlns:a16="http://schemas.microsoft.com/office/drawing/2014/main" id="{73B0968E-64D1-4D6D-9927-A44FA8753ED8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140" y="3240"/>
              <a:ext cx="1332" cy="264"/>
            </a:xfrm>
            <a:prstGeom prst="rtTriangle">
              <a:avLst/>
            </a:prstGeom>
            <a:noFill/>
            <a:ln w="9525">
              <a:solidFill>
                <a:srgbClr val="FFFF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15380" name="Object 36">
              <a:extLst>
                <a:ext uri="{FF2B5EF4-FFF2-40B4-BE49-F238E27FC236}">
                  <a16:creationId xmlns:a16="http://schemas.microsoft.com/office/drawing/2014/main" id="{9D07B250-9093-4AFB-9124-7CCAA75A743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482" y="3050"/>
            <a:ext cx="247" cy="5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5172" name="公式" r:id="rId8" imgW="123857" imgH="352391" progId="Equation.3">
                    <p:embed/>
                  </p:oleObj>
                </mc:Choice>
                <mc:Fallback>
                  <p:oleObj name="公式" r:id="rId8" imgW="123857" imgH="352391" progId="Equation.3">
                    <p:embed/>
                    <p:pic>
                      <p:nvPicPr>
                        <p:cNvPr id="15380" name="Object 36">
                          <a:extLst>
                            <a:ext uri="{FF2B5EF4-FFF2-40B4-BE49-F238E27FC236}">
                              <a16:creationId xmlns:a16="http://schemas.microsoft.com/office/drawing/2014/main" id="{9D07B250-9093-4AFB-9124-7CCAA75A743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82" y="3050"/>
                          <a:ext cx="247" cy="5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81" name="Object 37">
              <a:extLst>
                <a:ext uri="{FF2B5EF4-FFF2-40B4-BE49-F238E27FC236}">
                  <a16:creationId xmlns:a16="http://schemas.microsoft.com/office/drawing/2014/main" id="{9DD4B8C4-E9FE-454F-94C6-002D4902149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212" y="2919"/>
            <a:ext cx="286" cy="4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5173" name="公式" r:id="rId10" imgW="85629" imgH="142977" progId="Equation.3">
                    <p:embed/>
                  </p:oleObj>
                </mc:Choice>
                <mc:Fallback>
                  <p:oleObj name="公式" r:id="rId10" imgW="85629" imgH="142977" progId="Equation.3">
                    <p:embed/>
                    <p:pic>
                      <p:nvPicPr>
                        <p:cNvPr id="15381" name="Object 37">
                          <a:extLst>
                            <a:ext uri="{FF2B5EF4-FFF2-40B4-BE49-F238E27FC236}">
                              <a16:creationId xmlns:a16="http://schemas.microsoft.com/office/drawing/2014/main" id="{9DD4B8C4-E9FE-454F-94C6-002D4902149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12" y="2919"/>
                          <a:ext cx="286" cy="40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" name="Group 38">
            <a:extLst>
              <a:ext uri="{FF2B5EF4-FFF2-40B4-BE49-F238E27FC236}">
                <a16:creationId xmlns:a16="http://schemas.microsoft.com/office/drawing/2014/main" id="{F466FA05-C0E0-4E1D-9581-10492E79FE10}"/>
              </a:ext>
            </a:extLst>
          </p:cNvPr>
          <p:cNvGrpSpPr>
            <a:grpSpLocks/>
          </p:cNvGrpSpPr>
          <p:nvPr/>
        </p:nvGrpSpPr>
        <p:grpSpPr bwMode="auto">
          <a:xfrm>
            <a:off x="6313488" y="5546725"/>
            <a:ext cx="1687512" cy="742950"/>
            <a:chOff x="4116" y="3090"/>
            <a:chExt cx="1063" cy="468"/>
          </a:xfrm>
        </p:grpSpPr>
        <p:sp>
          <p:nvSpPr>
            <p:cNvPr id="15376" name="AutoShape 39">
              <a:extLst>
                <a:ext uri="{FF2B5EF4-FFF2-40B4-BE49-F238E27FC236}">
                  <a16:creationId xmlns:a16="http://schemas.microsoft.com/office/drawing/2014/main" id="{5A8FDFEF-DC0B-4EB6-BEFA-D923E900189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116" y="3336"/>
              <a:ext cx="816" cy="168"/>
            </a:xfrm>
            <a:prstGeom prst="rtTriangle">
              <a:avLst/>
            </a:prstGeom>
            <a:noFill/>
            <a:ln w="28575">
              <a:solidFill>
                <a:srgbClr val="00FF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15377" name="Object 40">
              <a:extLst>
                <a:ext uri="{FF2B5EF4-FFF2-40B4-BE49-F238E27FC236}">
                  <a16:creationId xmlns:a16="http://schemas.microsoft.com/office/drawing/2014/main" id="{F98CADF9-8870-48C5-9080-2298962EF1F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521" y="3090"/>
            <a:ext cx="298" cy="3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5174" name="公式" r:id="rId12" imgW="85629" imgH="104707" progId="Equation.3">
                    <p:embed/>
                  </p:oleObj>
                </mc:Choice>
                <mc:Fallback>
                  <p:oleObj name="公式" r:id="rId12" imgW="85629" imgH="104707" progId="Equation.3">
                    <p:embed/>
                    <p:pic>
                      <p:nvPicPr>
                        <p:cNvPr id="15377" name="Object 40">
                          <a:extLst>
                            <a:ext uri="{FF2B5EF4-FFF2-40B4-BE49-F238E27FC236}">
                              <a16:creationId xmlns:a16="http://schemas.microsoft.com/office/drawing/2014/main" id="{F98CADF9-8870-48C5-9080-2298962EF1F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21" y="3090"/>
                          <a:ext cx="298" cy="3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78" name="Object 41">
              <a:extLst>
                <a:ext uri="{FF2B5EF4-FFF2-40B4-BE49-F238E27FC236}">
                  <a16:creationId xmlns:a16="http://schemas.microsoft.com/office/drawing/2014/main" id="{8FE4B533-BEDD-45AA-B4CD-68ED6E9E5F1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953" y="3241"/>
            <a:ext cx="226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5175" name="公式" r:id="rId14" imgW="85629" imgH="142977" progId="Equation.3">
                    <p:embed/>
                  </p:oleObj>
                </mc:Choice>
                <mc:Fallback>
                  <p:oleObj name="公式" r:id="rId14" imgW="85629" imgH="142977" progId="Equation.3">
                    <p:embed/>
                    <p:pic>
                      <p:nvPicPr>
                        <p:cNvPr id="15378" name="Object 41">
                          <a:extLst>
                            <a:ext uri="{FF2B5EF4-FFF2-40B4-BE49-F238E27FC236}">
                              <a16:creationId xmlns:a16="http://schemas.microsoft.com/office/drawing/2014/main" id="{8FE4B533-BEDD-45AA-B4CD-68ED6E9E5F1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53" y="3241"/>
                          <a:ext cx="226" cy="3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3290" name="Text Box 42">
            <a:extLst>
              <a:ext uri="{FF2B5EF4-FFF2-40B4-BE49-F238E27FC236}">
                <a16:creationId xmlns:a16="http://schemas.microsoft.com/office/drawing/2014/main" id="{C9E4AE63-130D-4594-9AA2-87DBF7A2E3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4149725"/>
            <a:ext cx="609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(2) </a:t>
            </a:r>
            <a:r>
              <a:rPr lang="zh-CN" altLang="en-US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相似三角形关系</a:t>
            </a:r>
            <a:endParaRPr lang="zh-CN" altLang="en-US">
              <a:solidFill>
                <a:schemeClr val="bg1"/>
              </a:solidFill>
            </a:endParaRPr>
          </a:p>
        </p:txBody>
      </p:sp>
      <p:graphicFrame>
        <p:nvGraphicFramePr>
          <p:cNvPr id="53291" name="Object 43">
            <a:extLst>
              <a:ext uri="{FF2B5EF4-FFF2-40B4-BE49-F238E27FC236}">
                <a16:creationId xmlns:a16="http://schemas.microsoft.com/office/drawing/2014/main" id="{B23E6678-4439-4771-A30A-0EB63545E93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16013" y="5157788"/>
          <a:ext cx="1449387" cy="1017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176" name="公式" r:id="rId16" imgW="523869" imgH="352391" progId="Equation.3">
                  <p:embed/>
                </p:oleObj>
              </mc:Choice>
              <mc:Fallback>
                <p:oleObj name="公式" r:id="rId16" imgW="523869" imgH="352391" progId="Equation.3">
                  <p:embed/>
                  <p:pic>
                    <p:nvPicPr>
                      <p:cNvPr id="53291" name="Object 43">
                        <a:extLst>
                          <a:ext uri="{FF2B5EF4-FFF2-40B4-BE49-F238E27FC236}">
                            <a16:creationId xmlns:a16="http://schemas.microsoft.com/office/drawing/2014/main" id="{B23E6678-4439-4771-A30A-0EB63545E93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5157788"/>
                        <a:ext cx="1449387" cy="1017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92" name="Object 44">
            <a:extLst>
              <a:ext uri="{FF2B5EF4-FFF2-40B4-BE49-F238E27FC236}">
                <a16:creationId xmlns:a16="http://schemas.microsoft.com/office/drawing/2014/main" id="{175B2885-B719-40BB-A902-FC144A1DBB4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87675" y="5084763"/>
          <a:ext cx="2016125" cy="1109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177" name="公式" r:id="rId18" imgW="676167" imgH="352391" progId="Equation.3">
                  <p:embed/>
                </p:oleObj>
              </mc:Choice>
              <mc:Fallback>
                <p:oleObj name="公式" r:id="rId18" imgW="676167" imgH="352391" progId="Equation.3">
                  <p:embed/>
                  <p:pic>
                    <p:nvPicPr>
                      <p:cNvPr id="53292" name="Object 44">
                        <a:extLst>
                          <a:ext uri="{FF2B5EF4-FFF2-40B4-BE49-F238E27FC236}">
                            <a16:creationId xmlns:a16="http://schemas.microsoft.com/office/drawing/2014/main" id="{175B2885-B719-40BB-A902-FC144A1DBB4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5084763"/>
                        <a:ext cx="2016125" cy="1109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5" name="灯片编号占位符 1">
            <a:extLst>
              <a:ext uri="{FF2B5EF4-FFF2-40B4-BE49-F238E27FC236}">
                <a16:creationId xmlns:a16="http://schemas.microsoft.com/office/drawing/2014/main" id="{36D27368-0B07-4433-ADE2-CAF5A5B18A48}"/>
              </a:ext>
            </a:extLst>
          </p:cNvPr>
          <p:cNvSpPr txBox="1">
            <a:spLocks/>
          </p:cNvSpPr>
          <p:nvPr/>
        </p:nvSpPr>
        <p:spPr bwMode="auto">
          <a:xfrm>
            <a:off x="0" y="6381750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E12D69B-0FEF-427B-A70C-9470B2E0DD03}" type="slidenum">
              <a:rPr lang="en-US" altLang="zh-CN" b="0">
                <a:solidFill>
                  <a:srgbClr val="FF00FF"/>
                </a:solidFill>
              </a:rPr>
              <a:pPr eaLnBrk="1" hangingPunct="1"/>
              <a:t>16</a:t>
            </a:fld>
            <a:r>
              <a:rPr lang="en-US" altLang="zh-CN" b="0">
                <a:solidFill>
                  <a:srgbClr val="FF00FF"/>
                </a:solidFill>
              </a:rPr>
              <a:t>/20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3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3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32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32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53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53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53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0" grpId="0" autoUpdateAnimBg="0"/>
      <p:bldP spid="53280" grpId="0" autoUpdateAnimBg="0"/>
      <p:bldP spid="53281" grpId="0" autoUpdateAnimBg="0"/>
      <p:bldP spid="53290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>
            <a:extLst>
              <a:ext uri="{FF2B5EF4-FFF2-40B4-BE49-F238E27FC236}">
                <a16:creationId xmlns:a16="http://schemas.microsoft.com/office/drawing/2014/main" id="{2C82B58B-852D-45F3-A0E3-941B1F0683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064" y="4725144"/>
            <a:ext cx="757535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30000"/>
              </a:spcBef>
            </a:pPr>
            <a:r>
              <a:rPr lang="en-US" altLang="zh-CN" dirty="0">
                <a:solidFill>
                  <a:srgbClr val="FFFF00"/>
                </a:solidFill>
                <a:latin typeface="宋体" panose="02010600030101010101" pitchFamily="2" charset="-122"/>
              </a:rPr>
              <a:t>2.</a:t>
            </a:r>
            <a:r>
              <a:rPr lang="zh-CN" altLang="en-US" dirty="0">
                <a:solidFill>
                  <a:srgbClr val="FFFF00"/>
                </a:solidFill>
                <a:latin typeface="宋体" panose="02010600030101010101" pitchFamily="2" charset="-122"/>
              </a:rPr>
              <a:t>光程：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</a:rPr>
              <a:t>介质中传播路程等效为真空中的传播路程</a:t>
            </a:r>
          </a:p>
        </p:txBody>
      </p:sp>
      <p:sp>
        <p:nvSpPr>
          <p:cNvPr id="5123" name="灯片编号占位符 1">
            <a:extLst>
              <a:ext uri="{FF2B5EF4-FFF2-40B4-BE49-F238E27FC236}">
                <a16:creationId xmlns:a16="http://schemas.microsoft.com/office/drawing/2014/main" id="{06088503-1977-4072-A254-CA099A6AF3F8}"/>
              </a:ext>
            </a:extLst>
          </p:cNvPr>
          <p:cNvSpPr txBox="1">
            <a:spLocks/>
          </p:cNvSpPr>
          <p:nvPr/>
        </p:nvSpPr>
        <p:spPr bwMode="auto">
          <a:xfrm>
            <a:off x="0" y="6381750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C626D3E-577E-43E1-839D-85E993084B9F}" type="slidenum">
              <a:rPr lang="en-US" altLang="zh-CN" b="0">
                <a:solidFill>
                  <a:srgbClr val="FF00FF"/>
                </a:solidFill>
              </a:rPr>
              <a:pPr eaLnBrk="1" hangingPunct="1"/>
              <a:t>2</a:t>
            </a:fld>
            <a:r>
              <a:rPr lang="en-US" altLang="zh-CN" b="0">
                <a:solidFill>
                  <a:srgbClr val="FF00FF"/>
                </a:solidFill>
              </a:rPr>
              <a:t>/21</a:t>
            </a:r>
          </a:p>
        </p:txBody>
      </p:sp>
      <p:pic>
        <p:nvPicPr>
          <p:cNvPr id="1047" name="Picture 23" descr="C:\Users\dell\Desktop\9950167897_TIME_1351477039675.jpg">
            <a:extLst>
              <a:ext uri="{FF2B5EF4-FFF2-40B4-BE49-F238E27FC236}">
                <a16:creationId xmlns:a16="http://schemas.microsoft.com/office/drawing/2014/main" id="{6D5EC8BB-10A2-4F83-9D96-004D55DD4A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356254"/>
            <a:ext cx="3281362" cy="265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42045" name="Object 13">
            <a:extLst>
              <a:ext uri="{FF2B5EF4-FFF2-40B4-BE49-F238E27FC236}">
                <a16:creationId xmlns:a16="http://schemas.microsoft.com/office/drawing/2014/main" id="{3C1B55BA-D8A4-44D0-927E-043C9310E4B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4108530"/>
              </p:ext>
            </p:extLst>
          </p:nvPr>
        </p:nvGraphicFramePr>
        <p:xfrm>
          <a:off x="2414364" y="837267"/>
          <a:ext cx="925513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902" name="公式" r:id="rId4" imgW="466680" imgH="371373" progId="Equation.3">
                  <p:embed/>
                </p:oleObj>
              </mc:Choice>
              <mc:Fallback>
                <p:oleObj name="公式" r:id="rId4" imgW="466680" imgH="371373" progId="Equation.3">
                  <p:embed/>
                  <p:pic>
                    <p:nvPicPr>
                      <p:cNvPr id="342045" name="Object 13">
                        <a:extLst>
                          <a:ext uri="{FF2B5EF4-FFF2-40B4-BE49-F238E27FC236}">
                            <a16:creationId xmlns:a16="http://schemas.microsoft.com/office/drawing/2014/main" id="{3C1B55BA-D8A4-44D0-927E-043C9310E4B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4364" y="837267"/>
                        <a:ext cx="925513" cy="755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Rectangle 2">
            <a:extLst>
              <a:ext uri="{FF2B5EF4-FFF2-40B4-BE49-F238E27FC236}">
                <a16:creationId xmlns:a16="http://schemas.microsoft.com/office/drawing/2014/main" id="{2FA9EA29-A965-4DEE-AA1C-378BA48B09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2439" y="949979"/>
            <a:ext cx="2857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30000"/>
              </a:spcBef>
            </a:pPr>
            <a:r>
              <a:rPr lang="zh-CN" altLang="en-US" dirty="0">
                <a:solidFill>
                  <a:srgbClr val="FFFF00"/>
                </a:solidFill>
                <a:latin typeface="宋体" panose="02010600030101010101" pitchFamily="2" charset="-122"/>
              </a:rPr>
              <a:t>光程差：</a:t>
            </a:r>
          </a:p>
        </p:txBody>
      </p:sp>
      <p:graphicFrame>
        <p:nvGraphicFramePr>
          <p:cNvPr id="29" name="Object 11">
            <a:extLst>
              <a:ext uri="{FF2B5EF4-FFF2-40B4-BE49-F238E27FC236}">
                <a16:creationId xmlns:a16="http://schemas.microsoft.com/office/drawing/2014/main" id="{ADEA0BFC-510F-4357-BC0B-99BF412F426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3667519"/>
              </p:ext>
            </p:extLst>
          </p:nvPr>
        </p:nvGraphicFramePr>
        <p:xfrm>
          <a:off x="1105991" y="1751806"/>
          <a:ext cx="2030412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903" name="公式" r:id="rId6" imgW="2009845" imgH="704782" progId="Equation.3">
                  <p:embed/>
                </p:oleObj>
              </mc:Choice>
              <mc:Fallback>
                <p:oleObj name="公式" r:id="rId6" imgW="2009845" imgH="704782" progId="Equation.3">
                  <p:embed/>
                  <p:pic>
                    <p:nvPicPr>
                      <p:cNvPr id="29" name="Object 11">
                        <a:extLst>
                          <a:ext uri="{FF2B5EF4-FFF2-40B4-BE49-F238E27FC236}">
                            <a16:creationId xmlns:a16="http://schemas.microsoft.com/office/drawing/2014/main" id="{ADEA0BFC-510F-4357-BC0B-99BF412F426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5991" y="1751806"/>
                        <a:ext cx="2030412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12">
            <a:extLst>
              <a:ext uri="{FF2B5EF4-FFF2-40B4-BE49-F238E27FC236}">
                <a16:creationId xmlns:a16="http://schemas.microsoft.com/office/drawing/2014/main" id="{0A4FC0FC-D28F-47D0-AA99-2F33BA6E783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1019528"/>
              </p:ext>
            </p:extLst>
          </p:nvPr>
        </p:nvGraphicFramePr>
        <p:xfrm>
          <a:off x="1128216" y="3180556"/>
          <a:ext cx="4151312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904" name="公式" r:id="rId8" imgW="4133761" imgH="704782" progId="Equation.3">
                  <p:embed/>
                </p:oleObj>
              </mc:Choice>
              <mc:Fallback>
                <p:oleObj name="公式" r:id="rId8" imgW="4133761" imgH="704782" progId="Equation.3">
                  <p:embed/>
                  <p:pic>
                    <p:nvPicPr>
                      <p:cNvPr id="30" name="Object 12">
                        <a:extLst>
                          <a:ext uri="{FF2B5EF4-FFF2-40B4-BE49-F238E27FC236}">
                            <a16:creationId xmlns:a16="http://schemas.microsoft.com/office/drawing/2014/main" id="{0A4FC0FC-D28F-47D0-AA99-2F33BA6E783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8216" y="3180556"/>
                        <a:ext cx="4151312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Text Box 28">
            <a:extLst>
              <a:ext uri="{FF2B5EF4-FFF2-40B4-BE49-F238E27FC236}">
                <a16:creationId xmlns:a16="http://schemas.microsoft.com/office/drawing/2014/main" id="{D871BA96-1CDE-479E-9C39-7735D4A660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6716" y="3304381"/>
            <a:ext cx="2679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>
                <a:solidFill>
                  <a:schemeClr val="bg1"/>
                </a:solidFill>
                <a:latin typeface="宋体" panose="02010600030101010101" pitchFamily="2" charset="-122"/>
              </a:rPr>
              <a:t>光强极小</a:t>
            </a:r>
          </a:p>
        </p:txBody>
      </p:sp>
      <p:sp>
        <p:nvSpPr>
          <p:cNvPr id="32" name="Text Box 31">
            <a:extLst>
              <a:ext uri="{FF2B5EF4-FFF2-40B4-BE49-F238E27FC236}">
                <a16:creationId xmlns:a16="http://schemas.microsoft.com/office/drawing/2014/main" id="{434EFBED-FC2A-41B7-8E95-4AD9488A0A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9678" y="2590006"/>
            <a:ext cx="2681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>
                <a:solidFill>
                  <a:schemeClr val="bg1"/>
                </a:solidFill>
                <a:latin typeface="宋体" panose="02010600030101010101" pitchFamily="2" charset="-122"/>
              </a:rPr>
              <a:t>光强极大</a:t>
            </a:r>
          </a:p>
        </p:txBody>
      </p:sp>
      <p:graphicFrame>
        <p:nvGraphicFramePr>
          <p:cNvPr id="41" name="Object 14">
            <a:extLst>
              <a:ext uri="{FF2B5EF4-FFF2-40B4-BE49-F238E27FC236}">
                <a16:creationId xmlns:a16="http://schemas.microsoft.com/office/drawing/2014/main" id="{61D9EB74-A89D-4452-8133-75C1560BACD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098997"/>
              </p:ext>
            </p:extLst>
          </p:nvPr>
        </p:nvGraphicFramePr>
        <p:xfrm>
          <a:off x="1142503" y="2717006"/>
          <a:ext cx="14224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905" name="公式" r:id="rId10" imgW="1400041" imgH="314427" progId="Equation.3">
                  <p:embed/>
                </p:oleObj>
              </mc:Choice>
              <mc:Fallback>
                <p:oleObj name="公式" r:id="rId10" imgW="1400041" imgH="314427" progId="Equation.3">
                  <p:embed/>
                  <p:pic>
                    <p:nvPicPr>
                      <p:cNvPr id="41" name="Object 14">
                        <a:extLst>
                          <a:ext uri="{FF2B5EF4-FFF2-40B4-BE49-F238E27FC236}">
                            <a16:creationId xmlns:a16="http://schemas.microsoft.com/office/drawing/2014/main" id="{61D9EB74-A89D-4452-8133-75C1560BACD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2503" y="2717006"/>
                        <a:ext cx="14224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" name="AutoShape 30">
            <a:extLst>
              <a:ext uri="{FF2B5EF4-FFF2-40B4-BE49-F238E27FC236}">
                <a16:creationId xmlns:a16="http://schemas.microsoft.com/office/drawing/2014/main" id="{8AA5AFAC-1272-4054-95DC-0C02ABD0E0C9}"/>
              </a:ext>
            </a:extLst>
          </p:cNvPr>
          <p:cNvSpPr>
            <a:spLocks/>
          </p:cNvSpPr>
          <p:nvPr/>
        </p:nvSpPr>
        <p:spPr bwMode="auto">
          <a:xfrm>
            <a:off x="778966" y="1904206"/>
            <a:ext cx="214312" cy="1785938"/>
          </a:xfrm>
          <a:prstGeom prst="leftBrace">
            <a:avLst>
              <a:gd name="adj1" fmla="val 113426"/>
              <a:gd name="adj2" fmla="val 50000"/>
            </a:avLst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0" lang="zh-CN" altLang="en-US">
              <a:solidFill>
                <a:schemeClr val="bg1"/>
              </a:solidFill>
            </a:endParaRP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22C559EB-E7AD-49D4-95C2-8DBDA31240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552" y="303039"/>
            <a:ext cx="378390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30000"/>
              </a:spcBef>
            </a:pPr>
            <a:r>
              <a:rPr lang="zh-CN" altLang="en-US" dirty="0">
                <a:solidFill>
                  <a:srgbClr val="FFFF00"/>
                </a:solidFill>
                <a:latin typeface="宋体" panose="02010600030101010101" pitchFamily="2" charset="-122"/>
              </a:rPr>
              <a:t>回顾：</a:t>
            </a:r>
            <a:r>
              <a:rPr lang="en-US" altLang="zh-CN" dirty="0">
                <a:solidFill>
                  <a:srgbClr val="FFFF00"/>
                </a:solidFill>
                <a:latin typeface="宋体" panose="02010600030101010101" pitchFamily="2" charset="-122"/>
              </a:rPr>
              <a:t>1.</a:t>
            </a:r>
            <a:r>
              <a:rPr lang="zh-CN" altLang="en-US" dirty="0">
                <a:solidFill>
                  <a:srgbClr val="FFFF00"/>
                </a:solidFill>
                <a:latin typeface="宋体" panose="02010600030101010101" pitchFamily="2" charset="-122"/>
              </a:rPr>
              <a:t>杨氏双缝实验</a:t>
            </a:r>
          </a:p>
        </p:txBody>
      </p:sp>
      <p:sp>
        <p:nvSpPr>
          <p:cNvPr id="22" name="Rectangle 2">
            <a:extLst>
              <a:ext uri="{FF2B5EF4-FFF2-40B4-BE49-F238E27FC236}">
                <a16:creationId xmlns:a16="http://schemas.microsoft.com/office/drawing/2014/main" id="{A604BA58-5AB0-4822-90DC-546B3FED3A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064" y="4091466"/>
            <a:ext cx="800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30000"/>
              </a:spcBef>
            </a:pPr>
            <a:r>
              <a:rPr lang="zh-CN" altLang="en-US" dirty="0">
                <a:solidFill>
                  <a:srgbClr val="FFFF00"/>
                </a:solidFill>
                <a:latin typeface="宋体" panose="02010600030101010101" pitchFamily="2" charset="-122"/>
              </a:rPr>
              <a:t>干涉图样：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</a:rPr>
              <a:t>明暗相间、互相平行、等间距的条纹</a:t>
            </a:r>
          </a:p>
        </p:txBody>
      </p:sp>
      <p:sp>
        <p:nvSpPr>
          <p:cNvPr id="23" name="Text Box 41">
            <a:extLst>
              <a:ext uri="{FF2B5EF4-FFF2-40B4-BE49-F238E27FC236}">
                <a16:creationId xmlns:a16="http://schemas.microsoft.com/office/drawing/2014/main" id="{0108234F-56FB-4AF9-88E1-23F6101C9B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2364" y="5305904"/>
            <a:ext cx="7924800" cy="968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  <a:defRPr/>
            </a:pPr>
            <a:r>
              <a:rPr lang="zh-CN" altLang="en-US" dirty="0">
                <a:solidFill>
                  <a:srgbClr val="FFFF00"/>
                </a:solidFill>
                <a:latin typeface="+mj-ea"/>
                <a:ea typeface="+mj-ea"/>
              </a:rPr>
              <a:t>    意义：</a:t>
            </a:r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</a:rPr>
              <a:t>光波在介质中传播的路程为</a:t>
            </a:r>
            <a:r>
              <a:rPr lang="zh-CN" altLang="en-US" dirty="0">
                <a:solidFill>
                  <a:srgbClr val="FFFF00"/>
                </a:solidFill>
                <a:latin typeface="+mn-lt"/>
                <a:ea typeface="+mj-ea"/>
              </a:rPr>
              <a:t> </a:t>
            </a:r>
            <a:r>
              <a:rPr lang="en-US" altLang="zh-CN" i="1" dirty="0">
                <a:solidFill>
                  <a:srgbClr val="FFFF00"/>
                </a:solidFill>
                <a:latin typeface="+mn-lt"/>
                <a:ea typeface="+mj-ea"/>
              </a:rPr>
              <a:t>r</a:t>
            </a:r>
            <a:r>
              <a:rPr lang="en-US" altLang="zh-CN" dirty="0">
                <a:solidFill>
                  <a:schemeClr val="bg1"/>
                </a:solidFill>
                <a:latin typeface="+mj-ea"/>
                <a:ea typeface="+mj-ea"/>
              </a:rPr>
              <a:t>, </a:t>
            </a:r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</a:rPr>
              <a:t>相当于光在真空中传播的路程为</a:t>
            </a:r>
            <a:r>
              <a:rPr lang="zh-CN" altLang="en-US" dirty="0">
                <a:solidFill>
                  <a:srgbClr val="FFFF00"/>
                </a:solidFill>
                <a:latin typeface="+mn-lt"/>
                <a:ea typeface="+mj-ea"/>
              </a:rPr>
              <a:t> </a:t>
            </a:r>
            <a:r>
              <a:rPr lang="en-US" altLang="zh-CN" i="1" dirty="0">
                <a:solidFill>
                  <a:srgbClr val="FFFF00"/>
                </a:solidFill>
                <a:latin typeface="+mn-lt"/>
                <a:ea typeface="+mj-ea"/>
              </a:rPr>
              <a:t>nr </a:t>
            </a:r>
            <a:r>
              <a:rPr lang="zh-CN" altLang="en-US" dirty="0">
                <a:solidFill>
                  <a:schemeClr val="bg1"/>
                </a:solidFill>
                <a:latin typeface="+mj-ea"/>
                <a:ea typeface="+mj-ea"/>
              </a:rPr>
              <a:t>引起的相位变化相同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42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172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034" grpId="0" autoUpdateAnimBg="0"/>
      <p:bldP spid="28" grpId="0" autoUpdateAnimBg="0"/>
      <p:bldP spid="31" grpId="0" autoUpdateAnimBg="0"/>
      <p:bldP spid="32" grpId="0" autoUpdateAnimBg="0"/>
      <p:bldP spid="45" grpId="0" animBg="1"/>
      <p:bldP spid="13" grpId="0" autoUpdateAnimBg="0"/>
      <p:bldP spid="22" grpId="0" autoUpdateAnimBg="0"/>
      <p:bldP spid="23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ext Box 2">
            <a:extLst>
              <a:ext uri="{FF2B5EF4-FFF2-40B4-BE49-F238E27FC236}">
                <a16:creationId xmlns:a16="http://schemas.microsoft.com/office/drawing/2014/main" id="{F2FD7743-766F-4C2F-8ED3-EC383CE019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188" y="285750"/>
            <a:ext cx="8358187" cy="233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3500"/>
              </a:lnSpc>
            </a:pPr>
            <a:r>
              <a:rPr kumimoji="0" lang="zh-CN" altLang="en-US">
                <a:solidFill>
                  <a:srgbClr val="FFCC00"/>
                </a:solidFill>
              </a:rPr>
              <a:t>例：</a:t>
            </a:r>
            <a:r>
              <a:rPr kumimoji="0" lang="zh-CN" altLang="en-US">
                <a:solidFill>
                  <a:schemeClr val="bg1"/>
                </a:solidFill>
              </a:rPr>
              <a:t>如图，由相干光源 </a:t>
            </a:r>
            <a:r>
              <a:rPr kumimoji="0" lang="en-US" altLang="zh-CN">
                <a:solidFill>
                  <a:srgbClr val="FFFF00"/>
                </a:solidFill>
              </a:rPr>
              <a:t>S</a:t>
            </a:r>
            <a:r>
              <a:rPr kumimoji="0" lang="en-US" altLang="zh-CN" baseline="-25000">
                <a:solidFill>
                  <a:srgbClr val="FFFF00"/>
                </a:solidFill>
              </a:rPr>
              <a:t>1</a:t>
            </a:r>
            <a:r>
              <a:rPr kumimoji="0" lang="zh-CN" altLang="en-US">
                <a:solidFill>
                  <a:schemeClr val="bg1"/>
                </a:solidFill>
              </a:rPr>
              <a:t>和</a:t>
            </a:r>
            <a:r>
              <a:rPr kumimoji="0" lang="en-US" altLang="zh-CN">
                <a:solidFill>
                  <a:srgbClr val="FFFF00"/>
                </a:solidFill>
              </a:rPr>
              <a:t>S</a:t>
            </a:r>
            <a:r>
              <a:rPr kumimoji="0" lang="en-US" altLang="zh-CN" baseline="-25000">
                <a:solidFill>
                  <a:srgbClr val="FFFF00"/>
                </a:solidFill>
              </a:rPr>
              <a:t>2</a:t>
            </a:r>
            <a:r>
              <a:rPr kumimoji="0" lang="zh-CN" altLang="en-US">
                <a:solidFill>
                  <a:schemeClr val="bg1"/>
                </a:solidFill>
              </a:rPr>
              <a:t>发出波长为 </a:t>
            </a:r>
            <a:r>
              <a:rPr kumimoji="0" lang="zh-CN" altLang="en-US">
                <a:solidFill>
                  <a:srgbClr val="FFFF00"/>
                </a:solidFill>
                <a:sym typeface="Symbol" panose="05050102010706020507" pitchFamily="18" charset="2"/>
              </a:rPr>
              <a:t></a:t>
            </a:r>
            <a:r>
              <a:rPr kumimoji="0" lang="zh-CN" altLang="en-US">
                <a:solidFill>
                  <a:schemeClr val="bg1"/>
                </a:solidFill>
                <a:sym typeface="Symbol" panose="05050102010706020507" pitchFamily="18" charset="2"/>
              </a:rPr>
              <a:t> 的单色光，分别通过两种介质（折射率分别为 </a:t>
            </a:r>
            <a:r>
              <a:rPr kumimoji="0" lang="en-US" altLang="zh-CN">
                <a:solidFill>
                  <a:srgbClr val="FFFF00"/>
                </a:solidFill>
                <a:sym typeface="Symbol" panose="05050102010706020507" pitchFamily="18" charset="2"/>
              </a:rPr>
              <a:t>n</a:t>
            </a:r>
            <a:r>
              <a:rPr kumimoji="0" lang="en-US" altLang="zh-CN" baseline="-25000">
                <a:solidFill>
                  <a:srgbClr val="FFFF00"/>
                </a:solidFill>
                <a:sym typeface="Symbol" panose="05050102010706020507" pitchFamily="18" charset="2"/>
              </a:rPr>
              <a:t>1</a:t>
            </a:r>
            <a:r>
              <a:rPr kumimoji="0" lang="en-US" altLang="zh-CN" baseline="-25000">
                <a:solidFill>
                  <a:schemeClr val="bg1"/>
                </a:solidFill>
                <a:sym typeface="Symbol" panose="05050102010706020507" pitchFamily="18" charset="2"/>
              </a:rPr>
              <a:t> </a:t>
            </a:r>
            <a:r>
              <a:rPr kumimoji="0" lang="zh-CN" altLang="en-US">
                <a:solidFill>
                  <a:schemeClr val="bg1"/>
                </a:solidFill>
                <a:sym typeface="Symbol" panose="05050102010706020507" pitchFamily="18" charset="2"/>
              </a:rPr>
              <a:t>和 </a:t>
            </a:r>
            <a:r>
              <a:rPr kumimoji="0" lang="en-US" altLang="zh-CN">
                <a:solidFill>
                  <a:srgbClr val="FFFF00"/>
                </a:solidFill>
                <a:sym typeface="Symbol" panose="05050102010706020507" pitchFamily="18" charset="2"/>
              </a:rPr>
              <a:t>n</a:t>
            </a:r>
            <a:r>
              <a:rPr kumimoji="0" lang="en-US" altLang="zh-CN" baseline="-25000">
                <a:solidFill>
                  <a:srgbClr val="FFFF00"/>
                </a:solidFill>
                <a:sym typeface="Symbol" panose="05050102010706020507" pitchFamily="18" charset="2"/>
              </a:rPr>
              <a:t>2</a:t>
            </a:r>
            <a:r>
              <a:rPr kumimoji="0" lang="zh-CN" altLang="en-US">
                <a:solidFill>
                  <a:schemeClr val="bg1"/>
                </a:solidFill>
                <a:sym typeface="Symbol" panose="05050102010706020507" pitchFamily="18" charset="2"/>
              </a:rPr>
              <a:t>，且 </a:t>
            </a:r>
            <a:r>
              <a:rPr kumimoji="0" lang="en-US" altLang="zh-CN">
                <a:solidFill>
                  <a:srgbClr val="FFFF00"/>
                </a:solidFill>
                <a:sym typeface="Symbol" panose="05050102010706020507" pitchFamily="18" charset="2"/>
              </a:rPr>
              <a:t>n</a:t>
            </a:r>
            <a:r>
              <a:rPr kumimoji="0" lang="en-US" altLang="zh-CN" baseline="-25000">
                <a:solidFill>
                  <a:srgbClr val="FFFF00"/>
                </a:solidFill>
                <a:sym typeface="Symbol" panose="05050102010706020507" pitchFamily="18" charset="2"/>
              </a:rPr>
              <a:t>1</a:t>
            </a:r>
            <a:r>
              <a:rPr kumimoji="0" lang="en-US" altLang="zh-CN">
                <a:solidFill>
                  <a:srgbClr val="FFFF00"/>
                </a:solidFill>
                <a:sym typeface="Symbol" panose="05050102010706020507" pitchFamily="18" charset="2"/>
              </a:rPr>
              <a:t>&gt;n</a:t>
            </a:r>
            <a:r>
              <a:rPr kumimoji="0" lang="en-US" altLang="zh-CN" baseline="-25000">
                <a:solidFill>
                  <a:srgbClr val="FFFF00"/>
                </a:solidFill>
                <a:sym typeface="Symbol" panose="05050102010706020507" pitchFamily="18" charset="2"/>
              </a:rPr>
              <a:t>2</a:t>
            </a:r>
            <a:r>
              <a:rPr kumimoji="0" lang="en-US" altLang="zh-CN" baseline="-25000">
                <a:solidFill>
                  <a:schemeClr val="bg1"/>
                </a:solidFill>
                <a:sym typeface="Symbol" panose="05050102010706020507" pitchFamily="18" charset="2"/>
              </a:rPr>
              <a:t> </a:t>
            </a:r>
            <a:r>
              <a:rPr kumimoji="0" lang="zh-CN" altLang="en-US">
                <a:solidFill>
                  <a:schemeClr val="bg1"/>
                </a:solidFill>
                <a:sym typeface="Symbol" panose="05050102010706020507" pitchFamily="18" charset="2"/>
              </a:rPr>
              <a:t>），照射到介质分界面上一点 </a:t>
            </a:r>
            <a:r>
              <a:rPr kumimoji="0" lang="en-US" altLang="zh-CN">
                <a:solidFill>
                  <a:srgbClr val="FFFF00"/>
                </a:solidFill>
                <a:sym typeface="Symbol" panose="05050102010706020507" pitchFamily="18" charset="2"/>
              </a:rPr>
              <a:t>P</a:t>
            </a:r>
            <a:r>
              <a:rPr kumimoji="0" lang="zh-CN" altLang="en-US">
                <a:solidFill>
                  <a:schemeClr val="bg1"/>
                </a:solidFill>
                <a:sym typeface="Symbol" panose="05050102010706020507" pitchFamily="18" charset="2"/>
              </a:rPr>
              <a:t>，已知两光源到 </a:t>
            </a:r>
            <a:r>
              <a:rPr kumimoji="0" lang="en-US" altLang="zh-CN">
                <a:solidFill>
                  <a:srgbClr val="FFFF00"/>
                </a:solidFill>
                <a:sym typeface="Symbol" panose="05050102010706020507" pitchFamily="18" charset="2"/>
              </a:rPr>
              <a:t>P</a:t>
            </a:r>
            <a:r>
              <a:rPr kumimoji="0" lang="en-US" altLang="zh-CN">
                <a:solidFill>
                  <a:schemeClr val="bg1"/>
                </a:solidFill>
                <a:sym typeface="Symbol" panose="05050102010706020507" pitchFamily="18" charset="2"/>
              </a:rPr>
              <a:t> </a:t>
            </a:r>
            <a:r>
              <a:rPr kumimoji="0" lang="zh-CN" altLang="en-US">
                <a:solidFill>
                  <a:schemeClr val="bg1"/>
                </a:solidFill>
                <a:sym typeface="Symbol" panose="05050102010706020507" pitchFamily="18" charset="2"/>
              </a:rPr>
              <a:t>点的距离均为 </a:t>
            </a:r>
            <a:r>
              <a:rPr kumimoji="0" lang="en-US" altLang="zh-CN">
                <a:solidFill>
                  <a:srgbClr val="FFFF00"/>
                </a:solidFill>
                <a:sym typeface="Symbol" panose="05050102010706020507" pitchFamily="18" charset="2"/>
              </a:rPr>
              <a:t>r</a:t>
            </a:r>
            <a:r>
              <a:rPr kumimoji="0" lang="en-US" altLang="zh-CN">
                <a:solidFill>
                  <a:schemeClr val="bg1"/>
                </a:solidFill>
                <a:sym typeface="Symbol" panose="05050102010706020507" pitchFamily="18" charset="2"/>
              </a:rPr>
              <a:t>,  </a:t>
            </a:r>
            <a:r>
              <a:rPr kumimoji="0" lang="zh-CN" altLang="en-US">
                <a:solidFill>
                  <a:schemeClr val="bg1"/>
                </a:solidFill>
                <a:sym typeface="Symbol" panose="05050102010706020507" pitchFamily="18" charset="2"/>
              </a:rPr>
              <a:t>问这两条光的几何路程是否相等？光程是否相等？若不相等光程差是多少？</a:t>
            </a:r>
            <a:endParaRPr kumimoji="0" lang="zh-CN" altLang="en-US">
              <a:solidFill>
                <a:schemeClr val="bg1"/>
              </a:solidFill>
            </a:endParaRPr>
          </a:p>
        </p:txBody>
      </p:sp>
      <p:grpSp>
        <p:nvGrpSpPr>
          <p:cNvPr id="2" name="Group 3">
            <a:extLst>
              <a:ext uri="{FF2B5EF4-FFF2-40B4-BE49-F238E27FC236}">
                <a16:creationId xmlns:a16="http://schemas.microsoft.com/office/drawing/2014/main" id="{848D19C3-E6AE-4E16-A9E4-D811CD6924C5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63550" y="2786063"/>
            <a:ext cx="4679950" cy="2674937"/>
            <a:chOff x="336" y="1632"/>
            <a:chExt cx="3360" cy="1920"/>
          </a:xfrm>
        </p:grpSpPr>
        <p:sp>
          <p:nvSpPr>
            <p:cNvPr id="21517" name="Rectangle 4">
              <a:extLst>
                <a:ext uri="{FF2B5EF4-FFF2-40B4-BE49-F238E27FC236}">
                  <a16:creationId xmlns:a16="http://schemas.microsoft.com/office/drawing/2014/main" id="{ED93CE24-E148-43EF-86AC-9B61B8BAB3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2544"/>
              <a:ext cx="3120" cy="1008"/>
            </a:xfrm>
            <a:prstGeom prst="rect">
              <a:avLst/>
            </a:prstGeom>
            <a:solidFill>
              <a:srgbClr val="99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kumimoji="0"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1518" name="Rectangle 5" descr="水滴">
              <a:extLst>
                <a:ext uri="{FF2B5EF4-FFF2-40B4-BE49-F238E27FC236}">
                  <a16:creationId xmlns:a16="http://schemas.microsoft.com/office/drawing/2014/main" id="{A800731B-6CCC-4130-B55B-F49A301DCA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1872"/>
              <a:ext cx="3168" cy="6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kumimoji="0"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1519" name="Rectangle 6" descr="粉色砂纸">
              <a:extLst>
                <a:ext uri="{FF2B5EF4-FFF2-40B4-BE49-F238E27FC236}">
                  <a16:creationId xmlns:a16="http://schemas.microsoft.com/office/drawing/2014/main" id="{A7469725-8B99-4423-8300-6107372D69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2544"/>
              <a:ext cx="3168" cy="6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kumimoji="0" lang="zh-CN" altLang="en-US">
                <a:solidFill>
                  <a:schemeClr val="bg1"/>
                </a:solidFill>
              </a:endParaRPr>
            </a:p>
          </p:txBody>
        </p:sp>
        <p:graphicFrame>
          <p:nvGraphicFramePr>
            <p:cNvPr id="21520" name="Object 5">
              <a:extLst>
                <a:ext uri="{FF2B5EF4-FFF2-40B4-BE49-F238E27FC236}">
                  <a16:creationId xmlns:a16="http://schemas.microsoft.com/office/drawing/2014/main" id="{176BFE60-5E82-4114-BEB0-096C7776409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48" y="1632"/>
            <a:ext cx="322" cy="4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1869" name="Equation" r:id="rId3" imgW="133337" imgH="190432" progId="Equation.3">
                    <p:embed/>
                  </p:oleObj>
                </mc:Choice>
                <mc:Fallback>
                  <p:oleObj name="Equation" r:id="rId3" imgW="133337" imgH="190432" progId="Equation.3">
                    <p:embed/>
                    <p:pic>
                      <p:nvPicPr>
                        <p:cNvPr id="21520" name="Object 5">
                          <a:extLst>
                            <a:ext uri="{FF2B5EF4-FFF2-40B4-BE49-F238E27FC236}">
                              <a16:creationId xmlns:a16="http://schemas.microsoft.com/office/drawing/2014/main" id="{176BFE60-5E82-4114-BEB0-096C7776409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48" y="1632"/>
                          <a:ext cx="322" cy="42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21" name="Object 6">
              <a:extLst>
                <a:ext uri="{FF2B5EF4-FFF2-40B4-BE49-F238E27FC236}">
                  <a16:creationId xmlns:a16="http://schemas.microsoft.com/office/drawing/2014/main" id="{F5EFBFDC-AE08-488A-BA66-4CD505E469A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48" y="3072"/>
            <a:ext cx="346" cy="4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1870" name="Equation" r:id="rId5" imgW="152298" imgH="190432" progId="Equation.3">
                    <p:embed/>
                  </p:oleObj>
                </mc:Choice>
                <mc:Fallback>
                  <p:oleObj name="Equation" r:id="rId5" imgW="152298" imgH="190432" progId="Equation.3">
                    <p:embed/>
                    <p:pic>
                      <p:nvPicPr>
                        <p:cNvPr id="21521" name="Object 6">
                          <a:extLst>
                            <a:ext uri="{FF2B5EF4-FFF2-40B4-BE49-F238E27FC236}">
                              <a16:creationId xmlns:a16="http://schemas.microsoft.com/office/drawing/2014/main" id="{F5EFBFDC-AE08-488A-BA66-4CD505E469A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48" y="3072"/>
                          <a:ext cx="346" cy="42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22" name="Line 9">
              <a:extLst>
                <a:ext uri="{FF2B5EF4-FFF2-40B4-BE49-F238E27FC236}">
                  <a16:creationId xmlns:a16="http://schemas.microsoft.com/office/drawing/2014/main" id="{BD4FB50F-4F8A-42EE-AA5C-89F975F76C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2208"/>
              <a:ext cx="1872" cy="336"/>
            </a:xfrm>
            <a:prstGeom prst="line">
              <a:avLst/>
            </a:prstGeom>
            <a:noFill/>
            <a:ln w="381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23" name="Line 10">
              <a:extLst>
                <a:ext uri="{FF2B5EF4-FFF2-40B4-BE49-F238E27FC236}">
                  <a16:creationId xmlns:a16="http://schemas.microsoft.com/office/drawing/2014/main" id="{74F90C1A-8113-4B16-A30A-0A49064A1B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56" y="2544"/>
              <a:ext cx="1776" cy="432"/>
            </a:xfrm>
            <a:prstGeom prst="line">
              <a:avLst/>
            </a:prstGeom>
            <a:noFill/>
            <a:ln w="3810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24" name="AutoShape 11">
              <a:extLst>
                <a:ext uri="{FF2B5EF4-FFF2-40B4-BE49-F238E27FC236}">
                  <a16:creationId xmlns:a16="http://schemas.microsoft.com/office/drawing/2014/main" id="{40E6A482-63C9-4A7E-A63A-07D8C42749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2064"/>
              <a:ext cx="432" cy="288"/>
            </a:xfrm>
            <a:prstGeom prst="star4">
              <a:avLst>
                <a:gd name="adj" fmla="val 12500"/>
              </a:avLst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kumimoji="0"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1525" name="AutoShape 12">
              <a:extLst>
                <a:ext uri="{FF2B5EF4-FFF2-40B4-BE49-F238E27FC236}">
                  <a16:creationId xmlns:a16="http://schemas.microsoft.com/office/drawing/2014/main" id="{45443835-43C1-44C6-AE2A-598EF0C16E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2832"/>
              <a:ext cx="432" cy="288"/>
            </a:xfrm>
            <a:prstGeom prst="star4">
              <a:avLst>
                <a:gd name="adj" fmla="val 12500"/>
              </a:avLst>
            </a:prstGeom>
            <a:solidFill>
              <a:srgbClr val="FF000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kumimoji="0"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1526" name="Line 13">
              <a:extLst>
                <a:ext uri="{FF2B5EF4-FFF2-40B4-BE49-F238E27FC236}">
                  <a16:creationId xmlns:a16="http://schemas.microsoft.com/office/drawing/2014/main" id="{17E461E1-F1FE-4232-8893-A31D6E9EDF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2544"/>
              <a:ext cx="3120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27" name="Rectangle 14">
              <a:extLst>
                <a:ext uri="{FF2B5EF4-FFF2-40B4-BE49-F238E27FC236}">
                  <a16:creationId xmlns:a16="http://schemas.microsoft.com/office/drawing/2014/main" id="{1B025680-21E7-4AA9-A6FD-2714CD1D06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2217"/>
              <a:ext cx="25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0" lang="en-US" altLang="zh-CN" sz="2800">
                  <a:solidFill>
                    <a:schemeClr val="bg1"/>
                  </a:solidFill>
                  <a:sym typeface="Symbol" panose="05050102010706020507" pitchFamily="18" charset="2"/>
                </a:rPr>
                <a:t>P</a:t>
              </a:r>
            </a:p>
          </p:txBody>
        </p:sp>
        <p:sp>
          <p:nvSpPr>
            <p:cNvPr id="21528" name="Line 15">
              <a:extLst>
                <a:ext uri="{FF2B5EF4-FFF2-40B4-BE49-F238E27FC236}">
                  <a16:creationId xmlns:a16="http://schemas.microsoft.com/office/drawing/2014/main" id="{087E8442-2DF7-4246-9E60-20B9EAF35EA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80" y="2784"/>
              <a:ext cx="144" cy="48"/>
            </a:xfrm>
            <a:prstGeom prst="line">
              <a:avLst/>
            </a:prstGeom>
            <a:noFill/>
            <a:ln w="38100">
              <a:solidFill>
                <a:srgbClr val="66FF33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29" name="Line 16">
              <a:extLst>
                <a:ext uri="{FF2B5EF4-FFF2-40B4-BE49-F238E27FC236}">
                  <a16:creationId xmlns:a16="http://schemas.microsoft.com/office/drawing/2014/main" id="{5F4E0CD8-53B7-457A-BDE5-5A52F8789C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2304"/>
              <a:ext cx="192" cy="48"/>
            </a:xfrm>
            <a:prstGeom prst="line">
              <a:avLst/>
            </a:prstGeom>
            <a:noFill/>
            <a:ln w="38100">
              <a:solidFill>
                <a:srgbClr val="66FF33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30" name="Rectangle 17">
              <a:extLst>
                <a:ext uri="{FF2B5EF4-FFF2-40B4-BE49-F238E27FC236}">
                  <a16:creationId xmlns:a16="http://schemas.microsoft.com/office/drawing/2014/main" id="{BE405E8E-71E6-473A-B29D-6DD4B87C86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1968"/>
              <a:ext cx="31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0" lang="en-US" altLang="zh-CN" sz="2800">
                  <a:solidFill>
                    <a:srgbClr val="FFFF00"/>
                  </a:solidFill>
                </a:rPr>
                <a:t>S</a:t>
              </a:r>
              <a:r>
                <a:rPr kumimoji="0" lang="en-US" altLang="zh-CN" sz="2800" baseline="-25000">
                  <a:solidFill>
                    <a:srgbClr val="FFFF00"/>
                  </a:solidFill>
                </a:rPr>
                <a:t>1</a:t>
              </a:r>
            </a:p>
          </p:txBody>
        </p:sp>
        <p:sp>
          <p:nvSpPr>
            <p:cNvPr id="21531" name="Rectangle 18">
              <a:extLst>
                <a:ext uri="{FF2B5EF4-FFF2-40B4-BE49-F238E27FC236}">
                  <a16:creationId xmlns:a16="http://schemas.microsoft.com/office/drawing/2014/main" id="{B2C41E9D-3240-4134-9B5C-587866792E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2784"/>
              <a:ext cx="31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0" lang="en-US" altLang="zh-CN" sz="2800">
                  <a:solidFill>
                    <a:srgbClr val="FFFF00"/>
                  </a:solidFill>
                </a:rPr>
                <a:t>S</a:t>
              </a:r>
              <a:r>
                <a:rPr kumimoji="0" lang="en-US" altLang="zh-CN" sz="2800" baseline="-25000">
                  <a:solidFill>
                    <a:srgbClr val="FFFF00"/>
                  </a:solidFill>
                </a:rPr>
                <a:t>2</a:t>
              </a:r>
            </a:p>
          </p:txBody>
        </p:sp>
        <p:sp>
          <p:nvSpPr>
            <p:cNvPr id="21532" name="Rectangle 19">
              <a:extLst>
                <a:ext uri="{FF2B5EF4-FFF2-40B4-BE49-F238E27FC236}">
                  <a16:creationId xmlns:a16="http://schemas.microsoft.com/office/drawing/2014/main" id="{19785214-A0E2-475C-B9A2-8C9396CAA7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1968"/>
              <a:ext cx="21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0" lang="en-US" altLang="zh-CN" sz="2800">
                  <a:solidFill>
                    <a:schemeClr val="bg1"/>
                  </a:solidFill>
                  <a:sym typeface="Symbol" panose="05050102010706020507" pitchFamily="18" charset="2"/>
                </a:rPr>
                <a:t>r</a:t>
              </a:r>
            </a:p>
          </p:txBody>
        </p:sp>
        <p:sp>
          <p:nvSpPr>
            <p:cNvPr id="21533" name="Rectangle 20">
              <a:extLst>
                <a:ext uri="{FF2B5EF4-FFF2-40B4-BE49-F238E27FC236}">
                  <a16:creationId xmlns:a16="http://schemas.microsoft.com/office/drawing/2014/main" id="{17F9E64D-3A0F-46CB-8486-00057A82BB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1" y="2784"/>
              <a:ext cx="21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0" lang="en-US" altLang="zh-CN" sz="2800">
                  <a:solidFill>
                    <a:srgbClr val="000066"/>
                  </a:solidFill>
                  <a:sym typeface="Symbol" panose="05050102010706020507" pitchFamily="18" charset="2"/>
                </a:rPr>
                <a:t>r</a:t>
              </a:r>
            </a:p>
          </p:txBody>
        </p:sp>
      </p:grpSp>
      <p:sp>
        <p:nvSpPr>
          <p:cNvPr id="134165" name="Text Box 21">
            <a:extLst>
              <a:ext uri="{FF2B5EF4-FFF2-40B4-BE49-F238E27FC236}">
                <a16:creationId xmlns:a16="http://schemas.microsoft.com/office/drawing/2014/main" id="{5EDB0EA6-A6F4-4C09-8473-84EB7F9C2D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4875" y="2527300"/>
            <a:ext cx="38862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3500"/>
              </a:lnSpc>
            </a:pPr>
            <a:r>
              <a:rPr kumimoji="0" lang="zh-CN" altLang="en-US">
                <a:solidFill>
                  <a:srgbClr val="FFCC00"/>
                </a:solidFill>
              </a:rPr>
              <a:t>答：</a:t>
            </a:r>
            <a:r>
              <a:rPr kumimoji="0" lang="zh-CN" altLang="en-US">
                <a:solidFill>
                  <a:schemeClr val="bg1"/>
                </a:solidFill>
              </a:rPr>
              <a:t>几何路程相等，光程不相等。</a:t>
            </a:r>
          </a:p>
        </p:txBody>
      </p:sp>
      <p:sp>
        <p:nvSpPr>
          <p:cNvPr id="134166" name="Text Box 22">
            <a:extLst>
              <a:ext uri="{FF2B5EF4-FFF2-40B4-BE49-F238E27FC236}">
                <a16:creationId xmlns:a16="http://schemas.microsoft.com/office/drawing/2014/main" id="{64566A7C-23ED-4844-AA9F-F2E4BC49E0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7988" y="3876675"/>
            <a:ext cx="1600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zh-CN" altLang="en-US" sz="2800">
                <a:solidFill>
                  <a:schemeClr val="bg1"/>
                </a:solidFill>
              </a:rPr>
              <a:t>光程</a:t>
            </a:r>
            <a:r>
              <a:rPr kumimoji="0" lang="en-US" altLang="zh-CN" sz="2800">
                <a:solidFill>
                  <a:schemeClr val="bg1"/>
                </a:solidFill>
              </a:rPr>
              <a:t>1</a:t>
            </a:r>
            <a:r>
              <a:rPr kumimoji="0" lang="zh-CN" altLang="en-US" sz="2800">
                <a:solidFill>
                  <a:schemeClr val="bg1"/>
                </a:solidFill>
              </a:rPr>
              <a:t>为</a:t>
            </a:r>
          </a:p>
        </p:txBody>
      </p:sp>
      <p:graphicFrame>
        <p:nvGraphicFramePr>
          <p:cNvPr id="134167" name="Object 2">
            <a:extLst>
              <a:ext uri="{FF2B5EF4-FFF2-40B4-BE49-F238E27FC236}">
                <a16:creationId xmlns:a16="http://schemas.microsoft.com/office/drawing/2014/main" id="{DC3F7A43-662D-4709-A630-7BA8E1AC4D9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15188" y="3744913"/>
          <a:ext cx="723900" cy="684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871" name="Equation" r:id="rId7" imgW="200006" imgH="190432" progId="Equation.3">
                  <p:embed/>
                </p:oleObj>
              </mc:Choice>
              <mc:Fallback>
                <p:oleObj name="Equation" r:id="rId7" imgW="200006" imgH="190432" progId="Equation.3">
                  <p:embed/>
                  <p:pic>
                    <p:nvPicPr>
                      <p:cNvPr id="134167" name="Object 2">
                        <a:extLst>
                          <a:ext uri="{FF2B5EF4-FFF2-40B4-BE49-F238E27FC236}">
                            <a16:creationId xmlns:a16="http://schemas.microsoft.com/office/drawing/2014/main" id="{DC3F7A43-662D-4709-A630-7BA8E1AC4D9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15188" y="3744913"/>
                        <a:ext cx="723900" cy="684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24">
            <a:extLst>
              <a:ext uri="{FF2B5EF4-FFF2-40B4-BE49-F238E27FC236}">
                <a16:creationId xmlns:a16="http://schemas.microsoft.com/office/drawing/2014/main" id="{EA489BCB-841D-4B4C-9AD6-022E05829488}"/>
              </a:ext>
            </a:extLst>
          </p:cNvPr>
          <p:cNvGrpSpPr>
            <a:grpSpLocks/>
          </p:cNvGrpSpPr>
          <p:nvPr/>
        </p:nvGrpSpPr>
        <p:grpSpPr bwMode="auto">
          <a:xfrm>
            <a:off x="5486400" y="4673600"/>
            <a:ext cx="2516188" cy="684213"/>
            <a:chOff x="384" y="1584"/>
            <a:chExt cx="1585" cy="431"/>
          </a:xfrm>
        </p:grpSpPr>
        <p:sp>
          <p:nvSpPr>
            <p:cNvPr id="21515" name="Text Box 25">
              <a:extLst>
                <a:ext uri="{FF2B5EF4-FFF2-40B4-BE49-F238E27FC236}">
                  <a16:creationId xmlns:a16="http://schemas.microsoft.com/office/drawing/2014/main" id="{FCAC941E-E300-41CE-A2BC-C1A99823BB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1631"/>
              <a:ext cx="100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zh-CN" altLang="en-US" sz="2800">
                  <a:solidFill>
                    <a:schemeClr val="bg1"/>
                  </a:solidFill>
                </a:rPr>
                <a:t>光程</a:t>
              </a:r>
              <a:r>
                <a:rPr kumimoji="0" lang="en-US" altLang="zh-CN" sz="2800">
                  <a:solidFill>
                    <a:schemeClr val="bg1"/>
                  </a:solidFill>
                </a:rPr>
                <a:t>2</a:t>
              </a:r>
              <a:r>
                <a:rPr kumimoji="0" lang="zh-CN" altLang="en-US" sz="2800">
                  <a:solidFill>
                    <a:schemeClr val="bg1"/>
                  </a:solidFill>
                </a:rPr>
                <a:t>为</a:t>
              </a:r>
            </a:p>
          </p:txBody>
        </p:sp>
        <p:graphicFrame>
          <p:nvGraphicFramePr>
            <p:cNvPr id="21516" name="Object 4">
              <a:extLst>
                <a:ext uri="{FF2B5EF4-FFF2-40B4-BE49-F238E27FC236}">
                  <a16:creationId xmlns:a16="http://schemas.microsoft.com/office/drawing/2014/main" id="{566F2A70-804F-4E00-87E6-C48C5A9388F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88" y="1584"/>
            <a:ext cx="481" cy="4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1872" name="Equation" r:id="rId9" imgW="209486" imgH="190432" progId="Equation.3">
                    <p:embed/>
                  </p:oleObj>
                </mc:Choice>
                <mc:Fallback>
                  <p:oleObj name="Equation" r:id="rId9" imgW="209486" imgH="190432" progId="Equation.3">
                    <p:embed/>
                    <p:pic>
                      <p:nvPicPr>
                        <p:cNvPr id="21516" name="Object 4">
                          <a:extLst>
                            <a:ext uri="{FF2B5EF4-FFF2-40B4-BE49-F238E27FC236}">
                              <a16:creationId xmlns:a16="http://schemas.microsoft.com/office/drawing/2014/main" id="{566F2A70-804F-4E00-87E6-C48C5A9388F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8" y="1584"/>
                          <a:ext cx="481" cy="4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4171" name="Rectangle 27">
            <a:extLst>
              <a:ext uri="{FF2B5EF4-FFF2-40B4-BE49-F238E27FC236}">
                <a16:creationId xmlns:a16="http://schemas.microsoft.com/office/drawing/2014/main" id="{B18595B1-4FAB-4866-84F5-0640524699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4150" y="5767388"/>
            <a:ext cx="16113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zh-CN" altLang="en-US" sz="2800">
                <a:solidFill>
                  <a:schemeClr val="bg1"/>
                </a:solidFill>
              </a:rPr>
              <a:t>光程差为</a:t>
            </a:r>
          </a:p>
        </p:txBody>
      </p:sp>
      <p:graphicFrame>
        <p:nvGraphicFramePr>
          <p:cNvPr id="134172" name="Object 3">
            <a:extLst>
              <a:ext uri="{FF2B5EF4-FFF2-40B4-BE49-F238E27FC236}">
                <a16:creationId xmlns:a16="http://schemas.microsoft.com/office/drawing/2014/main" id="{671613B3-17A0-420E-8E28-F8028524FD0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938963" y="5746750"/>
          <a:ext cx="1490662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873" name="Equation" r:id="rId11" imgW="571576" imgH="190432" progId="Equation.3">
                  <p:embed/>
                </p:oleObj>
              </mc:Choice>
              <mc:Fallback>
                <p:oleObj name="Equation" r:id="rId11" imgW="571576" imgH="190432" progId="Equation.3">
                  <p:embed/>
                  <p:pic>
                    <p:nvPicPr>
                      <p:cNvPr id="134172" name="Object 3">
                        <a:extLst>
                          <a:ext uri="{FF2B5EF4-FFF2-40B4-BE49-F238E27FC236}">
                            <a16:creationId xmlns:a16="http://schemas.microsoft.com/office/drawing/2014/main" id="{671613B3-17A0-420E-8E28-F8028524FD0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8963" y="5746750"/>
                        <a:ext cx="1490662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999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4" name="灯片编号占位符 1">
            <a:extLst>
              <a:ext uri="{FF2B5EF4-FFF2-40B4-BE49-F238E27FC236}">
                <a16:creationId xmlns:a16="http://schemas.microsoft.com/office/drawing/2014/main" id="{F6FB3592-FDC7-4AC3-9945-A5643B18587D}"/>
              </a:ext>
            </a:extLst>
          </p:cNvPr>
          <p:cNvSpPr txBox="1">
            <a:spLocks/>
          </p:cNvSpPr>
          <p:nvPr/>
        </p:nvSpPr>
        <p:spPr bwMode="auto">
          <a:xfrm>
            <a:off x="0" y="6381750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4DCD4DC-92C0-4A66-9892-184C73CA567F}" type="slidenum">
              <a:rPr lang="en-US" altLang="zh-CN" b="0">
                <a:solidFill>
                  <a:srgbClr val="FF00FF"/>
                </a:solidFill>
              </a:rPr>
              <a:pPr eaLnBrk="1" hangingPunct="1"/>
              <a:t>3</a:t>
            </a:fld>
            <a:r>
              <a:rPr lang="en-US" altLang="zh-CN" b="0">
                <a:solidFill>
                  <a:srgbClr val="FF00FF"/>
                </a:solidFill>
              </a:rPr>
              <a:t>/21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0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34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34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34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34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34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8" grpId="0"/>
      <p:bldP spid="134165" grpId="0" autoUpdateAnimBg="0"/>
      <p:bldP spid="134166" grpId="0" autoUpdateAnimBg="0"/>
      <p:bldP spid="134171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>
            <a:extLst>
              <a:ext uri="{FF2B5EF4-FFF2-40B4-BE49-F238E27FC236}">
                <a16:creationId xmlns:a16="http://schemas.microsoft.com/office/drawing/2014/main" id="{71F87377-07AD-4A37-B8EE-998F403994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6600" y="304800"/>
            <a:ext cx="8064500" cy="146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5000"/>
              </a:lnSpc>
              <a:spcBef>
                <a:spcPct val="50000"/>
              </a:spcBef>
            </a:pPr>
            <a:r>
              <a:rPr lang="zh-CN" altLang="en-US">
                <a:solidFill>
                  <a:schemeClr val="bg1"/>
                </a:solidFill>
              </a:rPr>
              <a:t>如图：用折射率</a:t>
            </a:r>
            <a:r>
              <a:rPr lang="zh-CN" altLang="en-US">
                <a:solidFill>
                  <a:srgbClr val="66FFFF"/>
                </a:solidFill>
              </a:rPr>
              <a:t> </a:t>
            </a:r>
            <a:r>
              <a:rPr lang="en-US" altLang="zh-CN" i="1">
                <a:solidFill>
                  <a:srgbClr val="66FFFF"/>
                </a:solidFill>
              </a:rPr>
              <a:t>n </a:t>
            </a:r>
            <a:r>
              <a:rPr lang="en-US" altLang="zh-CN">
                <a:solidFill>
                  <a:srgbClr val="66FFFF"/>
                </a:solidFill>
              </a:rPr>
              <a:t>=1.58</a:t>
            </a:r>
            <a:r>
              <a:rPr lang="en-US" altLang="zh-CN">
                <a:solidFill>
                  <a:schemeClr val="bg1"/>
                </a:solidFill>
              </a:rPr>
              <a:t> </a:t>
            </a:r>
            <a:r>
              <a:rPr lang="zh-CN" altLang="en-US">
                <a:solidFill>
                  <a:schemeClr val="bg1"/>
                </a:solidFill>
              </a:rPr>
              <a:t>的很薄的云母片覆盖在双缝实验中的一条缝上，这时屏上的第</a:t>
            </a:r>
            <a:r>
              <a:rPr lang="zh-CN" altLang="en-US">
                <a:solidFill>
                  <a:srgbClr val="66FFFF"/>
                </a:solidFill>
              </a:rPr>
              <a:t>七</a:t>
            </a:r>
            <a:r>
              <a:rPr lang="zh-CN" altLang="en-US">
                <a:solidFill>
                  <a:schemeClr val="bg1"/>
                </a:solidFill>
              </a:rPr>
              <a:t>级亮条纹移到原来的</a:t>
            </a:r>
            <a:r>
              <a:rPr lang="zh-CN" altLang="en-US">
                <a:solidFill>
                  <a:srgbClr val="66FFFF"/>
                </a:solidFill>
              </a:rPr>
              <a:t>零</a:t>
            </a:r>
            <a:r>
              <a:rPr lang="zh-CN" altLang="en-US">
                <a:solidFill>
                  <a:schemeClr val="bg1"/>
                </a:solidFill>
              </a:rPr>
              <a:t>级亮条纹的位置上。如果入射光波长为</a:t>
            </a:r>
            <a:r>
              <a:rPr lang="zh-CN" altLang="en-US">
                <a:solidFill>
                  <a:srgbClr val="66FFFF"/>
                </a:solidFill>
              </a:rPr>
              <a:t> </a:t>
            </a:r>
            <a:r>
              <a:rPr lang="en-US" altLang="zh-CN">
                <a:solidFill>
                  <a:srgbClr val="66FFFF"/>
                </a:solidFill>
              </a:rPr>
              <a:t>550 nm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26627" name="Text Box 3">
            <a:extLst>
              <a:ext uri="{FF2B5EF4-FFF2-40B4-BE49-F238E27FC236}">
                <a16:creationId xmlns:a16="http://schemas.microsoft.com/office/drawing/2014/main" id="{6F9F8D6A-FCA6-47CB-B538-E2F304326D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988" y="2419350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rgbClr val="FFFF00"/>
                </a:solidFill>
              </a:rPr>
              <a:t>解</a:t>
            </a:r>
            <a:r>
              <a:rPr lang="zh-CN" altLang="en-US" b="0">
                <a:solidFill>
                  <a:srgbClr val="FFFF00"/>
                </a:solidFill>
              </a:rPr>
              <a:t> </a:t>
            </a:r>
          </a:p>
        </p:txBody>
      </p:sp>
      <p:sp>
        <p:nvSpPr>
          <p:cNvPr id="26628" name="Text Box 4">
            <a:extLst>
              <a:ext uri="{FF2B5EF4-FFF2-40B4-BE49-F238E27FC236}">
                <a16:creationId xmlns:a16="http://schemas.microsoft.com/office/drawing/2014/main" id="{304860ED-E4C7-468D-A111-67AD37A379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163" y="2320925"/>
            <a:ext cx="8135937" cy="96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82550" indent="-825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5000"/>
              </a:lnSpc>
              <a:spcBef>
                <a:spcPct val="50000"/>
              </a:spcBef>
            </a:pPr>
            <a:r>
              <a:rPr lang="zh-CN" altLang="en-US">
                <a:solidFill>
                  <a:schemeClr val="bg1"/>
                </a:solidFill>
              </a:rPr>
              <a:t> 无云母片时，零级亮纹在屏上 </a:t>
            </a:r>
            <a:r>
              <a:rPr lang="en-US" altLang="zh-CN" i="1">
                <a:solidFill>
                  <a:srgbClr val="00FFCC"/>
                </a:solidFill>
              </a:rPr>
              <a:t>P </a:t>
            </a:r>
            <a:r>
              <a:rPr lang="zh-CN" altLang="en-US">
                <a:solidFill>
                  <a:schemeClr val="bg1"/>
                </a:solidFill>
              </a:rPr>
              <a:t>点，到达 </a:t>
            </a:r>
            <a:r>
              <a:rPr lang="en-US" altLang="zh-CN" i="1">
                <a:solidFill>
                  <a:srgbClr val="00FFCC"/>
                </a:solidFill>
              </a:rPr>
              <a:t>P</a:t>
            </a:r>
            <a:r>
              <a:rPr lang="en-US" altLang="zh-CN" i="1">
                <a:solidFill>
                  <a:schemeClr val="bg1"/>
                </a:solidFill>
              </a:rPr>
              <a:t> </a:t>
            </a:r>
            <a:r>
              <a:rPr lang="zh-CN" altLang="en-US">
                <a:solidFill>
                  <a:schemeClr val="bg1"/>
                </a:solidFill>
              </a:rPr>
              <a:t>点的两束光的光程差为零。加上云母片后，到达</a:t>
            </a:r>
            <a:r>
              <a:rPr lang="en-US" altLang="zh-CN" i="1">
                <a:solidFill>
                  <a:srgbClr val="00FFCC"/>
                </a:solidFill>
              </a:rPr>
              <a:t>P</a:t>
            </a:r>
            <a:r>
              <a:rPr lang="zh-CN" altLang="en-US">
                <a:solidFill>
                  <a:schemeClr val="bg1"/>
                </a:solidFill>
              </a:rPr>
              <a:t>点的两束光的光程差</a:t>
            </a:r>
          </a:p>
        </p:txBody>
      </p:sp>
      <p:graphicFrame>
        <p:nvGraphicFramePr>
          <p:cNvPr id="26629" name="Object 5">
            <a:extLst>
              <a:ext uri="{FF2B5EF4-FFF2-40B4-BE49-F238E27FC236}">
                <a16:creationId xmlns:a16="http://schemas.microsoft.com/office/drawing/2014/main" id="{8030A630-2CFD-4453-9529-CDB1557255D7}"/>
              </a:ext>
            </a:extLst>
          </p:cNvPr>
          <p:cNvGraphicFramePr>
            <a:graphicFrameLocks/>
          </p:cNvGraphicFramePr>
          <p:nvPr/>
        </p:nvGraphicFramePr>
        <p:xfrm>
          <a:off x="1979613" y="3500438"/>
          <a:ext cx="1700212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893" name="公式" r:id="rId3" imgW="1676502" imgH="361882" progId="Equation.3">
                  <p:embed/>
                </p:oleObj>
              </mc:Choice>
              <mc:Fallback>
                <p:oleObj name="公式" r:id="rId3" imgW="1676502" imgH="361882" progId="Equation.3">
                  <p:embed/>
                  <p:pic>
                    <p:nvPicPr>
                      <p:cNvPr id="26629" name="Object 5">
                        <a:extLst>
                          <a:ext uri="{FF2B5EF4-FFF2-40B4-BE49-F238E27FC236}">
                            <a16:creationId xmlns:a16="http://schemas.microsoft.com/office/drawing/2014/main" id="{8030A630-2CFD-4453-9529-CDB1557255D7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3500438"/>
                        <a:ext cx="1700212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0" name="Text Box 6">
            <a:extLst>
              <a:ext uri="{FF2B5EF4-FFF2-40B4-BE49-F238E27FC236}">
                <a16:creationId xmlns:a16="http://schemas.microsoft.com/office/drawing/2014/main" id="{AAC7467D-3F8A-4343-AF99-4B8E829548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0725" y="4071938"/>
            <a:ext cx="48593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i="1">
                <a:solidFill>
                  <a:srgbClr val="00FFCC"/>
                </a:solidFill>
              </a:rPr>
              <a:t>P </a:t>
            </a:r>
            <a:r>
              <a:rPr lang="zh-CN" altLang="en-US">
                <a:solidFill>
                  <a:schemeClr val="bg1"/>
                </a:solidFill>
                <a:latin typeface="宋体" panose="02010600030101010101" pitchFamily="2" charset="-122"/>
              </a:rPr>
              <a:t>点为第七级明纹位置 </a:t>
            </a:r>
          </a:p>
        </p:txBody>
      </p:sp>
      <p:graphicFrame>
        <p:nvGraphicFramePr>
          <p:cNvPr id="26631" name="Object 7">
            <a:extLst>
              <a:ext uri="{FF2B5EF4-FFF2-40B4-BE49-F238E27FC236}">
                <a16:creationId xmlns:a16="http://schemas.microsoft.com/office/drawing/2014/main" id="{29E434CD-2419-4429-B233-DAA561C33FA1}"/>
              </a:ext>
            </a:extLst>
          </p:cNvPr>
          <p:cNvGraphicFramePr>
            <a:graphicFrameLocks/>
          </p:cNvGraphicFramePr>
          <p:nvPr/>
        </p:nvGraphicFramePr>
        <p:xfrm>
          <a:off x="2000250" y="4786313"/>
          <a:ext cx="1019175" cy="31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894" name="公式" r:id="rId5" imgW="990549" imgH="285648" progId="Equation.3">
                  <p:embed/>
                </p:oleObj>
              </mc:Choice>
              <mc:Fallback>
                <p:oleObj name="公式" r:id="rId5" imgW="990549" imgH="285648" progId="Equation.3">
                  <p:embed/>
                  <p:pic>
                    <p:nvPicPr>
                      <p:cNvPr id="26631" name="Object 7">
                        <a:extLst>
                          <a:ext uri="{FF2B5EF4-FFF2-40B4-BE49-F238E27FC236}">
                            <a16:creationId xmlns:a16="http://schemas.microsoft.com/office/drawing/2014/main" id="{29E434CD-2419-4429-B233-DAA561C33FA1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0250" y="4786313"/>
                        <a:ext cx="1019175" cy="315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2" name="Object 8">
            <a:extLst>
              <a:ext uri="{FF2B5EF4-FFF2-40B4-BE49-F238E27FC236}">
                <a16:creationId xmlns:a16="http://schemas.microsoft.com/office/drawing/2014/main" id="{46D59095-A0CD-4F97-A1D0-708B8950F45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4375" y="5387975"/>
          <a:ext cx="5476875" cy="827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895" name="公式" r:id="rId7" imgW="5753075" imgH="847759" progId="Equation.3">
                  <p:embed/>
                </p:oleObj>
              </mc:Choice>
              <mc:Fallback>
                <p:oleObj name="公式" r:id="rId7" imgW="5753075" imgH="847759" progId="Equation.3">
                  <p:embed/>
                  <p:pic>
                    <p:nvPicPr>
                      <p:cNvPr id="26632" name="Object 8">
                        <a:extLst>
                          <a:ext uri="{FF2B5EF4-FFF2-40B4-BE49-F238E27FC236}">
                            <a16:creationId xmlns:a16="http://schemas.microsoft.com/office/drawing/2014/main" id="{46D59095-A0CD-4F97-A1D0-708B8950F45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375" y="5387975"/>
                        <a:ext cx="5476875" cy="827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66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3" name="Text Box 9">
            <a:extLst>
              <a:ext uri="{FF2B5EF4-FFF2-40B4-BE49-F238E27FC236}">
                <a16:creationId xmlns:a16="http://schemas.microsoft.com/office/drawing/2014/main" id="{1ACBE4D0-4AD6-43A0-B991-DA3987FF68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361950"/>
            <a:ext cx="5762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>
                <a:solidFill>
                  <a:srgbClr val="FFFF00"/>
                </a:solidFill>
              </a:rPr>
              <a:t>例</a:t>
            </a:r>
          </a:p>
        </p:txBody>
      </p:sp>
      <p:sp>
        <p:nvSpPr>
          <p:cNvPr id="26634" name="Text Box 10">
            <a:extLst>
              <a:ext uri="{FF2B5EF4-FFF2-40B4-BE49-F238E27FC236}">
                <a16:creationId xmlns:a16="http://schemas.microsoft.com/office/drawing/2014/main" id="{2A828EED-752A-4BBD-B528-14E6836CFB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" y="1785938"/>
            <a:ext cx="7993063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5000"/>
              </a:lnSpc>
              <a:spcBef>
                <a:spcPct val="50000"/>
              </a:spcBef>
            </a:pPr>
            <a:r>
              <a:rPr lang="zh-CN" altLang="en-US">
                <a:solidFill>
                  <a:srgbClr val="FFFF00"/>
                </a:solidFill>
              </a:rPr>
              <a:t>求</a:t>
            </a:r>
            <a:r>
              <a:rPr lang="zh-CN" altLang="en-US">
                <a:solidFill>
                  <a:schemeClr val="bg1"/>
                </a:solidFill>
              </a:rPr>
              <a:t>  云母片的厚度是多少？</a:t>
            </a:r>
          </a:p>
        </p:txBody>
      </p:sp>
      <p:grpSp>
        <p:nvGrpSpPr>
          <p:cNvPr id="2" name="Group 11">
            <a:extLst>
              <a:ext uri="{FF2B5EF4-FFF2-40B4-BE49-F238E27FC236}">
                <a16:creationId xmlns:a16="http://schemas.microsoft.com/office/drawing/2014/main" id="{C4371472-9D40-4E61-97C8-F9D03F09EFD0}"/>
              </a:ext>
            </a:extLst>
          </p:cNvPr>
          <p:cNvGrpSpPr>
            <a:grpSpLocks/>
          </p:cNvGrpSpPr>
          <p:nvPr/>
        </p:nvGrpSpPr>
        <p:grpSpPr bwMode="auto">
          <a:xfrm>
            <a:off x="5834063" y="3552825"/>
            <a:ext cx="2592387" cy="2376488"/>
            <a:chOff x="3696" y="2265"/>
            <a:chExt cx="1633" cy="1497"/>
          </a:xfrm>
        </p:grpSpPr>
        <p:sp>
          <p:nvSpPr>
            <p:cNvPr id="22556" name="Line 12">
              <a:extLst>
                <a:ext uri="{FF2B5EF4-FFF2-40B4-BE49-F238E27FC236}">
                  <a16:creationId xmlns:a16="http://schemas.microsoft.com/office/drawing/2014/main" id="{B2A6CCDD-517D-490A-A14A-D6837FA06B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6" y="2764"/>
              <a:ext cx="0" cy="218"/>
            </a:xfrm>
            <a:prstGeom prst="line">
              <a:avLst/>
            </a:prstGeom>
            <a:noFill/>
            <a:ln w="38100">
              <a:solidFill>
                <a:srgbClr val="FF99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57" name="Line 13">
              <a:extLst>
                <a:ext uri="{FF2B5EF4-FFF2-40B4-BE49-F238E27FC236}">
                  <a16:creationId xmlns:a16="http://schemas.microsoft.com/office/drawing/2014/main" id="{E8F92283-9CF1-4CB4-8B35-D4DC9CE9DA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6" y="3010"/>
              <a:ext cx="0" cy="218"/>
            </a:xfrm>
            <a:prstGeom prst="line">
              <a:avLst/>
            </a:prstGeom>
            <a:noFill/>
            <a:ln w="38100">
              <a:solidFill>
                <a:srgbClr val="FF99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58" name="Line 14">
              <a:extLst>
                <a:ext uri="{FF2B5EF4-FFF2-40B4-BE49-F238E27FC236}">
                  <a16:creationId xmlns:a16="http://schemas.microsoft.com/office/drawing/2014/main" id="{872357BD-5CFB-4D12-BA9D-C9B7CC34ED5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77" y="2361"/>
              <a:ext cx="0" cy="243"/>
            </a:xfrm>
            <a:prstGeom prst="line">
              <a:avLst/>
            </a:prstGeom>
            <a:noFill/>
            <a:ln w="57150">
              <a:solidFill>
                <a:srgbClr val="FF99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59" name="Line 15">
              <a:extLst>
                <a:ext uri="{FF2B5EF4-FFF2-40B4-BE49-F238E27FC236}">
                  <a16:creationId xmlns:a16="http://schemas.microsoft.com/office/drawing/2014/main" id="{DFFD4F03-3A88-4E97-805E-FA5C9F3EF8A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77" y="3354"/>
              <a:ext cx="0" cy="243"/>
            </a:xfrm>
            <a:prstGeom prst="line">
              <a:avLst/>
            </a:prstGeom>
            <a:noFill/>
            <a:ln w="57150">
              <a:solidFill>
                <a:srgbClr val="FF99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60" name="Line 16">
              <a:extLst>
                <a:ext uri="{FF2B5EF4-FFF2-40B4-BE49-F238E27FC236}">
                  <a16:creationId xmlns:a16="http://schemas.microsoft.com/office/drawing/2014/main" id="{A1364E3A-1C91-4C81-9C40-1FEED9A9BE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77" y="2685"/>
              <a:ext cx="0" cy="630"/>
            </a:xfrm>
            <a:prstGeom prst="line">
              <a:avLst/>
            </a:prstGeom>
            <a:noFill/>
            <a:ln w="57150">
              <a:solidFill>
                <a:srgbClr val="FF99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61" name="Line 17">
              <a:extLst>
                <a:ext uri="{FF2B5EF4-FFF2-40B4-BE49-F238E27FC236}">
                  <a16:creationId xmlns:a16="http://schemas.microsoft.com/office/drawing/2014/main" id="{A2C66FD2-5013-46D3-82A9-42949DE7AE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29" y="2265"/>
              <a:ext cx="0" cy="1497"/>
            </a:xfrm>
            <a:prstGeom prst="line">
              <a:avLst/>
            </a:prstGeom>
            <a:noFill/>
            <a:ln w="57150">
              <a:solidFill>
                <a:srgbClr val="FF99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18">
            <a:extLst>
              <a:ext uri="{FF2B5EF4-FFF2-40B4-BE49-F238E27FC236}">
                <a16:creationId xmlns:a16="http://schemas.microsoft.com/office/drawing/2014/main" id="{904C3AF8-CDE7-4A43-8114-249548CE7321}"/>
              </a:ext>
            </a:extLst>
          </p:cNvPr>
          <p:cNvGrpSpPr>
            <a:grpSpLocks/>
          </p:cNvGrpSpPr>
          <p:nvPr/>
        </p:nvGrpSpPr>
        <p:grpSpPr bwMode="auto">
          <a:xfrm>
            <a:off x="5373688" y="4106863"/>
            <a:ext cx="3097212" cy="1295400"/>
            <a:chOff x="3424" y="2614"/>
            <a:chExt cx="1951" cy="816"/>
          </a:xfrm>
        </p:grpSpPr>
        <p:sp>
          <p:nvSpPr>
            <p:cNvPr id="22549" name="Line 19">
              <a:extLst>
                <a:ext uri="{FF2B5EF4-FFF2-40B4-BE49-F238E27FC236}">
                  <a16:creationId xmlns:a16="http://schemas.microsoft.com/office/drawing/2014/main" id="{5BA66779-DB71-444B-B67B-B500BB3855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24" y="2976"/>
              <a:ext cx="1951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prstDash val="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2550" name="Group 20">
              <a:extLst>
                <a:ext uri="{FF2B5EF4-FFF2-40B4-BE49-F238E27FC236}">
                  <a16:creationId xmlns:a16="http://schemas.microsoft.com/office/drawing/2014/main" id="{D99C35A7-6F80-43DC-8CD9-9B38BB66FB2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96" y="2614"/>
              <a:ext cx="1633" cy="816"/>
              <a:chOff x="3696" y="2614"/>
              <a:chExt cx="1633" cy="816"/>
            </a:xfrm>
          </p:grpSpPr>
          <p:sp>
            <p:nvSpPr>
              <p:cNvPr id="22551" name="Line 21">
                <a:extLst>
                  <a:ext uri="{FF2B5EF4-FFF2-40B4-BE49-F238E27FC236}">
                    <a16:creationId xmlns:a16="http://schemas.microsoft.com/office/drawing/2014/main" id="{0C645E6D-BFA1-497D-BCC3-4142A40E08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96" y="2614"/>
                <a:ext cx="273" cy="362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52" name="Line 22">
                <a:extLst>
                  <a:ext uri="{FF2B5EF4-FFF2-40B4-BE49-F238E27FC236}">
                    <a16:creationId xmlns:a16="http://schemas.microsoft.com/office/drawing/2014/main" id="{58E7F434-D1AD-4FA7-B72A-2431DA4897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96" y="2976"/>
                <a:ext cx="273" cy="363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53" name="Line 23">
                <a:extLst>
                  <a:ext uri="{FF2B5EF4-FFF2-40B4-BE49-F238E27FC236}">
                    <a16:creationId xmlns:a16="http://schemas.microsoft.com/office/drawing/2014/main" id="{1C7EA866-49D0-42D7-BAFD-48950E9528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69" y="2614"/>
                <a:ext cx="1360" cy="362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54" name="Line 24">
                <a:extLst>
                  <a:ext uri="{FF2B5EF4-FFF2-40B4-BE49-F238E27FC236}">
                    <a16:creationId xmlns:a16="http://schemas.microsoft.com/office/drawing/2014/main" id="{B12A64CB-C6B2-4F24-B0B4-FDEAE33EDE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969" y="2976"/>
                <a:ext cx="1360" cy="363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55" name="Rectangle 25">
                <a:extLst>
                  <a:ext uri="{FF2B5EF4-FFF2-40B4-BE49-F238E27FC236}">
                    <a16:creationId xmlns:a16="http://schemas.microsoft.com/office/drawing/2014/main" id="{2C1296CD-74A4-484E-93DB-EFBC1839A9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1002256">
                <a:off x="4241" y="3022"/>
                <a:ext cx="181" cy="408"/>
              </a:xfrm>
              <a:prstGeom prst="rect">
                <a:avLst/>
              </a:prstGeom>
              <a:solidFill>
                <a:srgbClr val="00CC99">
                  <a:alpha val="50195"/>
                </a:srgbClr>
              </a:solidFill>
              <a:ln w="9525">
                <a:solidFill>
                  <a:srgbClr val="00CC99">
                    <a:alpha val="50980"/>
                  </a:srgbClr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kumimoji="0" lang="zh-CN" altLang="en-US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5" name="Group 26">
            <a:extLst>
              <a:ext uri="{FF2B5EF4-FFF2-40B4-BE49-F238E27FC236}">
                <a16:creationId xmlns:a16="http://schemas.microsoft.com/office/drawing/2014/main" id="{C4924072-A6C4-4B6D-BF9D-65FB144A80E2}"/>
              </a:ext>
            </a:extLst>
          </p:cNvPr>
          <p:cNvGrpSpPr>
            <a:grpSpLocks/>
          </p:cNvGrpSpPr>
          <p:nvPr/>
        </p:nvGrpSpPr>
        <p:grpSpPr bwMode="auto">
          <a:xfrm rot="-976194">
            <a:off x="6524625" y="5402263"/>
            <a:ext cx="865188" cy="295275"/>
            <a:chOff x="4020" y="3430"/>
            <a:chExt cx="545" cy="186"/>
          </a:xfrm>
        </p:grpSpPr>
        <p:sp>
          <p:nvSpPr>
            <p:cNvPr id="22545" name="Line 27">
              <a:extLst>
                <a:ext uri="{FF2B5EF4-FFF2-40B4-BE49-F238E27FC236}">
                  <a16:creationId xmlns:a16="http://schemas.microsoft.com/office/drawing/2014/main" id="{C9C78E2D-D4F8-427D-B977-53E1943207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05" y="3430"/>
              <a:ext cx="0" cy="182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46" name="Line 28">
              <a:extLst>
                <a:ext uri="{FF2B5EF4-FFF2-40B4-BE49-F238E27FC236}">
                  <a16:creationId xmlns:a16="http://schemas.microsoft.com/office/drawing/2014/main" id="{30A47ECA-A57D-4562-BD93-5AE8596F51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80" y="3434"/>
              <a:ext cx="0" cy="182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47" name="Line 29">
              <a:extLst>
                <a:ext uri="{FF2B5EF4-FFF2-40B4-BE49-F238E27FC236}">
                  <a16:creationId xmlns:a16="http://schemas.microsoft.com/office/drawing/2014/main" id="{A78C7885-9600-40EE-ADF4-EB6E8BCAB5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0" y="3566"/>
              <a:ext cx="182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48" name="Line 30">
              <a:extLst>
                <a:ext uri="{FF2B5EF4-FFF2-40B4-BE49-F238E27FC236}">
                  <a16:creationId xmlns:a16="http://schemas.microsoft.com/office/drawing/2014/main" id="{88EDE82A-8C11-4DE2-96A8-3125B46BDDD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83" y="3566"/>
              <a:ext cx="182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26655" name="Object 31">
            <a:extLst>
              <a:ext uri="{FF2B5EF4-FFF2-40B4-BE49-F238E27FC236}">
                <a16:creationId xmlns:a16="http://schemas.microsoft.com/office/drawing/2014/main" id="{B8C2FC6E-7B83-44F9-AD65-D2EE7185B979}"/>
              </a:ext>
            </a:extLst>
          </p:cNvPr>
          <p:cNvGraphicFramePr>
            <a:graphicFrameLocks noGrp="1"/>
          </p:cNvGraphicFramePr>
          <p:nvPr>
            <p:ph sz="half" idx="4294967295"/>
          </p:nvPr>
        </p:nvGraphicFramePr>
        <p:xfrm>
          <a:off x="6867525" y="5602288"/>
          <a:ext cx="204788" cy="255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896" name="公式" r:id="rId9" imgW="228753" imgH="285648" progId="Equation.3">
                  <p:embed/>
                </p:oleObj>
              </mc:Choice>
              <mc:Fallback>
                <p:oleObj name="公式" r:id="rId9" imgW="228753" imgH="285648" progId="Equation.3">
                  <p:embed/>
                  <p:pic>
                    <p:nvPicPr>
                      <p:cNvPr id="26655" name="Object 31">
                        <a:extLst>
                          <a:ext uri="{FF2B5EF4-FFF2-40B4-BE49-F238E27FC236}">
                            <a16:creationId xmlns:a16="http://schemas.microsoft.com/office/drawing/2014/main" id="{B8C2FC6E-7B83-44F9-AD65-D2EE7185B979}"/>
                          </a:ext>
                        </a:extLst>
                      </p:cNvPr>
                      <p:cNvPicPr>
                        <a:picLocks noGrp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67525" y="5602288"/>
                        <a:ext cx="204788" cy="255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56" name="Object 32">
            <a:extLst>
              <a:ext uri="{FF2B5EF4-FFF2-40B4-BE49-F238E27FC236}">
                <a16:creationId xmlns:a16="http://schemas.microsoft.com/office/drawing/2014/main" id="{5DCBA97C-7C07-4C13-9E93-2653B3FC65B8}"/>
              </a:ext>
            </a:extLst>
          </p:cNvPr>
          <p:cNvGraphicFramePr>
            <a:graphicFrameLocks noGrp="1"/>
          </p:cNvGraphicFramePr>
          <p:nvPr>
            <p:ph sz="half" idx="4294967295"/>
          </p:nvPr>
        </p:nvGraphicFramePr>
        <p:xfrm>
          <a:off x="8470900" y="4552950"/>
          <a:ext cx="277813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897" name="公式" r:id="rId11" imgW="247714" imgH="266666" progId="Equation.3">
                  <p:embed/>
                </p:oleObj>
              </mc:Choice>
              <mc:Fallback>
                <p:oleObj name="公式" r:id="rId11" imgW="247714" imgH="266666" progId="Equation.3">
                  <p:embed/>
                  <p:pic>
                    <p:nvPicPr>
                      <p:cNvPr id="26656" name="Object 32">
                        <a:extLst>
                          <a:ext uri="{FF2B5EF4-FFF2-40B4-BE49-F238E27FC236}">
                            <a16:creationId xmlns:a16="http://schemas.microsoft.com/office/drawing/2014/main" id="{5DCBA97C-7C07-4C13-9E93-2653B3FC65B8}"/>
                          </a:ext>
                        </a:extLst>
                      </p:cNvPr>
                      <p:cNvPicPr>
                        <a:picLocks noGrp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70900" y="4552950"/>
                        <a:ext cx="277813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44" name="灯片编号占位符 1">
            <a:extLst>
              <a:ext uri="{FF2B5EF4-FFF2-40B4-BE49-F238E27FC236}">
                <a16:creationId xmlns:a16="http://schemas.microsoft.com/office/drawing/2014/main" id="{312A774B-100B-4253-B2CB-F4B925FD68DF}"/>
              </a:ext>
            </a:extLst>
          </p:cNvPr>
          <p:cNvSpPr txBox="1">
            <a:spLocks/>
          </p:cNvSpPr>
          <p:nvPr/>
        </p:nvSpPr>
        <p:spPr bwMode="auto">
          <a:xfrm>
            <a:off x="0" y="6381750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897DDE2-6714-4E3E-9552-479C189A2E2F}" type="slidenum">
              <a:rPr lang="en-US" altLang="zh-CN" b="0">
                <a:solidFill>
                  <a:srgbClr val="FF00FF"/>
                </a:solidFill>
              </a:rPr>
              <a:pPr eaLnBrk="1" hangingPunct="1"/>
              <a:t>4</a:t>
            </a:fld>
            <a:r>
              <a:rPr lang="en-US" altLang="zh-CN" b="0">
                <a:solidFill>
                  <a:srgbClr val="FF00FF"/>
                </a:solidFill>
              </a:rPr>
              <a:t>/21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6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6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6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6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6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6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6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6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6" grpId="0"/>
      <p:bldP spid="26627" grpId="0" autoUpdateAnimBg="0"/>
      <p:bldP spid="26628" grpId="0" autoUpdateAnimBg="0"/>
      <p:bldP spid="26630" grpId="0" autoUpdateAnimBg="0"/>
      <p:bldP spid="26633" grpId="0"/>
      <p:bldP spid="2663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45">
            <a:extLst>
              <a:ext uri="{FF2B5EF4-FFF2-40B4-BE49-F238E27FC236}">
                <a16:creationId xmlns:a16="http://schemas.microsoft.com/office/drawing/2014/main" id="{B3F866D6-F471-41B5-849F-40C6878823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025" y="933450"/>
            <a:ext cx="8137525" cy="2833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buClr>
                <a:srgbClr val="FF99FF"/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>
                <a:solidFill>
                  <a:srgbClr val="CCCC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杨氏干涉实验中，通常使用的光源总是具有一定的宽度－</a:t>
            </a:r>
            <a:r>
              <a:rPr lang="zh-CN" altLang="en-US">
                <a:solidFill>
                  <a:srgbClr val="66FF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扩展光源</a:t>
            </a:r>
            <a:r>
              <a:rPr lang="zh-CN" altLang="en-US">
                <a:solidFill>
                  <a:srgbClr val="CCCC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。</a:t>
            </a:r>
            <a:r>
              <a:rPr lang="en-US" altLang="zh-CN">
                <a:solidFill>
                  <a:srgbClr val="CCCCFF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Wingdings" panose="05000000000000000000" pitchFamily="2" charset="2"/>
              </a:rPr>
              <a:t></a:t>
            </a:r>
            <a:r>
              <a:rPr lang="zh-CN" altLang="en-US">
                <a:solidFill>
                  <a:srgbClr val="CCCC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可看作是由很多条线光源构成的</a:t>
            </a:r>
            <a:endParaRPr lang="en-US" altLang="zh-CN">
              <a:solidFill>
                <a:srgbClr val="CCCCFF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lnSpc>
                <a:spcPct val="120000"/>
              </a:lnSpc>
              <a:buClr>
                <a:srgbClr val="FF99FF"/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>
                <a:solidFill>
                  <a:srgbClr val="CCCC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由于每一个线光源在屏上均形成一组干涉条纹，这些条纹不重合（干涉图样间有一定位移，位移量的大小与线光源到屏的距离有关）。这些条纹间是</a:t>
            </a:r>
            <a:r>
              <a:rPr lang="zh-CN" altLang="en-US">
                <a:solidFill>
                  <a:srgbClr val="66FF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非相干叠加</a:t>
            </a:r>
            <a:r>
              <a:rPr lang="zh-CN" altLang="en-US">
                <a:solidFill>
                  <a:srgbClr val="CCCC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，叠加结果使得条纹的</a:t>
            </a:r>
            <a:r>
              <a:rPr lang="zh-CN" altLang="en-US">
                <a:solidFill>
                  <a:srgbClr val="66FF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可见度下降</a:t>
            </a:r>
            <a:r>
              <a:rPr lang="zh-CN" altLang="en-US">
                <a:solidFill>
                  <a:srgbClr val="CCCC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。</a:t>
            </a:r>
          </a:p>
        </p:txBody>
      </p:sp>
      <p:grpSp>
        <p:nvGrpSpPr>
          <p:cNvPr id="23555" name="Group 73">
            <a:extLst>
              <a:ext uri="{FF2B5EF4-FFF2-40B4-BE49-F238E27FC236}">
                <a16:creationId xmlns:a16="http://schemas.microsoft.com/office/drawing/2014/main" id="{6729047C-1AC0-49EE-A183-7477AEF0F20F}"/>
              </a:ext>
            </a:extLst>
          </p:cNvPr>
          <p:cNvGrpSpPr>
            <a:grpSpLocks/>
          </p:cNvGrpSpPr>
          <p:nvPr/>
        </p:nvGrpSpPr>
        <p:grpSpPr bwMode="auto">
          <a:xfrm>
            <a:off x="6461125" y="3933825"/>
            <a:ext cx="520700" cy="2447925"/>
            <a:chOff x="4176" y="2304"/>
            <a:chExt cx="528" cy="1536"/>
          </a:xfrm>
        </p:grpSpPr>
        <p:sp>
          <p:nvSpPr>
            <p:cNvPr id="23575" name="Text Box 74">
              <a:extLst>
                <a:ext uri="{FF2B5EF4-FFF2-40B4-BE49-F238E27FC236}">
                  <a16:creationId xmlns:a16="http://schemas.microsoft.com/office/drawing/2014/main" id="{CBF21F18-993E-40B1-A8BA-C5D5EF81D1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6" y="2736"/>
              <a:ext cx="528" cy="192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tx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endParaRPr lang="zh-CN" altLang="zh-CN" sz="1400">
                <a:solidFill>
                  <a:srgbClr val="CCCCFF"/>
                </a:solidFill>
                <a:ea typeface="华文中宋" panose="02010600040101010101" pitchFamily="2" charset="-122"/>
              </a:endParaRPr>
            </a:p>
          </p:txBody>
        </p:sp>
        <p:sp>
          <p:nvSpPr>
            <p:cNvPr id="23576" name="Text Box 75">
              <a:extLst>
                <a:ext uri="{FF2B5EF4-FFF2-40B4-BE49-F238E27FC236}">
                  <a16:creationId xmlns:a16="http://schemas.microsoft.com/office/drawing/2014/main" id="{790D590E-926D-479B-A6D3-E8D097B5DB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6" y="3379"/>
              <a:ext cx="528" cy="173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tx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endParaRPr lang="zh-CN" altLang="zh-CN" sz="1200">
                <a:solidFill>
                  <a:srgbClr val="CCCCFF"/>
                </a:solidFill>
                <a:ea typeface="华文中宋" panose="02010600040101010101" pitchFamily="2" charset="-122"/>
              </a:endParaRPr>
            </a:p>
          </p:txBody>
        </p:sp>
        <p:sp>
          <p:nvSpPr>
            <p:cNvPr id="8" name="Text Box 76">
              <a:extLst>
                <a:ext uri="{FF2B5EF4-FFF2-40B4-BE49-F238E27FC236}">
                  <a16:creationId xmlns:a16="http://schemas.microsoft.com/office/drawing/2014/main" id="{B137D2F9-27A7-4AAE-A53A-B1117CF4E2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6" y="2928"/>
              <a:ext cx="528" cy="289"/>
            </a:xfrm>
            <a:prstGeom prst="rect">
              <a:avLst/>
            </a:prstGeom>
            <a:gradFill rotWithShape="0">
              <a:gsLst>
                <a:gs pos="0">
                  <a:schemeClr val="tx1"/>
                </a:gs>
                <a:gs pos="50000">
                  <a:schemeClr val="bg1"/>
                </a:gs>
                <a:gs pos="100000">
                  <a:schemeClr val="tx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zh-CN" altLang="zh-CN">
                <a:solidFill>
                  <a:srgbClr val="CCCCFF"/>
                </a:solidFill>
                <a:ea typeface="华文中宋" panose="02010600040101010101" pitchFamily="2" charset="-122"/>
              </a:endParaRPr>
            </a:p>
          </p:txBody>
        </p:sp>
        <p:sp>
          <p:nvSpPr>
            <p:cNvPr id="23578" name="Text Box 77">
              <a:extLst>
                <a:ext uri="{FF2B5EF4-FFF2-40B4-BE49-F238E27FC236}">
                  <a16:creationId xmlns:a16="http://schemas.microsoft.com/office/drawing/2014/main" id="{199E12BB-F78D-4837-BECF-07126BCD35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6" y="3216"/>
              <a:ext cx="528" cy="173"/>
            </a:xfrm>
            <a:prstGeom prst="rect">
              <a:avLst/>
            </a:prstGeom>
            <a:gradFill rotWithShape="0">
              <a:gsLst>
                <a:gs pos="0">
                  <a:schemeClr val="tx1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endParaRPr lang="zh-CN" altLang="zh-CN" sz="1200">
                <a:solidFill>
                  <a:srgbClr val="CCCCFF"/>
                </a:solidFill>
                <a:ea typeface="华文中宋" panose="02010600040101010101" pitchFamily="2" charset="-122"/>
              </a:endParaRPr>
            </a:p>
          </p:txBody>
        </p:sp>
        <p:sp>
          <p:nvSpPr>
            <p:cNvPr id="10" name="Text Box 78">
              <a:extLst>
                <a:ext uri="{FF2B5EF4-FFF2-40B4-BE49-F238E27FC236}">
                  <a16:creationId xmlns:a16="http://schemas.microsoft.com/office/drawing/2014/main" id="{104CA098-FC2A-4926-8E3D-171A73C2B2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6" y="3552"/>
              <a:ext cx="528" cy="288"/>
            </a:xfrm>
            <a:prstGeom prst="rect">
              <a:avLst/>
            </a:prstGeom>
            <a:gradFill rotWithShape="0">
              <a:gsLst>
                <a:gs pos="0">
                  <a:schemeClr val="tx1"/>
                </a:gs>
                <a:gs pos="50000">
                  <a:schemeClr val="bg1"/>
                </a:gs>
                <a:gs pos="100000">
                  <a:schemeClr val="tx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zh-CN" altLang="zh-CN">
                <a:solidFill>
                  <a:srgbClr val="CCCCFF"/>
                </a:solidFill>
                <a:ea typeface="华文中宋" panose="02010600040101010101" pitchFamily="2" charset="-122"/>
              </a:endParaRPr>
            </a:p>
          </p:txBody>
        </p:sp>
        <p:sp>
          <p:nvSpPr>
            <p:cNvPr id="11" name="Text Box 79">
              <a:extLst>
                <a:ext uri="{FF2B5EF4-FFF2-40B4-BE49-F238E27FC236}">
                  <a16:creationId xmlns:a16="http://schemas.microsoft.com/office/drawing/2014/main" id="{71EB0DD5-4937-4E9A-9472-C601AFA903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6" y="2304"/>
              <a:ext cx="528" cy="288"/>
            </a:xfrm>
            <a:prstGeom prst="rect">
              <a:avLst/>
            </a:prstGeom>
            <a:gradFill rotWithShape="0">
              <a:gsLst>
                <a:gs pos="0">
                  <a:schemeClr val="tx1"/>
                </a:gs>
                <a:gs pos="50000">
                  <a:schemeClr val="bg1"/>
                </a:gs>
                <a:gs pos="100000">
                  <a:schemeClr val="tx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zh-CN" altLang="zh-CN">
                <a:solidFill>
                  <a:srgbClr val="CCCCFF"/>
                </a:solidFill>
                <a:ea typeface="华文中宋" panose="02010600040101010101" pitchFamily="2" charset="-122"/>
              </a:endParaRPr>
            </a:p>
          </p:txBody>
        </p:sp>
        <p:sp>
          <p:nvSpPr>
            <p:cNvPr id="23581" name="Text Box 80">
              <a:extLst>
                <a:ext uri="{FF2B5EF4-FFF2-40B4-BE49-F238E27FC236}">
                  <a16:creationId xmlns:a16="http://schemas.microsoft.com/office/drawing/2014/main" id="{9EC94EE9-BDC1-484D-98E3-8C2A8D9B78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6" y="2592"/>
              <a:ext cx="528" cy="173"/>
            </a:xfrm>
            <a:prstGeom prst="rect">
              <a:avLst/>
            </a:prstGeom>
            <a:gradFill rotWithShape="0">
              <a:gsLst>
                <a:gs pos="0">
                  <a:schemeClr val="tx1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endParaRPr lang="zh-CN" altLang="zh-CN" sz="1200">
                <a:solidFill>
                  <a:srgbClr val="CCCCFF"/>
                </a:solidFill>
                <a:ea typeface="华文中宋" panose="02010600040101010101" pitchFamily="2" charset="-122"/>
              </a:endParaRPr>
            </a:p>
          </p:txBody>
        </p:sp>
      </p:grpSp>
      <p:grpSp>
        <p:nvGrpSpPr>
          <p:cNvPr id="23556" name="Group 81">
            <a:extLst>
              <a:ext uri="{FF2B5EF4-FFF2-40B4-BE49-F238E27FC236}">
                <a16:creationId xmlns:a16="http://schemas.microsoft.com/office/drawing/2014/main" id="{0D9DF48D-E8BE-470F-AF1A-6ECCC572B321}"/>
              </a:ext>
            </a:extLst>
          </p:cNvPr>
          <p:cNvGrpSpPr>
            <a:grpSpLocks/>
          </p:cNvGrpSpPr>
          <p:nvPr/>
        </p:nvGrpSpPr>
        <p:grpSpPr bwMode="auto">
          <a:xfrm>
            <a:off x="7075488" y="4159250"/>
            <a:ext cx="520700" cy="2438400"/>
            <a:chOff x="4176" y="2304"/>
            <a:chExt cx="528" cy="1536"/>
          </a:xfrm>
        </p:grpSpPr>
        <p:sp>
          <p:nvSpPr>
            <p:cNvPr id="23568" name="Text Box 82">
              <a:extLst>
                <a:ext uri="{FF2B5EF4-FFF2-40B4-BE49-F238E27FC236}">
                  <a16:creationId xmlns:a16="http://schemas.microsoft.com/office/drawing/2014/main" id="{1C42F3A2-870B-4228-B966-EF197DEDC3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6" y="2736"/>
              <a:ext cx="528" cy="192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tx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endParaRPr lang="zh-CN" altLang="zh-CN" sz="1400">
                <a:solidFill>
                  <a:srgbClr val="CCCCFF"/>
                </a:solidFill>
                <a:ea typeface="华文中宋" panose="02010600040101010101" pitchFamily="2" charset="-122"/>
              </a:endParaRPr>
            </a:p>
          </p:txBody>
        </p:sp>
        <p:sp>
          <p:nvSpPr>
            <p:cNvPr id="23569" name="Text Box 83">
              <a:extLst>
                <a:ext uri="{FF2B5EF4-FFF2-40B4-BE49-F238E27FC236}">
                  <a16:creationId xmlns:a16="http://schemas.microsoft.com/office/drawing/2014/main" id="{4702B32D-823A-4EDE-9714-DB581E31AB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6" y="3379"/>
              <a:ext cx="528" cy="173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tx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endParaRPr lang="zh-CN" altLang="zh-CN" sz="1200">
                <a:solidFill>
                  <a:srgbClr val="CCCCFF"/>
                </a:solidFill>
                <a:ea typeface="华文中宋" panose="02010600040101010101" pitchFamily="2" charset="-122"/>
              </a:endParaRPr>
            </a:p>
          </p:txBody>
        </p:sp>
        <p:sp>
          <p:nvSpPr>
            <p:cNvPr id="16" name="Text Box 84">
              <a:extLst>
                <a:ext uri="{FF2B5EF4-FFF2-40B4-BE49-F238E27FC236}">
                  <a16:creationId xmlns:a16="http://schemas.microsoft.com/office/drawing/2014/main" id="{693B29D7-A246-4C5F-8AD6-A89CD92FAC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6" y="2928"/>
              <a:ext cx="528" cy="288"/>
            </a:xfrm>
            <a:prstGeom prst="rect">
              <a:avLst/>
            </a:prstGeom>
            <a:gradFill rotWithShape="0">
              <a:gsLst>
                <a:gs pos="0">
                  <a:schemeClr val="tx1"/>
                </a:gs>
                <a:gs pos="50000">
                  <a:schemeClr val="bg1"/>
                </a:gs>
                <a:gs pos="100000">
                  <a:schemeClr val="tx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zh-CN" altLang="zh-CN">
                <a:solidFill>
                  <a:srgbClr val="CCCCFF"/>
                </a:solidFill>
                <a:ea typeface="华文中宋" panose="02010600040101010101" pitchFamily="2" charset="-122"/>
              </a:endParaRPr>
            </a:p>
          </p:txBody>
        </p:sp>
        <p:sp>
          <p:nvSpPr>
            <p:cNvPr id="23571" name="Text Box 85">
              <a:extLst>
                <a:ext uri="{FF2B5EF4-FFF2-40B4-BE49-F238E27FC236}">
                  <a16:creationId xmlns:a16="http://schemas.microsoft.com/office/drawing/2014/main" id="{8F7D27C1-AB31-48B0-9E1A-D19A1E4EE8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6" y="3216"/>
              <a:ext cx="528" cy="173"/>
            </a:xfrm>
            <a:prstGeom prst="rect">
              <a:avLst/>
            </a:prstGeom>
            <a:gradFill rotWithShape="0">
              <a:gsLst>
                <a:gs pos="0">
                  <a:schemeClr val="tx1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endParaRPr lang="zh-CN" altLang="zh-CN" sz="1200">
                <a:solidFill>
                  <a:srgbClr val="CCCCFF"/>
                </a:solidFill>
                <a:ea typeface="华文中宋" panose="02010600040101010101" pitchFamily="2" charset="-122"/>
              </a:endParaRPr>
            </a:p>
          </p:txBody>
        </p:sp>
        <p:sp>
          <p:nvSpPr>
            <p:cNvPr id="18" name="Text Box 86">
              <a:extLst>
                <a:ext uri="{FF2B5EF4-FFF2-40B4-BE49-F238E27FC236}">
                  <a16:creationId xmlns:a16="http://schemas.microsoft.com/office/drawing/2014/main" id="{2F325459-2356-4E59-BFF6-25305A2C6D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6" y="3552"/>
              <a:ext cx="528" cy="288"/>
            </a:xfrm>
            <a:prstGeom prst="rect">
              <a:avLst/>
            </a:prstGeom>
            <a:gradFill rotWithShape="0">
              <a:gsLst>
                <a:gs pos="0">
                  <a:schemeClr val="tx1"/>
                </a:gs>
                <a:gs pos="50000">
                  <a:schemeClr val="bg1"/>
                </a:gs>
                <a:gs pos="100000">
                  <a:schemeClr val="tx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zh-CN" altLang="zh-CN">
                <a:solidFill>
                  <a:srgbClr val="CCCCFF"/>
                </a:solidFill>
                <a:ea typeface="华文中宋" panose="02010600040101010101" pitchFamily="2" charset="-122"/>
              </a:endParaRPr>
            </a:p>
          </p:txBody>
        </p:sp>
        <p:sp>
          <p:nvSpPr>
            <p:cNvPr id="19" name="Text Box 87">
              <a:extLst>
                <a:ext uri="{FF2B5EF4-FFF2-40B4-BE49-F238E27FC236}">
                  <a16:creationId xmlns:a16="http://schemas.microsoft.com/office/drawing/2014/main" id="{1F09868F-B7C0-4BD6-884A-8CF8CB8087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6" y="2304"/>
              <a:ext cx="528" cy="288"/>
            </a:xfrm>
            <a:prstGeom prst="rect">
              <a:avLst/>
            </a:prstGeom>
            <a:gradFill rotWithShape="0">
              <a:gsLst>
                <a:gs pos="0">
                  <a:schemeClr val="tx1"/>
                </a:gs>
                <a:gs pos="50000">
                  <a:schemeClr val="bg1"/>
                </a:gs>
                <a:gs pos="100000">
                  <a:schemeClr val="tx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endParaRPr lang="zh-CN" altLang="zh-CN">
                <a:solidFill>
                  <a:srgbClr val="CCCCFF"/>
                </a:solidFill>
                <a:ea typeface="华文中宋" panose="02010600040101010101" pitchFamily="2" charset="-122"/>
              </a:endParaRPr>
            </a:p>
          </p:txBody>
        </p:sp>
        <p:sp>
          <p:nvSpPr>
            <p:cNvPr id="23574" name="Text Box 88">
              <a:extLst>
                <a:ext uri="{FF2B5EF4-FFF2-40B4-BE49-F238E27FC236}">
                  <a16:creationId xmlns:a16="http://schemas.microsoft.com/office/drawing/2014/main" id="{A73F1610-3077-4EAB-8075-C85D04FECD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6" y="2592"/>
              <a:ext cx="528" cy="173"/>
            </a:xfrm>
            <a:prstGeom prst="rect">
              <a:avLst/>
            </a:prstGeom>
            <a:gradFill rotWithShape="0">
              <a:gsLst>
                <a:gs pos="0">
                  <a:schemeClr val="tx1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endParaRPr lang="zh-CN" altLang="zh-CN" sz="1200">
                <a:solidFill>
                  <a:srgbClr val="CCCCFF"/>
                </a:solidFill>
                <a:ea typeface="华文中宋" panose="02010600040101010101" pitchFamily="2" charset="-122"/>
              </a:endParaRPr>
            </a:p>
          </p:txBody>
        </p:sp>
      </p:grpSp>
      <p:sp>
        <p:nvSpPr>
          <p:cNvPr id="23557" name="Rectangle 2">
            <a:extLst>
              <a:ext uri="{FF2B5EF4-FFF2-40B4-BE49-F238E27FC236}">
                <a16:creationId xmlns:a16="http://schemas.microsoft.com/office/drawing/2014/main" id="{AF4B3A4D-47D9-48D4-886E-99104E7A2C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900" y="333375"/>
            <a:ext cx="7558088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*以杨氏双缝实验为例讨论光的空间相干性</a:t>
            </a:r>
          </a:p>
        </p:txBody>
      </p:sp>
      <p:pic>
        <p:nvPicPr>
          <p:cNvPr id="23558" name="图片 30">
            <a:extLst>
              <a:ext uri="{FF2B5EF4-FFF2-40B4-BE49-F238E27FC236}">
                <a16:creationId xmlns:a16="http://schemas.microsoft.com/office/drawing/2014/main" id="{82CC1618-C563-4C47-9E8A-2517605D56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98"/>
          <a:stretch>
            <a:fillRect/>
          </a:stretch>
        </p:blipFill>
        <p:spPr bwMode="auto">
          <a:xfrm>
            <a:off x="992188" y="3644900"/>
            <a:ext cx="5424487" cy="298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3559" name="Group 89">
            <a:extLst>
              <a:ext uri="{FF2B5EF4-FFF2-40B4-BE49-F238E27FC236}">
                <a16:creationId xmlns:a16="http://schemas.microsoft.com/office/drawing/2014/main" id="{3C92F21B-1B48-4923-96C1-53745D70FDA4}"/>
              </a:ext>
            </a:extLst>
          </p:cNvPr>
          <p:cNvGrpSpPr>
            <a:grpSpLocks/>
          </p:cNvGrpSpPr>
          <p:nvPr/>
        </p:nvGrpSpPr>
        <p:grpSpPr bwMode="auto">
          <a:xfrm>
            <a:off x="7678738" y="3933825"/>
            <a:ext cx="565150" cy="2438400"/>
            <a:chOff x="288" y="2064"/>
            <a:chExt cx="528" cy="1536"/>
          </a:xfrm>
        </p:grpSpPr>
        <p:sp>
          <p:nvSpPr>
            <p:cNvPr id="23560" name="Text Box 90">
              <a:extLst>
                <a:ext uri="{FF2B5EF4-FFF2-40B4-BE49-F238E27FC236}">
                  <a16:creationId xmlns:a16="http://schemas.microsoft.com/office/drawing/2014/main" id="{6E9C4273-8E4C-4A6C-86F0-431DAC76F1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" y="2976"/>
              <a:ext cx="528" cy="173"/>
            </a:xfrm>
            <a:prstGeom prst="rect">
              <a:avLst/>
            </a:prstGeom>
            <a:gradFill rotWithShape="0">
              <a:gsLst>
                <a:gs pos="0">
                  <a:srgbClr val="B2B2B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endParaRPr lang="zh-CN" altLang="zh-CN" sz="1200">
                <a:solidFill>
                  <a:srgbClr val="CCCCFF"/>
                </a:solidFill>
                <a:ea typeface="华文中宋" panose="02010600040101010101" pitchFamily="2" charset="-122"/>
              </a:endParaRPr>
            </a:p>
          </p:txBody>
        </p:sp>
        <p:grpSp>
          <p:nvGrpSpPr>
            <p:cNvPr id="23561" name="Group 91">
              <a:extLst>
                <a:ext uri="{FF2B5EF4-FFF2-40B4-BE49-F238E27FC236}">
                  <a16:creationId xmlns:a16="http://schemas.microsoft.com/office/drawing/2014/main" id="{4B6908FE-697D-4E07-B51D-A289AEA3DA9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8" y="2064"/>
              <a:ext cx="528" cy="1536"/>
              <a:chOff x="288" y="2064"/>
              <a:chExt cx="528" cy="1536"/>
            </a:xfrm>
          </p:grpSpPr>
          <p:sp>
            <p:nvSpPr>
              <p:cNvPr id="23562" name="Text Box 92">
                <a:extLst>
                  <a:ext uri="{FF2B5EF4-FFF2-40B4-BE49-F238E27FC236}">
                    <a16:creationId xmlns:a16="http://schemas.microsoft.com/office/drawing/2014/main" id="{5340225D-16BA-4F82-BB8E-C513069C7D1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8" y="2496"/>
                <a:ext cx="528" cy="192"/>
              </a:xfrm>
              <a:prstGeom prst="rect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rgbClr val="B2B2B2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endParaRPr lang="zh-CN" altLang="zh-CN" sz="1400">
                  <a:solidFill>
                    <a:srgbClr val="CCCCFF"/>
                  </a:solidFill>
                  <a:ea typeface="华文中宋" panose="02010600040101010101" pitchFamily="2" charset="-122"/>
                </a:endParaRPr>
              </a:p>
            </p:txBody>
          </p:sp>
          <p:sp>
            <p:nvSpPr>
              <p:cNvPr id="23563" name="Text Box 93">
                <a:extLst>
                  <a:ext uri="{FF2B5EF4-FFF2-40B4-BE49-F238E27FC236}">
                    <a16:creationId xmlns:a16="http://schemas.microsoft.com/office/drawing/2014/main" id="{7785881F-4E2D-4E3A-9E53-32915CE4380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8" y="3139"/>
                <a:ext cx="528" cy="173"/>
              </a:xfrm>
              <a:prstGeom prst="rect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rgbClr val="B2B2B2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endParaRPr lang="zh-CN" altLang="zh-CN" sz="1200">
                  <a:solidFill>
                    <a:srgbClr val="CCCCFF"/>
                  </a:solidFill>
                  <a:ea typeface="华文中宋" panose="02010600040101010101" pitchFamily="2" charset="-122"/>
                </a:endParaRPr>
              </a:p>
            </p:txBody>
          </p:sp>
          <p:sp>
            <p:nvSpPr>
              <p:cNvPr id="41" name="Text Box 94">
                <a:extLst>
                  <a:ext uri="{FF2B5EF4-FFF2-40B4-BE49-F238E27FC236}">
                    <a16:creationId xmlns:a16="http://schemas.microsoft.com/office/drawing/2014/main" id="{3090B17F-5601-4DB8-B4B2-C269BD71594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8" y="2688"/>
                <a:ext cx="528" cy="288"/>
              </a:xfrm>
              <a:prstGeom prst="rect">
                <a:avLst/>
              </a:prstGeom>
              <a:gradFill rotWithShape="0">
                <a:gsLst>
                  <a:gs pos="0">
                    <a:srgbClr val="B2B2B2"/>
                  </a:gs>
                  <a:gs pos="50000">
                    <a:schemeClr val="bg1"/>
                  </a:gs>
                  <a:gs pos="100000">
                    <a:srgbClr val="B2B2B2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endParaRPr lang="zh-CN" altLang="zh-CN">
                  <a:solidFill>
                    <a:srgbClr val="CCCCFF"/>
                  </a:solidFill>
                  <a:ea typeface="华文中宋" panose="02010600040101010101" pitchFamily="2" charset="-122"/>
                </a:endParaRPr>
              </a:p>
            </p:txBody>
          </p:sp>
          <p:sp>
            <p:nvSpPr>
              <p:cNvPr id="42" name="Text Box 95">
                <a:extLst>
                  <a:ext uri="{FF2B5EF4-FFF2-40B4-BE49-F238E27FC236}">
                    <a16:creationId xmlns:a16="http://schemas.microsoft.com/office/drawing/2014/main" id="{3443512C-2048-4931-9D5D-59213E94393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8" y="3312"/>
                <a:ext cx="528" cy="288"/>
              </a:xfrm>
              <a:prstGeom prst="rect">
                <a:avLst/>
              </a:prstGeom>
              <a:gradFill rotWithShape="0">
                <a:gsLst>
                  <a:gs pos="0">
                    <a:srgbClr val="969696"/>
                  </a:gs>
                  <a:gs pos="50000">
                    <a:schemeClr val="bg1"/>
                  </a:gs>
                  <a:gs pos="100000">
                    <a:srgbClr val="969696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endParaRPr lang="zh-CN" altLang="zh-CN">
                  <a:solidFill>
                    <a:srgbClr val="CCCCFF"/>
                  </a:solidFill>
                  <a:ea typeface="华文中宋" panose="02010600040101010101" pitchFamily="2" charset="-122"/>
                </a:endParaRPr>
              </a:p>
            </p:txBody>
          </p:sp>
          <p:sp>
            <p:nvSpPr>
              <p:cNvPr id="43" name="Text Box 96">
                <a:extLst>
                  <a:ext uri="{FF2B5EF4-FFF2-40B4-BE49-F238E27FC236}">
                    <a16:creationId xmlns:a16="http://schemas.microsoft.com/office/drawing/2014/main" id="{066C34F4-A7B6-4CD7-AC08-CB2499DCA3D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8" y="2064"/>
                <a:ext cx="528" cy="288"/>
              </a:xfrm>
              <a:prstGeom prst="rect">
                <a:avLst/>
              </a:prstGeom>
              <a:gradFill rotWithShape="0">
                <a:gsLst>
                  <a:gs pos="0">
                    <a:srgbClr val="B2B2B2"/>
                  </a:gs>
                  <a:gs pos="50000">
                    <a:schemeClr val="bg1"/>
                  </a:gs>
                  <a:gs pos="100000">
                    <a:srgbClr val="B2B2B2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endParaRPr lang="zh-CN" altLang="zh-CN">
                  <a:solidFill>
                    <a:srgbClr val="CCCCFF"/>
                  </a:solidFill>
                  <a:ea typeface="华文中宋" panose="02010600040101010101" pitchFamily="2" charset="-122"/>
                </a:endParaRPr>
              </a:p>
            </p:txBody>
          </p:sp>
          <p:sp>
            <p:nvSpPr>
              <p:cNvPr id="23567" name="Text Box 97">
                <a:extLst>
                  <a:ext uri="{FF2B5EF4-FFF2-40B4-BE49-F238E27FC236}">
                    <a16:creationId xmlns:a16="http://schemas.microsoft.com/office/drawing/2014/main" id="{44306B54-47B9-4A63-93D8-E6F0A6A1F24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8" y="2352"/>
                <a:ext cx="528" cy="173"/>
              </a:xfrm>
              <a:prstGeom prst="rect">
                <a:avLst/>
              </a:prstGeom>
              <a:gradFill rotWithShape="0">
                <a:gsLst>
                  <a:gs pos="0">
                    <a:srgbClr val="B2B2B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endParaRPr lang="zh-CN" altLang="zh-CN" sz="1200">
                  <a:solidFill>
                    <a:srgbClr val="CCCCFF"/>
                  </a:solidFill>
                  <a:ea typeface="华文中宋" panose="02010600040101010101" pitchFamily="2" charset="-122"/>
                </a:endParaRPr>
              </a:p>
            </p:txBody>
          </p:sp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578" name="Object 19">
            <a:extLst>
              <a:ext uri="{FF2B5EF4-FFF2-40B4-BE49-F238E27FC236}">
                <a16:creationId xmlns:a16="http://schemas.microsoft.com/office/drawing/2014/main" id="{F742E322-3851-40E8-AC97-9648D3284CE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00688" y="3481388"/>
          <a:ext cx="1201737" cy="893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72" name="Equation" r:id="rId3" imgW="533349" imgH="400152" progId="Equation.DSMT4">
                  <p:embed/>
                </p:oleObj>
              </mc:Choice>
              <mc:Fallback>
                <p:oleObj name="Equation" r:id="rId3" imgW="533349" imgH="400152" progId="Equation.DSMT4">
                  <p:embed/>
                  <p:pic>
                    <p:nvPicPr>
                      <p:cNvPr id="24578" name="Object 19">
                        <a:extLst>
                          <a:ext uri="{FF2B5EF4-FFF2-40B4-BE49-F238E27FC236}">
                            <a16:creationId xmlns:a16="http://schemas.microsoft.com/office/drawing/2014/main" id="{F742E322-3851-40E8-AC97-9648D3284CE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0688" y="3481388"/>
                        <a:ext cx="1201737" cy="893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79" name="Text Box 20">
            <a:extLst>
              <a:ext uri="{FF2B5EF4-FFF2-40B4-BE49-F238E27FC236}">
                <a16:creationId xmlns:a16="http://schemas.microsoft.com/office/drawing/2014/main" id="{CEEB9A05-C8AC-44C3-B6E5-B6C9CC037F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9588" y="3698875"/>
            <a:ext cx="490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solidFill>
                  <a:srgbClr val="CCCCFF"/>
                </a:solidFill>
                <a:ea typeface="华文中宋" panose="02010600040101010101" pitchFamily="2" charset="-122"/>
              </a:rPr>
              <a:t>或</a:t>
            </a:r>
          </a:p>
        </p:txBody>
      </p:sp>
      <p:graphicFrame>
        <p:nvGraphicFramePr>
          <p:cNvPr id="24580" name="Object 21">
            <a:extLst>
              <a:ext uri="{FF2B5EF4-FFF2-40B4-BE49-F238E27FC236}">
                <a16:creationId xmlns:a16="http://schemas.microsoft.com/office/drawing/2014/main" id="{9F049745-C121-408A-BCC9-3B37D33AD9D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32038" y="3481388"/>
          <a:ext cx="1173162" cy="893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73" name="Equation" r:id="rId5" imgW="523869" imgH="400152" progId="Equation.DSMT4">
                  <p:embed/>
                </p:oleObj>
              </mc:Choice>
              <mc:Fallback>
                <p:oleObj name="Equation" r:id="rId5" imgW="523869" imgH="400152" progId="Equation.DSMT4">
                  <p:embed/>
                  <p:pic>
                    <p:nvPicPr>
                      <p:cNvPr id="24580" name="Object 21">
                        <a:extLst>
                          <a:ext uri="{FF2B5EF4-FFF2-40B4-BE49-F238E27FC236}">
                            <a16:creationId xmlns:a16="http://schemas.microsoft.com/office/drawing/2014/main" id="{9F049745-C121-408A-BCC9-3B37D33AD9D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2038" y="3481388"/>
                        <a:ext cx="1173162" cy="893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1" name="Rectangle 22">
            <a:extLst>
              <a:ext uri="{FF2B5EF4-FFF2-40B4-BE49-F238E27FC236}">
                <a16:creationId xmlns:a16="http://schemas.microsoft.com/office/drawing/2014/main" id="{4EA68F98-194E-4958-ABCE-2FAA9986FE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638" y="3141663"/>
            <a:ext cx="76327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>
                <a:solidFill>
                  <a:srgbClr val="CCCCFF"/>
                </a:solidFill>
                <a:ea typeface="华文中宋" panose="02010600040101010101" pitchFamily="2" charset="-122"/>
              </a:rPr>
              <a:t>在 </a:t>
            </a:r>
            <a:r>
              <a:rPr lang="en-US" altLang="zh-CN" i="1" dirty="0">
                <a:solidFill>
                  <a:srgbClr val="66FFFF"/>
                </a:solidFill>
                <a:ea typeface="华文中宋" panose="02010600040101010101" pitchFamily="2" charset="-122"/>
              </a:rPr>
              <a:t>B&gt;&gt;d, b </a:t>
            </a:r>
            <a:r>
              <a:rPr lang="zh-CN" altLang="en-US" dirty="0">
                <a:solidFill>
                  <a:srgbClr val="CCCCFF"/>
                </a:solidFill>
                <a:ea typeface="华文中宋" panose="02010600040101010101" pitchFamily="2" charset="-122"/>
              </a:rPr>
              <a:t>的条件下，可以得到条纹刚消失有：</a:t>
            </a:r>
          </a:p>
        </p:txBody>
      </p:sp>
      <p:sp>
        <p:nvSpPr>
          <p:cNvPr id="24582" name="Rectangle 23">
            <a:extLst>
              <a:ext uri="{FF2B5EF4-FFF2-40B4-BE49-F238E27FC236}">
                <a16:creationId xmlns:a16="http://schemas.microsoft.com/office/drawing/2014/main" id="{0EB9812E-BDD7-480C-9A57-08A2BDB04B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625" y="4381500"/>
            <a:ext cx="8066088" cy="221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FF99FF"/>
              </a:buClr>
              <a:buFont typeface="Wingdings" panose="05000000000000000000" pitchFamily="2" charset="2"/>
              <a:buChar char="Ø"/>
            </a:pPr>
            <a:r>
              <a:rPr lang="zh-CN" altLang="en-US">
                <a:solidFill>
                  <a:srgbClr val="CCCCFF"/>
                </a:solidFill>
                <a:ea typeface="华文中宋" panose="02010600040101010101" pitchFamily="2" charset="-122"/>
              </a:rPr>
              <a:t>若光源较宽，必须加大光源到狭缝的距离，或减小两缝的间距，才能获得干涉条纹；</a:t>
            </a:r>
            <a:endParaRPr lang="en-US" altLang="zh-CN">
              <a:solidFill>
                <a:srgbClr val="CCCCFF"/>
              </a:solidFill>
              <a:ea typeface="华文中宋" panose="02010600040101010101" pitchFamily="2" charset="-122"/>
            </a:endParaRPr>
          </a:p>
          <a:p>
            <a:pPr>
              <a:buClr>
                <a:srgbClr val="FF99FF"/>
              </a:buClr>
              <a:buFont typeface="Wingdings" panose="05000000000000000000" pitchFamily="2" charset="2"/>
              <a:buChar char="Ø"/>
            </a:pPr>
            <a:r>
              <a:rPr lang="zh-CN" altLang="en-US">
                <a:solidFill>
                  <a:srgbClr val="CCCCFF"/>
                </a:solidFill>
                <a:ea typeface="华文中宋" panose="02010600040101010101" pitchFamily="2" charset="-122"/>
              </a:rPr>
              <a:t>对于</a:t>
            </a:r>
            <a:r>
              <a:rPr lang="zh-CN" altLang="en-US">
                <a:solidFill>
                  <a:srgbClr val="66FFFF"/>
                </a:solidFill>
                <a:ea typeface="华文中宋" panose="02010600040101010101" pitchFamily="2" charset="-122"/>
              </a:rPr>
              <a:t>扩展光源</a:t>
            </a:r>
            <a:r>
              <a:rPr lang="zh-CN" altLang="en-US">
                <a:solidFill>
                  <a:srgbClr val="CCCCFF"/>
                </a:solidFill>
                <a:ea typeface="华文中宋" panose="02010600040101010101" pitchFamily="2" charset="-122"/>
              </a:rPr>
              <a:t>发的光，只有波阵面上特定距离内的点发出的次波才是相干的。</a:t>
            </a:r>
            <a:r>
              <a:rPr lang="en-US" altLang="zh-CN">
                <a:solidFill>
                  <a:srgbClr val="CCCCFF"/>
                </a:solidFill>
                <a:ea typeface="华文中宋" panose="02010600040101010101" pitchFamily="2" charset="-122"/>
              </a:rPr>
              <a:t>—— </a:t>
            </a:r>
            <a:r>
              <a:rPr lang="zh-CN" altLang="en-US">
                <a:solidFill>
                  <a:srgbClr val="CCCCFF"/>
                </a:solidFill>
                <a:ea typeface="华文中宋" panose="02010600040101010101" pitchFamily="2" charset="-122"/>
              </a:rPr>
              <a:t>光场的</a:t>
            </a:r>
            <a:r>
              <a:rPr lang="zh-CN" altLang="en-US">
                <a:solidFill>
                  <a:srgbClr val="66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空间相干性</a:t>
            </a:r>
            <a:endParaRPr lang="en-US" altLang="zh-CN">
              <a:solidFill>
                <a:srgbClr val="66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rgbClr val="FF99FF"/>
              </a:buClr>
              <a:buFont typeface="Wingdings" panose="05000000000000000000" pitchFamily="2" charset="2"/>
              <a:buChar char="Ø"/>
            </a:pPr>
            <a:r>
              <a:rPr lang="zh-CN" altLang="en-US">
                <a:solidFill>
                  <a:srgbClr val="CCCCFF"/>
                </a:solidFill>
                <a:ea typeface="华文中宋" panose="02010600040101010101" pitchFamily="2" charset="-122"/>
              </a:rPr>
              <a:t>对</a:t>
            </a:r>
            <a:r>
              <a:rPr lang="zh-CN" altLang="en-US">
                <a:solidFill>
                  <a:srgbClr val="66FFFF"/>
                </a:solidFill>
                <a:ea typeface="华文中宋" panose="02010600040101010101" pitchFamily="2" charset="-122"/>
              </a:rPr>
              <a:t>激光光源</a:t>
            </a:r>
            <a:r>
              <a:rPr lang="zh-CN" altLang="en-US">
                <a:solidFill>
                  <a:srgbClr val="CCCCFF"/>
                </a:solidFill>
                <a:ea typeface="华文中宋" panose="02010600040101010101" pitchFamily="2" charset="-122"/>
              </a:rPr>
              <a:t>，</a:t>
            </a:r>
            <a:r>
              <a:rPr lang="zh-CN" altLang="en-US">
                <a:solidFill>
                  <a:srgbClr val="CCCCFF"/>
                </a:solidFill>
                <a:latin typeface="宋体" panose="02010600030101010101" pitchFamily="2" charset="-122"/>
                <a:ea typeface="华文中宋" panose="02010600040101010101" pitchFamily="2" charset="-122"/>
              </a:rPr>
              <a:t>因光束输出截面上各点发的光</a:t>
            </a:r>
            <a:r>
              <a:rPr lang="zh-CN" altLang="en-US">
                <a:solidFill>
                  <a:srgbClr val="CCCCFF"/>
                </a:solidFill>
                <a:ea typeface="华文中宋" panose="02010600040101010101" pitchFamily="2" charset="-122"/>
              </a:rPr>
              <a:t>都是相干的，所以光源宽度不受以上限制。</a:t>
            </a:r>
          </a:p>
        </p:txBody>
      </p:sp>
      <p:sp>
        <p:nvSpPr>
          <p:cNvPr id="24583" name="Rectangle 43">
            <a:extLst>
              <a:ext uri="{FF2B5EF4-FFF2-40B4-BE49-F238E27FC236}">
                <a16:creationId xmlns:a16="http://schemas.microsoft.com/office/drawing/2014/main" id="{D34D2D93-3FBB-4998-A51A-718CC59CAD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175" y="260350"/>
            <a:ext cx="9112250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1">
              <a:lnSpc>
                <a:spcPct val="90000"/>
              </a:lnSpc>
              <a:spcBef>
                <a:spcPct val="20000"/>
              </a:spcBef>
              <a:buClr>
                <a:srgbClr val="CCCCFF"/>
              </a:buClr>
              <a:buSzPct val="55000"/>
            </a:pPr>
            <a:r>
              <a:rPr lang="zh-CN" altLang="en-US">
                <a:solidFill>
                  <a:srgbClr val="FF99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极限情况</a:t>
            </a:r>
            <a:r>
              <a:rPr lang="zh-CN" altLang="en-US">
                <a:solidFill>
                  <a:srgbClr val="CCCC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：一组条纹的最大与另一组的最小重合 </a:t>
            </a:r>
            <a:r>
              <a:rPr lang="en-US" altLang="zh-CN">
                <a:solidFill>
                  <a:srgbClr val="CCCCFF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Wingdings" panose="05000000000000000000" pitchFamily="2" charset="2"/>
              </a:rPr>
              <a:t> </a:t>
            </a:r>
            <a:r>
              <a:rPr lang="zh-CN" altLang="en-US">
                <a:solidFill>
                  <a:srgbClr val="CCCC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条纹消失</a:t>
            </a:r>
            <a:endParaRPr lang="en-US" altLang="zh-CN">
              <a:solidFill>
                <a:srgbClr val="CCCCFF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D978F11E-6E9A-4D9E-AF51-12B1903F27B6}"/>
              </a:ext>
            </a:extLst>
          </p:cNvPr>
          <p:cNvGrpSpPr/>
          <p:nvPr/>
        </p:nvGrpSpPr>
        <p:grpSpPr>
          <a:xfrm>
            <a:off x="676606" y="764705"/>
            <a:ext cx="7272553" cy="2279377"/>
            <a:chOff x="676606" y="764705"/>
            <a:chExt cx="7272553" cy="2279377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81446CB2-3ED9-482C-B1C1-723DA5CE9E80}"/>
                </a:ext>
              </a:extLst>
            </p:cNvPr>
            <p:cNvGrpSpPr/>
            <p:nvPr/>
          </p:nvGrpSpPr>
          <p:grpSpPr>
            <a:xfrm>
              <a:off x="676606" y="764705"/>
              <a:ext cx="7272553" cy="2279377"/>
              <a:chOff x="676606" y="764705"/>
              <a:chExt cx="7272553" cy="2279377"/>
            </a:xfrm>
          </p:grpSpPr>
          <p:pic>
            <p:nvPicPr>
              <p:cNvPr id="10" name="图片 9">
                <a:extLst>
                  <a:ext uri="{FF2B5EF4-FFF2-40B4-BE49-F238E27FC236}">
                    <a16:creationId xmlns:a16="http://schemas.microsoft.com/office/drawing/2014/main" id="{B3B7D137-FF1D-41E4-8CAC-8EA1BC03D1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duotone>
                  <a:prstClr val="black"/>
                  <a:schemeClr val="accent3">
                    <a:tint val="45000"/>
                    <a:satMod val="400000"/>
                  </a:schemeClr>
                </a:duotone>
              </a:blip>
              <a:stretch>
                <a:fillRect/>
              </a:stretch>
            </p:blipFill>
            <p:spPr>
              <a:xfrm>
                <a:off x="676606" y="764705"/>
                <a:ext cx="7272553" cy="2279377"/>
              </a:xfrm>
              <a:prstGeom prst="rect">
                <a:avLst/>
              </a:prstGeom>
            </p:spPr>
          </p:pic>
          <p:pic>
            <p:nvPicPr>
              <p:cNvPr id="3" name="图片 2">
                <a:extLst>
                  <a:ext uri="{FF2B5EF4-FFF2-40B4-BE49-F238E27FC236}">
                    <a16:creationId xmlns:a16="http://schemas.microsoft.com/office/drawing/2014/main" id="{14382B3B-D93B-485E-8E61-2389B50CFD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01556" y="1521859"/>
                <a:ext cx="198636" cy="748267"/>
              </a:xfrm>
              <a:prstGeom prst="rect">
                <a:avLst/>
              </a:prstGeom>
            </p:spPr>
          </p:pic>
        </p:grp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509FEB88-A577-404A-A281-F7765AD4A3B2}"/>
                </a:ext>
              </a:extLst>
            </p:cNvPr>
            <p:cNvSpPr/>
            <p:nvPr/>
          </p:nvSpPr>
          <p:spPr>
            <a:xfrm>
              <a:off x="6080176" y="1484784"/>
              <a:ext cx="436040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600" dirty="0">
                  <a:ea typeface="华文中宋" panose="02010600040101010101" pitchFamily="2" charset="-122"/>
                </a:rPr>
                <a:t>N</a:t>
              </a:r>
            </a:p>
            <a:p>
              <a:r>
                <a:rPr lang="en-US" altLang="zh-CN" sz="1600" dirty="0">
                  <a:ea typeface="华文中宋" panose="02010600040101010101" pitchFamily="2" charset="-122"/>
                </a:rPr>
                <a:t>O</a:t>
              </a:r>
            </a:p>
            <a:p>
              <a:r>
                <a:rPr lang="en-US" altLang="zh-CN" sz="1600" dirty="0">
                  <a:ea typeface="华文中宋" panose="02010600040101010101" pitchFamily="2" charset="-122"/>
                </a:rPr>
                <a:t>M</a:t>
              </a:r>
              <a:endParaRPr lang="zh-CN" altLang="en-US" sz="1600" dirty="0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>
            <a:extLst>
              <a:ext uri="{FF2B5EF4-FFF2-40B4-BE49-F238E27FC236}">
                <a16:creationId xmlns:a16="http://schemas.microsoft.com/office/drawing/2014/main" id="{162671FF-9F21-450E-8306-F2683A9F32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7438" y="328613"/>
            <a:ext cx="53911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>
                <a:solidFill>
                  <a:srgbClr val="66FF33"/>
                </a:solidFill>
                <a:ea typeface="黑体" panose="02010609060101010101" pitchFamily="49" charset="-122"/>
              </a:rPr>
              <a:t>§14.5</a:t>
            </a:r>
            <a:r>
              <a:rPr lang="en-US" altLang="zh-CN" sz="2800">
                <a:solidFill>
                  <a:srgbClr val="66FF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2800">
                <a:solidFill>
                  <a:srgbClr val="66FF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薄膜干涉</a:t>
            </a:r>
            <a:r>
              <a:rPr lang="zh-CN" altLang="en-US">
                <a:solidFill>
                  <a:schemeClr val="bg1"/>
                </a:solidFill>
                <a:latin typeface="宋体" panose="02010600030101010101" pitchFamily="2" charset="-122"/>
              </a:rPr>
              <a:t>（分振幅法）</a:t>
            </a:r>
            <a:r>
              <a:rPr lang="zh-CN" altLang="en-US">
                <a:solidFill>
                  <a:srgbClr val="66FF33"/>
                </a:solidFill>
                <a:latin typeface="宋体" panose="02010600030101010101" pitchFamily="2" charset="-122"/>
              </a:rPr>
              <a:t> </a:t>
            </a:r>
          </a:p>
        </p:txBody>
      </p:sp>
      <p:grpSp>
        <p:nvGrpSpPr>
          <p:cNvPr id="3" name="组合 8">
            <a:extLst>
              <a:ext uri="{FF2B5EF4-FFF2-40B4-BE49-F238E27FC236}">
                <a16:creationId xmlns:a16="http://schemas.microsoft.com/office/drawing/2014/main" id="{DE19CE9D-74A7-46D8-A542-D3903E2914F8}"/>
              </a:ext>
            </a:extLst>
          </p:cNvPr>
          <p:cNvGrpSpPr>
            <a:grpSpLocks/>
          </p:cNvGrpSpPr>
          <p:nvPr/>
        </p:nvGrpSpPr>
        <p:grpSpPr bwMode="auto">
          <a:xfrm>
            <a:off x="285750" y="981075"/>
            <a:ext cx="5365750" cy="3168650"/>
            <a:chOff x="1134980" y="1142984"/>
            <a:chExt cx="5365846" cy="3168561"/>
          </a:xfrm>
        </p:grpSpPr>
        <p:pic>
          <p:nvPicPr>
            <p:cNvPr id="5130" name="Picture 2" descr="C:\Users\dell\Desktop\Img265733851.jpg">
              <a:extLst>
                <a:ext uri="{FF2B5EF4-FFF2-40B4-BE49-F238E27FC236}">
                  <a16:creationId xmlns:a16="http://schemas.microsoft.com/office/drawing/2014/main" id="{59FACA75-E177-4710-BDFB-AB6D3125AE9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14480" y="1142984"/>
              <a:ext cx="4786346" cy="31685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31" name="矩形 5">
              <a:extLst>
                <a:ext uri="{FF2B5EF4-FFF2-40B4-BE49-F238E27FC236}">
                  <a16:creationId xmlns:a16="http://schemas.microsoft.com/office/drawing/2014/main" id="{8E3C947B-ADD2-486B-B64C-76E6097D31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4980" y="1428712"/>
              <a:ext cx="492443" cy="10715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solidFill>
                    <a:schemeClr val="bg1"/>
                  </a:solidFill>
                </a:rPr>
                <a:t>肥皂泡</a:t>
              </a:r>
            </a:p>
          </p:txBody>
        </p:sp>
      </p:grpSp>
      <p:grpSp>
        <p:nvGrpSpPr>
          <p:cNvPr id="4" name="组合 10">
            <a:extLst>
              <a:ext uri="{FF2B5EF4-FFF2-40B4-BE49-F238E27FC236}">
                <a16:creationId xmlns:a16="http://schemas.microsoft.com/office/drawing/2014/main" id="{89DE6E7D-D561-473F-9983-2E62C55552B0}"/>
              </a:ext>
            </a:extLst>
          </p:cNvPr>
          <p:cNvGrpSpPr>
            <a:grpSpLocks/>
          </p:cNvGrpSpPr>
          <p:nvPr/>
        </p:nvGrpSpPr>
        <p:grpSpPr bwMode="auto">
          <a:xfrm>
            <a:off x="5429250" y="3429000"/>
            <a:ext cx="3143250" cy="3000375"/>
            <a:chOff x="5500718" y="3443291"/>
            <a:chExt cx="3143248" cy="3000373"/>
          </a:xfrm>
        </p:grpSpPr>
        <p:graphicFrame>
          <p:nvGraphicFramePr>
            <p:cNvPr id="5128" name="Object 4">
              <a:extLst>
                <a:ext uri="{FF2B5EF4-FFF2-40B4-BE49-F238E27FC236}">
                  <a16:creationId xmlns:a16="http://schemas.microsoft.com/office/drawing/2014/main" id="{5F2FBA84-3354-4C7C-A7EA-29220C9067A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500718" y="3929066"/>
            <a:ext cx="3143248" cy="25145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5898" name="位图图像" r:id="rId4" imgW="3352381" imgH="2742857" progId="Paint.Picture">
                    <p:embed/>
                  </p:oleObj>
                </mc:Choice>
                <mc:Fallback>
                  <p:oleObj name="位图图像" r:id="rId4" imgW="3352381" imgH="2742857" progId="Paint.Picture">
                    <p:embed/>
                    <p:pic>
                      <p:nvPicPr>
                        <p:cNvPr id="5128" name="Object 4">
                          <a:extLst>
                            <a:ext uri="{FF2B5EF4-FFF2-40B4-BE49-F238E27FC236}">
                              <a16:creationId xmlns:a16="http://schemas.microsoft.com/office/drawing/2014/main" id="{5F2FBA84-3354-4C7C-A7EA-29220C9067A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00718" y="3929066"/>
                          <a:ext cx="3143248" cy="25145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5400">
                              <a:solidFill>
                                <a:srgbClr val="80008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29" name="矩形 7">
              <a:extLst>
                <a:ext uri="{FF2B5EF4-FFF2-40B4-BE49-F238E27FC236}">
                  <a16:creationId xmlns:a16="http://schemas.microsoft.com/office/drawing/2014/main" id="{C8439789-C429-47FB-8716-554A336734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91888" y="3443291"/>
              <a:ext cx="106394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solidFill>
                    <a:schemeClr val="bg1"/>
                  </a:solidFill>
                </a:rPr>
                <a:t>油膜</a:t>
              </a:r>
            </a:p>
          </p:txBody>
        </p:sp>
      </p:grpSp>
      <p:sp>
        <p:nvSpPr>
          <p:cNvPr id="5125" name="灯片编号占位符 1">
            <a:extLst>
              <a:ext uri="{FF2B5EF4-FFF2-40B4-BE49-F238E27FC236}">
                <a16:creationId xmlns:a16="http://schemas.microsoft.com/office/drawing/2014/main" id="{3F120156-FCF8-403A-A625-B107A2CF2788}"/>
              </a:ext>
            </a:extLst>
          </p:cNvPr>
          <p:cNvSpPr txBox="1">
            <a:spLocks/>
          </p:cNvSpPr>
          <p:nvPr/>
        </p:nvSpPr>
        <p:spPr bwMode="auto">
          <a:xfrm>
            <a:off x="0" y="6381750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7D9F917-CB5C-41A4-886A-49005D1ADA08}" type="slidenum">
              <a:rPr lang="en-US" altLang="zh-CN" b="0">
                <a:solidFill>
                  <a:srgbClr val="FF00FF"/>
                </a:solidFill>
              </a:rPr>
              <a:pPr eaLnBrk="1" hangingPunct="1"/>
              <a:t>7</a:t>
            </a:fld>
            <a:r>
              <a:rPr lang="en-US" altLang="zh-CN" b="0">
                <a:solidFill>
                  <a:srgbClr val="FF00FF"/>
                </a:solidFill>
              </a:rPr>
              <a:t>/21</a:t>
            </a:r>
          </a:p>
        </p:txBody>
      </p:sp>
      <p:pic>
        <p:nvPicPr>
          <p:cNvPr id="2060" name="Picture 12" descr="未标题-2">
            <a:extLst>
              <a:ext uri="{FF2B5EF4-FFF2-40B4-BE49-F238E27FC236}">
                <a16:creationId xmlns:a16="http://schemas.microsoft.com/office/drawing/2014/main" id="{A560521E-0CBC-444D-8D5A-9BFD69C971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238" y="4278313"/>
            <a:ext cx="4283075" cy="2103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6" name="Picture 12" descr="https://timgsa.baidu.com/timg?image&amp;quality=80&amp;size=b9999_10000&amp;sec=1605496718936&amp;di=bcdb7a454e2d0bf1b38ee1bd8b251ad7&amp;imgtype=0&amp;src=http%3A%2F%2Fpic4.zhimg.com%2F50%2Fv2-ba695a8cebdf84c18eb5fd3ccb01e95c_hd.jpg">
            <a:extLst>
              <a:ext uri="{FF2B5EF4-FFF2-40B4-BE49-F238E27FC236}">
                <a16:creationId xmlns:a16="http://schemas.microsoft.com/office/drawing/2014/main" id="{9A3C45C8-CE4B-4648-8EFD-0B4322B707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875" y="1000125"/>
            <a:ext cx="2640013" cy="2357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Oval 2">
            <a:extLst>
              <a:ext uri="{FF2B5EF4-FFF2-40B4-BE49-F238E27FC236}">
                <a16:creationId xmlns:a16="http://schemas.microsoft.com/office/drawing/2014/main" id="{B92D2A9B-6CA7-426A-A16A-1C7838B31C74}"/>
              </a:ext>
            </a:extLst>
          </p:cNvPr>
          <p:cNvSpPr>
            <a:spLocks noChangeArrowheads="1"/>
          </p:cNvSpPr>
          <p:nvPr/>
        </p:nvSpPr>
        <p:spPr bwMode="auto">
          <a:xfrm rot="-1453853">
            <a:off x="5281613" y="2420938"/>
            <a:ext cx="1266825" cy="193675"/>
          </a:xfrm>
          <a:prstGeom prst="ellipse">
            <a:avLst/>
          </a:prstGeom>
          <a:solidFill>
            <a:srgbClr val="FFFF00">
              <a:alpha val="39999"/>
            </a:srgbClr>
          </a:solidFill>
          <a:ln w="9525">
            <a:solidFill>
              <a:srgbClr val="00CC99">
                <a:alpha val="50195"/>
              </a:srgbClr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0" lang="zh-CN" altLang="en-US">
              <a:solidFill>
                <a:schemeClr val="bg1"/>
              </a:solidFill>
            </a:endParaRPr>
          </a:p>
        </p:txBody>
      </p:sp>
      <p:sp>
        <p:nvSpPr>
          <p:cNvPr id="72707" name="AutoShape 3">
            <a:extLst>
              <a:ext uri="{FF2B5EF4-FFF2-40B4-BE49-F238E27FC236}">
                <a16:creationId xmlns:a16="http://schemas.microsoft.com/office/drawing/2014/main" id="{DF4B0E3F-E316-4906-8CBC-50D79EECD2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2725" y="3967163"/>
            <a:ext cx="3240088" cy="865187"/>
          </a:xfrm>
          <a:prstGeom prst="flowChartManualInput">
            <a:avLst/>
          </a:prstGeom>
          <a:solidFill>
            <a:srgbClr val="00CC99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0" lang="zh-CN" altLang="en-US">
              <a:solidFill>
                <a:schemeClr val="bg1"/>
              </a:solidFill>
            </a:endParaRPr>
          </a:p>
        </p:txBody>
      </p:sp>
      <p:sp>
        <p:nvSpPr>
          <p:cNvPr id="72708" name="Text Box 4">
            <a:extLst>
              <a:ext uri="{FF2B5EF4-FFF2-40B4-BE49-F238E27FC236}">
                <a16:creationId xmlns:a16="http://schemas.microsoft.com/office/drawing/2014/main" id="{50B1C8ED-E519-4616-B49C-A5032141B2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" y="357188"/>
            <a:ext cx="44640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rgbClr val="FFFF00"/>
                </a:solidFill>
              </a:rPr>
              <a:t>一</a:t>
            </a:r>
            <a:r>
              <a:rPr lang="en-US" altLang="zh-CN">
                <a:solidFill>
                  <a:srgbClr val="FFFF00"/>
                </a:solidFill>
              </a:rPr>
              <a:t>. </a:t>
            </a:r>
            <a:r>
              <a:rPr lang="zh-CN" altLang="en-US">
                <a:solidFill>
                  <a:srgbClr val="FFFF00"/>
                </a:solidFill>
              </a:rPr>
              <a:t>等厚干涉</a:t>
            </a:r>
          </a:p>
        </p:txBody>
      </p:sp>
      <p:sp>
        <p:nvSpPr>
          <p:cNvPr id="72709" name="Line 5">
            <a:extLst>
              <a:ext uri="{FF2B5EF4-FFF2-40B4-BE49-F238E27FC236}">
                <a16:creationId xmlns:a16="http://schemas.microsoft.com/office/drawing/2014/main" id="{FDFC1EF5-AAE2-467A-8B39-6F918990355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732588" y="4060825"/>
            <a:ext cx="3175" cy="808038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 type="none" w="med" len="sm"/>
            <a:tailEnd type="non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2710" name="Line 6">
            <a:extLst>
              <a:ext uri="{FF2B5EF4-FFF2-40B4-BE49-F238E27FC236}">
                <a16:creationId xmlns:a16="http://schemas.microsoft.com/office/drawing/2014/main" id="{B0B71EE5-AE5F-4BB1-9AE4-5E82BF8FD35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932613" y="2632075"/>
            <a:ext cx="674687" cy="142240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 type="triangle" w="med" len="sm"/>
            <a:tailEnd type="non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2711" name="Line 7">
            <a:extLst>
              <a:ext uri="{FF2B5EF4-FFF2-40B4-BE49-F238E27FC236}">
                <a16:creationId xmlns:a16="http://schemas.microsoft.com/office/drawing/2014/main" id="{9C30439B-5253-415E-8E1A-C3887C7BA3F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943725" y="2733675"/>
            <a:ext cx="984250" cy="130175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 type="triangle" w="med" len="sm"/>
            <a:tailEnd type="non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2712" name="Line 8">
            <a:extLst>
              <a:ext uri="{FF2B5EF4-FFF2-40B4-BE49-F238E27FC236}">
                <a16:creationId xmlns:a16="http://schemas.microsoft.com/office/drawing/2014/main" id="{771326D8-238C-45D9-B830-A7B58D6A8875}"/>
              </a:ext>
            </a:extLst>
          </p:cNvPr>
          <p:cNvSpPr>
            <a:spLocks noChangeShapeType="1"/>
          </p:cNvSpPr>
          <p:nvPr/>
        </p:nvSpPr>
        <p:spPr bwMode="auto">
          <a:xfrm>
            <a:off x="6772275" y="4075113"/>
            <a:ext cx="1108075" cy="3175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 type="none" w="med" len="sm"/>
            <a:tailEnd type="non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2714" name="Rectangle 10">
            <a:extLst>
              <a:ext uri="{FF2B5EF4-FFF2-40B4-BE49-F238E27FC236}">
                <a16:creationId xmlns:a16="http://schemas.microsoft.com/office/drawing/2014/main" id="{C26806E1-C78F-4B54-8ABB-E34F9135EA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0688" y="2325688"/>
            <a:ext cx="130810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700" tIns="12700" rIns="12700" bIns="12700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zh-CN" altLang="en-US" sz="20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反射光</a:t>
            </a:r>
            <a:r>
              <a:rPr lang="en-US" altLang="zh-CN" sz="20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endParaRPr lang="en-US" altLang="zh-CN" sz="2000" b="0">
              <a:solidFill>
                <a:schemeClr val="bg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72715" name="Rectangle 11">
            <a:extLst>
              <a:ext uri="{FF2B5EF4-FFF2-40B4-BE49-F238E27FC236}">
                <a16:creationId xmlns:a16="http://schemas.microsoft.com/office/drawing/2014/main" id="{2E75A047-F7A6-49F5-BDF3-ED1D0DB149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91450" y="2333625"/>
            <a:ext cx="1244600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700" tIns="12700" rIns="12700" bIns="12700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zh-CN" altLang="en-US" sz="20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反射光</a:t>
            </a:r>
            <a:r>
              <a:rPr lang="en-US" altLang="zh-CN" sz="20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endParaRPr lang="en-US" altLang="zh-CN" sz="2000" b="0">
              <a:solidFill>
                <a:schemeClr val="bg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72716" name="Line 12">
            <a:extLst>
              <a:ext uri="{FF2B5EF4-FFF2-40B4-BE49-F238E27FC236}">
                <a16:creationId xmlns:a16="http://schemas.microsoft.com/office/drawing/2014/main" id="{8D34DC2F-6FB3-4E3B-B032-1E6878108FBF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7550" y="2735263"/>
            <a:ext cx="739775" cy="1389062"/>
          </a:xfrm>
          <a:prstGeom prst="line">
            <a:avLst/>
          </a:prstGeom>
          <a:noFill/>
          <a:ln w="19050">
            <a:solidFill>
              <a:srgbClr val="FFCC99"/>
            </a:solidFill>
            <a:round/>
            <a:headEnd type="none" w="med" len="sm"/>
            <a:tailEnd type="non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2717" name="Line 13">
            <a:extLst>
              <a:ext uri="{FF2B5EF4-FFF2-40B4-BE49-F238E27FC236}">
                <a16:creationId xmlns:a16="http://schemas.microsoft.com/office/drawing/2014/main" id="{A0E55AC2-5477-4EB0-B81E-D199EF68313D}"/>
              </a:ext>
            </a:extLst>
          </p:cNvPr>
          <p:cNvSpPr>
            <a:spLocks noChangeShapeType="1"/>
          </p:cNvSpPr>
          <p:nvPr/>
        </p:nvSpPr>
        <p:spPr bwMode="auto">
          <a:xfrm>
            <a:off x="6521450" y="3597275"/>
            <a:ext cx="0" cy="1127125"/>
          </a:xfrm>
          <a:prstGeom prst="line">
            <a:avLst/>
          </a:prstGeom>
          <a:noFill/>
          <a:ln w="22225">
            <a:solidFill>
              <a:srgbClr val="00FF9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72718" name="Line 14">
            <a:extLst>
              <a:ext uri="{FF2B5EF4-FFF2-40B4-BE49-F238E27FC236}">
                <a16:creationId xmlns:a16="http://schemas.microsoft.com/office/drawing/2014/main" id="{BE78D470-576E-46F7-A07B-502EC64520FB}"/>
              </a:ext>
            </a:extLst>
          </p:cNvPr>
          <p:cNvSpPr>
            <a:spLocks noChangeShapeType="1"/>
          </p:cNvSpPr>
          <p:nvPr/>
        </p:nvSpPr>
        <p:spPr bwMode="auto">
          <a:xfrm>
            <a:off x="6156325" y="2490788"/>
            <a:ext cx="779463" cy="1554162"/>
          </a:xfrm>
          <a:prstGeom prst="line">
            <a:avLst/>
          </a:prstGeom>
          <a:noFill/>
          <a:ln w="19050">
            <a:solidFill>
              <a:srgbClr val="FFCC99"/>
            </a:solidFill>
            <a:round/>
            <a:headEnd/>
            <a:tailEnd type="non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2719" name="Text Box 15">
            <a:extLst>
              <a:ext uri="{FF2B5EF4-FFF2-40B4-BE49-F238E27FC236}">
                <a16:creationId xmlns:a16="http://schemas.microsoft.com/office/drawing/2014/main" id="{36557F92-4747-4D12-B557-629EFAF24C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4813" y="1638300"/>
            <a:ext cx="688975" cy="71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 sz="4800" b="0">
                <a:solidFill>
                  <a:srgbClr val="FFFF66"/>
                </a:solidFill>
              </a:rPr>
              <a:t>·</a:t>
            </a:r>
          </a:p>
        </p:txBody>
      </p:sp>
      <p:sp>
        <p:nvSpPr>
          <p:cNvPr id="72720" name="Line 16">
            <a:extLst>
              <a:ext uri="{FF2B5EF4-FFF2-40B4-BE49-F238E27FC236}">
                <a16:creationId xmlns:a16="http://schemas.microsoft.com/office/drawing/2014/main" id="{F7C09B0B-21A4-4162-B6C4-2BB9ECFC2748}"/>
              </a:ext>
            </a:extLst>
          </p:cNvPr>
          <p:cNvSpPr>
            <a:spLocks noChangeShapeType="1"/>
          </p:cNvSpPr>
          <p:nvPr/>
        </p:nvSpPr>
        <p:spPr bwMode="auto">
          <a:xfrm>
            <a:off x="5651500" y="2065338"/>
            <a:ext cx="82550" cy="490537"/>
          </a:xfrm>
          <a:prstGeom prst="line">
            <a:avLst/>
          </a:prstGeom>
          <a:noFill/>
          <a:ln w="19050">
            <a:solidFill>
              <a:srgbClr val="FFCC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2721" name="Line 17">
            <a:extLst>
              <a:ext uri="{FF2B5EF4-FFF2-40B4-BE49-F238E27FC236}">
                <a16:creationId xmlns:a16="http://schemas.microsoft.com/office/drawing/2014/main" id="{8AD808A6-4CB9-40CE-A16C-68235423B37C}"/>
              </a:ext>
            </a:extLst>
          </p:cNvPr>
          <p:cNvSpPr>
            <a:spLocks noChangeShapeType="1"/>
          </p:cNvSpPr>
          <p:nvPr/>
        </p:nvSpPr>
        <p:spPr bwMode="auto">
          <a:xfrm>
            <a:off x="5651500" y="2060575"/>
            <a:ext cx="419100" cy="312738"/>
          </a:xfrm>
          <a:prstGeom prst="line">
            <a:avLst/>
          </a:prstGeom>
          <a:noFill/>
          <a:ln w="19050">
            <a:solidFill>
              <a:srgbClr val="FFCC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2722" name="Line 18">
            <a:extLst>
              <a:ext uri="{FF2B5EF4-FFF2-40B4-BE49-F238E27FC236}">
                <a16:creationId xmlns:a16="http://schemas.microsoft.com/office/drawing/2014/main" id="{9A3C105A-BAFE-437B-8B4A-D30A29EF121A}"/>
              </a:ext>
            </a:extLst>
          </p:cNvPr>
          <p:cNvSpPr>
            <a:spLocks noChangeShapeType="1"/>
          </p:cNvSpPr>
          <p:nvPr/>
        </p:nvSpPr>
        <p:spPr bwMode="auto">
          <a:xfrm>
            <a:off x="5734050" y="2555875"/>
            <a:ext cx="65088" cy="179388"/>
          </a:xfrm>
          <a:prstGeom prst="line">
            <a:avLst/>
          </a:prstGeom>
          <a:noFill/>
          <a:ln w="19050">
            <a:solidFill>
              <a:srgbClr val="FFCC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2723" name="Line 19">
            <a:extLst>
              <a:ext uri="{FF2B5EF4-FFF2-40B4-BE49-F238E27FC236}">
                <a16:creationId xmlns:a16="http://schemas.microsoft.com/office/drawing/2014/main" id="{01A74241-0DBC-454D-81C4-B9D3116A0F79}"/>
              </a:ext>
            </a:extLst>
          </p:cNvPr>
          <p:cNvSpPr>
            <a:spLocks noChangeShapeType="1"/>
          </p:cNvSpPr>
          <p:nvPr/>
        </p:nvSpPr>
        <p:spPr bwMode="auto">
          <a:xfrm>
            <a:off x="6064250" y="2371725"/>
            <a:ext cx="96838" cy="131763"/>
          </a:xfrm>
          <a:prstGeom prst="line">
            <a:avLst/>
          </a:prstGeom>
          <a:noFill/>
          <a:ln w="19050">
            <a:solidFill>
              <a:srgbClr val="FFCC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2724" name="Line 20">
            <a:extLst>
              <a:ext uri="{FF2B5EF4-FFF2-40B4-BE49-F238E27FC236}">
                <a16:creationId xmlns:a16="http://schemas.microsoft.com/office/drawing/2014/main" id="{205BD7CF-50EE-4114-A7AF-2D5219A42523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4413" y="3284538"/>
            <a:ext cx="142875" cy="288925"/>
          </a:xfrm>
          <a:prstGeom prst="line">
            <a:avLst/>
          </a:prstGeom>
          <a:noFill/>
          <a:ln w="19050">
            <a:solidFill>
              <a:srgbClr val="FFCC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2725" name="Line 21">
            <a:extLst>
              <a:ext uri="{FF2B5EF4-FFF2-40B4-BE49-F238E27FC236}">
                <a16:creationId xmlns:a16="http://schemas.microsoft.com/office/drawing/2014/main" id="{B8407FB5-78A5-42AD-8132-D4F223CB13C5}"/>
              </a:ext>
            </a:extLst>
          </p:cNvPr>
          <p:cNvSpPr>
            <a:spLocks noChangeShapeType="1"/>
          </p:cNvSpPr>
          <p:nvPr/>
        </p:nvSpPr>
        <p:spPr bwMode="auto">
          <a:xfrm>
            <a:off x="6429375" y="3040063"/>
            <a:ext cx="163513" cy="317500"/>
          </a:xfrm>
          <a:prstGeom prst="line">
            <a:avLst/>
          </a:prstGeom>
          <a:noFill/>
          <a:ln w="19050">
            <a:solidFill>
              <a:srgbClr val="FFCC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2726" name="Text Box 22">
            <a:extLst>
              <a:ext uri="{FF2B5EF4-FFF2-40B4-BE49-F238E27FC236}">
                <a16:creationId xmlns:a16="http://schemas.microsoft.com/office/drawing/2014/main" id="{DCDA401A-88CD-4B86-A2D4-7EE33E8841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7338" y="1712913"/>
            <a:ext cx="769937" cy="735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 i="1">
                <a:solidFill>
                  <a:srgbClr val="FFFF66"/>
                </a:solidFill>
              </a:rPr>
              <a:t>S</a:t>
            </a:r>
          </a:p>
        </p:txBody>
      </p:sp>
      <p:sp>
        <p:nvSpPr>
          <p:cNvPr id="72727" name="Text Box 23">
            <a:extLst>
              <a:ext uri="{FF2B5EF4-FFF2-40B4-BE49-F238E27FC236}">
                <a16:creationId xmlns:a16="http://schemas.microsoft.com/office/drawing/2014/main" id="{4515D08F-191C-4824-A0B5-F180C5FF41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8350" y="3335338"/>
            <a:ext cx="458788" cy="55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>
                <a:solidFill>
                  <a:srgbClr val="FFFF66"/>
                </a:solidFill>
              </a:rPr>
              <a:t>1</a:t>
            </a:r>
          </a:p>
        </p:txBody>
      </p:sp>
      <p:sp>
        <p:nvSpPr>
          <p:cNvPr id="72728" name="Text Box 24">
            <a:extLst>
              <a:ext uri="{FF2B5EF4-FFF2-40B4-BE49-F238E27FC236}">
                <a16:creationId xmlns:a16="http://schemas.microsoft.com/office/drawing/2014/main" id="{F90D7F5B-AB87-4D25-9387-29EA2BACBC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37325" y="3040063"/>
            <a:ext cx="625475" cy="557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>
                <a:solidFill>
                  <a:srgbClr val="FFFF66"/>
                </a:solidFill>
              </a:rPr>
              <a:t>2</a:t>
            </a:r>
          </a:p>
        </p:txBody>
      </p:sp>
      <p:graphicFrame>
        <p:nvGraphicFramePr>
          <p:cNvPr id="72729" name="Object 25">
            <a:extLst>
              <a:ext uri="{FF2B5EF4-FFF2-40B4-BE49-F238E27FC236}">
                <a16:creationId xmlns:a16="http://schemas.microsoft.com/office/drawing/2014/main" id="{F9C5B2A0-D83E-4E42-9E52-CEAE62FE0C7F}"/>
              </a:ext>
            </a:extLst>
          </p:cNvPr>
          <p:cNvGraphicFramePr>
            <a:graphicFrameLocks/>
          </p:cNvGraphicFramePr>
          <p:nvPr/>
        </p:nvGraphicFramePr>
        <p:xfrm>
          <a:off x="5580063" y="3654425"/>
          <a:ext cx="301625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042" name="公式" r:id="rId3" imgW="266675" imgH="380864" progId="Equation.3">
                  <p:embed/>
                </p:oleObj>
              </mc:Choice>
              <mc:Fallback>
                <p:oleObj name="公式" r:id="rId3" imgW="266675" imgH="380864" progId="Equation.3">
                  <p:embed/>
                  <p:pic>
                    <p:nvPicPr>
                      <p:cNvPr id="72729" name="Object 25">
                        <a:extLst>
                          <a:ext uri="{FF2B5EF4-FFF2-40B4-BE49-F238E27FC236}">
                            <a16:creationId xmlns:a16="http://schemas.microsoft.com/office/drawing/2014/main" id="{F9C5B2A0-D83E-4E42-9E52-CEAE62FE0C7F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063" y="3654425"/>
                        <a:ext cx="301625" cy="41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30" name="Object 26">
            <a:extLst>
              <a:ext uri="{FF2B5EF4-FFF2-40B4-BE49-F238E27FC236}">
                <a16:creationId xmlns:a16="http://schemas.microsoft.com/office/drawing/2014/main" id="{A3AE180A-03F3-4917-AD12-0105847C32E4}"/>
              </a:ext>
            </a:extLst>
          </p:cNvPr>
          <p:cNvGraphicFramePr>
            <a:graphicFrameLocks/>
          </p:cNvGraphicFramePr>
          <p:nvPr/>
        </p:nvGraphicFramePr>
        <p:xfrm>
          <a:off x="5592763" y="4216400"/>
          <a:ext cx="315912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043" name="公式" r:id="rId5" imgW="276155" imgH="380864" progId="Equation.3">
                  <p:embed/>
                </p:oleObj>
              </mc:Choice>
              <mc:Fallback>
                <p:oleObj name="公式" r:id="rId5" imgW="276155" imgH="380864" progId="Equation.3">
                  <p:embed/>
                  <p:pic>
                    <p:nvPicPr>
                      <p:cNvPr id="72730" name="Object 26">
                        <a:extLst>
                          <a:ext uri="{FF2B5EF4-FFF2-40B4-BE49-F238E27FC236}">
                            <a16:creationId xmlns:a16="http://schemas.microsoft.com/office/drawing/2014/main" id="{A3AE180A-03F3-4917-AD12-0105847C32E4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92763" y="4216400"/>
                        <a:ext cx="315912" cy="41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31" name="Object 27">
            <a:extLst>
              <a:ext uri="{FF2B5EF4-FFF2-40B4-BE49-F238E27FC236}">
                <a16:creationId xmlns:a16="http://schemas.microsoft.com/office/drawing/2014/main" id="{EE08A0CA-F99B-492E-9B44-3E5B7B8FF767}"/>
              </a:ext>
            </a:extLst>
          </p:cNvPr>
          <p:cNvGraphicFramePr>
            <a:graphicFrameLocks/>
          </p:cNvGraphicFramePr>
          <p:nvPr/>
        </p:nvGraphicFramePr>
        <p:xfrm>
          <a:off x="7646988" y="4265613"/>
          <a:ext cx="252412" cy="31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044" name="公式" r:id="rId7" imgW="218967" imgH="276157" progId="Equation.3">
                  <p:embed/>
                </p:oleObj>
              </mc:Choice>
              <mc:Fallback>
                <p:oleObj name="公式" r:id="rId7" imgW="218967" imgH="276157" progId="Equation.3">
                  <p:embed/>
                  <p:pic>
                    <p:nvPicPr>
                      <p:cNvPr id="72731" name="Object 27">
                        <a:extLst>
                          <a:ext uri="{FF2B5EF4-FFF2-40B4-BE49-F238E27FC236}">
                            <a16:creationId xmlns:a16="http://schemas.microsoft.com/office/drawing/2014/main" id="{EE08A0CA-F99B-492E-9B44-3E5B7B8FF767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46988" y="4265613"/>
                        <a:ext cx="252412" cy="315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32" name="Object 28">
            <a:extLst>
              <a:ext uri="{FF2B5EF4-FFF2-40B4-BE49-F238E27FC236}">
                <a16:creationId xmlns:a16="http://schemas.microsoft.com/office/drawing/2014/main" id="{3EDC4405-4A8A-4FF2-8A47-6A3D954469DB}"/>
              </a:ext>
            </a:extLst>
          </p:cNvPr>
          <p:cNvGraphicFramePr>
            <a:graphicFrameLocks/>
          </p:cNvGraphicFramePr>
          <p:nvPr/>
        </p:nvGraphicFramePr>
        <p:xfrm>
          <a:off x="6376988" y="3357563"/>
          <a:ext cx="1397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045" name="公式" r:id="rId9" imgW="104896" imgH="257175" progId="Equation.3">
                  <p:embed/>
                </p:oleObj>
              </mc:Choice>
              <mc:Fallback>
                <p:oleObj name="公式" r:id="rId9" imgW="104896" imgH="257175" progId="Equation.3">
                  <p:embed/>
                  <p:pic>
                    <p:nvPicPr>
                      <p:cNvPr id="72732" name="Object 28">
                        <a:extLst>
                          <a:ext uri="{FF2B5EF4-FFF2-40B4-BE49-F238E27FC236}">
                            <a16:creationId xmlns:a16="http://schemas.microsoft.com/office/drawing/2014/main" id="{3EDC4405-4A8A-4FF2-8A47-6A3D954469DB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6988" y="3357563"/>
                        <a:ext cx="139700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33" name="Object 29">
            <a:extLst>
              <a:ext uri="{FF2B5EF4-FFF2-40B4-BE49-F238E27FC236}">
                <a16:creationId xmlns:a16="http://schemas.microsoft.com/office/drawing/2014/main" id="{448C6C90-4B81-40D3-8BF1-3E40544C0A79}"/>
              </a:ext>
            </a:extLst>
          </p:cNvPr>
          <p:cNvGraphicFramePr>
            <a:graphicFrameLocks/>
          </p:cNvGraphicFramePr>
          <p:nvPr/>
        </p:nvGraphicFramePr>
        <p:xfrm>
          <a:off x="6516688" y="4541838"/>
          <a:ext cx="18415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046" name="公式" r:id="rId11" imgW="190525" imgH="266666" progId="Equation.3">
                  <p:embed/>
                </p:oleObj>
              </mc:Choice>
              <mc:Fallback>
                <p:oleObj name="公式" r:id="rId11" imgW="190525" imgH="266666" progId="Equation.3">
                  <p:embed/>
                  <p:pic>
                    <p:nvPicPr>
                      <p:cNvPr id="72733" name="Object 29">
                        <a:extLst>
                          <a:ext uri="{FF2B5EF4-FFF2-40B4-BE49-F238E27FC236}">
                            <a16:creationId xmlns:a16="http://schemas.microsoft.com/office/drawing/2014/main" id="{448C6C90-4B81-40D3-8BF1-3E40544C0A79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6688" y="4541838"/>
                        <a:ext cx="18415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34" name="Line 30">
            <a:extLst>
              <a:ext uri="{FF2B5EF4-FFF2-40B4-BE49-F238E27FC236}">
                <a16:creationId xmlns:a16="http://schemas.microsoft.com/office/drawing/2014/main" id="{FCA4BB78-64AD-4221-B3EE-3CB07754D5A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518275" y="3879850"/>
            <a:ext cx="339725" cy="192088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72735" name="Object 31">
            <a:extLst>
              <a:ext uri="{FF2B5EF4-FFF2-40B4-BE49-F238E27FC236}">
                <a16:creationId xmlns:a16="http://schemas.microsoft.com/office/drawing/2014/main" id="{36955007-1FCF-4318-8292-00616D66FC24}"/>
              </a:ext>
            </a:extLst>
          </p:cNvPr>
          <p:cNvGraphicFramePr>
            <a:graphicFrameLocks/>
          </p:cNvGraphicFramePr>
          <p:nvPr/>
        </p:nvGraphicFramePr>
        <p:xfrm>
          <a:off x="6292850" y="4076700"/>
          <a:ext cx="223838" cy="24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047" name="公式" r:id="rId13" imgW="238233" imgH="266666" progId="Equation.3">
                  <p:embed/>
                </p:oleObj>
              </mc:Choice>
              <mc:Fallback>
                <p:oleObj name="公式" r:id="rId13" imgW="238233" imgH="266666" progId="Equation.3">
                  <p:embed/>
                  <p:pic>
                    <p:nvPicPr>
                      <p:cNvPr id="72735" name="Object 31">
                        <a:extLst>
                          <a:ext uri="{FF2B5EF4-FFF2-40B4-BE49-F238E27FC236}">
                            <a16:creationId xmlns:a16="http://schemas.microsoft.com/office/drawing/2014/main" id="{36955007-1FCF-4318-8292-00616D66FC24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92850" y="4076700"/>
                        <a:ext cx="223838" cy="244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36" name="Object 32">
            <a:extLst>
              <a:ext uri="{FF2B5EF4-FFF2-40B4-BE49-F238E27FC236}">
                <a16:creationId xmlns:a16="http://schemas.microsoft.com/office/drawing/2014/main" id="{10D6B410-7171-43A2-8C90-9DAA8E837389}"/>
              </a:ext>
            </a:extLst>
          </p:cNvPr>
          <p:cNvGraphicFramePr>
            <a:graphicFrameLocks/>
          </p:cNvGraphicFramePr>
          <p:nvPr/>
        </p:nvGraphicFramePr>
        <p:xfrm>
          <a:off x="6619875" y="4910138"/>
          <a:ext cx="223838" cy="233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048" name="公式" r:id="rId15" imgW="238233" imgH="257175" progId="Equation.3">
                  <p:embed/>
                </p:oleObj>
              </mc:Choice>
              <mc:Fallback>
                <p:oleObj name="公式" r:id="rId15" imgW="238233" imgH="257175" progId="Equation.3">
                  <p:embed/>
                  <p:pic>
                    <p:nvPicPr>
                      <p:cNvPr id="72736" name="Object 32">
                        <a:extLst>
                          <a:ext uri="{FF2B5EF4-FFF2-40B4-BE49-F238E27FC236}">
                            <a16:creationId xmlns:a16="http://schemas.microsoft.com/office/drawing/2014/main" id="{10D6B410-7171-43A2-8C90-9DAA8E837389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19875" y="4910138"/>
                        <a:ext cx="223838" cy="233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37" name="Object 33">
            <a:extLst>
              <a:ext uri="{FF2B5EF4-FFF2-40B4-BE49-F238E27FC236}">
                <a16:creationId xmlns:a16="http://schemas.microsoft.com/office/drawing/2014/main" id="{693A1B41-1107-4F83-AC5C-2C395EF2526E}"/>
              </a:ext>
            </a:extLst>
          </p:cNvPr>
          <p:cNvGraphicFramePr>
            <a:graphicFrameLocks/>
          </p:cNvGraphicFramePr>
          <p:nvPr/>
        </p:nvGraphicFramePr>
        <p:xfrm>
          <a:off x="6962775" y="4060825"/>
          <a:ext cx="276225" cy="28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049" name="公式" r:id="rId17" imgW="238233" imgH="276157" progId="Equation.3">
                  <p:embed/>
                </p:oleObj>
              </mc:Choice>
              <mc:Fallback>
                <p:oleObj name="公式" r:id="rId17" imgW="238233" imgH="276157" progId="Equation.3">
                  <p:embed/>
                  <p:pic>
                    <p:nvPicPr>
                      <p:cNvPr id="72737" name="Object 33">
                        <a:extLst>
                          <a:ext uri="{FF2B5EF4-FFF2-40B4-BE49-F238E27FC236}">
                            <a16:creationId xmlns:a16="http://schemas.microsoft.com/office/drawing/2014/main" id="{693A1B41-1107-4F83-AC5C-2C395EF2526E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62775" y="4060825"/>
                        <a:ext cx="276225" cy="282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38" name="Object 34">
            <a:extLst>
              <a:ext uri="{FF2B5EF4-FFF2-40B4-BE49-F238E27FC236}">
                <a16:creationId xmlns:a16="http://schemas.microsoft.com/office/drawing/2014/main" id="{EDF49F33-312D-409F-8FBB-6B157FDAE470}"/>
              </a:ext>
            </a:extLst>
          </p:cNvPr>
          <p:cNvGraphicFramePr>
            <a:graphicFrameLocks/>
          </p:cNvGraphicFramePr>
          <p:nvPr/>
        </p:nvGraphicFramePr>
        <p:xfrm>
          <a:off x="6804025" y="3609975"/>
          <a:ext cx="255588" cy="233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050" name="公式" r:id="rId19" imgW="276155" imgH="257175" progId="Equation.3">
                  <p:embed/>
                </p:oleObj>
              </mc:Choice>
              <mc:Fallback>
                <p:oleObj name="公式" r:id="rId19" imgW="276155" imgH="257175" progId="Equation.3">
                  <p:embed/>
                  <p:pic>
                    <p:nvPicPr>
                      <p:cNvPr id="72738" name="Object 34">
                        <a:extLst>
                          <a:ext uri="{FF2B5EF4-FFF2-40B4-BE49-F238E27FC236}">
                            <a16:creationId xmlns:a16="http://schemas.microsoft.com/office/drawing/2014/main" id="{EDF49F33-312D-409F-8FBB-6B157FDAE470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4025" y="3609975"/>
                        <a:ext cx="255588" cy="233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39" name="Object 35">
            <a:extLst>
              <a:ext uri="{FF2B5EF4-FFF2-40B4-BE49-F238E27FC236}">
                <a16:creationId xmlns:a16="http://schemas.microsoft.com/office/drawing/2014/main" id="{7B850923-2C24-4C43-A2CC-A40ED01DAED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25563" y="2928938"/>
          <a:ext cx="3317875" cy="1258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051" name="公式" r:id="rId21" imgW="1704943" imgH="619057" progId="Equation.3">
                  <p:embed/>
                </p:oleObj>
              </mc:Choice>
              <mc:Fallback>
                <p:oleObj name="公式" r:id="rId21" imgW="1704943" imgH="619057" progId="Equation.3">
                  <p:embed/>
                  <p:pic>
                    <p:nvPicPr>
                      <p:cNvPr id="72739" name="Object 35">
                        <a:extLst>
                          <a:ext uri="{FF2B5EF4-FFF2-40B4-BE49-F238E27FC236}">
                            <a16:creationId xmlns:a16="http://schemas.microsoft.com/office/drawing/2014/main" id="{7B850923-2C24-4C43-A2CC-A40ED01DAED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5563" y="2928938"/>
                        <a:ext cx="3317875" cy="1258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40" name="Object 36">
            <a:extLst>
              <a:ext uri="{FF2B5EF4-FFF2-40B4-BE49-F238E27FC236}">
                <a16:creationId xmlns:a16="http://schemas.microsoft.com/office/drawing/2014/main" id="{379BA96A-C71B-4786-9EAB-0A9454642DE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86288" y="5286375"/>
          <a:ext cx="2343150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052" name="公式" r:id="rId23" imgW="2562155" imgH="485877" progId="Equation.3">
                  <p:embed/>
                </p:oleObj>
              </mc:Choice>
              <mc:Fallback>
                <p:oleObj name="公式" r:id="rId23" imgW="2562155" imgH="485877" progId="Equation.3">
                  <p:embed/>
                  <p:pic>
                    <p:nvPicPr>
                      <p:cNvPr id="72740" name="Object 36">
                        <a:extLst>
                          <a:ext uri="{FF2B5EF4-FFF2-40B4-BE49-F238E27FC236}">
                            <a16:creationId xmlns:a16="http://schemas.microsoft.com/office/drawing/2014/main" id="{379BA96A-C71B-4786-9EAB-0A9454642DE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6288" y="5286375"/>
                        <a:ext cx="2343150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42" name="Text Box 38">
            <a:extLst>
              <a:ext uri="{FF2B5EF4-FFF2-40B4-BE49-F238E27FC236}">
                <a16:creationId xmlns:a16="http://schemas.microsoft.com/office/drawing/2014/main" id="{FF7C32FF-39C6-4AEA-B843-A2684F3700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813" y="857250"/>
            <a:ext cx="33575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chemeClr val="bg1"/>
                </a:solidFill>
                <a:latin typeface="宋体" panose="02010600030101010101" pitchFamily="2" charset="-122"/>
              </a:rPr>
              <a:t>两条光线的光程差 </a:t>
            </a:r>
          </a:p>
        </p:txBody>
      </p:sp>
      <p:sp>
        <p:nvSpPr>
          <p:cNvPr id="72743" name="Text Box 39">
            <a:extLst>
              <a:ext uri="{FF2B5EF4-FFF2-40B4-BE49-F238E27FC236}">
                <a16:creationId xmlns:a16="http://schemas.microsoft.com/office/drawing/2014/main" id="{D861F279-3CBC-4B2E-8AE3-BC92712BF2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5025" y="2114550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chemeClr val="bg1"/>
                </a:solidFill>
              </a:rPr>
              <a:t>因为</a:t>
            </a:r>
          </a:p>
        </p:txBody>
      </p:sp>
      <p:sp>
        <p:nvSpPr>
          <p:cNvPr id="72744" name="AutoShape 40">
            <a:extLst>
              <a:ext uri="{FF2B5EF4-FFF2-40B4-BE49-F238E27FC236}">
                <a16:creationId xmlns:a16="http://schemas.microsoft.com/office/drawing/2014/main" id="{FDFC6DFB-3ED2-42A4-B542-FBA1FFB28329}"/>
              </a:ext>
            </a:extLst>
          </p:cNvPr>
          <p:cNvSpPr>
            <a:spLocks/>
          </p:cNvSpPr>
          <p:nvPr/>
        </p:nvSpPr>
        <p:spPr bwMode="auto">
          <a:xfrm>
            <a:off x="981075" y="3209925"/>
            <a:ext cx="161925" cy="1719263"/>
          </a:xfrm>
          <a:prstGeom prst="leftBrace">
            <a:avLst>
              <a:gd name="adj1" fmla="val 147910"/>
              <a:gd name="adj2" fmla="val 50000"/>
            </a:avLst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0" lang="zh-CN" altLang="en-US">
              <a:solidFill>
                <a:schemeClr val="bg1"/>
              </a:solidFill>
            </a:endParaRPr>
          </a:p>
        </p:txBody>
      </p:sp>
      <p:sp>
        <p:nvSpPr>
          <p:cNvPr id="72745" name="Text Box 41">
            <a:extLst>
              <a:ext uri="{FF2B5EF4-FFF2-40B4-BE49-F238E27FC236}">
                <a16:creationId xmlns:a16="http://schemas.microsoft.com/office/drawing/2014/main" id="{F04F6A2A-75B2-4542-905E-03BE76BCEA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5175" y="5329238"/>
            <a:ext cx="1219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chemeClr val="bg1"/>
                </a:solidFill>
              </a:rPr>
              <a:t>光程差</a:t>
            </a:r>
          </a:p>
        </p:txBody>
      </p:sp>
      <p:graphicFrame>
        <p:nvGraphicFramePr>
          <p:cNvPr id="72746" name="Object 42">
            <a:extLst>
              <a:ext uri="{FF2B5EF4-FFF2-40B4-BE49-F238E27FC236}">
                <a16:creationId xmlns:a16="http://schemas.microsoft.com/office/drawing/2014/main" id="{98226A45-B4E2-4509-889F-B0929E74ECD0}"/>
              </a:ext>
            </a:extLst>
          </p:cNvPr>
          <p:cNvGraphicFramePr>
            <a:graphicFrameLocks noGrp="1"/>
          </p:cNvGraphicFramePr>
          <p:nvPr>
            <p:ph sz="quarter" idx="4294967295"/>
          </p:nvPr>
        </p:nvGraphicFramePr>
        <p:xfrm>
          <a:off x="1357313" y="4600575"/>
          <a:ext cx="1830387" cy="369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053" name="公式" r:id="rId25" imgW="2047767" imgH="380864" progId="Equation.3">
                  <p:embed/>
                </p:oleObj>
              </mc:Choice>
              <mc:Fallback>
                <p:oleObj name="公式" r:id="rId25" imgW="2047767" imgH="380864" progId="Equation.3">
                  <p:embed/>
                  <p:pic>
                    <p:nvPicPr>
                      <p:cNvPr id="72746" name="Object 42">
                        <a:extLst>
                          <a:ext uri="{FF2B5EF4-FFF2-40B4-BE49-F238E27FC236}">
                            <a16:creationId xmlns:a16="http://schemas.microsoft.com/office/drawing/2014/main" id="{98226A45-B4E2-4509-889F-B0929E74ECD0}"/>
                          </a:ext>
                        </a:extLst>
                      </p:cNvPr>
                      <p:cNvPicPr>
                        <a:picLocks noGrp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7313" y="4600575"/>
                        <a:ext cx="1830387" cy="369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47" name="Object 43">
            <a:extLst>
              <a:ext uri="{FF2B5EF4-FFF2-40B4-BE49-F238E27FC236}">
                <a16:creationId xmlns:a16="http://schemas.microsoft.com/office/drawing/2014/main" id="{C0133B09-7313-4D89-B146-E19720998AE7}"/>
              </a:ext>
            </a:extLst>
          </p:cNvPr>
          <p:cNvGraphicFramePr>
            <a:graphicFrameLocks noGrp="1"/>
          </p:cNvGraphicFramePr>
          <p:nvPr>
            <p:ph sz="quarter" idx="4294967295"/>
          </p:nvPr>
        </p:nvGraphicFramePr>
        <p:xfrm>
          <a:off x="901700" y="1500188"/>
          <a:ext cx="3125788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054" name="公式" r:id="rId27" imgW="3514782" imgH="380864" progId="Equation.3">
                  <p:embed/>
                </p:oleObj>
              </mc:Choice>
              <mc:Fallback>
                <p:oleObj name="公式" r:id="rId27" imgW="3514782" imgH="380864" progId="Equation.3">
                  <p:embed/>
                  <p:pic>
                    <p:nvPicPr>
                      <p:cNvPr id="72747" name="Object 43">
                        <a:extLst>
                          <a:ext uri="{FF2B5EF4-FFF2-40B4-BE49-F238E27FC236}">
                            <a16:creationId xmlns:a16="http://schemas.microsoft.com/office/drawing/2014/main" id="{C0133B09-7313-4D89-B146-E19720998AE7}"/>
                          </a:ext>
                        </a:extLst>
                      </p:cNvPr>
                      <p:cNvPicPr>
                        <a:picLocks noGrp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1700" y="1500188"/>
                        <a:ext cx="3125788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48" name="Object 44">
            <a:extLst>
              <a:ext uri="{FF2B5EF4-FFF2-40B4-BE49-F238E27FC236}">
                <a16:creationId xmlns:a16="http://schemas.microsoft.com/office/drawing/2014/main" id="{E16C6064-0B32-4FC7-B06C-BE8183758BF8}"/>
              </a:ext>
            </a:extLst>
          </p:cNvPr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1982788" y="5391150"/>
          <a:ext cx="2522537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055" name="公式" r:id="rId29" imgW="2628824" imgH="380864" progId="Equation.3">
                  <p:embed/>
                </p:oleObj>
              </mc:Choice>
              <mc:Fallback>
                <p:oleObj name="公式" r:id="rId29" imgW="2628824" imgH="380864" progId="Equation.3">
                  <p:embed/>
                  <p:pic>
                    <p:nvPicPr>
                      <p:cNvPr id="72748" name="Object 44">
                        <a:extLst>
                          <a:ext uri="{FF2B5EF4-FFF2-40B4-BE49-F238E27FC236}">
                            <a16:creationId xmlns:a16="http://schemas.microsoft.com/office/drawing/2014/main" id="{E16C6064-0B32-4FC7-B06C-BE8183758BF8}"/>
                          </a:ext>
                        </a:extLst>
                      </p:cNvPr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2788" y="5391150"/>
                        <a:ext cx="2522537" cy="395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49" name="Object 45">
            <a:extLst>
              <a:ext uri="{FF2B5EF4-FFF2-40B4-BE49-F238E27FC236}">
                <a16:creationId xmlns:a16="http://schemas.microsoft.com/office/drawing/2014/main" id="{321E8503-378A-4B12-BCE4-29378A5ED3EB}"/>
              </a:ext>
            </a:extLst>
          </p:cNvPr>
          <p:cNvGraphicFramePr>
            <a:graphicFrameLocks noGrp="1" noChangeAspect="1"/>
          </p:cNvGraphicFramePr>
          <p:nvPr>
            <p:ph sz="quarter" idx="4294967295"/>
          </p:nvPr>
        </p:nvGraphicFramePr>
        <p:xfrm>
          <a:off x="7070725" y="5286375"/>
          <a:ext cx="1573213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056" name="公式" r:id="rId31" imgW="1628794" imgH="380864" progId="Equation.3">
                  <p:embed/>
                </p:oleObj>
              </mc:Choice>
              <mc:Fallback>
                <p:oleObj name="公式" r:id="rId31" imgW="1628794" imgH="380864" progId="Equation.3">
                  <p:embed/>
                  <p:pic>
                    <p:nvPicPr>
                      <p:cNvPr id="72749" name="Object 45">
                        <a:extLst>
                          <a:ext uri="{FF2B5EF4-FFF2-40B4-BE49-F238E27FC236}">
                            <a16:creationId xmlns:a16="http://schemas.microsoft.com/office/drawing/2014/main" id="{321E8503-378A-4B12-BCE4-29378A5ED3EB}"/>
                          </a:ext>
                        </a:extLst>
                      </p:cNvPr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70725" y="5286375"/>
                        <a:ext cx="1573213" cy="395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50" name="Line 46">
            <a:extLst>
              <a:ext uri="{FF2B5EF4-FFF2-40B4-BE49-F238E27FC236}">
                <a16:creationId xmlns:a16="http://schemas.microsoft.com/office/drawing/2014/main" id="{29147DC6-5AF4-487B-BEA4-89F7D3424097}"/>
              </a:ext>
            </a:extLst>
          </p:cNvPr>
          <p:cNvSpPr>
            <a:spLocks noChangeShapeType="1"/>
          </p:cNvSpPr>
          <p:nvPr/>
        </p:nvSpPr>
        <p:spPr bwMode="auto">
          <a:xfrm>
            <a:off x="6516688" y="4076700"/>
            <a:ext cx="215900" cy="720725"/>
          </a:xfrm>
          <a:prstGeom prst="line">
            <a:avLst/>
          </a:prstGeom>
          <a:noFill/>
          <a:ln w="19050">
            <a:solidFill>
              <a:srgbClr val="FFCC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751" name="Line 47">
            <a:extLst>
              <a:ext uri="{FF2B5EF4-FFF2-40B4-BE49-F238E27FC236}">
                <a16:creationId xmlns:a16="http://schemas.microsoft.com/office/drawing/2014/main" id="{0498C6D5-FA44-4F8B-B56E-F6F30FC70D3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292725" y="3986213"/>
            <a:ext cx="3240088" cy="144462"/>
          </a:xfrm>
          <a:prstGeom prst="line">
            <a:avLst/>
          </a:prstGeom>
          <a:noFill/>
          <a:ln w="38100">
            <a:solidFill>
              <a:srgbClr val="00CC99">
                <a:alpha val="50195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752" name="Line 48">
            <a:extLst>
              <a:ext uri="{FF2B5EF4-FFF2-40B4-BE49-F238E27FC236}">
                <a16:creationId xmlns:a16="http://schemas.microsoft.com/office/drawing/2014/main" id="{1BD58545-03F8-421A-BDEA-ECFD8E8621D5}"/>
              </a:ext>
            </a:extLst>
          </p:cNvPr>
          <p:cNvSpPr>
            <a:spLocks noChangeShapeType="1"/>
          </p:cNvSpPr>
          <p:nvPr/>
        </p:nvSpPr>
        <p:spPr bwMode="auto">
          <a:xfrm>
            <a:off x="5292725" y="4797425"/>
            <a:ext cx="3240088" cy="0"/>
          </a:xfrm>
          <a:prstGeom prst="line">
            <a:avLst/>
          </a:prstGeom>
          <a:noFill/>
          <a:ln w="38100">
            <a:solidFill>
              <a:srgbClr val="00CC99">
                <a:alpha val="50195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753" name="Line 49">
            <a:extLst>
              <a:ext uri="{FF2B5EF4-FFF2-40B4-BE49-F238E27FC236}">
                <a16:creationId xmlns:a16="http://schemas.microsoft.com/office/drawing/2014/main" id="{BFDCE309-AFCC-4AA9-B234-33EFB94B47E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42113" y="4038600"/>
            <a:ext cx="187325" cy="758825"/>
          </a:xfrm>
          <a:prstGeom prst="line">
            <a:avLst/>
          </a:prstGeom>
          <a:noFill/>
          <a:ln w="19050">
            <a:solidFill>
              <a:srgbClr val="FFCC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754" name="Freeform 50">
            <a:extLst>
              <a:ext uri="{FF2B5EF4-FFF2-40B4-BE49-F238E27FC236}">
                <a16:creationId xmlns:a16="http://schemas.microsoft.com/office/drawing/2014/main" id="{38D17F53-700C-4F01-8CF0-6123B432D2DE}"/>
              </a:ext>
            </a:extLst>
          </p:cNvPr>
          <p:cNvSpPr>
            <a:spLocks/>
          </p:cNvSpPr>
          <p:nvPr/>
        </p:nvSpPr>
        <p:spPr bwMode="auto">
          <a:xfrm rot="-7261805">
            <a:off x="6646069" y="3750469"/>
            <a:ext cx="177800" cy="179388"/>
          </a:xfrm>
          <a:custGeom>
            <a:avLst/>
            <a:gdLst>
              <a:gd name="T0" fmla="*/ 0 w 232"/>
              <a:gd name="T1" fmla="*/ 2147483646 h 232"/>
              <a:gd name="T2" fmla="*/ 2147483646 w 232"/>
              <a:gd name="T3" fmla="*/ 2147483646 h 232"/>
              <a:gd name="T4" fmla="*/ 2147483646 w 232"/>
              <a:gd name="T5" fmla="*/ 2147483646 h 232"/>
              <a:gd name="T6" fmla="*/ 0 60000 65536"/>
              <a:gd name="T7" fmla="*/ 0 60000 65536"/>
              <a:gd name="T8" fmla="*/ 0 60000 65536"/>
              <a:gd name="T9" fmla="*/ 0 w 232"/>
              <a:gd name="T10" fmla="*/ 0 h 232"/>
              <a:gd name="T11" fmla="*/ 232 w 232"/>
              <a:gd name="T12" fmla="*/ 232 h 23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2" h="232">
                <a:moveTo>
                  <a:pt x="0" y="28"/>
                </a:moveTo>
                <a:cubicBezTo>
                  <a:pt x="14" y="27"/>
                  <a:pt x="191" y="0"/>
                  <a:pt x="216" y="28"/>
                </a:cubicBezTo>
                <a:cubicBezTo>
                  <a:pt x="232" y="45"/>
                  <a:pt x="228" y="208"/>
                  <a:pt x="228" y="232"/>
                </a:cubicBezTo>
              </a:path>
            </a:pathLst>
          </a:cu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2755" name="Freeform 51">
            <a:extLst>
              <a:ext uri="{FF2B5EF4-FFF2-40B4-BE49-F238E27FC236}">
                <a16:creationId xmlns:a16="http://schemas.microsoft.com/office/drawing/2014/main" id="{73D82772-889A-4E8B-9003-619E07E34077}"/>
              </a:ext>
            </a:extLst>
          </p:cNvPr>
          <p:cNvSpPr>
            <a:spLocks/>
          </p:cNvSpPr>
          <p:nvPr/>
        </p:nvSpPr>
        <p:spPr bwMode="auto">
          <a:xfrm>
            <a:off x="6362700" y="3729038"/>
            <a:ext cx="144463" cy="20637"/>
          </a:xfrm>
          <a:custGeom>
            <a:avLst/>
            <a:gdLst>
              <a:gd name="T0" fmla="*/ 0 w 91"/>
              <a:gd name="T1" fmla="*/ 2147483646 h 13"/>
              <a:gd name="T2" fmla="*/ 2147483646 w 91"/>
              <a:gd name="T3" fmla="*/ 0 h 13"/>
              <a:gd name="T4" fmla="*/ 2147483646 w 91"/>
              <a:gd name="T5" fmla="*/ 2147483646 h 13"/>
              <a:gd name="T6" fmla="*/ 0 60000 65536"/>
              <a:gd name="T7" fmla="*/ 0 60000 65536"/>
              <a:gd name="T8" fmla="*/ 0 60000 65536"/>
              <a:gd name="T9" fmla="*/ 0 w 91"/>
              <a:gd name="T10" fmla="*/ 0 h 13"/>
              <a:gd name="T11" fmla="*/ 91 w 91"/>
              <a:gd name="T12" fmla="*/ 13 h 1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1" h="13">
                <a:moveTo>
                  <a:pt x="0" y="13"/>
                </a:moveTo>
                <a:cubicBezTo>
                  <a:pt x="7" y="11"/>
                  <a:pt x="27" y="0"/>
                  <a:pt x="42" y="0"/>
                </a:cubicBezTo>
                <a:cubicBezTo>
                  <a:pt x="57" y="0"/>
                  <a:pt x="81" y="10"/>
                  <a:pt x="91" y="13"/>
                </a:cubicBezTo>
              </a:path>
            </a:pathLst>
          </a:cu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2756" name="Freeform 52">
            <a:extLst>
              <a:ext uri="{FF2B5EF4-FFF2-40B4-BE49-F238E27FC236}">
                <a16:creationId xmlns:a16="http://schemas.microsoft.com/office/drawing/2014/main" id="{D6887DF4-7454-4737-A9FD-AB98CDB2855F}"/>
              </a:ext>
            </a:extLst>
          </p:cNvPr>
          <p:cNvSpPr>
            <a:spLocks/>
          </p:cNvSpPr>
          <p:nvPr/>
        </p:nvSpPr>
        <p:spPr bwMode="auto">
          <a:xfrm>
            <a:off x="6529388" y="4471988"/>
            <a:ext cx="104775" cy="23812"/>
          </a:xfrm>
          <a:custGeom>
            <a:avLst/>
            <a:gdLst>
              <a:gd name="T0" fmla="*/ 0 w 66"/>
              <a:gd name="T1" fmla="*/ 2147483646 h 15"/>
              <a:gd name="T2" fmla="*/ 2147483646 w 66"/>
              <a:gd name="T3" fmla="*/ 2147483646 h 15"/>
              <a:gd name="T4" fmla="*/ 2147483646 w 66"/>
              <a:gd name="T5" fmla="*/ 0 h 15"/>
              <a:gd name="T6" fmla="*/ 0 60000 65536"/>
              <a:gd name="T7" fmla="*/ 0 60000 65536"/>
              <a:gd name="T8" fmla="*/ 0 60000 65536"/>
              <a:gd name="T9" fmla="*/ 0 w 66"/>
              <a:gd name="T10" fmla="*/ 0 h 15"/>
              <a:gd name="T11" fmla="*/ 66 w 66"/>
              <a:gd name="T12" fmla="*/ 15 h 1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6" h="15">
                <a:moveTo>
                  <a:pt x="0" y="3"/>
                </a:moveTo>
                <a:cubicBezTo>
                  <a:pt x="5" y="5"/>
                  <a:pt x="19" y="15"/>
                  <a:pt x="30" y="15"/>
                </a:cubicBezTo>
                <a:cubicBezTo>
                  <a:pt x="41" y="15"/>
                  <a:pt x="59" y="3"/>
                  <a:pt x="66" y="0"/>
                </a:cubicBezTo>
              </a:path>
            </a:pathLst>
          </a:cu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72757" name="Object 53">
            <a:extLst>
              <a:ext uri="{FF2B5EF4-FFF2-40B4-BE49-F238E27FC236}">
                <a16:creationId xmlns:a16="http://schemas.microsoft.com/office/drawing/2014/main" id="{FFE70863-AC5D-4534-B3A2-A522DF3E517E}"/>
              </a:ext>
            </a:extLst>
          </p:cNvPr>
          <p:cNvGraphicFramePr>
            <a:graphicFrameLocks/>
          </p:cNvGraphicFramePr>
          <p:nvPr/>
        </p:nvGraphicFramePr>
        <p:xfrm>
          <a:off x="5626100" y="4786313"/>
          <a:ext cx="301625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057" name="公式" r:id="rId33" imgW="266675" imgH="380864" progId="Equation.3">
                  <p:embed/>
                </p:oleObj>
              </mc:Choice>
              <mc:Fallback>
                <p:oleObj name="公式" r:id="rId33" imgW="266675" imgH="380864" progId="Equation.3">
                  <p:embed/>
                  <p:pic>
                    <p:nvPicPr>
                      <p:cNvPr id="72757" name="Object 53">
                        <a:extLst>
                          <a:ext uri="{FF2B5EF4-FFF2-40B4-BE49-F238E27FC236}">
                            <a16:creationId xmlns:a16="http://schemas.microsoft.com/office/drawing/2014/main" id="{FFE70863-AC5D-4534-B3A2-A522DF3E517E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26100" y="4786313"/>
                        <a:ext cx="301625" cy="417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56">
            <a:extLst>
              <a:ext uri="{FF2B5EF4-FFF2-40B4-BE49-F238E27FC236}">
                <a16:creationId xmlns:a16="http://schemas.microsoft.com/office/drawing/2014/main" id="{7EF8D3C7-F98A-4F6C-8CE0-692F88A8B830}"/>
              </a:ext>
            </a:extLst>
          </p:cNvPr>
          <p:cNvGrpSpPr>
            <a:grpSpLocks/>
          </p:cNvGrpSpPr>
          <p:nvPr/>
        </p:nvGrpSpPr>
        <p:grpSpPr bwMode="auto">
          <a:xfrm>
            <a:off x="1673225" y="2147888"/>
            <a:ext cx="2755900" cy="781050"/>
            <a:chOff x="1008" y="1920"/>
            <a:chExt cx="1736" cy="492"/>
          </a:xfrm>
        </p:grpSpPr>
        <p:sp>
          <p:nvSpPr>
            <p:cNvPr id="62521" name="Text Box 57">
              <a:extLst>
                <a:ext uri="{FF2B5EF4-FFF2-40B4-BE49-F238E27FC236}">
                  <a16:creationId xmlns:a16="http://schemas.microsoft.com/office/drawing/2014/main" id="{F5CBBB93-02FB-4F67-B438-D224B6F8A5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8" y="1920"/>
              <a:ext cx="1736" cy="252"/>
            </a:xfrm>
            <a:prstGeom prst="rect">
              <a:avLst/>
            </a:prstGeom>
            <a:noFill/>
            <a:ln w="9525">
              <a:solidFill>
                <a:srgbClr val="FF9999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>
                <a:defRPr/>
              </a:pPr>
              <a:r>
                <a:rPr kumimoji="0" lang="zh-CN" altLang="en-US" sz="2000" dirty="0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rPr>
                <a:t>薄膜，</a:t>
              </a:r>
              <a:r>
                <a:rPr kumimoji="0" lang="en-US" altLang="zh-CN" sz="2000" dirty="0">
                  <a:solidFill>
                    <a:srgbClr val="FFFF00"/>
                  </a:solidFill>
                  <a:latin typeface="+mn-lt"/>
                  <a:ea typeface="楷体_GB2312" pitchFamily="49" charset="-122"/>
                </a:rPr>
                <a:t>A</a:t>
              </a:r>
              <a:r>
                <a:rPr kumimoji="0" lang="zh-CN" altLang="en-US" sz="2000" dirty="0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rPr>
                <a:t>点和</a:t>
              </a:r>
              <a:r>
                <a:rPr kumimoji="0" lang="en-US" altLang="zh-CN" sz="2000" dirty="0">
                  <a:solidFill>
                    <a:srgbClr val="FFFF00"/>
                  </a:solidFill>
                  <a:latin typeface="+mn-lt"/>
                  <a:ea typeface="楷体_GB2312" pitchFamily="49" charset="-122"/>
                </a:rPr>
                <a:t>C</a:t>
              </a:r>
              <a:r>
                <a:rPr kumimoji="0" lang="zh-CN" altLang="en-US" sz="2000" dirty="0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rPr>
                <a:t>点很近</a:t>
              </a:r>
            </a:p>
          </p:txBody>
        </p:sp>
        <p:sp>
          <p:nvSpPr>
            <p:cNvPr id="6205" name="Line 58">
              <a:extLst>
                <a:ext uri="{FF2B5EF4-FFF2-40B4-BE49-F238E27FC236}">
                  <a16:creationId xmlns:a16="http://schemas.microsoft.com/office/drawing/2014/main" id="{CA3C3D57-847A-4D7C-9DE0-9F558912123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14" y="2160"/>
              <a:ext cx="178" cy="252"/>
            </a:xfrm>
            <a:prstGeom prst="line">
              <a:avLst/>
            </a:prstGeom>
            <a:noFill/>
            <a:ln w="38100" cmpd="dbl">
              <a:solidFill>
                <a:srgbClr val="FF99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2763" name="Text Box 59">
            <a:extLst>
              <a:ext uri="{FF2B5EF4-FFF2-40B4-BE49-F238E27FC236}">
                <a16:creationId xmlns:a16="http://schemas.microsoft.com/office/drawing/2014/main" id="{CC808539-0DC1-4E27-B300-92CE51F3F4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7563" y="4600575"/>
            <a:ext cx="1285875" cy="400050"/>
          </a:xfrm>
          <a:prstGeom prst="rect">
            <a:avLst/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0" lang="zh-CN" altLang="en-US" sz="2000">
                <a:solidFill>
                  <a:schemeClr val="bg1"/>
                </a:solidFill>
              </a:rPr>
              <a:t>折射定律</a:t>
            </a:r>
          </a:p>
        </p:txBody>
      </p:sp>
      <p:sp>
        <p:nvSpPr>
          <p:cNvPr id="61" name="Text Box 23">
            <a:extLst>
              <a:ext uri="{FF2B5EF4-FFF2-40B4-BE49-F238E27FC236}">
                <a16:creationId xmlns:a16="http://schemas.microsoft.com/office/drawing/2014/main" id="{DC72F941-2B1D-4368-89D6-2BE2D4DDC7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5875" y="6038850"/>
            <a:ext cx="3000375" cy="461963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0" lang="zh-CN" altLang="en-US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不论</a:t>
            </a:r>
            <a:r>
              <a:rPr kumimoji="0" lang="zh-CN" altLang="en-US" i="1">
                <a:solidFill>
                  <a:srgbClr val="FFFF00"/>
                </a:solidFill>
                <a:ea typeface="楷体_GB2312" pitchFamily="49" charset="-122"/>
              </a:rPr>
              <a:t> </a:t>
            </a:r>
            <a:r>
              <a:rPr kumimoji="0" lang="en-US" altLang="zh-CN" i="1">
                <a:solidFill>
                  <a:srgbClr val="FFFF00"/>
                </a:solidFill>
                <a:ea typeface="楷体_GB2312" pitchFamily="49" charset="-122"/>
              </a:rPr>
              <a:t>n</a:t>
            </a:r>
            <a:r>
              <a:rPr kumimoji="0" lang="en-US" altLang="zh-CN" baseline="-25000">
                <a:solidFill>
                  <a:srgbClr val="FFFF00"/>
                </a:solidFill>
                <a:ea typeface="楷体_GB2312" pitchFamily="49" charset="-122"/>
              </a:rPr>
              <a:t>1</a:t>
            </a:r>
            <a:r>
              <a:rPr kumimoji="0" lang="en-US" altLang="zh-CN" i="1" baseline="-25000">
                <a:solidFill>
                  <a:srgbClr val="FFFF00"/>
                </a:solidFill>
                <a:ea typeface="楷体_GB2312" pitchFamily="49" charset="-122"/>
              </a:rPr>
              <a:t> </a:t>
            </a:r>
            <a:r>
              <a:rPr kumimoji="0" lang="zh-CN" altLang="en-US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和</a:t>
            </a:r>
            <a:r>
              <a:rPr kumimoji="0" lang="zh-CN" altLang="en-US" i="1">
                <a:solidFill>
                  <a:srgbClr val="FFFF00"/>
                </a:solidFill>
                <a:ea typeface="楷体_GB2312" pitchFamily="49" charset="-122"/>
              </a:rPr>
              <a:t> </a:t>
            </a:r>
            <a:r>
              <a:rPr kumimoji="0" lang="en-US" altLang="zh-CN" i="1">
                <a:solidFill>
                  <a:srgbClr val="FFFF00"/>
                </a:solidFill>
                <a:ea typeface="楷体_GB2312" pitchFamily="49" charset="-122"/>
              </a:rPr>
              <a:t>n</a:t>
            </a:r>
            <a:r>
              <a:rPr kumimoji="0" lang="en-US" altLang="zh-CN" baseline="-25000">
                <a:solidFill>
                  <a:srgbClr val="FFFF00"/>
                </a:solidFill>
                <a:ea typeface="楷体_GB2312" pitchFamily="49" charset="-122"/>
              </a:rPr>
              <a:t>2</a:t>
            </a:r>
            <a:r>
              <a:rPr kumimoji="0" lang="zh-CN" altLang="en-US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的大小</a:t>
            </a:r>
          </a:p>
        </p:txBody>
      </p:sp>
      <p:sp>
        <p:nvSpPr>
          <p:cNvPr id="62" name="右箭头 61">
            <a:extLst>
              <a:ext uri="{FF2B5EF4-FFF2-40B4-BE49-F238E27FC236}">
                <a16:creationId xmlns:a16="http://schemas.microsoft.com/office/drawing/2014/main" id="{8FE9C66E-9BCE-4093-9E3A-C67DD6AE1D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6143625"/>
            <a:ext cx="1071563" cy="285750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BD07616F-F24B-462E-84EC-DB80627849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7875" y="6038850"/>
            <a:ext cx="16430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0" lang="zh-CN" altLang="en-US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半波损失</a:t>
            </a:r>
          </a:p>
        </p:txBody>
      </p:sp>
      <p:sp>
        <p:nvSpPr>
          <p:cNvPr id="64" name="五角星 63">
            <a:extLst>
              <a:ext uri="{FF2B5EF4-FFF2-40B4-BE49-F238E27FC236}">
                <a16:creationId xmlns:a16="http://schemas.microsoft.com/office/drawing/2014/main" id="{DE7E6901-01B0-45C3-966C-037BE4E2F11C}"/>
              </a:ext>
            </a:extLst>
          </p:cNvPr>
          <p:cNvSpPr/>
          <p:nvPr/>
        </p:nvSpPr>
        <p:spPr bwMode="auto">
          <a:xfrm>
            <a:off x="7358063" y="5857875"/>
            <a:ext cx="571500" cy="571500"/>
          </a:xfrm>
          <a:prstGeom prst="star5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6202" name="灯片编号占位符 1">
            <a:extLst>
              <a:ext uri="{FF2B5EF4-FFF2-40B4-BE49-F238E27FC236}">
                <a16:creationId xmlns:a16="http://schemas.microsoft.com/office/drawing/2014/main" id="{2D9B1521-DBEA-4CB6-A954-021945324007}"/>
              </a:ext>
            </a:extLst>
          </p:cNvPr>
          <p:cNvSpPr txBox="1">
            <a:spLocks/>
          </p:cNvSpPr>
          <p:nvPr/>
        </p:nvSpPr>
        <p:spPr bwMode="auto">
          <a:xfrm>
            <a:off x="0" y="6381750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F63F2B1-1A69-45DC-AA5F-39D7FCED28E6}" type="slidenum">
              <a:rPr lang="en-US" altLang="zh-CN" b="0">
                <a:solidFill>
                  <a:srgbClr val="FF00FF"/>
                </a:solidFill>
              </a:rPr>
              <a:pPr eaLnBrk="1" hangingPunct="1"/>
              <a:t>8</a:t>
            </a:fld>
            <a:r>
              <a:rPr lang="en-US" altLang="zh-CN" b="0">
                <a:solidFill>
                  <a:srgbClr val="FF00FF"/>
                </a:solidFill>
              </a:rPr>
              <a:t>/21</a:t>
            </a:r>
          </a:p>
        </p:txBody>
      </p:sp>
      <p:sp>
        <p:nvSpPr>
          <p:cNvPr id="72713" name="Line 9">
            <a:extLst>
              <a:ext uri="{FF2B5EF4-FFF2-40B4-BE49-F238E27FC236}">
                <a16:creationId xmlns:a16="http://schemas.microsoft.com/office/drawing/2014/main" id="{EA343863-4680-4214-BA89-AC3999C6F40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451725" y="4075113"/>
            <a:ext cx="17463" cy="758825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 type="triangle" w="med" len="sm"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2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2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2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72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2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72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72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2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2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7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27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727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72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72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72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72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72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72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72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72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7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72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72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72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8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72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72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72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72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0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72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72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0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72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1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3" dur="500"/>
                                        <p:tgtEl>
                                          <p:spTgt spid="72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72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72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72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0" dur="500"/>
                                        <p:tgtEl>
                                          <p:spTgt spid="72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72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8" dur="500"/>
                                        <p:tgtEl>
                                          <p:spTgt spid="72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1" dur="500"/>
                                        <p:tgtEl>
                                          <p:spTgt spid="72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4" dur="500"/>
                                        <p:tgtEl>
                                          <p:spTgt spid="72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7" dur="500"/>
                                        <p:tgtEl>
                                          <p:spTgt spid="72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72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72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72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2" dur="500"/>
                                        <p:tgtEl>
                                          <p:spTgt spid="72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 nodeType="clickPar">
                      <p:stCondLst>
                        <p:cond delay="indefinite"/>
                      </p:stCondLst>
                      <p:childTnLst>
                        <p:par>
                          <p:cTn id="1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72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 nodeType="clickPar">
                      <p:stCondLst>
                        <p:cond delay="indefinite"/>
                      </p:stCondLst>
                      <p:childTnLst>
                        <p:par>
                          <p:cTn id="1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500"/>
                                        <p:tgtEl>
                                          <p:spTgt spid="72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9" dur="500"/>
                                        <p:tgtEl>
                                          <p:spTgt spid="72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 nodeType="clickPar">
                      <p:stCondLst>
                        <p:cond delay="indefinite"/>
                      </p:stCondLst>
                      <p:childTnLst>
                        <p:par>
                          <p:cTn id="1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4" dur="500"/>
                                        <p:tgtEl>
                                          <p:spTgt spid="72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 nodeType="clickPar">
                      <p:stCondLst>
                        <p:cond delay="indefinite"/>
                      </p:stCondLst>
                      <p:childTnLst>
                        <p:par>
                          <p:cTn id="1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9" dur="500"/>
                                        <p:tgtEl>
                                          <p:spTgt spid="72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1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3" dur="500"/>
                                        <p:tgtEl>
                                          <p:spTgt spid="72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 nodeType="clickPar">
                      <p:stCondLst>
                        <p:cond delay="indefinite"/>
                      </p:stCondLst>
                      <p:childTnLst>
                        <p:par>
                          <p:cTn id="1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8" dur="500"/>
                                        <p:tgtEl>
                                          <p:spTgt spid="72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 nodeType="clickPar">
                      <p:stCondLst>
                        <p:cond delay="indefinite"/>
                      </p:stCondLst>
                      <p:childTnLst>
                        <p:par>
                          <p:cTn id="2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3" dur="500"/>
                                        <p:tgtEl>
                                          <p:spTgt spid="72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 nodeType="clickPar">
                      <p:stCondLst>
                        <p:cond delay="indefinite"/>
                      </p:stCondLst>
                      <p:childTnLst>
                        <p:par>
                          <p:cTn id="2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8" dur="500"/>
                                        <p:tgtEl>
                                          <p:spTgt spid="72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 nodeType="clickPar">
                      <p:stCondLst>
                        <p:cond delay="indefinite"/>
                      </p:stCondLst>
                      <p:childTnLst>
                        <p:par>
                          <p:cTn id="2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3" dur="500"/>
                                        <p:tgtEl>
                                          <p:spTgt spid="72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 nodeType="clickPar">
                      <p:stCondLst>
                        <p:cond delay="indefinite"/>
                      </p:stCondLst>
                      <p:childTnLst>
                        <p:par>
                          <p:cTn id="2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 nodeType="clickPar">
                      <p:stCondLst>
                        <p:cond delay="indefinite"/>
                      </p:stCondLst>
                      <p:childTnLst>
                        <p:par>
                          <p:cTn id="2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6" grpId="0" animBg="1"/>
      <p:bldP spid="72707" grpId="0" animBg="1"/>
      <p:bldP spid="72708" grpId="0" autoUpdateAnimBg="0"/>
      <p:bldP spid="72714" grpId="0" autoUpdateAnimBg="0"/>
      <p:bldP spid="72715" grpId="0" autoUpdateAnimBg="0"/>
      <p:bldP spid="72719" grpId="0" autoUpdateAnimBg="0"/>
      <p:bldP spid="72726" grpId="0" autoUpdateAnimBg="0"/>
      <p:bldP spid="72727" grpId="0" autoUpdateAnimBg="0"/>
      <p:bldP spid="72728" grpId="0" autoUpdateAnimBg="0"/>
      <p:bldP spid="72742" grpId="0" autoUpdateAnimBg="0"/>
      <p:bldP spid="72744" grpId="0" animBg="1"/>
      <p:bldP spid="72745" grpId="0" autoUpdateAnimBg="0"/>
      <p:bldP spid="72763" grpId="0" animBg="1" autoUpdateAnimBg="0"/>
      <p:bldP spid="61" grpId="0" animBg="1"/>
      <p:bldP spid="62" grpId="0" animBg="1"/>
      <p:bldP spid="6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AutoShape 3">
            <a:extLst>
              <a:ext uri="{FF2B5EF4-FFF2-40B4-BE49-F238E27FC236}">
                <a16:creationId xmlns:a16="http://schemas.microsoft.com/office/drawing/2014/main" id="{007A0FA2-0EC0-4A64-B0C9-B16AC1B70F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86188" y="5500688"/>
            <a:ext cx="3214687" cy="928687"/>
          </a:xfrm>
          <a:prstGeom prst="flowChartManualInput">
            <a:avLst/>
          </a:prstGeom>
          <a:solidFill>
            <a:srgbClr val="00CC99">
              <a:alpha val="3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0" lang="zh-CN" altLang="en-US">
              <a:solidFill>
                <a:schemeClr val="bg1"/>
              </a:solidFill>
            </a:endParaRPr>
          </a:p>
        </p:txBody>
      </p:sp>
      <p:graphicFrame>
        <p:nvGraphicFramePr>
          <p:cNvPr id="358403" name="Object 2">
            <a:extLst>
              <a:ext uri="{FF2B5EF4-FFF2-40B4-BE49-F238E27FC236}">
                <a16:creationId xmlns:a16="http://schemas.microsoft.com/office/drawing/2014/main" id="{7A066DA9-68E8-4D42-8329-F581294063B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71563" y="2428875"/>
          <a:ext cx="6927850" cy="165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978" name="公式" r:id="rId3" imgW="3467075" imgH="799998" progId="Equation.3">
                  <p:embed/>
                </p:oleObj>
              </mc:Choice>
              <mc:Fallback>
                <p:oleObj name="公式" r:id="rId3" imgW="3467075" imgH="799998" progId="Equation.3">
                  <p:embed/>
                  <p:pic>
                    <p:nvPicPr>
                      <p:cNvPr id="358403" name="Object 2">
                        <a:extLst>
                          <a:ext uri="{FF2B5EF4-FFF2-40B4-BE49-F238E27FC236}">
                            <a16:creationId xmlns:a16="http://schemas.microsoft.com/office/drawing/2014/main" id="{7A066DA9-68E8-4D42-8329-F581294063B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1563" y="2428875"/>
                        <a:ext cx="6927850" cy="1655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66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04" name="Object 3">
            <a:extLst>
              <a:ext uri="{FF2B5EF4-FFF2-40B4-BE49-F238E27FC236}">
                <a16:creationId xmlns:a16="http://schemas.microsoft.com/office/drawing/2014/main" id="{FD0FD39D-15D2-43A9-83A4-52EAAFE9E15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43000" y="5643563"/>
          <a:ext cx="135255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979" name="公式" r:id="rId5" imgW="1190555" imgH="352391" progId="Equation.3">
                  <p:embed/>
                </p:oleObj>
              </mc:Choice>
              <mc:Fallback>
                <p:oleObj name="公式" r:id="rId5" imgW="1190555" imgH="352391" progId="Equation.3">
                  <p:embed/>
                  <p:pic>
                    <p:nvPicPr>
                      <p:cNvPr id="358404" name="Object 3">
                        <a:extLst>
                          <a:ext uri="{FF2B5EF4-FFF2-40B4-BE49-F238E27FC236}">
                            <a16:creationId xmlns:a16="http://schemas.microsoft.com/office/drawing/2014/main" id="{FD0FD39D-15D2-43A9-83A4-52EAAFE9E15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5643563"/>
                        <a:ext cx="135255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05" name="Text Box 5">
            <a:extLst>
              <a:ext uri="{FF2B5EF4-FFF2-40B4-BE49-F238E27FC236}">
                <a16:creationId xmlns:a16="http://schemas.microsoft.com/office/drawing/2014/main" id="{4065C362-6B0F-462B-808B-2ADAD672C5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6925" y="4286250"/>
            <a:ext cx="2274888" cy="457200"/>
          </a:xfrm>
          <a:prstGeom prst="rect">
            <a:avLst/>
          </a:prstGeom>
          <a:solidFill>
            <a:srgbClr val="0000CC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>
                <a:solidFill>
                  <a:schemeClr val="bg1"/>
                </a:solidFill>
                <a:latin typeface="宋体" panose="02010600030101010101" pitchFamily="2" charset="-122"/>
              </a:rPr>
              <a:t>光线垂直入射 </a:t>
            </a:r>
          </a:p>
        </p:txBody>
      </p:sp>
      <p:sp>
        <p:nvSpPr>
          <p:cNvPr id="358406" name="Line 6">
            <a:extLst>
              <a:ext uri="{FF2B5EF4-FFF2-40B4-BE49-F238E27FC236}">
                <a16:creationId xmlns:a16="http://schemas.microsoft.com/office/drawing/2014/main" id="{A65D8D28-CF49-49DA-9446-9D319D972BB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43313" y="5500688"/>
            <a:ext cx="3500437" cy="214312"/>
          </a:xfrm>
          <a:prstGeom prst="line">
            <a:avLst/>
          </a:prstGeom>
          <a:noFill/>
          <a:ln w="38100">
            <a:solidFill>
              <a:srgbClr val="00CC99">
                <a:alpha val="50195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407" name="Line 7">
            <a:extLst>
              <a:ext uri="{FF2B5EF4-FFF2-40B4-BE49-F238E27FC236}">
                <a16:creationId xmlns:a16="http://schemas.microsoft.com/office/drawing/2014/main" id="{C7B32767-0142-466E-9482-2E30C3BE7AEF}"/>
              </a:ext>
            </a:extLst>
          </p:cNvPr>
          <p:cNvSpPr>
            <a:spLocks noChangeShapeType="1"/>
          </p:cNvSpPr>
          <p:nvPr/>
        </p:nvSpPr>
        <p:spPr bwMode="auto">
          <a:xfrm>
            <a:off x="3714750" y="6429375"/>
            <a:ext cx="3433763" cy="0"/>
          </a:xfrm>
          <a:prstGeom prst="line">
            <a:avLst/>
          </a:prstGeom>
          <a:noFill/>
          <a:ln w="38100">
            <a:solidFill>
              <a:srgbClr val="00CC99">
                <a:alpha val="50980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408" name="Line 8">
            <a:extLst>
              <a:ext uri="{FF2B5EF4-FFF2-40B4-BE49-F238E27FC236}">
                <a16:creationId xmlns:a16="http://schemas.microsoft.com/office/drawing/2014/main" id="{EDBA6458-7A1B-4804-B04B-AB4013F07101}"/>
              </a:ext>
            </a:extLst>
          </p:cNvPr>
          <p:cNvSpPr>
            <a:spLocks noChangeShapeType="1"/>
          </p:cNvSpPr>
          <p:nvPr/>
        </p:nvSpPr>
        <p:spPr bwMode="auto">
          <a:xfrm>
            <a:off x="5122863" y="4643438"/>
            <a:ext cx="0" cy="936625"/>
          </a:xfrm>
          <a:prstGeom prst="line">
            <a:avLst/>
          </a:prstGeom>
          <a:noFill/>
          <a:ln w="28575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409" name="Line 9">
            <a:extLst>
              <a:ext uri="{FF2B5EF4-FFF2-40B4-BE49-F238E27FC236}">
                <a16:creationId xmlns:a16="http://schemas.microsoft.com/office/drawing/2014/main" id="{02140771-393C-476F-99F5-1D92CD20075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208588" y="4643438"/>
            <a:ext cx="0" cy="936625"/>
          </a:xfrm>
          <a:prstGeom prst="line">
            <a:avLst/>
          </a:prstGeom>
          <a:noFill/>
          <a:ln w="28575">
            <a:solidFill>
              <a:srgbClr val="66FF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410" name="Line 10">
            <a:extLst>
              <a:ext uri="{FF2B5EF4-FFF2-40B4-BE49-F238E27FC236}">
                <a16:creationId xmlns:a16="http://schemas.microsoft.com/office/drawing/2014/main" id="{65696C9B-5330-41A9-BD03-283BFEAA416C}"/>
              </a:ext>
            </a:extLst>
          </p:cNvPr>
          <p:cNvSpPr>
            <a:spLocks noChangeShapeType="1"/>
          </p:cNvSpPr>
          <p:nvPr/>
        </p:nvSpPr>
        <p:spPr bwMode="auto">
          <a:xfrm>
            <a:off x="5129213" y="5643563"/>
            <a:ext cx="0" cy="755650"/>
          </a:xfrm>
          <a:prstGeom prst="line">
            <a:avLst/>
          </a:prstGeom>
          <a:noFill/>
          <a:ln w="28575">
            <a:solidFill>
              <a:srgbClr val="66FF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411" name="Line 11">
            <a:extLst>
              <a:ext uri="{FF2B5EF4-FFF2-40B4-BE49-F238E27FC236}">
                <a16:creationId xmlns:a16="http://schemas.microsoft.com/office/drawing/2014/main" id="{F14A3316-C4E7-444B-B6FE-6BC85ECAE77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203825" y="5643563"/>
            <a:ext cx="0" cy="755650"/>
          </a:xfrm>
          <a:prstGeom prst="line">
            <a:avLst/>
          </a:prstGeom>
          <a:noFill/>
          <a:ln w="28575">
            <a:solidFill>
              <a:srgbClr val="66FF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412" name="Line 12">
            <a:extLst>
              <a:ext uri="{FF2B5EF4-FFF2-40B4-BE49-F238E27FC236}">
                <a16:creationId xmlns:a16="http://schemas.microsoft.com/office/drawing/2014/main" id="{40B629F6-8A7B-45BB-BC3C-30C716A9D25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286375" y="4643438"/>
            <a:ext cx="0" cy="936625"/>
          </a:xfrm>
          <a:prstGeom prst="line">
            <a:avLst/>
          </a:prstGeom>
          <a:noFill/>
          <a:ln w="28575">
            <a:solidFill>
              <a:srgbClr val="FFCC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413" name="Line 13">
            <a:extLst>
              <a:ext uri="{FF2B5EF4-FFF2-40B4-BE49-F238E27FC236}">
                <a16:creationId xmlns:a16="http://schemas.microsoft.com/office/drawing/2014/main" id="{DF3970CB-B9B2-45D0-AB82-86EDE81B594E}"/>
              </a:ext>
            </a:extLst>
          </p:cNvPr>
          <p:cNvSpPr>
            <a:spLocks noChangeShapeType="1"/>
          </p:cNvSpPr>
          <p:nvPr/>
        </p:nvSpPr>
        <p:spPr bwMode="auto">
          <a:xfrm>
            <a:off x="5157788" y="5643563"/>
            <a:ext cx="12192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358414" name="Object 4">
            <a:extLst>
              <a:ext uri="{FF2B5EF4-FFF2-40B4-BE49-F238E27FC236}">
                <a16:creationId xmlns:a16="http://schemas.microsoft.com/office/drawing/2014/main" id="{CB46A845-7102-4CB7-B70B-AEE75D5C652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57863" y="5891213"/>
          <a:ext cx="287337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980" name="公式" r:id="rId7" imgW="218967" imgH="276157" progId="Equation.3">
                  <p:embed/>
                </p:oleObj>
              </mc:Choice>
              <mc:Fallback>
                <p:oleObj name="公式" r:id="rId7" imgW="218967" imgH="276157" progId="Equation.3">
                  <p:embed/>
                  <p:pic>
                    <p:nvPicPr>
                      <p:cNvPr id="358414" name="Object 4">
                        <a:extLst>
                          <a:ext uri="{FF2B5EF4-FFF2-40B4-BE49-F238E27FC236}">
                            <a16:creationId xmlns:a16="http://schemas.microsoft.com/office/drawing/2014/main" id="{CB46A845-7102-4CB7-B70B-AEE75D5C652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57863" y="5891213"/>
                        <a:ext cx="287337" cy="360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15" name="Rectangle 15">
            <a:extLst>
              <a:ext uri="{FF2B5EF4-FFF2-40B4-BE49-F238E27FC236}">
                <a16:creationId xmlns:a16="http://schemas.microsoft.com/office/drawing/2014/main" id="{D1657331-2550-44BF-9CAD-1878C406DF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3500" y="4286250"/>
            <a:ext cx="128587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700" tIns="12700" rIns="12700" bIns="12700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zh-CN" altLang="en-US" sz="2000">
                <a:solidFill>
                  <a:srgbClr val="66FFFF"/>
                </a:solidFill>
                <a:latin typeface="楷体_GB2312" pitchFamily="49" charset="-122"/>
                <a:ea typeface="楷体_GB2312" pitchFamily="49" charset="-122"/>
              </a:rPr>
              <a:t>反射光</a:t>
            </a:r>
            <a:r>
              <a:rPr lang="en-US" altLang="zh-CN" sz="2000">
                <a:solidFill>
                  <a:srgbClr val="66FFFF"/>
                </a:solidFill>
                <a:latin typeface="楷体_GB2312" pitchFamily="49" charset="-122"/>
                <a:ea typeface="楷体_GB2312" pitchFamily="49" charset="-122"/>
              </a:rPr>
              <a:t>1</a:t>
            </a:r>
          </a:p>
        </p:txBody>
      </p:sp>
      <p:sp>
        <p:nvSpPr>
          <p:cNvPr id="358416" name="Rectangle 16">
            <a:extLst>
              <a:ext uri="{FF2B5EF4-FFF2-40B4-BE49-F238E27FC236}">
                <a16:creationId xmlns:a16="http://schemas.microsoft.com/office/drawing/2014/main" id="{2733331D-63D5-4FAE-9B93-2EA1D26FBB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9088" y="4864100"/>
            <a:ext cx="1273175" cy="19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700" tIns="12700" rIns="12700" bIns="12700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zh-CN" altLang="en-US" sz="2000">
                <a:solidFill>
                  <a:srgbClr val="FFCC99"/>
                </a:solidFill>
                <a:latin typeface="楷体_GB2312" pitchFamily="49" charset="-122"/>
                <a:ea typeface="楷体_GB2312" pitchFamily="49" charset="-122"/>
              </a:rPr>
              <a:t>反射光</a:t>
            </a:r>
            <a:r>
              <a:rPr lang="en-US" altLang="zh-CN" sz="2000">
                <a:solidFill>
                  <a:srgbClr val="FFCC99"/>
                </a:solidFill>
                <a:latin typeface="楷体_GB2312" pitchFamily="49" charset="-122"/>
                <a:ea typeface="楷体_GB2312" pitchFamily="49" charset="-122"/>
              </a:rPr>
              <a:t>2</a:t>
            </a:r>
          </a:p>
        </p:txBody>
      </p:sp>
      <p:sp>
        <p:nvSpPr>
          <p:cNvPr id="358417" name="Rectangle 17">
            <a:extLst>
              <a:ext uri="{FF2B5EF4-FFF2-40B4-BE49-F238E27FC236}">
                <a16:creationId xmlns:a16="http://schemas.microsoft.com/office/drawing/2014/main" id="{81C3A29C-1238-4F35-A3F9-DB203BF990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6250" y="4508500"/>
            <a:ext cx="101123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700" tIns="12700" rIns="12700" bIns="12700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zh-CN" altLang="en-US" sz="2000">
                <a:solidFill>
                  <a:srgbClr val="FFFF66"/>
                </a:solidFill>
                <a:ea typeface="楷体_GB2312" pitchFamily="49" charset="-122"/>
              </a:rPr>
              <a:t>入射光</a:t>
            </a:r>
          </a:p>
        </p:txBody>
      </p:sp>
      <p:graphicFrame>
        <p:nvGraphicFramePr>
          <p:cNvPr id="358418" name="Object 5">
            <a:extLst>
              <a:ext uri="{FF2B5EF4-FFF2-40B4-BE49-F238E27FC236}">
                <a16:creationId xmlns:a16="http://schemas.microsoft.com/office/drawing/2014/main" id="{CC133E57-A484-454B-910D-36C7AA67D62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00438" y="1500188"/>
          <a:ext cx="2284412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981" name="公式" r:id="rId9" imgW="2504967" imgH="657327" progId="Equation.3">
                  <p:embed/>
                </p:oleObj>
              </mc:Choice>
              <mc:Fallback>
                <p:oleObj name="公式" r:id="rId9" imgW="2504967" imgH="657327" progId="Equation.3">
                  <p:embed/>
                  <p:pic>
                    <p:nvPicPr>
                      <p:cNvPr id="358418" name="Object 5">
                        <a:extLst>
                          <a:ext uri="{FF2B5EF4-FFF2-40B4-BE49-F238E27FC236}">
                            <a16:creationId xmlns:a16="http://schemas.microsoft.com/office/drawing/2014/main" id="{CC133E57-A484-454B-910D-36C7AA67D62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0438" y="1500188"/>
                        <a:ext cx="2284412" cy="628650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19" name="Text Box 19">
            <a:extLst>
              <a:ext uri="{FF2B5EF4-FFF2-40B4-BE49-F238E27FC236}">
                <a16:creationId xmlns:a16="http://schemas.microsoft.com/office/drawing/2014/main" id="{82D23557-75BE-4630-B21A-F3A3870DB5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813" y="642938"/>
            <a:ext cx="27860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chemeClr val="bg1"/>
                </a:solidFill>
                <a:latin typeface="宋体" panose="02010600030101010101" pitchFamily="2" charset="-122"/>
              </a:rPr>
              <a:t>考虑半波损失 </a:t>
            </a:r>
          </a:p>
        </p:txBody>
      </p:sp>
      <p:sp>
        <p:nvSpPr>
          <p:cNvPr id="358421" name="Text Box 21">
            <a:extLst>
              <a:ext uri="{FF2B5EF4-FFF2-40B4-BE49-F238E27FC236}">
                <a16:creationId xmlns:a16="http://schemas.microsoft.com/office/drawing/2014/main" id="{EC18FC30-4739-4351-95A7-26E57D47CD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8750" y="1571625"/>
            <a:ext cx="15446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chemeClr val="bg1"/>
                </a:solidFill>
              </a:rPr>
              <a:t>光程差</a:t>
            </a:r>
            <a:r>
              <a:rPr lang="en-US" altLang="zh-CN">
                <a:solidFill>
                  <a:schemeClr val="bg1"/>
                </a:solidFill>
              </a:rPr>
              <a:t>:</a:t>
            </a:r>
            <a:endParaRPr lang="zh-CN" altLang="en-US">
              <a:solidFill>
                <a:schemeClr val="bg1"/>
              </a:solidFill>
            </a:endParaRPr>
          </a:p>
        </p:txBody>
      </p:sp>
      <p:graphicFrame>
        <p:nvGraphicFramePr>
          <p:cNvPr id="358422" name="Object 7">
            <a:extLst>
              <a:ext uri="{FF2B5EF4-FFF2-40B4-BE49-F238E27FC236}">
                <a16:creationId xmlns:a16="http://schemas.microsoft.com/office/drawing/2014/main" id="{E1D6D86B-AE42-49F7-82FE-01D8993B6089}"/>
              </a:ext>
            </a:extLst>
          </p:cNvPr>
          <p:cNvGraphicFramePr>
            <a:graphicFrameLocks noGrp="1"/>
          </p:cNvGraphicFramePr>
          <p:nvPr>
            <p:ph sz="half" idx="4294967295"/>
          </p:nvPr>
        </p:nvGraphicFramePr>
        <p:xfrm>
          <a:off x="4016375" y="5865813"/>
          <a:ext cx="341313" cy="42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982" name="公式" r:id="rId11" imgW="304902" imgH="380864" progId="Equation.3">
                  <p:embed/>
                </p:oleObj>
              </mc:Choice>
              <mc:Fallback>
                <p:oleObj name="公式" r:id="rId11" imgW="304902" imgH="380864" progId="Equation.3">
                  <p:embed/>
                  <p:pic>
                    <p:nvPicPr>
                      <p:cNvPr id="358422" name="Object 7">
                        <a:extLst>
                          <a:ext uri="{FF2B5EF4-FFF2-40B4-BE49-F238E27FC236}">
                            <a16:creationId xmlns:a16="http://schemas.microsoft.com/office/drawing/2014/main" id="{E1D6D86B-AE42-49F7-82FE-01D8993B6089}"/>
                          </a:ext>
                        </a:extLst>
                      </p:cNvPr>
                      <p:cNvPicPr>
                        <a:picLocks noGrp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6375" y="5865813"/>
                        <a:ext cx="341313" cy="420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90" name="灯片编号占位符 1">
            <a:extLst>
              <a:ext uri="{FF2B5EF4-FFF2-40B4-BE49-F238E27FC236}">
                <a16:creationId xmlns:a16="http://schemas.microsoft.com/office/drawing/2014/main" id="{551F25EC-1A52-4201-9AC1-42E051CEB33B}"/>
              </a:ext>
            </a:extLst>
          </p:cNvPr>
          <p:cNvSpPr txBox="1">
            <a:spLocks/>
          </p:cNvSpPr>
          <p:nvPr/>
        </p:nvSpPr>
        <p:spPr bwMode="auto">
          <a:xfrm>
            <a:off x="0" y="6381750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986759C-D2EC-47BF-8365-6B55F00CC9AE}" type="slidenum">
              <a:rPr lang="en-US" altLang="zh-CN" b="0">
                <a:solidFill>
                  <a:srgbClr val="FF00FF"/>
                </a:solidFill>
              </a:rPr>
              <a:pPr eaLnBrk="1" hangingPunct="1"/>
              <a:t>9</a:t>
            </a:fld>
            <a:r>
              <a:rPr lang="en-US" altLang="zh-CN" b="0">
                <a:solidFill>
                  <a:srgbClr val="FF00FF"/>
                </a:solidFill>
              </a:rPr>
              <a:t>/21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8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8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58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58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58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58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58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58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58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358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358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358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58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58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358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358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358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358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3584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584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358405" grpId="0" animBg="1" autoUpdateAnimBg="0"/>
      <p:bldP spid="358415" grpId="0" autoUpdateAnimBg="0"/>
      <p:bldP spid="358416" grpId="0" autoUpdateAnimBg="0"/>
      <p:bldP spid="358417" grpId="0" autoUpdateAnimBg="0"/>
      <p:bldP spid="358419" grpId="0" autoUpdateAnimBg="0"/>
      <p:bldP spid="358421" grpId="0" autoUpdateAnimBg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18641</TotalTime>
  <Words>1052</Words>
  <Application>Microsoft Office PowerPoint</Application>
  <PresentationFormat>全屏显示(4:3)</PresentationFormat>
  <Paragraphs>143</Paragraphs>
  <Slides>16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16</vt:i4>
      </vt:variant>
    </vt:vector>
  </HeadingPairs>
  <TitlesOfParts>
    <vt:vector size="35" baseType="lpstr">
      <vt:lpstr>方正书宋简体</vt:lpstr>
      <vt:lpstr>方正姚体</vt:lpstr>
      <vt:lpstr>黑体</vt:lpstr>
      <vt:lpstr>华文仿宋</vt:lpstr>
      <vt:lpstr>华文楷体</vt:lpstr>
      <vt:lpstr>华文中宋</vt:lpstr>
      <vt:lpstr>楷体_GB2312</vt:lpstr>
      <vt:lpstr>宋体</vt:lpstr>
      <vt:lpstr>微软雅黑</vt:lpstr>
      <vt:lpstr>Arial</vt:lpstr>
      <vt:lpstr>Cambria Math</vt:lpstr>
      <vt:lpstr>Comic Sans MS</vt:lpstr>
      <vt:lpstr>Symbol</vt:lpstr>
      <vt:lpstr>Times New Roman</vt:lpstr>
      <vt:lpstr>Wingdings</vt:lpstr>
      <vt:lpstr>默认设计模板</vt:lpstr>
      <vt:lpstr>公式</vt:lpstr>
      <vt:lpstr>Equation</vt:lpstr>
      <vt:lpstr>位图图像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xian jiaotong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下册-大学物理</dc:title>
  <dc:creator>yzhang</dc:creator>
  <cp:lastModifiedBy>yzhang</cp:lastModifiedBy>
  <cp:revision>1316</cp:revision>
  <cp:lastPrinted>2022-09-23T09:41:43Z</cp:lastPrinted>
  <dcterms:created xsi:type="dcterms:W3CDTF">1998-11-21T01:35:42Z</dcterms:created>
  <dcterms:modified xsi:type="dcterms:W3CDTF">2022-10-11T02:29:20Z</dcterms:modified>
</cp:coreProperties>
</file>