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39" r:id="rId2"/>
    <p:sldId id="484" r:id="rId3"/>
    <p:sldId id="708" r:id="rId4"/>
    <p:sldId id="707" r:id="rId5"/>
    <p:sldId id="485" r:id="rId6"/>
    <p:sldId id="470" r:id="rId7"/>
    <p:sldId id="471" r:id="rId8"/>
    <p:sldId id="473" r:id="rId9"/>
    <p:sldId id="479" r:id="rId10"/>
    <p:sldId id="474" r:id="rId11"/>
    <p:sldId id="475" r:id="rId12"/>
    <p:sldId id="476" r:id="rId13"/>
    <p:sldId id="477" r:id="rId14"/>
    <p:sldId id="480" r:id="rId15"/>
    <p:sldId id="481" r:id="rId16"/>
    <p:sldId id="482" r:id="rId17"/>
    <p:sldId id="483" r:id="rId18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800000"/>
    <a:srgbClr val="FFCC99"/>
    <a:srgbClr val="CC6600"/>
    <a:srgbClr val="00999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59" autoAdjust="0"/>
    <p:restoredTop sz="94830" autoAdjust="0"/>
  </p:normalViewPr>
  <p:slideViewPr>
    <p:cSldViewPr>
      <p:cViewPr varScale="1">
        <p:scale>
          <a:sx n="85" d="100"/>
          <a:sy n="85" d="100"/>
        </p:scale>
        <p:origin x="1219" y="48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5" Type="http://schemas.openxmlformats.org/officeDocument/2006/relationships/image" Target="../media/image90.emf"/><Relationship Id="rId4" Type="http://schemas.openxmlformats.org/officeDocument/2006/relationships/image" Target="../media/image8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png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96.emf"/><Relationship Id="rId7" Type="http://schemas.openxmlformats.org/officeDocument/2006/relationships/image" Target="../media/image100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6" Type="http://schemas.openxmlformats.org/officeDocument/2006/relationships/image" Target="../media/image99.emf"/><Relationship Id="rId5" Type="http://schemas.openxmlformats.org/officeDocument/2006/relationships/image" Target="../media/image98.emf"/><Relationship Id="rId4" Type="http://schemas.openxmlformats.org/officeDocument/2006/relationships/image" Target="../media/image97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image" Target="../media/image116.emf"/><Relationship Id="rId3" Type="http://schemas.openxmlformats.org/officeDocument/2006/relationships/image" Target="../media/image106.emf"/><Relationship Id="rId7" Type="http://schemas.openxmlformats.org/officeDocument/2006/relationships/image" Target="../media/image110.emf"/><Relationship Id="rId12" Type="http://schemas.openxmlformats.org/officeDocument/2006/relationships/image" Target="../media/image115.emf"/><Relationship Id="rId17" Type="http://schemas.openxmlformats.org/officeDocument/2006/relationships/image" Target="../media/image120.emf"/><Relationship Id="rId2" Type="http://schemas.openxmlformats.org/officeDocument/2006/relationships/image" Target="../media/image105.emf"/><Relationship Id="rId16" Type="http://schemas.openxmlformats.org/officeDocument/2006/relationships/image" Target="../media/image119.emf"/><Relationship Id="rId1" Type="http://schemas.openxmlformats.org/officeDocument/2006/relationships/image" Target="../media/image104.emf"/><Relationship Id="rId6" Type="http://schemas.openxmlformats.org/officeDocument/2006/relationships/image" Target="../media/image109.emf"/><Relationship Id="rId11" Type="http://schemas.openxmlformats.org/officeDocument/2006/relationships/image" Target="../media/image114.emf"/><Relationship Id="rId5" Type="http://schemas.openxmlformats.org/officeDocument/2006/relationships/image" Target="../media/image108.emf"/><Relationship Id="rId15" Type="http://schemas.openxmlformats.org/officeDocument/2006/relationships/image" Target="../media/image118.emf"/><Relationship Id="rId10" Type="http://schemas.openxmlformats.org/officeDocument/2006/relationships/image" Target="../media/image113.emf"/><Relationship Id="rId4" Type="http://schemas.openxmlformats.org/officeDocument/2006/relationships/image" Target="../media/image107.emf"/><Relationship Id="rId9" Type="http://schemas.openxmlformats.org/officeDocument/2006/relationships/image" Target="../media/image112.emf"/><Relationship Id="rId14" Type="http://schemas.openxmlformats.org/officeDocument/2006/relationships/image" Target="../media/image117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3" Type="http://schemas.openxmlformats.org/officeDocument/2006/relationships/image" Target="../media/image123.emf"/><Relationship Id="rId7" Type="http://schemas.openxmlformats.org/officeDocument/2006/relationships/image" Target="../media/image127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6" Type="http://schemas.openxmlformats.org/officeDocument/2006/relationships/image" Target="../media/image126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Relationship Id="rId9" Type="http://schemas.openxmlformats.org/officeDocument/2006/relationships/image" Target="../media/image12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11" Type="http://schemas.openxmlformats.org/officeDocument/2006/relationships/image" Target="../media/image26.e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69.emf"/><Relationship Id="rId18" Type="http://schemas.openxmlformats.org/officeDocument/2006/relationships/image" Target="../media/image74.emf"/><Relationship Id="rId3" Type="http://schemas.openxmlformats.org/officeDocument/2006/relationships/image" Target="../media/image59.emf"/><Relationship Id="rId7" Type="http://schemas.openxmlformats.org/officeDocument/2006/relationships/image" Target="../media/image63.emf"/><Relationship Id="rId12" Type="http://schemas.openxmlformats.org/officeDocument/2006/relationships/image" Target="../media/image68.emf"/><Relationship Id="rId17" Type="http://schemas.openxmlformats.org/officeDocument/2006/relationships/image" Target="../media/image73.emf"/><Relationship Id="rId2" Type="http://schemas.openxmlformats.org/officeDocument/2006/relationships/image" Target="../media/image58.emf"/><Relationship Id="rId16" Type="http://schemas.openxmlformats.org/officeDocument/2006/relationships/image" Target="../media/image72.emf"/><Relationship Id="rId1" Type="http://schemas.openxmlformats.org/officeDocument/2006/relationships/image" Target="../media/image57.emf"/><Relationship Id="rId6" Type="http://schemas.openxmlformats.org/officeDocument/2006/relationships/image" Target="../media/image62.emf"/><Relationship Id="rId11" Type="http://schemas.openxmlformats.org/officeDocument/2006/relationships/image" Target="../media/image67.emf"/><Relationship Id="rId5" Type="http://schemas.openxmlformats.org/officeDocument/2006/relationships/image" Target="../media/image61.emf"/><Relationship Id="rId15" Type="http://schemas.openxmlformats.org/officeDocument/2006/relationships/image" Target="../media/image71.emf"/><Relationship Id="rId10" Type="http://schemas.openxmlformats.org/officeDocument/2006/relationships/image" Target="../media/image66.emf"/><Relationship Id="rId19" Type="http://schemas.openxmlformats.org/officeDocument/2006/relationships/image" Target="../media/image75.emf"/><Relationship Id="rId4" Type="http://schemas.openxmlformats.org/officeDocument/2006/relationships/image" Target="../media/image60.emf"/><Relationship Id="rId9" Type="http://schemas.openxmlformats.org/officeDocument/2006/relationships/image" Target="../media/image65.emf"/><Relationship Id="rId14" Type="http://schemas.openxmlformats.org/officeDocument/2006/relationships/image" Target="../media/image70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10" Type="http://schemas.openxmlformats.org/officeDocument/2006/relationships/image" Target="../media/image85.emf"/><Relationship Id="rId4" Type="http://schemas.openxmlformats.org/officeDocument/2006/relationships/image" Target="../media/image79.emf"/><Relationship Id="rId9" Type="http://schemas.openxmlformats.org/officeDocument/2006/relationships/image" Target="../media/image8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F2C3936-49E5-4914-8C56-25CAFF0F28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036887A-7CC7-47F6-A213-955A1EC1A4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F8E448CA-C50C-42EB-BBAA-0345AC54C4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0A753224-E1C2-4828-886E-7F3B43393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FF4DE6-1985-490C-B7E0-EDBA30F6E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2755A0-6D55-4F67-B545-B62413DD5F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E9721664-3DFA-44CE-828B-F0483C8B21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CEF8174-0193-4382-9B86-F3528DD52C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EA12F50F-18E1-4D54-A6E1-39F9E1C4D6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92953CE2-A883-4086-B9A6-9B62C600D4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87F60309-6BAD-4604-8479-C5398081A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216DFA-5E0B-4E3C-A3A7-5CFDC691FE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7B727AC-D56C-4914-8C72-1CDCA6EF6A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3BF9431-197F-4149-AD80-35822BA6D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2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721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7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85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670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83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7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192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2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88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33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91FC828C-5B3E-41D2-A86A-4791CCA5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A38F0412-1556-47C8-B4A2-4AD09CE9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6.bin"/><Relationship Id="rId18" Type="http://schemas.openxmlformats.org/officeDocument/2006/relationships/image" Target="../media/image64.emf"/><Relationship Id="rId26" Type="http://schemas.openxmlformats.org/officeDocument/2006/relationships/image" Target="../media/image68.emf"/><Relationship Id="rId39" Type="http://schemas.openxmlformats.org/officeDocument/2006/relationships/oleObject" Target="../embeddings/oleObject69.bin"/><Relationship Id="rId21" Type="http://schemas.openxmlformats.org/officeDocument/2006/relationships/oleObject" Target="../embeddings/oleObject60.bin"/><Relationship Id="rId34" Type="http://schemas.openxmlformats.org/officeDocument/2006/relationships/image" Target="../media/image72.emf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33" Type="http://schemas.openxmlformats.org/officeDocument/2006/relationships/oleObject" Target="../embeddings/oleObject66.bin"/><Relationship Id="rId38" Type="http://schemas.openxmlformats.org/officeDocument/2006/relationships/image" Target="../media/image7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emf"/><Relationship Id="rId20" Type="http://schemas.openxmlformats.org/officeDocument/2006/relationships/image" Target="../media/image65.emf"/><Relationship Id="rId29" Type="http://schemas.openxmlformats.org/officeDocument/2006/relationships/oleObject" Target="../embeddings/oleObject64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67.emf"/><Relationship Id="rId32" Type="http://schemas.openxmlformats.org/officeDocument/2006/relationships/image" Target="../media/image71.emf"/><Relationship Id="rId37" Type="http://schemas.openxmlformats.org/officeDocument/2006/relationships/oleObject" Target="../embeddings/oleObject68.bin"/><Relationship Id="rId40" Type="http://schemas.openxmlformats.org/officeDocument/2006/relationships/image" Target="../media/image75.e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69.emf"/><Relationship Id="rId36" Type="http://schemas.openxmlformats.org/officeDocument/2006/relationships/image" Target="../media/image73.emf"/><Relationship Id="rId10" Type="http://schemas.openxmlformats.org/officeDocument/2006/relationships/image" Target="../media/image60.emf"/><Relationship Id="rId19" Type="http://schemas.openxmlformats.org/officeDocument/2006/relationships/oleObject" Target="../embeddings/oleObject59.bin"/><Relationship Id="rId31" Type="http://schemas.openxmlformats.org/officeDocument/2006/relationships/oleObject" Target="../embeddings/oleObject65.bin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2.emf"/><Relationship Id="rId22" Type="http://schemas.openxmlformats.org/officeDocument/2006/relationships/image" Target="../media/image66.emf"/><Relationship Id="rId27" Type="http://schemas.openxmlformats.org/officeDocument/2006/relationships/oleObject" Target="../embeddings/oleObject63.bin"/><Relationship Id="rId30" Type="http://schemas.openxmlformats.org/officeDocument/2006/relationships/image" Target="../media/image70.emf"/><Relationship Id="rId35" Type="http://schemas.openxmlformats.org/officeDocument/2006/relationships/oleObject" Target="../embeddings/oleObject67.bin"/><Relationship Id="rId8" Type="http://schemas.openxmlformats.org/officeDocument/2006/relationships/image" Target="../media/image59.emf"/><Relationship Id="rId3" Type="http://schemas.openxmlformats.org/officeDocument/2006/relationships/oleObject" Target="../embeddings/oleObject5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75.bin"/><Relationship Id="rId18" Type="http://schemas.openxmlformats.org/officeDocument/2006/relationships/image" Target="../media/image83.emf"/><Relationship Id="rId3" Type="http://schemas.openxmlformats.org/officeDocument/2006/relationships/oleObject" Target="../embeddings/oleObject70.bin"/><Relationship Id="rId21" Type="http://schemas.openxmlformats.org/officeDocument/2006/relationships/oleObject" Target="../embeddings/oleObject79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emf"/><Relationship Id="rId20" Type="http://schemas.openxmlformats.org/officeDocument/2006/relationships/image" Target="../media/image84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5" Type="http://schemas.openxmlformats.org/officeDocument/2006/relationships/oleObject" Target="../embeddings/oleObject76.bin"/><Relationship Id="rId10" Type="http://schemas.openxmlformats.org/officeDocument/2006/relationships/image" Target="../media/image79.emf"/><Relationship Id="rId19" Type="http://schemas.openxmlformats.org/officeDocument/2006/relationships/oleObject" Target="../embeddings/oleObject78.bin"/><Relationship Id="rId4" Type="http://schemas.openxmlformats.org/officeDocument/2006/relationships/image" Target="../media/image76.emf"/><Relationship Id="rId9" Type="http://schemas.openxmlformats.org/officeDocument/2006/relationships/oleObject" Target="../embeddings/oleObject73.bin"/><Relationship Id="rId14" Type="http://schemas.openxmlformats.org/officeDocument/2006/relationships/image" Target="../media/image81.emf"/><Relationship Id="rId22" Type="http://schemas.openxmlformats.org/officeDocument/2006/relationships/image" Target="../media/image8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9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9.emf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9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92.png"/><Relationship Id="rId4" Type="http://schemas.openxmlformats.org/officeDocument/2006/relationships/oleObject" Target="../embeddings/oleObject8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101.e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8.e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5.e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97.emf"/><Relationship Id="rId4" Type="http://schemas.openxmlformats.org/officeDocument/2006/relationships/image" Target="../media/image94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3.jpe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11.emf"/><Relationship Id="rId26" Type="http://schemas.openxmlformats.org/officeDocument/2006/relationships/image" Target="../media/image115.e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34" Type="http://schemas.openxmlformats.org/officeDocument/2006/relationships/image" Target="../media/image119.emf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8.e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6.bin"/><Relationship Id="rId3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emf"/><Relationship Id="rId20" Type="http://schemas.openxmlformats.org/officeDocument/2006/relationships/image" Target="../media/image112.emf"/><Relationship Id="rId29" Type="http://schemas.openxmlformats.org/officeDocument/2006/relationships/oleObject" Target="../embeddings/oleObject108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5.e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114.emf"/><Relationship Id="rId32" Type="http://schemas.openxmlformats.org/officeDocument/2006/relationships/image" Target="../media/image118.emf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28" Type="http://schemas.openxmlformats.org/officeDocument/2006/relationships/image" Target="../media/image116.emf"/><Relationship Id="rId36" Type="http://schemas.openxmlformats.org/officeDocument/2006/relationships/image" Target="../media/image120.emf"/><Relationship Id="rId10" Type="http://schemas.openxmlformats.org/officeDocument/2006/relationships/image" Target="../media/image107.emf"/><Relationship Id="rId19" Type="http://schemas.openxmlformats.org/officeDocument/2006/relationships/oleObject" Target="../embeddings/oleObject103.bin"/><Relationship Id="rId31" Type="http://schemas.openxmlformats.org/officeDocument/2006/relationships/oleObject" Target="../embeddings/oleObject109.bin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09.emf"/><Relationship Id="rId22" Type="http://schemas.openxmlformats.org/officeDocument/2006/relationships/image" Target="../media/image113.emf"/><Relationship Id="rId27" Type="http://schemas.openxmlformats.org/officeDocument/2006/relationships/oleObject" Target="../embeddings/oleObject107.bin"/><Relationship Id="rId30" Type="http://schemas.openxmlformats.org/officeDocument/2006/relationships/image" Target="../media/image117.emf"/><Relationship Id="rId35" Type="http://schemas.openxmlformats.org/officeDocument/2006/relationships/oleObject" Target="../embeddings/oleObject111.bin"/><Relationship Id="rId8" Type="http://schemas.openxmlformats.org/officeDocument/2006/relationships/image" Target="../media/image106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28.e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25.e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emf"/><Relationship Id="rId20" Type="http://schemas.openxmlformats.org/officeDocument/2006/relationships/image" Target="../media/image129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2.e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10" Type="http://schemas.openxmlformats.org/officeDocument/2006/relationships/image" Target="../media/image124.e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2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3.emf"/><Relationship Id="rId26" Type="http://schemas.openxmlformats.org/officeDocument/2006/relationships/image" Target="../media/image27.e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21.bin"/><Relationship Id="rId25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8.bin"/><Relationship Id="rId24" Type="http://schemas.openxmlformats.org/officeDocument/2006/relationships/image" Target="../media/image26.emf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23" Type="http://schemas.openxmlformats.org/officeDocument/2006/relationships/oleObject" Target="../embeddings/oleObject24.bin"/><Relationship Id="rId10" Type="http://schemas.openxmlformats.org/officeDocument/2006/relationships/image" Target="../media/image19.e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1.emf"/><Relationship Id="rId22" Type="http://schemas.openxmlformats.org/officeDocument/2006/relationships/image" Target="../media/image2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4.emf"/><Relationship Id="rId3" Type="http://schemas.openxmlformats.org/officeDocument/2006/relationships/image" Target="../media/image36.png"/><Relationship Id="rId7" Type="http://schemas.openxmlformats.org/officeDocument/2006/relationships/image" Target="../media/image29.emf"/><Relationship Id="rId12" Type="http://schemas.openxmlformats.org/officeDocument/2006/relationships/image" Target="../media/image37.jpeg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emf"/><Relationship Id="rId20" Type="http://schemas.openxmlformats.org/officeDocument/2006/relationships/image" Target="../media/image35.e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5" Type="http://schemas.openxmlformats.org/officeDocument/2006/relationships/oleObject" Target="../embeddings/oleObject31.bin"/><Relationship Id="rId10" Type="http://schemas.openxmlformats.org/officeDocument/2006/relationships/oleObject" Target="../embeddings/oleObject29.bin"/><Relationship Id="rId19" Type="http://schemas.openxmlformats.org/officeDocument/2006/relationships/oleObject" Target="../embeddings/oleObject33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0.emf"/><Relationship Id="rId14" Type="http://schemas.openxmlformats.org/officeDocument/2006/relationships/image" Target="../media/image3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8.emf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7.wmf"/><Relationship Id="rId3" Type="http://schemas.openxmlformats.org/officeDocument/2006/relationships/image" Target="../media/image48.png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6.wmf"/><Relationship Id="rId5" Type="http://schemas.openxmlformats.org/officeDocument/2006/relationships/image" Target="../media/image43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4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5">
            <a:extLst>
              <a:ext uri="{FF2B5EF4-FFF2-40B4-BE49-F238E27FC236}">
                <a16:creationId xmlns:a16="http://schemas.microsoft.com/office/drawing/2014/main" id="{39AC1C33-7C93-4751-8E4A-D2B679B2F494}"/>
              </a:ext>
            </a:extLst>
          </p:cNvPr>
          <p:cNvGrpSpPr>
            <a:grpSpLocks/>
          </p:cNvGrpSpPr>
          <p:nvPr/>
        </p:nvGrpSpPr>
        <p:grpSpPr bwMode="auto">
          <a:xfrm>
            <a:off x="-571500" y="0"/>
            <a:ext cx="10293350" cy="6858000"/>
            <a:chOff x="-571500" y="0"/>
            <a:chExt cx="10293350" cy="6858024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09835E99-6BDC-4FA0-8AA1-AC6621D38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1500" y="0"/>
              <a:ext cx="1029335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" name="矩形 4">
              <a:extLst>
                <a:ext uri="{FF2B5EF4-FFF2-40B4-BE49-F238E27FC236}">
                  <a16:creationId xmlns:a16="http://schemas.microsoft.com/office/drawing/2014/main" id="{52213544-6606-472E-9167-8154BFC98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861" y="6457914"/>
              <a:ext cx="2619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 dirty="0">
                  <a:solidFill>
                    <a:srgbClr val="FF0000"/>
                  </a:solidFill>
                </a:rPr>
                <a:t>Yosemite National Park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 Box 1039">
            <a:extLst>
              <a:ext uri="{FF2B5EF4-FFF2-40B4-BE49-F238E27FC236}">
                <a16:creationId xmlns:a16="http://schemas.microsoft.com/office/drawing/2014/main" id="{0053801A-7244-435B-A4A9-6BB7DFF5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05225"/>
            <a:ext cx="6705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</a:p>
          <a:p>
            <a:pPr algn="ctr" eaLnBrk="1" hangingPunct="1">
              <a:lnSpc>
                <a:spcPct val="75000"/>
              </a:lnSpc>
              <a:defRPr/>
            </a:pP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楷体_GB2312" pitchFamily="49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17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17" charset="-122"/>
              </a:rPr>
              <a:t>Oct. </a:t>
            </a:r>
            <a:r>
              <a:rPr lang="en-US" altLang="zh-CN"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17" charset="-122"/>
              </a:rPr>
              <a:t>13, </a:t>
            </a: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17" charset="-122"/>
              </a:rPr>
              <a:t>2022</a:t>
            </a:r>
          </a:p>
        </p:txBody>
      </p:sp>
      <p:sp>
        <p:nvSpPr>
          <p:cNvPr id="4100" name="WordArt 1044">
            <a:extLst>
              <a:ext uri="{FF2B5EF4-FFF2-40B4-BE49-F238E27FC236}">
                <a16:creationId xmlns:a16="http://schemas.microsoft.com/office/drawing/2014/main" id="{583C432B-27A5-461B-85A5-7C5DABD1403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9750" y="1268413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2D76A12-DE74-4500-A601-890F45F82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5" y="2592388"/>
            <a:ext cx="2701925" cy="503237"/>
          </a:xfrm>
          <a:prstGeom prst="rect">
            <a:avLst/>
          </a:prstGeom>
          <a:solidFill>
            <a:srgbClr val="00CC99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57B3EAF9-F618-4568-8B70-AFDB6CA7B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28625"/>
            <a:ext cx="2819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二</a:t>
            </a:r>
            <a:r>
              <a:rPr lang="en-US" altLang="zh-CN">
                <a:solidFill>
                  <a:srgbClr val="FFFF00"/>
                </a:solidFill>
              </a:rPr>
              <a:t>. </a:t>
            </a:r>
            <a:r>
              <a:rPr lang="zh-CN" altLang="en-US">
                <a:solidFill>
                  <a:srgbClr val="FFFF00"/>
                </a:solidFill>
              </a:rPr>
              <a:t>等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倾干涉  </a:t>
            </a:r>
          </a:p>
        </p:txBody>
      </p:sp>
      <p:graphicFrame>
        <p:nvGraphicFramePr>
          <p:cNvPr id="16388" name="Object 2">
            <a:extLst>
              <a:ext uri="{FF2B5EF4-FFF2-40B4-BE49-F238E27FC236}">
                <a16:creationId xmlns:a16="http://schemas.microsoft.com/office/drawing/2014/main" id="{D5F390E0-85E4-44D6-AC39-B55CF5C1CBB4}"/>
              </a:ext>
            </a:extLst>
          </p:cNvPr>
          <p:cNvGraphicFramePr>
            <a:graphicFrameLocks/>
          </p:cNvGraphicFramePr>
          <p:nvPr/>
        </p:nvGraphicFramePr>
        <p:xfrm>
          <a:off x="1244600" y="2574925"/>
          <a:ext cx="234156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59" name="公式" r:id="rId3" imgW="2562155" imgH="485877" progId="Equation.3">
                  <p:embed/>
                </p:oleObj>
              </mc:Choice>
              <mc:Fallback>
                <p:oleObj name="公式" r:id="rId3" imgW="2562155" imgH="485877" progId="Equation.3">
                  <p:embed/>
                  <p:pic>
                    <p:nvPicPr>
                      <p:cNvPr id="16388" name="Object 2">
                        <a:extLst>
                          <a:ext uri="{FF2B5EF4-FFF2-40B4-BE49-F238E27FC236}">
                            <a16:creationId xmlns:a16="http://schemas.microsoft.com/office/drawing/2014/main" id="{D5F390E0-85E4-44D6-AC39-B55CF5C1CBB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574925"/>
                        <a:ext cx="2341563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3">
            <a:extLst>
              <a:ext uri="{FF2B5EF4-FFF2-40B4-BE49-F238E27FC236}">
                <a16:creationId xmlns:a16="http://schemas.microsoft.com/office/drawing/2014/main" id="{8291FFE1-4019-4C12-8F1D-67F64E148C0F}"/>
              </a:ext>
            </a:extLst>
          </p:cNvPr>
          <p:cNvGraphicFramePr>
            <a:graphicFrameLocks/>
          </p:cNvGraphicFramePr>
          <p:nvPr/>
        </p:nvGraphicFramePr>
        <p:xfrm>
          <a:off x="3995738" y="3786188"/>
          <a:ext cx="2284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60" name="公式" r:id="rId5" imgW="2504967" imgH="790507" progId="Equation.3">
                  <p:embed/>
                </p:oleObj>
              </mc:Choice>
              <mc:Fallback>
                <p:oleObj name="公式" r:id="rId5" imgW="2504967" imgH="790507" progId="Equation.3">
                  <p:embed/>
                  <p:pic>
                    <p:nvPicPr>
                      <p:cNvPr id="16389" name="Object 3">
                        <a:extLst>
                          <a:ext uri="{FF2B5EF4-FFF2-40B4-BE49-F238E27FC236}">
                            <a16:creationId xmlns:a16="http://schemas.microsoft.com/office/drawing/2014/main" id="{8291FFE1-4019-4C12-8F1D-67F64E148C0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786188"/>
                        <a:ext cx="2284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Line 6">
            <a:extLst>
              <a:ext uri="{FF2B5EF4-FFF2-40B4-BE49-F238E27FC236}">
                <a16:creationId xmlns:a16="http://schemas.microsoft.com/office/drawing/2014/main" id="{13895FF8-5699-462E-A27F-BC6FC8F95D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1088" y="2630488"/>
            <a:ext cx="266065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Freeform 8">
            <a:extLst>
              <a:ext uri="{FF2B5EF4-FFF2-40B4-BE49-F238E27FC236}">
                <a16:creationId xmlns:a16="http://schemas.microsoft.com/office/drawing/2014/main" id="{911C0459-1447-49AA-8288-8755ECFF0E8F}"/>
              </a:ext>
            </a:extLst>
          </p:cNvPr>
          <p:cNvSpPr>
            <a:spLocks/>
          </p:cNvSpPr>
          <p:nvPr/>
        </p:nvSpPr>
        <p:spPr bwMode="auto">
          <a:xfrm>
            <a:off x="4500563" y="1293813"/>
            <a:ext cx="379412" cy="242887"/>
          </a:xfrm>
          <a:custGeom>
            <a:avLst/>
            <a:gdLst>
              <a:gd name="T0" fmla="*/ 0 w 384"/>
              <a:gd name="T1" fmla="*/ 2147483646 h 271"/>
              <a:gd name="T2" fmla="*/ 2147483646 w 384"/>
              <a:gd name="T3" fmla="*/ 2147483646 h 271"/>
              <a:gd name="T4" fmla="*/ 2147483646 w 384"/>
              <a:gd name="T5" fmla="*/ 2147483646 h 271"/>
              <a:gd name="T6" fmla="*/ 2147483646 w 384"/>
              <a:gd name="T7" fmla="*/ 2147483646 h 271"/>
              <a:gd name="T8" fmla="*/ 2147483646 w 384"/>
              <a:gd name="T9" fmla="*/ 2147483646 h 271"/>
              <a:gd name="T10" fmla="*/ 2147483646 w 384"/>
              <a:gd name="T11" fmla="*/ 0 h 27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4"/>
              <a:gd name="T19" fmla="*/ 0 h 271"/>
              <a:gd name="T20" fmla="*/ 384 w 384"/>
              <a:gd name="T21" fmla="*/ 271 h 27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4" h="271">
                <a:moveTo>
                  <a:pt x="0" y="271"/>
                </a:moveTo>
                <a:cubicBezTo>
                  <a:pt x="15" y="260"/>
                  <a:pt x="35" y="253"/>
                  <a:pt x="45" y="237"/>
                </a:cubicBezTo>
                <a:cubicBezTo>
                  <a:pt x="69" y="200"/>
                  <a:pt x="64" y="126"/>
                  <a:pt x="124" y="113"/>
                </a:cubicBezTo>
                <a:cubicBezTo>
                  <a:pt x="183" y="100"/>
                  <a:pt x="305" y="90"/>
                  <a:pt x="305" y="90"/>
                </a:cubicBezTo>
                <a:cubicBezTo>
                  <a:pt x="316" y="83"/>
                  <a:pt x="330" y="78"/>
                  <a:pt x="339" y="68"/>
                </a:cubicBezTo>
                <a:cubicBezTo>
                  <a:pt x="357" y="48"/>
                  <a:pt x="384" y="0"/>
                  <a:pt x="384" y="0"/>
                </a:cubicBezTo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393" name="Object 4">
            <a:extLst>
              <a:ext uri="{FF2B5EF4-FFF2-40B4-BE49-F238E27FC236}">
                <a16:creationId xmlns:a16="http://schemas.microsoft.com/office/drawing/2014/main" id="{65A6B03D-FA8C-4AC2-BEA6-B8E8769FB49D}"/>
              </a:ext>
            </a:extLst>
          </p:cNvPr>
          <p:cNvGraphicFramePr>
            <a:graphicFrameLocks/>
          </p:cNvGraphicFramePr>
          <p:nvPr/>
        </p:nvGraphicFramePr>
        <p:xfrm>
          <a:off x="4600575" y="1203325"/>
          <a:ext cx="6572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61" name="公式" r:id="rId7" imgW="618978" imgH="380864" progId="Equation.3">
                  <p:embed/>
                </p:oleObj>
              </mc:Choice>
              <mc:Fallback>
                <p:oleObj name="公式" r:id="rId7" imgW="618978" imgH="380864" progId="Equation.3">
                  <p:embed/>
                  <p:pic>
                    <p:nvPicPr>
                      <p:cNvPr id="16393" name="Object 4">
                        <a:extLst>
                          <a:ext uri="{FF2B5EF4-FFF2-40B4-BE49-F238E27FC236}">
                            <a16:creationId xmlns:a16="http://schemas.microsoft.com/office/drawing/2014/main" id="{65A6B03D-FA8C-4AC2-BEA6-B8E8769FB49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0575" y="1203325"/>
                        <a:ext cx="6572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>
            <a:extLst>
              <a:ext uri="{FF2B5EF4-FFF2-40B4-BE49-F238E27FC236}">
                <a16:creationId xmlns:a16="http://schemas.microsoft.com/office/drawing/2014/main" id="{399F3266-CE13-4C50-9492-768A26D14539}"/>
              </a:ext>
            </a:extLst>
          </p:cNvPr>
          <p:cNvGrpSpPr>
            <a:grpSpLocks/>
          </p:cNvGrpSpPr>
          <p:nvPr/>
        </p:nvGrpSpPr>
        <p:grpSpPr bwMode="auto">
          <a:xfrm>
            <a:off x="4714875" y="1408113"/>
            <a:ext cx="1263650" cy="1223962"/>
            <a:chOff x="5088" y="2256"/>
            <a:chExt cx="809" cy="788"/>
          </a:xfrm>
        </p:grpSpPr>
        <p:sp>
          <p:nvSpPr>
            <p:cNvPr id="22576" name="Line 11">
              <a:extLst>
                <a:ext uri="{FF2B5EF4-FFF2-40B4-BE49-F238E27FC236}">
                  <a16:creationId xmlns:a16="http://schemas.microsoft.com/office/drawing/2014/main" id="{52DB5D2C-6002-4AA6-8E90-B7307FCC5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2256"/>
              <a:ext cx="809" cy="7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7" name="Line 12">
              <a:extLst>
                <a:ext uri="{FF2B5EF4-FFF2-40B4-BE49-F238E27FC236}">
                  <a16:creationId xmlns:a16="http://schemas.microsoft.com/office/drawing/2014/main" id="{B53AFA81-F774-4191-B6A0-DA3AC9781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6" y="2607"/>
              <a:ext cx="31" cy="27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97" name="Oval 13">
            <a:extLst>
              <a:ext uri="{FF2B5EF4-FFF2-40B4-BE49-F238E27FC236}">
                <a16:creationId xmlns:a16="http://schemas.microsoft.com/office/drawing/2014/main" id="{DAAB4765-81FE-4CA8-B6FE-F6846B02DC57}"/>
              </a:ext>
            </a:extLst>
          </p:cNvPr>
          <p:cNvSpPr>
            <a:spLocks noChangeArrowheads="1"/>
          </p:cNvSpPr>
          <p:nvPr/>
        </p:nvSpPr>
        <p:spPr bwMode="auto">
          <a:xfrm rot="2635185">
            <a:off x="6827838" y="1598613"/>
            <a:ext cx="900112" cy="233362"/>
          </a:xfrm>
          <a:prstGeom prst="ellipse">
            <a:avLst/>
          </a:prstGeom>
          <a:solidFill>
            <a:srgbClr val="99CCFF">
              <a:alpha val="5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6398" name="Line 14">
            <a:extLst>
              <a:ext uri="{FF2B5EF4-FFF2-40B4-BE49-F238E27FC236}">
                <a16:creationId xmlns:a16="http://schemas.microsoft.com/office/drawing/2014/main" id="{758495AA-F72F-4C9F-9884-6F3572F316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84875" y="1552575"/>
            <a:ext cx="0" cy="1895475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Line 15">
            <a:extLst>
              <a:ext uri="{FF2B5EF4-FFF2-40B4-BE49-F238E27FC236}">
                <a16:creationId xmlns:a16="http://schemas.microsoft.com/office/drawing/2014/main" id="{0EC82AB7-8D57-4B6B-B2D1-4E1B8A6625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5350" y="2616200"/>
            <a:ext cx="349250" cy="488950"/>
          </a:xfrm>
          <a:prstGeom prst="line">
            <a:avLst/>
          </a:prstGeom>
          <a:noFill/>
          <a:ln w="19050">
            <a:solidFill>
              <a:srgbClr val="F9C42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0" name="Line 16">
            <a:extLst>
              <a:ext uri="{FF2B5EF4-FFF2-40B4-BE49-F238E27FC236}">
                <a16:creationId xmlns:a16="http://schemas.microsoft.com/office/drawing/2014/main" id="{1C3436BD-7507-494F-902B-447537B7FD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9363" y="2605088"/>
            <a:ext cx="388937" cy="503237"/>
          </a:xfrm>
          <a:prstGeom prst="line">
            <a:avLst/>
          </a:prstGeom>
          <a:noFill/>
          <a:ln w="19050">
            <a:solidFill>
              <a:srgbClr val="F9C42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03BBBB0F-B356-401C-9D39-2CCBACEEDB80}"/>
              </a:ext>
            </a:extLst>
          </p:cNvPr>
          <p:cNvGrpSpPr>
            <a:grpSpLocks/>
          </p:cNvGrpSpPr>
          <p:nvPr/>
        </p:nvGrpSpPr>
        <p:grpSpPr bwMode="auto">
          <a:xfrm>
            <a:off x="5981700" y="1519238"/>
            <a:ext cx="1068388" cy="1101725"/>
            <a:chOff x="5072" y="2064"/>
            <a:chExt cx="688" cy="706"/>
          </a:xfrm>
        </p:grpSpPr>
        <p:sp>
          <p:nvSpPr>
            <p:cNvPr id="22574" name="Line 18">
              <a:extLst>
                <a:ext uri="{FF2B5EF4-FFF2-40B4-BE49-F238E27FC236}">
                  <a16:creationId xmlns:a16="http://schemas.microsoft.com/office/drawing/2014/main" id="{34624949-F309-42E0-AB53-4ABB82015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72" y="2064"/>
              <a:ext cx="688" cy="706"/>
            </a:xfrm>
            <a:prstGeom prst="line">
              <a:avLst/>
            </a:prstGeom>
            <a:noFill/>
            <a:ln w="19050">
              <a:solidFill>
                <a:srgbClr val="4DEAF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5" name="Line 19">
              <a:extLst>
                <a:ext uri="{FF2B5EF4-FFF2-40B4-BE49-F238E27FC236}">
                  <a16:creationId xmlns:a16="http://schemas.microsoft.com/office/drawing/2014/main" id="{F1AB1C12-C6D3-4303-A2A3-0BDE60623E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4" y="2448"/>
              <a:ext cx="29" cy="27"/>
            </a:xfrm>
            <a:prstGeom prst="line">
              <a:avLst/>
            </a:prstGeom>
            <a:noFill/>
            <a:ln w="19050">
              <a:solidFill>
                <a:srgbClr val="4DEAF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09181F09-8695-46B2-B0DB-59C2523FB4E4}"/>
              </a:ext>
            </a:extLst>
          </p:cNvPr>
          <p:cNvGrpSpPr>
            <a:grpSpLocks/>
          </p:cNvGrpSpPr>
          <p:nvPr/>
        </p:nvGrpSpPr>
        <p:grpSpPr bwMode="auto">
          <a:xfrm>
            <a:off x="6684963" y="1889125"/>
            <a:ext cx="774700" cy="765175"/>
            <a:chOff x="5099" y="2062"/>
            <a:chExt cx="488" cy="482"/>
          </a:xfrm>
        </p:grpSpPr>
        <p:sp>
          <p:nvSpPr>
            <p:cNvPr id="22572" name="Line 21">
              <a:extLst>
                <a:ext uri="{FF2B5EF4-FFF2-40B4-BE49-F238E27FC236}">
                  <a16:creationId xmlns:a16="http://schemas.microsoft.com/office/drawing/2014/main" id="{5C22EBFA-9A51-4C0A-B6BF-02D45726BA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9" y="2062"/>
              <a:ext cx="488" cy="482"/>
            </a:xfrm>
            <a:prstGeom prst="line">
              <a:avLst/>
            </a:prstGeom>
            <a:noFill/>
            <a:ln w="19050">
              <a:solidFill>
                <a:srgbClr val="F9C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3" name="Line 22">
              <a:extLst>
                <a:ext uri="{FF2B5EF4-FFF2-40B4-BE49-F238E27FC236}">
                  <a16:creationId xmlns:a16="http://schemas.microsoft.com/office/drawing/2014/main" id="{AA6543D5-D1B6-40E0-BED4-8DF75EE364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06" y="2304"/>
              <a:ext cx="31" cy="27"/>
            </a:xfrm>
            <a:prstGeom prst="line">
              <a:avLst/>
            </a:prstGeom>
            <a:noFill/>
            <a:ln w="19050">
              <a:solidFill>
                <a:srgbClr val="F9C42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407" name="Line 23">
            <a:extLst>
              <a:ext uri="{FF2B5EF4-FFF2-40B4-BE49-F238E27FC236}">
                <a16:creationId xmlns:a16="http://schemas.microsoft.com/office/drawing/2014/main" id="{A94A7EA5-0197-42CB-8BFC-B53C00682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7175" y="684213"/>
            <a:ext cx="476250" cy="38893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8" name="Line 24">
            <a:extLst>
              <a:ext uri="{FF2B5EF4-FFF2-40B4-BE49-F238E27FC236}">
                <a16:creationId xmlns:a16="http://schemas.microsoft.com/office/drawing/2014/main" id="{C2DB6FA9-0EE8-42FA-8E16-1B75A5B926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0088" y="874713"/>
            <a:ext cx="1044575" cy="644525"/>
          </a:xfrm>
          <a:prstGeom prst="line">
            <a:avLst/>
          </a:prstGeom>
          <a:noFill/>
          <a:ln w="19050">
            <a:solidFill>
              <a:srgbClr val="4DEAF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9" name="Line 25">
            <a:extLst>
              <a:ext uri="{FF2B5EF4-FFF2-40B4-BE49-F238E27FC236}">
                <a16:creationId xmlns:a16="http://schemas.microsoft.com/office/drawing/2014/main" id="{FA0D6B1E-EAC1-42BB-8E88-9D6CD3F849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51725" y="874713"/>
            <a:ext cx="652463" cy="1027112"/>
          </a:xfrm>
          <a:prstGeom prst="line">
            <a:avLst/>
          </a:prstGeom>
          <a:noFill/>
          <a:ln w="19050">
            <a:solidFill>
              <a:srgbClr val="F9C4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410" name="Object 5">
            <a:extLst>
              <a:ext uri="{FF2B5EF4-FFF2-40B4-BE49-F238E27FC236}">
                <a16:creationId xmlns:a16="http://schemas.microsoft.com/office/drawing/2014/main" id="{36528443-0FED-4EC3-914C-1CFF96B11BC9}"/>
              </a:ext>
            </a:extLst>
          </p:cNvPr>
          <p:cNvGraphicFramePr>
            <a:graphicFrameLocks/>
          </p:cNvGraphicFramePr>
          <p:nvPr/>
        </p:nvGraphicFramePr>
        <p:xfrm>
          <a:off x="5795963" y="2060575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62" name="公式" r:id="rId9" imgW="104896" imgH="257175" progId="Equation.3">
                  <p:embed/>
                </p:oleObj>
              </mc:Choice>
              <mc:Fallback>
                <p:oleObj name="公式" r:id="rId9" imgW="104896" imgH="257175" progId="Equation.3">
                  <p:embed/>
                  <p:pic>
                    <p:nvPicPr>
                      <p:cNvPr id="16410" name="Object 5">
                        <a:extLst>
                          <a:ext uri="{FF2B5EF4-FFF2-40B4-BE49-F238E27FC236}">
                            <a16:creationId xmlns:a16="http://schemas.microsoft.com/office/drawing/2014/main" id="{36528443-0FED-4EC3-914C-1CFF96B11BC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060575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6">
            <a:extLst>
              <a:ext uri="{FF2B5EF4-FFF2-40B4-BE49-F238E27FC236}">
                <a16:creationId xmlns:a16="http://schemas.microsoft.com/office/drawing/2014/main" id="{0D6514F6-C0DC-4503-B4F4-913ECC3BA79F}"/>
              </a:ext>
            </a:extLst>
          </p:cNvPr>
          <p:cNvGraphicFramePr>
            <a:graphicFrameLocks/>
          </p:cNvGraphicFramePr>
          <p:nvPr/>
        </p:nvGraphicFramePr>
        <p:xfrm>
          <a:off x="4948238" y="2687638"/>
          <a:ext cx="2524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63" name="公式" r:id="rId11" imgW="218967" imgH="276157" progId="Equation.3">
                  <p:embed/>
                </p:oleObj>
              </mc:Choice>
              <mc:Fallback>
                <p:oleObj name="公式" r:id="rId11" imgW="218967" imgH="276157" progId="Equation.3">
                  <p:embed/>
                  <p:pic>
                    <p:nvPicPr>
                      <p:cNvPr id="16411" name="Object 6">
                        <a:extLst>
                          <a:ext uri="{FF2B5EF4-FFF2-40B4-BE49-F238E27FC236}">
                            <a16:creationId xmlns:a16="http://schemas.microsoft.com/office/drawing/2014/main" id="{0D6514F6-C0DC-4503-B4F4-913ECC3BA79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2687638"/>
                        <a:ext cx="2524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Object 7">
            <a:extLst>
              <a:ext uri="{FF2B5EF4-FFF2-40B4-BE49-F238E27FC236}">
                <a16:creationId xmlns:a16="http://schemas.microsoft.com/office/drawing/2014/main" id="{B9F00746-8E06-430F-B7C9-6E91BAF17E97}"/>
              </a:ext>
            </a:extLst>
          </p:cNvPr>
          <p:cNvGraphicFramePr>
            <a:graphicFrameLocks/>
          </p:cNvGraphicFramePr>
          <p:nvPr/>
        </p:nvGraphicFramePr>
        <p:xfrm>
          <a:off x="5643563" y="2616200"/>
          <a:ext cx="22383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64" name="公式" r:id="rId13" imgW="238233" imgH="266666" progId="Equation.3">
                  <p:embed/>
                </p:oleObj>
              </mc:Choice>
              <mc:Fallback>
                <p:oleObj name="公式" r:id="rId13" imgW="238233" imgH="266666" progId="Equation.3">
                  <p:embed/>
                  <p:pic>
                    <p:nvPicPr>
                      <p:cNvPr id="16412" name="Object 7">
                        <a:extLst>
                          <a:ext uri="{FF2B5EF4-FFF2-40B4-BE49-F238E27FC236}">
                            <a16:creationId xmlns:a16="http://schemas.microsoft.com/office/drawing/2014/main" id="{B9F00746-8E06-430F-B7C9-6E91BAF17E9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2616200"/>
                        <a:ext cx="223837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8">
            <a:extLst>
              <a:ext uri="{FF2B5EF4-FFF2-40B4-BE49-F238E27FC236}">
                <a16:creationId xmlns:a16="http://schemas.microsoft.com/office/drawing/2014/main" id="{3CDB9F6C-7E2D-426F-A206-0778805EF3EE}"/>
              </a:ext>
            </a:extLst>
          </p:cNvPr>
          <p:cNvGraphicFramePr>
            <a:graphicFrameLocks/>
          </p:cNvGraphicFramePr>
          <p:nvPr/>
        </p:nvGraphicFramePr>
        <p:xfrm>
          <a:off x="6162675" y="3179763"/>
          <a:ext cx="223838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65" name="公式" r:id="rId15" imgW="238233" imgH="257175" progId="Equation.3">
                  <p:embed/>
                </p:oleObj>
              </mc:Choice>
              <mc:Fallback>
                <p:oleObj name="公式" r:id="rId15" imgW="238233" imgH="257175" progId="Equation.3">
                  <p:embed/>
                  <p:pic>
                    <p:nvPicPr>
                      <p:cNvPr id="16413" name="Object 8">
                        <a:extLst>
                          <a:ext uri="{FF2B5EF4-FFF2-40B4-BE49-F238E27FC236}">
                            <a16:creationId xmlns:a16="http://schemas.microsoft.com/office/drawing/2014/main" id="{3CDB9F6C-7E2D-426F-A206-0778805EF3E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675" y="3179763"/>
                        <a:ext cx="223838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Object 9">
            <a:extLst>
              <a:ext uri="{FF2B5EF4-FFF2-40B4-BE49-F238E27FC236}">
                <a16:creationId xmlns:a16="http://schemas.microsoft.com/office/drawing/2014/main" id="{877573D0-852E-4D56-83E9-3636C2C0E995}"/>
              </a:ext>
            </a:extLst>
          </p:cNvPr>
          <p:cNvGraphicFramePr>
            <a:graphicFrameLocks/>
          </p:cNvGraphicFramePr>
          <p:nvPr/>
        </p:nvGraphicFramePr>
        <p:xfrm>
          <a:off x="6102350" y="2000250"/>
          <a:ext cx="255588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66" name="公式" r:id="rId17" imgW="276155" imgH="257175" progId="Equation.3">
                  <p:embed/>
                </p:oleObj>
              </mc:Choice>
              <mc:Fallback>
                <p:oleObj name="公式" r:id="rId17" imgW="276155" imgH="257175" progId="Equation.3">
                  <p:embed/>
                  <p:pic>
                    <p:nvPicPr>
                      <p:cNvPr id="16414" name="Object 9">
                        <a:extLst>
                          <a:ext uri="{FF2B5EF4-FFF2-40B4-BE49-F238E27FC236}">
                            <a16:creationId xmlns:a16="http://schemas.microsoft.com/office/drawing/2014/main" id="{877573D0-852E-4D56-83E9-3636C2C0E99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2000250"/>
                        <a:ext cx="255588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5" name="Line 31">
            <a:extLst>
              <a:ext uri="{FF2B5EF4-FFF2-40B4-BE49-F238E27FC236}">
                <a16:creationId xmlns:a16="http://schemas.microsoft.com/office/drawing/2014/main" id="{AE224F78-04BD-4D12-9292-3C0DADBC80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65875" y="2257425"/>
            <a:ext cx="357188" cy="328613"/>
          </a:xfrm>
          <a:prstGeom prst="line">
            <a:avLst/>
          </a:prstGeom>
          <a:noFill/>
          <a:ln w="1905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416" name="Object 10">
            <a:extLst>
              <a:ext uri="{FF2B5EF4-FFF2-40B4-BE49-F238E27FC236}">
                <a16:creationId xmlns:a16="http://schemas.microsoft.com/office/drawing/2014/main" id="{CF44210D-1DB6-4354-8D82-3FBD400A8730}"/>
              </a:ext>
            </a:extLst>
          </p:cNvPr>
          <p:cNvGraphicFramePr>
            <a:graphicFrameLocks/>
          </p:cNvGraphicFramePr>
          <p:nvPr/>
        </p:nvGraphicFramePr>
        <p:xfrm>
          <a:off x="6705600" y="2640013"/>
          <a:ext cx="223838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67" name="公式" r:id="rId19" imgW="238233" imgH="276157" progId="Equation.3">
                  <p:embed/>
                </p:oleObj>
              </mc:Choice>
              <mc:Fallback>
                <p:oleObj name="公式" r:id="rId19" imgW="238233" imgH="276157" progId="Equation.3">
                  <p:embed/>
                  <p:pic>
                    <p:nvPicPr>
                      <p:cNvPr id="16416" name="Object 10">
                        <a:extLst>
                          <a:ext uri="{FF2B5EF4-FFF2-40B4-BE49-F238E27FC236}">
                            <a16:creationId xmlns:a16="http://schemas.microsoft.com/office/drawing/2014/main" id="{CF44210D-1DB6-4354-8D82-3FBD400A873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640013"/>
                        <a:ext cx="223838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7" name="Object 11">
            <a:extLst>
              <a:ext uri="{FF2B5EF4-FFF2-40B4-BE49-F238E27FC236}">
                <a16:creationId xmlns:a16="http://schemas.microsoft.com/office/drawing/2014/main" id="{5BB051B5-FD55-44DA-8B9A-19052A6EF3B2}"/>
              </a:ext>
            </a:extLst>
          </p:cNvPr>
          <p:cNvGraphicFramePr>
            <a:graphicFrameLocks/>
          </p:cNvGraphicFramePr>
          <p:nvPr/>
        </p:nvGraphicFramePr>
        <p:xfrm>
          <a:off x="8050213" y="531813"/>
          <a:ext cx="27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68" name="公式" r:id="rId21" imgW="238233" imgH="257175" progId="Equation.3">
                  <p:embed/>
                </p:oleObj>
              </mc:Choice>
              <mc:Fallback>
                <p:oleObj name="公式" r:id="rId21" imgW="238233" imgH="257175" progId="Equation.3">
                  <p:embed/>
                  <p:pic>
                    <p:nvPicPr>
                      <p:cNvPr id="16417" name="Object 11">
                        <a:extLst>
                          <a:ext uri="{FF2B5EF4-FFF2-40B4-BE49-F238E27FC236}">
                            <a16:creationId xmlns:a16="http://schemas.microsoft.com/office/drawing/2014/main" id="{5BB051B5-FD55-44DA-8B9A-19052A6EF3B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0213" y="531813"/>
                        <a:ext cx="279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8" name="Object 12">
            <a:extLst>
              <a:ext uri="{FF2B5EF4-FFF2-40B4-BE49-F238E27FC236}">
                <a16:creationId xmlns:a16="http://schemas.microsoft.com/office/drawing/2014/main" id="{F9AE7513-96AA-4ED7-B634-ECF15943EEB0}"/>
              </a:ext>
            </a:extLst>
          </p:cNvPr>
          <p:cNvGraphicFramePr>
            <a:graphicFrameLocks/>
          </p:cNvGraphicFramePr>
          <p:nvPr/>
        </p:nvGraphicFramePr>
        <p:xfrm>
          <a:off x="8355013" y="965200"/>
          <a:ext cx="279400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69" name="公式" r:id="rId23" imgW="238233" imgH="257175" progId="Equation.3">
                  <p:embed/>
                </p:oleObj>
              </mc:Choice>
              <mc:Fallback>
                <p:oleObj name="公式" r:id="rId23" imgW="238233" imgH="257175" progId="Equation.3">
                  <p:embed/>
                  <p:pic>
                    <p:nvPicPr>
                      <p:cNvPr id="16418" name="Object 12">
                        <a:extLst>
                          <a:ext uri="{FF2B5EF4-FFF2-40B4-BE49-F238E27FC236}">
                            <a16:creationId xmlns:a16="http://schemas.microsoft.com/office/drawing/2014/main" id="{F9AE7513-96AA-4ED7-B634-ECF15943EEB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5013" y="965200"/>
                        <a:ext cx="279400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9" name="Object 13">
            <a:extLst>
              <a:ext uri="{FF2B5EF4-FFF2-40B4-BE49-F238E27FC236}">
                <a16:creationId xmlns:a16="http://schemas.microsoft.com/office/drawing/2014/main" id="{9DDB21C8-098D-4572-BA29-E60E059BB7C5}"/>
              </a:ext>
            </a:extLst>
          </p:cNvPr>
          <p:cNvGraphicFramePr>
            <a:graphicFrameLocks/>
          </p:cNvGraphicFramePr>
          <p:nvPr/>
        </p:nvGraphicFramePr>
        <p:xfrm>
          <a:off x="7215188" y="2143125"/>
          <a:ext cx="2809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70" name="公式" r:id="rId25" imgW="238233" imgH="380864" progId="Equation.3">
                  <p:embed/>
                </p:oleObj>
              </mc:Choice>
              <mc:Fallback>
                <p:oleObj name="公式" r:id="rId25" imgW="238233" imgH="380864" progId="Equation.3">
                  <p:embed/>
                  <p:pic>
                    <p:nvPicPr>
                      <p:cNvPr id="16419" name="Object 13">
                        <a:extLst>
                          <a:ext uri="{FF2B5EF4-FFF2-40B4-BE49-F238E27FC236}">
                            <a16:creationId xmlns:a16="http://schemas.microsoft.com/office/drawing/2014/main" id="{9DDB21C8-098D-4572-BA29-E60E059BB7C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2143125"/>
                        <a:ext cx="28098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0" name="Object 14">
            <a:extLst>
              <a:ext uri="{FF2B5EF4-FFF2-40B4-BE49-F238E27FC236}">
                <a16:creationId xmlns:a16="http://schemas.microsoft.com/office/drawing/2014/main" id="{B023C149-B487-4280-B100-B1CD711E98AF}"/>
              </a:ext>
            </a:extLst>
          </p:cNvPr>
          <p:cNvGraphicFramePr>
            <a:graphicFrameLocks/>
          </p:cNvGraphicFramePr>
          <p:nvPr/>
        </p:nvGraphicFramePr>
        <p:xfrm>
          <a:off x="7215188" y="2638425"/>
          <a:ext cx="31591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71" name="公式" r:id="rId27" imgW="276155" imgH="380864" progId="Equation.3">
                  <p:embed/>
                </p:oleObj>
              </mc:Choice>
              <mc:Fallback>
                <p:oleObj name="公式" r:id="rId27" imgW="276155" imgH="380864" progId="Equation.3">
                  <p:embed/>
                  <p:pic>
                    <p:nvPicPr>
                      <p:cNvPr id="16420" name="Object 14">
                        <a:extLst>
                          <a:ext uri="{FF2B5EF4-FFF2-40B4-BE49-F238E27FC236}">
                            <a16:creationId xmlns:a16="http://schemas.microsoft.com/office/drawing/2014/main" id="{B023C149-B487-4280-B100-B1CD711E98A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2638425"/>
                        <a:ext cx="315912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1" name="Object 15">
            <a:extLst>
              <a:ext uri="{FF2B5EF4-FFF2-40B4-BE49-F238E27FC236}">
                <a16:creationId xmlns:a16="http://schemas.microsoft.com/office/drawing/2014/main" id="{FE6C548F-FB4D-41A7-B1C3-1304871A1E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5188" y="3101975"/>
          <a:ext cx="3317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72" name="公式" r:id="rId29" imgW="114376" imgH="180941" progId="Equation.3">
                  <p:embed/>
                </p:oleObj>
              </mc:Choice>
              <mc:Fallback>
                <p:oleObj name="公式" r:id="rId29" imgW="114376" imgH="180941" progId="Equation.3">
                  <p:embed/>
                  <p:pic>
                    <p:nvPicPr>
                      <p:cNvPr id="16421" name="Object 15">
                        <a:extLst>
                          <a:ext uri="{FF2B5EF4-FFF2-40B4-BE49-F238E27FC236}">
                            <a16:creationId xmlns:a16="http://schemas.microsoft.com/office/drawing/2014/main" id="{FE6C548F-FB4D-41A7-B1C3-1304871A1E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3101975"/>
                        <a:ext cx="3317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3" name="Text Box 39">
            <a:extLst>
              <a:ext uri="{FF2B5EF4-FFF2-40B4-BE49-F238E27FC236}">
                <a16:creationId xmlns:a16="http://schemas.microsoft.com/office/drawing/2014/main" id="{9D0D9C08-7265-47DC-B2EB-739DCB9F2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1100138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两条光线的光程差 </a:t>
            </a:r>
          </a:p>
        </p:txBody>
      </p:sp>
      <p:sp>
        <p:nvSpPr>
          <p:cNvPr id="16424" name="Text Box 40">
            <a:extLst>
              <a:ext uri="{FF2B5EF4-FFF2-40B4-BE49-F238E27FC236}">
                <a16:creationId xmlns:a16="http://schemas.microsoft.com/office/drawing/2014/main" id="{92B173F6-9291-4FC5-AD6A-EC87EED0A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3933825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考虑到有半波损失 </a:t>
            </a:r>
          </a:p>
        </p:txBody>
      </p:sp>
      <p:graphicFrame>
        <p:nvGraphicFramePr>
          <p:cNvPr id="16425" name="Object 16">
            <a:extLst>
              <a:ext uri="{FF2B5EF4-FFF2-40B4-BE49-F238E27FC236}">
                <a16:creationId xmlns:a16="http://schemas.microsoft.com/office/drawing/2014/main" id="{8E84CEED-9C56-4CA4-A764-D0A249D6C302}"/>
              </a:ext>
            </a:extLst>
          </p:cNvPr>
          <p:cNvGraphicFramePr>
            <a:graphicFrameLocks/>
          </p:cNvGraphicFramePr>
          <p:nvPr/>
        </p:nvGraphicFramePr>
        <p:xfrm>
          <a:off x="6007100" y="2908300"/>
          <a:ext cx="153988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73" name="公式" r:id="rId31" imgW="152298" imgH="266666" progId="Equation.3">
                  <p:embed/>
                </p:oleObj>
              </mc:Choice>
              <mc:Fallback>
                <p:oleObj name="公式" r:id="rId31" imgW="152298" imgH="266666" progId="Equation.3">
                  <p:embed/>
                  <p:pic>
                    <p:nvPicPr>
                      <p:cNvPr id="16425" name="Object 16">
                        <a:extLst>
                          <a:ext uri="{FF2B5EF4-FFF2-40B4-BE49-F238E27FC236}">
                            <a16:creationId xmlns:a16="http://schemas.microsoft.com/office/drawing/2014/main" id="{8E84CEED-9C56-4CA4-A764-D0A249D6C3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2908300"/>
                        <a:ext cx="153988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6" name="Object 17">
            <a:extLst>
              <a:ext uri="{FF2B5EF4-FFF2-40B4-BE49-F238E27FC236}">
                <a16:creationId xmlns:a16="http://schemas.microsoft.com/office/drawing/2014/main" id="{F33307A0-D120-4C46-A273-C1BBF800E4C2}"/>
              </a:ext>
            </a:extLst>
          </p:cNvPr>
          <p:cNvGraphicFramePr>
            <a:graphicFrameLocks/>
          </p:cNvGraphicFramePr>
          <p:nvPr/>
        </p:nvGraphicFramePr>
        <p:xfrm>
          <a:off x="6729413" y="1141413"/>
          <a:ext cx="252412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74" name="公式" r:id="rId33" imgW="218967" imgH="257175" progId="Equation.3">
                  <p:embed/>
                </p:oleObj>
              </mc:Choice>
              <mc:Fallback>
                <p:oleObj name="公式" r:id="rId33" imgW="218967" imgH="257175" progId="Equation.3">
                  <p:embed/>
                  <p:pic>
                    <p:nvPicPr>
                      <p:cNvPr id="16426" name="Object 17">
                        <a:extLst>
                          <a:ext uri="{FF2B5EF4-FFF2-40B4-BE49-F238E27FC236}">
                            <a16:creationId xmlns:a16="http://schemas.microsoft.com/office/drawing/2014/main" id="{F33307A0-D120-4C46-A273-C1BBF800E4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413" y="1141413"/>
                        <a:ext cx="252412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7" name="Object 18">
            <a:extLst>
              <a:ext uri="{FF2B5EF4-FFF2-40B4-BE49-F238E27FC236}">
                <a16:creationId xmlns:a16="http://schemas.microsoft.com/office/drawing/2014/main" id="{A9840349-D1C7-4FE1-BC2D-F17B3BB36900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801688" y="1868488"/>
          <a:ext cx="31877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75" name="公式" r:id="rId35" imgW="3505302" imgH="380864" progId="Equation.3">
                  <p:embed/>
                </p:oleObj>
              </mc:Choice>
              <mc:Fallback>
                <p:oleObj name="公式" r:id="rId35" imgW="3505302" imgH="380864" progId="Equation.3">
                  <p:embed/>
                  <p:pic>
                    <p:nvPicPr>
                      <p:cNvPr id="16427" name="Object 18">
                        <a:extLst>
                          <a:ext uri="{FF2B5EF4-FFF2-40B4-BE49-F238E27FC236}">
                            <a16:creationId xmlns:a16="http://schemas.microsoft.com/office/drawing/2014/main" id="{A9840349-D1C7-4FE1-BC2D-F17B3BB36900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1868488"/>
                        <a:ext cx="3187700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8" name="Object 19">
            <a:extLst>
              <a:ext uri="{FF2B5EF4-FFF2-40B4-BE49-F238E27FC236}">
                <a16:creationId xmlns:a16="http://schemas.microsoft.com/office/drawing/2014/main" id="{AC7EFE9B-BC89-4E6D-9DA0-8B9FDBAC4EF0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006475" y="4643438"/>
          <a:ext cx="6351588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76" name="公式" r:id="rId37" imgW="7772400" imgH="1514577" progId="Equation.3">
                  <p:embed/>
                </p:oleObj>
              </mc:Choice>
              <mc:Fallback>
                <p:oleObj name="公式" r:id="rId37" imgW="7772400" imgH="1514577" progId="Equation.3">
                  <p:embed/>
                  <p:pic>
                    <p:nvPicPr>
                      <p:cNvPr id="16428" name="Object 19">
                        <a:extLst>
                          <a:ext uri="{FF2B5EF4-FFF2-40B4-BE49-F238E27FC236}">
                            <a16:creationId xmlns:a16="http://schemas.microsoft.com/office/drawing/2014/main" id="{AC7EFE9B-BC89-4E6D-9DA0-8B9FDBAC4EF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4643438"/>
                        <a:ext cx="6351588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9" name="Object 20">
            <a:extLst>
              <a:ext uri="{FF2B5EF4-FFF2-40B4-BE49-F238E27FC236}">
                <a16:creationId xmlns:a16="http://schemas.microsoft.com/office/drawing/2014/main" id="{28669F96-693A-49E9-BAA4-5C1137E0DC02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1270000" y="3322638"/>
          <a:ext cx="149701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77" name="公式" r:id="rId39" imgW="1628794" imgH="380864" progId="Equation.3">
                  <p:embed/>
                </p:oleObj>
              </mc:Choice>
              <mc:Fallback>
                <p:oleObj name="公式" r:id="rId39" imgW="1628794" imgH="380864" progId="Equation.3">
                  <p:embed/>
                  <p:pic>
                    <p:nvPicPr>
                      <p:cNvPr id="16429" name="Object 20">
                        <a:extLst>
                          <a:ext uri="{FF2B5EF4-FFF2-40B4-BE49-F238E27FC236}">
                            <a16:creationId xmlns:a16="http://schemas.microsoft.com/office/drawing/2014/main" id="{28669F96-693A-49E9-BAA4-5C1137E0DC02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3322638"/>
                        <a:ext cx="1497013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0" name="Freeform 46">
            <a:extLst>
              <a:ext uri="{FF2B5EF4-FFF2-40B4-BE49-F238E27FC236}">
                <a16:creationId xmlns:a16="http://schemas.microsoft.com/office/drawing/2014/main" id="{0CB29823-34D7-4695-AAB8-296F2267C8B8}"/>
              </a:ext>
            </a:extLst>
          </p:cNvPr>
          <p:cNvSpPr>
            <a:spLocks/>
          </p:cNvSpPr>
          <p:nvPr/>
        </p:nvSpPr>
        <p:spPr bwMode="auto">
          <a:xfrm>
            <a:off x="5824538" y="2414588"/>
            <a:ext cx="144462" cy="52387"/>
          </a:xfrm>
          <a:custGeom>
            <a:avLst/>
            <a:gdLst>
              <a:gd name="T0" fmla="*/ 0 w 91"/>
              <a:gd name="T1" fmla="*/ 2147483646 h 33"/>
              <a:gd name="T2" fmla="*/ 2147483646 w 91"/>
              <a:gd name="T3" fmla="*/ 0 h 33"/>
              <a:gd name="T4" fmla="*/ 2147483646 w 91"/>
              <a:gd name="T5" fmla="*/ 2147483646 h 33"/>
              <a:gd name="T6" fmla="*/ 0 60000 65536"/>
              <a:gd name="T7" fmla="*/ 0 60000 65536"/>
              <a:gd name="T8" fmla="*/ 0 60000 65536"/>
              <a:gd name="T9" fmla="*/ 0 w 91"/>
              <a:gd name="T10" fmla="*/ 0 h 33"/>
              <a:gd name="T11" fmla="*/ 91 w 91"/>
              <a:gd name="T12" fmla="*/ 33 h 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33">
                <a:moveTo>
                  <a:pt x="0" y="33"/>
                </a:moveTo>
                <a:cubicBezTo>
                  <a:pt x="8" y="28"/>
                  <a:pt x="33" y="0"/>
                  <a:pt x="48" y="0"/>
                </a:cubicBezTo>
                <a:cubicBezTo>
                  <a:pt x="63" y="0"/>
                  <a:pt x="82" y="26"/>
                  <a:pt x="91" y="33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1" name="Freeform 47">
            <a:extLst>
              <a:ext uri="{FF2B5EF4-FFF2-40B4-BE49-F238E27FC236}">
                <a16:creationId xmlns:a16="http://schemas.microsoft.com/office/drawing/2014/main" id="{DA0CA396-2ABB-4FCA-A554-B0B24DF945D6}"/>
              </a:ext>
            </a:extLst>
          </p:cNvPr>
          <p:cNvSpPr>
            <a:spLocks/>
          </p:cNvSpPr>
          <p:nvPr/>
        </p:nvSpPr>
        <p:spPr bwMode="auto">
          <a:xfrm>
            <a:off x="5992813" y="2854325"/>
            <a:ext cx="125412" cy="46038"/>
          </a:xfrm>
          <a:custGeom>
            <a:avLst/>
            <a:gdLst>
              <a:gd name="T0" fmla="*/ 0 w 79"/>
              <a:gd name="T1" fmla="*/ 0 h 29"/>
              <a:gd name="T2" fmla="*/ 2147483646 w 79"/>
              <a:gd name="T3" fmla="*/ 2147483646 h 29"/>
              <a:gd name="T4" fmla="*/ 2147483646 w 79"/>
              <a:gd name="T5" fmla="*/ 0 h 29"/>
              <a:gd name="T6" fmla="*/ 0 60000 65536"/>
              <a:gd name="T7" fmla="*/ 0 60000 65536"/>
              <a:gd name="T8" fmla="*/ 0 60000 65536"/>
              <a:gd name="T9" fmla="*/ 0 w 79"/>
              <a:gd name="T10" fmla="*/ 0 h 29"/>
              <a:gd name="T11" fmla="*/ 79 w 79"/>
              <a:gd name="T12" fmla="*/ 29 h 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" h="29">
                <a:moveTo>
                  <a:pt x="0" y="0"/>
                </a:moveTo>
                <a:cubicBezTo>
                  <a:pt x="7" y="5"/>
                  <a:pt x="28" y="29"/>
                  <a:pt x="41" y="29"/>
                </a:cubicBezTo>
                <a:cubicBezTo>
                  <a:pt x="54" y="29"/>
                  <a:pt x="71" y="6"/>
                  <a:pt x="79" y="0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32" name="Freeform 48">
            <a:extLst>
              <a:ext uri="{FF2B5EF4-FFF2-40B4-BE49-F238E27FC236}">
                <a16:creationId xmlns:a16="http://schemas.microsoft.com/office/drawing/2014/main" id="{CC6D2CFA-BC84-4E71-9BBE-D05995C73CEA}"/>
              </a:ext>
            </a:extLst>
          </p:cNvPr>
          <p:cNvSpPr>
            <a:spLocks/>
          </p:cNvSpPr>
          <p:nvPr/>
        </p:nvSpPr>
        <p:spPr bwMode="auto">
          <a:xfrm rot="7899256">
            <a:off x="6271419" y="2285206"/>
            <a:ext cx="128588" cy="111125"/>
          </a:xfrm>
          <a:custGeom>
            <a:avLst/>
            <a:gdLst>
              <a:gd name="T0" fmla="*/ 0 w 232"/>
              <a:gd name="T1" fmla="*/ 2147483646 h 232"/>
              <a:gd name="T2" fmla="*/ 2147483646 w 232"/>
              <a:gd name="T3" fmla="*/ 2147483646 h 232"/>
              <a:gd name="T4" fmla="*/ 2147483646 w 232"/>
              <a:gd name="T5" fmla="*/ 2147483646 h 232"/>
              <a:gd name="T6" fmla="*/ 0 60000 65536"/>
              <a:gd name="T7" fmla="*/ 0 60000 65536"/>
              <a:gd name="T8" fmla="*/ 0 60000 65536"/>
              <a:gd name="T9" fmla="*/ 0 w 232"/>
              <a:gd name="T10" fmla="*/ 0 h 232"/>
              <a:gd name="T11" fmla="*/ 232 w 232"/>
              <a:gd name="T12" fmla="*/ 232 h 2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232">
                <a:moveTo>
                  <a:pt x="0" y="28"/>
                </a:moveTo>
                <a:cubicBezTo>
                  <a:pt x="14" y="27"/>
                  <a:pt x="191" y="0"/>
                  <a:pt x="216" y="28"/>
                </a:cubicBezTo>
                <a:cubicBezTo>
                  <a:pt x="232" y="45"/>
                  <a:pt x="228" y="208"/>
                  <a:pt x="228" y="23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49">
            <a:extLst>
              <a:ext uri="{FF2B5EF4-FFF2-40B4-BE49-F238E27FC236}">
                <a16:creationId xmlns:a16="http://schemas.microsoft.com/office/drawing/2014/main" id="{EEC8F084-5340-441D-83F3-F611DE84E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6094413"/>
            <a:ext cx="7572375" cy="400050"/>
          </a:xfrm>
          <a:prstGeom prst="rect">
            <a:avLst/>
          </a:prstGeom>
          <a:noFill/>
          <a:ln w="9525">
            <a:solidFill>
              <a:srgbClr val="99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2000">
                <a:solidFill>
                  <a:schemeClr val="bg1"/>
                </a:solidFill>
              </a:rPr>
              <a:t>同一干涉条纹来自薄膜表面等倾角反射光线的干涉 </a:t>
            </a:r>
            <a:r>
              <a:rPr kumimoji="0" lang="en-US" altLang="zh-CN" sz="2000">
                <a:solidFill>
                  <a:schemeClr val="bg1"/>
                </a:solidFill>
              </a:rPr>
              <a:t>---- </a:t>
            </a:r>
            <a:r>
              <a:rPr kumimoji="0" lang="zh-CN" altLang="en-US" sz="2000">
                <a:solidFill>
                  <a:srgbClr val="FFFF00"/>
                </a:solidFill>
              </a:rPr>
              <a:t>等倾干涉</a:t>
            </a:r>
          </a:p>
        </p:txBody>
      </p:sp>
      <p:sp>
        <p:nvSpPr>
          <p:cNvPr id="49" name="Text Box 48">
            <a:extLst>
              <a:ext uri="{FF2B5EF4-FFF2-40B4-BE49-F238E27FC236}">
                <a16:creationId xmlns:a16="http://schemas.microsoft.com/office/drawing/2014/main" id="{76E22FA5-85AE-440C-9681-E8C1D0C13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5" y="2260600"/>
            <a:ext cx="449263" cy="1320800"/>
          </a:xfrm>
          <a:prstGeom prst="rect">
            <a:avLst/>
          </a:prstGeom>
          <a:noFill/>
          <a:ln w="9525">
            <a:solidFill>
              <a:srgbClr val="99FF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rgbClr val="99FF33"/>
                </a:solidFill>
              </a:rPr>
              <a:t>厚</a:t>
            </a:r>
          </a:p>
          <a:p>
            <a:pPr eaLnBrk="1" hangingPunct="1"/>
            <a:r>
              <a:rPr kumimoji="0" lang="zh-CN" altLang="en-US" sz="2000">
                <a:solidFill>
                  <a:srgbClr val="99FF33"/>
                </a:solidFill>
              </a:rPr>
              <a:t>度</a:t>
            </a:r>
          </a:p>
          <a:p>
            <a:pPr eaLnBrk="1" hangingPunct="1"/>
            <a:r>
              <a:rPr kumimoji="0" lang="zh-CN" altLang="en-US" sz="2000">
                <a:solidFill>
                  <a:srgbClr val="99FF33"/>
                </a:solidFill>
              </a:rPr>
              <a:t>均</a:t>
            </a:r>
          </a:p>
          <a:p>
            <a:pPr eaLnBrk="1" hangingPunct="1"/>
            <a:r>
              <a:rPr kumimoji="0" lang="zh-CN" altLang="en-US" sz="2000">
                <a:solidFill>
                  <a:srgbClr val="99FF33"/>
                </a:solidFill>
              </a:rPr>
              <a:t>匀</a:t>
            </a:r>
          </a:p>
        </p:txBody>
      </p:sp>
      <p:sp>
        <p:nvSpPr>
          <p:cNvPr id="22571" name="灯片编号占位符 1">
            <a:extLst>
              <a:ext uri="{FF2B5EF4-FFF2-40B4-BE49-F238E27FC236}">
                <a16:creationId xmlns:a16="http://schemas.microsoft.com/office/drawing/2014/main" id="{83F08FC8-8BD1-445F-8542-19A9A22356AE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EC6DBF-81AF-4FE3-8959-3663549BCC7A}" type="slidenum">
              <a:rPr lang="en-US" altLang="zh-CN" b="0">
                <a:solidFill>
                  <a:srgbClr val="FF00FF"/>
                </a:solidFill>
              </a:rPr>
              <a:pPr eaLnBrk="1" hangingPunct="1"/>
              <a:t>10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7" grpId="0" autoUpdateAnimBg="0"/>
      <p:bldP spid="16397" grpId="0" animBg="1"/>
      <p:bldP spid="16423" grpId="0" autoUpdateAnimBg="0"/>
      <p:bldP spid="16424" grpId="0" autoUpdateAnimBg="0"/>
      <p:bldP spid="48" grpId="0" animBg="1" autoUpdateAnimBg="0"/>
      <p:bldP spid="49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Text Box 2">
            <a:extLst>
              <a:ext uri="{FF2B5EF4-FFF2-40B4-BE49-F238E27FC236}">
                <a16:creationId xmlns:a16="http://schemas.microsoft.com/office/drawing/2014/main" id="{E643A50F-0675-41A9-8FFD-51CC479F4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357188"/>
            <a:ext cx="40814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4DEAFB"/>
                </a:solidFill>
                <a:ea typeface="楷体_GB2312" pitchFamily="49" charset="-122"/>
              </a:rPr>
              <a:t>1.</a:t>
            </a:r>
            <a:r>
              <a:rPr lang="zh-CN" altLang="en-US">
                <a:solidFill>
                  <a:srgbClr val="4DEAFB"/>
                </a:solidFill>
                <a:ea typeface="楷体_GB2312" pitchFamily="49" charset="-122"/>
              </a:rPr>
              <a:t> 等倾干涉条纹的特点</a:t>
            </a:r>
            <a:r>
              <a:rPr lang="en-US" altLang="zh-CN">
                <a:solidFill>
                  <a:srgbClr val="4DEAFB"/>
                </a:solidFill>
                <a:ea typeface="楷体_GB2312" pitchFamily="49" charset="-122"/>
              </a:rPr>
              <a:t>: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4FC393CE-474A-4291-8E0B-5F24AE156038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285750"/>
            <a:ext cx="914400" cy="1447800"/>
            <a:chOff x="144" y="2976"/>
            <a:chExt cx="624" cy="768"/>
          </a:xfrm>
        </p:grpSpPr>
        <p:sp>
          <p:nvSpPr>
            <p:cNvPr id="23597" name="Text Box 4">
              <a:extLst>
                <a:ext uri="{FF2B5EF4-FFF2-40B4-BE49-F238E27FC236}">
                  <a16:creationId xmlns:a16="http://schemas.microsoft.com/office/drawing/2014/main" id="{955C0F15-00E6-41DA-AD38-01A411BD5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120"/>
              <a:ext cx="480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EDFE4A"/>
                  </a:solidFill>
                  <a:ea typeface="楷体_GB2312" pitchFamily="49" charset="-122"/>
                </a:rPr>
                <a:t>分析</a:t>
              </a:r>
            </a:p>
          </p:txBody>
        </p:sp>
        <p:sp>
          <p:nvSpPr>
            <p:cNvPr id="23598" name="AutoShape 5">
              <a:extLst>
                <a:ext uri="{FF2B5EF4-FFF2-40B4-BE49-F238E27FC236}">
                  <a16:creationId xmlns:a16="http://schemas.microsoft.com/office/drawing/2014/main" id="{75FF3BC6-6441-426B-8B2B-D0838B6C7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976"/>
              <a:ext cx="624" cy="768"/>
            </a:xfrm>
            <a:prstGeom prst="horizontalScroll">
              <a:avLst>
                <a:gd name="adj" fmla="val 12500"/>
              </a:avLst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449542" name="Rectangle 6">
            <a:extLst>
              <a:ext uri="{FF2B5EF4-FFF2-40B4-BE49-F238E27FC236}">
                <a16:creationId xmlns:a16="http://schemas.microsoft.com/office/drawing/2014/main" id="{08861D11-288B-446C-A832-71F1617A0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022350"/>
            <a:ext cx="7597775" cy="94456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       </a:t>
            </a:r>
            <a:r>
              <a:rPr lang="zh-CN" altLang="en-US" sz="2200">
                <a:solidFill>
                  <a:schemeClr val="bg1"/>
                </a:solidFill>
                <a:ea typeface="楷体_GB2312" pitchFamily="49" charset="-122"/>
              </a:rPr>
              <a:t>凡以相同倾角入射的光，反射光束间有相同的光程差，对应干涉中同级次条纹，称等倾干涉，条纹称等倾条纹。</a:t>
            </a:r>
          </a:p>
        </p:txBody>
      </p:sp>
      <p:sp>
        <p:nvSpPr>
          <p:cNvPr id="449543" name="Rectangle 7">
            <a:extLst>
              <a:ext uri="{FF2B5EF4-FFF2-40B4-BE49-F238E27FC236}">
                <a16:creationId xmlns:a16="http://schemas.microsoft.com/office/drawing/2014/main" id="{BB3E9409-E1B7-4F10-B600-A2EC96B2B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6356350"/>
            <a:ext cx="2971800" cy="3048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49544" name="AutoShape 8">
            <a:extLst>
              <a:ext uri="{FF2B5EF4-FFF2-40B4-BE49-F238E27FC236}">
                <a16:creationId xmlns:a16="http://schemas.microsoft.com/office/drawing/2014/main" id="{33113C8C-5138-463C-A77A-2BDFEFBD8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60950"/>
            <a:ext cx="457200" cy="457200"/>
          </a:xfrm>
          <a:prstGeom prst="irregularSeal1">
            <a:avLst/>
          </a:prstGeom>
          <a:noFill/>
          <a:ln w="127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49545" name="Line 9">
            <a:extLst>
              <a:ext uri="{FF2B5EF4-FFF2-40B4-BE49-F238E27FC236}">
                <a16:creationId xmlns:a16="http://schemas.microsoft.com/office/drawing/2014/main" id="{B66EE587-7B58-4834-BA72-E37D07934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813" y="5287963"/>
            <a:ext cx="2209800" cy="3810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46" name="Line 10">
            <a:extLst>
              <a:ext uri="{FF2B5EF4-FFF2-40B4-BE49-F238E27FC236}">
                <a16:creationId xmlns:a16="http://schemas.microsoft.com/office/drawing/2014/main" id="{6169AA07-D7CA-4B62-87AF-E5EB58FA4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298950"/>
            <a:ext cx="2286000" cy="1905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47" name="Line 11">
            <a:extLst>
              <a:ext uri="{FF2B5EF4-FFF2-40B4-BE49-F238E27FC236}">
                <a16:creationId xmlns:a16="http://schemas.microsoft.com/office/drawing/2014/main" id="{E0228222-083F-4408-B313-D15DDE2A8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670550"/>
            <a:ext cx="228600" cy="6858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48" name="Line 12">
            <a:extLst>
              <a:ext uri="{FF2B5EF4-FFF2-40B4-BE49-F238E27FC236}">
                <a16:creationId xmlns:a16="http://schemas.microsoft.com/office/drawing/2014/main" id="{B0C11026-BB77-4866-AE96-23B8A35CBC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994150"/>
            <a:ext cx="457200" cy="23622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49" name="Line 13">
            <a:extLst>
              <a:ext uri="{FF2B5EF4-FFF2-40B4-BE49-F238E27FC236}">
                <a16:creationId xmlns:a16="http://schemas.microsoft.com/office/drawing/2014/main" id="{A81302DC-3472-4181-AFA0-21053C57E12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3994150"/>
            <a:ext cx="3581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50" name="Line 14">
            <a:extLst>
              <a:ext uri="{FF2B5EF4-FFF2-40B4-BE49-F238E27FC236}">
                <a16:creationId xmlns:a16="http://schemas.microsoft.com/office/drawing/2014/main" id="{89342BB0-0BF1-481C-8169-90884684B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622550"/>
            <a:ext cx="0" cy="3733800"/>
          </a:xfrm>
          <a:prstGeom prst="line">
            <a:avLst/>
          </a:prstGeom>
          <a:noFill/>
          <a:ln w="1270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51" name="Line 15">
            <a:extLst>
              <a:ext uri="{FF2B5EF4-FFF2-40B4-BE49-F238E27FC236}">
                <a16:creationId xmlns:a16="http://schemas.microsoft.com/office/drawing/2014/main" id="{814FB853-9855-4FF8-99AF-967C9F884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622550"/>
            <a:ext cx="16002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52" name="Line 16">
            <a:extLst>
              <a:ext uri="{FF2B5EF4-FFF2-40B4-BE49-F238E27FC236}">
                <a16:creationId xmlns:a16="http://schemas.microsoft.com/office/drawing/2014/main" id="{18FB302A-1315-4066-9F82-FB70A1A8F0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2622550"/>
            <a:ext cx="533400" cy="13716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49554" name="Object 2">
            <a:extLst>
              <a:ext uri="{FF2B5EF4-FFF2-40B4-BE49-F238E27FC236}">
                <a16:creationId xmlns:a16="http://schemas.microsoft.com/office/drawing/2014/main" id="{F19594CE-923E-4149-8C40-022D43A1D4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460750"/>
          <a:ext cx="3270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84" name="Equation" r:id="rId3" imgW="104896" imgH="123689" progId="Equation.3">
                  <p:embed/>
                </p:oleObj>
              </mc:Choice>
              <mc:Fallback>
                <p:oleObj name="Equation" r:id="rId3" imgW="104896" imgH="123689" progId="Equation.3">
                  <p:embed/>
                  <p:pic>
                    <p:nvPicPr>
                      <p:cNvPr id="449554" name="Object 2">
                        <a:extLst>
                          <a:ext uri="{FF2B5EF4-FFF2-40B4-BE49-F238E27FC236}">
                            <a16:creationId xmlns:a16="http://schemas.microsoft.com/office/drawing/2014/main" id="{F19594CE-923E-4149-8C40-022D43A1D4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460750"/>
                        <a:ext cx="32702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5" name="Object 3">
            <a:extLst>
              <a:ext uri="{FF2B5EF4-FFF2-40B4-BE49-F238E27FC236}">
                <a16:creationId xmlns:a16="http://schemas.microsoft.com/office/drawing/2014/main" id="{7AE0F5DE-DBE0-4F45-BAD7-8AE21430EE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603750"/>
          <a:ext cx="3270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85" name="Equation" r:id="rId5" imgW="104896" imgH="142977" progId="Equation.3">
                  <p:embed/>
                </p:oleObj>
              </mc:Choice>
              <mc:Fallback>
                <p:oleObj name="Equation" r:id="rId5" imgW="104896" imgH="142977" progId="Equation.3">
                  <p:embed/>
                  <p:pic>
                    <p:nvPicPr>
                      <p:cNvPr id="449555" name="Object 3">
                        <a:extLst>
                          <a:ext uri="{FF2B5EF4-FFF2-40B4-BE49-F238E27FC236}">
                            <a16:creationId xmlns:a16="http://schemas.microsoft.com/office/drawing/2014/main" id="{7AE0F5DE-DBE0-4F45-BAD7-8AE21430EE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03750"/>
                        <a:ext cx="3270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6" name="Object 4">
            <a:extLst>
              <a:ext uri="{FF2B5EF4-FFF2-40B4-BE49-F238E27FC236}">
                <a16:creationId xmlns:a16="http://schemas.microsoft.com/office/drawing/2014/main" id="{10EA0432-1AA0-41D8-90E2-6DB464B0FA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165350"/>
          <a:ext cx="3571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86" name="Equation" r:id="rId7" imgW="114376" imgH="123689" progId="Equation.3">
                  <p:embed/>
                </p:oleObj>
              </mc:Choice>
              <mc:Fallback>
                <p:oleObj name="Equation" r:id="rId7" imgW="114376" imgH="123689" progId="Equation.3">
                  <p:embed/>
                  <p:pic>
                    <p:nvPicPr>
                      <p:cNvPr id="449556" name="Object 4">
                        <a:extLst>
                          <a:ext uri="{FF2B5EF4-FFF2-40B4-BE49-F238E27FC236}">
                            <a16:creationId xmlns:a16="http://schemas.microsoft.com/office/drawing/2014/main" id="{10EA0432-1AA0-41D8-90E2-6DB464B0FA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65350"/>
                        <a:ext cx="357188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7" name="Object 5">
            <a:extLst>
              <a:ext uri="{FF2B5EF4-FFF2-40B4-BE49-F238E27FC236}">
                <a16:creationId xmlns:a16="http://schemas.microsoft.com/office/drawing/2014/main" id="{1D164600-892C-4FCC-B041-6C309F0326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165350"/>
          <a:ext cx="35718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87" name="Equation" r:id="rId9" imgW="114376" imgH="142977" progId="Equation.3">
                  <p:embed/>
                </p:oleObj>
              </mc:Choice>
              <mc:Fallback>
                <p:oleObj name="Equation" r:id="rId9" imgW="114376" imgH="142977" progId="Equation.3">
                  <p:embed/>
                  <p:pic>
                    <p:nvPicPr>
                      <p:cNvPr id="449557" name="Object 5">
                        <a:extLst>
                          <a:ext uri="{FF2B5EF4-FFF2-40B4-BE49-F238E27FC236}">
                            <a16:creationId xmlns:a16="http://schemas.microsoft.com/office/drawing/2014/main" id="{1D164600-892C-4FCC-B041-6C309F0326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65350"/>
                        <a:ext cx="35718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8" name="Object 6">
            <a:extLst>
              <a:ext uri="{FF2B5EF4-FFF2-40B4-BE49-F238E27FC236}">
                <a16:creationId xmlns:a16="http://schemas.microsoft.com/office/drawing/2014/main" id="{5B24B98F-0F5D-436F-9645-74D7B34B05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222750"/>
          <a:ext cx="4762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88" name="Equation" r:id="rId11" imgW="161778" imgH="123689" progId="Equation.3">
                  <p:embed/>
                </p:oleObj>
              </mc:Choice>
              <mc:Fallback>
                <p:oleObj name="Equation" r:id="rId11" imgW="161778" imgH="123689" progId="Equation.3">
                  <p:embed/>
                  <p:pic>
                    <p:nvPicPr>
                      <p:cNvPr id="449558" name="Object 6">
                        <a:extLst>
                          <a:ext uri="{FF2B5EF4-FFF2-40B4-BE49-F238E27FC236}">
                            <a16:creationId xmlns:a16="http://schemas.microsoft.com/office/drawing/2014/main" id="{5B24B98F-0F5D-436F-9645-74D7B34B05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22750"/>
                        <a:ext cx="4762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59" name="Object 7">
            <a:extLst>
              <a:ext uri="{FF2B5EF4-FFF2-40B4-BE49-F238E27FC236}">
                <a16:creationId xmlns:a16="http://schemas.microsoft.com/office/drawing/2014/main" id="{82F443DC-4A00-4D3F-B4E4-C49C6D5B6A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822950"/>
          <a:ext cx="3556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89" name="Equation" r:id="rId13" imgW="114376" imgH="161959" progId="Equation.3">
                  <p:embed/>
                </p:oleObj>
              </mc:Choice>
              <mc:Fallback>
                <p:oleObj name="Equation" r:id="rId13" imgW="114376" imgH="161959" progId="Equation.3">
                  <p:embed/>
                  <p:pic>
                    <p:nvPicPr>
                      <p:cNvPr id="449559" name="Object 7">
                        <a:extLst>
                          <a:ext uri="{FF2B5EF4-FFF2-40B4-BE49-F238E27FC236}">
                            <a16:creationId xmlns:a16="http://schemas.microsoft.com/office/drawing/2014/main" id="{82F443DC-4A00-4D3F-B4E4-C49C6D5B6A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822950"/>
                        <a:ext cx="3556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61" name="Text Box 25">
            <a:extLst>
              <a:ext uri="{FF2B5EF4-FFF2-40B4-BE49-F238E27FC236}">
                <a16:creationId xmlns:a16="http://schemas.microsoft.com/office/drawing/2014/main" id="{00F6F645-DAB9-4714-AEDF-0BA39A668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214563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>
                <a:solidFill>
                  <a:srgbClr val="4DEAFB"/>
                </a:solidFill>
                <a:ea typeface="楷体_GB2312" pitchFamily="49" charset="-122"/>
                <a:sym typeface="Symbol" panose="05050102010706020507" pitchFamily="18" charset="2"/>
              </a:rPr>
              <a:t>  </a:t>
            </a:r>
            <a:r>
              <a:rPr lang="zh-CN" altLang="en-US">
                <a:solidFill>
                  <a:srgbClr val="4DEAFB"/>
                </a:solidFill>
                <a:ea typeface="楷体_GB2312" pitchFamily="49" charset="-122"/>
              </a:rPr>
              <a:t>形状</a:t>
            </a:r>
            <a:r>
              <a:rPr lang="en-US" altLang="zh-CN">
                <a:solidFill>
                  <a:srgbClr val="4DEAFB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449562" name="Text Box 26">
            <a:extLst>
              <a:ext uri="{FF2B5EF4-FFF2-40B4-BE49-F238E27FC236}">
                <a16:creationId xmlns:a16="http://schemas.microsoft.com/office/drawing/2014/main" id="{6F508C06-D869-44F8-8B70-B7C1B5421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671763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一系列同心圆环，内疏外密。</a:t>
            </a:r>
          </a:p>
        </p:txBody>
      </p:sp>
      <p:sp>
        <p:nvSpPr>
          <p:cNvPr id="449563" name="Text Box 27">
            <a:extLst>
              <a:ext uri="{FF2B5EF4-FFF2-40B4-BE49-F238E27FC236}">
                <a16:creationId xmlns:a16="http://schemas.microsoft.com/office/drawing/2014/main" id="{B162AB1A-A1C3-4A53-BCE0-1B51316C9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2896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>
                <a:solidFill>
                  <a:srgbClr val="4DEAFB"/>
                </a:solidFill>
                <a:ea typeface="楷体_GB2312" pitchFamily="49" charset="-122"/>
                <a:sym typeface="Symbol" panose="05050102010706020507" pitchFamily="18" charset="2"/>
              </a:rPr>
              <a:t>  </a:t>
            </a:r>
            <a:r>
              <a:rPr lang="zh-CN" altLang="en-US">
                <a:solidFill>
                  <a:srgbClr val="4DEAFB"/>
                </a:solidFill>
                <a:ea typeface="楷体_GB2312" pitchFamily="49" charset="-122"/>
              </a:rPr>
              <a:t>条纹级次分布</a:t>
            </a:r>
            <a:r>
              <a:rPr lang="en-US" altLang="zh-CN">
                <a:solidFill>
                  <a:srgbClr val="4DEAFB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449564" name="Text Box 28">
            <a:extLst>
              <a:ext uri="{FF2B5EF4-FFF2-40B4-BE49-F238E27FC236}">
                <a16:creationId xmlns:a16="http://schemas.microsoft.com/office/drawing/2014/main" id="{500FBBBD-70E2-41AC-8E47-54E8FED36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643313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内纹级次比外纹级次高 </a:t>
            </a:r>
          </a:p>
        </p:txBody>
      </p:sp>
      <p:sp>
        <p:nvSpPr>
          <p:cNvPr id="449565" name="Text Box 29">
            <a:extLst>
              <a:ext uri="{FF2B5EF4-FFF2-40B4-BE49-F238E27FC236}">
                <a16:creationId xmlns:a16="http://schemas.microsoft.com/office/drawing/2014/main" id="{FAA55C49-D74C-4A53-B42D-5F821C680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5" y="5000625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>
                <a:solidFill>
                  <a:srgbClr val="4DEAFB"/>
                </a:solidFill>
                <a:ea typeface="楷体_GB2312" pitchFamily="49" charset="-122"/>
                <a:sym typeface="Symbol" panose="05050102010706020507" pitchFamily="18" charset="2"/>
              </a:rPr>
              <a:t>  </a:t>
            </a:r>
            <a:r>
              <a:rPr lang="zh-CN" altLang="en-US">
                <a:solidFill>
                  <a:srgbClr val="4DEAFB"/>
                </a:solidFill>
                <a:ea typeface="楷体_GB2312" pitchFamily="49" charset="-122"/>
              </a:rPr>
              <a:t>膜厚变化时</a:t>
            </a:r>
            <a:r>
              <a:rPr lang="en-US" altLang="zh-CN">
                <a:solidFill>
                  <a:srgbClr val="4DEAFB"/>
                </a:solidFill>
                <a:ea typeface="楷体_GB2312" pitchFamily="49" charset="-122"/>
              </a:rPr>
              <a:t>,  </a:t>
            </a:r>
            <a:r>
              <a:rPr lang="zh-CN" altLang="en-US">
                <a:solidFill>
                  <a:srgbClr val="4DEAFB"/>
                </a:solidFill>
                <a:ea typeface="楷体_GB2312" pitchFamily="49" charset="-122"/>
              </a:rPr>
              <a:t>条纹移动：</a:t>
            </a:r>
          </a:p>
        </p:txBody>
      </p:sp>
      <p:sp>
        <p:nvSpPr>
          <p:cNvPr id="449566" name="Text Box 30">
            <a:extLst>
              <a:ext uri="{FF2B5EF4-FFF2-40B4-BE49-F238E27FC236}">
                <a16:creationId xmlns:a16="http://schemas.microsoft.com/office/drawing/2014/main" id="{2F966C5B-F079-43AC-9C9E-572A13514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013" y="5494338"/>
            <a:ext cx="4114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厚度增大，圆纹从中心冒出，向外扩张，条纹变密 </a:t>
            </a:r>
          </a:p>
        </p:txBody>
      </p:sp>
      <p:graphicFrame>
        <p:nvGraphicFramePr>
          <p:cNvPr id="449567" name="Object 8">
            <a:extLst>
              <a:ext uri="{FF2B5EF4-FFF2-40B4-BE49-F238E27FC236}">
                <a16:creationId xmlns:a16="http://schemas.microsoft.com/office/drawing/2014/main" id="{9A3FBD02-F169-40A6-BBB5-258DC7A04C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5163" y="4119563"/>
          <a:ext cx="4652962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90" name="公式" r:id="rId15" imgW="1867027" imgH="352391" progId="Equation.3">
                  <p:embed/>
                </p:oleObj>
              </mc:Choice>
              <mc:Fallback>
                <p:oleObj name="公式" r:id="rId15" imgW="1867027" imgH="352391" progId="Equation.3">
                  <p:embed/>
                  <p:pic>
                    <p:nvPicPr>
                      <p:cNvPr id="449567" name="Object 8">
                        <a:extLst>
                          <a:ext uri="{FF2B5EF4-FFF2-40B4-BE49-F238E27FC236}">
                            <a16:creationId xmlns:a16="http://schemas.microsoft.com/office/drawing/2014/main" id="{9A3FBD02-F169-40A6-BBB5-258DC7A04C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4119563"/>
                        <a:ext cx="4652962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68" name="Line 32">
            <a:extLst>
              <a:ext uri="{FF2B5EF4-FFF2-40B4-BE49-F238E27FC236}">
                <a16:creationId xmlns:a16="http://schemas.microsoft.com/office/drawing/2014/main" id="{B517C64C-212B-4128-9188-FF2EF67689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2622550"/>
            <a:ext cx="533400" cy="13716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69" name="Line 33">
            <a:extLst>
              <a:ext uri="{FF2B5EF4-FFF2-40B4-BE49-F238E27FC236}">
                <a16:creationId xmlns:a16="http://schemas.microsoft.com/office/drawing/2014/main" id="{2E3F1393-0E93-402C-8A04-F9B116F199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2600" y="3994150"/>
            <a:ext cx="457200" cy="23622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70" name="Line 34">
            <a:extLst>
              <a:ext uri="{FF2B5EF4-FFF2-40B4-BE49-F238E27FC236}">
                <a16:creationId xmlns:a16="http://schemas.microsoft.com/office/drawing/2014/main" id="{71C0678B-F387-4812-897D-F47DBECC4C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5137150"/>
            <a:ext cx="1600200" cy="1524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9571" name="Line 35">
            <a:extLst>
              <a:ext uri="{FF2B5EF4-FFF2-40B4-BE49-F238E27FC236}">
                <a16:creationId xmlns:a16="http://schemas.microsoft.com/office/drawing/2014/main" id="{73D324A8-2D80-40A7-BEFB-E1DC0F8420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5137150"/>
            <a:ext cx="228600" cy="1219200"/>
          </a:xfrm>
          <a:prstGeom prst="line">
            <a:avLst/>
          </a:prstGeom>
          <a:noFill/>
          <a:ln w="127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49572" name="Object 9">
            <a:extLst>
              <a:ext uri="{FF2B5EF4-FFF2-40B4-BE49-F238E27FC236}">
                <a16:creationId xmlns:a16="http://schemas.microsoft.com/office/drawing/2014/main" id="{3DECE9B9-1B0B-439F-A271-66A98C8C38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165350"/>
          <a:ext cx="4175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91" name="Equation" r:id="rId17" imgW="142818" imgH="123689" progId="Equation.3">
                  <p:embed/>
                </p:oleObj>
              </mc:Choice>
              <mc:Fallback>
                <p:oleObj name="Equation" r:id="rId17" imgW="142818" imgH="123689" progId="Equation.3">
                  <p:embed/>
                  <p:pic>
                    <p:nvPicPr>
                      <p:cNvPr id="449572" name="Object 9">
                        <a:extLst>
                          <a:ext uri="{FF2B5EF4-FFF2-40B4-BE49-F238E27FC236}">
                            <a16:creationId xmlns:a16="http://schemas.microsoft.com/office/drawing/2014/main" id="{3DECE9B9-1B0B-439F-A271-66A98C8C38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165350"/>
                        <a:ext cx="4175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37">
            <a:extLst>
              <a:ext uri="{FF2B5EF4-FFF2-40B4-BE49-F238E27FC236}">
                <a16:creationId xmlns:a16="http://schemas.microsoft.com/office/drawing/2014/main" id="{F8EC5E13-4724-415F-8D73-E142453DFBDD}"/>
              </a:ext>
            </a:extLst>
          </p:cNvPr>
          <p:cNvGraphicFramePr>
            <a:graphicFrameLocks/>
          </p:cNvGraphicFramePr>
          <p:nvPr/>
        </p:nvGraphicFramePr>
        <p:xfrm>
          <a:off x="5214938" y="214313"/>
          <a:ext cx="22844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92" name="公式" r:id="rId19" imgW="2504967" imgH="790507" progId="Equation.3">
                  <p:embed/>
                </p:oleObj>
              </mc:Choice>
              <mc:Fallback>
                <p:oleObj name="公式" r:id="rId19" imgW="2504967" imgH="790507" progId="Equation.3">
                  <p:embed/>
                  <p:pic>
                    <p:nvPicPr>
                      <p:cNvPr id="16389" name="Object 37">
                        <a:extLst>
                          <a:ext uri="{FF2B5EF4-FFF2-40B4-BE49-F238E27FC236}">
                            <a16:creationId xmlns:a16="http://schemas.microsoft.com/office/drawing/2014/main" id="{F8EC5E13-4724-415F-8D73-E142453DFBD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214313"/>
                        <a:ext cx="22844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6" name="灯片编号占位符 1">
            <a:extLst>
              <a:ext uri="{FF2B5EF4-FFF2-40B4-BE49-F238E27FC236}">
                <a16:creationId xmlns:a16="http://schemas.microsoft.com/office/drawing/2014/main" id="{E3C5D2FD-C873-4FCB-9488-027FBE05D548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096635-7452-4779-A210-C0DCAABBA91F}" type="slidenum">
              <a:rPr lang="en-US" altLang="zh-CN" b="0">
                <a:solidFill>
                  <a:srgbClr val="FF00FF"/>
                </a:solidFill>
              </a:rPr>
              <a:pPr eaLnBrk="1" hangingPunct="1"/>
              <a:t>11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  <p:sp>
        <p:nvSpPr>
          <p:cNvPr id="16422" name="Line 38">
            <a:extLst>
              <a:ext uri="{FF2B5EF4-FFF2-40B4-BE49-F238E27FC236}">
                <a16:creationId xmlns:a16="http://schemas.microsoft.com/office/drawing/2014/main" id="{06ADEC43-96A9-48AD-80C1-DD1BDDE989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413" y="3500438"/>
            <a:ext cx="288925" cy="1800225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23" name="Line 39">
            <a:extLst>
              <a:ext uri="{FF2B5EF4-FFF2-40B4-BE49-F238E27FC236}">
                <a16:creationId xmlns:a16="http://schemas.microsoft.com/office/drawing/2014/main" id="{B8A0478D-858F-4F64-96FE-3993A9682A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71775" y="3500438"/>
            <a:ext cx="360363" cy="2160587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" name="Object 11">
            <a:extLst>
              <a:ext uri="{FF2B5EF4-FFF2-40B4-BE49-F238E27FC236}">
                <a16:creationId xmlns:a16="http://schemas.microsoft.com/office/drawing/2014/main" id="{4E5C6C57-F92B-4654-AB25-B20DAEDD7B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2275" y="3213100"/>
          <a:ext cx="3857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93" name="公式" r:id="rId21" imgW="123857" imgH="142977" progId="Equation.3">
                  <p:embed/>
                </p:oleObj>
              </mc:Choice>
              <mc:Fallback>
                <p:oleObj name="公式" r:id="rId21" imgW="123857" imgH="142977" progId="Equation.3">
                  <p:embed/>
                  <p:pic>
                    <p:nvPicPr>
                      <p:cNvPr id="3" name="Object 11">
                        <a:extLst>
                          <a:ext uri="{FF2B5EF4-FFF2-40B4-BE49-F238E27FC236}">
                            <a16:creationId xmlns:a16="http://schemas.microsoft.com/office/drawing/2014/main" id="{4E5C6C57-F92B-4654-AB25-B20DAEDD7B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3213100"/>
                        <a:ext cx="38576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8">
            <a:extLst>
              <a:ext uri="{FF2B5EF4-FFF2-40B4-BE49-F238E27FC236}">
                <a16:creationId xmlns:a16="http://schemas.microsoft.com/office/drawing/2014/main" id="{C35AF86F-7ABD-4315-A1E5-C31E916F2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187700"/>
            <a:ext cx="457200" cy="457200"/>
          </a:xfrm>
          <a:prstGeom prst="irregularSeal1">
            <a:avLst/>
          </a:prstGeom>
          <a:noFill/>
          <a:ln w="127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323717A-53F4-45CB-99CF-FAD0CD252CEB}"/>
              </a:ext>
            </a:extLst>
          </p:cNvPr>
          <p:cNvCxnSpPr>
            <a:cxnSpLocks noChangeShapeType="1"/>
            <a:stCxn id="449571" idx="1"/>
          </p:cNvCxnSpPr>
          <p:nvPr/>
        </p:nvCxnSpPr>
        <p:spPr bwMode="auto">
          <a:xfrm rot="-5400000" flipH="1" flipV="1">
            <a:off x="1997075" y="6502400"/>
            <a:ext cx="358775" cy="66675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14A1E34-8C30-41D3-935C-CCFF36C06560}"/>
              </a:ext>
            </a:extLst>
          </p:cNvPr>
          <p:cNvCxnSpPr>
            <a:cxnSpLocks noChangeShapeType="1"/>
            <a:stCxn id="23586" idx="3"/>
          </p:cNvCxnSpPr>
          <p:nvPr/>
        </p:nvCxnSpPr>
        <p:spPr bwMode="auto">
          <a:xfrm flipH="1" flipV="1">
            <a:off x="1643063" y="4000500"/>
            <a:ext cx="490537" cy="2619375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2DF76BC-165C-49F4-A367-0D47BD2F7EC6}"/>
              </a:ext>
            </a:extLst>
          </p:cNvPr>
          <p:cNvCxnSpPr>
            <a:cxnSpLocks noChangeShapeType="1"/>
            <a:endCxn id="449568" idx="1"/>
          </p:cNvCxnSpPr>
          <p:nvPr/>
        </p:nvCxnSpPr>
        <p:spPr bwMode="auto">
          <a:xfrm rot="5400000" flipH="1" flipV="1">
            <a:off x="1275557" y="2990056"/>
            <a:ext cx="1377950" cy="642937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4641410-1AA1-4096-AE7E-87E1507D88FA}"/>
              </a:ext>
            </a:extLst>
          </p:cNvPr>
          <p:cNvCxnSpPr>
            <a:cxnSpLocks noChangeShapeType="1"/>
            <a:stCxn id="449548" idx="0"/>
          </p:cNvCxnSpPr>
          <p:nvPr/>
        </p:nvCxnSpPr>
        <p:spPr bwMode="auto">
          <a:xfrm rot="16200000" flipH="1">
            <a:off x="3247231" y="6461919"/>
            <a:ext cx="287338" cy="76200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616EDE7-F9A7-4B02-BCAA-6D70D2089E4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2357438" y="5072062"/>
            <a:ext cx="2643188" cy="500063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F1676F5-EC0D-41A2-B949-93E2F294463F}"/>
              </a:ext>
            </a:extLst>
          </p:cNvPr>
          <p:cNvCxnSpPr>
            <a:cxnSpLocks noChangeShapeType="1"/>
            <a:endCxn id="449552" idx="1"/>
          </p:cNvCxnSpPr>
          <p:nvPr/>
        </p:nvCxnSpPr>
        <p:spPr bwMode="auto">
          <a:xfrm rot="16200000" flipV="1">
            <a:off x="2913857" y="2985293"/>
            <a:ext cx="1377950" cy="652463"/>
          </a:xfrm>
          <a:prstGeom prst="straightConnector1">
            <a:avLst/>
          </a:prstGeom>
          <a:noFill/>
          <a:ln w="1587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4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4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49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4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4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4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4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4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4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4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4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4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4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4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4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44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44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44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4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44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44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44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8" grpId="0" autoUpdateAnimBg="0"/>
      <p:bldP spid="449542" grpId="0" animBg="1" autoUpdateAnimBg="0"/>
      <p:bldP spid="449543" grpId="0" animBg="1"/>
      <p:bldP spid="449544" grpId="0" animBg="1"/>
      <p:bldP spid="449561" grpId="0" autoUpdateAnimBg="0"/>
      <p:bldP spid="449562" grpId="0" autoUpdateAnimBg="0"/>
      <p:bldP spid="449563" grpId="0" autoUpdateAnimBg="0"/>
      <p:bldP spid="449564" grpId="0" autoUpdateAnimBg="0"/>
      <p:bldP spid="449565" grpId="0" autoUpdateAnimBg="0"/>
      <p:bldP spid="449566" grpId="0" autoUpdateAnimBg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Text Box 2">
            <a:extLst>
              <a:ext uri="{FF2B5EF4-FFF2-40B4-BE49-F238E27FC236}">
                <a16:creationId xmlns:a16="http://schemas.microsoft.com/office/drawing/2014/main" id="{B89C73B8-A192-4B7E-A022-6A997A315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428625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>
                <a:solidFill>
                  <a:srgbClr val="4DEAFB"/>
                </a:solidFill>
                <a:ea typeface="楷体_GB2312" pitchFamily="49" charset="-122"/>
              </a:rPr>
              <a:t>条纹与膜厚变化关系</a:t>
            </a:r>
            <a:r>
              <a:rPr lang="en-US" altLang="zh-CN">
                <a:solidFill>
                  <a:srgbClr val="4DEAFB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450563" name="Object 2">
            <a:extLst>
              <a:ext uri="{FF2B5EF4-FFF2-40B4-BE49-F238E27FC236}">
                <a16:creationId xmlns:a16="http://schemas.microsoft.com/office/drawing/2014/main" id="{E363A830-C9C1-46A5-82E2-D998E14654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3875" y="214313"/>
          <a:ext cx="43815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4" name="公式" r:id="rId3" imgW="1867027" imgH="352391" progId="Equation.3">
                  <p:embed/>
                </p:oleObj>
              </mc:Choice>
              <mc:Fallback>
                <p:oleObj name="公式" r:id="rId3" imgW="1867027" imgH="352391" progId="Equation.3">
                  <p:embed/>
                  <p:pic>
                    <p:nvPicPr>
                      <p:cNvPr id="450563" name="Object 2">
                        <a:extLst>
                          <a:ext uri="{FF2B5EF4-FFF2-40B4-BE49-F238E27FC236}">
                            <a16:creationId xmlns:a16="http://schemas.microsoft.com/office/drawing/2014/main" id="{E363A830-C9C1-46A5-82E2-D998E14654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5" y="214313"/>
                        <a:ext cx="438150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4" name="Object 3">
            <a:extLst>
              <a:ext uri="{FF2B5EF4-FFF2-40B4-BE49-F238E27FC236}">
                <a16:creationId xmlns:a16="http://schemas.microsoft.com/office/drawing/2014/main" id="{635D3E25-66C5-46F7-9C5A-882DDBA35A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5913" y="2208213"/>
          <a:ext cx="29860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5" name="公式" r:id="rId5" imgW="1304931" imgH="352391" progId="Equation.3">
                  <p:embed/>
                </p:oleObj>
              </mc:Choice>
              <mc:Fallback>
                <p:oleObj name="公式" r:id="rId5" imgW="1304931" imgH="352391" progId="Equation.3">
                  <p:embed/>
                  <p:pic>
                    <p:nvPicPr>
                      <p:cNvPr id="450564" name="Object 3">
                        <a:extLst>
                          <a:ext uri="{FF2B5EF4-FFF2-40B4-BE49-F238E27FC236}">
                            <a16:creationId xmlns:a16="http://schemas.microsoft.com/office/drawing/2014/main" id="{635D3E25-66C5-46F7-9C5A-882DDBA35A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2208213"/>
                        <a:ext cx="29860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5" name="Object 4">
            <a:extLst>
              <a:ext uri="{FF2B5EF4-FFF2-40B4-BE49-F238E27FC236}">
                <a16:creationId xmlns:a16="http://schemas.microsoft.com/office/drawing/2014/main" id="{97D9590D-BB28-4D89-A2D4-B12810FDF3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6075" y="1143000"/>
          <a:ext cx="21701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6" name="公式" r:id="rId7" imgW="942841" imgH="352391" progId="Equation.3">
                  <p:embed/>
                </p:oleObj>
              </mc:Choice>
              <mc:Fallback>
                <p:oleObj name="公式" r:id="rId7" imgW="942841" imgH="352391" progId="Equation.3">
                  <p:embed/>
                  <p:pic>
                    <p:nvPicPr>
                      <p:cNvPr id="450565" name="Object 4">
                        <a:extLst>
                          <a:ext uri="{FF2B5EF4-FFF2-40B4-BE49-F238E27FC236}">
                            <a16:creationId xmlns:a16="http://schemas.microsoft.com/office/drawing/2014/main" id="{97D9590D-BB28-4D89-A2D4-B12810FDF3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1143000"/>
                        <a:ext cx="21701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66" name="AutoShape 6">
            <a:extLst>
              <a:ext uri="{FF2B5EF4-FFF2-40B4-BE49-F238E27FC236}">
                <a16:creationId xmlns:a16="http://schemas.microsoft.com/office/drawing/2014/main" id="{E9F8B7DE-569A-4459-9B7C-DA67E64B8060}"/>
              </a:ext>
            </a:extLst>
          </p:cNvPr>
          <p:cNvSpPr>
            <a:spLocks/>
          </p:cNvSpPr>
          <p:nvPr/>
        </p:nvSpPr>
        <p:spPr bwMode="auto">
          <a:xfrm>
            <a:off x="1271588" y="1571625"/>
            <a:ext cx="228600" cy="1143000"/>
          </a:xfrm>
          <a:prstGeom prst="leftBrace">
            <a:avLst>
              <a:gd name="adj1" fmla="val 58333"/>
              <a:gd name="adj2" fmla="val 50000"/>
            </a:avLst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50567" name="AutoShape 7">
            <a:extLst>
              <a:ext uri="{FF2B5EF4-FFF2-40B4-BE49-F238E27FC236}">
                <a16:creationId xmlns:a16="http://schemas.microsoft.com/office/drawing/2014/main" id="{8B70C29F-7017-444B-8414-877C1DDF9904}"/>
              </a:ext>
            </a:extLst>
          </p:cNvPr>
          <p:cNvSpPr>
            <a:spLocks/>
          </p:cNvSpPr>
          <p:nvPr/>
        </p:nvSpPr>
        <p:spPr bwMode="auto">
          <a:xfrm>
            <a:off x="4714875" y="1500188"/>
            <a:ext cx="304800" cy="1214437"/>
          </a:xfrm>
          <a:prstGeom prst="rightBrace">
            <a:avLst>
              <a:gd name="adj1" fmla="val 41670"/>
              <a:gd name="adj2" fmla="val 43856"/>
            </a:avLst>
          </a:prstGeom>
          <a:noFill/>
          <a:ln w="127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50568" name="Object 5">
            <a:extLst>
              <a:ext uri="{FF2B5EF4-FFF2-40B4-BE49-F238E27FC236}">
                <a16:creationId xmlns:a16="http://schemas.microsoft.com/office/drawing/2014/main" id="{46E5C3A1-3DDD-4C6B-B91C-A2C18D518F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4938" y="1757363"/>
          <a:ext cx="19542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7" name="公式" r:id="rId9" imgW="762102" imgH="190432" progId="Equation.3">
                  <p:embed/>
                </p:oleObj>
              </mc:Choice>
              <mc:Fallback>
                <p:oleObj name="公式" r:id="rId9" imgW="762102" imgH="190432" progId="Equation.3">
                  <p:embed/>
                  <p:pic>
                    <p:nvPicPr>
                      <p:cNvPr id="450568" name="Object 5">
                        <a:extLst>
                          <a:ext uri="{FF2B5EF4-FFF2-40B4-BE49-F238E27FC236}">
                            <a16:creationId xmlns:a16="http://schemas.microsoft.com/office/drawing/2014/main" id="{46E5C3A1-3DDD-4C6B-B91C-A2C18D518F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1757363"/>
                        <a:ext cx="19542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69" name="Object 6">
            <a:extLst>
              <a:ext uri="{FF2B5EF4-FFF2-40B4-BE49-F238E27FC236}">
                <a16:creationId xmlns:a16="http://schemas.microsoft.com/office/drawing/2014/main" id="{8B866ADB-B2D8-4763-A807-04BA0F1A19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75" y="1528763"/>
          <a:ext cx="1023938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68" name="Equation" r:id="rId11" imgW="381051" imgH="390661" progId="Equation.3">
                  <p:embed/>
                </p:oleObj>
              </mc:Choice>
              <mc:Fallback>
                <p:oleObj name="Equation" r:id="rId11" imgW="381051" imgH="390661" progId="Equation.3">
                  <p:embed/>
                  <p:pic>
                    <p:nvPicPr>
                      <p:cNvPr id="450569" name="Object 6">
                        <a:extLst>
                          <a:ext uri="{FF2B5EF4-FFF2-40B4-BE49-F238E27FC236}">
                            <a16:creationId xmlns:a16="http://schemas.microsoft.com/office/drawing/2014/main" id="{8B866ADB-B2D8-4763-A807-04BA0F1A19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75" y="1528763"/>
                        <a:ext cx="1023938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7">
            <a:extLst>
              <a:ext uri="{FF2B5EF4-FFF2-40B4-BE49-F238E27FC236}">
                <a16:creationId xmlns:a16="http://schemas.microsoft.com/office/drawing/2014/main" id="{A6AEBBB7-4AA7-417B-A543-10584BB4F3C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214688"/>
            <a:ext cx="8229600" cy="954087"/>
            <a:chOff x="457200" y="3214686"/>
            <a:chExt cx="8229600" cy="954107"/>
          </a:xfrm>
        </p:grpSpPr>
        <p:sp>
          <p:nvSpPr>
            <p:cNvPr id="24593" name="Text Box 11">
              <a:extLst>
                <a:ext uri="{FF2B5EF4-FFF2-40B4-BE49-F238E27FC236}">
                  <a16:creationId xmlns:a16="http://schemas.microsoft.com/office/drawing/2014/main" id="{949FC273-EE0B-47E8-829D-7B40A18C5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" y="3214686"/>
              <a:ext cx="8229600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a typeface="楷体_GB2312" pitchFamily="49" charset="-122"/>
                </a:rPr>
                <a:t>        </a:t>
              </a:r>
              <a:r>
                <a:rPr lang="zh-CN" altLang="en-US">
                  <a:solidFill>
                    <a:schemeClr val="bg1"/>
                  </a:solidFill>
                  <a:ea typeface="楷体_GB2312" pitchFamily="49" charset="-122"/>
                </a:rPr>
                <a:t>中心冒出（湮没）一个圆纹，光程差改变一个波长，薄膜厚度</a:t>
              </a:r>
              <a:r>
                <a:rPr lang="zh-CN" altLang="en-US" sz="3200">
                  <a:solidFill>
                    <a:schemeClr val="bg1"/>
                  </a:solidFill>
                  <a:ea typeface="楷体_GB2312" pitchFamily="49" charset="-122"/>
                </a:rPr>
                <a:t> </a:t>
              </a:r>
              <a:r>
                <a:rPr lang="en-US" altLang="zh-CN" i="1">
                  <a:solidFill>
                    <a:srgbClr val="FFFF00"/>
                  </a:solidFill>
                  <a:ea typeface="楷体_GB2312" pitchFamily="49" charset="-122"/>
                </a:rPr>
                <a:t>d</a:t>
              </a:r>
              <a:r>
                <a:rPr lang="en-US" altLang="zh-CN" sz="3200" i="1">
                  <a:solidFill>
                    <a:schemeClr val="bg1"/>
                  </a:solidFill>
                  <a:ea typeface="楷体_GB2312" pitchFamily="49" charset="-122"/>
                </a:rPr>
                <a:t> </a:t>
              </a:r>
              <a:r>
                <a:rPr lang="zh-CN" altLang="en-US">
                  <a:solidFill>
                    <a:schemeClr val="bg1"/>
                  </a:solidFill>
                  <a:ea typeface="楷体_GB2312" pitchFamily="49" charset="-122"/>
                </a:rPr>
                <a:t>改变 </a:t>
              </a:r>
            </a:p>
          </p:txBody>
        </p:sp>
        <p:graphicFrame>
          <p:nvGraphicFramePr>
            <p:cNvPr id="24594" name="Object 7">
              <a:extLst>
                <a:ext uri="{FF2B5EF4-FFF2-40B4-BE49-F238E27FC236}">
                  <a16:creationId xmlns:a16="http://schemas.microsoft.com/office/drawing/2014/main" id="{084A495B-94B6-4082-934E-CBE961DE76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6028" y="3686180"/>
            <a:ext cx="1300154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369" r:id="rId13" imgW="495427" imgH="180941" progId="Equation.3">
                    <p:embed/>
                  </p:oleObj>
                </mc:Choice>
                <mc:Fallback>
                  <p:oleObj r:id="rId13" imgW="495427" imgH="180941" progId="Equation.3">
                    <p:embed/>
                    <p:pic>
                      <p:nvPicPr>
                        <p:cNvPr id="24594" name="Object 7">
                          <a:extLst>
                            <a:ext uri="{FF2B5EF4-FFF2-40B4-BE49-F238E27FC236}">
                              <a16:creationId xmlns:a16="http://schemas.microsoft.com/office/drawing/2014/main" id="{084A495B-94B6-4082-934E-CBE961DE76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6028" y="3686180"/>
                          <a:ext cx="1300154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572" name="Text Box 12">
            <a:extLst>
              <a:ext uri="{FF2B5EF4-FFF2-40B4-BE49-F238E27FC236}">
                <a16:creationId xmlns:a16="http://schemas.microsoft.com/office/drawing/2014/main" id="{63243D8A-FA81-4AF5-941E-F9A31310A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4286250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2. </a:t>
            </a:r>
            <a:r>
              <a:rPr lang="zh-CN" altLang="en-US">
                <a:solidFill>
                  <a:srgbClr val="4DEAFB"/>
                </a:solidFill>
                <a:ea typeface="楷体_GB2312" pitchFamily="49" charset="-122"/>
              </a:rPr>
              <a:t>反射干涉与透射干涉互补</a:t>
            </a:r>
          </a:p>
        </p:txBody>
      </p:sp>
      <p:sp>
        <p:nvSpPr>
          <p:cNvPr id="450573" name="Text Box 13">
            <a:extLst>
              <a:ext uri="{FF2B5EF4-FFF2-40B4-BE49-F238E27FC236}">
                <a16:creationId xmlns:a16="http://schemas.microsoft.com/office/drawing/2014/main" id="{83989583-3DD3-4194-B7F3-C61478BA0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963" y="428625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——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能量守恒关系</a:t>
            </a:r>
          </a:p>
        </p:txBody>
      </p:sp>
      <p:sp>
        <p:nvSpPr>
          <p:cNvPr id="450574" name="Text Box 14">
            <a:extLst>
              <a:ext uri="{FF2B5EF4-FFF2-40B4-BE49-F238E27FC236}">
                <a16:creationId xmlns:a16="http://schemas.microsoft.com/office/drawing/2014/main" id="{7AD1F5C8-D23C-4573-BFA8-28AD39F2F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4857750"/>
            <a:ext cx="494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3.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应用 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——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增透膜，增反膜</a:t>
            </a:r>
          </a:p>
        </p:txBody>
      </p:sp>
      <p:sp>
        <p:nvSpPr>
          <p:cNvPr id="450576" name="Text Box 16">
            <a:extLst>
              <a:ext uri="{FF2B5EF4-FFF2-40B4-BE49-F238E27FC236}">
                <a16:creationId xmlns:a16="http://schemas.microsoft.com/office/drawing/2014/main" id="{A77C6C52-0CEB-486B-BA8D-C98AEBA57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00688"/>
            <a:ext cx="8305800" cy="979487"/>
          </a:xfrm>
          <a:prstGeom prst="rect">
            <a:avLst/>
          </a:prstGeom>
          <a:noFill/>
          <a:ln w="22225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rgbClr val="EDFE4A"/>
                </a:solidFill>
                <a:ea typeface="楷体_GB2312" pitchFamily="49" charset="-122"/>
              </a:rPr>
              <a:t>一般情况下薄膜干涉是相当复杂的，干涉条纹特征与光源的尺寸、膜的厚薄和形状以及如何观测都有十分密切的关系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C56BFC-BCED-4FDC-BA10-A8F5307F7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1500188"/>
            <a:ext cx="554037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中心条纹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4592" name="灯片编号占位符 1">
            <a:extLst>
              <a:ext uri="{FF2B5EF4-FFF2-40B4-BE49-F238E27FC236}">
                <a16:creationId xmlns:a16="http://schemas.microsoft.com/office/drawing/2014/main" id="{A9D417DE-D875-4885-9803-88F08AFA98CE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77B873D-89BC-46B3-8BD1-9D6482E7DCCF}" type="slidenum">
              <a:rPr lang="en-US" altLang="zh-CN" b="0">
                <a:solidFill>
                  <a:srgbClr val="FF00FF"/>
                </a:solidFill>
              </a:rPr>
              <a:pPr eaLnBrk="1" hangingPunct="1"/>
              <a:t>12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5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450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450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50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2" grpId="0" autoUpdateAnimBg="0"/>
      <p:bldP spid="450566" grpId="0" animBg="1"/>
      <p:bldP spid="450567" grpId="0" animBg="1"/>
      <p:bldP spid="450572" grpId="0" autoUpdateAnimBg="0"/>
      <p:bldP spid="450573" grpId="0" autoUpdateAnimBg="0"/>
      <p:bldP spid="450574" grpId="0" autoUpdateAnimBg="0"/>
      <p:bldP spid="450576" grpId="0" animBg="1" autoUpdateAnimBg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2">
            <a:extLst>
              <a:ext uri="{FF2B5EF4-FFF2-40B4-BE49-F238E27FC236}">
                <a16:creationId xmlns:a16="http://schemas.microsoft.com/office/drawing/2014/main" id="{6F9D26FE-6F32-4EB1-BD5A-366CD0FCF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406900"/>
            <a:ext cx="7643812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chemeClr val="bg1"/>
                </a:solidFill>
                <a:latin typeface="+mn-ea"/>
                <a:ea typeface="+mn-ea"/>
              </a:rPr>
              <a:t>如何在实验上区分上述条纹是等倾还是牛顿环</a:t>
            </a:r>
            <a:r>
              <a:rPr kumimoji="0" lang="en-US" altLang="zh-CN" dirty="0">
                <a:solidFill>
                  <a:schemeClr val="bg1"/>
                </a:solidFill>
                <a:latin typeface="+mn-ea"/>
                <a:ea typeface="+mn-ea"/>
              </a:rPr>
              <a:t>?</a:t>
            </a:r>
          </a:p>
        </p:txBody>
      </p:sp>
      <p:grpSp>
        <p:nvGrpSpPr>
          <p:cNvPr id="8195" name="Group 3">
            <a:extLst>
              <a:ext uri="{FF2B5EF4-FFF2-40B4-BE49-F238E27FC236}">
                <a16:creationId xmlns:a16="http://schemas.microsoft.com/office/drawing/2014/main" id="{FD860FF4-B076-4303-830E-E3C7D8BC23C9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357188"/>
            <a:ext cx="7772400" cy="3960812"/>
            <a:chOff x="384" y="624"/>
            <a:chExt cx="4896" cy="2495"/>
          </a:xfrm>
        </p:grpSpPr>
        <p:pic>
          <p:nvPicPr>
            <p:cNvPr id="8199" name="Picture 4">
              <a:extLst>
                <a:ext uri="{FF2B5EF4-FFF2-40B4-BE49-F238E27FC236}">
                  <a16:creationId xmlns:a16="http://schemas.microsoft.com/office/drawing/2014/main" id="{E680D873-7381-4F06-BA29-E125491EE4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624"/>
              <a:ext cx="2352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8200" name="Object 2">
              <a:extLst>
                <a:ext uri="{FF2B5EF4-FFF2-40B4-BE49-F238E27FC236}">
                  <a16:creationId xmlns:a16="http://schemas.microsoft.com/office/drawing/2014/main" id="{94C258B8-083C-44CB-9272-084CBA01D9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759"/>
            <a:ext cx="2304" cy="1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373" name="位图图像" r:id="rId4" imgW="4571429" imgH="3505689" progId="Paint.Picture">
                    <p:embed/>
                  </p:oleObj>
                </mc:Choice>
                <mc:Fallback>
                  <p:oleObj name="位图图像" r:id="rId4" imgW="4571429" imgH="3505689" progId="Paint.Picture">
                    <p:embed/>
                    <p:pic>
                      <p:nvPicPr>
                        <p:cNvPr id="8200" name="Object 2">
                          <a:extLst>
                            <a:ext uri="{FF2B5EF4-FFF2-40B4-BE49-F238E27FC236}">
                              <a16:creationId xmlns:a16="http://schemas.microsoft.com/office/drawing/2014/main" id="{94C258B8-083C-44CB-9272-084CBA01D9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759"/>
                          <a:ext cx="2304" cy="1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80008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1" name="Text Box 6">
              <a:extLst>
                <a:ext uri="{FF2B5EF4-FFF2-40B4-BE49-F238E27FC236}">
                  <a16:creationId xmlns:a16="http://schemas.microsoft.com/office/drawing/2014/main" id="{E5393B5D-5A57-4877-957D-D16E273E0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1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>
                  <a:solidFill>
                    <a:schemeClr val="bg1"/>
                  </a:solidFill>
                  <a:ea typeface="楷体_GB2312" pitchFamily="49" charset="-122"/>
                </a:rPr>
                <a:t>等倾条纹</a:t>
              </a:r>
            </a:p>
          </p:txBody>
        </p:sp>
        <p:sp>
          <p:nvSpPr>
            <p:cNvPr id="8202" name="Text Box 7">
              <a:extLst>
                <a:ext uri="{FF2B5EF4-FFF2-40B4-BE49-F238E27FC236}">
                  <a16:creationId xmlns:a16="http://schemas.microsoft.com/office/drawing/2014/main" id="{F90D1CF6-39F3-4553-BFE9-E4A039C88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831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>
                  <a:solidFill>
                    <a:schemeClr val="bg1"/>
                  </a:solidFill>
                  <a:ea typeface="楷体_GB2312" pitchFamily="49" charset="-122"/>
                </a:rPr>
                <a:t>牛顿环</a:t>
              </a:r>
            </a:p>
          </p:txBody>
        </p:sp>
        <p:sp>
          <p:nvSpPr>
            <p:cNvPr id="8203" name="Rectangle 8">
              <a:extLst>
                <a:ext uri="{FF2B5EF4-FFF2-40B4-BE49-F238E27FC236}">
                  <a16:creationId xmlns:a16="http://schemas.microsoft.com/office/drawing/2014/main" id="{3B61A378-2899-48D5-BD8C-BA5E640A6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24"/>
              <a:ext cx="192" cy="2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04" name="Rectangle 9">
              <a:extLst>
                <a:ext uri="{FF2B5EF4-FFF2-40B4-BE49-F238E27FC236}">
                  <a16:creationId xmlns:a16="http://schemas.microsoft.com/office/drawing/2014/main" id="{8A29A040-78C7-4FF9-B434-364AACDFA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624"/>
              <a:ext cx="2256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05" name="Rectangle 10">
              <a:extLst>
                <a:ext uri="{FF2B5EF4-FFF2-40B4-BE49-F238E27FC236}">
                  <a16:creationId xmlns:a16="http://schemas.microsoft.com/office/drawing/2014/main" id="{096B223B-8F1B-46AF-B8FB-C01F25FFD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496"/>
              <a:ext cx="4896" cy="3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Box 123">
            <a:extLst>
              <a:ext uri="{FF2B5EF4-FFF2-40B4-BE49-F238E27FC236}">
                <a16:creationId xmlns:a16="http://schemas.microsoft.com/office/drawing/2014/main" id="{826FC782-567B-4401-AE8A-3547E2571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929188"/>
            <a:ext cx="82153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</a:rPr>
              <a:t>        </a:t>
            </a:r>
            <a:r>
              <a:rPr kumimoji="0" lang="zh-CN" altLang="en-US">
                <a:solidFill>
                  <a:schemeClr val="bg1"/>
                </a:solidFill>
              </a:rPr>
              <a:t>牛顿环与等倾条纹都是内疏外密的圆环形条纹，牛顿环的环纹</a:t>
            </a:r>
            <a:r>
              <a:rPr kumimoji="0" lang="zh-CN" altLang="en-US">
                <a:solidFill>
                  <a:srgbClr val="FFC000"/>
                </a:solidFill>
              </a:rPr>
              <a:t>级次是由环心向外递增</a:t>
            </a:r>
            <a:r>
              <a:rPr kumimoji="0" lang="zh-CN" altLang="en-US">
                <a:solidFill>
                  <a:schemeClr val="bg1"/>
                </a:solidFill>
              </a:rPr>
              <a:t>，等倾条纹级次恰相反</a:t>
            </a:r>
          </a:p>
        </p:txBody>
      </p:sp>
      <p:sp>
        <p:nvSpPr>
          <p:cNvPr id="15" name="Text Box 124">
            <a:extLst>
              <a:ext uri="{FF2B5EF4-FFF2-40B4-BE49-F238E27FC236}">
                <a16:creationId xmlns:a16="http://schemas.microsoft.com/office/drawing/2014/main" id="{406FB40A-9A3B-4643-B494-FC31FFBA1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857875"/>
            <a:ext cx="8501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4DEAFB"/>
                </a:solidFill>
              </a:rPr>
              <a:t>膜层厚度增加，牛顿环条纹向内湮灭，等倾条纹向外扩张</a:t>
            </a:r>
          </a:p>
        </p:txBody>
      </p:sp>
      <p:sp>
        <p:nvSpPr>
          <p:cNvPr id="8198" name="灯片编号占位符 1">
            <a:extLst>
              <a:ext uri="{FF2B5EF4-FFF2-40B4-BE49-F238E27FC236}">
                <a16:creationId xmlns:a16="http://schemas.microsoft.com/office/drawing/2014/main" id="{9B52C476-5101-439B-A330-5690340B17E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75AAB8-8011-4781-AF04-0D1FFF6A3919}" type="slidenum">
              <a:rPr lang="en-US" altLang="zh-CN" b="0">
                <a:solidFill>
                  <a:srgbClr val="FF00FF"/>
                </a:solidFill>
              </a:rPr>
              <a:pPr eaLnBrk="1" hangingPunct="1"/>
              <a:t>13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5ED76499-160A-4436-86E4-3DC5348409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85750" y="357188"/>
            <a:ext cx="4786313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just">
              <a:lnSpc>
                <a:spcPts val="3600"/>
              </a:lnSpc>
              <a:spcAft>
                <a:spcPct val="10000"/>
              </a:spcAft>
              <a:buFont typeface="Monotype Sorts" pitchFamily="2" charset="2"/>
              <a:buNone/>
            </a:pPr>
            <a:r>
              <a:rPr lang="zh-CN" altLang="en-US" sz="2800" b="1">
                <a:solidFill>
                  <a:srgbClr val="00FFFF"/>
                </a:solidFill>
                <a:latin typeface="宋体" panose="02010600030101010101" pitchFamily="2" charset="-122"/>
              </a:rPr>
              <a:t>光学薄膜的应用</a:t>
            </a:r>
            <a:endParaRPr lang="zh-CN" altLang="en-US" sz="2800">
              <a:solidFill>
                <a:srgbClr val="00FFFF"/>
              </a:solidFill>
              <a:latin typeface="宋体" panose="02010600030101010101" pitchFamily="2" charset="-122"/>
            </a:endParaRPr>
          </a:p>
          <a:p>
            <a:pPr marL="0" indent="0" algn="just">
              <a:lnSpc>
                <a:spcPts val="36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800" b="1">
                <a:solidFill>
                  <a:srgbClr val="FFCC00"/>
                </a:solidFill>
              </a:rPr>
              <a:t>1.</a:t>
            </a:r>
            <a:r>
              <a:rPr lang="zh-CN" altLang="en-US" sz="2800" b="1">
                <a:solidFill>
                  <a:srgbClr val="FFCC00"/>
                </a:solidFill>
                <a:latin typeface="宋体" panose="02010600030101010101" pitchFamily="2" charset="-122"/>
              </a:rPr>
              <a:t>增透膜</a:t>
            </a:r>
            <a:r>
              <a:rPr lang="en-US" altLang="zh-CN" sz="2800" b="1">
                <a:solidFill>
                  <a:srgbClr val="FFCC00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</a:rPr>
              <a:t>在光学器件（透镜等）镀以一层薄膜以提高透射率</a:t>
            </a:r>
          </a:p>
        </p:txBody>
      </p:sp>
      <p:grpSp>
        <p:nvGrpSpPr>
          <p:cNvPr id="2" name="组合 28">
            <a:extLst>
              <a:ext uri="{FF2B5EF4-FFF2-40B4-BE49-F238E27FC236}">
                <a16:creationId xmlns:a16="http://schemas.microsoft.com/office/drawing/2014/main" id="{A0081F53-E703-4FFE-85AA-9C6812ABE400}"/>
              </a:ext>
            </a:extLst>
          </p:cNvPr>
          <p:cNvGrpSpPr>
            <a:grpSpLocks/>
          </p:cNvGrpSpPr>
          <p:nvPr/>
        </p:nvGrpSpPr>
        <p:grpSpPr bwMode="auto">
          <a:xfrm>
            <a:off x="4929188" y="500063"/>
            <a:ext cx="3786187" cy="1857375"/>
            <a:chOff x="4000500" y="228600"/>
            <a:chExt cx="5143502" cy="3481388"/>
          </a:xfrm>
        </p:grpSpPr>
        <p:graphicFrame>
          <p:nvGraphicFramePr>
            <p:cNvPr id="9231" name="Object 2">
              <a:extLst>
                <a:ext uri="{FF2B5EF4-FFF2-40B4-BE49-F238E27FC236}">
                  <a16:creationId xmlns:a16="http://schemas.microsoft.com/office/drawing/2014/main" id="{51930A0C-B61F-41BC-847B-A342CD9D69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7983" y="362461"/>
            <a:ext cx="1435101" cy="860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418" name="公式" r:id="rId3" imgW="314382" imgH="161959" progId="Equation.3">
                    <p:embed/>
                  </p:oleObj>
                </mc:Choice>
                <mc:Fallback>
                  <p:oleObj name="公式" r:id="rId3" imgW="314382" imgH="161959" progId="Equation.3">
                    <p:embed/>
                    <p:pic>
                      <p:nvPicPr>
                        <p:cNvPr id="9231" name="Object 2">
                          <a:extLst>
                            <a:ext uri="{FF2B5EF4-FFF2-40B4-BE49-F238E27FC236}">
                              <a16:creationId xmlns:a16="http://schemas.microsoft.com/office/drawing/2014/main" id="{51930A0C-B61F-41BC-847B-A342CD9D69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7983" y="362461"/>
                          <a:ext cx="1435101" cy="860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232" name="Group 24">
              <a:extLst>
                <a:ext uri="{FF2B5EF4-FFF2-40B4-BE49-F238E27FC236}">
                  <a16:creationId xmlns:a16="http://schemas.microsoft.com/office/drawing/2014/main" id="{7131701F-0AA6-47FE-A444-8D620F6C7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1" y="1785938"/>
              <a:ext cx="5143501" cy="1924050"/>
              <a:chOff x="2232" y="1125"/>
              <a:chExt cx="3240" cy="1212"/>
            </a:xfrm>
          </p:grpSpPr>
          <p:sp>
            <p:nvSpPr>
              <p:cNvPr id="9246" name="Rectangle 4">
                <a:extLst>
                  <a:ext uri="{FF2B5EF4-FFF2-40B4-BE49-F238E27FC236}">
                    <a16:creationId xmlns:a16="http://schemas.microsoft.com/office/drawing/2014/main" id="{1A532952-A05A-4C50-97EA-6500180D8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1125"/>
                <a:ext cx="2136" cy="1212"/>
              </a:xfrm>
              <a:prstGeom prst="rect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9247" name="Object 7">
                <a:extLst>
                  <a:ext uri="{FF2B5EF4-FFF2-40B4-BE49-F238E27FC236}">
                    <a16:creationId xmlns:a16="http://schemas.microsoft.com/office/drawing/2014/main" id="{0AD02830-B866-4D22-B22D-8B10895CE3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99" y="1662"/>
              <a:ext cx="912" cy="4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7419" name="公式" r:id="rId5" imgW="390531" imgH="114198" progId="Equation.3">
                      <p:embed/>
                    </p:oleObj>
                  </mc:Choice>
                  <mc:Fallback>
                    <p:oleObj name="公式" r:id="rId5" imgW="390531" imgH="114198" progId="Equation.3">
                      <p:embed/>
                      <p:pic>
                        <p:nvPicPr>
                          <p:cNvPr id="9247" name="Object 7">
                            <a:extLst>
                              <a:ext uri="{FF2B5EF4-FFF2-40B4-BE49-F238E27FC236}">
                                <a16:creationId xmlns:a16="http://schemas.microsoft.com/office/drawing/2014/main" id="{0AD02830-B866-4D22-B22D-8B10895CE3C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99" y="1662"/>
                            <a:ext cx="912" cy="4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8" name="AutoShape 9">
                <a:extLst>
                  <a:ext uri="{FF2B5EF4-FFF2-40B4-BE49-F238E27FC236}">
                    <a16:creationId xmlns:a16="http://schemas.microsoft.com/office/drawing/2014/main" id="{6CCAD7D1-530E-435B-865E-D6014A2CD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" y="1812"/>
                <a:ext cx="917" cy="440"/>
              </a:xfrm>
              <a:prstGeom prst="wedgeRectCallout">
                <a:avLst>
                  <a:gd name="adj1" fmla="val -74250"/>
                  <a:gd name="adj2" fmla="val -117481"/>
                </a:avLst>
              </a:prstGeom>
              <a:solidFill>
                <a:srgbClr val="00FFFF"/>
              </a:solidFill>
              <a:ln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0" lang="zh-CN" altLang="en-US" sz="2800"/>
                  <a:t>玻璃</a:t>
                </a:r>
                <a:endParaRPr kumimoji="0" lang="zh-CN" altLang="en-US" sz="2800" b="0"/>
              </a:p>
            </p:txBody>
          </p:sp>
        </p:grpSp>
        <p:grpSp>
          <p:nvGrpSpPr>
            <p:cNvPr id="9233" name="Group 25">
              <a:extLst>
                <a:ext uri="{FF2B5EF4-FFF2-40B4-BE49-F238E27FC236}">
                  <a16:creationId xmlns:a16="http://schemas.microsoft.com/office/drawing/2014/main" id="{1C9B8542-6431-4937-82B5-634B3447D6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0500" y="1103313"/>
              <a:ext cx="5143500" cy="863601"/>
              <a:chOff x="2520" y="695"/>
              <a:chExt cx="3240" cy="544"/>
            </a:xfrm>
          </p:grpSpPr>
          <p:grpSp>
            <p:nvGrpSpPr>
              <p:cNvPr id="9240" name="Group 23">
                <a:extLst>
                  <a:ext uri="{FF2B5EF4-FFF2-40B4-BE49-F238E27FC236}">
                    <a16:creationId xmlns:a16="http://schemas.microsoft.com/office/drawing/2014/main" id="{41C6C283-E198-4A43-BC40-014F1B2B23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0" y="695"/>
                <a:ext cx="2136" cy="527"/>
                <a:chOff x="2232" y="695"/>
                <a:chExt cx="2136" cy="527"/>
              </a:xfrm>
            </p:grpSpPr>
            <p:grpSp>
              <p:nvGrpSpPr>
                <p:cNvPr id="9242" name="Group 19">
                  <a:extLst>
                    <a:ext uri="{FF2B5EF4-FFF2-40B4-BE49-F238E27FC236}">
                      <a16:creationId xmlns:a16="http://schemas.microsoft.com/office/drawing/2014/main" id="{4ADEB90F-C4BF-41E9-AA30-F3899BBD55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32" y="695"/>
                  <a:ext cx="2136" cy="527"/>
                  <a:chOff x="2232" y="695"/>
                  <a:chExt cx="2136" cy="527"/>
                </a:xfrm>
              </p:grpSpPr>
              <p:sp>
                <p:nvSpPr>
                  <p:cNvPr id="9244" name="Rectangle 5">
                    <a:extLst>
                      <a:ext uri="{FF2B5EF4-FFF2-40B4-BE49-F238E27FC236}">
                        <a16:creationId xmlns:a16="http://schemas.microsoft.com/office/drawing/2014/main" id="{C8B0DB05-43BB-402B-9172-D3ADB1F52B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32" y="828"/>
                    <a:ext cx="2136" cy="32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477647"/>
                      </a:gs>
                      <a:gs pos="50000">
                        <a:srgbClr val="99FF99"/>
                      </a:gs>
                      <a:gs pos="100000">
                        <a:srgbClr val="477647"/>
                      </a:gs>
                    </a:gsLst>
                    <a:lin ang="0" scaled="1"/>
                  </a:gradFill>
                  <a:ln w="12699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0"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graphicFrame>
                <p:nvGraphicFramePr>
                  <p:cNvPr id="9245" name="Object 6">
                    <a:extLst>
                      <a:ext uri="{FF2B5EF4-FFF2-40B4-BE49-F238E27FC236}">
                        <a16:creationId xmlns:a16="http://schemas.microsoft.com/office/drawing/2014/main" id="{315933B2-7DF0-49A2-B0D3-1D8B3F952D1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583" y="695"/>
                  <a:ext cx="330" cy="52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87420" name="公式" r:id="rId7" imgW="76149" imgH="114198" progId="Equation.3">
                          <p:embed/>
                        </p:oleObj>
                      </mc:Choice>
                      <mc:Fallback>
                        <p:oleObj name="公式" r:id="rId7" imgW="76149" imgH="114198" progId="Equation.3">
                          <p:embed/>
                          <p:pic>
                            <p:nvPicPr>
                              <p:cNvPr id="9245" name="Object 6">
                                <a:extLst>
                                  <a:ext uri="{FF2B5EF4-FFF2-40B4-BE49-F238E27FC236}">
                                    <a16:creationId xmlns:a16="http://schemas.microsoft.com/office/drawing/2014/main" id="{315933B2-7DF0-49A2-B0D3-1D8B3F952D1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83" y="695"/>
                                <a:ext cx="330" cy="52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9243" name="Object 5">
                  <a:extLst>
                    <a:ext uri="{FF2B5EF4-FFF2-40B4-BE49-F238E27FC236}">
                      <a16:creationId xmlns:a16="http://schemas.microsoft.com/office/drawing/2014/main" id="{245FD9E9-CA4E-4804-AD6F-922FF74360A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357" y="811"/>
                <a:ext cx="985" cy="4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7421" name="公式" r:id="rId9" imgW="457200" imgH="114198" progId="Equation.3">
                        <p:embed/>
                      </p:oleObj>
                    </mc:Choice>
                    <mc:Fallback>
                      <p:oleObj name="公式" r:id="rId9" imgW="457200" imgH="114198" progId="Equation.3">
                        <p:embed/>
                        <p:pic>
                          <p:nvPicPr>
                            <p:cNvPr id="9243" name="Object 5">
                              <a:extLst>
                                <a:ext uri="{FF2B5EF4-FFF2-40B4-BE49-F238E27FC236}">
                                  <a16:creationId xmlns:a16="http://schemas.microsoft.com/office/drawing/2014/main" id="{245FD9E9-CA4E-4804-AD6F-922FF74360A0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57" y="811"/>
                              <a:ext cx="985" cy="4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3322" name="AutoShape 10">
                <a:extLst>
                  <a:ext uri="{FF2B5EF4-FFF2-40B4-BE49-F238E27FC236}">
                    <a16:creationId xmlns:a16="http://schemas.microsoft.com/office/drawing/2014/main" id="{E9664709-39C4-49CB-846E-623CF4B27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2" y="804"/>
                <a:ext cx="948" cy="435"/>
              </a:xfrm>
              <a:prstGeom prst="wedgeRectCallout">
                <a:avLst>
                  <a:gd name="adj1" fmla="val -72861"/>
                  <a:gd name="adj2" fmla="val 6722"/>
                </a:avLst>
              </a:prstGeom>
              <a:solidFill>
                <a:srgbClr val="CC00FF"/>
              </a:solidFill>
              <a:ln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kumimoji="0" lang="en-US" altLang="zh-CN" sz="2800" b="0" dirty="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MgF</a:t>
                </a:r>
                <a:r>
                  <a:rPr kumimoji="0" lang="en-US" altLang="zh-CN" sz="2800" b="0" baseline="-25000" dirty="0">
                    <a:solidFill>
                      <a:schemeClr val="hlink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2</a:t>
                </a:r>
                <a:endParaRPr kumimoji="0" lang="en-US" altLang="zh-CN" sz="2800" b="0" dirty="0">
                  <a:solidFill>
                    <a:schemeClr val="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p:grpSp>
        <p:sp>
          <p:nvSpPr>
            <p:cNvPr id="9234" name="Line 11">
              <a:extLst>
                <a:ext uri="{FF2B5EF4-FFF2-40B4-BE49-F238E27FC236}">
                  <a16:creationId xmlns:a16="http://schemas.microsoft.com/office/drawing/2014/main" id="{816D4B9C-090D-4BCB-BE88-946E3BF1F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8300" y="228600"/>
              <a:ext cx="0" cy="108585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Line 12">
              <a:extLst>
                <a:ext uri="{FF2B5EF4-FFF2-40B4-BE49-F238E27FC236}">
                  <a16:creationId xmlns:a16="http://schemas.microsoft.com/office/drawing/2014/main" id="{11EB0BA6-98E5-4868-9B25-B72B89254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8300" y="1314450"/>
              <a:ext cx="0" cy="514350"/>
            </a:xfrm>
            <a:prstGeom prst="line">
              <a:avLst/>
            </a:prstGeom>
            <a:noFill/>
            <a:ln w="38100">
              <a:solidFill>
                <a:srgbClr val="CC00FF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Line 13">
              <a:extLst>
                <a:ext uri="{FF2B5EF4-FFF2-40B4-BE49-F238E27FC236}">
                  <a16:creationId xmlns:a16="http://schemas.microsoft.com/office/drawing/2014/main" id="{1682C614-961A-42D9-A8AC-B90EA06E4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50317" y="1295401"/>
              <a:ext cx="0" cy="51435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Line 15">
              <a:extLst>
                <a:ext uri="{FF2B5EF4-FFF2-40B4-BE49-F238E27FC236}">
                  <a16:creationId xmlns:a16="http://schemas.microsoft.com/office/drawing/2014/main" id="{98F04D15-0FEC-483B-9723-04D58E9F7F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2125" y="590550"/>
              <a:ext cx="0" cy="685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Line 16">
              <a:extLst>
                <a:ext uri="{FF2B5EF4-FFF2-40B4-BE49-F238E27FC236}">
                  <a16:creationId xmlns:a16="http://schemas.microsoft.com/office/drawing/2014/main" id="{A2561BF8-5E4A-49ED-9E3C-DB9E4F0EE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0317" y="630262"/>
              <a:ext cx="0" cy="674769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Line 17">
              <a:extLst>
                <a:ext uri="{FF2B5EF4-FFF2-40B4-BE49-F238E27FC236}">
                  <a16:creationId xmlns:a16="http://schemas.microsoft.com/office/drawing/2014/main" id="{62D8EF33-4AE8-4C09-9445-E3848A307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6733" y="1866901"/>
              <a:ext cx="0" cy="781049"/>
            </a:xfrm>
            <a:prstGeom prst="line">
              <a:avLst/>
            </a:prstGeom>
            <a:noFill/>
            <a:ln w="38100">
              <a:solidFill>
                <a:srgbClr val="9933FF"/>
              </a:solidFill>
              <a:round/>
              <a:headEnd type="none" w="sm" len="sm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32" name="Text Box 20">
            <a:extLst>
              <a:ext uri="{FF2B5EF4-FFF2-40B4-BE49-F238E27FC236}">
                <a16:creationId xmlns:a16="http://schemas.microsoft.com/office/drawing/2014/main" id="{F804402D-2E12-4BB0-8E94-CB739AD74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844675"/>
            <a:ext cx="4572000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079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  <a:buClr>
                <a:srgbClr val="FFFF00"/>
              </a:buClr>
              <a:buSzPct val="75000"/>
              <a:buFont typeface="Monotype Sorts" pitchFamily="2" charset="2"/>
              <a:buChar char="l"/>
            </a:pPr>
            <a:r>
              <a:rPr kumimoji="0" lang="zh-CN" altLang="en-US">
                <a:solidFill>
                  <a:schemeClr val="bg1"/>
                </a:solidFill>
              </a:rPr>
              <a:t> 光在膜的上、下表面反射时都有半波损失</a:t>
            </a:r>
            <a:endParaRPr kumimoji="0" lang="zh-CN" altLang="en-US" b="0">
              <a:solidFill>
                <a:schemeClr val="bg1"/>
              </a:solidFill>
            </a:endParaRPr>
          </a:p>
        </p:txBody>
      </p:sp>
      <p:sp>
        <p:nvSpPr>
          <p:cNvPr id="13334" name="Text Box 22">
            <a:extLst>
              <a:ext uri="{FF2B5EF4-FFF2-40B4-BE49-F238E27FC236}">
                <a16:creationId xmlns:a16="http://schemas.microsoft.com/office/drawing/2014/main" id="{BA98B13D-11D6-4471-8F79-A7348FA0D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714625"/>
            <a:ext cx="7643812" cy="457200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chemeClr val="bg1"/>
                </a:solidFill>
                <a:latin typeface="宋体" pitchFamily="2" charset="-122"/>
              </a:rPr>
              <a:t>欲使透射最大，则反射光干涉相消无反射光，此时</a:t>
            </a:r>
            <a:r>
              <a:rPr kumimoji="0"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有</a:t>
            </a:r>
            <a:endParaRPr kumimoji="0" lang="zh-CN" altLang="en-US" b="0" dirty="0">
              <a:solidFill>
                <a:schemeClr val="bg1"/>
              </a:solidFill>
            </a:endParaRPr>
          </a:p>
        </p:txBody>
      </p:sp>
      <p:sp>
        <p:nvSpPr>
          <p:cNvPr id="30" name="Text Box 2">
            <a:extLst>
              <a:ext uri="{FF2B5EF4-FFF2-40B4-BE49-F238E27FC236}">
                <a16:creationId xmlns:a16="http://schemas.microsoft.com/office/drawing/2014/main" id="{2958E82D-22DA-4EE9-94D9-1D18F6B22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286250"/>
            <a:ext cx="5181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FF00"/>
              </a:buClr>
              <a:buSzPct val="75000"/>
              <a:buFont typeface="Monotype Sorts" pitchFamily="2" charset="2"/>
              <a:buChar char="l"/>
            </a:pPr>
            <a:r>
              <a:rPr kumimoji="0" lang="zh-CN" altLang="en-US">
                <a:solidFill>
                  <a:schemeClr val="bg1"/>
                </a:solidFill>
              </a:rPr>
              <a:t> 膜的最小厚度为</a:t>
            </a:r>
          </a:p>
        </p:txBody>
      </p:sp>
      <p:graphicFrame>
        <p:nvGraphicFramePr>
          <p:cNvPr id="65544" name="Object 8">
            <a:extLst>
              <a:ext uri="{FF2B5EF4-FFF2-40B4-BE49-F238E27FC236}">
                <a16:creationId xmlns:a16="http://schemas.microsoft.com/office/drawing/2014/main" id="{1A1C60DF-B1E8-4BB7-BBE0-6F4FD2D09D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6113" y="4056063"/>
          <a:ext cx="1385887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2" name="公式" r:id="rId11" imgW="552310" imgH="323918" progId="Equation.3">
                  <p:embed/>
                </p:oleObj>
              </mc:Choice>
              <mc:Fallback>
                <p:oleObj name="公式" r:id="rId11" imgW="552310" imgH="323918" progId="Equation.3">
                  <p:embed/>
                  <p:pic>
                    <p:nvPicPr>
                      <p:cNvPr id="65544" name="Object 8">
                        <a:extLst>
                          <a:ext uri="{FF2B5EF4-FFF2-40B4-BE49-F238E27FC236}">
                            <a16:creationId xmlns:a16="http://schemas.microsoft.com/office/drawing/2014/main" id="{1A1C60DF-B1E8-4BB7-BBE0-6F4FD2D09D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4056063"/>
                        <a:ext cx="1385887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9">
            <a:extLst>
              <a:ext uri="{FF2B5EF4-FFF2-40B4-BE49-F238E27FC236}">
                <a16:creationId xmlns:a16="http://schemas.microsoft.com/office/drawing/2014/main" id="{BB62CFFC-BCAE-4AA9-8A5F-792F67824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13" y="4257675"/>
            <a:ext cx="4062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66FF66"/>
                </a:solidFill>
              </a:rPr>
              <a:t>----</a:t>
            </a:r>
            <a:r>
              <a:rPr kumimoji="0" lang="zh-CN" altLang="en-US">
                <a:solidFill>
                  <a:srgbClr val="66FF66"/>
                </a:solidFill>
              </a:rPr>
              <a:t>此时透射光增强</a:t>
            </a:r>
            <a:endParaRPr kumimoji="0" lang="zh-CN" altLang="en-US" b="0"/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26B1C14F-9E67-41D8-9D64-7068A6769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214938"/>
            <a:ext cx="228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</a:rPr>
              <a:t>或</a:t>
            </a:r>
            <a:r>
              <a:rPr kumimoji="0" lang="zh-CN" altLang="en-US">
                <a:solidFill>
                  <a:srgbClr val="FF0000"/>
                </a:solidFill>
              </a:rPr>
              <a:t>光学厚度</a:t>
            </a:r>
            <a:endParaRPr kumimoji="0" lang="zh-CN" altLang="en-US" b="0">
              <a:solidFill>
                <a:srgbClr val="FF0000"/>
              </a:solidFill>
            </a:endParaRPr>
          </a:p>
        </p:txBody>
      </p:sp>
      <p:graphicFrame>
        <p:nvGraphicFramePr>
          <p:cNvPr id="65545" name="Object 9">
            <a:extLst>
              <a:ext uri="{FF2B5EF4-FFF2-40B4-BE49-F238E27FC236}">
                <a16:creationId xmlns:a16="http://schemas.microsoft.com/office/drawing/2014/main" id="{5A55BC29-A35F-462D-B910-CAA2CD0B72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6263" y="4941888"/>
          <a:ext cx="15367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3" name="公式" r:id="rId13" imgW="571576" imgH="323918" progId="Equation.3">
                  <p:embed/>
                </p:oleObj>
              </mc:Choice>
              <mc:Fallback>
                <p:oleObj name="公式" r:id="rId13" imgW="571576" imgH="323918" progId="Equation.3">
                  <p:embed/>
                  <p:pic>
                    <p:nvPicPr>
                      <p:cNvPr id="65545" name="Object 9">
                        <a:extLst>
                          <a:ext uri="{FF2B5EF4-FFF2-40B4-BE49-F238E27FC236}">
                            <a16:creationId xmlns:a16="http://schemas.microsoft.com/office/drawing/2014/main" id="{5A55BC29-A35F-462D-B910-CAA2CD0B72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4941888"/>
                        <a:ext cx="153670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10">
            <a:extLst>
              <a:ext uri="{FF2B5EF4-FFF2-40B4-BE49-F238E27FC236}">
                <a16:creationId xmlns:a16="http://schemas.microsoft.com/office/drawing/2014/main" id="{6A2BF696-9F69-409A-91C5-37181BA38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929313"/>
            <a:ext cx="864393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75"/>
              </a:lnSpc>
              <a:buClr>
                <a:srgbClr val="FFFF00"/>
              </a:buClr>
              <a:buSzPct val="75000"/>
              <a:buFont typeface="Monotype Sorts" pitchFamily="2" charset="2"/>
              <a:buChar char="l"/>
            </a:pPr>
            <a:r>
              <a:rPr kumimoji="0" lang="zh-CN" altLang="en-US">
                <a:solidFill>
                  <a:schemeClr val="bg1"/>
                </a:solidFill>
              </a:rPr>
              <a:t> 光学厚度为</a:t>
            </a:r>
            <a:r>
              <a:rPr kumimoji="0" lang="zh-CN" altLang="en-US">
                <a:solidFill>
                  <a:srgbClr val="00FFFF"/>
                </a:solidFill>
              </a:rPr>
              <a:t>某一波长的</a:t>
            </a:r>
            <a:r>
              <a:rPr kumimoji="0" lang="en-US" altLang="zh-CN">
                <a:solidFill>
                  <a:srgbClr val="00FFFF"/>
                </a:solidFill>
              </a:rPr>
              <a:t>1/4</a:t>
            </a:r>
            <a:r>
              <a:rPr kumimoji="0" lang="zh-CN" altLang="en-US">
                <a:solidFill>
                  <a:schemeClr val="bg1"/>
                </a:solidFill>
              </a:rPr>
              <a:t>时，则膜为</a:t>
            </a:r>
            <a:r>
              <a:rPr kumimoji="0" lang="zh-CN" altLang="en-US">
                <a:solidFill>
                  <a:srgbClr val="00FFFF"/>
                </a:solidFill>
              </a:rPr>
              <a:t>该波长的增透膜</a:t>
            </a:r>
            <a:endParaRPr kumimoji="0" lang="zh-CN" altLang="en-US" b="0">
              <a:solidFill>
                <a:srgbClr val="00FFFF"/>
              </a:solidFill>
            </a:endParaRPr>
          </a:p>
        </p:txBody>
      </p:sp>
      <p:graphicFrame>
        <p:nvGraphicFramePr>
          <p:cNvPr id="65547" name="Object 11">
            <a:extLst>
              <a:ext uri="{FF2B5EF4-FFF2-40B4-BE49-F238E27FC236}">
                <a16:creationId xmlns:a16="http://schemas.microsoft.com/office/drawing/2014/main" id="{4B0529AE-CF21-4CDA-8577-FC6854F6AA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9425" y="3429000"/>
          <a:ext cx="11715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4" name="公式" r:id="rId15" imgW="466680" imgH="114198" progId="Equation.3">
                  <p:embed/>
                </p:oleObj>
              </mc:Choice>
              <mc:Fallback>
                <p:oleObj name="公式" r:id="rId15" imgW="466680" imgH="114198" progId="Equation.3">
                  <p:embed/>
                  <p:pic>
                    <p:nvPicPr>
                      <p:cNvPr id="65547" name="Object 11">
                        <a:extLst>
                          <a:ext uri="{FF2B5EF4-FFF2-40B4-BE49-F238E27FC236}">
                            <a16:creationId xmlns:a16="http://schemas.microsoft.com/office/drawing/2014/main" id="{4B0529AE-CF21-4CDA-8577-FC6854F6AA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3429000"/>
                        <a:ext cx="11715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2">
            <a:extLst>
              <a:ext uri="{FF2B5EF4-FFF2-40B4-BE49-F238E27FC236}">
                <a16:creationId xmlns:a16="http://schemas.microsoft.com/office/drawing/2014/main" id="{41C1CEA3-4178-46D1-BC45-55C8BA4DED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3213100"/>
          <a:ext cx="153511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5" name="公式" r:id="rId17" imgW="695433" imgH="323918" progId="Equation.3">
                  <p:embed/>
                </p:oleObj>
              </mc:Choice>
              <mc:Fallback>
                <p:oleObj name="公式" r:id="rId17" imgW="695433" imgH="323918" progId="Equation.3">
                  <p:embed/>
                  <p:pic>
                    <p:nvPicPr>
                      <p:cNvPr id="65548" name="Object 12">
                        <a:extLst>
                          <a:ext uri="{FF2B5EF4-FFF2-40B4-BE49-F238E27FC236}">
                            <a16:creationId xmlns:a16="http://schemas.microsoft.com/office/drawing/2014/main" id="{41C1CEA3-4178-46D1-BC45-55C8BA4DED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213100"/>
                        <a:ext cx="153511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699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灯片编号占位符 1">
            <a:extLst>
              <a:ext uri="{FF2B5EF4-FFF2-40B4-BE49-F238E27FC236}">
                <a16:creationId xmlns:a16="http://schemas.microsoft.com/office/drawing/2014/main" id="{E5F110D0-86EC-40F0-B6CE-E61E7BBF250F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B7784C-0F01-4BA3-A82D-44E06C5A3229}" type="slidenum">
              <a:rPr lang="en-US" altLang="zh-CN" b="0">
                <a:solidFill>
                  <a:srgbClr val="FF00FF"/>
                </a:solidFill>
              </a:rPr>
              <a:pPr eaLnBrk="1" hangingPunct="1"/>
              <a:t>14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7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utoUpdateAnimBg="0"/>
      <p:bldP spid="13332" grpId="0" autoUpdateAnimBg="0"/>
      <p:bldP spid="13334" grpId="0" autoUpdateAnimBg="0"/>
      <p:bldP spid="30" grpId="0" autoUpdateAnimBg="0"/>
      <p:bldP spid="32" grpId="0" autoUpdateAnimBg="0"/>
      <p:bldP spid="33" grpId="0" autoUpdateAnimBg="0"/>
      <p:bldP spid="3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8CA7D1AC-E0AE-4DEB-8FCB-AC83716AF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42975"/>
            <a:ext cx="85693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    </a:t>
            </a:r>
            <a:r>
              <a:rPr lang="zh-CN" altLang="en-US" dirty="0">
                <a:solidFill>
                  <a:srgbClr val="FFFF00"/>
                </a:solidFill>
                <a:latin typeface="+mn-ea"/>
                <a:ea typeface="+mn-ea"/>
              </a:rPr>
              <a:t>增透膜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 在透镜表面镀一层厚度均匀的透明介质膜，使其上、下表面对某种色光的反射光产生相消干涉，其结果是减少了该光的反射，增加了它的透射</a:t>
            </a: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C6E0635-3B37-4007-B384-9DBA4BC053BA}"/>
              </a:ext>
            </a:extLst>
          </p:cNvPr>
          <p:cNvGrpSpPr>
            <a:grpSpLocks/>
          </p:cNvGrpSpPr>
          <p:nvPr/>
        </p:nvGrpSpPr>
        <p:grpSpPr bwMode="auto">
          <a:xfrm>
            <a:off x="287338" y="2466975"/>
            <a:ext cx="4117975" cy="3841750"/>
            <a:chOff x="181" y="1418"/>
            <a:chExt cx="2594" cy="2420"/>
          </a:xfrm>
        </p:grpSpPr>
        <p:pic>
          <p:nvPicPr>
            <p:cNvPr id="10248" name="Picture 4" descr="照相机镜头">
              <a:extLst>
                <a:ext uri="{FF2B5EF4-FFF2-40B4-BE49-F238E27FC236}">
                  <a16:creationId xmlns:a16="http://schemas.microsoft.com/office/drawing/2014/main" id="{8F667F08-885D-4442-AFAD-B0B4F0AAA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" y="1418"/>
              <a:ext cx="2594" cy="2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9" name="Text Box 5">
              <a:extLst>
                <a:ext uri="{FF2B5EF4-FFF2-40B4-BE49-F238E27FC236}">
                  <a16:creationId xmlns:a16="http://schemas.microsoft.com/office/drawing/2014/main" id="{749362AF-0FC5-4F7C-A843-2ECCC8233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550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FFFF"/>
                  </a:solidFill>
                  <a:ea typeface="黑体" panose="02010609060101010101" pitchFamily="49" charset="-122"/>
                </a:rPr>
                <a:t>照相机镜头</a:t>
              </a:r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F3F2C7FB-4518-4E90-A01B-DBF96E5038CF}"/>
              </a:ext>
            </a:extLst>
          </p:cNvPr>
          <p:cNvGrpSpPr>
            <a:grpSpLocks/>
          </p:cNvGrpSpPr>
          <p:nvPr/>
        </p:nvGrpSpPr>
        <p:grpSpPr bwMode="auto">
          <a:xfrm>
            <a:off x="4535488" y="2430463"/>
            <a:ext cx="4421187" cy="3878262"/>
            <a:chOff x="2857" y="1395"/>
            <a:chExt cx="2785" cy="2443"/>
          </a:xfrm>
        </p:grpSpPr>
        <p:sp>
          <p:nvSpPr>
            <p:cNvPr id="10246" name="Text Box 7">
              <a:extLst>
                <a:ext uri="{FF2B5EF4-FFF2-40B4-BE49-F238E27FC236}">
                  <a16:creationId xmlns:a16="http://schemas.microsoft.com/office/drawing/2014/main" id="{0B0C7006-1E3D-4C16-B13E-EBDED3ED0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3550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00FFFF"/>
                  </a:solidFill>
                  <a:ea typeface="黑体" panose="02010609060101010101" pitchFamily="49" charset="-122"/>
                </a:rPr>
                <a:t>眼镜</a:t>
              </a:r>
            </a:p>
          </p:txBody>
        </p:sp>
        <p:pic>
          <p:nvPicPr>
            <p:cNvPr id="10247" name="Picture 8" descr="OPfiinpi02">
              <a:extLst>
                <a:ext uri="{FF2B5EF4-FFF2-40B4-BE49-F238E27FC236}">
                  <a16:creationId xmlns:a16="http://schemas.microsoft.com/office/drawing/2014/main" id="{512B6493-25B8-4810-BF82-5D7A91107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" y="1395"/>
              <a:ext cx="2785" cy="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45" name="Text Box 9">
            <a:extLst>
              <a:ext uri="{FF2B5EF4-FFF2-40B4-BE49-F238E27FC236}">
                <a16:creationId xmlns:a16="http://schemas.microsoft.com/office/drawing/2014/main" id="{67F25BFD-BD5D-4F51-8367-440E5E71F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430213"/>
            <a:ext cx="4732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黑体" panose="02010609060101010101" pitchFamily="49" charset="-122"/>
              </a:rPr>
              <a:t>增透膜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>
            <a:extLst>
              <a:ext uri="{FF2B5EF4-FFF2-40B4-BE49-F238E27FC236}">
                <a16:creationId xmlns:a16="http://schemas.microsoft.com/office/drawing/2014/main" id="{E3AAEBB6-2DE8-4752-9D2B-06706443A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66725"/>
            <a:ext cx="533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FFC000"/>
                </a:solidFill>
              </a:rPr>
              <a:t>2. </a:t>
            </a:r>
            <a:r>
              <a:rPr kumimoji="0" lang="zh-CN" altLang="en-US">
                <a:solidFill>
                  <a:srgbClr val="FFC000"/>
                </a:solidFill>
                <a:latin typeface="宋体" panose="02010600030101010101" pitchFamily="2" charset="-122"/>
              </a:rPr>
              <a:t>高反射膜</a:t>
            </a:r>
            <a:endParaRPr kumimoji="0" lang="zh-CN" altLang="en-US" b="0">
              <a:solidFill>
                <a:srgbClr val="FFC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93216" name="Object 2">
            <a:extLst>
              <a:ext uri="{FF2B5EF4-FFF2-40B4-BE49-F238E27FC236}">
                <a16:creationId xmlns:a16="http://schemas.microsoft.com/office/drawing/2014/main" id="{312F9CC9-033F-40DB-B430-514E8FF971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0050" y="557213"/>
          <a:ext cx="1393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69" name="公式" r:id="rId3" imgW="571576" imgH="152468" progId="Equation.3">
                  <p:embed/>
                </p:oleObj>
              </mc:Choice>
              <mc:Fallback>
                <p:oleObj name="公式" r:id="rId3" imgW="571576" imgH="152468" progId="Equation.3">
                  <p:embed/>
                  <p:pic>
                    <p:nvPicPr>
                      <p:cNvPr id="93216" name="Object 2">
                        <a:extLst>
                          <a:ext uri="{FF2B5EF4-FFF2-40B4-BE49-F238E27FC236}">
                            <a16:creationId xmlns:a16="http://schemas.microsoft.com/office/drawing/2014/main" id="{312F9CC9-033F-40DB-B430-514E8FF971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557213"/>
                        <a:ext cx="13938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8" name="Object 3">
            <a:extLst>
              <a:ext uri="{FF2B5EF4-FFF2-40B4-BE49-F238E27FC236}">
                <a16:creationId xmlns:a16="http://schemas.microsoft.com/office/drawing/2014/main" id="{FA11D34E-D07B-497C-BA67-FFB861011A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1488" y="1057275"/>
          <a:ext cx="1317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70" name="公式" r:id="rId5" imgW="533349" imgH="152468" progId="Equation.3">
                  <p:embed/>
                </p:oleObj>
              </mc:Choice>
              <mc:Fallback>
                <p:oleObj name="公式" r:id="rId5" imgW="533349" imgH="152468" progId="Equation.3">
                  <p:embed/>
                  <p:pic>
                    <p:nvPicPr>
                      <p:cNvPr id="93218" name="Object 3">
                        <a:extLst>
                          <a:ext uri="{FF2B5EF4-FFF2-40B4-BE49-F238E27FC236}">
                            <a16:creationId xmlns:a16="http://schemas.microsoft.com/office/drawing/2014/main" id="{FA11D34E-D07B-497C-BA67-FFB861011A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488" y="1057275"/>
                        <a:ext cx="13176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9" name="Text Box 35">
            <a:extLst>
              <a:ext uri="{FF2B5EF4-FFF2-40B4-BE49-F238E27FC236}">
                <a16:creationId xmlns:a16="http://schemas.microsoft.com/office/drawing/2014/main" id="{37C6AF30-FBDD-447B-94FE-7AAC77459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3" y="1000125"/>
            <a:ext cx="5672137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  <a:buClr>
                <a:srgbClr val="FFFF00"/>
              </a:buClr>
              <a:buSzPct val="75000"/>
              <a:buFont typeface="Monotype Sorts" pitchFamily="2" charset="2"/>
              <a:buChar char="l"/>
            </a:pPr>
            <a:r>
              <a:rPr kumimoji="0" lang="zh-CN" altLang="en-US">
                <a:solidFill>
                  <a:schemeClr val="bg1"/>
                </a:solidFill>
              </a:rPr>
              <a:t> 光（垂直入射）在每层膜的上、下表面反射时只有一个面有半波损失</a:t>
            </a:r>
          </a:p>
        </p:txBody>
      </p:sp>
      <p:sp>
        <p:nvSpPr>
          <p:cNvPr id="93220" name="Text Box 36">
            <a:extLst>
              <a:ext uri="{FF2B5EF4-FFF2-40B4-BE49-F238E27FC236}">
                <a16:creationId xmlns:a16="http://schemas.microsoft.com/office/drawing/2014/main" id="{B04D870A-C5AD-498E-9905-92672AED5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252663"/>
            <a:ext cx="2495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</a:rPr>
              <a:t>第一层</a:t>
            </a:r>
            <a:endParaRPr kumimoji="0" lang="zh-CN" altLang="en-US" b="0">
              <a:solidFill>
                <a:schemeClr val="bg1"/>
              </a:solidFill>
            </a:endParaRPr>
          </a:p>
        </p:txBody>
      </p:sp>
      <p:graphicFrame>
        <p:nvGraphicFramePr>
          <p:cNvPr id="93221" name="Object 4">
            <a:extLst>
              <a:ext uri="{FF2B5EF4-FFF2-40B4-BE49-F238E27FC236}">
                <a16:creationId xmlns:a16="http://schemas.microsoft.com/office/drawing/2014/main" id="{B485770E-E2C9-41FE-AD5A-BD4DA1A354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4525" y="2214563"/>
          <a:ext cx="253047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71" name="公式" r:id="rId7" imgW="1028776" imgH="152468" progId="Equation.3">
                  <p:embed/>
                </p:oleObj>
              </mc:Choice>
              <mc:Fallback>
                <p:oleObj name="公式" r:id="rId7" imgW="1028776" imgH="152468" progId="Equation.3">
                  <p:embed/>
                  <p:pic>
                    <p:nvPicPr>
                      <p:cNvPr id="93221" name="Object 4">
                        <a:extLst>
                          <a:ext uri="{FF2B5EF4-FFF2-40B4-BE49-F238E27FC236}">
                            <a16:creationId xmlns:a16="http://schemas.microsoft.com/office/drawing/2014/main" id="{B485770E-E2C9-41FE-AD5A-BD4DA1A354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2214563"/>
                        <a:ext cx="253047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2">
            <a:extLst>
              <a:ext uri="{FF2B5EF4-FFF2-40B4-BE49-F238E27FC236}">
                <a16:creationId xmlns:a16="http://schemas.microsoft.com/office/drawing/2014/main" id="{932C8874-41CD-4B94-B509-360983BAFFD2}"/>
              </a:ext>
            </a:extLst>
          </p:cNvPr>
          <p:cNvGrpSpPr>
            <a:grpSpLocks/>
          </p:cNvGrpSpPr>
          <p:nvPr/>
        </p:nvGrpSpPr>
        <p:grpSpPr bwMode="auto">
          <a:xfrm>
            <a:off x="6429375" y="1530350"/>
            <a:ext cx="2571750" cy="3613150"/>
            <a:chOff x="3701" y="964"/>
            <a:chExt cx="2059" cy="3193"/>
          </a:xfrm>
        </p:grpSpPr>
        <p:grpSp>
          <p:nvGrpSpPr>
            <p:cNvPr id="12307" name="Group 41">
              <a:extLst>
                <a:ext uri="{FF2B5EF4-FFF2-40B4-BE49-F238E27FC236}">
                  <a16:creationId xmlns:a16="http://schemas.microsoft.com/office/drawing/2014/main" id="{FD2F886E-FA40-49ED-9917-AAF2F885AB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1" y="964"/>
              <a:ext cx="2059" cy="3193"/>
              <a:chOff x="3701" y="964"/>
              <a:chExt cx="2059" cy="3193"/>
            </a:xfrm>
          </p:grpSpPr>
          <p:grpSp>
            <p:nvGrpSpPr>
              <p:cNvPr id="12312" name="Group 38">
                <a:extLst>
                  <a:ext uri="{FF2B5EF4-FFF2-40B4-BE49-F238E27FC236}">
                    <a16:creationId xmlns:a16="http://schemas.microsoft.com/office/drawing/2014/main" id="{927C98B9-A22A-4333-B2F4-C43CFA3E3F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1" y="1116"/>
                <a:ext cx="1656" cy="3041"/>
                <a:chOff x="3221" y="1116"/>
                <a:chExt cx="2136" cy="3041"/>
              </a:xfrm>
            </p:grpSpPr>
            <p:grpSp>
              <p:nvGrpSpPr>
                <p:cNvPr id="12319" name="Group 10">
                  <a:extLst>
                    <a:ext uri="{FF2B5EF4-FFF2-40B4-BE49-F238E27FC236}">
                      <a16:creationId xmlns:a16="http://schemas.microsoft.com/office/drawing/2014/main" id="{F36F11F7-1660-49E5-AD8E-5D03C6481F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21" y="3324"/>
                  <a:ext cx="2136" cy="833"/>
                  <a:chOff x="2892" y="1932"/>
                  <a:chExt cx="2136" cy="833"/>
                </a:xfrm>
              </p:grpSpPr>
              <p:sp>
                <p:nvSpPr>
                  <p:cNvPr id="12332" name="Rectangle 4">
                    <a:extLst>
                      <a:ext uri="{FF2B5EF4-FFF2-40B4-BE49-F238E27FC236}">
                        <a16:creationId xmlns:a16="http://schemas.microsoft.com/office/drawing/2014/main" id="{CDF6199E-AE03-4037-A84D-1AAD08C0CE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2" y="1932"/>
                    <a:ext cx="2136" cy="804"/>
                  </a:xfrm>
                  <a:prstGeom prst="rect">
                    <a:avLst/>
                  </a:prstGeom>
                  <a:solidFill>
                    <a:schemeClr val="bg1"/>
                  </a:solidFill>
                  <a:ln w="12699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0"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graphicFrame>
                <p:nvGraphicFramePr>
                  <p:cNvPr id="12333" name="Object 15">
                    <a:extLst>
                      <a:ext uri="{FF2B5EF4-FFF2-40B4-BE49-F238E27FC236}">
                        <a16:creationId xmlns:a16="http://schemas.microsoft.com/office/drawing/2014/main" id="{36D5F9D9-117E-4656-9C87-1BC208479468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4083" y="2347"/>
                  <a:ext cx="912" cy="41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88472" name="公式" r:id="rId9" imgW="390531" imgH="114198" progId="Equation.3">
                          <p:embed/>
                        </p:oleObj>
                      </mc:Choice>
                      <mc:Fallback>
                        <p:oleObj name="公式" r:id="rId9" imgW="390531" imgH="114198" progId="Equation.3">
                          <p:embed/>
                          <p:pic>
                            <p:nvPicPr>
                              <p:cNvPr id="12333" name="Object 15">
                                <a:extLst>
                                  <a:ext uri="{FF2B5EF4-FFF2-40B4-BE49-F238E27FC236}">
                                    <a16:creationId xmlns:a16="http://schemas.microsoft.com/office/drawing/2014/main" id="{36D5F9D9-117E-4656-9C87-1BC208479468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83" y="2347"/>
                                <a:ext cx="912" cy="41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2320" name="Group 11">
                  <a:extLst>
                    <a:ext uri="{FF2B5EF4-FFF2-40B4-BE49-F238E27FC236}">
                      <a16:creationId xmlns:a16="http://schemas.microsoft.com/office/drawing/2014/main" id="{DA2451A7-C770-43A4-A614-0C4A430156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21" y="2904"/>
                  <a:ext cx="2136" cy="432"/>
                  <a:chOff x="2892" y="1500"/>
                  <a:chExt cx="2136" cy="432"/>
                </a:xfrm>
              </p:grpSpPr>
              <p:sp>
                <p:nvSpPr>
                  <p:cNvPr id="12330" name="Rectangle 8">
                    <a:extLst>
                      <a:ext uri="{FF2B5EF4-FFF2-40B4-BE49-F238E27FC236}">
                        <a16:creationId xmlns:a16="http://schemas.microsoft.com/office/drawing/2014/main" id="{82B8FDD8-38A5-4E94-B9C2-0679BE1D6B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2" y="1716"/>
                    <a:ext cx="2136" cy="216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477647"/>
                      </a:gs>
                      <a:gs pos="50000">
                        <a:srgbClr val="99FF99"/>
                      </a:gs>
                      <a:gs pos="100000">
                        <a:srgbClr val="477647"/>
                      </a:gs>
                    </a:gsLst>
                    <a:lin ang="0" scaled="1"/>
                  </a:gradFill>
                  <a:ln w="12699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0" lang="zh-CN" altLang="en-US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2331" name="Rectangle 9">
                    <a:extLst>
                      <a:ext uri="{FF2B5EF4-FFF2-40B4-BE49-F238E27FC236}">
                        <a16:creationId xmlns:a16="http://schemas.microsoft.com/office/drawing/2014/main" id="{69CE9B2B-EC97-4ACD-B74F-17D680FB49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92" y="1500"/>
                    <a:ext cx="2136" cy="216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5E0076"/>
                      </a:gs>
                      <a:gs pos="50000">
                        <a:srgbClr val="CC00FF"/>
                      </a:gs>
                      <a:gs pos="100000">
                        <a:srgbClr val="5E0076"/>
                      </a:gs>
                    </a:gsLst>
                    <a:lin ang="0" scaled="1"/>
                  </a:gradFill>
                  <a:ln w="12699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0"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12321" name="Group 18">
                  <a:extLst>
                    <a:ext uri="{FF2B5EF4-FFF2-40B4-BE49-F238E27FC236}">
                      <a16:creationId xmlns:a16="http://schemas.microsoft.com/office/drawing/2014/main" id="{F1FD5255-3431-4C88-B116-F183B3AB98A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21" y="1116"/>
                  <a:ext cx="2136" cy="864"/>
                  <a:chOff x="2904" y="960"/>
                  <a:chExt cx="2136" cy="864"/>
                </a:xfrm>
              </p:grpSpPr>
              <p:grpSp>
                <p:nvGrpSpPr>
                  <p:cNvPr id="12324" name="Group 12">
                    <a:extLst>
                      <a:ext uri="{FF2B5EF4-FFF2-40B4-BE49-F238E27FC236}">
                        <a16:creationId xmlns:a16="http://schemas.microsoft.com/office/drawing/2014/main" id="{8D454E31-6854-4E6F-9163-38D922C7461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04" y="960"/>
                    <a:ext cx="2136" cy="432"/>
                    <a:chOff x="2892" y="1500"/>
                    <a:chExt cx="2136" cy="432"/>
                  </a:xfrm>
                </p:grpSpPr>
                <p:sp>
                  <p:nvSpPr>
                    <p:cNvPr id="12328" name="Rectangle 13">
                      <a:extLst>
                        <a:ext uri="{FF2B5EF4-FFF2-40B4-BE49-F238E27FC236}">
                          <a16:creationId xmlns:a16="http://schemas.microsoft.com/office/drawing/2014/main" id="{64C350B0-2CCA-44AD-9EEC-15A308BE90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92" y="1716"/>
                      <a:ext cx="2136" cy="216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477647"/>
                        </a:gs>
                        <a:gs pos="50000">
                          <a:srgbClr val="99FF99"/>
                        </a:gs>
                        <a:gs pos="100000">
                          <a:srgbClr val="477647"/>
                        </a:gs>
                      </a:gsLst>
                      <a:lin ang="0" scaled="1"/>
                    </a:gradFill>
                    <a:ln w="12699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>
                      <a:lvl1pP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kumimoji="0" lang="zh-CN" alt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2329" name="Rectangle 14">
                      <a:extLst>
                        <a:ext uri="{FF2B5EF4-FFF2-40B4-BE49-F238E27FC236}">
                          <a16:creationId xmlns:a16="http://schemas.microsoft.com/office/drawing/2014/main" id="{29890CDB-515B-40BA-965B-5AA92E9A1F9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92" y="1500"/>
                      <a:ext cx="2136" cy="216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5E0076"/>
                        </a:gs>
                        <a:gs pos="50000">
                          <a:srgbClr val="CC00FF"/>
                        </a:gs>
                        <a:gs pos="100000">
                          <a:srgbClr val="5E0076"/>
                        </a:gs>
                      </a:gsLst>
                      <a:lin ang="0" scaled="1"/>
                    </a:gradFill>
                    <a:ln w="12699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>
                      <a:lvl1pP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kumimoji="0" lang="zh-CN" alt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  <p:grpSp>
                <p:nvGrpSpPr>
                  <p:cNvPr id="12325" name="Group 15">
                    <a:extLst>
                      <a:ext uri="{FF2B5EF4-FFF2-40B4-BE49-F238E27FC236}">
                        <a16:creationId xmlns:a16="http://schemas.microsoft.com/office/drawing/2014/main" id="{209DCADA-79E6-44BE-AFC6-8912ABB92C6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04" y="1392"/>
                    <a:ext cx="2136" cy="432"/>
                    <a:chOff x="2892" y="1500"/>
                    <a:chExt cx="2136" cy="432"/>
                  </a:xfrm>
                </p:grpSpPr>
                <p:sp>
                  <p:nvSpPr>
                    <p:cNvPr id="12326" name="Rectangle 16">
                      <a:extLst>
                        <a:ext uri="{FF2B5EF4-FFF2-40B4-BE49-F238E27FC236}">
                          <a16:creationId xmlns:a16="http://schemas.microsoft.com/office/drawing/2014/main" id="{E19F51F5-C414-4DCC-AAA6-39FF7EA3330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92" y="1716"/>
                      <a:ext cx="2136" cy="216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477647"/>
                        </a:gs>
                        <a:gs pos="50000">
                          <a:srgbClr val="99FF99"/>
                        </a:gs>
                        <a:gs pos="100000">
                          <a:srgbClr val="477647"/>
                        </a:gs>
                      </a:gsLst>
                      <a:lin ang="0" scaled="1"/>
                    </a:gradFill>
                    <a:ln w="12699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>
                      <a:lvl1pP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kumimoji="0" lang="zh-CN" altLang="en-US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12327" name="Rectangle 17">
                      <a:extLst>
                        <a:ext uri="{FF2B5EF4-FFF2-40B4-BE49-F238E27FC236}">
                          <a16:creationId xmlns:a16="http://schemas.microsoft.com/office/drawing/2014/main" id="{CC01A064-8203-4EF6-8991-FA44AFF8C2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92" y="1500"/>
                      <a:ext cx="2136" cy="216"/>
                    </a:xfrm>
                    <a:prstGeom prst="rect">
                      <a:avLst/>
                    </a:prstGeom>
                    <a:gradFill rotWithShape="0">
                      <a:gsLst>
                        <a:gs pos="0">
                          <a:srgbClr val="5E0076"/>
                        </a:gs>
                        <a:gs pos="50000">
                          <a:srgbClr val="CC00FF"/>
                        </a:gs>
                        <a:gs pos="100000">
                          <a:srgbClr val="5E0076"/>
                        </a:gs>
                      </a:gsLst>
                      <a:lin ang="0" scaled="1"/>
                    </a:gradFill>
                    <a:ln w="12699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</p:spPr>
                  <p:txBody>
                    <a:bodyPr wrap="none" anchor="ctr"/>
                    <a:lstStyle>
                      <a:lvl1pPr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kumimoji="0" lang="zh-CN" altLang="en-US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12322" name="Line 19">
                  <a:extLst>
                    <a:ext uri="{FF2B5EF4-FFF2-40B4-BE49-F238E27FC236}">
                      <a16:creationId xmlns:a16="http://schemas.microsoft.com/office/drawing/2014/main" id="{50267EF4-70DB-4C71-A9B7-5429F7FD48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1" y="1956"/>
                  <a:ext cx="0" cy="10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23" name="Line 20">
                  <a:extLst>
                    <a:ext uri="{FF2B5EF4-FFF2-40B4-BE49-F238E27FC236}">
                      <a16:creationId xmlns:a16="http://schemas.microsoft.com/office/drawing/2014/main" id="{E3BA9A07-5778-4C4D-AF1B-72FC05DE25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7" y="1884"/>
                  <a:ext cx="0" cy="10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2313" name="Object 9">
                <a:extLst>
                  <a:ext uri="{FF2B5EF4-FFF2-40B4-BE49-F238E27FC236}">
                    <a16:creationId xmlns:a16="http://schemas.microsoft.com/office/drawing/2014/main" id="{864545C3-0F55-4A96-8D3C-C36A23286D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53" y="964"/>
              <a:ext cx="395" cy="4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473" name="公式" r:id="rId11" imgW="133337" imgH="152468" progId="Equation.3">
                      <p:embed/>
                    </p:oleObj>
                  </mc:Choice>
                  <mc:Fallback>
                    <p:oleObj name="公式" r:id="rId11" imgW="133337" imgH="152468" progId="Equation.3">
                      <p:embed/>
                      <p:pic>
                        <p:nvPicPr>
                          <p:cNvPr id="12313" name="Object 9">
                            <a:extLst>
                              <a:ext uri="{FF2B5EF4-FFF2-40B4-BE49-F238E27FC236}">
                                <a16:creationId xmlns:a16="http://schemas.microsoft.com/office/drawing/2014/main" id="{864545C3-0F55-4A96-8D3C-C36A23286DD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53" y="964"/>
                            <a:ext cx="395" cy="4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4" name="Object 10">
                <a:extLst>
                  <a:ext uri="{FF2B5EF4-FFF2-40B4-BE49-F238E27FC236}">
                    <a16:creationId xmlns:a16="http://schemas.microsoft.com/office/drawing/2014/main" id="{B37325F6-7DD2-4DD8-9217-EED04F6130C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34" y="1204"/>
              <a:ext cx="375" cy="4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474" name="公式" r:id="rId13" imgW="114376" imgH="152468" progId="Equation.3">
                      <p:embed/>
                    </p:oleObj>
                  </mc:Choice>
                  <mc:Fallback>
                    <p:oleObj name="公式" r:id="rId13" imgW="114376" imgH="152468" progId="Equation.3">
                      <p:embed/>
                      <p:pic>
                        <p:nvPicPr>
                          <p:cNvPr id="12314" name="Object 10">
                            <a:extLst>
                              <a:ext uri="{FF2B5EF4-FFF2-40B4-BE49-F238E27FC236}">
                                <a16:creationId xmlns:a16="http://schemas.microsoft.com/office/drawing/2014/main" id="{B37325F6-7DD2-4DD8-9217-EED04F6130C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34" y="1204"/>
                            <a:ext cx="375" cy="4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5" name="Object 11">
                <a:extLst>
                  <a:ext uri="{FF2B5EF4-FFF2-40B4-BE49-F238E27FC236}">
                    <a16:creationId xmlns:a16="http://schemas.microsoft.com/office/drawing/2014/main" id="{902CBF00-5234-4EC7-B76E-6CD0799915A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70" y="1696"/>
              <a:ext cx="375" cy="4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475" name="公式" r:id="rId15" imgW="114376" imgH="152468" progId="Equation.3">
                      <p:embed/>
                    </p:oleObj>
                  </mc:Choice>
                  <mc:Fallback>
                    <p:oleObj name="公式" r:id="rId15" imgW="114376" imgH="152468" progId="Equation.3">
                      <p:embed/>
                      <p:pic>
                        <p:nvPicPr>
                          <p:cNvPr id="12315" name="Object 11">
                            <a:extLst>
                              <a:ext uri="{FF2B5EF4-FFF2-40B4-BE49-F238E27FC236}">
                                <a16:creationId xmlns:a16="http://schemas.microsoft.com/office/drawing/2014/main" id="{902CBF00-5234-4EC7-B76E-6CD0799915A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0" y="1696"/>
                            <a:ext cx="375" cy="4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6" name="Object 12">
                <a:extLst>
                  <a:ext uri="{FF2B5EF4-FFF2-40B4-BE49-F238E27FC236}">
                    <a16:creationId xmlns:a16="http://schemas.microsoft.com/office/drawing/2014/main" id="{931B54DD-E07E-4105-A823-5814C31EBA1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46" y="3004"/>
              <a:ext cx="375" cy="4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476" name="公式" r:id="rId17" imgW="114376" imgH="152468" progId="Equation.3">
                      <p:embed/>
                    </p:oleObj>
                  </mc:Choice>
                  <mc:Fallback>
                    <p:oleObj name="公式" r:id="rId17" imgW="114376" imgH="152468" progId="Equation.3">
                      <p:embed/>
                      <p:pic>
                        <p:nvPicPr>
                          <p:cNvPr id="12316" name="Object 12">
                            <a:extLst>
                              <a:ext uri="{FF2B5EF4-FFF2-40B4-BE49-F238E27FC236}">
                                <a16:creationId xmlns:a16="http://schemas.microsoft.com/office/drawing/2014/main" id="{931B54DD-E07E-4105-A823-5814C31EBA1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6" y="3004"/>
                            <a:ext cx="375" cy="4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7" name="Object 13">
                <a:extLst>
                  <a:ext uri="{FF2B5EF4-FFF2-40B4-BE49-F238E27FC236}">
                    <a16:creationId xmlns:a16="http://schemas.microsoft.com/office/drawing/2014/main" id="{C373DD46-C066-4BC4-9BD7-14CBAA89942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65" y="1468"/>
              <a:ext cx="395" cy="4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477" name="公式" r:id="rId19" imgW="133337" imgH="152468" progId="Equation.3">
                      <p:embed/>
                    </p:oleObj>
                  </mc:Choice>
                  <mc:Fallback>
                    <p:oleObj name="公式" r:id="rId19" imgW="133337" imgH="152468" progId="Equation.3">
                      <p:embed/>
                      <p:pic>
                        <p:nvPicPr>
                          <p:cNvPr id="12317" name="Object 13">
                            <a:extLst>
                              <a:ext uri="{FF2B5EF4-FFF2-40B4-BE49-F238E27FC236}">
                                <a16:creationId xmlns:a16="http://schemas.microsoft.com/office/drawing/2014/main" id="{C373DD46-C066-4BC4-9BD7-14CBAA89942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5" y="1468"/>
                            <a:ext cx="395" cy="4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8" name="Object 14">
                <a:extLst>
                  <a:ext uri="{FF2B5EF4-FFF2-40B4-BE49-F238E27FC236}">
                    <a16:creationId xmlns:a16="http://schemas.microsoft.com/office/drawing/2014/main" id="{ACFD697F-FBC8-4001-9657-2C1F14906FB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65" y="2764"/>
              <a:ext cx="395" cy="4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8478" name="公式" r:id="rId21" imgW="133337" imgH="152468" progId="Equation.3">
                      <p:embed/>
                    </p:oleObj>
                  </mc:Choice>
                  <mc:Fallback>
                    <p:oleObj name="公式" r:id="rId21" imgW="133337" imgH="152468" progId="Equation.3">
                      <p:embed/>
                      <p:pic>
                        <p:nvPicPr>
                          <p:cNvPr id="12318" name="Object 14">
                            <a:extLst>
                              <a:ext uri="{FF2B5EF4-FFF2-40B4-BE49-F238E27FC236}">
                                <a16:creationId xmlns:a16="http://schemas.microsoft.com/office/drawing/2014/main" id="{ACFD697F-FBC8-4001-9657-2C1F14906FB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65" y="2764"/>
                            <a:ext cx="395" cy="4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308" name="Object 7">
              <a:extLst>
                <a:ext uri="{FF2B5EF4-FFF2-40B4-BE49-F238E27FC236}">
                  <a16:creationId xmlns:a16="http://schemas.microsoft.com/office/drawing/2014/main" id="{9B2C9435-9239-470A-9A1F-1A2BE67C78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320"/>
            <a:ext cx="605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79" name="公式" r:id="rId23" imgW="238233" imgH="114198" progId="Equation.3">
                    <p:embed/>
                  </p:oleObj>
                </mc:Choice>
                <mc:Fallback>
                  <p:oleObj name="公式" r:id="rId23" imgW="238233" imgH="114198" progId="Equation.3">
                    <p:embed/>
                    <p:pic>
                      <p:nvPicPr>
                        <p:cNvPr id="12308" name="Object 7">
                          <a:extLst>
                            <a:ext uri="{FF2B5EF4-FFF2-40B4-BE49-F238E27FC236}">
                              <a16:creationId xmlns:a16="http://schemas.microsoft.com/office/drawing/2014/main" id="{9B2C9435-9239-470A-9A1F-1A2BE67C78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320"/>
                          <a:ext cx="605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9" name="Object 8">
              <a:extLst>
                <a:ext uri="{FF2B5EF4-FFF2-40B4-BE49-F238E27FC236}">
                  <a16:creationId xmlns:a16="http://schemas.microsoft.com/office/drawing/2014/main" id="{EADFED1F-87CD-4950-AFB4-68B75793C6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9" y="2258"/>
            <a:ext cx="760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8480" name="公式" r:id="rId25" imgW="314382" imgH="152468" progId="Equation.3">
                    <p:embed/>
                  </p:oleObj>
                </mc:Choice>
                <mc:Fallback>
                  <p:oleObj name="公式" r:id="rId25" imgW="314382" imgH="152468" progId="Equation.3">
                    <p:embed/>
                    <p:pic>
                      <p:nvPicPr>
                        <p:cNvPr id="12309" name="Object 8">
                          <a:extLst>
                            <a:ext uri="{FF2B5EF4-FFF2-40B4-BE49-F238E27FC236}">
                              <a16:creationId xmlns:a16="http://schemas.microsoft.com/office/drawing/2014/main" id="{EADFED1F-87CD-4950-AFB4-68B75793C6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9" y="2258"/>
                          <a:ext cx="760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0" name="AutoShape 39">
              <a:extLst>
                <a:ext uri="{FF2B5EF4-FFF2-40B4-BE49-F238E27FC236}">
                  <a16:creationId xmlns:a16="http://schemas.microsoft.com/office/drawing/2014/main" id="{ED9039AF-A758-420F-B888-F4563BC76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628"/>
              <a:ext cx="180" cy="3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311" name="AutoShape 40">
              <a:extLst>
                <a:ext uri="{FF2B5EF4-FFF2-40B4-BE49-F238E27FC236}">
                  <a16:creationId xmlns:a16="http://schemas.microsoft.com/office/drawing/2014/main" id="{0D6D9E9C-45DC-4A8C-AC30-BDF52BEE2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" y="2652"/>
              <a:ext cx="156" cy="564"/>
            </a:xfrm>
            <a:prstGeom prst="downArrow">
              <a:avLst>
                <a:gd name="adj1" fmla="val 50000"/>
                <a:gd name="adj2" fmla="val 90385"/>
              </a:avLst>
            </a:prstGeom>
            <a:solidFill>
              <a:srgbClr val="FFFF00"/>
            </a:solidFill>
            <a:ln w="12699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vert="eaVert"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93227" name="Object 5">
            <a:extLst>
              <a:ext uri="{FF2B5EF4-FFF2-40B4-BE49-F238E27FC236}">
                <a16:creationId xmlns:a16="http://schemas.microsoft.com/office/drawing/2014/main" id="{3F1E11F3-A605-4566-8422-C2D9BFACCE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4875" y="2214563"/>
          <a:ext cx="15541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1" name="公式" r:id="rId27" imgW="552310" imgH="133486" progId="Equation.3">
                  <p:embed/>
                </p:oleObj>
              </mc:Choice>
              <mc:Fallback>
                <p:oleObj name="公式" r:id="rId27" imgW="552310" imgH="133486" progId="Equation.3">
                  <p:embed/>
                  <p:pic>
                    <p:nvPicPr>
                      <p:cNvPr id="93227" name="Object 5">
                        <a:extLst>
                          <a:ext uri="{FF2B5EF4-FFF2-40B4-BE49-F238E27FC236}">
                            <a16:creationId xmlns:a16="http://schemas.microsoft.com/office/drawing/2014/main" id="{3F1E11F3-A605-4566-8422-C2D9BFACCE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2214563"/>
                        <a:ext cx="15541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8" name="Text Box 44">
            <a:extLst>
              <a:ext uri="{FF2B5EF4-FFF2-40B4-BE49-F238E27FC236}">
                <a16:creationId xmlns:a16="http://schemas.microsoft.com/office/drawing/2014/main" id="{3B5A2498-9160-491E-9F16-76AFCE1C7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928938"/>
            <a:ext cx="5657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</a:rPr>
              <a:t>最小光学厚度为</a:t>
            </a:r>
          </a:p>
        </p:txBody>
      </p:sp>
      <p:graphicFrame>
        <p:nvGraphicFramePr>
          <p:cNvPr id="93229" name="Object 6">
            <a:extLst>
              <a:ext uri="{FF2B5EF4-FFF2-40B4-BE49-F238E27FC236}">
                <a16:creationId xmlns:a16="http://schemas.microsoft.com/office/drawing/2014/main" id="{AC80ECAA-7E38-405A-983F-C3F443491A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857500"/>
          <a:ext cx="1819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2" name="公式" r:id="rId29" imgW="657206" imgH="152468" progId="Equation.3">
                  <p:embed/>
                </p:oleObj>
              </mc:Choice>
              <mc:Fallback>
                <p:oleObj name="公式" r:id="rId29" imgW="657206" imgH="152468" progId="Equation.3">
                  <p:embed/>
                  <p:pic>
                    <p:nvPicPr>
                      <p:cNvPr id="93229" name="Object 6">
                        <a:extLst>
                          <a:ext uri="{FF2B5EF4-FFF2-40B4-BE49-F238E27FC236}">
                            <a16:creationId xmlns:a16="http://schemas.microsoft.com/office/drawing/2014/main" id="{AC80ECAA-7E38-405A-983F-C3F443491A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57500"/>
                        <a:ext cx="18192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2">
            <a:extLst>
              <a:ext uri="{FF2B5EF4-FFF2-40B4-BE49-F238E27FC236}">
                <a16:creationId xmlns:a16="http://schemas.microsoft.com/office/drawing/2014/main" id="{47BF816F-8A59-4845-A98E-B32AD7E20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609975"/>
            <a:ext cx="1785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</a:rPr>
              <a:t>第二层</a:t>
            </a:r>
            <a:endParaRPr kumimoji="0" lang="zh-CN" altLang="en-US" b="0">
              <a:solidFill>
                <a:schemeClr val="bg1"/>
              </a:solidFill>
            </a:endParaRPr>
          </a:p>
        </p:txBody>
      </p:sp>
      <p:graphicFrame>
        <p:nvGraphicFramePr>
          <p:cNvPr id="43" name="Object 16">
            <a:extLst>
              <a:ext uri="{FF2B5EF4-FFF2-40B4-BE49-F238E27FC236}">
                <a16:creationId xmlns:a16="http://schemas.microsoft.com/office/drawing/2014/main" id="{B19A511A-3B6D-4687-ACE6-62FFC8B59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8650" y="3568700"/>
          <a:ext cx="26019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3" name="公式" r:id="rId31" imgW="1028776" imgH="152468" progId="Equation.3">
                  <p:embed/>
                </p:oleObj>
              </mc:Choice>
              <mc:Fallback>
                <p:oleObj name="公式" r:id="rId31" imgW="1028776" imgH="152468" progId="Equation.3">
                  <p:embed/>
                  <p:pic>
                    <p:nvPicPr>
                      <p:cNvPr id="43" name="Object 16">
                        <a:extLst>
                          <a:ext uri="{FF2B5EF4-FFF2-40B4-BE49-F238E27FC236}">
                            <a16:creationId xmlns:a16="http://schemas.microsoft.com/office/drawing/2014/main" id="{B19A511A-3B6D-4687-ACE6-62FFC8B599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3568700"/>
                        <a:ext cx="26019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7">
            <a:extLst>
              <a:ext uri="{FF2B5EF4-FFF2-40B4-BE49-F238E27FC236}">
                <a16:creationId xmlns:a16="http://schemas.microsoft.com/office/drawing/2014/main" id="{8A9F184C-734D-4A49-8398-76FB543A56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4875" y="3568700"/>
          <a:ext cx="15509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4" name="公式" r:id="rId33" imgW="552310" imgH="133486" progId="Equation.3">
                  <p:embed/>
                </p:oleObj>
              </mc:Choice>
              <mc:Fallback>
                <p:oleObj name="公式" r:id="rId33" imgW="552310" imgH="133486" progId="Equation.3">
                  <p:embed/>
                  <p:pic>
                    <p:nvPicPr>
                      <p:cNvPr id="44" name="Object 17">
                        <a:extLst>
                          <a:ext uri="{FF2B5EF4-FFF2-40B4-BE49-F238E27FC236}">
                            <a16:creationId xmlns:a16="http://schemas.microsoft.com/office/drawing/2014/main" id="{8A9F184C-734D-4A49-8398-76FB543A56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568700"/>
                        <a:ext cx="15509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5">
            <a:extLst>
              <a:ext uri="{FF2B5EF4-FFF2-40B4-BE49-F238E27FC236}">
                <a16:creationId xmlns:a16="http://schemas.microsoft.com/office/drawing/2014/main" id="{28D59064-DC1C-44E6-9D7A-211BF6C88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286250"/>
            <a:ext cx="5143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</a:rPr>
              <a:t>最小光学厚度为</a:t>
            </a:r>
          </a:p>
        </p:txBody>
      </p:sp>
      <p:graphicFrame>
        <p:nvGraphicFramePr>
          <p:cNvPr id="46" name="Object 18">
            <a:extLst>
              <a:ext uri="{FF2B5EF4-FFF2-40B4-BE49-F238E27FC236}">
                <a16:creationId xmlns:a16="http://schemas.microsoft.com/office/drawing/2014/main" id="{034CA7CA-B1D7-4055-B82E-9B2BDE5A7C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0438" y="4238625"/>
          <a:ext cx="1676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485" name="公式" r:id="rId35" imgW="647725" imgH="152468" progId="Equation.3">
                  <p:embed/>
                </p:oleObj>
              </mc:Choice>
              <mc:Fallback>
                <p:oleObj name="公式" r:id="rId35" imgW="647725" imgH="152468" progId="Equation.3">
                  <p:embed/>
                  <p:pic>
                    <p:nvPicPr>
                      <p:cNvPr id="46" name="Object 18">
                        <a:extLst>
                          <a:ext uri="{FF2B5EF4-FFF2-40B4-BE49-F238E27FC236}">
                            <a16:creationId xmlns:a16="http://schemas.microsoft.com/office/drawing/2014/main" id="{034CA7CA-B1D7-4055-B82E-9B2BDE5A7C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4238625"/>
                        <a:ext cx="1676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7">
            <a:extLst>
              <a:ext uri="{FF2B5EF4-FFF2-40B4-BE49-F238E27FC236}">
                <a16:creationId xmlns:a16="http://schemas.microsoft.com/office/drawing/2014/main" id="{1FFFBE8F-A19B-4A4C-BF20-26B7D4E94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5357813"/>
            <a:ext cx="9144000" cy="46196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ts val="0"/>
              </a:spcBef>
              <a:buClr>
                <a:srgbClr val="FFFF00"/>
              </a:buClr>
              <a:buSzPct val="75000"/>
              <a:buFont typeface="Monotype Sorts" pitchFamily="2" charset="2"/>
              <a:buChar char="l"/>
              <a:defRPr/>
            </a:pPr>
            <a:r>
              <a:rPr kumimoji="0" lang="zh-CN" altLang="en-US" dirty="0">
                <a:solidFill>
                  <a:schemeClr val="bg1"/>
                </a:solidFill>
              </a:rPr>
              <a:t> 每层膜的光学厚度都为 </a:t>
            </a:r>
            <a:r>
              <a:rPr kumimoji="0" lang="zh-CN" altLang="en-US" dirty="0">
                <a:solidFill>
                  <a:srgbClr val="FFFF00"/>
                </a:solidFill>
                <a:latin typeface="+mn-lt"/>
                <a:sym typeface="Symbol" pitchFamily="18" charset="2"/>
              </a:rPr>
              <a:t></a:t>
            </a:r>
            <a:r>
              <a:rPr kumimoji="0" lang="en-US" altLang="zh-CN" dirty="0">
                <a:solidFill>
                  <a:srgbClr val="FFFF00"/>
                </a:solidFill>
                <a:latin typeface="+mn-lt"/>
                <a:sym typeface="Symbol" pitchFamily="18" charset="2"/>
              </a:rPr>
              <a:t>/4</a:t>
            </a:r>
            <a:r>
              <a:rPr kumimoji="0" lang="en-US" altLang="zh-CN" dirty="0">
                <a:solidFill>
                  <a:srgbClr val="FFFF00"/>
                </a:solidFill>
                <a:sym typeface="Symbol" pitchFamily="18" charset="2"/>
              </a:rPr>
              <a:t> </a:t>
            </a:r>
            <a:r>
              <a:rPr kumimoji="0" lang="zh-CN" altLang="en-US" dirty="0">
                <a:solidFill>
                  <a:schemeClr val="bg1"/>
                </a:solidFill>
                <a:sym typeface="Symbol" pitchFamily="18" charset="2"/>
              </a:rPr>
              <a:t>时，得到该波长的高反射膜</a:t>
            </a:r>
            <a:endParaRPr kumimoji="0" lang="zh-CN" altLang="en-US" b="0" dirty="0">
              <a:solidFill>
                <a:schemeClr val="bg1"/>
              </a:solidFill>
            </a:endParaRPr>
          </a:p>
        </p:txBody>
      </p:sp>
      <p:sp>
        <p:nvSpPr>
          <p:cNvPr id="12306" name="灯片编号占位符 1">
            <a:extLst>
              <a:ext uri="{FF2B5EF4-FFF2-40B4-BE49-F238E27FC236}">
                <a16:creationId xmlns:a16="http://schemas.microsoft.com/office/drawing/2014/main" id="{641787C7-3FFB-4848-86D1-0C55FB000F9B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679D27-B936-49DE-AF27-F2D37A495A64}" type="slidenum">
              <a:rPr lang="en-US" altLang="zh-CN" b="0">
                <a:solidFill>
                  <a:srgbClr val="FF00FF"/>
                </a:solidFill>
              </a:rPr>
              <a:pPr eaLnBrk="1" hangingPunct="1"/>
              <a:t>16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2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FF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autoUpdateAnimBg="0"/>
      <p:bldP spid="93219" grpId="0" autoUpdateAnimBg="0"/>
      <p:bldP spid="93220" grpId="0" autoUpdateAnimBg="0"/>
      <p:bldP spid="93228" grpId="0" autoUpdateAnimBg="0"/>
      <p:bldP spid="42" grpId="0" autoUpdateAnimBg="0"/>
      <p:bldP spid="45" grpId="0" autoUpdateAnimBg="0"/>
      <p:bldP spid="4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>
            <a:extLst>
              <a:ext uri="{FF2B5EF4-FFF2-40B4-BE49-F238E27FC236}">
                <a16:creationId xmlns:a16="http://schemas.microsoft.com/office/drawing/2014/main" id="{DBD77755-F31C-483A-A39F-A5E63ED46DCF}"/>
              </a:ext>
            </a:extLst>
          </p:cNvPr>
          <p:cNvGrpSpPr>
            <a:grpSpLocks/>
          </p:cNvGrpSpPr>
          <p:nvPr/>
        </p:nvGrpSpPr>
        <p:grpSpPr bwMode="auto">
          <a:xfrm>
            <a:off x="5886450" y="2349500"/>
            <a:ext cx="2573338" cy="2533650"/>
            <a:chOff x="3708" y="1480"/>
            <a:chExt cx="1621" cy="1596"/>
          </a:xfrm>
        </p:grpSpPr>
        <p:sp>
          <p:nvSpPr>
            <p:cNvPr id="13332" name="Rectangle 22">
              <a:extLst>
                <a:ext uri="{FF2B5EF4-FFF2-40B4-BE49-F238E27FC236}">
                  <a16:creationId xmlns:a16="http://schemas.microsoft.com/office/drawing/2014/main" id="{285A64D2-DCFA-41C3-8C97-14B92649E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" y="2532"/>
              <a:ext cx="1225" cy="342"/>
            </a:xfrm>
            <a:prstGeom prst="rect">
              <a:avLst/>
            </a:prstGeom>
            <a:solidFill>
              <a:srgbClr val="00CC99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333" name="Line 3">
              <a:extLst>
                <a:ext uri="{FF2B5EF4-FFF2-40B4-BE49-F238E27FC236}">
                  <a16:creationId xmlns:a16="http://schemas.microsoft.com/office/drawing/2014/main" id="{670155C8-2790-451D-AC6C-ACC1D9711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2534"/>
              <a:ext cx="124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4">
              <a:extLst>
                <a:ext uri="{FF2B5EF4-FFF2-40B4-BE49-F238E27FC236}">
                  <a16:creationId xmlns:a16="http://schemas.microsoft.com/office/drawing/2014/main" id="{974060BA-F5C2-4E78-884B-DD362CD52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2869"/>
              <a:ext cx="1248" cy="0"/>
            </a:xfrm>
            <a:prstGeom prst="line">
              <a:avLst/>
            </a:prstGeom>
            <a:noFill/>
            <a:ln w="38100">
              <a:solidFill>
                <a:srgbClr val="00CC99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Line 5">
              <a:extLst>
                <a:ext uri="{FF2B5EF4-FFF2-40B4-BE49-F238E27FC236}">
                  <a16:creationId xmlns:a16="http://schemas.microsoft.com/office/drawing/2014/main" id="{264233BA-B1B9-4795-8B01-51B24AB30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5" y="1710"/>
              <a:ext cx="512" cy="824"/>
            </a:xfrm>
            <a:prstGeom prst="line">
              <a:avLst/>
            </a:prstGeom>
            <a:noFill/>
            <a:ln w="19050">
              <a:solidFill>
                <a:srgbClr val="62A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Line 6">
              <a:extLst>
                <a:ext uri="{FF2B5EF4-FFF2-40B4-BE49-F238E27FC236}">
                  <a16:creationId xmlns:a16="http://schemas.microsoft.com/office/drawing/2014/main" id="{CF44EFD4-237C-4509-978B-1802188C7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7" y="1680"/>
              <a:ext cx="0" cy="85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Line 7">
              <a:extLst>
                <a:ext uri="{FF2B5EF4-FFF2-40B4-BE49-F238E27FC236}">
                  <a16:creationId xmlns:a16="http://schemas.microsoft.com/office/drawing/2014/main" id="{38E6056F-BC10-4889-AC4B-2BEA7D452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7" y="1665"/>
              <a:ext cx="478" cy="869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Line 8">
              <a:extLst>
                <a:ext uri="{FF2B5EF4-FFF2-40B4-BE49-F238E27FC236}">
                  <a16:creationId xmlns:a16="http://schemas.microsoft.com/office/drawing/2014/main" id="{1E7D4766-84B5-47C2-A0E5-1C37CE916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31" y="1710"/>
              <a:ext cx="482" cy="824"/>
            </a:xfrm>
            <a:prstGeom prst="line">
              <a:avLst/>
            </a:prstGeom>
            <a:noFill/>
            <a:ln w="19050">
              <a:solidFill>
                <a:srgbClr val="F9C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9" name="Line 9">
              <a:extLst>
                <a:ext uri="{FF2B5EF4-FFF2-40B4-BE49-F238E27FC236}">
                  <a16:creationId xmlns:a16="http://schemas.microsoft.com/office/drawing/2014/main" id="{4513FB9C-CDB6-4451-8B4E-858C426E4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7" y="2534"/>
              <a:ext cx="142" cy="335"/>
            </a:xfrm>
            <a:prstGeom prst="line">
              <a:avLst/>
            </a:prstGeom>
            <a:noFill/>
            <a:ln w="19050">
              <a:solidFill>
                <a:srgbClr val="F9C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0" name="Line 10">
              <a:extLst>
                <a:ext uri="{FF2B5EF4-FFF2-40B4-BE49-F238E27FC236}">
                  <a16:creationId xmlns:a16="http://schemas.microsoft.com/office/drawing/2014/main" id="{00898251-86E6-42B3-967F-A674B3790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9" y="2534"/>
              <a:ext cx="142" cy="335"/>
            </a:xfrm>
            <a:prstGeom prst="line">
              <a:avLst/>
            </a:prstGeom>
            <a:noFill/>
            <a:ln w="19050">
              <a:solidFill>
                <a:srgbClr val="F9C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41" name="Object 5">
              <a:extLst>
                <a:ext uri="{FF2B5EF4-FFF2-40B4-BE49-F238E27FC236}">
                  <a16:creationId xmlns:a16="http://schemas.microsoft.com/office/drawing/2014/main" id="{97ABADD5-5ED5-4125-A176-2502DE3E2FE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43" y="2570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69" name="公式" r:id="rId3" imgW="190525" imgH="247684" progId="Equation.3">
                    <p:embed/>
                  </p:oleObj>
                </mc:Choice>
                <mc:Fallback>
                  <p:oleObj name="公式" r:id="rId3" imgW="190525" imgH="247684" progId="Equation.3">
                    <p:embed/>
                    <p:pic>
                      <p:nvPicPr>
                        <p:cNvPr id="13341" name="Object 5">
                          <a:extLst>
                            <a:ext uri="{FF2B5EF4-FFF2-40B4-BE49-F238E27FC236}">
                              <a16:creationId xmlns:a16="http://schemas.microsoft.com/office/drawing/2014/main" id="{97ABADD5-5ED5-4125-A176-2502DE3E2FEC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3" y="2570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2" name="Line 12">
              <a:extLst>
                <a:ext uri="{FF2B5EF4-FFF2-40B4-BE49-F238E27FC236}">
                  <a16:creationId xmlns:a16="http://schemas.microsoft.com/office/drawing/2014/main" id="{0D4F8732-C1BD-488D-A43C-C013CFECE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4" y="2115"/>
              <a:ext cx="29" cy="30"/>
            </a:xfrm>
            <a:prstGeom prst="line">
              <a:avLst/>
            </a:prstGeom>
            <a:noFill/>
            <a:ln w="19050">
              <a:solidFill>
                <a:srgbClr val="62A1FE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43" name="Object 6">
              <a:extLst>
                <a:ext uri="{FF2B5EF4-FFF2-40B4-BE49-F238E27FC236}">
                  <a16:creationId xmlns:a16="http://schemas.microsoft.com/office/drawing/2014/main" id="{9B20DB36-43DA-4FA1-9CC4-21CF0BCAABF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94" y="2331"/>
            <a:ext cx="73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70" name="公式" r:id="rId5" imgW="1104925" imgH="247684" progId="Equation.3">
                    <p:embed/>
                  </p:oleObj>
                </mc:Choice>
                <mc:Fallback>
                  <p:oleObj name="公式" r:id="rId5" imgW="1104925" imgH="247684" progId="Equation.3">
                    <p:embed/>
                    <p:pic>
                      <p:nvPicPr>
                        <p:cNvPr id="13343" name="Object 6">
                          <a:extLst>
                            <a:ext uri="{FF2B5EF4-FFF2-40B4-BE49-F238E27FC236}">
                              <a16:creationId xmlns:a16="http://schemas.microsoft.com/office/drawing/2014/main" id="{9B20DB36-43DA-4FA1-9CC4-21CF0BCAABF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" y="2331"/>
                          <a:ext cx="73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4" name="Object 7">
              <a:extLst>
                <a:ext uri="{FF2B5EF4-FFF2-40B4-BE49-F238E27FC236}">
                  <a16:creationId xmlns:a16="http://schemas.microsoft.com/office/drawing/2014/main" id="{3E22AEF9-798B-4F06-88B4-21D4D2533C3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75" y="2596"/>
            <a:ext cx="73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71" name="公式" r:id="rId7" imgW="1085965" imgH="247684" progId="Equation.3">
                    <p:embed/>
                  </p:oleObj>
                </mc:Choice>
                <mc:Fallback>
                  <p:oleObj name="公式" r:id="rId7" imgW="1085965" imgH="247684" progId="Equation.3">
                    <p:embed/>
                    <p:pic>
                      <p:nvPicPr>
                        <p:cNvPr id="13344" name="Object 7">
                          <a:extLst>
                            <a:ext uri="{FF2B5EF4-FFF2-40B4-BE49-F238E27FC236}">
                              <a16:creationId xmlns:a16="http://schemas.microsoft.com/office/drawing/2014/main" id="{3E22AEF9-798B-4F06-88B4-21D4D2533C3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5" y="2596"/>
                          <a:ext cx="73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5" name="Object 8">
              <a:extLst>
                <a:ext uri="{FF2B5EF4-FFF2-40B4-BE49-F238E27FC236}">
                  <a16:creationId xmlns:a16="http://schemas.microsoft.com/office/drawing/2014/main" id="{F7A19EB5-EE26-4DE5-A44F-7490BFD7800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58" y="2877"/>
            <a:ext cx="723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72" name="公式" r:id="rId9" imgW="1085965" imgH="247684" progId="Equation.3">
                    <p:embed/>
                  </p:oleObj>
                </mc:Choice>
                <mc:Fallback>
                  <p:oleObj name="公式" r:id="rId9" imgW="1085965" imgH="247684" progId="Equation.3">
                    <p:embed/>
                    <p:pic>
                      <p:nvPicPr>
                        <p:cNvPr id="13345" name="Object 8">
                          <a:extLst>
                            <a:ext uri="{FF2B5EF4-FFF2-40B4-BE49-F238E27FC236}">
                              <a16:creationId xmlns:a16="http://schemas.microsoft.com/office/drawing/2014/main" id="{F7A19EB5-EE26-4DE5-A44F-7490BFD7800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2877"/>
                          <a:ext cx="723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6" name="Line 16">
              <a:extLst>
                <a:ext uri="{FF2B5EF4-FFF2-40B4-BE49-F238E27FC236}">
                  <a16:creationId xmlns:a16="http://schemas.microsoft.com/office/drawing/2014/main" id="{406EBDDC-F314-4738-9942-3AFA088A4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5" y="2686"/>
              <a:ext cx="28" cy="61"/>
            </a:xfrm>
            <a:prstGeom prst="line">
              <a:avLst/>
            </a:prstGeom>
            <a:noFill/>
            <a:ln w="19050">
              <a:solidFill>
                <a:srgbClr val="F9C42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7" name="Line 17">
              <a:extLst>
                <a:ext uri="{FF2B5EF4-FFF2-40B4-BE49-F238E27FC236}">
                  <a16:creationId xmlns:a16="http://schemas.microsoft.com/office/drawing/2014/main" id="{8B0C98D8-332A-45E6-9324-1A8B0C55E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7" y="2625"/>
              <a:ext cx="28" cy="61"/>
            </a:xfrm>
            <a:prstGeom prst="line">
              <a:avLst/>
            </a:prstGeom>
            <a:noFill/>
            <a:ln w="19050">
              <a:solidFill>
                <a:srgbClr val="F9C42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Line 18">
              <a:extLst>
                <a:ext uri="{FF2B5EF4-FFF2-40B4-BE49-F238E27FC236}">
                  <a16:creationId xmlns:a16="http://schemas.microsoft.com/office/drawing/2014/main" id="{5266ADA0-3530-4184-BE43-5CECE86345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45" y="1935"/>
              <a:ext cx="28" cy="61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Line 19">
              <a:extLst>
                <a:ext uri="{FF2B5EF4-FFF2-40B4-BE49-F238E27FC236}">
                  <a16:creationId xmlns:a16="http://schemas.microsoft.com/office/drawing/2014/main" id="{8B08CC3B-FDE4-4C8E-9A21-7E1EED1D1A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1" y="2079"/>
              <a:ext cx="29" cy="61"/>
            </a:xfrm>
            <a:prstGeom prst="line">
              <a:avLst/>
            </a:prstGeom>
            <a:noFill/>
            <a:ln w="19050">
              <a:solidFill>
                <a:srgbClr val="F9C42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50" name="Object 9">
              <a:extLst>
                <a:ext uri="{FF2B5EF4-FFF2-40B4-BE49-F238E27FC236}">
                  <a16:creationId xmlns:a16="http://schemas.microsoft.com/office/drawing/2014/main" id="{6B417C5E-C4FC-47C0-B4C1-E062FF0BDCF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88" y="1480"/>
            <a:ext cx="19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73" name="公式" r:id="rId11" imgW="247714" imgH="352391" progId="Equation.3">
                    <p:embed/>
                  </p:oleObj>
                </mc:Choice>
                <mc:Fallback>
                  <p:oleObj name="公式" r:id="rId11" imgW="247714" imgH="352391" progId="Equation.3">
                    <p:embed/>
                    <p:pic>
                      <p:nvPicPr>
                        <p:cNvPr id="13350" name="Object 9">
                          <a:extLst>
                            <a:ext uri="{FF2B5EF4-FFF2-40B4-BE49-F238E27FC236}">
                              <a16:creationId xmlns:a16="http://schemas.microsoft.com/office/drawing/2014/main" id="{6B417C5E-C4FC-47C0-B4C1-E062FF0BDCF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8" y="1480"/>
                          <a:ext cx="19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1" name="Object 10">
              <a:extLst>
                <a:ext uri="{FF2B5EF4-FFF2-40B4-BE49-F238E27FC236}">
                  <a16:creationId xmlns:a16="http://schemas.microsoft.com/office/drawing/2014/main" id="{7BBE8BF6-C65F-4E9C-9988-CB81C84F854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31" y="1482"/>
            <a:ext cx="136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74" name="公式" r:id="rId13" imgW="152298" imgH="352391" progId="Equation.3">
                    <p:embed/>
                  </p:oleObj>
                </mc:Choice>
                <mc:Fallback>
                  <p:oleObj name="公式" r:id="rId13" imgW="152298" imgH="352391" progId="Equation.3">
                    <p:embed/>
                    <p:pic>
                      <p:nvPicPr>
                        <p:cNvPr id="13351" name="Object 10">
                          <a:extLst>
                            <a:ext uri="{FF2B5EF4-FFF2-40B4-BE49-F238E27FC236}">
                              <a16:creationId xmlns:a16="http://schemas.microsoft.com/office/drawing/2014/main" id="{7BBE8BF6-C65F-4E9C-9988-CB81C84F854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1" y="1482"/>
                          <a:ext cx="136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55" name="Object 2">
            <a:extLst>
              <a:ext uri="{FF2B5EF4-FFF2-40B4-BE49-F238E27FC236}">
                <a16:creationId xmlns:a16="http://schemas.microsoft.com/office/drawing/2014/main" id="{0C531BBE-AB35-4008-91B9-D3F56A6747DD}"/>
              </a:ext>
            </a:extLst>
          </p:cNvPr>
          <p:cNvGraphicFramePr>
            <a:graphicFrameLocks/>
          </p:cNvGraphicFramePr>
          <p:nvPr/>
        </p:nvGraphicFramePr>
        <p:xfrm>
          <a:off x="1042988" y="2997200"/>
          <a:ext cx="462438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75" name="公式" r:id="rId15" imgW="4553039" imgH="762034" progId="Equation.3">
                  <p:embed/>
                </p:oleObj>
              </mc:Choice>
              <mc:Fallback>
                <p:oleObj name="公式" r:id="rId15" imgW="4553039" imgH="762034" progId="Equation.3">
                  <p:embed/>
                  <p:pic>
                    <p:nvPicPr>
                      <p:cNvPr id="18455" name="Object 2">
                        <a:extLst>
                          <a:ext uri="{FF2B5EF4-FFF2-40B4-BE49-F238E27FC236}">
                            <a16:creationId xmlns:a16="http://schemas.microsoft.com/office/drawing/2014/main" id="{0C531BBE-AB35-4008-91B9-D3F56A6747D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97200"/>
                        <a:ext cx="462438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3">
            <a:extLst>
              <a:ext uri="{FF2B5EF4-FFF2-40B4-BE49-F238E27FC236}">
                <a16:creationId xmlns:a16="http://schemas.microsoft.com/office/drawing/2014/main" id="{E2DCB633-0344-433B-A09C-C87EB76F519D}"/>
              </a:ext>
            </a:extLst>
          </p:cNvPr>
          <p:cNvGraphicFramePr>
            <a:graphicFrameLocks/>
          </p:cNvGraphicFramePr>
          <p:nvPr/>
        </p:nvGraphicFramePr>
        <p:xfrm>
          <a:off x="1301750" y="4549775"/>
          <a:ext cx="377348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76" name="公式" r:id="rId17" imgW="3705308" imgH="762034" progId="Equation.3">
                  <p:embed/>
                </p:oleObj>
              </mc:Choice>
              <mc:Fallback>
                <p:oleObj name="公式" r:id="rId17" imgW="3705308" imgH="762034" progId="Equation.3">
                  <p:embed/>
                  <p:pic>
                    <p:nvPicPr>
                      <p:cNvPr id="18456" name="Object 3">
                        <a:extLst>
                          <a:ext uri="{FF2B5EF4-FFF2-40B4-BE49-F238E27FC236}">
                            <a16:creationId xmlns:a16="http://schemas.microsoft.com/office/drawing/2014/main" id="{E2DCB633-0344-433B-A09C-C87EB76F519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4549775"/>
                        <a:ext cx="3773488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5">
            <a:extLst>
              <a:ext uri="{FF2B5EF4-FFF2-40B4-BE49-F238E27FC236}">
                <a16:creationId xmlns:a16="http://schemas.microsoft.com/office/drawing/2014/main" id="{8A228B64-6572-4867-BBEE-7084C1A89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214313"/>
            <a:ext cx="8012113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波长</a:t>
            </a:r>
            <a:r>
              <a:rPr lang="en-US" altLang="zh-CN">
                <a:solidFill>
                  <a:srgbClr val="66FFFF"/>
                </a:solidFill>
              </a:rPr>
              <a:t>550 nm</a:t>
            </a:r>
            <a:r>
              <a:rPr lang="zh-CN" altLang="en-US">
                <a:solidFill>
                  <a:schemeClr val="bg1"/>
                </a:solidFill>
              </a:rPr>
              <a:t>黄绿光对人眼和照像底片最敏感。要使照像机对此波长反射小，可在照像机镜头上镀一层氟化镁</a:t>
            </a:r>
            <a:r>
              <a:rPr lang="en-US" altLang="zh-CN">
                <a:solidFill>
                  <a:srgbClr val="66FFFF"/>
                </a:solidFill>
              </a:rPr>
              <a:t>MgF</a:t>
            </a:r>
            <a:r>
              <a:rPr lang="en-US" altLang="zh-CN" baseline="-30000">
                <a:solidFill>
                  <a:srgbClr val="66FFFF"/>
                </a:solidFill>
              </a:rPr>
              <a:t>2</a:t>
            </a:r>
            <a:r>
              <a:rPr lang="zh-CN" altLang="en-US">
                <a:solidFill>
                  <a:schemeClr val="bg1"/>
                </a:solidFill>
              </a:rPr>
              <a:t>薄膜，已知氟化镁的折射率 </a:t>
            </a:r>
            <a:r>
              <a:rPr lang="en-US" altLang="zh-CN" i="1">
                <a:solidFill>
                  <a:srgbClr val="66FFFF"/>
                </a:solidFill>
              </a:rPr>
              <a:t>n</a:t>
            </a:r>
            <a:r>
              <a:rPr lang="en-US" altLang="zh-CN">
                <a:solidFill>
                  <a:srgbClr val="66FFFF"/>
                </a:solidFill>
              </a:rPr>
              <a:t>=1.38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，玻璃的折射率</a:t>
            </a:r>
            <a:r>
              <a:rPr lang="en-US" altLang="zh-CN" i="1">
                <a:solidFill>
                  <a:srgbClr val="66FFFF"/>
                </a:solidFill>
              </a:rPr>
              <a:t>n</a:t>
            </a:r>
            <a:r>
              <a:rPr lang="en-US" altLang="zh-CN">
                <a:solidFill>
                  <a:srgbClr val="66FFFF"/>
                </a:solidFill>
              </a:rPr>
              <a:t>=1.55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8458" name="Text Box 26">
            <a:extLst>
              <a:ext uri="{FF2B5EF4-FFF2-40B4-BE49-F238E27FC236}">
                <a16:creationId xmlns:a16="http://schemas.microsoft.com/office/drawing/2014/main" id="{4F117D87-CE74-4BEB-8484-DD4159261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242093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EDFE4A"/>
                </a:solidFill>
              </a:rPr>
              <a:t>解 </a:t>
            </a:r>
          </a:p>
        </p:txBody>
      </p:sp>
      <p:sp>
        <p:nvSpPr>
          <p:cNvPr id="18459" name="Text Box 27">
            <a:extLst>
              <a:ext uri="{FF2B5EF4-FFF2-40B4-BE49-F238E27FC236}">
                <a16:creationId xmlns:a16="http://schemas.microsoft.com/office/drawing/2014/main" id="{3F17CC00-7293-4F46-A86C-A24D69DF6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420938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两条反射光干涉减弱条件 </a:t>
            </a:r>
          </a:p>
        </p:txBody>
      </p:sp>
      <p:sp>
        <p:nvSpPr>
          <p:cNvPr id="18460" name="Text Box 28">
            <a:extLst>
              <a:ext uri="{FF2B5EF4-FFF2-40B4-BE49-F238E27FC236}">
                <a16:creationId xmlns:a16="http://schemas.microsoft.com/office/drawing/2014/main" id="{605BA98D-B845-45EF-BE8C-F5AE2FC26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3860800"/>
            <a:ext cx="3392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增透膜的最小厚度 </a:t>
            </a:r>
          </a:p>
        </p:txBody>
      </p:sp>
      <p:sp>
        <p:nvSpPr>
          <p:cNvPr id="18461" name="Text Box 29">
            <a:extLst>
              <a:ext uri="{FF2B5EF4-FFF2-40B4-BE49-F238E27FC236}">
                <a16:creationId xmlns:a16="http://schemas.microsoft.com/office/drawing/2014/main" id="{D778F4AD-22C9-421D-9847-8F6F0ACD9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013" y="5648325"/>
            <a:ext cx="130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增反膜 </a:t>
            </a:r>
          </a:p>
        </p:txBody>
      </p:sp>
      <p:grpSp>
        <p:nvGrpSpPr>
          <p:cNvPr id="3" name="组合 38">
            <a:extLst>
              <a:ext uri="{FF2B5EF4-FFF2-40B4-BE49-F238E27FC236}">
                <a16:creationId xmlns:a16="http://schemas.microsoft.com/office/drawing/2014/main" id="{B84C3510-627D-474F-93E4-384F64FED97E}"/>
              </a:ext>
            </a:extLst>
          </p:cNvPr>
          <p:cNvGrpSpPr>
            <a:grpSpLocks/>
          </p:cNvGrpSpPr>
          <p:nvPr/>
        </p:nvGrpSpPr>
        <p:grpSpPr bwMode="auto">
          <a:xfrm>
            <a:off x="3651250" y="5646738"/>
            <a:ext cx="5492750" cy="457200"/>
            <a:chOff x="3651250" y="5646738"/>
            <a:chExt cx="5492750" cy="457200"/>
          </a:xfrm>
        </p:grpSpPr>
        <p:sp>
          <p:nvSpPr>
            <p:cNvPr id="13330" name="Text Box 30">
              <a:extLst>
                <a:ext uri="{FF2B5EF4-FFF2-40B4-BE49-F238E27FC236}">
                  <a16:creationId xmlns:a16="http://schemas.microsoft.com/office/drawing/2014/main" id="{9B847292-4863-47EA-B22B-A4741203D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250" y="5646738"/>
              <a:ext cx="5492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薄膜光学厚度（</a:t>
              </a:r>
              <a:r>
                <a:rPr lang="en-US" altLang="zh-CN" i="1">
                  <a:solidFill>
                    <a:srgbClr val="66FFFF"/>
                  </a:solidFill>
                  <a:ea typeface="楷体_GB2312" pitchFamily="49" charset="-122"/>
                </a:rPr>
                <a:t>nd</a:t>
              </a:r>
              <a:r>
                <a:rPr lang="zh-CN" altLang="en-US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）仍可以为</a:t>
              </a:r>
            </a:p>
          </p:txBody>
        </p:sp>
        <p:graphicFrame>
          <p:nvGraphicFramePr>
            <p:cNvPr id="13331" name="Object 4">
              <a:extLst>
                <a:ext uri="{FF2B5EF4-FFF2-40B4-BE49-F238E27FC236}">
                  <a16:creationId xmlns:a16="http://schemas.microsoft.com/office/drawing/2014/main" id="{33CA971D-07B0-4892-9361-0E481535965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848600" y="5748355"/>
            <a:ext cx="539750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9477" name="公式" r:id="rId19" imgW="609498" imgH="247684" progId="Equation.3">
                    <p:embed/>
                  </p:oleObj>
                </mc:Choice>
                <mc:Fallback>
                  <p:oleObj name="公式" r:id="rId19" imgW="609498" imgH="247684" progId="Equation.3">
                    <p:embed/>
                    <p:pic>
                      <p:nvPicPr>
                        <p:cNvPr id="13331" name="Object 4">
                          <a:extLst>
                            <a:ext uri="{FF2B5EF4-FFF2-40B4-BE49-F238E27FC236}">
                              <a16:creationId xmlns:a16="http://schemas.microsoft.com/office/drawing/2014/main" id="{33CA971D-07B0-4892-9361-0E481535965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8600" y="5748355"/>
                          <a:ext cx="539750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64" name="AutoShape 32">
            <a:extLst>
              <a:ext uri="{FF2B5EF4-FFF2-40B4-BE49-F238E27FC236}">
                <a16:creationId xmlns:a16="http://schemas.microsoft.com/office/drawing/2014/main" id="{93955A8E-91BA-47EE-99AE-9A8CCE4FA6C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57500" y="5759450"/>
            <a:ext cx="771525" cy="241300"/>
          </a:xfrm>
          <a:prstGeom prst="rightArrow">
            <a:avLst>
              <a:gd name="adj1" fmla="val 50000"/>
              <a:gd name="adj2" fmla="val 78942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3324" name="Text Box 33">
            <a:extLst>
              <a:ext uri="{FF2B5EF4-FFF2-40B4-BE49-F238E27FC236}">
                <a16:creationId xmlns:a16="http://schemas.microsoft.com/office/drawing/2014/main" id="{1562B9E7-34DF-421C-BE37-1BB69B173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04813"/>
            <a:ext cx="50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66" name="Text Box 34">
            <a:extLst>
              <a:ext uri="{FF2B5EF4-FFF2-40B4-BE49-F238E27FC236}">
                <a16:creationId xmlns:a16="http://schemas.microsoft.com/office/drawing/2014/main" id="{0EAC9534-B10E-4C04-AF8E-1CCCA6E61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57175"/>
            <a:ext cx="1258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EDFE4A"/>
                </a:solidFill>
              </a:rPr>
              <a:t>例</a:t>
            </a:r>
          </a:p>
        </p:txBody>
      </p:sp>
      <p:sp>
        <p:nvSpPr>
          <p:cNvPr id="18468" name="Text Box 36">
            <a:extLst>
              <a:ext uri="{FF2B5EF4-FFF2-40B4-BE49-F238E27FC236}">
                <a16:creationId xmlns:a16="http://schemas.microsoft.com/office/drawing/2014/main" id="{750B58B3-A13A-4CBA-8EC7-423F0474B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6143625"/>
            <a:ext cx="5256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膜层折射率 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n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比玻璃的折射率大</a:t>
            </a:r>
          </a:p>
        </p:txBody>
      </p:sp>
      <p:sp>
        <p:nvSpPr>
          <p:cNvPr id="18469" name="Text Box 37">
            <a:extLst>
              <a:ext uri="{FF2B5EF4-FFF2-40B4-BE49-F238E27FC236}">
                <a16:creationId xmlns:a16="http://schemas.microsoft.com/office/drawing/2014/main" id="{6B537313-E474-4A89-9FC6-1E4F46A1C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96875" y="1773238"/>
            <a:ext cx="5040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求</a:t>
            </a:r>
            <a:r>
              <a:rPr lang="zh-CN" altLang="en-US">
                <a:solidFill>
                  <a:schemeClr val="bg1"/>
                </a:solidFill>
              </a:rPr>
              <a:t>  氟化镁薄膜的最小厚度</a:t>
            </a:r>
          </a:p>
        </p:txBody>
      </p:sp>
      <p:sp>
        <p:nvSpPr>
          <p:cNvPr id="18471" name="Text Box 39">
            <a:extLst>
              <a:ext uri="{FF2B5EF4-FFF2-40B4-BE49-F238E27FC236}">
                <a16:creationId xmlns:a16="http://schemas.microsoft.com/office/drawing/2014/main" id="{ED15DDCC-73F7-4574-B20F-243B5DBB1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5641975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说明：</a:t>
            </a:r>
          </a:p>
        </p:txBody>
      </p:sp>
      <p:sp>
        <p:nvSpPr>
          <p:cNvPr id="13329" name="灯片编号占位符 1">
            <a:extLst>
              <a:ext uri="{FF2B5EF4-FFF2-40B4-BE49-F238E27FC236}">
                <a16:creationId xmlns:a16="http://schemas.microsoft.com/office/drawing/2014/main" id="{63927914-2093-4847-ABBE-53FE17DE3E83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69734A-4318-4177-8455-396618E5B701}" type="slidenum">
              <a:rPr lang="en-US" altLang="zh-CN" b="0">
                <a:solidFill>
                  <a:srgbClr val="FF00FF"/>
                </a:solidFill>
              </a:rPr>
              <a:pPr eaLnBrk="1" hangingPunct="1"/>
              <a:t>17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7" grpId="0"/>
      <p:bldP spid="18458" grpId="0" autoUpdateAnimBg="0"/>
      <p:bldP spid="18459" grpId="0" autoUpdateAnimBg="0"/>
      <p:bldP spid="18460" grpId="0" autoUpdateAnimBg="0"/>
      <p:bldP spid="18461" grpId="0" autoUpdateAnimBg="0"/>
      <p:bldP spid="18464" grpId="0" animBg="1"/>
      <p:bldP spid="18466" grpId="0"/>
      <p:bldP spid="18468" grpId="0"/>
      <p:bldP spid="18469" grpId="0"/>
      <p:bldP spid="184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>
            <a:extLst>
              <a:ext uri="{FF2B5EF4-FFF2-40B4-BE49-F238E27FC236}">
                <a16:creationId xmlns:a16="http://schemas.microsoft.com/office/drawing/2014/main" id="{7E65471B-8CDE-4D17-BF4A-0A3714DAED76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655374-EDCB-43B2-B923-2E1140C8FAF8}" type="slidenum">
              <a:rPr lang="en-US" altLang="zh-CN" b="0">
                <a:solidFill>
                  <a:srgbClr val="FF00FF"/>
                </a:solidFill>
              </a:rPr>
              <a:pPr eaLnBrk="1" hangingPunct="1"/>
              <a:t>2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sp>
        <p:nvSpPr>
          <p:cNvPr id="22" name="Text Box 5">
            <a:hlinkClick r:id="" action="ppaction://noaction"/>
            <a:extLst>
              <a:ext uri="{FF2B5EF4-FFF2-40B4-BE49-F238E27FC236}">
                <a16:creationId xmlns:a16="http://schemas.microsoft.com/office/drawing/2014/main" id="{5865D7F1-7F77-4383-B748-96BF2918C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71500"/>
            <a:ext cx="396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华文中宋" panose="02010600040101010101" pitchFamily="2" charset="-122"/>
              </a:rPr>
              <a:t>回顾：薄膜干涉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4D2582B2-9D6F-4E0C-A8E3-C882A5B77E4E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2928938"/>
            <a:ext cx="3595688" cy="3614737"/>
            <a:chOff x="2290" y="1882"/>
            <a:chExt cx="2458" cy="2274"/>
          </a:xfrm>
        </p:grpSpPr>
        <p:sp>
          <p:nvSpPr>
            <p:cNvPr id="5133" name="Oval 7">
              <a:extLst>
                <a:ext uri="{FF2B5EF4-FFF2-40B4-BE49-F238E27FC236}">
                  <a16:creationId xmlns:a16="http://schemas.microsoft.com/office/drawing/2014/main" id="{66B3DD31-8948-435D-A9ED-F30F057C73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453853">
              <a:off x="2290" y="2375"/>
              <a:ext cx="798" cy="122"/>
            </a:xfrm>
            <a:prstGeom prst="ellipse">
              <a:avLst/>
            </a:prstGeom>
            <a:solidFill>
              <a:srgbClr val="FFFF00">
                <a:alpha val="39999"/>
              </a:srgbClr>
            </a:solidFill>
            <a:ln w="9525">
              <a:solidFill>
                <a:srgbClr val="00CC99">
                  <a:alpha val="50195"/>
                </a:srgb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4" name="AutoShape 8">
              <a:extLst>
                <a:ext uri="{FF2B5EF4-FFF2-40B4-BE49-F238E27FC236}">
                  <a16:creationId xmlns:a16="http://schemas.microsoft.com/office/drawing/2014/main" id="{2F2D5B9F-F94C-494A-80F2-6584ABD61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" y="3349"/>
              <a:ext cx="2041" cy="545"/>
            </a:xfrm>
            <a:prstGeom prst="flowChartManualInput">
              <a:avLst/>
            </a:prstGeom>
            <a:solidFill>
              <a:srgbClr val="00CC99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5" name="Line 9">
              <a:extLst>
                <a:ext uri="{FF2B5EF4-FFF2-40B4-BE49-F238E27FC236}">
                  <a16:creationId xmlns:a16="http://schemas.microsoft.com/office/drawing/2014/main" id="{6A9D1142-ECC0-4DE0-BD23-912F36FEB6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4" y="3407"/>
              <a:ext cx="15" cy="51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10">
              <a:extLst>
                <a:ext uri="{FF2B5EF4-FFF2-40B4-BE49-F238E27FC236}">
                  <a16:creationId xmlns:a16="http://schemas.microsoft.com/office/drawing/2014/main" id="{51F0295F-5548-4C42-83A8-C81151FAD0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0" y="2508"/>
              <a:ext cx="425" cy="89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Line 11">
              <a:extLst>
                <a:ext uri="{FF2B5EF4-FFF2-40B4-BE49-F238E27FC236}">
                  <a16:creationId xmlns:a16="http://schemas.microsoft.com/office/drawing/2014/main" id="{7539C165-35E7-41EE-B4CE-EAF038A8C7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7" y="2572"/>
              <a:ext cx="620" cy="82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Line 12">
              <a:extLst>
                <a:ext uri="{FF2B5EF4-FFF2-40B4-BE49-F238E27FC236}">
                  <a16:creationId xmlns:a16="http://schemas.microsoft.com/office/drawing/2014/main" id="{494EB4D1-365D-4DA8-A706-EC8D7778B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9" y="3417"/>
              <a:ext cx="698" cy="2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Line 13">
              <a:extLst>
                <a:ext uri="{FF2B5EF4-FFF2-40B4-BE49-F238E27FC236}">
                  <a16:creationId xmlns:a16="http://schemas.microsoft.com/office/drawing/2014/main" id="{3E54A077-9394-4478-ABD5-BE39577E6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7" y="3417"/>
              <a:ext cx="11" cy="47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Rectangle 14">
              <a:extLst>
                <a:ext uri="{FF2B5EF4-FFF2-40B4-BE49-F238E27FC236}">
                  <a16:creationId xmlns:a16="http://schemas.microsoft.com/office/drawing/2014/main" id="{3E1653A0-098E-43DB-AD38-60F1403B2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0" y="2280"/>
              <a:ext cx="824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>
                  <a:solidFill>
                    <a:schemeClr val="bg1"/>
                  </a:solidFill>
                  <a:latin typeface="华文中宋" panose="02010600040101010101" pitchFamily="2" charset="-122"/>
                </a:rPr>
                <a:t>反射光</a:t>
              </a:r>
              <a:r>
                <a:rPr lang="en-US" altLang="zh-CN">
                  <a:solidFill>
                    <a:schemeClr val="bg1"/>
                  </a:solidFill>
                  <a:latin typeface="华文中宋" panose="02010600040101010101" pitchFamily="2" charset="-122"/>
                </a:rPr>
                <a:t>2</a:t>
              </a:r>
              <a:endParaRPr lang="en-US" altLang="zh-CN" b="0">
                <a:solidFill>
                  <a:schemeClr val="bg1"/>
                </a:solidFill>
                <a:latin typeface="华文中宋" panose="02010600040101010101" pitchFamily="2" charset="-122"/>
              </a:endParaRPr>
            </a:p>
          </p:txBody>
        </p:sp>
        <p:sp>
          <p:nvSpPr>
            <p:cNvPr id="5141" name="Rectangle 15">
              <a:extLst>
                <a:ext uri="{FF2B5EF4-FFF2-40B4-BE49-F238E27FC236}">
                  <a16:creationId xmlns:a16="http://schemas.microsoft.com/office/drawing/2014/main" id="{67AED039-C495-4AC9-BA21-C676E880D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2447"/>
              <a:ext cx="784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>
                  <a:solidFill>
                    <a:schemeClr val="bg1"/>
                  </a:solidFill>
                  <a:latin typeface="华文中宋" panose="02010600040101010101" pitchFamily="2" charset="-122"/>
                </a:rPr>
                <a:t>反射光</a:t>
              </a:r>
              <a:r>
                <a:rPr lang="en-US" altLang="zh-CN">
                  <a:solidFill>
                    <a:schemeClr val="bg1"/>
                  </a:solidFill>
                  <a:latin typeface="华文中宋" panose="02010600040101010101" pitchFamily="2" charset="-122"/>
                </a:rPr>
                <a:t>1</a:t>
              </a:r>
              <a:endParaRPr lang="en-US" altLang="zh-CN" b="0">
                <a:solidFill>
                  <a:schemeClr val="bg1"/>
                </a:solidFill>
                <a:latin typeface="华文中宋" panose="02010600040101010101" pitchFamily="2" charset="-122"/>
              </a:endParaRPr>
            </a:p>
          </p:txBody>
        </p:sp>
        <p:sp>
          <p:nvSpPr>
            <p:cNvPr id="5142" name="Line 16">
              <a:extLst>
                <a:ext uri="{FF2B5EF4-FFF2-40B4-BE49-F238E27FC236}">
                  <a16:creationId xmlns:a16="http://schemas.microsoft.com/office/drawing/2014/main" id="{61630A46-BDBC-4D6B-8A87-2C9577922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5" y="2573"/>
              <a:ext cx="466" cy="875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Line 17">
              <a:extLst>
                <a:ext uri="{FF2B5EF4-FFF2-40B4-BE49-F238E27FC236}">
                  <a16:creationId xmlns:a16="http://schemas.microsoft.com/office/drawing/2014/main" id="{DAB613D9-5A9A-4701-89F1-C62B20FA4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1" y="3116"/>
              <a:ext cx="0" cy="710"/>
            </a:xfrm>
            <a:prstGeom prst="line">
              <a:avLst/>
            </a:prstGeom>
            <a:noFill/>
            <a:ln w="9525">
              <a:solidFill>
                <a:srgbClr val="00FF99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Line 18">
              <a:extLst>
                <a:ext uri="{FF2B5EF4-FFF2-40B4-BE49-F238E27FC236}">
                  <a16:creationId xmlns:a16="http://schemas.microsoft.com/office/drawing/2014/main" id="{72B15371-8AC1-4563-8D9E-C522F7F6D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1" y="2419"/>
              <a:ext cx="491" cy="979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Text Box 19">
              <a:extLst>
                <a:ext uri="{FF2B5EF4-FFF2-40B4-BE49-F238E27FC236}">
                  <a16:creationId xmlns:a16="http://schemas.microsoft.com/office/drawing/2014/main" id="{3E009E80-50B7-4E65-9349-9604DDB47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8" y="1882"/>
              <a:ext cx="434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4800" b="0">
                  <a:solidFill>
                    <a:srgbClr val="FFFF66"/>
                  </a:solidFill>
                </a:rPr>
                <a:t>·</a:t>
              </a:r>
            </a:p>
          </p:txBody>
        </p:sp>
        <p:sp>
          <p:nvSpPr>
            <p:cNvPr id="5146" name="Line 20">
              <a:extLst>
                <a:ext uri="{FF2B5EF4-FFF2-40B4-BE49-F238E27FC236}">
                  <a16:creationId xmlns:a16="http://schemas.microsoft.com/office/drawing/2014/main" id="{E0C3EFFC-A77B-4B5E-A4CD-DC3904D87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3" y="2151"/>
              <a:ext cx="52" cy="309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Line 21">
              <a:extLst>
                <a:ext uri="{FF2B5EF4-FFF2-40B4-BE49-F238E27FC236}">
                  <a16:creationId xmlns:a16="http://schemas.microsoft.com/office/drawing/2014/main" id="{4B88AF96-DEB4-4908-BB6A-6CEBBEA78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3" y="2148"/>
              <a:ext cx="264" cy="197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Line 22">
              <a:extLst>
                <a:ext uri="{FF2B5EF4-FFF2-40B4-BE49-F238E27FC236}">
                  <a16:creationId xmlns:a16="http://schemas.microsoft.com/office/drawing/2014/main" id="{592FD542-7891-400E-BA4F-F6AADA6D7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5" y="2460"/>
              <a:ext cx="41" cy="113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Line 23">
              <a:extLst>
                <a:ext uri="{FF2B5EF4-FFF2-40B4-BE49-F238E27FC236}">
                  <a16:creationId xmlns:a16="http://schemas.microsoft.com/office/drawing/2014/main" id="{EE56E07C-9649-4D79-B5C9-572F29073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" y="2344"/>
              <a:ext cx="61" cy="83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" name="Line 24">
              <a:extLst>
                <a:ext uri="{FF2B5EF4-FFF2-40B4-BE49-F238E27FC236}">
                  <a16:creationId xmlns:a16="http://schemas.microsoft.com/office/drawing/2014/main" id="{5FFBE701-4F05-44BF-BAB5-0DF7237AF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2" y="2919"/>
              <a:ext cx="90" cy="182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" name="Line 25">
              <a:extLst>
                <a:ext uri="{FF2B5EF4-FFF2-40B4-BE49-F238E27FC236}">
                  <a16:creationId xmlns:a16="http://schemas.microsoft.com/office/drawing/2014/main" id="{3F904246-0C7D-4833-A25D-710BAD73D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3" y="2765"/>
              <a:ext cx="103" cy="200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" name="Text Box 26">
              <a:extLst>
                <a:ext uri="{FF2B5EF4-FFF2-40B4-BE49-F238E27FC236}">
                  <a16:creationId xmlns:a16="http://schemas.microsoft.com/office/drawing/2014/main" id="{6ADC50DB-F046-4D3D-9B5D-BBA2B2E46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8" y="1929"/>
              <a:ext cx="485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i="1">
                  <a:solidFill>
                    <a:srgbClr val="FFFF66"/>
                  </a:solidFill>
                  <a:latin typeface="华文中宋" panose="02010600040101010101" pitchFamily="2" charset="-122"/>
                </a:rPr>
                <a:t>S</a:t>
              </a:r>
            </a:p>
          </p:txBody>
        </p:sp>
        <p:sp>
          <p:nvSpPr>
            <p:cNvPr id="5153" name="Text Box 27">
              <a:extLst>
                <a:ext uri="{FF2B5EF4-FFF2-40B4-BE49-F238E27FC236}">
                  <a16:creationId xmlns:a16="http://schemas.microsoft.com/office/drawing/2014/main" id="{75336859-EF54-4FFD-89D0-4DD55EDF2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7" y="2951"/>
              <a:ext cx="289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solidFill>
                    <a:srgbClr val="FFFF66"/>
                  </a:solidFill>
                  <a:latin typeface="华文中宋" panose="02010600040101010101" pitchFamily="2" charset="-122"/>
                </a:rPr>
                <a:t>1</a:t>
              </a:r>
            </a:p>
          </p:txBody>
        </p:sp>
        <p:sp>
          <p:nvSpPr>
            <p:cNvPr id="5154" name="Text Box 28">
              <a:extLst>
                <a:ext uri="{FF2B5EF4-FFF2-40B4-BE49-F238E27FC236}">
                  <a16:creationId xmlns:a16="http://schemas.microsoft.com/office/drawing/2014/main" id="{49613F35-9EB2-4FE5-87B2-526B5E0F0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1" y="2765"/>
              <a:ext cx="394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>
                  <a:solidFill>
                    <a:srgbClr val="FFFF66"/>
                  </a:solidFill>
                  <a:latin typeface="华文中宋" panose="02010600040101010101" pitchFamily="2" charset="-122"/>
                </a:rPr>
                <a:t>2</a:t>
              </a:r>
            </a:p>
          </p:txBody>
        </p:sp>
        <p:graphicFrame>
          <p:nvGraphicFramePr>
            <p:cNvPr id="5155" name="Object 22">
              <a:extLst>
                <a:ext uri="{FF2B5EF4-FFF2-40B4-BE49-F238E27FC236}">
                  <a16:creationId xmlns:a16="http://schemas.microsoft.com/office/drawing/2014/main" id="{7ECDE185-FBD2-4EB8-AF42-6F4FB003046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78" y="3110"/>
            <a:ext cx="19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1" name="Equation" r:id="rId3" imgW="266675" imgH="380864" progId="Equation.DSMT4">
                    <p:embed/>
                  </p:oleObj>
                </mc:Choice>
                <mc:Fallback>
                  <p:oleObj name="Equation" r:id="rId3" imgW="266675" imgH="380864" progId="Equation.DSMT4">
                    <p:embed/>
                    <p:pic>
                      <p:nvPicPr>
                        <p:cNvPr id="5155" name="Object 22">
                          <a:extLst>
                            <a:ext uri="{FF2B5EF4-FFF2-40B4-BE49-F238E27FC236}">
                              <a16:creationId xmlns:a16="http://schemas.microsoft.com/office/drawing/2014/main" id="{7ECDE185-FBD2-4EB8-AF42-6F4FB003046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8" y="3110"/>
                          <a:ext cx="190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6" name="Object 23">
              <a:extLst>
                <a:ext uri="{FF2B5EF4-FFF2-40B4-BE49-F238E27FC236}">
                  <a16:creationId xmlns:a16="http://schemas.microsoft.com/office/drawing/2014/main" id="{A894CF91-838B-4929-823B-79FE6759BE4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86" y="3506"/>
            <a:ext cx="19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2" name="公式" r:id="rId5" imgW="276155" imgH="380864" progId="Equation.3">
                    <p:embed/>
                  </p:oleObj>
                </mc:Choice>
                <mc:Fallback>
                  <p:oleObj name="公式" r:id="rId5" imgW="276155" imgH="380864" progId="Equation.3">
                    <p:embed/>
                    <p:pic>
                      <p:nvPicPr>
                        <p:cNvPr id="5156" name="Object 23">
                          <a:extLst>
                            <a:ext uri="{FF2B5EF4-FFF2-40B4-BE49-F238E27FC236}">
                              <a16:creationId xmlns:a16="http://schemas.microsoft.com/office/drawing/2014/main" id="{A894CF91-838B-4929-823B-79FE6759BE44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6" y="3506"/>
                          <a:ext cx="19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7" name="Object 24">
              <a:extLst>
                <a:ext uri="{FF2B5EF4-FFF2-40B4-BE49-F238E27FC236}">
                  <a16:creationId xmlns:a16="http://schemas.microsoft.com/office/drawing/2014/main" id="{E74E2EE5-54A1-4545-866D-60C2759B02F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80" y="3537"/>
            <a:ext cx="15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3" name="公式" r:id="rId7" imgW="218967" imgH="276157" progId="Equation.3">
                    <p:embed/>
                  </p:oleObj>
                </mc:Choice>
                <mc:Fallback>
                  <p:oleObj name="公式" r:id="rId7" imgW="218967" imgH="276157" progId="Equation.3">
                    <p:embed/>
                    <p:pic>
                      <p:nvPicPr>
                        <p:cNvPr id="5157" name="Object 24">
                          <a:extLst>
                            <a:ext uri="{FF2B5EF4-FFF2-40B4-BE49-F238E27FC236}">
                              <a16:creationId xmlns:a16="http://schemas.microsoft.com/office/drawing/2014/main" id="{E74E2EE5-54A1-4545-866D-60C2759B02F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" y="3537"/>
                          <a:ext cx="15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8" name="Object 25">
              <a:extLst>
                <a:ext uri="{FF2B5EF4-FFF2-40B4-BE49-F238E27FC236}">
                  <a16:creationId xmlns:a16="http://schemas.microsoft.com/office/drawing/2014/main" id="{D89FF8B1-CD18-4FB5-8344-7A6F13C3E32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980" y="2965"/>
            <a:ext cx="8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4" name="公式" r:id="rId9" imgW="104896" imgH="257175" progId="Equation.3">
                    <p:embed/>
                  </p:oleObj>
                </mc:Choice>
                <mc:Fallback>
                  <p:oleObj name="公式" r:id="rId9" imgW="104896" imgH="257175" progId="Equation.3">
                    <p:embed/>
                    <p:pic>
                      <p:nvPicPr>
                        <p:cNvPr id="5158" name="Object 25">
                          <a:extLst>
                            <a:ext uri="{FF2B5EF4-FFF2-40B4-BE49-F238E27FC236}">
                              <a16:creationId xmlns:a16="http://schemas.microsoft.com/office/drawing/2014/main" id="{D89FF8B1-CD18-4FB5-8344-7A6F13C3E32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0" y="2965"/>
                          <a:ext cx="8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9" name="Object 26">
              <a:extLst>
                <a:ext uri="{FF2B5EF4-FFF2-40B4-BE49-F238E27FC236}">
                  <a16:creationId xmlns:a16="http://schemas.microsoft.com/office/drawing/2014/main" id="{368B0630-1CA4-41BF-92DF-2B750F20FB3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068" y="3711"/>
            <a:ext cx="11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5" name="公式" r:id="rId11" imgW="190525" imgH="266666" progId="Equation.3">
                    <p:embed/>
                  </p:oleObj>
                </mc:Choice>
                <mc:Fallback>
                  <p:oleObj name="公式" r:id="rId11" imgW="190525" imgH="266666" progId="Equation.3">
                    <p:embed/>
                    <p:pic>
                      <p:nvPicPr>
                        <p:cNvPr id="5159" name="Object 26">
                          <a:extLst>
                            <a:ext uri="{FF2B5EF4-FFF2-40B4-BE49-F238E27FC236}">
                              <a16:creationId xmlns:a16="http://schemas.microsoft.com/office/drawing/2014/main" id="{368B0630-1CA4-41BF-92DF-2B750F20FB3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8" y="3711"/>
                          <a:ext cx="11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0" name="Line 34">
              <a:extLst>
                <a:ext uri="{FF2B5EF4-FFF2-40B4-BE49-F238E27FC236}">
                  <a16:creationId xmlns:a16="http://schemas.microsoft.com/office/drawing/2014/main" id="{163DF9BA-E45D-48D7-AD72-E72C44212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9" y="3294"/>
              <a:ext cx="214" cy="12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61" name="Object 27">
              <a:extLst>
                <a:ext uri="{FF2B5EF4-FFF2-40B4-BE49-F238E27FC236}">
                  <a16:creationId xmlns:a16="http://schemas.microsoft.com/office/drawing/2014/main" id="{B16DFA82-3A10-4E7F-A453-11BE240F7A8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927" y="3418"/>
            <a:ext cx="141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6" name="Equation" r:id="rId13" imgW="238233" imgH="266666" progId="Equation.DSMT4">
                    <p:embed/>
                  </p:oleObj>
                </mc:Choice>
                <mc:Fallback>
                  <p:oleObj name="Equation" r:id="rId13" imgW="238233" imgH="266666" progId="Equation.DSMT4">
                    <p:embed/>
                    <p:pic>
                      <p:nvPicPr>
                        <p:cNvPr id="5161" name="Object 27">
                          <a:extLst>
                            <a:ext uri="{FF2B5EF4-FFF2-40B4-BE49-F238E27FC236}">
                              <a16:creationId xmlns:a16="http://schemas.microsoft.com/office/drawing/2014/main" id="{B16DFA82-3A10-4E7F-A453-11BE240F7A8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7" y="3418"/>
                          <a:ext cx="141" cy="1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2" name="Object 28">
              <a:extLst>
                <a:ext uri="{FF2B5EF4-FFF2-40B4-BE49-F238E27FC236}">
                  <a16:creationId xmlns:a16="http://schemas.microsoft.com/office/drawing/2014/main" id="{8E14550B-8BDB-4A89-9617-ED1565F1ED4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133" y="3915"/>
            <a:ext cx="141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7" name="Equation" r:id="rId15" imgW="238233" imgH="257175" progId="Equation.DSMT4">
                    <p:embed/>
                  </p:oleObj>
                </mc:Choice>
                <mc:Fallback>
                  <p:oleObj name="Equation" r:id="rId15" imgW="238233" imgH="257175" progId="Equation.DSMT4">
                    <p:embed/>
                    <p:pic>
                      <p:nvPicPr>
                        <p:cNvPr id="5162" name="Object 28">
                          <a:extLst>
                            <a:ext uri="{FF2B5EF4-FFF2-40B4-BE49-F238E27FC236}">
                              <a16:creationId xmlns:a16="http://schemas.microsoft.com/office/drawing/2014/main" id="{8E14550B-8BDB-4A89-9617-ED1565F1ED49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3" y="3915"/>
                          <a:ext cx="141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3" name="Object 29">
              <a:extLst>
                <a:ext uri="{FF2B5EF4-FFF2-40B4-BE49-F238E27FC236}">
                  <a16:creationId xmlns:a16="http://schemas.microsoft.com/office/drawing/2014/main" id="{C4C9780D-62AB-4F62-B89D-0E80EFB6282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349" y="3408"/>
            <a:ext cx="14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8" name="Equation" r:id="rId17" imgW="238233" imgH="276157" progId="Equation.DSMT4">
                    <p:embed/>
                  </p:oleObj>
                </mc:Choice>
                <mc:Fallback>
                  <p:oleObj name="Equation" r:id="rId17" imgW="238233" imgH="276157" progId="Equation.DSMT4">
                    <p:embed/>
                    <p:pic>
                      <p:nvPicPr>
                        <p:cNvPr id="5163" name="Object 29">
                          <a:extLst>
                            <a:ext uri="{FF2B5EF4-FFF2-40B4-BE49-F238E27FC236}">
                              <a16:creationId xmlns:a16="http://schemas.microsoft.com/office/drawing/2014/main" id="{C4C9780D-62AB-4F62-B89D-0E80EFB6282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9" y="3408"/>
                          <a:ext cx="14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4" name="Object 30">
              <a:extLst>
                <a:ext uri="{FF2B5EF4-FFF2-40B4-BE49-F238E27FC236}">
                  <a16:creationId xmlns:a16="http://schemas.microsoft.com/office/drawing/2014/main" id="{9A388BE5-E0A0-4F1B-8732-852E1830EAD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49" y="3124"/>
            <a:ext cx="161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9" name="公式" r:id="rId19" imgW="276155" imgH="257175" progId="Equation.3">
                    <p:embed/>
                  </p:oleObj>
                </mc:Choice>
                <mc:Fallback>
                  <p:oleObj name="公式" r:id="rId19" imgW="276155" imgH="257175" progId="Equation.3">
                    <p:embed/>
                    <p:pic>
                      <p:nvPicPr>
                        <p:cNvPr id="5164" name="Object 30">
                          <a:extLst>
                            <a:ext uri="{FF2B5EF4-FFF2-40B4-BE49-F238E27FC236}">
                              <a16:creationId xmlns:a16="http://schemas.microsoft.com/office/drawing/2014/main" id="{9A388BE5-E0A0-4F1B-8732-852E1830EAD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9" y="3124"/>
                          <a:ext cx="161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5" name="Line 39">
              <a:extLst>
                <a:ext uri="{FF2B5EF4-FFF2-40B4-BE49-F238E27FC236}">
                  <a16:creationId xmlns:a16="http://schemas.microsoft.com/office/drawing/2014/main" id="{1BAE94C9-78F6-4DC5-9050-B59613939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8" y="3418"/>
              <a:ext cx="136" cy="454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6" name="Line 40">
              <a:extLst>
                <a:ext uri="{FF2B5EF4-FFF2-40B4-BE49-F238E27FC236}">
                  <a16:creationId xmlns:a16="http://schemas.microsoft.com/office/drawing/2014/main" id="{4FB8DD33-1092-4319-91C6-AF866B28D2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7" y="3361"/>
              <a:ext cx="2041" cy="91"/>
            </a:xfrm>
            <a:prstGeom prst="line">
              <a:avLst/>
            </a:prstGeom>
            <a:noFill/>
            <a:ln w="38100">
              <a:solidFill>
                <a:srgbClr val="00CC99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7" name="Line 41">
              <a:extLst>
                <a:ext uri="{FF2B5EF4-FFF2-40B4-BE49-F238E27FC236}">
                  <a16:creationId xmlns:a16="http://schemas.microsoft.com/office/drawing/2014/main" id="{147C9B25-4981-441C-BA88-3EFFADBBA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7" y="3872"/>
              <a:ext cx="2041" cy="0"/>
            </a:xfrm>
            <a:prstGeom prst="line">
              <a:avLst/>
            </a:prstGeom>
            <a:noFill/>
            <a:ln w="38100">
              <a:solidFill>
                <a:srgbClr val="00CC99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8" name="Line 42">
              <a:extLst>
                <a:ext uri="{FF2B5EF4-FFF2-40B4-BE49-F238E27FC236}">
                  <a16:creationId xmlns:a16="http://schemas.microsoft.com/office/drawing/2014/main" id="{3FCD9854-DB94-4773-B692-89FCEA418D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0" y="3394"/>
              <a:ext cx="118" cy="478"/>
            </a:xfrm>
            <a:prstGeom prst="line">
              <a:avLst/>
            </a:prstGeom>
            <a:noFill/>
            <a:ln w="19050">
              <a:solidFill>
                <a:srgbClr val="FFCC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9" name="Freeform 43">
              <a:extLst>
                <a:ext uri="{FF2B5EF4-FFF2-40B4-BE49-F238E27FC236}">
                  <a16:creationId xmlns:a16="http://schemas.microsoft.com/office/drawing/2014/main" id="{27EE7199-7291-49D9-941D-6A8CA0044E35}"/>
                </a:ext>
              </a:extLst>
            </p:cNvPr>
            <p:cNvSpPr>
              <a:spLocks/>
            </p:cNvSpPr>
            <p:nvPr/>
          </p:nvSpPr>
          <p:spPr bwMode="auto">
            <a:xfrm rot="-7261805">
              <a:off x="3150" y="3212"/>
              <a:ext cx="112" cy="113"/>
            </a:xfrm>
            <a:custGeom>
              <a:avLst/>
              <a:gdLst>
                <a:gd name="T0" fmla="*/ 0 w 232"/>
                <a:gd name="T1" fmla="*/ 0 h 232"/>
                <a:gd name="T2" fmla="*/ 0 w 232"/>
                <a:gd name="T3" fmla="*/ 0 h 232"/>
                <a:gd name="T4" fmla="*/ 0 w 232"/>
                <a:gd name="T5" fmla="*/ 0 h 232"/>
                <a:gd name="T6" fmla="*/ 0 60000 65536"/>
                <a:gd name="T7" fmla="*/ 0 60000 65536"/>
                <a:gd name="T8" fmla="*/ 0 60000 65536"/>
                <a:gd name="T9" fmla="*/ 0 w 232"/>
                <a:gd name="T10" fmla="*/ 0 h 232"/>
                <a:gd name="T11" fmla="*/ 232 w 232"/>
                <a:gd name="T12" fmla="*/ 232 h 2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" h="232">
                  <a:moveTo>
                    <a:pt x="0" y="28"/>
                  </a:moveTo>
                  <a:cubicBezTo>
                    <a:pt x="14" y="27"/>
                    <a:pt x="191" y="0"/>
                    <a:pt x="216" y="28"/>
                  </a:cubicBezTo>
                  <a:cubicBezTo>
                    <a:pt x="232" y="45"/>
                    <a:pt x="228" y="208"/>
                    <a:pt x="228" y="232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0" name="Freeform 44">
              <a:extLst>
                <a:ext uri="{FF2B5EF4-FFF2-40B4-BE49-F238E27FC236}">
                  <a16:creationId xmlns:a16="http://schemas.microsoft.com/office/drawing/2014/main" id="{9E3C1F81-4F4B-449C-A99F-8051B2F67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" y="3199"/>
              <a:ext cx="91" cy="13"/>
            </a:xfrm>
            <a:custGeom>
              <a:avLst/>
              <a:gdLst>
                <a:gd name="T0" fmla="*/ 0 w 91"/>
                <a:gd name="T1" fmla="*/ 13 h 13"/>
                <a:gd name="T2" fmla="*/ 42 w 91"/>
                <a:gd name="T3" fmla="*/ 0 h 13"/>
                <a:gd name="T4" fmla="*/ 91 w 91"/>
                <a:gd name="T5" fmla="*/ 13 h 13"/>
                <a:gd name="T6" fmla="*/ 0 60000 65536"/>
                <a:gd name="T7" fmla="*/ 0 60000 65536"/>
                <a:gd name="T8" fmla="*/ 0 60000 65536"/>
                <a:gd name="T9" fmla="*/ 0 w 91"/>
                <a:gd name="T10" fmla="*/ 0 h 13"/>
                <a:gd name="T11" fmla="*/ 91 w 91"/>
                <a:gd name="T12" fmla="*/ 13 h 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" h="13">
                  <a:moveTo>
                    <a:pt x="0" y="13"/>
                  </a:moveTo>
                  <a:cubicBezTo>
                    <a:pt x="7" y="11"/>
                    <a:pt x="27" y="0"/>
                    <a:pt x="42" y="0"/>
                  </a:cubicBezTo>
                  <a:cubicBezTo>
                    <a:pt x="57" y="0"/>
                    <a:pt x="81" y="10"/>
                    <a:pt x="91" y="13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" name="Freeform 45">
              <a:extLst>
                <a:ext uri="{FF2B5EF4-FFF2-40B4-BE49-F238E27FC236}">
                  <a16:creationId xmlns:a16="http://schemas.microsoft.com/office/drawing/2014/main" id="{C310A3A7-EC21-450C-8F02-B3B688013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" y="3667"/>
              <a:ext cx="66" cy="15"/>
            </a:xfrm>
            <a:custGeom>
              <a:avLst/>
              <a:gdLst>
                <a:gd name="T0" fmla="*/ 0 w 66"/>
                <a:gd name="T1" fmla="*/ 3 h 15"/>
                <a:gd name="T2" fmla="*/ 30 w 66"/>
                <a:gd name="T3" fmla="*/ 15 h 15"/>
                <a:gd name="T4" fmla="*/ 66 w 66"/>
                <a:gd name="T5" fmla="*/ 0 h 15"/>
                <a:gd name="T6" fmla="*/ 0 60000 65536"/>
                <a:gd name="T7" fmla="*/ 0 60000 65536"/>
                <a:gd name="T8" fmla="*/ 0 60000 65536"/>
                <a:gd name="T9" fmla="*/ 0 w 66"/>
                <a:gd name="T10" fmla="*/ 0 h 15"/>
                <a:gd name="T11" fmla="*/ 66 w 66"/>
                <a:gd name="T12" fmla="*/ 15 h 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6" h="15">
                  <a:moveTo>
                    <a:pt x="0" y="3"/>
                  </a:moveTo>
                  <a:cubicBezTo>
                    <a:pt x="5" y="5"/>
                    <a:pt x="19" y="15"/>
                    <a:pt x="30" y="15"/>
                  </a:cubicBezTo>
                  <a:cubicBezTo>
                    <a:pt x="41" y="15"/>
                    <a:pt x="59" y="3"/>
                    <a:pt x="66" y="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172" name="Object 31">
              <a:extLst>
                <a:ext uri="{FF2B5EF4-FFF2-40B4-BE49-F238E27FC236}">
                  <a16:creationId xmlns:a16="http://schemas.microsoft.com/office/drawing/2014/main" id="{3E082369-7A75-4977-A61D-159ED8136CC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507" y="3893"/>
            <a:ext cx="19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70" name="公式" r:id="rId21" imgW="266675" imgH="380864" progId="Equation.3">
                    <p:embed/>
                  </p:oleObj>
                </mc:Choice>
                <mc:Fallback>
                  <p:oleObj name="公式" r:id="rId21" imgW="266675" imgH="380864" progId="Equation.3">
                    <p:embed/>
                    <p:pic>
                      <p:nvPicPr>
                        <p:cNvPr id="5172" name="Object 31">
                          <a:extLst>
                            <a:ext uri="{FF2B5EF4-FFF2-40B4-BE49-F238E27FC236}">
                              <a16:creationId xmlns:a16="http://schemas.microsoft.com/office/drawing/2014/main" id="{3E082369-7A75-4977-A61D-159ED8136CC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7" y="3893"/>
                          <a:ext cx="190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" name="Object 32">
            <a:extLst>
              <a:ext uri="{FF2B5EF4-FFF2-40B4-BE49-F238E27FC236}">
                <a16:creationId xmlns:a16="http://schemas.microsoft.com/office/drawing/2014/main" id="{979A0244-B786-4AE1-947F-5357F1679AC4}"/>
              </a:ext>
            </a:extLst>
          </p:cNvPr>
          <p:cNvGraphicFramePr>
            <a:graphicFrameLocks/>
          </p:cNvGraphicFramePr>
          <p:nvPr/>
        </p:nvGraphicFramePr>
        <p:xfrm>
          <a:off x="1071563" y="1928813"/>
          <a:ext cx="26654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1" name="Equation" r:id="rId23" imgW="1600353" imgH="533332" progId="Equation.DSMT4">
                  <p:embed/>
                </p:oleObj>
              </mc:Choice>
              <mc:Fallback>
                <p:oleObj name="Equation" r:id="rId23" imgW="1600353" imgH="533332" progId="Equation.DSMT4">
                  <p:embed/>
                  <p:pic>
                    <p:nvPicPr>
                      <p:cNvPr id="78" name="Object 32">
                        <a:extLst>
                          <a:ext uri="{FF2B5EF4-FFF2-40B4-BE49-F238E27FC236}">
                            <a16:creationId xmlns:a16="http://schemas.microsoft.com/office/drawing/2014/main" id="{979A0244-B786-4AE1-947F-5357F1679AC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928813"/>
                        <a:ext cx="26654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Text Box 48">
            <a:extLst>
              <a:ext uri="{FF2B5EF4-FFF2-40B4-BE49-F238E27FC236}">
                <a16:creationId xmlns:a16="http://schemas.microsoft.com/office/drawing/2014/main" id="{A4F810E5-C24F-4C40-B4D4-8268DAE7A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642938"/>
            <a:ext cx="285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光线垂直入射时 </a:t>
            </a:r>
          </a:p>
        </p:txBody>
      </p:sp>
      <p:graphicFrame>
        <p:nvGraphicFramePr>
          <p:cNvPr id="80" name="Object 33">
            <a:extLst>
              <a:ext uri="{FF2B5EF4-FFF2-40B4-BE49-F238E27FC236}">
                <a16:creationId xmlns:a16="http://schemas.microsoft.com/office/drawing/2014/main" id="{2EB9851A-2E28-441B-B00F-3B868E7BE67E}"/>
              </a:ext>
            </a:extLst>
          </p:cNvPr>
          <p:cNvGraphicFramePr>
            <a:graphicFrameLocks/>
          </p:cNvGraphicFramePr>
          <p:nvPr/>
        </p:nvGraphicFramePr>
        <p:xfrm>
          <a:off x="5068888" y="1214438"/>
          <a:ext cx="2003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2" name="Equation" r:id="rId25" imgW="1190555" imgH="533332" progId="Equation.DSMT4">
                  <p:embed/>
                </p:oleObj>
              </mc:Choice>
              <mc:Fallback>
                <p:oleObj name="Equation" r:id="rId25" imgW="1190555" imgH="533332" progId="Equation.DSMT4">
                  <p:embed/>
                  <p:pic>
                    <p:nvPicPr>
                      <p:cNvPr id="80" name="Object 33">
                        <a:extLst>
                          <a:ext uri="{FF2B5EF4-FFF2-40B4-BE49-F238E27FC236}">
                            <a16:creationId xmlns:a16="http://schemas.microsoft.com/office/drawing/2014/main" id="{2EB9851A-2E28-441B-B00F-3B868E7BE67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8888" y="1214438"/>
                        <a:ext cx="20034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34">
            <a:extLst>
              <a:ext uri="{FF2B5EF4-FFF2-40B4-BE49-F238E27FC236}">
                <a16:creationId xmlns:a16="http://schemas.microsoft.com/office/drawing/2014/main" id="{7501CC67-DF54-4866-A3CC-ECA1D3E9E9E3}"/>
              </a:ext>
            </a:extLst>
          </p:cNvPr>
          <p:cNvGraphicFramePr>
            <a:graphicFrameLocks/>
          </p:cNvGraphicFramePr>
          <p:nvPr/>
        </p:nvGraphicFramePr>
        <p:xfrm>
          <a:off x="5427663" y="5749925"/>
          <a:ext cx="19304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3" name="公式" r:id="rId27" imgW="2104955" imgH="876232" progId="Equation.3">
                  <p:embed/>
                </p:oleObj>
              </mc:Choice>
              <mc:Fallback>
                <p:oleObj name="公式" r:id="rId27" imgW="2104955" imgH="876232" progId="Equation.3">
                  <p:embed/>
                  <p:pic>
                    <p:nvPicPr>
                      <p:cNvPr id="81" name="Object 34">
                        <a:extLst>
                          <a:ext uri="{FF2B5EF4-FFF2-40B4-BE49-F238E27FC236}">
                            <a16:creationId xmlns:a16="http://schemas.microsoft.com/office/drawing/2014/main" id="{7501CC67-DF54-4866-A3CC-ECA1D3E9E9E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63" y="5749925"/>
                        <a:ext cx="19304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 Box 51">
            <a:extLst>
              <a:ext uri="{FF2B5EF4-FFF2-40B4-BE49-F238E27FC236}">
                <a16:creationId xmlns:a16="http://schemas.microsoft.com/office/drawing/2014/main" id="{B9DEC623-4EC2-44F5-8365-CC51E6CC2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285875"/>
            <a:ext cx="2700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华文中宋" panose="02010600040101010101" pitchFamily="2" charset="-122"/>
              </a:rPr>
              <a:t>一</a:t>
            </a:r>
            <a:r>
              <a:rPr lang="en-US" altLang="zh-CN">
                <a:solidFill>
                  <a:srgbClr val="FFFF00"/>
                </a:solidFill>
                <a:latin typeface="华文中宋" panose="02010600040101010101" pitchFamily="2" charset="-122"/>
              </a:rPr>
              <a:t>. </a:t>
            </a:r>
            <a:r>
              <a:rPr lang="zh-CN" altLang="en-US">
                <a:solidFill>
                  <a:srgbClr val="FFFF00"/>
                </a:solidFill>
                <a:latin typeface="华文中宋" panose="02010600040101010101" pitchFamily="2" charset="-122"/>
              </a:rPr>
              <a:t>等厚干涉 </a:t>
            </a:r>
          </a:p>
        </p:txBody>
      </p:sp>
      <p:sp>
        <p:nvSpPr>
          <p:cNvPr id="53" name="Text Box 83">
            <a:extLst>
              <a:ext uri="{FF2B5EF4-FFF2-40B4-BE49-F238E27FC236}">
                <a16:creationId xmlns:a16="http://schemas.microsoft.com/office/drawing/2014/main" id="{7C735F99-DB29-4077-B161-078BE6411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4572000"/>
            <a:ext cx="4572000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kumimoji="0" lang="zh-CN" altLang="en-US" sz="2200" dirty="0">
                <a:solidFill>
                  <a:schemeClr val="bg1"/>
                </a:solidFill>
                <a:latin typeface="方正书宋简体"/>
              </a:rPr>
              <a:t>同一级条纹对应相同的薄膜厚度 </a:t>
            </a:r>
            <a:r>
              <a:rPr kumimoji="0" lang="en-US" altLang="zh-CN" sz="2200" i="1" dirty="0">
                <a:solidFill>
                  <a:srgbClr val="FFFF00"/>
                </a:solidFill>
                <a:latin typeface="+mn-lt"/>
              </a:rPr>
              <a:t>d</a:t>
            </a:r>
            <a:endParaRPr kumimoji="0" lang="zh-CN" altLang="en-US" sz="2200" dirty="0">
              <a:solidFill>
                <a:schemeClr val="bg1"/>
              </a:solidFill>
              <a:latin typeface="方正书宋简体"/>
            </a:endParaRPr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12D4F47D-E344-48DF-9593-697CE281D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5238750"/>
            <a:ext cx="450056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相邻两个明纹间的薄膜厚度差：</a:t>
            </a:r>
            <a:endParaRPr lang="en-US" altLang="zh-CN">
              <a:solidFill>
                <a:schemeClr val="bg1"/>
              </a:solidFill>
              <a:latin typeface="华文中宋" panose="02010600040101010101" pitchFamily="2" charset="-122"/>
            </a:endParaRPr>
          </a:p>
        </p:txBody>
      </p:sp>
      <p:pic>
        <p:nvPicPr>
          <p:cNvPr id="56337" name="Picture 17">
            <a:extLst>
              <a:ext uri="{FF2B5EF4-FFF2-40B4-BE49-F238E27FC236}">
                <a16:creationId xmlns:a16="http://schemas.microsoft.com/office/drawing/2014/main" id="{1DA8283F-100D-429E-9119-B68BED790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228850"/>
            <a:ext cx="31051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9" grpId="0"/>
      <p:bldP spid="82" grpId="0"/>
      <p:bldP spid="53" grpId="0" autoUpdateAnimBg="0"/>
      <p:bldP spid="5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3">
            <a:extLst>
              <a:ext uri="{FF2B5EF4-FFF2-40B4-BE49-F238E27FC236}">
                <a16:creationId xmlns:a16="http://schemas.microsoft.com/office/drawing/2014/main" id="{01B5B259-60B1-4E05-B83B-389CE7E8F3BC}"/>
              </a:ext>
            </a:extLst>
          </p:cNvPr>
          <p:cNvGrpSpPr>
            <a:grpSpLocks/>
          </p:cNvGrpSpPr>
          <p:nvPr/>
        </p:nvGrpSpPr>
        <p:grpSpPr bwMode="auto">
          <a:xfrm>
            <a:off x="5856288" y="246063"/>
            <a:ext cx="3144837" cy="2968625"/>
            <a:chOff x="3639" y="1274"/>
            <a:chExt cx="1981" cy="1870"/>
          </a:xfrm>
        </p:grpSpPr>
        <p:sp>
          <p:nvSpPr>
            <p:cNvPr id="6173" name="Line 85">
              <a:extLst>
                <a:ext uri="{FF2B5EF4-FFF2-40B4-BE49-F238E27FC236}">
                  <a16:creationId xmlns:a16="http://schemas.microsoft.com/office/drawing/2014/main" id="{3A2BB70C-9990-4454-8CCE-14A811FDA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1563"/>
              <a:ext cx="271" cy="668"/>
            </a:xfrm>
            <a:prstGeom prst="line">
              <a:avLst/>
            </a:prstGeom>
            <a:noFill/>
            <a:ln w="254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Line 86">
              <a:extLst>
                <a:ext uri="{FF2B5EF4-FFF2-40B4-BE49-F238E27FC236}">
                  <a16:creationId xmlns:a16="http://schemas.microsoft.com/office/drawing/2014/main" id="{6AA3190E-7E2B-41CD-9D1B-3A48D164E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" y="1975"/>
              <a:ext cx="271" cy="670"/>
            </a:xfrm>
            <a:prstGeom prst="line">
              <a:avLst/>
            </a:prstGeom>
            <a:noFill/>
            <a:ln w="254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87">
              <a:extLst>
                <a:ext uri="{FF2B5EF4-FFF2-40B4-BE49-F238E27FC236}">
                  <a16:creationId xmlns:a16="http://schemas.microsoft.com/office/drawing/2014/main" id="{DFA14030-C8F7-460E-9FD1-9C3A81F52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9" y="2215"/>
              <a:ext cx="1349" cy="430"/>
            </a:xfrm>
            <a:prstGeom prst="line">
              <a:avLst/>
            </a:prstGeom>
            <a:noFill/>
            <a:ln w="254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Line 88">
              <a:extLst>
                <a:ext uri="{FF2B5EF4-FFF2-40B4-BE49-F238E27FC236}">
                  <a16:creationId xmlns:a16="http://schemas.microsoft.com/office/drawing/2014/main" id="{EB4BE1BF-CFBF-4171-B730-DC919E690D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547"/>
              <a:ext cx="1335" cy="429"/>
            </a:xfrm>
            <a:prstGeom prst="line">
              <a:avLst/>
            </a:prstGeom>
            <a:noFill/>
            <a:ln w="254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7" name="Line 89">
              <a:extLst>
                <a:ext uri="{FF2B5EF4-FFF2-40B4-BE49-F238E27FC236}">
                  <a16:creationId xmlns:a16="http://schemas.microsoft.com/office/drawing/2014/main" id="{E748CC31-F0B4-42FE-AFBA-CE9921EF2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" y="2235"/>
              <a:ext cx="0" cy="449"/>
            </a:xfrm>
            <a:prstGeom prst="line">
              <a:avLst/>
            </a:prstGeom>
            <a:noFill/>
            <a:ln w="254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8" name="Line 90">
              <a:extLst>
                <a:ext uri="{FF2B5EF4-FFF2-40B4-BE49-F238E27FC236}">
                  <a16:creationId xmlns:a16="http://schemas.microsoft.com/office/drawing/2014/main" id="{EA8EB108-41B7-4D94-95FD-46A7AC9A2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660"/>
              <a:ext cx="1335" cy="0"/>
            </a:xfrm>
            <a:prstGeom prst="line">
              <a:avLst/>
            </a:prstGeom>
            <a:noFill/>
            <a:ln w="254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Line 91">
              <a:extLst>
                <a:ext uri="{FF2B5EF4-FFF2-40B4-BE49-F238E27FC236}">
                  <a16:creationId xmlns:a16="http://schemas.microsoft.com/office/drawing/2014/main" id="{731AF9ED-74CD-4851-B8F8-BA4F2658B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1894"/>
              <a:ext cx="262" cy="648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92">
              <a:extLst>
                <a:ext uri="{FF2B5EF4-FFF2-40B4-BE49-F238E27FC236}">
                  <a16:creationId xmlns:a16="http://schemas.microsoft.com/office/drawing/2014/main" id="{EA2233AA-700F-4960-841D-BC74E5168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1577"/>
              <a:ext cx="269" cy="658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Line 93">
              <a:extLst>
                <a:ext uri="{FF2B5EF4-FFF2-40B4-BE49-F238E27FC236}">
                  <a16:creationId xmlns:a16="http://schemas.microsoft.com/office/drawing/2014/main" id="{61478CFA-93BE-4BF6-A032-7FA3B16EA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6" y="1736"/>
              <a:ext cx="269" cy="657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94">
              <a:extLst>
                <a:ext uri="{FF2B5EF4-FFF2-40B4-BE49-F238E27FC236}">
                  <a16:creationId xmlns:a16="http://schemas.microsoft.com/office/drawing/2014/main" id="{FB928D45-B6A9-4C76-B977-17B4DCFD3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3" y="1975"/>
              <a:ext cx="255" cy="634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Line 95">
              <a:extLst>
                <a:ext uri="{FF2B5EF4-FFF2-40B4-BE49-F238E27FC236}">
                  <a16:creationId xmlns:a16="http://schemas.microsoft.com/office/drawing/2014/main" id="{BD0A07A2-277D-40AE-A600-2F6A79A82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680"/>
              <a:ext cx="276" cy="646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Line 96">
              <a:extLst>
                <a:ext uri="{FF2B5EF4-FFF2-40B4-BE49-F238E27FC236}">
                  <a16:creationId xmlns:a16="http://schemas.microsoft.com/office/drawing/2014/main" id="{54179D92-2095-4FC5-B88A-6132DA2F4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2" y="1832"/>
              <a:ext cx="262" cy="621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5" name="Arc 97">
              <a:extLst>
                <a:ext uri="{FF2B5EF4-FFF2-40B4-BE49-F238E27FC236}">
                  <a16:creationId xmlns:a16="http://schemas.microsoft.com/office/drawing/2014/main" id="{2B159CE8-E990-4F77-927B-96B096E53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" y="2514"/>
              <a:ext cx="37" cy="1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76FB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6" name="Rectangle 98">
              <a:extLst>
                <a:ext uri="{FF2B5EF4-FFF2-40B4-BE49-F238E27FC236}">
                  <a16:creationId xmlns:a16="http://schemas.microsoft.com/office/drawing/2014/main" id="{65A51BC2-3890-42E3-9FA4-D42DC7D77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2453"/>
              <a:ext cx="16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0" lang="en-US" altLang="zh-CN" sz="2000" i="1">
                  <a:solidFill>
                    <a:srgbClr val="F9C42D"/>
                  </a:solidFill>
                  <a:sym typeface="Symbol" panose="05050102010706020507" pitchFamily="18" charset="2"/>
                </a:rPr>
                <a:t></a:t>
              </a:r>
              <a:endParaRPr kumimoji="0" lang="en-US" altLang="zh-CN" sz="2000">
                <a:solidFill>
                  <a:srgbClr val="F9C42D"/>
                </a:solidFill>
              </a:endParaRPr>
            </a:p>
          </p:txBody>
        </p:sp>
        <p:sp>
          <p:nvSpPr>
            <p:cNvPr id="6187" name="Line 99">
              <a:extLst>
                <a:ext uri="{FF2B5EF4-FFF2-40B4-BE49-F238E27FC236}">
                  <a16:creationId xmlns:a16="http://schemas.microsoft.com/office/drawing/2014/main" id="{C85A6F3D-C336-4ED5-A522-1CC7295C1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7" y="1449"/>
              <a:ext cx="127" cy="319"/>
            </a:xfrm>
            <a:prstGeom prst="line">
              <a:avLst/>
            </a:prstGeom>
            <a:noFill/>
            <a:ln w="127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8" name="Line 100">
              <a:extLst>
                <a:ext uri="{FF2B5EF4-FFF2-40B4-BE49-F238E27FC236}">
                  <a16:creationId xmlns:a16="http://schemas.microsoft.com/office/drawing/2014/main" id="{2BF2B5D4-1EB5-4F88-BD15-3850816C1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0" y="1274"/>
              <a:ext cx="127" cy="318"/>
            </a:xfrm>
            <a:prstGeom prst="line">
              <a:avLst/>
            </a:prstGeom>
            <a:noFill/>
            <a:ln w="127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9" name="Line 101">
              <a:extLst>
                <a:ext uri="{FF2B5EF4-FFF2-40B4-BE49-F238E27FC236}">
                  <a16:creationId xmlns:a16="http://schemas.microsoft.com/office/drawing/2014/main" id="{BF34132B-9EBF-48C1-8415-A0417DA0D2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9" y="1383"/>
              <a:ext cx="446" cy="141"/>
            </a:xfrm>
            <a:prstGeom prst="line">
              <a:avLst/>
            </a:prstGeom>
            <a:noFill/>
            <a:ln w="9525">
              <a:solidFill>
                <a:srgbClr val="76FB4D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0" name="Line 103">
              <a:extLst>
                <a:ext uri="{FF2B5EF4-FFF2-40B4-BE49-F238E27FC236}">
                  <a16:creationId xmlns:a16="http://schemas.microsoft.com/office/drawing/2014/main" id="{512827FE-7540-4929-8D9E-CCE4148B84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2254"/>
              <a:ext cx="0" cy="4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1" name="Line 104">
              <a:extLst>
                <a:ext uri="{FF2B5EF4-FFF2-40B4-BE49-F238E27FC236}">
                  <a16:creationId xmlns:a16="http://schemas.microsoft.com/office/drawing/2014/main" id="{2C73A6F3-DD8B-450B-9B49-8B742A261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2397"/>
              <a:ext cx="0" cy="27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2" name="Line 105">
              <a:extLst>
                <a:ext uri="{FF2B5EF4-FFF2-40B4-BE49-F238E27FC236}">
                  <a16:creationId xmlns:a16="http://schemas.microsoft.com/office/drawing/2014/main" id="{123331D7-DA4E-4179-A02E-2683747A5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9" y="2258"/>
              <a:ext cx="307" cy="0"/>
            </a:xfrm>
            <a:prstGeom prst="line">
              <a:avLst/>
            </a:prstGeom>
            <a:noFill/>
            <a:ln w="127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3" name="Line 106">
              <a:extLst>
                <a:ext uri="{FF2B5EF4-FFF2-40B4-BE49-F238E27FC236}">
                  <a16:creationId xmlns:a16="http://schemas.microsoft.com/office/drawing/2014/main" id="{388C088F-3B84-4069-B4DD-FCEDC904C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8" y="2402"/>
              <a:ext cx="758" cy="0"/>
            </a:xfrm>
            <a:prstGeom prst="line">
              <a:avLst/>
            </a:prstGeom>
            <a:noFill/>
            <a:ln w="127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4" name="Line 107">
              <a:extLst>
                <a:ext uri="{FF2B5EF4-FFF2-40B4-BE49-F238E27FC236}">
                  <a16:creationId xmlns:a16="http://schemas.microsoft.com/office/drawing/2014/main" id="{A66148E7-738F-470D-8B6A-2DAC300B6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" y="2028"/>
              <a:ext cx="0" cy="239"/>
            </a:xfrm>
            <a:prstGeom prst="line">
              <a:avLst/>
            </a:prstGeom>
            <a:noFill/>
            <a:ln w="9525">
              <a:solidFill>
                <a:srgbClr val="76FB4D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5" name="Line 108">
              <a:extLst>
                <a:ext uri="{FF2B5EF4-FFF2-40B4-BE49-F238E27FC236}">
                  <a16:creationId xmlns:a16="http://schemas.microsoft.com/office/drawing/2014/main" id="{1A192A4F-1053-4B85-B79D-73D964A2A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1" y="2400"/>
              <a:ext cx="0" cy="240"/>
            </a:xfrm>
            <a:prstGeom prst="line">
              <a:avLst/>
            </a:prstGeom>
            <a:noFill/>
            <a:ln w="9525">
              <a:solidFill>
                <a:srgbClr val="76FB4D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6" name="Rectangle 111">
              <a:extLst>
                <a:ext uri="{FF2B5EF4-FFF2-40B4-BE49-F238E27FC236}">
                  <a16:creationId xmlns:a16="http://schemas.microsoft.com/office/drawing/2014/main" id="{7776EAAF-92E5-4FDD-946D-CBA3756E7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1670"/>
              <a:ext cx="345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0" lang="zh-CN" altLang="en-US" sz="2000">
                  <a:solidFill>
                    <a:schemeClr val="bg1"/>
                  </a:solidFill>
                </a:rPr>
                <a:t>明纹</a:t>
              </a:r>
            </a:p>
          </p:txBody>
        </p:sp>
        <p:sp>
          <p:nvSpPr>
            <p:cNvPr id="6197" name="Rectangle 112">
              <a:extLst>
                <a:ext uri="{FF2B5EF4-FFF2-40B4-BE49-F238E27FC236}">
                  <a16:creationId xmlns:a16="http://schemas.microsoft.com/office/drawing/2014/main" id="{071C4D62-BC02-4B69-8BE3-AF21B32D3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" y="1565"/>
              <a:ext cx="34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0" lang="zh-CN" altLang="en-US" sz="2000">
                  <a:solidFill>
                    <a:schemeClr val="accent1"/>
                  </a:solidFill>
                </a:rPr>
                <a:t>暗纹</a:t>
              </a:r>
            </a:p>
          </p:txBody>
        </p:sp>
        <p:sp>
          <p:nvSpPr>
            <p:cNvPr id="6198" name="Line 113">
              <a:extLst>
                <a:ext uri="{FF2B5EF4-FFF2-40B4-BE49-F238E27FC236}">
                  <a16:creationId xmlns:a16="http://schemas.microsoft.com/office/drawing/2014/main" id="{C1ECA182-E9F7-4732-8ABD-54E9BFFBF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4" y="2536"/>
              <a:ext cx="122" cy="216"/>
            </a:xfrm>
            <a:prstGeom prst="line">
              <a:avLst/>
            </a:prstGeom>
            <a:noFill/>
            <a:ln w="9525">
              <a:solidFill>
                <a:srgbClr val="F9C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99" name="Line 114">
              <a:extLst>
                <a:ext uri="{FF2B5EF4-FFF2-40B4-BE49-F238E27FC236}">
                  <a16:creationId xmlns:a16="http://schemas.microsoft.com/office/drawing/2014/main" id="{28BF9030-2391-486A-841D-1DCAFC361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1" y="2500"/>
              <a:ext cx="118" cy="348"/>
            </a:xfrm>
            <a:prstGeom prst="line">
              <a:avLst/>
            </a:prstGeom>
            <a:noFill/>
            <a:ln w="9525">
              <a:solidFill>
                <a:srgbClr val="F9C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200" name="Object 10">
              <a:extLst>
                <a:ext uri="{FF2B5EF4-FFF2-40B4-BE49-F238E27FC236}">
                  <a16:creationId xmlns:a16="http://schemas.microsoft.com/office/drawing/2014/main" id="{C1CA15A3-2962-4EA9-9A62-114693A9DB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83" y="2129"/>
            <a:ext cx="13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82" name="Equation" r:id="rId3" imgW="181045" imgH="571602" progId="Equation.3">
                    <p:embed/>
                  </p:oleObj>
                </mc:Choice>
                <mc:Fallback>
                  <p:oleObj name="Equation" r:id="rId3" imgW="181045" imgH="571602" progId="Equation.3">
                    <p:embed/>
                    <p:pic>
                      <p:nvPicPr>
                        <p:cNvPr id="6200" name="Object 10">
                          <a:extLst>
                            <a:ext uri="{FF2B5EF4-FFF2-40B4-BE49-F238E27FC236}">
                              <a16:creationId xmlns:a16="http://schemas.microsoft.com/office/drawing/2014/main" id="{C1CA15A3-2962-4EA9-9A62-114693A9DB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3" y="2129"/>
                          <a:ext cx="137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1" name="Object 11">
              <a:extLst>
                <a:ext uri="{FF2B5EF4-FFF2-40B4-BE49-F238E27FC236}">
                  <a16:creationId xmlns:a16="http://schemas.microsoft.com/office/drawing/2014/main" id="{9E9FED5A-FCA1-4552-8EC9-BB87B065D6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7" y="2687"/>
            <a:ext cx="324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83" name="公式" r:id="rId5" imgW="142818" imgH="190432" progId="Equation.3">
                    <p:embed/>
                  </p:oleObj>
                </mc:Choice>
                <mc:Fallback>
                  <p:oleObj name="公式" r:id="rId5" imgW="142818" imgH="190432" progId="Equation.3">
                    <p:embed/>
                    <p:pic>
                      <p:nvPicPr>
                        <p:cNvPr id="6201" name="Object 11">
                          <a:extLst>
                            <a:ext uri="{FF2B5EF4-FFF2-40B4-BE49-F238E27FC236}">
                              <a16:creationId xmlns:a16="http://schemas.microsoft.com/office/drawing/2014/main" id="{9E9FED5A-FCA1-4552-8EC9-BB87B065D6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7" y="2687"/>
                          <a:ext cx="324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2" name="Object 12">
              <a:extLst>
                <a:ext uri="{FF2B5EF4-FFF2-40B4-BE49-F238E27FC236}">
                  <a16:creationId xmlns:a16="http://schemas.microsoft.com/office/drawing/2014/main" id="{367F0FB4-C1CE-41D4-81D3-D5BF45114E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14" y="2687"/>
            <a:ext cx="486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84" name="公式" r:id="rId7" imgW="228753" imgH="190432" progId="Equation.3">
                    <p:embed/>
                  </p:oleObj>
                </mc:Choice>
                <mc:Fallback>
                  <p:oleObj name="公式" r:id="rId7" imgW="228753" imgH="190432" progId="Equation.3">
                    <p:embed/>
                    <p:pic>
                      <p:nvPicPr>
                        <p:cNvPr id="6202" name="Object 12">
                          <a:extLst>
                            <a:ext uri="{FF2B5EF4-FFF2-40B4-BE49-F238E27FC236}">
                              <a16:creationId xmlns:a16="http://schemas.microsoft.com/office/drawing/2014/main" id="{367F0FB4-C1CE-41D4-81D3-D5BF45114E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4" y="2687"/>
                          <a:ext cx="486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03" name="Object 13">
              <a:extLst>
                <a:ext uri="{FF2B5EF4-FFF2-40B4-BE49-F238E27FC236}">
                  <a16:creationId xmlns:a16="http://schemas.microsoft.com/office/drawing/2014/main" id="{B8A353FE-1E7D-4CE4-91BF-85501A7B51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3" y="1416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85" name="Equation" r:id="rId9" imgW="85629" imgH="104707" progId="Equation.3">
                    <p:embed/>
                  </p:oleObj>
                </mc:Choice>
                <mc:Fallback>
                  <p:oleObj name="Equation" r:id="rId9" imgW="85629" imgH="104707" progId="Equation.3">
                    <p:embed/>
                    <p:pic>
                      <p:nvPicPr>
                        <p:cNvPr id="6203" name="Object 13">
                          <a:extLst>
                            <a:ext uri="{FF2B5EF4-FFF2-40B4-BE49-F238E27FC236}">
                              <a16:creationId xmlns:a16="http://schemas.microsoft.com/office/drawing/2014/main" id="{B8A353FE-1E7D-4CE4-91BF-85501A7B51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3" y="1416"/>
                          <a:ext cx="2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4">
            <a:extLst>
              <a:ext uri="{FF2B5EF4-FFF2-40B4-BE49-F238E27FC236}">
                <a16:creationId xmlns:a16="http://schemas.microsoft.com/office/drawing/2014/main" id="{527A9E5B-1409-42BD-A84E-F33C19E610B4}"/>
              </a:ext>
            </a:extLst>
          </p:cNvPr>
          <p:cNvGrpSpPr>
            <a:grpSpLocks/>
          </p:cNvGrpSpPr>
          <p:nvPr/>
        </p:nvGrpSpPr>
        <p:grpSpPr bwMode="auto">
          <a:xfrm>
            <a:off x="500063" y="1071563"/>
            <a:ext cx="2416175" cy="1300162"/>
            <a:chOff x="2585" y="3162"/>
            <a:chExt cx="1522" cy="819"/>
          </a:xfrm>
        </p:grpSpPr>
        <p:sp>
          <p:nvSpPr>
            <p:cNvPr id="6167" name="Rectangle 127">
              <a:extLst>
                <a:ext uri="{FF2B5EF4-FFF2-40B4-BE49-F238E27FC236}">
                  <a16:creationId xmlns:a16="http://schemas.microsoft.com/office/drawing/2014/main" id="{3ADC29BE-9595-4459-A935-E092E486B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3729"/>
              <a:ext cx="1485" cy="240"/>
            </a:xfrm>
            <a:prstGeom prst="rect">
              <a:avLst/>
            </a:prstGeom>
            <a:solidFill>
              <a:srgbClr val="00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168" name="Rectangle 128">
              <a:extLst>
                <a:ext uri="{FF2B5EF4-FFF2-40B4-BE49-F238E27FC236}">
                  <a16:creationId xmlns:a16="http://schemas.microsoft.com/office/drawing/2014/main" id="{A5B20672-F1AC-4640-8007-8A3E4F903D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59066">
              <a:off x="2585" y="3329"/>
              <a:ext cx="1509" cy="238"/>
            </a:xfrm>
            <a:prstGeom prst="rect">
              <a:avLst/>
            </a:prstGeom>
            <a:solidFill>
              <a:srgbClr val="00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6169" name="Object 7">
              <a:extLst>
                <a:ext uri="{FF2B5EF4-FFF2-40B4-BE49-F238E27FC236}">
                  <a16:creationId xmlns:a16="http://schemas.microsoft.com/office/drawing/2014/main" id="{874041F1-6C38-4725-970A-F13B1BBE17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5" y="3162"/>
            <a:ext cx="29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86" name="Equation" r:id="rId11" imgW="123857" imgH="180941" progId="Equation.3">
                    <p:embed/>
                  </p:oleObj>
                </mc:Choice>
                <mc:Fallback>
                  <p:oleObj name="Equation" r:id="rId11" imgW="123857" imgH="180941" progId="Equation.3">
                    <p:embed/>
                    <p:pic>
                      <p:nvPicPr>
                        <p:cNvPr id="6169" name="Object 7">
                          <a:extLst>
                            <a:ext uri="{FF2B5EF4-FFF2-40B4-BE49-F238E27FC236}">
                              <a16:creationId xmlns:a16="http://schemas.microsoft.com/office/drawing/2014/main" id="{874041F1-6C38-4725-970A-F13B1BBE17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5" y="3162"/>
                          <a:ext cx="29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0" name="Object 8">
              <a:extLst>
                <a:ext uri="{FF2B5EF4-FFF2-40B4-BE49-F238E27FC236}">
                  <a16:creationId xmlns:a16="http://schemas.microsoft.com/office/drawing/2014/main" id="{CE9B70CC-C124-444F-9AA7-B0AC8A9FF6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3387"/>
            <a:ext cx="315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87" name="Equation" r:id="rId13" imgW="142818" imgH="180941" progId="Equation.3">
                    <p:embed/>
                  </p:oleObj>
                </mc:Choice>
                <mc:Fallback>
                  <p:oleObj name="Equation" r:id="rId13" imgW="142818" imgH="180941" progId="Equation.3">
                    <p:embed/>
                    <p:pic>
                      <p:nvPicPr>
                        <p:cNvPr id="6170" name="Object 8">
                          <a:extLst>
                            <a:ext uri="{FF2B5EF4-FFF2-40B4-BE49-F238E27FC236}">
                              <a16:creationId xmlns:a16="http://schemas.microsoft.com/office/drawing/2014/main" id="{CE9B70CC-C124-444F-9AA7-B0AC8A9FF6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387"/>
                          <a:ext cx="315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1" name="Object 9">
              <a:extLst>
                <a:ext uri="{FF2B5EF4-FFF2-40B4-BE49-F238E27FC236}">
                  <a16:creationId xmlns:a16="http://schemas.microsoft.com/office/drawing/2014/main" id="{F23D1C96-6F36-4A3D-BA09-27CF5ED946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5" y="3639"/>
            <a:ext cx="29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88" name="Equation" r:id="rId15" imgW="123857" imgH="180941" progId="Equation.3">
                    <p:embed/>
                  </p:oleObj>
                </mc:Choice>
                <mc:Fallback>
                  <p:oleObj name="Equation" r:id="rId15" imgW="123857" imgH="180941" progId="Equation.3">
                    <p:embed/>
                    <p:pic>
                      <p:nvPicPr>
                        <p:cNvPr id="6171" name="Object 9">
                          <a:extLst>
                            <a:ext uri="{FF2B5EF4-FFF2-40B4-BE49-F238E27FC236}">
                              <a16:creationId xmlns:a16="http://schemas.microsoft.com/office/drawing/2014/main" id="{F23D1C96-6F36-4A3D-BA09-27CF5ED946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5" y="3639"/>
                          <a:ext cx="29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2" name="Rectangle 137">
              <a:extLst>
                <a:ext uri="{FF2B5EF4-FFF2-40B4-BE49-F238E27FC236}">
                  <a16:creationId xmlns:a16="http://schemas.microsoft.com/office/drawing/2014/main" id="{9F4CF4AE-56DA-4C6E-9125-539D22DDB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549"/>
              <a:ext cx="16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0" lang="en-US" altLang="zh-CN" sz="2000" i="1">
                  <a:solidFill>
                    <a:srgbClr val="F9C42D"/>
                  </a:solidFill>
                  <a:sym typeface="Symbol" panose="05050102010706020507" pitchFamily="18" charset="2"/>
                </a:rPr>
                <a:t></a:t>
              </a:r>
              <a:endParaRPr kumimoji="0" lang="en-US" altLang="zh-CN" sz="2000">
                <a:solidFill>
                  <a:srgbClr val="F9C42D"/>
                </a:solidFill>
              </a:endParaRPr>
            </a:p>
          </p:txBody>
        </p:sp>
      </p:grpSp>
      <p:grpSp>
        <p:nvGrpSpPr>
          <p:cNvPr id="4" name="Group 145">
            <a:extLst>
              <a:ext uri="{FF2B5EF4-FFF2-40B4-BE49-F238E27FC236}">
                <a16:creationId xmlns:a16="http://schemas.microsoft.com/office/drawing/2014/main" id="{A3D17480-CAFE-4862-B69F-28D55AEC9107}"/>
              </a:ext>
            </a:extLst>
          </p:cNvPr>
          <p:cNvGrpSpPr>
            <a:grpSpLocks/>
          </p:cNvGrpSpPr>
          <p:nvPr/>
        </p:nvGrpSpPr>
        <p:grpSpPr bwMode="auto">
          <a:xfrm>
            <a:off x="3214688" y="857250"/>
            <a:ext cx="2324100" cy="1285875"/>
            <a:chOff x="4272" y="3336"/>
            <a:chExt cx="1322" cy="810"/>
          </a:xfrm>
        </p:grpSpPr>
        <p:sp>
          <p:nvSpPr>
            <p:cNvPr id="6163" name="AutoShape 130">
              <a:extLst>
                <a:ext uri="{FF2B5EF4-FFF2-40B4-BE49-F238E27FC236}">
                  <a16:creationId xmlns:a16="http://schemas.microsoft.com/office/drawing/2014/main" id="{25B8CA4E-8527-4C9A-879D-783B46FF74F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72" y="3696"/>
              <a:ext cx="1301" cy="336"/>
            </a:xfrm>
            <a:prstGeom prst="rtTriangle">
              <a:avLst/>
            </a:prstGeom>
            <a:solidFill>
              <a:srgbClr val="CCFFCC">
                <a:alpha val="50195"/>
              </a:srgbClr>
            </a:solidFill>
            <a:ln w="127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6164" name="Object 5">
              <a:extLst>
                <a:ext uri="{FF2B5EF4-FFF2-40B4-BE49-F238E27FC236}">
                  <a16:creationId xmlns:a16="http://schemas.microsoft.com/office/drawing/2014/main" id="{B60DEB47-B645-4947-BB8B-051C084595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79" y="3678"/>
            <a:ext cx="315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89" name="Equation" r:id="rId17" imgW="142818" imgH="180941" progId="Equation.3">
                    <p:embed/>
                  </p:oleObj>
                </mc:Choice>
                <mc:Fallback>
                  <p:oleObj name="Equation" r:id="rId17" imgW="142818" imgH="180941" progId="Equation.3">
                    <p:embed/>
                    <p:pic>
                      <p:nvPicPr>
                        <p:cNvPr id="6164" name="Object 5">
                          <a:extLst>
                            <a:ext uri="{FF2B5EF4-FFF2-40B4-BE49-F238E27FC236}">
                              <a16:creationId xmlns:a16="http://schemas.microsoft.com/office/drawing/2014/main" id="{B60DEB47-B645-4947-BB8B-051C084595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9" y="3678"/>
                          <a:ext cx="315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5" name="Object 6">
              <a:extLst>
                <a:ext uri="{FF2B5EF4-FFF2-40B4-BE49-F238E27FC236}">
                  <a16:creationId xmlns:a16="http://schemas.microsoft.com/office/drawing/2014/main" id="{15650B76-9586-4119-AA89-ACEAD24E44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8" y="3336"/>
            <a:ext cx="29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90" name="Equation" r:id="rId19" imgW="123857" imgH="180941" progId="Equation.3">
                    <p:embed/>
                  </p:oleObj>
                </mc:Choice>
                <mc:Fallback>
                  <p:oleObj name="Equation" r:id="rId19" imgW="123857" imgH="180941" progId="Equation.3">
                    <p:embed/>
                    <p:pic>
                      <p:nvPicPr>
                        <p:cNvPr id="6165" name="Object 6">
                          <a:extLst>
                            <a:ext uri="{FF2B5EF4-FFF2-40B4-BE49-F238E27FC236}">
                              <a16:creationId xmlns:a16="http://schemas.microsoft.com/office/drawing/2014/main" id="{15650B76-9586-4119-AA89-ACEAD24E441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8" y="3336"/>
                          <a:ext cx="29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Rectangle 138">
              <a:extLst>
                <a:ext uri="{FF2B5EF4-FFF2-40B4-BE49-F238E27FC236}">
                  <a16:creationId xmlns:a16="http://schemas.microsoft.com/office/drawing/2014/main" id="{255EDA4A-F7D1-47B0-A9DD-21E67C97A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" y="3860"/>
              <a:ext cx="16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0" lang="en-US" altLang="zh-CN" sz="2000" i="1">
                  <a:solidFill>
                    <a:srgbClr val="F9C42D"/>
                  </a:solidFill>
                  <a:sym typeface="Symbol" panose="05050102010706020507" pitchFamily="18" charset="2"/>
                </a:rPr>
                <a:t></a:t>
              </a:r>
              <a:endParaRPr kumimoji="0" lang="en-US" altLang="zh-CN" sz="2000">
                <a:solidFill>
                  <a:srgbClr val="F9C42D"/>
                </a:solidFill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6782C0C1-A1E6-4B47-8F48-D8A7B3414813}"/>
              </a:ext>
            </a:extLst>
          </p:cNvPr>
          <p:cNvSpPr/>
          <p:nvPr/>
        </p:nvSpPr>
        <p:spPr>
          <a:xfrm>
            <a:off x="357188" y="252413"/>
            <a:ext cx="3214687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zh-CN" dirty="0">
                <a:solidFill>
                  <a:srgbClr val="FFFF00"/>
                </a:solidFill>
                <a:latin typeface="+mn-lt"/>
                <a:ea typeface="+mn-ea"/>
              </a:rPr>
              <a:t>1. </a:t>
            </a:r>
            <a:r>
              <a:rPr kumimoji="0" lang="zh-CN" altLang="en-US" dirty="0">
                <a:solidFill>
                  <a:srgbClr val="FFFF00"/>
                </a:solidFill>
                <a:latin typeface="+mn-ea"/>
                <a:ea typeface="+mn-ea"/>
              </a:rPr>
              <a:t>劈尖干涉</a:t>
            </a:r>
            <a:endParaRPr lang="zh-CN" altLang="en-US" sz="2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aphicFrame>
        <p:nvGraphicFramePr>
          <p:cNvPr id="47" name="Object 2">
            <a:extLst>
              <a:ext uri="{FF2B5EF4-FFF2-40B4-BE49-F238E27FC236}">
                <a16:creationId xmlns:a16="http://schemas.microsoft.com/office/drawing/2014/main" id="{E326777B-3CA5-4FB3-A24F-524103C42A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3425" y="4171950"/>
          <a:ext cx="318928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1" name="公式" r:id="rId21" imgW="1257224" imgH="390661" progId="Equation.3">
                  <p:embed/>
                </p:oleObj>
              </mc:Choice>
              <mc:Fallback>
                <p:oleObj name="公式" r:id="rId21" imgW="1257224" imgH="390661" progId="Equation.3">
                  <p:embed/>
                  <p:pic>
                    <p:nvPicPr>
                      <p:cNvPr id="47" name="Object 2">
                        <a:extLst>
                          <a:ext uri="{FF2B5EF4-FFF2-40B4-BE49-F238E27FC236}">
                            <a16:creationId xmlns:a16="http://schemas.microsoft.com/office/drawing/2014/main" id="{E326777B-3CA5-4FB3-A24F-524103C42A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4171950"/>
                        <a:ext cx="318928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122">
            <a:extLst>
              <a:ext uri="{FF2B5EF4-FFF2-40B4-BE49-F238E27FC236}">
                <a16:creationId xmlns:a16="http://schemas.microsoft.com/office/drawing/2014/main" id="{A2CCB378-4C09-4198-8EE6-E33B0F7CD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681413"/>
            <a:ext cx="8143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EDFE4A"/>
                </a:solidFill>
              </a:rPr>
              <a:t>•  </a:t>
            </a:r>
            <a:r>
              <a:rPr kumimoji="0" lang="zh-CN" altLang="en-US">
                <a:solidFill>
                  <a:srgbClr val="EDFE4A"/>
                </a:solidFill>
              </a:rPr>
              <a:t>两相邻明（或暗）条纹对应的空气层 </a:t>
            </a:r>
            <a:r>
              <a:rPr kumimoji="0" lang="en-US" altLang="zh-CN">
                <a:solidFill>
                  <a:schemeClr val="bg1"/>
                </a:solidFill>
              </a:rPr>
              <a:t>(n</a:t>
            </a:r>
            <a:r>
              <a:rPr kumimoji="0" lang="en-US" altLang="zh-CN" baseline="-25000">
                <a:solidFill>
                  <a:schemeClr val="bg1"/>
                </a:solidFill>
              </a:rPr>
              <a:t>2</a:t>
            </a:r>
            <a:r>
              <a:rPr kumimoji="0" lang="en-US" altLang="zh-CN">
                <a:solidFill>
                  <a:schemeClr val="bg1"/>
                </a:solidFill>
                <a:sym typeface="Symbol" panose="05050102010706020507" pitchFamily="18" charset="2"/>
              </a:rPr>
              <a:t></a:t>
            </a:r>
            <a:r>
              <a:rPr kumimoji="0" lang="en-US" altLang="zh-CN">
                <a:solidFill>
                  <a:schemeClr val="bg1"/>
                </a:solidFill>
              </a:rPr>
              <a:t>1) </a:t>
            </a:r>
            <a:r>
              <a:rPr kumimoji="0" lang="zh-CN" altLang="en-US">
                <a:solidFill>
                  <a:srgbClr val="EDFE4A"/>
                </a:solidFill>
              </a:rPr>
              <a:t>厚度差 </a:t>
            </a:r>
          </a:p>
        </p:txBody>
      </p:sp>
      <p:graphicFrame>
        <p:nvGraphicFramePr>
          <p:cNvPr id="49" name="Object 4">
            <a:extLst>
              <a:ext uri="{FF2B5EF4-FFF2-40B4-BE49-F238E27FC236}">
                <a16:creationId xmlns:a16="http://schemas.microsoft.com/office/drawing/2014/main" id="{191A34A8-3117-405A-B0B2-4957BE98E2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7450" y="5635625"/>
          <a:ext cx="21653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2" name="Equation" r:id="rId23" imgW="809504" imgH="390661" progId="Equation.3">
                  <p:embed/>
                </p:oleObj>
              </mc:Choice>
              <mc:Fallback>
                <p:oleObj name="Equation" r:id="rId23" imgW="809504" imgH="390661" progId="Equation.3">
                  <p:embed/>
                  <p:pic>
                    <p:nvPicPr>
                      <p:cNvPr id="49" name="Object 4">
                        <a:extLst>
                          <a:ext uri="{FF2B5EF4-FFF2-40B4-BE49-F238E27FC236}">
                            <a16:creationId xmlns:a16="http://schemas.microsoft.com/office/drawing/2014/main" id="{191A34A8-3117-405A-B0B2-4957BE98E2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5635625"/>
                        <a:ext cx="216535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140">
            <a:extLst>
              <a:ext uri="{FF2B5EF4-FFF2-40B4-BE49-F238E27FC236}">
                <a16:creationId xmlns:a16="http://schemas.microsoft.com/office/drawing/2014/main" id="{64274843-EEF6-47AF-A8ED-593B289F4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114925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EDFE4A"/>
                </a:solidFill>
              </a:rPr>
              <a:t>• </a:t>
            </a:r>
            <a:r>
              <a:rPr kumimoji="0" lang="zh-CN" altLang="en-US">
                <a:solidFill>
                  <a:srgbClr val="EDFE4A"/>
                </a:solidFill>
              </a:rPr>
              <a:t>相邻明（或暗）条纹间距 </a:t>
            </a:r>
          </a:p>
        </p:txBody>
      </p:sp>
      <p:graphicFrame>
        <p:nvGraphicFramePr>
          <p:cNvPr id="358418" name="Object 55">
            <a:extLst>
              <a:ext uri="{FF2B5EF4-FFF2-40B4-BE49-F238E27FC236}">
                <a16:creationId xmlns:a16="http://schemas.microsoft.com/office/drawing/2014/main" id="{8D9F2E72-A420-4CD0-865E-345C0256E4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0613" y="2786063"/>
          <a:ext cx="16002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3" name="公式" r:id="rId25" imgW="800024" imgH="352391" progId="Equation.3">
                  <p:embed/>
                </p:oleObj>
              </mc:Choice>
              <mc:Fallback>
                <p:oleObj name="公式" r:id="rId25" imgW="800024" imgH="352391" progId="Equation.3">
                  <p:embed/>
                  <p:pic>
                    <p:nvPicPr>
                      <p:cNvPr id="358418" name="Object 55">
                        <a:extLst>
                          <a:ext uri="{FF2B5EF4-FFF2-40B4-BE49-F238E27FC236}">
                            <a16:creationId xmlns:a16="http://schemas.microsoft.com/office/drawing/2014/main" id="{8D9F2E72-A420-4CD0-865E-345C0256E4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2786063"/>
                        <a:ext cx="16002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矩形 51">
            <a:extLst>
              <a:ext uri="{FF2B5EF4-FFF2-40B4-BE49-F238E27FC236}">
                <a16:creationId xmlns:a16="http://schemas.microsoft.com/office/drawing/2014/main" id="{398FB505-9A5E-4459-AE68-C49BCD787BB9}"/>
              </a:ext>
            </a:extLst>
          </p:cNvPr>
          <p:cNvSpPr/>
          <p:nvPr/>
        </p:nvSpPr>
        <p:spPr>
          <a:xfrm>
            <a:off x="785813" y="2895600"/>
            <a:ext cx="4357687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chemeClr val="bg1"/>
                </a:solidFill>
                <a:latin typeface="+mn-ea"/>
              </a:rPr>
              <a:t>单色平行光垂直入射空气层：</a:t>
            </a:r>
            <a:endParaRPr lang="zh-CN" altLang="en-US" dirty="0"/>
          </a:p>
        </p:txBody>
      </p:sp>
      <p:sp>
        <p:nvSpPr>
          <p:cNvPr id="2069" name="圆角矩形 52">
            <a:extLst>
              <a:ext uri="{FF2B5EF4-FFF2-40B4-BE49-F238E27FC236}">
                <a16:creationId xmlns:a16="http://schemas.microsoft.com/office/drawing/2014/main" id="{FD685F80-E9F8-44B9-BCBE-453D2B0DD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63" y="4643438"/>
            <a:ext cx="2786062" cy="17145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CC99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</a:rPr>
              <a:t>玻璃板夹角的改变和玻璃板位置的平移对条纹分布的影响</a:t>
            </a:r>
          </a:p>
        </p:txBody>
      </p:sp>
      <p:sp>
        <p:nvSpPr>
          <p:cNvPr id="6157" name="灯片编号占位符 1">
            <a:extLst>
              <a:ext uri="{FF2B5EF4-FFF2-40B4-BE49-F238E27FC236}">
                <a16:creationId xmlns:a16="http://schemas.microsoft.com/office/drawing/2014/main" id="{2DF64878-480E-4285-9963-0C0C35FC0B22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5930D1-B484-4400-B42B-2EC589FAE1AF}" type="slidenum">
              <a:rPr lang="en-US" altLang="zh-CN" b="0">
                <a:solidFill>
                  <a:srgbClr val="FF00FF"/>
                </a:solidFill>
              </a:rPr>
              <a:pPr eaLnBrk="1" hangingPunct="1"/>
              <a:t>3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3019F8D-18ED-42CC-A2A0-C4DA27B635E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321175" y="1820863"/>
            <a:ext cx="357187" cy="158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C565B591-8177-4F15-8C21-8376F34FFDE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214813" y="1284288"/>
            <a:ext cx="714375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D470AE2-14FA-4923-8BEE-F6969FD439D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393407" y="1820069"/>
            <a:ext cx="357187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0791AF1-8D11-4498-B36D-31C68D7F4DF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287044" y="1285082"/>
            <a:ext cx="714375" cy="1587"/>
          </a:xfrm>
          <a:prstGeom prst="straightConnector1">
            <a:avLst/>
          </a:prstGeom>
          <a:noFill/>
          <a:ln w="19050" algn="ctr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D3312D0-1F4F-4C5A-A7EE-7C787CB0A71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142581" y="1285082"/>
            <a:ext cx="714375" cy="1588"/>
          </a:xfrm>
          <a:prstGeom prst="line">
            <a:avLst/>
          </a:prstGeom>
          <a:noFill/>
          <a:ln w="38100" algn="ctr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3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8" grpId="0" autoUpdateAnimBg="0"/>
      <p:bldP spid="50" grpId="0" autoUpdateAnimBg="0"/>
      <p:bldP spid="52" grpId="0"/>
      <p:bldP spid="20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9" name="Picture 43">
            <a:extLst>
              <a:ext uri="{FF2B5EF4-FFF2-40B4-BE49-F238E27FC236}">
                <a16:creationId xmlns:a16="http://schemas.microsoft.com/office/drawing/2014/main" id="{B2256367-21F7-40AC-B3B6-11280C5A0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6250"/>
            <a:ext cx="257175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1939" name="Object 19">
            <a:extLst>
              <a:ext uri="{FF2B5EF4-FFF2-40B4-BE49-F238E27FC236}">
                <a16:creationId xmlns:a16="http://schemas.microsoft.com/office/drawing/2014/main" id="{B8715EDB-C8B0-479F-9EAE-C10EA5399F7A}"/>
              </a:ext>
            </a:extLst>
          </p:cNvPr>
          <p:cNvGraphicFramePr>
            <a:graphicFrameLocks/>
          </p:cNvGraphicFramePr>
          <p:nvPr/>
        </p:nvGraphicFramePr>
        <p:xfrm>
          <a:off x="714375" y="2471738"/>
          <a:ext cx="14287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6" name="公式" r:id="rId4" imgW="1552645" imgH="790507" progId="Equation.3">
                  <p:embed/>
                </p:oleObj>
              </mc:Choice>
              <mc:Fallback>
                <p:oleObj name="公式" r:id="rId4" imgW="1552645" imgH="790507" progId="Equation.3">
                  <p:embed/>
                  <p:pic>
                    <p:nvPicPr>
                      <p:cNvPr id="81939" name="Object 19">
                        <a:extLst>
                          <a:ext uri="{FF2B5EF4-FFF2-40B4-BE49-F238E27FC236}">
                            <a16:creationId xmlns:a16="http://schemas.microsoft.com/office/drawing/2014/main" id="{B8715EDB-C8B0-479F-9EAE-C10EA5399F7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471738"/>
                        <a:ext cx="14287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0" name="Text Box 20">
            <a:extLst>
              <a:ext uri="{FF2B5EF4-FFF2-40B4-BE49-F238E27FC236}">
                <a16:creationId xmlns:a16="http://schemas.microsoft.com/office/drawing/2014/main" id="{0CA6EC3F-433E-482E-9582-C4E043D86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82663"/>
            <a:ext cx="29527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n-US" altLang="zh-CN" i="1">
                <a:solidFill>
                  <a:srgbClr val="FFFF00"/>
                </a:solidFill>
              </a:rPr>
              <a:t>OC</a:t>
            </a:r>
            <a:r>
              <a:rPr lang="zh-CN" altLang="en-US">
                <a:solidFill>
                  <a:schemeClr val="bg1"/>
                </a:solidFill>
                <a:latin typeface="方正书宋简体"/>
              </a:rPr>
              <a:t>为轴心半径为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FFFF00"/>
                </a:solidFill>
              </a:rPr>
              <a:t>r </a:t>
            </a:r>
            <a:r>
              <a:rPr lang="zh-CN" altLang="en-US">
                <a:solidFill>
                  <a:schemeClr val="bg1"/>
                </a:solidFill>
              </a:rPr>
              <a:t>处空气层厚度为 </a:t>
            </a:r>
            <a:r>
              <a:rPr lang="en-US" altLang="zh-CN" i="1">
                <a:solidFill>
                  <a:srgbClr val="FFFF00"/>
                </a:solidFill>
              </a:rPr>
              <a:t>d</a:t>
            </a:r>
          </a:p>
          <a:p>
            <a:pPr eaLnBrk="1" hangingPunct="1">
              <a:lnSpc>
                <a:spcPts val="3500"/>
              </a:lnSpc>
            </a:pPr>
            <a:r>
              <a:rPr lang="zh-CN" altLang="en-US">
                <a:solidFill>
                  <a:schemeClr val="bg1"/>
                </a:solidFill>
                <a:latin typeface="方正书宋简体"/>
              </a:rPr>
              <a:t>光程差：</a:t>
            </a:r>
          </a:p>
        </p:txBody>
      </p:sp>
      <p:graphicFrame>
        <p:nvGraphicFramePr>
          <p:cNvPr id="81942" name="Object 22">
            <a:extLst>
              <a:ext uri="{FF2B5EF4-FFF2-40B4-BE49-F238E27FC236}">
                <a16:creationId xmlns:a16="http://schemas.microsoft.com/office/drawing/2014/main" id="{52B25D23-2BF1-4640-9BCE-0E54E914C95B}"/>
              </a:ext>
            </a:extLst>
          </p:cNvPr>
          <p:cNvGraphicFramePr>
            <a:graphicFrameLocks/>
          </p:cNvGraphicFramePr>
          <p:nvPr/>
        </p:nvGraphicFramePr>
        <p:xfrm>
          <a:off x="4683125" y="3929063"/>
          <a:ext cx="96043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7" name="公式" r:id="rId6" imgW="1028776" imgH="838268" progId="Equation.3">
                  <p:embed/>
                </p:oleObj>
              </mc:Choice>
              <mc:Fallback>
                <p:oleObj name="公式" r:id="rId6" imgW="1028776" imgH="838268" progId="Equation.3">
                  <p:embed/>
                  <p:pic>
                    <p:nvPicPr>
                      <p:cNvPr id="81942" name="Object 22">
                        <a:extLst>
                          <a:ext uri="{FF2B5EF4-FFF2-40B4-BE49-F238E27FC236}">
                            <a16:creationId xmlns:a16="http://schemas.microsoft.com/office/drawing/2014/main" id="{52B25D23-2BF1-4640-9BCE-0E54E914C9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3929063"/>
                        <a:ext cx="96043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3" name="Text Box 23">
            <a:extLst>
              <a:ext uri="{FF2B5EF4-FFF2-40B4-BE49-F238E27FC236}">
                <a16:creationId xmlns:a16="http://schemas.microsoft.com/office/drawing/2014/main" id="{E4F771F5-170F-4451-84AC-6D2098C81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929188"/>
            <a:ext cx="1174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明纹： </a:t>
            </a:r>
          </a:p>
        </p:txBody>
      </p:sp>
      <p:graphicFrame>
        <p:nvGraphicFramePr>
          <p:cNvPr id="81944" name="Object 24">
            <a:extLst>
              <a:ext uri="{FF2B5EF4-FFF2-40B4-BE49-F238E27FC236}">
                <a16:creationId xmlns:a16="http://schemas.microsoft.com/office/drawing/2014/main" id="{E30578A0-D16A-4D33-B632-0323870EE2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5325" y="4779963"/>
          <a:ext cx="33782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8" name="公式" r:id="rId8" imgW="1752651" imgH="380864" progId="Equation.3">
                  <p:embed/>
                </p:oleObj>
              </mc:Choice>
              <mc:Fallback>
                <p:oleObj name="公式" r:id="rId8" imgW="1752651" imgH="380864" progId="Equation.3">
                  <p:embed/>
                  <p:pic>
                    <p:nvPicPr>
                      <p:cNvPr id="81944" name="Object 24">
                        <a:extLst>
                          <a:ext uri="{FF2B5EF4-FFF2-40B4-BE49-F238E27FC236}">
                            <a16:creationId xmlns:a16="http://schemas.microsoft.com/office/drawing/2014/main" id="{E30578A0-D16A-4D33-B632-0323870EE2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4779963"/>
                        <a:ext cx="33782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5" name="Text Box 25">
            <a:extLst>
              <a:ext uri="{FF2B5EF4-FFF2-40B4-BE49-F238E27FC236}">
                <a16:creationId xmlns:a16="http://schemas.microsoft.com/office/drawing/2014/main" id="{DF0BD6CC-1107-426D-AFB0-C7DD05C26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826125"/>
            <a:ext cx="115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暗纹： </a:t>
            </a:r>
          </a:p>
        </p:txBody>
      </p:sp>
      <p:graphicFrame>
        <p:nvGraphicFramePr>
          <p:cNvPr id="81946" name="Object 26">
            <a:extLst>
              <a:ext uri="{FF2B5EF4-FFF2-40B4-BE49-F238E27FC236}">
                <a16:creationId xmlns:a16="http://schemas.microsoft.com/office/drawing/2014/main" id="{C72E16AB-4A79-4DAF-8833-552C089963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5643563"/>
          <a:ext cx="392906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29" name="公式" r:id="rId10" imgW="2047767" imgH="380864" progId="Equation.3">
                  <p:embed/>
                </p:oleObj>
              </mc:Choice>
              <mc:Fallback>
                <p:oleObj name="公式" r:id="rId10" imgW="2047767" imgH="380864" progId="Equation.3">
                  <p:embed/>
                  <p:pic>
                    <p:nvPicPr>
                      <p:cNvPr id="81946" name="Object 26">
                        <a:extLst>
                          <a:ext uri="{FF2B5EF4-FFF2-40B4-BE49-F238E27FC236}">
                            <a16:creationId xmlns:a16="http://schemas.microsoft.com/office/drawing/2014/main" id="{C72E16AB-4A79-4DAF-8833-552C089963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643563"/>
                        <a:ext cx="392906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47" name="Picture 27" descr="t3">
            <a:extLst>
              <a:ext uri="{FF2B5EF4-FFF2-40B4-BE49-F238E27FC236}">
                <a16:creationId xmlns:a16="http://schemas.microsoft.com/office/drawing/2014/main" id="{A976FB0B-3D46-4D19-924E-7DD41591D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835400"/>
            <a:ext cx="2416175" cy="2451100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1948" name="Object 28">
            <a:extLst>
              <a:ext uri="{FF2B5EF4-FFF2-40B4-BE49-F238E27FC236}">
                <a16:creationId xmlns:a16="http://schemas.microsoft.com/office/drawing/2014/main" id="{507E639B-A184-45CA-9539-B9DF700699F1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2566988" y="4168775"/>
          <a:ext cx="12096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30" name="公式" r:id="rId13" imgW="571576" imgH="161959" progId="Equation.3">
                  <p:embed/>
                </p:oleObj>
              </mc:Choice>
              <mc:Fallback>
                <p:oleObj name="公式" r:id="rId13" imgW="571576" imgH="161959" progId="Equation.3">
                  <p:embed/>
                  <p:pic>
                    <p:nvPicPr>
                      <p:cNvPr id="81948" name="Object 28">
                        <a:extLst>
                          <a:ext uri="{FF2B5EF4-FFF2-40B4-BE49-F238E27FC236}">
                            <a16:creationId xmlns:a16="http://schemas.microsoft.com/office/drawing/2014/main" id="{507E639B-A184-45CA-9539-B9DF700699F1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168775"/>
                        <a:ext cx="12096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9" name="Text Box 29">
            <a:extLst>
              <a:ext uri="{FF2B5EF4-FFF2-40B4-BE49-F238E27FC236}">
                <a16:creationId xmlns:a16="http://schemas.microsoft.com/office/drawing/2014/main" id="{C8D8FB26-FB36-4E1B-92B7-ED5D0C7F3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2286000"/>
            <a:ext cx="2286000" cy="711200"/>
          </a:xfrm>
          <a:prstGeom prst="rect">
            <a:avLst/>
          </a:prstGeom>
          <a:noFill/>
          <a:ln w="9525">
            <a:solidFill>
              <a:srgbClr val="FF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rgbClr val="99FF33"/>
                </a:solidFill>
              </a:rPr>
              <a:t>空气劈尖上下表面</a:t>
            </a:r>
          </a:p>
          <a:p>
            <a:pPr eaLnBrk="1" hangingPunct="1"/>
            <a:r>
              <a:rPr kumimoji="0" lang="zh-CN" altLang="en-US" sz="2000">
                <a:solidFill>
                  <a:srgbClr val="99FF33"/>
                </a:solidFill>
              </a:rPr>
              <a:t>反射光的干涉</a:t>
            </a:r>
          </a:p>
        </p:txBody>
      </p:sp>
      <p:sp>
        <p:nvSpPr>
          <p:cNvPr id="81950" name="Line 30">
            <a:extLst>
              <a:ext uri="{FF2B5EF4-FFF2-40B4-BE49-F238E27FC236}">
                <a16:creationId xmlns:a16="http://schemas.microsoft.com/office/drawing/2014/main" id="{82F087C3-E250-450A-A3D6-7D453A0B2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4325" y="1774825"/>
            <a:ext cx="0" cy="900113"/>
          </a:xfrm>
          <a:prstGeom prst="line">
            <a:avLst/>
          </a:prstGeom>
          <a:noFill/>
          <a:ln w="38100">
            <a:solidFill>
              <a:srgbClr val="FF99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1" name="Line 31">
            <a:extLst>
              <a:ext uri="{FF2B5EF4-FFF2-40B4-BE49-F238E27FC236}">
                <a16:creationId xmlns:a16="http://schemas.microsoft.com/office/drawing/2014/main" id="{28D9A836-8D22-4F73-8E45-C78C12BC87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4325" y="2098675"/>
            <a:ext cx="0" cy="5762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2" name="Line 32">
            <a:extLst>
              <a:ext uri="{FF2B5EF4-FFF2-40B4-BE49-F238E27FC236}">
                <a16:creationId xmlns:a16="http://schemas.microsoft.com/office/drawing/2014/main" id="{CD1EC970-2EE8-4CD5-B503-AE10D7B021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1450" y="1817688"/>
            <a:ext cx="0" cy="936625"/>
          </a:xfrm>
          <a:prstGeom prst="line">
            <a:avLst/>
          </a:prstGeom>
          <a:noFill/>
          <a:ln w="38100">
            <a:solidFill>
              <a:srgbClr val="99FF3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3" name="Line 33">
            <a:extLst>
              <a:ext uri="{FF2B5EF4-FFF2-40B4-BE49-F238E27FC236}">
                <a16:creationId xmlns:a16="http://schemas.microsoft.com/office/drawing/2014/main" id="{25B8D042-8EBC-4710-9F54-537C09398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81450" y="2025650"/>
            <a:ext cx="0" cy="7207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0" name="Text Box 11">
            <a:extLst>
              <a:ext uri="{FF2B5EF4-FFF2-40B4-BE49-F238E27FC236}">
                <a16:creationId xmlns:a16="http://schemas.microsoft.com/office/drawing/2014/main" id="{CFA5E5E9-CAD6-427E-A71F-F72CBB1EC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2</a:t>
            </a:r>
            <a:r>
              <a:rPr lang="en-US" altLang="zh-CN">
                <a:solidFill>
                  <a:srgbClr val="FFFF00"/>
                </a:solidFill>
              </a:rPr>
              <a:t>. 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牛顿环 </a:t>
            </a:r>
            <a:endParaRPr lang="zh-CN" altLang="en-US" b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" name="Object 21">
            <a:extLst>
              <a:ext uri="{FF2B5EF4-FFF2-40B4-BE49-F238E27FC236}">
                <a16:creationId xmlns:a16="http://schemas.microsoft.com/office/drawing/2014/main" id="{F150BAB2-3EE5-4865-B899-DA761F963B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38" y="3317875"/>
          <a:ext cx="50006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31" name="公式" r:id="rId15" imgW="2390896" imgH="190432" progId="Equation.3">
                  <p:embed/>
                </p:oleObj>
              </mc:Choice>
              <mc:Fallback>
                <p:oleObj name="公式" r:id="rId15" imgW="2390896" imgH="190432" progId="Equation.3">
                  <p:embed/>
                  <p:pic>
                    <p:nvPicPr>
                      <p:cNvPr id="4" name="Object 21">
                        <a:extLst>
                          <a:ext uri="{FF2B5EF4-FFF2-40B4-BE49-F238E27FC236}">
                            <a16:creationId xmlns:a16="http://schemas.microsoft.com/office/drawing/2014/main" id="{F150BAB2-3EE5-4865-B899-DA761F963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317875"/>
                        <a:ext cx="50006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Line 38">
            <a:extLst>
              <a:ext uri="{FF2B5EF4-FFF2-40B4-BE49-F238E27FC236}">
                <a16:creationId xmlns:a16="http://schemas.microsoft.com/office/drawing/2014/main" id="{555DA080-4168-4D40-AA1D-960AD7FFA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6375" y="3286125"/>
            <a:ext cx="285750" cy="5000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38">
            <a:extLst>
              <a:ext uri="{FF2B5EF4-FFF2-40B4-BE49-F238E27FC236}">
                <a16:creationId xmlns:a16="http://schemas.microsoft.com/office/drawing/2014/main" id="{66551D8E-09AA-4A91-A3D9-B3A6F3CB5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6188" y="3286125"/>
            <a:ext cx="285750" cy="5000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38">
            <a:extLst>
              <a:ext uri="{FF2B5EF4-FFF2-40B4-BE49-F238E27FC236}">
                <a16:creationId xmlns:a16="http://schemas.microsoft.com/office/drawing/2014/main" id="{DCD4558E-EE99-4D0B-B9D0-844CB147F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38" y="3286125"/>
            <a:ext cx="285750" cy="5000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41">
            <a:extLst>
              <a:ext uri="{FF2B5EF4-FFF2-40B4-BE49-F238E27FC236}">
                <a16:creationId xmlns:a16="http://schemas.microsoft.com/office/drawing/2014/main" id="{32D452F5-22C0-41FC-85CB-75C7C1C132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" y="4213225"/>
          <a:ext cx="13604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32" name="公式" r:id="rId17" imgW="638245" imgH="142977" progId="Equation.3">
                  <p:embed/>
                </p:oleObj>
              </mc:Choice>
              <mc:Fallback>
                <p:oleObj name="公式" r:id="rId17" imgW="638245" imgH="142977" progId="Equation.3">
                  <p:embed/>
                  <p:pic>
                    <p:nvPicPr>
                      <p:cNvPr id="5" name="Object 41">
                        <a:extLst>
                          <a:ext uri="{FF2B5EF4-FFF2-40B4-BE49-F238E27FC236}">
                            <a16:creationId xmlns:a16="http://schemas.microsoft.com/office/drawing/2014/main" id="{32D452F5-22C0-41FC-85CB-75C7C1C132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4213225"/>
                        <a:ext cx="13604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下箭头 47">
            <a:extLst>
              <a:ext uri="{FF2B5EF4-FFF2-40B4-BE49-F238E27FC236}">
                <a16:creationId xmlns:a16="http://schemas.microsoft.com/office/drawing/2014/main" id="{F6A6C3CA-B56E-407C-A5B4-31FA206C6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3786188"/>
            <a:ext cx="428625" cy="42862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49" name="右箭头 48">
            <a:extLst>
              <a:ext uri="{FF2B5EF4-FFF2-40B4-BE49-F238E27FC236}">
                <a16:creationId xmlns:a16="http://schemas.microsoft.com/office/drawing/2014/main" id="{54742974-EBDD-42FD-9B83-9BE3AF560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4214813"/>
            <a:ext cx="571500" cy="285750"/>
          </a:xfrm>
          <a:prstGeom prst="rightArrow">
            <a:avLst>
              <a:gd name="adj1" fmla="val 50000"/>
              <a:gd name="adj2" fmla="val 6467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0" name="Text Box 29">
            <a:extLst>
              <a:ext uri="{FF2B5EF4-FFF2-40B4-BE49-F238E27FC236}">
                <a16:creationId xmlns:a16="http://schemas.microsoft.com/office/drawing/2014/main" id="{B8B80D41-957E-4EA8-879D-FC6280334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428625"/>
            <a:ext cx="3400425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kumimoji="0" lang="zh-CN" altLang="en-US" sz="2000">
                <a:solidFill>
                  <a:schemeClr val="bg1"/>
                </a:solidFill>
              </a:rPr>
              <a:t>平面玻璃板 </a:t>
            </a:r>
            <a:r>
              <a:rPr kumimoji="0" lang="en-US" altLang="zh-CN" sz="2000" i="1">
                <a:solidFill>
                  <a:srgbClr val="FFFF00"/>
                </a:solidFill>
              </a:rPr>
              <a:t>A </a:t>
            </a:r>
            <a:r>
              <a:rPr kumimoji="0" lang="zh-CN" altLang="en-US" sz="2000">
                <a:solidFill>
                  <a:schemeClr val="bg1"/>
                </a:solidFill>
              </a:rPr>
              <a:t>和平凸透镜 </a:t>
            </a:r>
            <a:r>
              <a:rPr kumimoji="0" lang="en-US" altLang="zh-CN" sz="2000" i="1">
                <a:solidFill>
                  <a:srgbClr val="FFFF00"/>
                </a:solidFill>
              </a:rPr>
              <a:t>B </a:t>
            </a:r>
            <a:r>
              <a:rPr kumimoji="0" lang="zh-CN" altLang="en-US" sz="2000">
                <a:solidFill>
                  <a:schemeClr val="bg1"/>
                </a:solidFill>
              </a:rPr>
              <a:t>相接，上表面是球面、下表面为平面的空气薄层</a:t>
            </a:r>
          </a:p>
        </p:txBody>
      </p:sp>
      <p:sp>
        <p:nvSpPr>
          <p:cNvPr id="16410" name="灯片编号占位符 1">
            <a:extLst>
              <a:ext uri="{FF2B5EF4-FFF2-40B4-BE49-F238E27FC236}">
                <a16:creationId xmlns:a16="http://schemas.microsoft.com/office/drawing/2014/main" id="{4F466110-F5C0-4594-B36F-B59D3E76B744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A80277-8AC5-4C0E-AF27-FFCDA65E4C64}" type="slidenum">
              <a:rPr lang="en-US" altLang="zh-CN" b="0">
                <a:solidFill>
                  <a:srgbClr val="FF00FF"/>
                </a:solidFill>
              </a:rPr>
              <a:pPr eaLnBrk="1" hangingPunct="1"/>
              <a:t>4</a:t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</a:p>
        </p:txBody>
      </p:sp>
      <p:graphicFrame>
        <p:nvGraphicFramePr>
          <p:cNvPr id="3" name="Object 43">
            <a:extLst>
              <a:ext uri="{FF2B5EF4-FFF2-40B4-BE49-F238E27FC236}">
                <a16:creationId xmlns:a16="http://schemas.microsoft.com/office/drawing/2014/main" id="{8A349583-29E2-4F1C-B670-96296459DF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4400" y="2428875"/>
          <a:ext cx="11017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33" name="公式" r:id="rId19" imgW="542829" imgH="380864" progId="Equation.3">
                  <p:embed/>
                </p:oleObj>
              </mc:Choice>
              <mc:Fallback>
                <p:oleObj name="公式" r:id="rId19" imgW="542829" imgH="380864" progId="Equation.3">
                  <p:embed/>
                  <p:pic>
                    <p:nvPicPr>
                      <p:cNvPr id="3" name="Object 43">
                        <a:extLst>
                          <a:ext uri="{FF2B5EF4-FFF2-40B4-BE49-F238E27FC236}">
                            <a16:creationId xmlns:a16="http://schemas.microsoft.com/office/drawing/2014/main" id="{8A349583-29E2-4F1C-B670-96296459DF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2428875"/>
                        <a:ext cx="11017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5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0" grpId="0" autoUpdateAnimBg="0"/>
      <p:bldP spid="81943" grpId="0" autoUpdateAnimBg="0"/>
      <p:bldP spid="81945" grpId="0" autoUpdateAnimBg="0"/>
      <p:bldP spid="81949" grpId="0" animBg="1" autoUpdateAnimBg="0"/>
      <p:bldP spid="9250" grpId="0"/>
      <p:bldP spid="48" grpId="0" animBg="1"/>
      <p:bldP spid="49" grpId="0" animBg="1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498" name="Object 2">
            <a:extLst>
              <a:ext uri="{FF2B5EF4-FFF2-40B4-BE49-F238E27FC236}">
                <a16:creationId xmlns:a16="http://schemas.microsoft.com/office/drawing/2014/main" id="{E37FD845-18FD-4F24-BEA4-39AAEF426534}"/>
              </a:ext>
            </a:extLst>
          </p:cNvPr>
          <p:cNvGraphicFramePr>
            <a:graphicFrameLocks/>
          </p:cNvGraphicFramePr>
          <p:nvPr/>
        </p:nvGraphicFramePr>
        <p:xfrm>
          <a:off x="4514850" y="2132013"/>
          <a:ext cx="20574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0" name="公式" r:id="rId3" imgW="2247773" imgH="447607" progId="Equation.3">
                  <p:embed/>
                </p:oleObj>
              </mc:Choice>
              <mc:Fallback>
                <p:oleObj name="公式" r:id="rId3" imgW="2247773" imgH="447607" progId="Equation.3">
                  <p:embed/>
                  <p:pic>
                    <p:nvPicPr>
                      <p:cNvPr id="362498" name="Object 2">
                        <a:extLst>
                          <a:ext uri="{FF2B5EF4-FFF2-40B4-BE49-F238E27FC236}">
                            <a16:creationId xmlns:a16="http://schemas.microsoft.com/office/drawing/2014/main" id="{E37FD845-18FD-4F24-BEA4-39AAEF42653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132013"/>
                        <a:ext cx="2057400" cy="43338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499" name="Text Box 3">
            <a:extLst>
              <a:ext uri="{FF2B5EF4-FFF2-40B4-BE49-F238E27FC236}">
                <a16:creationId xmlns:a16="http://schemas.microsoft.com/office/drawing/2014/main" id="{428E84F9-1B3F-40C7-9FD6-23C0CA06F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3068638"/>
            <a:ext cx="57673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(1)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测透镜球面的半径 </a:t>
            </a:r>
            <a:r>
              <a:rPr lang="en-US" altLang="zh-CN" i="1" dirty="0">
                <a:solidFill>
                  <a:srgbClr val="FFFF00"/>
                </a:solidFill>
                <a:ea typeface="楷体_GB2312" pitchFamily="49" charset="-122"/>
              </a:rPr>
              <a:t>R</a:t>
            </a:r>
            <a:endParaRPr lang="en-US" altLang="zh-CN" dirty="0">
              <a:solidFill>
                <a:srgbClr val="FFFF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      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已知 </a:t>
            </a:r>
            <a:r>
              <a:rPr lang="zh-CN" altLang="en-US" i="1" dirty="0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,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测</a:t>
            </a:r>
            <a:r>
              <a:rPr lang="zh-CN" altLang="en-US" i="1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i="1" dirty="0">
                <a:solidFill>
                  <a:srgbClr val="FFFF00"/>
                </a:solidFill>
                <a:ea typeface="楷体_GB2312" pitchFamily="49" charset="-122"/>
              </a:rPr>
              <a:t>m</a:t>
            </a:r>
            <a:r>
              <a:rPr lang="zh-CN" altLang="en-US" i="1" dirty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altLang="zh-CN" i="1" dirty="0" err="1">
                <a:solidFill>
                  <a:srgbClr val="FFFF00"/>
                </a:solidFill>
                <a:ea typeface="楷体_GB2312" pitchFamily="49" charset="-122"/>
              </a:rPr>
              <a:t>r</a:t>
            </a:r>
            <a:r>
              <a:rPr lang="en-US" altLang="zh-CN" i="1" baseline="-25000" dirty="0" err="1">
                <a:solidFill>
                  <a:srgbClr val="FFFF00"/>
                </a:solidFill>
                <a:ea typeface="楷体_GB2312" pitchFamily="49" charset="-122"/>
              </a:rPr>
              <a:t>k+m</a:t>
            </a:r>
            <a:r>
              <a:rPr lang="zh-CN" altLang="en-US" i="1" dirty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altLang="zh-CN" i="1" dirty="0" err="1">
                <a:solidFill>
                  <a:srgbClr val="FFFF00"/>
                </a:solidFill>
                <a:ea typeface="楷体_GB2312" pitchFamily="49" charset="-122"/>
              </a:rPr>
              <a:t>r</a:t>
            </a:r>
            <a:r>
              <a:rPr lang="en-US" altLang="zh-CN" i="1" baseline="-25000" dirty="0" err="1">
                <a:solidFill>
                  <a:srgbClr val="FFFF00"/>
                </a:solidFill>
                <a:ea typeface="楷体_GB2312" pitchFamily="49" charset="-122"/>
              </a:rPr>
              <a:t>k</a:t>
            </a:r>
            <a:r>
              <a:rPr lang="zh-CN" altLang="en-US" i="1" dirty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可得</a:t>
            </a:r>
            <a:r>
              <a:rPr lang="en-US" altLang="zh-CN" i="1" dirty="0">
                <a:solidFill>
                  <a:srgbClr val="FFFF00"/>
                </a:solidFill>
                <a:ea typeface="楷体_GB2312" pitchFamily="49" charset="-122"/>
              </a:rPr>
              <a:t>R</a:t>
            </a:r>
          </a:p>
        </p:txBody>
      </p:sp>
      <p:sp>
        <p:nvSpPr>
          <p:cNvPr id="362500" name="Text Box 4">
            <a:extLst>
              <a:ext uri="{FF2B5EF4-FFF2-40B4-BE49-F238E27FC236}">
                <a16:creationId xmlns:a16="http://schemas.microsoft.com/office/drawing/2014/main" id="{63ED0C33-9559-44C6-8D61-CCB75156A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4006850"/>
            <a:ext cx="6172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dirty="0">
                <a:solidFill>
                  <a:schemeClr val="bg1"/>
                </a:solidFill>
                <a:ea typeface="华文楷体" panose="02010600040101010101" pitchFamily="2" charset="-122"/>
              </a:rPr>
              <a:t>(2)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测波长 </a:t>
            </a:r>
            <a:r>
              <a:rPr lang="en-US" altLang="zh-CN" i="1" dirty="0">
                <a:solidFill>
                  <a:srgbClr val="FFFF00"/>
                </a:solidFill>
                <a:ea typeface="楷体_GB2312" pitchFamily="49" charset="-122"/>
              </a:rPr>
              <a:t>λ</a:t>
            </a:r>
            <a:endParaRPr lang="en-US" altLang="zh-CN" dirty="0">
              <a:solidFill>
                <a:srgbClr val="FFFF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dirty="0">
                <a:solidFill>
                  <a:schemeClr val="bg1"/>
                </a:solidFill>
                <a:ea typeface="楷体_GB2312" pitchFamily="49" charset="-122"/>
              </a:rPr>
              <a:t>        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已知 </a:t>
            </a:r>
            <a:r>
              <a:rPr lang="en-US" altLang="zh-CN" i="1" dirty="0">
                <a:solidFill>
                  <a:srgbClr val="FFFF00"/>
                </a:solidFill>
                <a:ea typeface="楷体_GB2312" pitchFamily="49" charset="-122"/>
              </a:rPr>
              <a:t>R</a:t>
            </a:r>
            <a:r>
              <a:rPr lang="zh-CN" altLang="en-US" i="1" dirty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测出</a:t>
            </a:r>
            <a:r>
              <a:rPr lang="en-US" altLang="zh-CN" i="1" dirty="0">
                <a:solidFill>
                  <a:srgbClr val="FFFF00"/>
                </a:solidFill>
                <a:ea typeface="楷体_GB2312" pitchFamily="49" charset="-122"/>
              </a:rPr>
              <a:t>m</a:t>
            </a:r>
            <a:r>
              <a:rPr lang="en-US" altLang="zh-CN" i="1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、 </a:t>
            </a:r>
            <a:r>
              <a:rPr lang="en-US" altLang="zh-CN" i="1" dirty="0" err="1">
                <a:solidFill>
                  <a:srgbClr val="FFFF00"/>
                </a:solidFill>
                <a:ea typeface="楷体_GB2312" pitchFamily="49" charset="-122"/>
              </a:rPr>
              <a:t>r</a:t>
            </a:r>
            <a:r>
              <a:rPr lang="en-US" altLang="zh-CN" i="1" baseline="-25000" dirty="0" err="1">
                <a:solidFill>
                  <a:srgbClr val="FFFF00"/>
                </a:solidFill>
                <a:ea typeface="楷体_GB2312" pitchFamily="49" charset="-122"/>
              </a:rPr>
              <a:t>k+m</a:t>
            </a:r>
            <a:r>
              <a:rPr lang="zh-CN" altLang="en-US" i="1" dirty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altLang="zh-CN" i="1" dirty="0" err="1">
                <a:solidFill>
                  <a:srgbClr val="FFFF00"/>
                </a:solidFill>
                <a:ea typeface="楷体_GB2312" pitchFamily="49" charset="-122"/>
              </a:rPr>
              <a:t>r</a:t>
            </a:r>
            <a:r>
              <a:rPr lang="en-US" altLang="zh-CN" i="1" baseline="-25000" dirty="0" err="1">
                <a:solidFill>
                  <a:srgbClr val="FFFF00"/>
                </a:solidFill>
                <a:ea typeface="楷体_GB2312" pitchFamily="49" charset="-122"/>
              </a:rPr>
              <a:t>k</a:t>
            </a:r>
            <a:r>
              <a:rPr lang="zh-CN" altLang="en-US" i="1" dirty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 可得 </a:t>
            </a:r>
            <a:r>
              <a:rPr lang="en-US" altLang="zh-CN" i="1" dirty="0">
                <a:solidFill>
                  <a:srgbClr val="FFFF00"/>
                </a:solidFill>
                <a:ea typeface="楷体_GB2312" pitchFamily="49" charset="-122"/>
              </a:rPr>
              <a:t>λ</a:t>
            </a:r>
            <a:endParaRPr lang="en-US" altLang="zh-CN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362501" name="Text Box 5">
            <a:extLst>
              <a:ext uri="{FF2B5EF4-FFF2-40B4-BE49-F238E27FC236}">
                <a16:creationId xmlns:a16="http://schemas.microsoft.com/office/drawing/2014/main" id="{8EC4A277-F661-4D93-930A-DD66462D5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5072063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(3)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检测透镜的曲率半径误差及其表面平整度 </a:t>
            </a:r>
          </a:p>
        </p:txBody>
      </p:sp>
      <p:sp>
        <p:nvSpPr>
          <p:cNvPr id="362502" name="Text Box 6">
            <a:extLst>
              <a:ext uri="{FF2B5EF4-FFF2-40B4-BE49-F238E27FC236}">
                <a16:creationId xmlns:a16="http://schemas.microsoft.com/office/drawing/2014/main" id="{95BD2B01-018A-43F3-B593-3A6344AAE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5572125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华文楷体" panose="02010600040101010101" pitchFamily="2" charset="-122"/>
              </a:rPr>
              <a:t>(4)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若接触良好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中央</a:t>
            </a:r>
            <a:r>
              <a:rPr lang="zh-CN" altLang="en-US">
                <a:solidFill>
                  <a:schemeClr val="bg1"/>
                </a:solidFill>
                <a:ea typeface="LiSu" panose="02010509060101010101" pitchFamily="49" charset="-122"/>
              </a:rPr>
              <a:t>（</a:t>
            </a:r>
            <a:r>
              <a:rPr lang="en-US" altLang="zh-CN" i="1">
                <a:solidFill>
                  <a:srgbClr val="FFFF00"/>
                </a:solidFill>
                <a:ea typeface="LiSu" panose="02010509060101010101" pitchFamily="49" charset="-122"/>
              </a:rPr>
              <a:t>h=0</a:t>
            </a:r>
            <a:r>
              <a:rPr lang="zh-CN" altLang="en-US">
                <a:solidFill>
                  <a:schemeClr val="bg1"/>
                </a:solidFill>
                <a:ea typeface="LiSu" panose="02010509060101010101" pitchFamily="49" charset="-122"/>
              </a:rPr>
              <a:t>）</a:t>
            </a:r>
            <a:r>
              <a:rPr lang="zh-CN" altLang="en-US" i="1">
                <a:solidFill>
                  <a:schemeClr val="bg1"/>
                </a:solidFill>
                <a:ea typeface="LiSu" panose="02010509060101010101" pitchFamily="49" charset="-122"/>
              </a:rPr>
              <a:t>，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为暗纹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——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半波损失</a:t>
            </a:r>
          </a:p>
        </p:txBody>
      </p:sp>
      <p:graphicFrame>
        <p:nvGraphicFramePr>
          <p:cNvPr id="362518" name="Object 3">
            <a:extLst>
              <a:ext uri="{FF2B5EF4-FFF2-40B4-BE49-F238E27FC236}">
                <a16:creationId xmlns:a16="http://schemas.microsoft.com/office/drawing/2014/main" id="{C8B9D7FE-E090-4AF0-B164-A537223CDF47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2076450" y="452438"/>
          <a:ext cx="494823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1" name="公式" r:id="rId5" imgW="5457959" imgH="838268" progId="Equation.3">
                  <p:embed/>
                </p:oleObj>
              </mc:Choice>
              <mc:Fallback>
                <p:oleObj name="公式" r:id="rId5" imgW="5457959" imgH="838268" progId="Equation.3">
                  <p:embed/>
                  <p:pic>
                    <p:nvPicPr>
                      <p:cNvPr id="362518" name="Object 3">
                        <a:extLst>
                          <a:ext uri="{FF2B5EF4-FFF2-40B4-BE49-F238E27FC236}">
                            <a16:creationId xmlns:a16="http://schemas.microsoft.com/office/drawing/2014/main" id="{C8B9D7FE-E090-4AF0-B164-A537223CDF47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452438"/>
                        <a:ext cx="494823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19" name="Text Box 23">
            <a:extLst>
              <a:ext uri="{FF2B5EF4-FFF2-40B4-BE49-F238E27FC236}">
                <a16:creationId xmlns:a16="http://schemas.microsoft.com/office/drawing/2014/main" id="{45F9F525-EC6D-4D34-B757-0CCC54D0D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884238"/>
            <a:ext cx="12144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牛顿环半径 </a:t>
            </a:r>
          </a:p>
        </p:txBody>
      </p:sp>
      <p:sp>
        <p:nvSpPr>
          <p:cNvPr id="362520" name="Text Box 24">
            <a:extLst>
              <a:ext uri="{FF2B5EF4-FFF2-40B4-BE49-F238E27FC236}">
                <a16:creationId xmlns:a16="http://schemas.microsoft.com/office/drawing/2014/main" id="{A4B9CD50-DB0E-4C82-A1CE-6116FA7BC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2684463"/>
            <a:ext cx="80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讨论</a:t>
            </a:r>
          </a:p>
        </p:txBody>
      </p:sp>
      <p:sp>
        <p:nvSpPr>
          <p:cNvPr id="362521" name="Text Box 25">
            <a:extLst>
              <a:ext uri="{FF2B5EF4-FFF2-40B4-BE49-F238E27FC236}">
                <a16:creationId xmlns:a16="http://schemas.microsoft.com/office/drawing/2014/main" id="{02911302-0F2B-4B2A-B712-8060692DB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614045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华文楷体" panose="02010600040101010101" pitchFamily="2" charset="-122"/>
              </a:rPr>
              <a:t>(5)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透射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图样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与反射图样互补</a:t>
            </a:r>
          </a:p>
        </p:txBody>
      </p:sp>
      <p:sp>
        <p:nvSpPr>
          <p:cNvPr id="362522" name="AutoShape 26">
            <a:extLst>
              <a:ext uri="{FF2B5EF4-FFF2-40B4-BE49-F238E27FC236}">
                <a16:creationId xmlns:a16="http://schemas.microsoft.com/office/drawing/2014/main" id="{8EDCDE47-81B4-4ED4-A6F7-7061B6B1B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238" y="2636838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2523" name="Object 4">
            <a:extLst>
              <a:ext uri="{FF2B5EF4-FFF2-40B4-BE49-F238E27FC236}">
                <a16:creationId xmlns:a16="http://schemas.microsoft.com/office/drawing/2014/main" id="{07D8DF74-126E-4AE4-93D7-2279F27CCAE8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2065338" y="1463675"/>
          <a:ext cx="50276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92" name="公式" r:id="rId7" imgW="5553069" imgH="409643" progId="Equation.3">
                  <p:embed/>
                </p:oleObj>
              </mc:Choice>
              <mc:Fallback>
                <p:oleObj name="公式" r:id="rId7" imgW="5553069" imgH="409643" progId="Equation.3">
                  <p:embed/>
                  <p:pic>
                    <p:nvPicPr>
                      <p:cNvPr id="362523" name="Object 4">
                        <a:extLst>
                          <a:ext uri="{FF2B5EF4-FFF2-40B4-BE49-F238E27FC236}">
                            <a16:creationId xmlns:a16="http://schemas.microsoft.com/office/drawing/2014/main" id="{07D8DF74-126E-4AE4-93D7-2279F27CCAE8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1463675"/>
                        <a:ext cx="502761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24" name="AutoShape 28">
            <a:extLst>
              <a:ext uri="{FF2B5EF4-FFF2-40B4-BE49-F238E27FC236}">
                <a16:creationId xmlns:a16="http://schemas.microsoft.com/office/drawing/2014/main" id="{2FD8168F-4875-4676-8CAA-2416AB95998E}"/>
              </a:ext>
            </a:extLst>
          </p:cNvPr>
          <p:cNvSpPr>
            <a:spLocks/>
          </p:cNvSpPr>
          <p:nvPr/>
        </p:nvSpPr>
        <p:spPr bwMode="auto">
          <a:xfrm>
            <a:off x="1785938" y="781050"/>
            <a:ext cx="119062" cy="974725"/>
          </a:xfrm>
          <a:prstGeom prst="leftBrace">
            <a:avLst>
              <a:gd name="adj1" fmla="val 68223"/>
              <a:gd name="adj2" fmla="val 50000"/>
            </a:avLst>
          </a:prstGeom>
          <a:noFill/>
          <a:ln w="1905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2" name="灯片编号占位符 1">
            <a:extLst>
              <a:ext uri="{FF2B5EF4-FFF2-40B4-BE49-F238E27FC236}">
                <a16:creationId xmlns:a16="http://schemas.microsoft.com/office/drawing/2014/main" id="{38C73030-556E-49A0-BE9A-D05DFBF5C35B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6C97E6-C198-43E7-ACAF-2CB43F2342EB}" type="slidenum">
              <a:rPr lang="en-US" altLang="zh-CN" b="0">
                <a:solidFill>
                  <a:srgbClr val="FF00FF"/>
                </a:solidFill>
              </a:rPr>
              <a:pPr eaLnBrk="1" hangingPunct="1"/>
              <a:t>5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  <p:pic>
        <p:nvPicPr>
          <p:cNvPr id="56325" name="Picture 5">
            <a:extLst>
              <a:ext uri="{FF2B5EF4-FFF2-40B4-BE49-F238E27FC236}">
                <a16:creationId xmlns:a16="http://schemas.microsoft.com/office/drawing/2014/main" id="{E1342E6B-135B-4B1B-AC54-15BAC176D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2571750"/>
            <a:ext cx="2071688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Box 5">
            <a:extLst>
              <a:ext uri="{FF2B5EF4-FFF2-40B4-BE49-F238E27FC236}">
                <a16:creationId xmlns:a16="http://schemas.microsoft.com/office/drawing/2014/main" id="{266AFB95-2675-4BA7-B222-CF1202D3B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114550"/>
            <a:ext cx="720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任意两级次牛顿环半径：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6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autoUpdateAnimBg="0"/>
      <p:bldP spid="362500" grpId="0" autoUpdateAnimBg="0"/>
      <p:bldP spid="362501" grpId="0" autoUpdateAnimBg="0"/>
      <p:bldP spid="362502" grpId="0" autoUpdateAnimBg="0"/>
      <p:bldP spid="362519" grpId="0" autoUpdateAnimBg="0"/>
      <p:bldP spid="362520" grpId="0"/>
      <p:bldP spid="362521" grpId="0" autoUpdateAnimBg="0"/>
      <p:bldP spid="362522" grpId="0" animBg="1"/>
      <p:bldP spid="362524" grpId="0" animBg="1"/>
      <p:bldP spid="1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35795177-CD3B-474D-A5A3-5CCE592F2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1042988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FF00"/>
                </a:solidFill>
                <a:latin typeface="+mn-ea"/>
                <a:ea typeface="+mn-ea"/>
              </a:rPr>
              <a:t>思考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3557697F-F32A-4F65-BA0B-802CD9EEA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466725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观察牛顿环装置简图：</a:t>
            </a:r>
          </a:p>
        </p:txBody>
      </p:sp>
      <p:grpSp>
        <p:nvGrpSpPr>
          <p:cNvPr id="2" name="Group 100">
            <a:extLst>
              <a:ext uri="{FF2B5EF4-FFF2-40B4-BE49-F238E27FC236}">
                <a16:creationId xmlns:a16="http://schemas.microsoft.com/office/drawing/2014/main" id="{C49D1D07-CBF2-4702-B335-FDCCBA4B66BC}"/>
              </a:ext>
            </a:extLst>
          </p:cNvPr>
          <p:cNvGrpSpPr>
            <a:grpSpLocks/>
          </p:cNvGrpSpPr>
          <p:nvPr/>
        </p:nvGrpSpPr>
        <p:grpSpPr bwMode="auto">
          <a:xfrm>
            <a:off x="650875" y="1628775"/>
            <a:ext cx="2778125" cy="3657600"/>
            <a:chOff x="410" y="1632"/>
            <a:chExt cx="1750" cy="2304"/>
          </a:xfrm>
        </p:grpSpPr>
        <p:sp>
          <p:nvSpPr>
            <p:cNvPr id="18441" name="Text Box 5">
              <a:extLst>
                <a:ext uri="{FF2B5EF4-FFF2-40B4-BE49-F238E27FC236}">
                  <a16:creationId xmlns:a16="http://schemas.microsoft.com/office/drawing/2014/main" id="{BF85C60C-11F4-4A04-82EF-8EA47F52D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" y="3704"/>
              <a:ext cx="643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>
                  <a:solidFill>
                    <a:schemeClr val="bg1"/>
                  </a:solidFill>
                  <a:ea typeface="LiSu" panose="02010509060101010101" pitchFamily="49" charset="-122"/>
                </a:rPr>
                <a:t>平晶</a:t>
              </a:r>
            </a:p>
          </p:txBody>
        </p:sp>
        <p:sp>
          <p:nvSpPr>
            <p:cNvPr id="18442" name="Text Box 6">
              <a:extLst>
                <a:ext uri="{FF2B5EF4-FFF2-40B4-BE49-F238E27FC236}">
                  <a16:creationId xmlns:a16="http://schemas.microsoft.com/office/drawing/2014/main" id="{99416E27-A5EC-49D9-B1C3-1197D1BA1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" y="2767"/>
              <a:ext cx="272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i="1">
                  <a:solidFill>
                    <a:srgbClr val="FFC000"/>
                  </a:solidFill>
                </a:rPr>
                <a:t>S</a:t>
              </a:r>
              <a:endParaRPr lang="en-US" altLang="zh-CN">
                <a:solidFill>
                  <a:srgbClr val="FFC000"/>
                </a:solidFill>
              </a:endParaRPr>
            </a:p>
          </p:txBody>
        </p:sp>
        <p:sp>
          <p:nvSpPr>
            <p:cNvPr id="18443" name="Line 7">
              <a:extLst>
                <a:ext uri="{FF2B5EF4-FFF2-40B4-BE49-F238E27FC236}">
                  <a16:creationId xmlns:a16="http://schemas.microsoft.com/office/drawing/2014/main" id="{0E0F20DF-A9C9-469C-AB3A-F6D04926F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2" y="1897"/>
              <a:ext cx="0" cy="47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Line 8">
              <a:extLst>
                <a:ext uri="{FF2B5EF4-FFF2-40B4-BE49-F238E27FC236}">
                  <a16:creationId xmlns:a16="http://schemas.microsoft.com/office/drawing/2014/main" id="{C112516E-AE21-4DDD-95B5-9DE55AAD2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3" y="1897"/>
              <a:ext cx="0" cy="47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5" name="Line 9">
              <a:extLst>
                <a:ext uri="{FF2B5EF4-FFF2-40B4-BE49-F238E27FC236}">
                  <a16:creationId xmlns:a16="http://schemas.microsoft.com/office/drawing/2014/main" id="{AC7689CE-4405-496B-ACA8-FAAF6C775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" y="2372"/>
              <a:ext cx="44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10">
              <a:extLst>
                <a:ext uri="{FF2B5EF4-FFF2-40B4-BE49-F238E27FC236}">
                  <a16:creationId xmlns:a16="http://schemas.microsoft.com/office/drawing/2014/main" id="{207482D9-6885-42F8-8FB3-9D3E57C41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7" y="2366"/>
              <a:ext cx="0" cy="1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11">
              <a:extLst>
                <a:ext uri="{FF2B5EF4-FFF2-40B4-BE49-F238E27FC236}">
                  <a16:creationId xmlns:a16="http://schemas.microsoft.com/office/drawing/2014/main" id="{AAB9C48C-BAA5-4680-B5AA-7B8D208A49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3" y="2379"/>
              <a:ext cx="0" cy="136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8" name="Line 12">
              <a:extLst>
                <a:ext uri="{FF2B5EF4-FFF2-40B4-BE49-F238E27FC236}">
                  <a16:creationId xmlns:a16="http://schemas.microsoft.com/office/drawing/2014/main" id="{A91312C7-1D86-4E8C-80EF-CC711A699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1" y="2366"/>
              <a:ext cx="0" cy="1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9" name="Line 13">
              <a:extLst>
                <a:ext uri="{FF2B5EF4-FFF2-40B4-BE49-F238E27FC236}">
                  <a16:creationId xmlns:a16="http://schemas.microsoft.com/office/drawing/2014/main" id="{6331A7B0-B35D-4C3F-B292-1629B827C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1" y="2528"/>
              <a:ext cx="0" cy="6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0" name="Line 14">
              <a:extLst>
                <a:ext uri="{FF2B5EF4-FFF2-40B4-BE49-F238E27FC236}">
                  <a16:creationId xmlns:a16="http://schemas.microsoft.com/office/drawing/2014/main" id="{8FD87D79-3F6B-46A8-88EB-7B21263624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7" y="2528"/>
              <a:ext cx="0" cy="6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Line 15">
              <a:extLst>
                <a:ext uri="{FF2B5EF4-FFF2-40B4-BE49-F238E27FC236}">
                  <a16:creationId xmlns:a16="http://schemas.microsoft.com/office/drawing/2014/main" id="{DC08889E-167C-4A91-B577-5A8121442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3" y="2528"/>
              <a:ext cx="0" cy="6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52" name="Group 16">
              <a:extLst>
                <a:ext uri="{FF2B5EF4-FFF2-40B4-BE49-F238E27FC236}">
                  <a16:creationId xmlns:a16="http://schemas.microsoft.com/office/drawing/2014/main" id="{90469028-C28D-4C55-B4F4-E3292A1E4E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6" y="3556"/>
              <a:ext cx="671" cy="174"/>
              <a:chOff x="3705" y="9105"/>
              <a:chExt cx="1410" cy="435"/>
            </a:xfrm>
          </p:grpSpPr>
          <p:sp>
            <p:nvSpPr>
              <p:cNvPr id="18511" name="Line 17">
                <a:extLst>
                  <a:ext uri="{FF2B5EF4-FFF2-40B4-BE49-F238E27FC236}">
                    <a16:creationId xmlns:a16="http://schemas.microsoft.com/office/drawing/2014/main" id="{A13578F8-485F-43EE-93D0-39F2D669F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5" y="9105"/>
                <a:ext cx="141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2" name="Line 18">
                <a:extLst>
                  <a:ext uri="{FF2B5EF4-FFF2-40B4-BE49-F238E27FC236}">
                    <a16:creationId xmlns:a16="http://schemas.microsoft.com/office/drawing/2014/main" id="{A400D096-88C1-49D8-8511-406B603E50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5" y="9105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3" name="Line 19">
                <a:extLst>
                  <a:ext uri="{FF2B5EF4-FFF2-40B4-BE49-F238E27FC236}">
                    <a16:creationId xmlns:a16="http://schemas.microsoft.com/office/drawing/2014/main" id="{EED3693F-50C6-4F61-A94E-CB9CB27523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0" y="9105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4" name="Freeform 20">
                <a:extLst>
                  <a:ext uri="{FF2B5EF4-FFF2-40B4-BE49-F238E27FC236}">
                    <a16:creationId xmlns:a16="http://schemas.microsoft.com/office/drawing/2014/main" id="{D88C556E-B97B-4ECD-AE80-945104625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5" y="9330"/>
                <a:ext cx="1395" cy="210"/>
              </a:xfrm>
              <a:custGeom>
                <a:avLst/>
                <a:gdLst>
                  <a:gd name="T0" fmla="*/ 0 w 1395"/>
                  <a:gd name="T1" fmla="*/ 0 h 210"/>
                  <a:gd name="T2" fmla="*/ 690 w 1395"/>
                  <a:gd name="T3" fmla="*/ 210 h 210"/>
                  <a:gd name="T4" fmla="*/ 1395 w 1395"/>
                  <a:gd name="T5" fmla="*/ 0 h 210"/>
                  <a:gd name="T6" fmla="*/ 0 60000 65536"/>
                  <a:gd name="T7" fmla="*/ 0 60000 65536"/>
                  <a:gd name="T8" fmla="*/ 0 60000 65536"/>
                  <a:gd name="T9" fmla="*/ 0 w 1395"/>
                  <a:gd name="T10" fmla="*/ 0 h 210"/>
                  <a:gd name="T11" fmla="*/ 1395 w 1395"/>
                  <a:gd name="T12" fmla="*/ 210 h 2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95" h="210">
                    <a:moveTo>
                      <a:pt x="0" y="0"/>
                    </a:moveTo>
                    <a:cubicBezTo>
                      <a:pt x="229" y="105"/>
                      <a:pt x="458" y="210"/>
                      <a:pt x="690" y="210"/>
                    </a:cubicBezTo>
                    <a:cubicBezTo>
                      <a:pt x="922" y="210"/>
                      <a:pt x="1278" y="35"/>
                      <a:pt x="1395" y="0"/>
                    </a:cubicBezTo>
                  </a:path>
                </a:pathLst>
              </a:cu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53" name="Group 21">
              <a:extLst>
                <a:ext uri="{FF2B5EF4-FFF2-40B4-BE49-F238E27FC236}">
                  <a16:creationId xmlns:a16="http://schemas.microsoft.com/office/drawing/2014/main" id="{22B114EA-45AF-4DF0-9860-1E819A33F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3" y="3736"/>
              <a:ext cx="757" cy="125"/>
              <a:chOff x="3630" y="9555"/>
              <a:chExt cx="1590" cy="315"/>
            </a:xfrm>
          </p:grpSpPr>
          <p:sp>
            <p:nvSpPr>
              <p:cNvPr id="18507" name="Line 22">
                <a:extLst>
                  <a:ext uri="{FF2B5EF4-FFF2-40B4-BE49-F238E27FC236}">
                    <a16:creationId xmlns:a16="http://schemas.microsoft.com/office/drawing/2014/main" id="{C646BD32-887C-4656-86A3-604A1A018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30" y="9555"/>
                <a:ext cx="1590" cy="1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8" name="Line 23">
                <a:extLst>
                  <a:ext uri="{FF2B5EF4-FFF2-40B4-BE49-F238E27FC236}">
                    <a16:creationId xmlns:a16="http://schemas.microsoft.com/office/drawing/2014/main" id="{08168823-EFA8-45C9-8B1A-0BA4D186B8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0" y="9570"/>
                <a:ext cx="0" cy="3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9" name="Line 24">
                <a:extLst>
                  <a:ext uri="{FF2B5EF4-FFF2-40B4-BE49-F238E27FC236}">
                    <a16:creationId xmlns:a16="http://schemas.microsoft.com/office/drawing/2014/main" id="{7C01BEB6-2CA5-4B7B-816B-9DA57BF01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0" y="9870"/>
                <a:ext cx="159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0" name="Line 25">
                <a:extLst>
                  <a:ext uri="{FF2B5EF4-FFF2-40B4-BE49-F238E27FC236}">
                    <a16:creationId xmlns:a16="http://schemas.microsoft.com/office/drawing/2014/main" id="{BBD6F67E-2DE7-431B-AA82-CF7F5F7B3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05" y="9570"/>
                <a:ext cx="0" cy="30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54" name="Group 26">
              <a:extLst>
                <a:ext uri="{FF2B5EF4-FFF2-40B4-BE49-F238E27FC236}">
                  <a16:creationId xmlns:a16="http://schemas.microsoft.com/office/drawing/2014/main" id="{55135F32-AEB0-4708-A519-2ADCF48BCA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8" y="3604"/>
              <a:ext cx="77" cy="60"/>
              <a:chOff x="4185" y="9225"/>
              <a:chExt cx="165" cy="150"/>
            </a:xfrm>
          </p:grpSpPr>
          <p:sp>
            <p:nvSpPr>
              <p:cNvPr id="18504" name="Line 27">
                <a:extLst>
                  <a:ext uri="{FF2B5EF4-FFF2-40B4-BE49-F238E27FC236}">
                    <a16:creationId xmlns:a16="http://schemas.microsoft.com/office/drawing/2014/main" id="{519A4D4E-BF38-4ACE-B67F-E8D956F93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5" y="9225"/>
                <a:ext cx="150" cy="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5" name="Line 28">
                <a:extLst>
                  <a:ext uri="{FF2B5EF4-FFF2-40B4-BE49-F238E27FC236}">
                    <a16:creationId xmlns:a16="http://schemas.microsoft.com/office/drawing/2014/main" id="{AD51C7E3-066D-4B96-89C2-2C824DBD2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5" y="922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6" name="Line 29">
                <a:extLst>
                  <a:ext uri="{FF2B5EF4-FFF2-40B4-BE49-F238E27FC236}">
                    <a16:creationId xmlns:a16="http://schemas.microsoft.com/office/drawing/2014/main" id="{BF564CD1-8B30-4636-BDEA-0CEF0129A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5" y="928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55" name="Group 30">
              <a:extLst>
                <a:ext uri="{FF2B5EF4-FFF2-40B4-BE49-F238E27FC236}">
                  <a16:creationId xmlns:a16="http://schemas.microsoft.com/office/drawing/2014/main" id="{1CFFD058-49D4-4043-B98D-A24A30D84A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0" y="3586"/>
              <a:ext cx="79" cy="60"/>
              <a:chOff x="4185" y="9225"/>
              <a:chExt cx="165" cy="150"/>
            </a:xfrm>
          </p:grpSpPr>
          <p:sp>
            <p:nvSpPr>
              <p:cNvPr id="18501" name="Line 31">
                <a:extLst>
                  <a:ext uri="{FF2B5EF4-FFF2-40B4-BE49-F238E27FC236}">
                    <a16:creationId xmlns:a16="http://schemas.microsoft.com/office/drawing/2014/main" id="{A5096367-452E-40A7-8292-DBA2BCB0F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5" y="9225"/>
                <a:ext cx="150" cy="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2" name="Line 32">
                <a:extLst>
                  <a:ext uri="{FF2B5EF4-FFF2-40B4-BE49-F238E27FC236}">
                    <a16:creationId xmlns:a16="http://schemas.microsoft.com/office/drawing/2014/main" id="{787BAB13-579E-463A-B338-2EA95835B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5" y="922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3" name="Line 33">
                <a:extLst>
                  <a:ext uri="{FF2B5EF4-FFF2-40B4-BE49-F238E27FC236}">
                    <a16:creationId xmlns:a16="http://schemas.microsoft.com/office/drawing/2014/main" id="{7BC9D4E9-B9F9-4CEA-B063-BA263E2AA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5" y="928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56" name="Group 34">
              <a:extLst>
                <a:ext uri="{FF2B5EF4-FFF2-40B4-BE49-F238E27FC236}">
                  <a16:creationId xmlns:a16="http://schemas.microsoft.com/office/drawing/2014/main" id="{2DA3919F-218B-450E-9BB1-592BCA810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3" y="3598"/>
              <a:ext cx="79" cy="60"/>
              <a:chOff x="4185" y="9225"/>
              <a:chExt cx="165" cy="150"/>
            </a:xfrm>
          </p:grpSpPr>
          <p:sp>
            <p:nvSpPr>
              <p:cNvPr id="18498" name="Line 35">
                <a:extLst>
                  <a:ext uri="{FF2B5EF4-FFF2-40B4-BE49-F238E27FC236}">
                    <a16:creationId xmlns:a16="http://schemas.microsoft.com/office/drawing/2014/main" id="{B8249C40-CA08-47F3-8927-A9DDEE6F7D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5" y="9225"/>
                <a:ext cx="150" cy="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9" name="Line 36">
                <a:extLst>
                  <a:ext uri="{FF2B5EF4-FFF2-40B4-BE49-F238E27FC236}">
                    <a16:creationId xmlns:a16="http://schemas.microsoft.com/office/drawing/2014/main" id="{61A576C5-D62E-4E42-B3A5-D727DDB8E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5" y="922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00" name="Line 37">
                <a:extLst>
                  <a:ext uri="{FF2B5EF4-FFF2-40B4-BE49-F238E27FC236}">
                    <a16:creationId xmlns:a16="http://schemas.microsoft.com/office/drawing/2014/main" id="{EC014349-0F9B-4D72-AD22-D9B61C0F8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5" y="928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57" name="Group 38">
              <a:extLst>
                <a:ext uri="{FF2B5EF4-FFF2-40B4-BE49-F238E27FC236}">
                  <a16:creationId xmlns:a16="http://schemas.microsoft.com/office/drawing/2014/main" id="{9392B6E9-DF86-4A9A-80BC-D71640985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8" y="3586"/>
              <a:ext cx="79" cy="60"/>
              <a:chOff x="4185" y="9225"/>
              <a:chExt cx="165" cy="150"/>
            </a:xfrm>
          </p:grpSpPr>
          <p:sp>
            <p:nvSpPr>
              <p:cNvPr id="18495" name="Line 39">
                <a:extLst>
                  <a:ext uri="{FF2B5EF4-FFF2-40B4-BE49-F238E27FC236}">
                    <a16:creationId xmlns:a16="http://schemas.microsoft.com/office/drawing/2014/main" id="{82006DD6-D7E4-4883-AF7E-20FAD87C3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5" y="9225"/>
                <a:ext cx="150" cy="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6" name="Line 40">
                <a:extLst>
                  <a:ext uri="{FF2B5EF4-FFF2-40B4-BE49-F238E27FC236}">
                    <a16:creationId xmlns:a16="http://schemas.microsoft.com/office/drawing/2014/main" id="{115ADBB4-20D9-4EEE-9F95-1B250FC7B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5" y="922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7" name="Line 41">
                <a:extLst>
                  <a:ext uri="{FF2B5EF4-FFF2-40B4-BE49-F238E27FC236}">
                    <a16:creationId xmlns:a16="http://schemas.microsoft.com/office/drawing/2014/main" id="{E7C523FA-6C8A-47A0-A07D-E78D9693BA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5" y="928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58" name="Group 42">
              <a:extLst>
                <a:ext uri="{FF2B5EF4-FFF2-40B4-BE49-F238E27FC236}">
                  <a16:creationId xmlns:a16="http://schemas.microsoft.com/office/drawing/2014/main" id="{8D600787-CE78-47E7-ABD2-1BD075F0D6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7" y="3766"/>
              <a:ext cx="79" cy="59"/>
              <a:chOff x="4185" y="9225"/>
              <a:chExt cx="165" cy="150"/>
            </a:xfrm>
          </p:grpSpPr>
          <p:sp>
            <p:nvSpPr>
              <p:cNvPr id="18492" name="Line 43">
                <a:extLst>
                  <a:ext uri="{FF2B5EF4-FFF2-40B4-BE49-F238E27FC236}">
                    <a16:creationId xmlns:a16="http://schemas.microsoft.com/office/drawing/2014/main" id="{C8D861DE-736E-4414-AF4F-C59AFCE265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5" y="9225"/>
                <a:ext cx="150" cy="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3" name="Line 44">
                <a:extLst>
                  <a:ext uri="{FF2B5EF4-FFF2-40B4-BE49-F238E27FC236}">
                    <a16:creationId xmlns:a16="http://schemas.microsoft.com/office/drawing/2014/main" id="{26F72954-5E89-453F-948C-0F796C0A0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5" y="922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4" name="Line 45">
                <a:extLst>
                  <a:ext uri="{FF2B5EF4-FFF2-40B4-BE49-F238E27FC236}">
                    <a16:creationId xmlns:a16="http://schemas.microsoft.com/office/drawing/2014/main" id="{18C50C50-D08E-4D58-A890-96C62E1EA2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5" y="928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59" name="Group 46">
              <a:extLst>
                <a:ext uri="{FF2B5EF4-FFF2-40B4-BE49-F238E27FC236}">
                  <a16:creationId xmlns:a16="http://schemas.microsoft.com/office/drawing/2014/main" id="{B483664C-E03D-47DC-ACE0-1BA8D8FF6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2" y="3766"/>
              <a:ext cx="78" cy="59"/>
              <a:chOff x="4185" y="9225"/>
              <a:chExt cx="165" cy="150"/>
            </a:xfrm>
          </p:grpSpPr>
          <p:sp>
            <p:nvSpPr>
              <p:cNvPr id="18489" name="Line 47">
                <a:extLst>
                  <a:ext uri="{FF2B5EF4-FFF2-40B4-BE49-F238E27FC236}">
                    <a16:creationId xmlns:a16="http://schemas.microsoft.com/office/drawing/2014/main" id="{50E81356-3040-4B86-97F7-3B5D52045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5" y="9225"/>
                <a:ext cx="150" cy="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0" name="Line 48">
                <a:extLst>
                  <a:ext uri="{FF2B5EF4-FFF2-40B4-BE49-F238E27FC236}">
                    <a16:creationId xmlns:a16="http://schemas.microsoft.com/office/drawing/2014/main" id="{FE143EEC-9BBD-47B0-B4E6-976FE9B37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5" y="9225"/>
                <a:ext cx="75" cy="7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91" name="Line 49">
                <a:extLst>
                  <a:ext uri="{FF2B5EF4-FFF2-40B4-BE49-F238E27FC236}">
                    <a16:creationId xmlns:a16="http://schemas.microsoft.com/office/drawing/2014/main" id="{610F60F9-DFD0-4381-81E0-21984009A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5" y="928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60" name="Group 50">
              <a:extLst>
                <a:ext uri="{FF2B5EF4-FFF2-40B4-BE49-F238E27FC236}">
                  <a16:creationId xmlns:a16="http://schemas.microsoft.com/office/drawing/2014/main" id="{47DAFA23-CF93-4D98-9940-CA3448288E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2" y="3766"/>
              <a:ext cx="79" cy="59"/>
              <a:chOff x="4185" y="9225"/>
              <a:chExt cx="165" cy="150"/>
            </a:xfrm>
          </p:grpSpPr>
          <p:sp>
            <p:nvSpPr>
              <p:cNvPr id="18486" name="Line 51">
                <a:extLst>
                  <a:ext uri="{FF2B5EF4-FFF2-40B4-BE49-F238E27FC236}">
                    <a16:creationId xmlns:a16="http://schemas.microsoft.com/office/drawing/2014/main" id="{E438E4B6-CB0F-4A3C-A702-04FD49921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5" y="9225"/>
                <a:ext cx="150" cy="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7" name="Line 52">
                <a:extLst>
                  <a:ext uri="{FF2B5EF4-FFF2-40B4-BE49-F238E27FC236}">
                    <a16:creationId xmlns:a16="http://schemas.microsoft.com/office/drawing/2014/main" id="{C93CBF61-5296-4AEC-B139-29A37779D8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5" y="922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8" name="Line 53">
                <a:extLst>
                  <a:ext uri="{FF2B5EF4-FFF2-40B4-BE49-F238E27FC236}">
                    <a16:creationId xmlns:a16="http://schemas.microsoft.com/office/drawing/2014/main" id="{693E2BE7-FFA1-42DE-AB04-96CB76192F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5" y="928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61" name="Group 54">
              <a:extLst>
                <a:ext uri="{FF2B5EF4-FFF2-40B4-BE49-F238E27FC236}">
                  <a16:creationId xmlns:a16="http://schemas.microsoft.com/office/drawing/2014/main" id="{8A761AB8-054F-4C9A-B9F3-2CA7121800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3" y="3766"/>
              <a:ext cx="78" cy="59"/>
              <a:chOff x="4185" y="9225"/>
              <a:chExt cx="165" cy="150"/>
            </a:xfrm>
          </p:grpSpPr>
          <p:sp>
            <p:nvSpPr>
              <p:cNvPr id="18483" name="Line 55">
                <a:extLst>
                  <a:ext uri="{FF2B5EF4-FFF2-40B4-BE49-F238E27FC236}">
                    <a16:creationId xmlns:a16="http://schemas.microsoft.com/office/drawing/2014/main" id="{8236EAD5-E74E-42B0-BEFD-D083BEAC0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5" y="9225"/>
                <a:ext cx="150" cy="1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4" name="Line 56">
                <a:extLst>
                  <a:ext uri="{FF2B5EF4-FFF2-40B4-BE49-F238E27FC236}">
                    <a16:creationId xmlns:a16="http://schemas.microsoft.com/office/drawing/2014/main" id="{543A789C-A57F-4C5E-A244-B74A83AEA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85" y="922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85" name="Line 57">
                <a:extLst>
                  <a:ext uri="{FF2B5EF4-FFF2-40B4-BE49-F238E27FC236}">
                    <a16:creationId xmlns:a16="http://schemas.microsoft.com/office/drawing/2014/main" id="{9AD0C992-ABE3-4714-A71D-5042D4BEFD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5" y="9285"/>
                <a:ext cx="75" cy="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62" name="Line 58">
              <a:extLst>
                <a:ext uri="{FF2B5EF4-FFF2-40B4-BE49-F238E27FC236}">
                  <a16:creationId xmlns:a16="http://schemas.microsoft.com/office/drawing/2014/main" id="{2A6C2790-9F12-4038-BFD8-05B4BED40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" y="2683"/>
              <a:ext cx="600" cy="503"/>
            </a:xfrm>
            <a:prstGeom prst="line">
              <a:avLst/>
            </a:prstGeom>
            <a:noFill/>
            <a:ln w="3810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Line 59">
              <a:extLst>
                <a:ext uri="{FF2B5EF4-FFF2-40B4-BE49-F238E27FC236}">
                  <a16:creationId xmlns:a16="http://schemas.microsoft.com/office/drawing/2014/main" id="{50F0EC31-35ED-4FB8-9600-3A9325FD55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1" y="2833"/>
              <a:ext cx="50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Line 60">
              <a:extLst>
                <a:ext uri="{FF2B5EF4-FFF2-40B4-BE49-F238E27FC236}">
                  <a16:creationId xmlns:a16="http://schemas.microsoft.com/office/drawing/2014/main" id="{8972914E-A46F-4C3C-A532-8FA06D4707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" y="2946"/>
              <a:ext cx="103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Line 61">
              <a:extLst>
                <a:ext uri="{FF2B5EF4-FFF2-40B4-BE49-F238E27FC236}">
                  <a16:creationId xmlns:a16="http://schemas.microsoft.com/office/drawing/2014/main" id="{8CA66DAB-AEDE-4693-8B3B-1EB51F1477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1" y="3060"/>
              <a:ext cx="772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Freeform 62">
              <a:extLst>
                <a:ext uri="{FF2B5EF4-FFF2-40B4-BE49-F238E27FC236}">
                  <a16:creationId xmlns:a16="http://schemas.microsoft.com/office/drawing/2014/main" id="{45581EF1-1EF7-437C-A5EA-30A2E9C4E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3" y="2762"/>
              <a:ext cx="42" cy="370"/>
            </a:xfrm>
            <a:custGeom>
              <a:avLst/>
              <a:gdLst>
                <a:gd name="T0" fmla="*/ 0 w 90"/>
                <a:gd name="T1" fmla="*/ 0 h 930"/>
                <a:gd name="T2" fmla="*/ 0 w 90"/>
                <a:gd name="T3" fmla="*/ 0 h 930"/>
                <a:gd name="T4" fmla="*/ 0 w 90"/>
                <a:gd name="T5" fmla="*/ 0 h 930"/>
                <a:gd name="T6" fmla="*/ 0 60000 65536"/>
                <a:gd name="T7" fmla="*/ 0 60000 65536"/>
                <a:gd name="T8" fmla="*/ 0 60000 65536"/>
                <a:gd name="T9" fmla="*/ 0 w 90"/>
                <a:gd name="T10" fmla="*/ 0 h 930"/>
                <a:gd name="T11" fmla="*/ 90 w 90"/>
                <a:gd name="T12" fmla="*/ 930 h 9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930">
                  <a:moveTo>
                    <a:pt x="0" y="0"/>
                  </a:moveTo>
                  <a:cubicBezTo>
                    <a:pt x="45" y="155"/>
                    <a:pt x="90" y="310"/>
                    <a:pt x="90" y="465"/>
                  </a:cubicBezTo>
                  <a:cubicBezTo>
                    <a:pt x="90" y="620"/>
                    <a:pt x="15" y="853"/>
                    <a:pt x="0" y="930"/>
                  </a:cubicBezTo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Freeform 63">
              <a:extLst>
                <a:ext uri="{FF2B5EF4-FFF2-40B4-BE49-F238E27FC236}">
                  <a16:creationId xmlns:a16="http://schemas.microsoft.com/office/drawing/2014/main" id="{C2A63303-0D86-4BD0-A0E5-5B69385EB3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10" y="2755"/>
              <a:ext cx="43" cy="371"/>
            </a:xfrm>
            <a:custGeom>
              <a:avLst/>
              <a:gdLst>
                <a:gd name="T0" fmla="*/ 0 w 90"/>
                <a:gd name="T1" fmla="*/ 0 h 930"/>
                <a:gd name="T2" fmla="*/ 0 w 90"/>
                <a:gd name="T3" fmla="*/ 0 h 930"/>
                <a:gd name="T4" fmla="*/ 0 w 90"/>
                <a:gd name="T5" fmla="*/ 0 h 930"/>
                <a:gd name="T6" fmla="*/ 0 60000 65536"/>
                <a:gd name="T7" fmla="*/ 0 60000 65536"/>
                <a:gd name="T8" fmla="*/ 0 60000 65536"/>
                <a:gd name="T9" fmla="*/ 0 w 90"/>
                <a:gd name="T10" fmla="*/ 0 h 930"/>
                <a:gd name="T11" fmla="*/ 90 w 90"/>
                <a:gd name="T12" fmla="*/ 930 h 9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" h="930">
                  <a:moveTo>
                    <a:pt x="0" y="0"/>
                  </a:moveTo>
                  <a:cubicBezTo>
                    <a:pt x="45" y="155"/>
                    <a:pt x="90" y="310"/>
                    <a:pt x="90" y="465"/>
                  </a:cubicBezTo>
                  <a:cubicBezTo>
                    <a:pt x="90" y="620"/>
                    <a:pt x="15" y="853"/>
                    <a:pt x="0" y="930"/>
                  </a:cubicBezTo>
                </a:path>
              </a:pathLst>
            </a:cu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Line 64">
              <a:extLst>
                <a:ext uri="{FF2B5EF4-FFF2-40B4-BE49-F238E27FC236}">
                  <a16:creationId xmlns:a16="http://schemas.microsoft.com/office/drawing/2014/main" id="{EB87EAA7-4A13-414E-9160-57C3A38D76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" y="2833"/>
              <a:ext cx="378" cy="11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Line 65">
              <a:extLst>
                <a:ext uri="{FF2B5EF4-FFF2-40B4-BE49-F238E27FC236}">
                  <a16:creationId xmlns:a16="http://schemas.microsoft.com/office/drawing/2014/main" id="{E506957D-0BFC-44B2-925E-74928F6E92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" y="2946"/>
              <a:ext cx="400" cy="12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Text Box 66">
              <a:extLst>
                <a:ext uri="{FF2B5EF4-FFF2-40B4-BE49-F238E27FC236}">
                  <a16:creationId xmlns:a16="http://schemas.microsoft.com/office/drawing/2014/main" id="{32DFB12A-8F92-49A0-8BF4-643C236AC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" y="2442"/>
              <a:ext cx="1108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>
                  <a:solidFill>
                    <a:srgbClr val="00FFFF"/>
                  </a:solidFill>
                  <a:ea typeface="LiSu" panose="02010509060101010101" pitchFamily="49" charset="-122"/>
                </a:rPr>
                <a:t>分束镜</a:t>
              </a:r>
              <a:r>
                <a:rPr lang="zh-CN" altLang="en-US">
                  <a:solidFill>
                    <a:srgbClr val="00FFFF"/>
                  </a:solidFill>
                </a:rPr>
                <a:t> </a:t>
              </a:r>
              <a:r>
                <a:rPr lang="en-US" altLang="zh-CN" i="1">
                  <a:solidFill>
                    <a:schemeClr val="bg1"/>
                  </a:solidFill>
                </a:rPr>
                <a:t>M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18471" name="Line 67">
              <a:extLst>
                <a:ext uri="{FF2B5EF4-FFF2-40B4-BE49-F238E27FC236}">
                  <a16:creationId xmlns:a16="http://schemas.microsoft.com/office/drawing/2014/main" id="{DBF07A09-27AF-45CE-8D81-17CA29BD8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4" y="2833"/>
              <a:ext cx="7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Line 68">
              <a:extLst>
                <a:ext uri="{FF2B5EF4-FFF2-40B4-BE49-F238E27FC236}">
                  <a16:creationId xmlns:a16="http://schemas.microsoft.com/office/drawing/2014/main" id="{80159DBC-0AFF-4A90-AFC5-8A696A096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4" y="2946"/>
              <a:ext cx="7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3" name="Line 69">
              <a:extLst>
                <a:ext uri="{FF2B5EF4-FFF2-40B4-BE49-F238E27FC236}">
                  <a16:creationId xmlns:a16="http://schemas.microsoft.com/office/drawing/2014/main" id="{71020104-5D98-4A1E-A544-E154D1CF0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7" y="3060"/>
              <a:ext cx="7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Line 70">
              <a:extLst>
                <a:ext uri="{FF2B5EF4-FFF2-40B4-BE49-F238E27FC236}">
                  <a16:creationId xmlns:a16="http://schemas.microsoft.com/office/drawing/2014/main" id="{4B273BD4-A753-4C9D-A5A4-8A472B33F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1" y="3275"/>
              <a:ext cx="0" cy="9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Line 71">
              <a:extLst>
                <a:ext uri="{FF2B5EF4-FFF2-40B4-BE49-F238E27FC236}">
                  <a16:creationId xmlns:a16="http://schemas.microsoft.com/office/drawing/2014/main" id="{36CC63F6-5798-4BE1-AEA3-7D9C05F8C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7" y="3275"/>
              <a:ext cx="0" cy="9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Line 72">
              <a:extLst>
                <a:ext uri="{FF2B5EF4-FFF2-40B4-BE49-F238E27FC236}">
                  <a16:creationId xmlns:a16="http://schemas.microsoft.com/office/drawing/2014/main" id="{C2D493DE-9399-4160-B457-B8E198927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3" y="3275"/>
              <a:ext cx="0" cy="9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7" name="Text Box 73">
              <a:extLst>
                <a:ext uri="{FF2B5EF4-FFF2-40B4-BE49-F238E27FC236}">
                  <a16:creationId xmlns:a16="http://schemas.microsoft.com/office/drawing/2014/main" id="{A2488371-F3F9-433F-92CA-5F9E615D9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2" y="1632"/>
              <a:ext cx="364" cy="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>
                  <a:solidFill>
                    <a:schemeClr val="bg1"/>
                  </a:solidFill>
                  <a:ea typeface="LiSu" panose="02010509060101010101" pitchFamily="49" charset="-122"/>
                </a:rPr>
                <a:t>显微镜</a:t>
              </a:r>
            </a:p>
          </p:txBody>
        </p:sp>
        <p:sp>
          <p:nvSpPr>
            <p:cNvPr id="18478" name="Text Box 74">
              <a:extLst>
                <a:ext uri="{FF2B5EF4-FFF2-40B4-BE49-F238E27FC236}">
                  <a16:creationId xmlns:a16="http://schemas.microsoft.com/office/drawing/2014/main" id="{0A618409-A0D1-4A76-83CB-F873CF5AF2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3" y="3685"/>
              <a:ext cx="30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i="1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8479" name="Text Box 75">
              <a:extLst>
                <a:ext uri="{FF2B5EF4-FFF2-40B4-BE49-F238E27FC236}">
                  <a16:creationId xmlns:a16="http://schemas.microsoft.com/office/drawing/2014/main" id="{D861B970-1241-414E-9E45-82D3BF3A9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" y="3416"/>
              <a:ext cx="1093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>
                  <a:solidFill>
                    <a:schemeClr val="bg1"/>
                  </a:solidFill>
                  <a:ea typeface="LiSu" panose="02010509060101010101" pitchFamily="49" charset="-122"/>
                </a:rPr>
                <a:t>平凸透镜</a:t>
              </a:r>
            </a:p>
          </p:txBody>
        </p:sp>
        <p:sp>
          <p:nvSpPr>
            <p:cNvPr id="18480" name="Text Box 76">
              <a:extLst>
                <a:ext uri="{FF2B5EF4-FFF2-40B4-BE49-F238E27FC236}">
                  <a16:creationId xmlns:a16="http://schemas.microsoft.com/office/drawing/2014/main" id="{73AE6064-254C-4845-915A-08C68D62A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" y="2472"/>
              <a:ext cx="229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6000">
                  <a:solidFill>
                    <a:srgbClr val="FFC000"/>
                  </a:solidFill>
                  <a:latin typeface="宋体" panose="02010600030101010101" pitchFamily="2" charset="-122"/>
                </a:rPr>
                <a:t>.</a:t>
              </a:r>
              <a:endParaRPr lang="en-US" altLang="zh-CN" sz="6000">
                <a:solidFill>
                  <a:srgbClr val="FFC000"/>
                </a:solidFill>
              </a:endParaRPr>
            </a:p>
          </p:txBody>
        </p:sp>
        <p:sp>
          <p:nvSpPr>
            <p:cNvPr id="18481" name="Line 77">
              <a:extLst>
                <a:ext uri="{FF2B5EF4-FFF2-40B4-BE49-F238E27FC236}">
                  <a16:creationId xmlns:a16="http://schemas.microsoft.com/office/drawing/2014/main" id="{0D020245-85E6-42FF-8FCA-1443BAA02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" y="3809"/>
              <a:ext cx="281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2" name="Line 78">
              <a:extLst>
                <a:ext uri="{FF2B5EF4-FFF2-40B4-BE49-F238E27FC236}">
                  <a16:creationId xmlns:a16="http://schemas.microsoft.com/office/drawing/2014/main" id="{7A9FF032-B0EE-4E5D-9BE2-4851A8C47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0" y="3567"/>
              <a:ext cx="280" cy="78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967" name="Text Box 79">
            <a:extLst>
              <a:ext uri="{FF2B5EF4-FFF2-40B4-BE49-F238E27FC236}">
                <a16:creationId xmlns:a16="http://schemas.microsoft.com/office/drawing/2014/main" id="{11DCAB22-E713-45D1-92B2-68BB4A10F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1685925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00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▲ </a:t>
            </a:r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平凸透镜向上移</a:t>
            </a:r>
            <a:r>
              <a:rPr lang="en-US" altLang="zh-CN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条纹怎样移动</a:t>
            </a:r>
            <a:r>
              <a:rPr lang="en-US" altLang="zh-CN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</a:p>
        </p:txBody>
      </p:sp>
      <p:pic>
        <p:nvPicPr>
          <p:cNvPr id="94" name="Picture 2" descr="等厚干涉1">
            <a:extLst>
              <a:ext uri="{FF2B5EF4-FFF2-40B4-BE49-F238E27FC236}">
                <a16:creationId xmlns:a16="http://schemas.microsoft.com/office/drawing/2014/main" id="{86205FF2-9268-4358-A35E-2DA327F3B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12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2571750"/>
            <a:ext cx="2595562" cy="240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 Box 3">
            <a:extLst>
              <a:ext uri="{FF2B5EF4-FFF2-40B4-BE49-F238E27FC236}">
                <a16:creationId xmlns:a16="http://schemas.microsoft.com/office/drawing/2014/main" id="{9EBFE5C0-2722-4198-B005-AD1A5613A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5286375"/>
            <a:ext cx="3286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</a:rPr>
              <a:t>白光入射的牛顿环照片</a:t>
            </a:r>
          </a:p>
        </p:txBody>
      </p:sp>
      <p:sp>
        <p:nvSpPr>
          <p:cNvPr id="18440" name="灯片编号占位符 1">
            <a:extLst>
              <a:ext uri="{FF2B5EF4-FFF2-40B4-BE49-F238E27FC236}">
                <a16:creationId xmlns:a16="http://schemas.microsoft.com/office/drawing/2014/main" id="{2957839E-D4D5-4CBD-9954-A41F90965AF7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A729D4-1FDC-4D67-BAC3-8A54BAAE1BB7}" type="slidenum">
              <a:rPr lang="en-US" altLang="zh-CN" b="0">
                <a:solidFill>
                  <a:srgbClr val="FF00FF"/>
                </a:solidFill>
              </a:rPr>
              <a:pPr eaLnBrk="1" hangingPunct="1"/>
              <a:t>6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autoUpdateAnimBg="0"/>
      <p:bldP spid="37967" grpId="0" autoUpdateAnimBg="0"/>
      <p:bldP spid="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C65EAD4-B64A-4E0F-81F1-C542DEBF8E64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428750"/>
            <a:ext cx="3886200" cy="4648200"/>
            <a:chOff x="2928" y="1008"/>
            <a:chExt cx="2448" cy="2928"/>
          </a:xfrm>
        </p:grpSpPr>
        <p:sp>
          <p:nvSpPr>
            <p:cNvPr id="19517" name="Rectangle 3">
              <a:extLst>
                <a:ext uri="{FF2B5EF4-FFF2-40B4-BE49-F238E27FC236}">
                  <a16:creationId xmlns:a16="http://schemas.microsoft.com/office/drawing/2014/main" id="{9F40E586-EA7E-4CF9-81B9-8A34524AF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008"/>
              <a:ext cx="2448" cy="29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518" name="Rectangle 4" descr="20%">
              <a:extLst>
                <a:ext uri="{FF2B5EF4-FFF2-40B4-BE49-F238E27FC236}">
                  <a16:creationId xmlns:a16="http://schemas.microsoft.com/office/drawing/2014/main" id="{A4B1642A-6CB7-4C51-B29B-96D1FE8A9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" y="1536"/>
              <a:ext cx="1954" cy="52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19519" name="Group 5">
              <a:extLst>
                <a:ext uri="{FF2B5EF4-FFF2-40B4-BE49-F238E27FC236}">
                  <a16:creationId xmlns:a16="http://schemas.microsoft.com/office/drawing/2014/main" id="{3949A3F0-3C9F-4136-B2F6-C5415340F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440"/>
              <a:ext cx="1968" cy="423"/>
              <a:chOff x="2358" y="768"/>
              <a:chExt cx="2387" cy="528"/>
            </a:xfrm>
          </p:grpSpPr>
          <p:grpSp>
            <p:nvGrpSpPr>
              <p:cNvPr id="19544" name="Group 6">
                <a:extLst>
                  <a:ext uri="{FF2B5EF4-FFF2-40B4-BE49-F238E27FC236}">
                    <a16:creationId xmlns:a16="http://schemas.microsoft.com/office/drawing/2014/main" id="{F3D98E09-C156-44FE-8413-1F147322E6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8" y="768"/>
                <a:ext cx="2386" cy="528"/>
                <a:chOff x="2358" y="768"/>
                <a:chExt cx="2386" cy="528"/>
              </a:xfrm>
            </p:grpSpPr>
            <p:sp>
              <p:nvSpPr>
                <p:cNvPr id="19546" name="Arc 7">
                  <a:extLst>
                    <a:ext uri="{FF2B5EF4-FFF2-40B4-BE49-F238E27FC236}">
                      <a16:creationId xmlns:a16="http://schemas.microsoft.com/office/drawing/2014/main" id="{76C2EA23-1D5B-414D-AA1A-E4511899A0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8" y="768"/>
                  <a:ext cx="2385" cy="528"/>
                </a:xfrm>
                <a:custGeom>
                  <a:avLst/>
                  <a:gdLst>
                    <a:gd name="T0" fmla="*/ 0 w 42329"/>
                    <a:gd name="T1" fmla="*/ 0 h 21600"/>
                    <a:gd name="T2" fmla="*/ 0 w 42329"/>
                    <a:gd name="T3" fmla="*/ 0 h 21600"/>
                    <a:gd name="T4" fmla="*/ 0 w 4232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2329"/>
                    <a:gd name="T10" fmla="*/ 0 h 21600"/>
                    <a:gd name="T11" fmla="*/ 42329 w 4232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329" h="21600" fill="none" extrusionOk="0">
                      <a:moveTo>
                        <a:pt x="42328" y="3889"/>
                      </a:moveTo>
                      <a:cubicBezTo>
                        <a:pt x="40450" y="14148"/>
                        <a:pt x="31510" y="21599"/>
                        <a:pt x="21082" y="21600"/>
                      </a:cubicBezTo>
                      <a:cubicBezTo>
                        <a:pt x="10965" y="21600"/>
                        <a:pt x="2203" y="14577"/>
                        <a:pt x="0" y="4703"/>
                      </a:cubicBezTo>
                    </a:path>
                    <a:path w="42329" h="21600" stroke="0" extrusionOk="0">
                      <a:moveTo>
                        <a:pt x="42328" y="3889"/>
                      </a:moveTo>
                      <a:cubicBezTo>
                        <a:pt x="40450" y="14148"/>
                        <a:pt x="31510" y="21599"/>
                        <a:pt x="21082" y="21600"/>
                      </a:cubicBezTo>
                      <a:cubicBezTo>
                        <a:pt x="10965" y="21600"/>
                        <a:pt x="2203" y="14577"/>
                        <a:pt x="0" y="4703"/>
                      </a:cubicBezTo>
                      <a:lnTo>
                        <a:pt x="21082" y="0"/>
                      </a:lnTo>
                      <a:lnTo>
                        <a:pt x="42328" y="3889"/>
                      </a:lnTo>
                      <a:close/>
                    </a:path>
                  </a:pathLst>
                </a:custGeom>
                <a:solidFill>
                  <a:srgbClr val="CCFFFF"/>
                </a:solidFill>
                <a:ln w="12700" cap="rnd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47" name="Rectangle 8">
                  <a:extLst>
                    <a:ext uri="{FF2B5EF4-FFF2-40B4-BE49-F238E27FC236}">
                      <a16:creationId xmlns:a16="http://schemas.microsoft.com/office/drawing/2014/main" id="{11D53D84-7381-4B89-8070-4E76904EDA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7" y="768"/>
                  <a:ext cx="2377" cy="158"/>
                </a:xfrm>
                <a:prstGeom prst="rect">
                  <a:avLst/>
                </a:prstGeom>
                <a:solidFill>
                  <a:srgbClr val="CC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0"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9545" name="Freeform 9">
                <a:extLst>
                  <a:ext uri="{FF2B5EF4-FFF2-40B4-BE49-F238E27FC236}">
                    <a16:creationId xmlns:a16="http://schemas.microsoft.com/office/drawing/2014/main" id="{C1C22A70-5183-4D78-BB4C-B45819077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7" y="768"/>
                <a:ext cx="2378" cy="159"/>
              </a:xfrm>
              <a:custGeom>
                <a:avLst/>
                <a:gdLst>
                  <a:gd name="T0" fmla="*/ 0 w 2378"/>
                  <a:gd name="T1" fmla="*/ 79 h 159"/>
                  <a:gd name="T2" fmla="*/ 0 w 2378"/>
                  <a:gd name="T3" fmla="*/ 0 h 159"/>
                  <a:gd name="T4" fmla="*/ 2377 w 2378"/>
                  <a:gd name="T5" fmla="*/ 0 h 159"/>
                  <a:gd name="T6" fmla="*/ 2377 w 2378"/>
                  <a:gd name="T7" fmla="*/ 158 h 1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78"/>
                  <a:gd name="T13" fmla="*/ 0 h 159"/>
                  <a:gd name="T14" fmla="*/ 2378 w 2378"/>
                  <a:gd name="T15" fmla="*/ 159 h 1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78" h="159">
                    <a:moveTo>
                      <a:pt x="0" y="79"/>
                    </a:moveTo>
                    <a:lnTo>
                      <a:pt x="0" y="0"/>
                    </a:lnTo>
                    <a:lnTo>
                      <a:pt x="2377" y="0"/>
                    </a:lnTo>
                    <a:lnTo>
                      <a:pt x="2377" y="158"/>
                    </a:lnTo>
                  </a:path>
                </a:pathLst>
              </a:custGeom>
              <a:solidFill>
                <a:srgbClr val="CCFFFF"/>
              </a:solidFill>
              <a:ln w="12700" cap="rnd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520" name="Rectangle 10">
              <a:extLst>
                <a:ext uri="{FF2B5EF4-FFF2-40B4-BE49-F238E27FC236}">
                  <a16:creationId xmlns:a16="http://schemas.microsoft.com/office/drawing/2014/main" id="{C3097FAA-1BF7-407B-891C-A721062EE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872"/>
              <a:ext cx="1968" cy="267"/>
            </a:xfrm>
            <a:prstGeom prst="rect">
              <a:avLst/>
            </a:prstGeom>
            <a:solidFill>
              <a:srgbClr val="9FD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19521" name="Object 4">
              <a:extLst>
                <a:ext uri="{FF2B5EF4-FFF2-40B4-BE49-F238E27FC236}">
                  <a16:creationId xmlns:a16="http://schemas.microsoft.com/office/drawing/2014/main" id="{3A14E23F-769B-4F43-9A16-9373C99DFB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4" y="1536"/>
            <a:ext cx="29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44" name="公式" r:id="rId4" imgW="241091" imgH="317225" progId="Equation.3">
                    <p:embed/>
                  </p:oleObj>
                </mc:Choice>
                <mc:Fallback>
                  <p:oleObj name="公式" r:id="rId4" imgW="241091" imgH="317225" progId="Equation.3">
                    <p:embed/>
                    <p:pic>
                      <p:nvPicPr>
                        <p:cNvPr id="19521" name="Object 4">
                          <a:extLst>
                            <a:ext uri="{FF2B5EF4-FFF2-40B4-BE49-F238E27FC236}">
                              <a16:creationId xmlns:a16="http://schemas.microsoft.com/office/drawing/2014/main" id="{3A14E23F-769B-4F43-9A16-9373C99DFB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4" y="1536"/>
                          <a:ext cx="29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22" name="Object 5">
              <a:extLst>
                <a:ext uri="{FF2B5EF4-FFF2-40B4-BE49-F238E27FC236}">
                  <a16:creationId xmlns:a16="http://schemas.microsoft.com/office/drawing/2014/main" id="{6D5FB6BE-B666-4EDB-8872-D3A95A14B7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1776"/>
            <a:ext cx="272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45" name="Equation" r:id="rId6" imgW="228600" imgH="330200" progId="Equation.3">
                    <p:embed/>
                  </p:oleObj>
                </mc:Choice>
                <mc:Fallback>
                  <p:oleObj name="Equation" r:id="rId6" imgW="228600" imgH="330200" progId="Equation.3">
                    <p:embed/>
                    <p:pic>
                      <p:nvPicPr>
                        <p:cNvPr id="19522" name="Object 5">
                          <a:extLst>
                            <a:ext uri="{FF2B5EF4-FFF2-40B4-BE49-F238E27FC236}">
                              <a16:creationId xmlns:a16="http://schemas.microsoft.com/office/drawing/2014/main" id="{6D5FB6BE-B666-4EDB-8872-D3A95A14B7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776"/>
                          <a:ext cx="272" cy="3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23" name="Object 6">
              <a:extLst>
                <a:ext uri="{FF2B5EF4-FFF2-40B4-BE49-F238E27FC236}">
                  <a16:creationId xmlns:a16="http://schemas.microsoft.com/office/drawing/2014/main" id="{E3797A1F-C90B-40CB-B9F7-F404CC33BB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064"/>
            <a:ext cx="1440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46" name="Equation" r:id="rId8" imgW="723586" imgH="228501" progId="Equation.3">
                    <p:embed/>
                  </p:oleObj>
                </mc:Choice>
                <mc:Fallback>
                  <p:oleObj name="Equation" r:id="rId8" imgW="723586" imgH="228501" progId="Equation.3">
                    <p:embed/>
                    <p:pic>
                      <p:nvPicPr>
                        <p:cNvPr id="19523" name="Object 6">
                          <a:extLst>
                            <a:ext uri="{FF2B5EF4-FFF2-40B4-BE49-F238E27FC236}">
                              <a16:creationId xmlns:a16="http://schemas.microsoft.com/office/drawing/2014/main" id="{E3797A1F-C90B-40CB-B9F7-F404CC33BB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064"/>
                          <a:ext cx="1440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524" name="Group 14">
              <a:extLst>
                <a:ext uri="{FF2B5EF4-FFF2-40B4-BE49-F238E27FC236}">
                  <a16:creationId xmlns:a16="http://schemas.microsoft.com/office/drawing/2014/main" id="{B47AE80D-EB0A-4D01-9C7F-29BCDFF418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104"/>
              <a:ext cx="1200" cy="336"/>
              <a:chOff x="960" y="1008"/>
              <a:chExt cx="1200" cy="480"/>
            </a:xfrm>
          </p:grpSpPr>
          <p:sp>
            <p:nvSpPr>
              <p:cNvPr id="19538" name="Line 15">
                <a:extLst>
                  <a:ext uri="{FF2B5EF4-FFF2-40B4-BE49-F238E27FC236}">
                    <a16:creationId xmlns:a16="http://schemas.microsoft.com/office/drawing/2014/main" id="{66FA6C78-763C-44F0-A857-B382BCC7A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39" name="Line 16">
                <a:extLst>
                  <a:ext uri="{FF2B5EF4-FFF2-40B4-BE49-F238E27FC236}">
                    <a16:creationId xmlns:a16="http://schemas.microsoft.com/office/drawing/2014/main" id="{599EEDEA-054B-4980-8DC3-99C452616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40" name="Line 17">
                <a:extLst>
                  <a:ext uri="{FF2B5EF4-FFF2-40B4-BE49-F238E27FC236}">
                    <a16:creationId xmlns:a16="http://schemas.microsoft.com/office/drawing/2014/main" id="{94A2E97A-2628-4548-94CF-E9C906D61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41" name="Line 18">
                <a:extLst>
                  <a:ext uri="{FF2B5EF4-FFF2-40B4-BE49-F238E27FC236}">
                    <a16:creationId xmlns:a16="http://schemas.microsoft.com/office/drawing/2014/main" id="{8E78D6B6-C605-409D-9A8C-B63F55EF3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42" name="Line 19">
                <a:extLst>
                  <a:ext uri="{FF2B5EF4-FFF2-40B4-BE49-F238E27FC236}">
                    <a16:creationId xmlns:a16="http://schemas.microsoft.com/office/drawing/2014/main" id="{3A719982-B50C-461D-99C2-1EFAB5121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43" name="Line 20">
                <a:extLst>
                  <a:ext uri="{FF2B5EF4-FFF2-40B4-BE49-F238E27FC236}">
                    <a16:creationId xmlns:a16="http://schemas.microsoft.com/office/drawing/2014/main" id="{576F16F6-2291-41C3-8C74-052B468F1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non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525" name="Group 21">
              <a:extLst>
                <a:ext uri="{FF2B5EF4-FFF2-40B4-BE49-F238E27FC236}">
                  <a16:creationId xmlns:a16="http://schemas.microsoft.com/office/drawing/2014/main" id="{3B3E2AD9-B5BE-4F13-9486-B1B533F064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440"/>
              <a:ext cx="1200" cy="432"/>
              <a:chOff x="960" y="1008"/>
              <a:chExt cx="1200" cy="480"/>
            </a:xfrm>
          </p:grpSpPr>
          <p:sp>
            <p:nvSpPr>
              <p:cNvPr id="19532" name="Line 22">
                <a:extLst>
                  <a:ext uri="{FF2B5EF4-FFF2-40B4-BE49-F238E27FC236}">
                    <a16:creationId xmlns:a16="http://schemas.microsoft.com/office/drawing/2014/main" id="{934729AE-1BAE-42F0-8165-A5A16F4D1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33" name="Line 23">
                <a:extLst>
                  <a:ext uri="{FF2B5EF4-FFF2-40B4-BE49-F238E27FC236}">
                    <a16:creationId xmlns:a16="http://schemas.microsoft.com/office/drawing/2014/main" id="{2D909829-B8E9-45D6-93F3-2E75C1482E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34" name="Line 24">
                <a:extLst>
                  <a:ext uri="{FF2B5EF4-FFF2-40B4-BE49-F238E27FC236}">
                    <a16:creationId xmlns:a16="http://schemas.microsoft.com/office/drawing/2014/main" id="{FF147B70-21E9-487D-9AB3-0978FC08B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35" name="Line 25">
                <a:extLst>
                  <a:ext uri="{FF2B5EF4-FFF2-40B4-BE49-F238E27FC236}">
                    <a16:creationId xmlns:a16="http://schemas.microsoft.com/office/drawing/2014/main" id="{3666F2B9-0B3E-4F74-955C-4F0439E92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36" name="Line 26">
                <a:extLst>
                  <a:ext uri="{FF2B5EF4-FFF2-40B4-BE49-F238E27FC236}">
                    <a16:creationId xmlns:a16="http://schemas.microsoft.com/office/drawing/2014/main" id="{DC98912F-24D5-4410-93A4-4D7C4BB28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37" name="Line 27">
                <a:extLst>
                  <a:ext uri="{FF2B5EF4-FFF2-40B4-BE49-F238E27FC236}">
                    <a16:creationId xmlns:a16="http://schemas.microsoft.com/office/drawing/2014/main" id="{B4DC8544-254D-47BC-A070-4DCE0FAB7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0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6600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526" name="Group 28">
              <a:extLst>
                <a:ext uri="{FF2B5EF4-FFF2-40B4-BE49-F238E27FC236}">
                  <a16:creationId xmlns:a16="http://schemas.microsoft.com/office/drawing/2014/main" id="{5375B3B7-65F8-4553-A3ED-D423CC8C47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440"/>
              <a:ext cx="1968" cy="423"/>
              <a:chOff x="2358" y="768"/>
              <a:chExt cx="2387" cy="528"/>
            </a:xfrm>
          </p:grpSpPr>
          <p:grpSp>
            <p:nvGrpSpPr>
              <p:cNvPr id="19528" name="Group 29">
                <a:extLst>
                  <a:ext uri="{FF2B5EF4-FFF2-40B4-BE49-F238E27FC236}">
                    <a16:creationId xmlns:a16="http://schemas.microsoft.com/office/drawing/2014/main" id="{6BF3649D-7450-477C-96BC-5E80081B33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8" y="768"/>
                <a:ext cx="2386" cy="528"/>
                <a:chOff x="2358" y="768"/>
                <a:chExt cx="2386" cy="528"/>
              </a:xfrm>
            </p:grpSpPr>
            <p:sp>
              <p:nvSpPr>
                <p:cNvPr id="19530" name="Arc 30">
                  <a:extLst>
                    <a:ext uri="{FF2B5EF4-FFF2-40B4-BE49-F238E27FC236}">
                      <a16:creationId xmlns:a16="http://schemas.microsoft.com/office/drawing/2014/main" id="{51DAA1D9-0EBB-4D6C-A242-CF53F70845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8" y="768"/>
                  <a:ext cx="2385" cy="528"/>
                </a:xfrm>
                <a:custGeom>
                  <a:avLst/>
                  <a:gdLst>
                    <a:gd name="T0" fmla="*/ 0 w 42329"/>
                    <a:gd name="T1" fmla="*/ 0 h 21600"/>
                    <a:gd name="T2" fmla="*/ 0 w 42329"/>
                    <a:gd name="T3" fmla="*/ 0 h 21600"/>
                    <a:gd name="T4" fmla="*/ 0 w 42329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2329"/>
                    <a:gd name="T10" fmla="*/ 0 h 21600"/>
                    <a:gd name="T11" fmla="*/ 42329 w 42329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329" h="21600" fill="none" extrusionOk="0">
                      <a:moveTo>
                        <a:pt x="42328" y="3889"/>
                      </a:moveTo>
                      <a:cubicBezTo>
                        <a:pt x="40450" y="14148"/>
                        <a:pt x="31510" y="21599"/>
                        <a:pt x="21082" y="21600"/>
                      </a:cubicBezTo>
                      <a:cubicBezTo>
                        <a:pt x="10965" y="21600"/>
                        <a:pt x="2203" y="14577"/>
                        <a:pt x="0" y="4703"/>
                      </a:cubicBezTo>
                    </a:path>
                    <a:path w="42329" h="21600" stroke="0" extrusionOk="0">
                      <a:moveTo>
                        <a:pt x="42328" y="3889"/>
                      </a:moveTo>
                      <a:cubicBezTo>
                        <a:pt x="40450" y="14148"/>
                        <a:pt x="31510" y="21599"/>
                        <a:pt x="21082" y="21600"/>
                      </a:cubicBezTo>
                      <a:cubicBezTo>
                        <a:pt x="10965" y="21600"/>
                        <a:pt x="2203" y="14577"/>
                        <a:pt x="0" y="4703"/>
                      </a:cubicBezTo>
                      <a:lnTo>
                        <a:pt x="21082" y="0"/>
                      </a:lnTo>
                      <a:lnTo>
                        <a:pt x="42328" y="3889"/>
                      </a:lnTo>
                      <a:close/>
                    </a:path>
                  </a:pathLst>
                </a:custGeom>
                <a:solidFill>
                  <a:srgbClr val="66FFFF">
                    <a:alpha val="50195"/>
                  </a:srgbClr>
                </a:solidFill>
                <a:ln w="12700" cap="rnd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31" name="Rectangle 31">
                  <a:extLst>
                    <a:ext uri="{FF2B5EF4-FFF2-40B4-BE49-F238E27FC236}">
                      <a16:creationId xmlns:a16="http://schemas.microsoft.com/office/drawing/2014/main" id="{79BD3E42-40B6-42AF-B40D-80904A9615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67" y="768"/>
                  <a:ext cx="2377" cy="158"/>
                </a:xfrm>
                <a:prstGeom prst="rect">
                  <a:avLst/>
                </a:prstGeom>
                <a:solidFill>
                  <a:srgbClr val="66FFFF">
                    <a:alpha val="50195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0"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9529" name="Freeform 32">
                <a:extLst>
                  <a:ext uri="{FF2B5EF4-FFF2-40B4-BE49-F238E27FC236}">
                    <a16:creationId xmlns:a16="http://schemas.microsoft.com/office/drawing/2014/main" id="{581C1D2E-CDCE-4A25-B3F1-B8E09A199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7" y="768"/>
                <a:ext cx="2378" cy="159"/>
              </a:xfrm>
              <a:custGeom>
                <a:avLst/>
                <a:gdLst>
                  <a:gd name="T0" fmla="*/ 0 w 2378"/>
                  <a:gd name="T1" fmla="*/ 79 h 159"/>
                  <a:gd name="T2" fmla="*/ 0 w 2378"/>
                  <a:gd name="T3" fmla="*/ 0 h 159"/>
                  <a:gd name="T4" fmla="*/ 2377 w 2378"/>
                  <a:gd name="T5" fmla="*/ 0 h 159"/>
                  <a:gd name="T6" fmla="*/ 2377 w 2378"/>
                  <a:gd name="T7" fmla="*/ 158 h 1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78"/>
                  <a:gd name="T13" fmla="*/ 0 h 159"/>
                  <a:gd name="T14" fmla="*/ 2378 w 2378"/>
                  <a:gd name="T15" fmla="*/ 159 h 1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78" h="159">
                    <a:moveTo>
                      <a:pt x="0" y="79"/>
                    </a:moveTo>
                    <a:lnTo>
                      <a:pt x="0" y="0"/>
                    </a:lnTo>
                    <a:lnTo>
                      <a:pt x="2377" y="0"/>
                    </a:lnTo>
                    <a:lnTo>
                      <a:pt x="2377" y="158"/>
                    </a:ln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9527" name="Object 7">
              <a:extLst>
                <a:ext uri="{FF2B5EF4-FFF2-40B4-BE49-F238E27FC236}">
                  <a16:creationId xmlns:a16="http://schemas.microsoft.com/office/drawing/2014/main" id="{BD401261-8FDA-436E-9D66-DA92B0125B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97" y="1344"/>
            <a:ext cx="25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47" name="公式" r:id="rId10" imgW="215619" imgH="317087" progId="Equation.3">
                    <p:embed/>
                  </p:oleObj>
                </mc:Choice>
                <mc:Fallback>
                  <p:oleObj name="公式" r:id="rId10" imgW="215619" imgH="317087" progId="Equation.3">
                    <p:embed/>
                    <p:pic>
                      <p:nvPicPr>
                        <p:cNvPr id="19527" name="Object 7">
                          <a:extLst>
                            <a:ext uri="{FF2B5EF4-FFF2-40B4-BE49-F238E27FC236}">
                              <a16:creationId xmlns:a16="http://schemas.microsoft.com/office/drawing/2014/main" id="{BD401261-8FDA-436E-9D66-DA92B0125B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7" y="1344"/>
                          <a:ext cx="25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4">
            <a:extLst>
              <a:ext uri="{FF2B5EF4-FFF2-40B4-BE49-F238E27FC236}">
                <a16:creationId xmlns:a16="http://schemas.microsoft.com/office/drawing/2014/main" id="{97A24F0C-D9BE-4563-9A20-D66CD649109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428750"/>
            <a:ext cx="3581400" cy="4648200"/>
            <a:chOff x="432" y="1008"/>
            <a:chExt cx="2256" cy="2928"/>
          </a:xfrm>
        </p:grpSpPr>
        <p:sp>
          <p:nvSpPr>
            <p:cNvPr id="19493" name="Rectangle 35">
              <a:extLst>
                <a:ext uri="{FF2B5EF4-FFF2-40B4-BE49-F238E27FC236}">
                  <a16:creationId xmlns:a16="http://schemas.microsoft.com/office/drawing/2014/main" id="{8AC90540-5A59-4446-A48A-B84757D2B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008"/>
              <a:ext cx="2256" cy="292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19494" name="Group 36">
              <a:extLst>
                <a:ext uri="{FF2B5EF4-FFF2-40B4-BE49-F238E27FC236}">
                  <a16:creationId xmlns:a16="http://schemas.microsoft.com/office/drawing/2014/main" id="{76AB9D14-D2D2-4D49-A36C-03D9A98C97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239"/>
              <a:ext cx="1824" cy="1113"/>
              <a:chOff x="768" y="1008"/>
              <a:chExt cx="1824" cy="1113"/>
            </a:xfrm>
          </p:grpSpPr>
          <p:grpSp>
            <p:nvGrpSpPr>
              <p:cNvPr id="19495" name="Group 37">
                <a:extLst>
                  <a:ext uri="{FF2B5EF4-FFF2-40B4-BE49-F238E27FC236}">
                    <a16:creationId xmlns:a16="http://schemas.microsoft.com/office/drawing/2014/main" id="{753261F5-8505-4C4B-A29C-306D4CAC4D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488"/>
                <a:ext cx="1200" cy="384"/>
                <a:chOff x="960" y="1008"/>
                <a:chExt cx="1200" cy="480"/>
              </a:xfrm>
            </p:grpSpPr>
            <p:sp>
              <p:nvSpPr>
                <p:cNvPr id="19511" name="Line 38">
                  <a:extLst>
                    <a:ext uri="{FF2B5EF4-FFF2-40B4-BE49-F238E27FC236}">
                      <a16:creationId xmlns:a16="http://schemas.microsoft.com/office/drawing/2014/main" id="{F5DDB060-5DE1-4E07-8DA1-EED55CC0ED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12" name="Line 39">
                  <a:extLst>
                    <a:ext uri="{FF2B5EF4-FFF2-40B4-BE49-F238E27FC236}">
                      <a16:creationId xmlns:a16="http://schemas.microsoft.com/office/drawing/2014/main" id="{0894AB12-DD33-46F1-B07F-7ACF1D1FA2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13" name="Line 40">
                  <a:extLst>
                    <a:ext uri="{FF2B5EF4-FFF2-40B4-BE49-F238E27FC236}">
                      <a16:creationId xmlns:a16="http://schemas.microsoft.com/office/drawing/2014/main" id="{7F231CE9-B984-4C6F-BA0D-466801EE8E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14" name="Line 41">
                  <a:extLst>
                    <a:ext uri="{FF2B5EF4-FFF2-40B4-BE49-F238E27FC236}">
                      <a16:creationId xmlns:a16="http://schemas.microsoft.com/office/drawing/2014/main" id="{5874D860-AD51-406D-81BA-D1D643D93A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15" name="Line 42">
                  <a:extLst>
                    <a:ext uri="{FF2B5EF4-FFF2-40B4-BE49-F238E27FC236}">
                      <a16:creationId xmlns:a16="http://schemas.microsoft.com/office/drawing/2014/main" id="{6F7D1C89-CBF2-4FA7-A286-527F9EFD4E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16" name="Line 43">
                  <a:extLst>
                    <a:ext uri="{FF2B5EF4-FFF2-40B4-BE49-F238E27FC236}">
                      <a16:creationId xmlns:a16="http://schemas.microsoft.com/office/drawing/2014/main" id="{32C496EC-1936-4DC8-A13F-560C3F696F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triangl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496" name="Rectangle 44">
                <a:extLst>
                  <a:ext uri="{FF2B5EF4-FFF2-40B4-BE49-F238E27FC236}">
                    <a16:creationId xmlns:a16="http://schemas.microsoft.com/office/drawing/2014/main" id="{414FDE73-81EA-4594-9A3C-085B54E10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861"/>
                <a:ext cx="1824" cy="230"/>
              </a:xfrm>
              <a:prstGeom prst="rect">
                <a:avLst/>
              </a:prstGeom>
              <a:solidFill>
                <a:srgbClr val="66FFFF">
                  <a:alpha val="50195"/>
                </a:srgb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9497" name="Group 45">
                <a:extLst>
                  <a:ext uri="{FF2B5EF4-FFF2-40B4-BE49-F238E27FC236}">
                    <a16:creationId xmlns:a16="http://schemas.microsoft.com/office/drawing/2014/main" id="{80368496-B488-4B26-8E7C-B557F14EA9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1488"/>
                <a:ext cx="1780" cy="365"/>
                <a:chOff x="2358" y="768"/>
                <a:chExt cx="2387" cy="528"/>
              </a:xfrm>
            </p:grpSpPr>
            <p:grpSp>
              <p:nvGrpSpPr>
                <p:cNvPr id="19507" name="Group 46">
                  <a:extLst>
                    <a:ext uri="{FF2B5EF4-FFF2-40B4-BE49-F238E27FC236}">
                      <a16:creationId xmlns:a16="http://schemas.microsoft.com/office/drawing/2014/main" id="{226D6279-B134-498A-ACCE-1EF13D26E3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58" y="768"/>
                  <a:ext cx="2386" cy="528"/>
                  <a:chOff x="2358" y="768"/>
                  <a:chExt cx="2386" cy="528"/>
                </a:xfrm>
              </p:grpSpPr>
              <p:sp>
                <p:nvSpPr>
                  <p:cNvPr id="19509" name="Arc 47">
                    <a:extLst>
                      <a:ext uri="{FF2B5EF4-FFF2-40B4-BE49-F238E27FC236}">
                        <a16:creationId xmlns:a16="http://schemas.microsoft.com/office/drawing/2014/main" id="{B480CC29-2600-4600-B4F1-3A9751036A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58" y="768"/>
                    <a:ext cx="2385" cy="528"/>
                  </a:xfrm>
                  <a:custGeom>
                    <a:avLst/>
                    <a:gdLst>
                      <a:gd name="T0" fmla="*/ 0 w 42329"/>
                      <a:gd name="T1" fmla="*/ 0 h 21600"/>
                      <a:gd name="T2" fmla="*/ 0 w 42329"/>
                      <a:gd name="T3" fmla="*/ 0 h 21600"/>
                      <a:gd name="T4" fmla="*/ 0 w 42329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42329"/>
                      <a:gd name="T10" fmla="*/ 0 h 21600"/>
                      <a:gd name="T11" fmla="*/ 42329 w 42329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42329" h="21600" fill="none" extrusionOk="0">
                        <a:moveTo>
                          <a:pt x="42328" y="3889"/>
                        </a:moveTo>
                        <a:cubicBezTo>
                          <a:pt x="40450" y="14148"/>
                          <a:pt x="31510" y="21599"/>
                          <a:pt x="21082" y="21600"/>
                        </a:cubicBezTo>
                        <a:cubicBezTo>
                          <a:pt x="10965" y="21600"/>
                          <a:pt x="2203" y="14577"/>
                          <a:pt x="0" y="4703"/>
                        </a:cubicBezTo>
                      </a:path>
                      <a:path w="42329" h="21600" stroke="0" extrusionOk="0">
                        <a:moveTo>
                          <a:pt x="42328" y="3889"/>
                        </a:moveTo>
                        <a:cubicBezTo>
                          <a:pt x="40450" y="14148"/>
                          <a:pt x="31510" y="21599"/>
                          <a:pt x="21082" y="21600"/>
                        </a:cubicBezTo>
                        <a:cubicBezTo>
                          <a:pt x="10965" y="21600"/>
                          <a:pt x="2203" y="14577"/>
                          <a:pt x="0" y="4703"/>
                        </a:cubicBezTo>
                        <a:lnTo>
                          <a:pt x="21082" y="0"/>
                        </a:lnTo>
                        <a:lnTo>
                          <a:pt x="42328" y="3889"/>
                        </a:lnTo>
                        <a:close/>
                      </a:path>
                    </a:pathLst>
                  </a:custGeom>
                  <a:solidFill>
                    <a:srgbClr val="66FFFF">
                      <a:alpha val="50195"/>
                    </a:srgbClr>
                  </a:solidFill>
                  <a:ln w="12700" cap="rnd">
                    <a:solidFill>
                      <a:schemeClr val="tx1"/>
                    </a:solidFill>
                    <a:round/>
                    <a:headEnd type="none" w="sm" len="lg"/>
                    <a:tailEnd type="non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10" name="Rectangle 48">
                    <a:extLst>
                      <a:ext uri="{FF2B5EF4-FFF2-40B4-BE49-F238E27FC236}">
                        <a16:creationId xmlns:a16="http://schemas.microsoft.com/office/drawing/2014/main" id="{6153224F-D267-446D-A2CF-466ADCE7C7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67" y="768"/>
                    <a:ext cx="2377" cy="158"/>
                  </a:xfrm>
                  <a:prstGeom prst="rect">
                    <a:avLst/>
                  </a:prstGeom>
                  <a:solidFill>
                    <a:srgbClr val="66FFFF">
                      <a:alpha val="50195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0" lang="zh-CN" altLang="en-US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9508" name="Freeform 49">
                  <a:extLst>
                    <a:ext uri="{FF2B5EF4-FFF2-40B4-BE49-F238E27FC236}">
                      <a16:creationId xmlns:a16="http://schemas.microsoft.com/office/drawing/2014/main" id="{6C344138-53DE-4DB9-868F-1634D9F956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67" y="768"/>
                  <a:ext cx="2378" cy="159"/>
                </a:xfrm>
                <a:custGeom>
                  <a:avLst/>
                  <a:gdLst>
                    <a:gd name="T0" fmla="*/ 0 w 2378"/>
                    <a:gd name="T1" fmla="*/ 79 h 159"/>
                    <a:gd name="T2" fmla="*/ 0 w 2378"/>
                    <a:gd name="T3" fmla="*/ 0 h 159"/>
                    <a:gd name="T4" fmla="*/ 2377 w 2378"/>
                    <a:gd name="T5" fmla="*/ 0 h 159"/>
                    <a:gd name="T6" fmla="*/ 2377 w 2378"/>
                    <a:gd name="T7" fmla="*/ 158 h 15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78"/>
                    <a:gd name="T13" fmla="*/ 0 h 159"/>
                    <a:gd name="T14" fmla="*/ 2378 w 2378"/>
                    <a:gd name="T15" fmla="*/ 159 h 15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78" h="159">
                      <a:moveTo>
                        <a:pt x="0" y="79"/>
                      </a:moveTo>
                      <a:lnTo>
                        <a:pt x="0" y="0"/>
                      </a:lnTo>
                      <a:lnTo>
                        <a:pt x="2377" y="0"/>
                      </a:lnTo>
                      <a:lnTo>
                        <a:pt x="2377" y="158"/>
                      </a:lnTo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 type="none" w="sm" len="lg"/>
                  <a:tailEnd type="none" w="sm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9498" name="Object 2">
                <a:extLst>
                  <a:ext uri="{FF2B5EF4-FFF2-40B4-BE49-F238E27FC236}">
                    <a16:creationId xmlns:a16="http://schemas.microsoft.com/office/drawing/2014/main" id="{85496EB9-2250-4B0A-8A42-06E50445A16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68" y="1529"/>
              <a:ext cx="247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248" name="公式" r:id="rId12" imgW="177646" imgH="190335" progId="Equation.3">
                      <p:embed/>
                    </p:oleObj>
                  </mc:Choice>
                  <mc:Fallback>
                    <p:oleObj name="公式" r:id="rId12" imgW="177646" imgH="190335" progId="Equation.3">
                      <p:embed/>
                      <p:pic>
                        <p:nvPicPr>
                          <p:cNvPr id="19498" name="Object 2">
                            <a:extLst>
                              <a:ext uri="{FF2B5EF4-FFF2-40B4-BE49-F238E27FC236}">
                                <a16:creationId xmlns:a16="http://schemas.microsoft.com/office/drawing/2014/main" id="{85496EB9-2250-4B0A-8A42-06E50445A16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68" y="1529"/>
                            <a:ext cx="247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99" name="Object 3">
                <a:extLst>
                  <a:ext uri="{FF2B5EF4-FFF2-40B4-BE49-F238E27FC236}">
                    <a16:creationId xmlns:a16="http://schemas.microsoft.com/office/drawing/2014/main" id="{47D105B0-A92A-41F7-8AF8-B25EE7EEC9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52" y="1872"/>
              <a:ext cx="247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8249" name="公式" r:id="rId14" imgW="177646" imgH="190335" progId="Equation.3">
                      <p:embed/>
                    </p:oleObj>
                  </mc:Choice>
                  <mc:Fallback>
                    <p:oleObj name="公式" r:id="rId14" imgW="177646" imgH="190335" progId="Equation.3">
                      <p:embed/>
                      <p:pic>
                        <p:nvPicPr>
                          <p:cNvPr id="19499" name="Object 3">
                            <a:extLst>
                              <a:ext uri="{FF2B5EF4-FFF2-40B4-BE49-F238E27FC236}">
                                <a16:creationId xmlns:a16="http://schemas.microsoft.com/office/drawing/2014/main" id="{47D105B0-A92A-41F7-8AF8-B25EE7EEC97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2" y="1872"/>
                            <a:ext cx="247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00" name="Group 52">
                <a:extLst>
                  <a:ext uri="{FF2B5EF4-FFF2-40B4-BE49-F238E27FC236}">
                    <a16:creationId xmlns:a16="http://schemas.microsoft.com/office/drawing/2014/main" id="{BF0DE71C-7937-4E8A-B45F-04BC497412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1008"/>
                <a:ext cx="1200" cy="480"/>
                <a:chOff x="960" y="1008"/>
                <a:chExt cx="1200" cy="480"/>
              </a:xfrm>
            </p:grpSpPr>
            <p:sp>
              <p:nvSpPr>
                <p:cNvPr id="19501" name="Line 53">
                  <a:extLst>
                    <a:ext uri="{FF2B5EF4-FFF2-40B4-BE49-F238E27FC236}">
                      <a16:creationId xmlns:a16="http://schemas.microsoft.com/office/drawing/2014/main" id="{20F4F893-4251-49C9-AE98-B416D1384F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2" name="Line 54">
                  <a:extLst>
                    <a:ext uri="{FF2B5EF4-FFF2-40B4-BE49-F238E27FC236}">
                      <a16:creationId xmlns:a16="http://schemas.microsoft.com/office/drawing/2014/main" id="{7AAF28B3-1BF4-4C58-8E76-E4DF331454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3" name="Line 55">
                  <a:extLst>
                    <a:ext uri="{FF2B5EF4-FFF2-40B4-BE49-F238E27FC236}">
                      <a16:creationId xmlns:a16="http://schemas.microsoft.com/office/drawing/2014/main" id="{C6B674DF-8E1E-47B7-9EDD-D3761B641E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4" name="Line 56">
                  <a:extLst>
                    <a:ext uri="{FF2B5EF4-FFF2-40B4-BE49-F238E27FC236}">
                      <a16:creationId xmlns:a16="http://schemas.microsoft.com/office/drawing/2014/main" id="{38542C03-5164-4BDD-98F4-6F60F0C1D6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5" name="Line 57">
                  <a:extLst>
                    <a:ext uri="{FF2B5EF4-FFF2-40B4-BE49-F238E27FC236}">
                      <a16:creationId xmlns:a16="http://schemas.microsoft.com/office/drawing/2014/main" id="{F51F46AA-A9F7-429E-8E56-A9A219A48C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06" name="Line 58">
                  <a:extLst>
                    <a:ext uri="{FF2B5EF4-FFF2-40B4-BE49-F238E27FC236}">
                      <a16:creationId xmlns:a16="http://schemas.microsoft.com/office/drawing/2014/main" id="{B1F9D422-F29D-41BE-9F00-BC2F65CAB0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60" y="1008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FF6600"/>
                  </a:solidFill>
                  <a:round/>
                  <a:headEnd type="none" w="sm" len="lg"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5370" name="Text Box 59">
            <a:extLst>
              <a:ext uri="{FF2B5EF4-FFF2-40B4-BE49-F238E27FC236}">
                <a16:creationId xmlns:a16="http://schemas.microsoft.com/office/drawing/2014/main" id="{2F57DE46-4FC1-4362-A6A8-06C594CA4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81038"/>
            <a:ext cx="54578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半波损失需具体问题具体分析：</a:t>
            </a:r>
          </a:p>
        </p:txBody>
      </p:sp>
      <p:grpSp>
        <p:nvGrpSpPr>
          <p:cNvPr id="15" name="Group 60">
            <a:extLst>
              <a:ext uri="{FF2B5EF4-FFF2-40B4-BE49-F238E27FC236}">
                <a16:creationId xmlns:a16="http://schemas.microsoft.com/office/drawing/2014/main" id="{3B76AB53-68D8-49DB-9D39-F6BC54F84F3F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795713"/>
            <a:ext cx="2057400" cy="2057400"/>
            <a:chOff x="960" y="2448"/>
            <a:chExt cx="1440" cy="1440"/>
          </a:xfrm>
        </p:grpSpPr>
        <p:sp>
          <p:nvSpPr>
            <p:cNvPr id="19478" name="Oval 61">
              <a:extLst>
                <a:ext uri="{FF2B5EF4-FFF2-40B4-BE49-F238E27FC236}">
                  <a16:creationId xmlns:a16="http://schemas.microsoft.com/office/drawing/2014/main" id="{34DD62CC-6E03-4025-BF4E-094A094A2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448"/>
              <a:ext cx="1440" cy="144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79" name="Oval 62">
              <a:extLst>
                <a:ext uri="{FF2B5EF4-FFF2-40B4-BE49-F238E27FC236}">
                  <a16:creationId xmlns:a16="http://schemas.microsoft.com/office/drawing/2014/main" id="{5AD962A7-9E36-4E69-A19D-A946E2F67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2481"/>
              <a:ext cx="1376" cy="13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80" name="Oval 63">
              <a:extLst>
                <a:ext uri="{FF2B5EF4-FFF2-40B4-BE49-F238E27FC236}">
                  <a16:creationId xmlns:a16="http://schemas.microsoft.com/office/drawing/2014/main" id="{1A585469-72B4-493D-BF8A-9ED37E13D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2513"/>
              <a:ext cx="1310" cy="131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81" name="Oval 64">
              <a:extLst>
                <a:ext uri="{FF2B5EF4-FFF2-40B4-BE49-F238E27FC236}">
                  <a16:creationId xmlns:a16="http://schemas.microsoft.com/office/drawing/2014/main" id="{524DD8A8-9BEA-4297-9759-1EA8A731F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2546"/>
              <a:ext cx="1246" cy="124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82" name="Oval 65">
              <a:extLst>
                <a:ext uri="{FF2B5EF4-FFF2-40B4-BE49-F238E27FC236}">
                  <a16:creationId xmlns:a16="http://schemas.microsoft.com/office/drawing/2014/main" id="{ACBAD1FE-FF7E-4133-B2A7-DB2A239E3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" y="2578"/>
              <a:ext cx="1180" cy="118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83" name="Oval 66">
              <a:extLst>
                <a:ext uri="{FF2B5EF4-FFF2-40B4-BE49-F238E27FC236}">
                  <a16:creationId xmlns:a16="http://schemas.microsoft.com/office/drawing/2014/main" id="{E8AEDEEB-10B8-46FA-807E-A6C43D296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" y="2611"/>
              <a:ext cx="1114" cy="11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84" name="Oval 67">
              <a:extLst>
                <a:ext uri="{FF2B5EF4-FFF2-40B4-BE49-F238E27FC236}">
                  <a16:creationId xmlns:a16="http://schemas.microsoft.com/office/drawing/2014/main" id="{E6FA188C-E20F-4063-A2C3-6B552404C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" y="2645"/>
              <a:ext cx="1046" cy="1046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85" name="Oval 68">
              <a:extLst>
                <a:ext uri="{FF2B5EF4-FFF2-40B4-BE49-F238E27FC236}">
                  <a16:creationId xmlns:a16="http://schemas.microsoft.com/office/drawing/2014/main" id="{CB625716-9521-4749-99E8-B5A45C92E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2710"/>
              <a:ext cx="914" cy="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86" name="Oval 69">
              <a:extLst>
                <a:ext uri="{FF2B5EF4-FFF2-40B4-BE49-F238E27FC236}">
                  <a16:creationId xmlns:a16="http://schemas.microsoft.com/office/drawing/2014/main" id="{0288ED9F-B2D8-4857-9460-83A71E928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" y="2678"/>
              <a:ext cx="980" cy="9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87" name="Oval 70">
              <a:extLst>
                <a:ext uri="{FF2B5EF4-FFF2-40B4-BE49-F238E27FC236}">
                  <a16:creationId xmlns:a16="http://schemas.microsoft.com/office/drawing/2014/main" id="{8C5F49AC-66F1-4C53-84E7-95BE7CEAD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" y="2726"/>
              <a:ext cx="886" cy="884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88" name="Oval 71">
              <a:extLst>
                <a:ext uri="{FF2B5EF4-FFF2-40B4-BE49-F238E27FC236}">
                  <a16:creationId xmlns:a16="http://schemas.microsoft.com/office/drawing/2014/main" id="{490B9488-0C43-4784-B95C-51E3AB0BA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775"/>
              <a:ext cx="784" cy="78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89" name="Oval 72">
              <a:extLst>
                <a:ext uri="{FF2B5EF4-FFF2-40B4-BE49-F238E27FC236}">
                  <a16:creationId xmlns:a16="http://schemas.microsoft.com/office/drawing/2014/main" id="{6D384387-1DA0-45A7-B25D-5F51CE9EF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841"/>
              <a:ext cx="656" cy="654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90" name="Oval 73">
              <a:extLst>
                <a:ext uri="{FF2B5EF4-FFF2-40B4-BE49-F238E27FC236}">
                  <a16:creationId xmlns:a16="http://schemas.microsoft.com/office/drawing/2014/main" id="{3BE0A262-B67B-4117-A8E9-41C3987CD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" y="2890"/>
              <a:ext cx="554" cy="55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91" name="Oval 74">
              <a:extLst>
                <a:ext uri="{FF2B5EF4-FFF2-40B4-BE49-F238E27FC236}">
                  <a16:creationId xmlns:a16="http://schemas.microsoft.com/office/drawing/2014/main" id="{1934FEB7-3701-4834-94BB-91753F615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2959"/>
              <a:ext cx="416" cy="418"/>
            </a:xfrm>
            <a:prstGeom prst="ellipse">
              <a:avLst/>
            </a:prstGeom>
            <a:solidFill>
              <a:srgbClr val="FFCC00"/>
            </a:solidFill>
            <a:ln w="12700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92" name="Oval 75">
              <a:extLst>
                <a:ext uri="{FF2B5EF4-FFF2-40B4-BE49-F238E27FC236}">
                  <a16:creationId xmlns:a16="http://schemas.microsoft.com/office/drawing/2014/main" id="{501E09BA-8651-4743-9C51-D2972E338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3038"/>
              <a:ext cx="260" cy="26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76">
            <a:extLst>
              <a:ext uri="{FF2B5EF4-FFF2-40B4-BE49-F238E27FC236}">
                <a16:creationId xmlns:a16="http://schemas.microsoft.com/office/drawing/2014/main" id="{610C5BD7-0480-402D-BCF4-0403AD1FBE18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929063"/>
            <a:ext cx="2057400" cy="1981200"/>
            <a:chOff x="3504" y="2544"/>
            <a:chExt cx="1440" cy="1440"/>
          </a:xfrm>
        </p:grpSpPr>
        <p:sp>
          <p:nvSpPr>
            <p:cNvPr id="19464" name="Oval 77">
              <a:extLst>
                <a:ext uri="{FF2B5EF4-FFF2-40B4-BE49-F238E27FC236}">
                  <a16:creationId xmlns:a16="http://schemas.microsoft.com/office/drawing/2014/main" id="{7FCE04A2-E6CD-4973-93C3-83607A1B5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44"/>
              <a:ext cx="1440" cy="144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65" name="Oval 78">
              <a:extLst>
                <a:ext uri="{FF2B5EF4-FFF2-40B4-BE49-F238E27FC236}">
                  <a16:creationId xmlns:a16="http://schemas.microsoft.com/office/drawing/2014/main" id="{FA7D8D1E-4963-40E4-9621-8FA13679A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" y="2577"/>
              <a:ext cx="1376" cy="137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66" name="Oval 79">
              <a:extLst>
                <a:ext uri="{FF2B5EF4-FFF2-40B4-BE49-F238E27FC236}">
                  <a16:creationId xmlns:a16="http://schemas.microsoft.com/office/drawing/2014/main" id="{05537F01-E47C-40AD-B98C-115A7819B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2609"/>
              <a:ext cx="1310" cy="131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67" name="Oval 80">
              <a:extLst>
                <a:ext uri="{FF2B5EF4-FFF2-40B4-BE49-F238E27FC236}">
                  <a16:creationId xmlns:a16="http://schemas.microsoft.com/office/drawing/2014/main" id="{2959CC36-30A8-43DC-94A4-1DDAB53E1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642"/>
              <a:ext cx="1246" cy="124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68" name="Oval 81">
              <a:extLst>
                <a:ext uri="{FF2B5EF4-FFF2-40B4-BE49-F238E27FC236}">
                  <a16:creationId xmlns:a16="http://schemas.microsoft.com/office/drawing/2014/main" id="{87550C2B-D352-478B-9C84-13AA55CD8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2674"/>
              <a:ext cx="1180" cy="1180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69" name="Oval 82">
              <a:extLst>
                <a:ext uri="{FF2B5EF4-FFF2-40B4-BE49-F238E27FC236}">
                  <a16:creationId xmlns:a16="http://schemas.microsoft.com/office/drawing/2014/main" id="{361F17EA-A7B1-448D-9063-7AD35570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" y="2707"/>
              <a:ext cx="1114" cy="1114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70" name="Oval 83">
              <a:extLst>
                <a:ext uri="{FF2B5EF4-FFF2-40B4-BE49-F238E27FC236}">
                  <a16:creationId xmlns:a16="http://schemas.microsoft.com/office/drawing/2014/main" id="{20DC0FC1-EBD2-4C69-AC1B-F71E66F37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" y="2741"/>
              <a:ext cx="1046" cy="1046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71" name="Oval 84">
              <a:extLst>
                <a:ext uri="{FF2B5EF4-FFF2-40B4-BE49-F238E27FC236}">
                  <a16:creationId xmlns:a16="http://schemas.microsoft.com/office/drawing/2014/main" id="{98B9E057-FC9A-4B8A-B4D7-3EAD7EFDB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" y="2806"/>
              <a:ext cx="914" cy="9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72" name="Oval 85">
              <a:extLst>
                <a:ext uri="{FF2B5EF4-FFF2-40B4-BE49-F238E27FC236}">
                  <a16:creationId xmlns:a16="http://schemas.microsoft.com/office/drawing/2014/main" id="{F03574C5-59FB-4BC8-B98D-628684A79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" y="2774"/>
              <a:ext cx="980" cy="9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73" name="Oval 86">
              <a:extLst>
                <a:ext uri="{FF2B5EF4-FFF2-40B4-BE49-F238E27FC236}">
                  <a16:creationId xmlns:a16="http://schemas.microsoft.com/office/drawing/2014/main" id="{537B0B93-DD8D-44AF-9BB8-7A7A8332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2822"/>
              <a:ext cx="886" cy="884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74" name="Oval 87">
              <a:extLst>
                <a:ext uri="{FF2B5EF4-FFF2-40B4-BE49-F238E27FC236}">
                  <a16:creationId xmlns:a16="http://schemas.microsoft.com/office/drawing/2014/main" id="{63E99B58-0418-4D92-BF75-47649894C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2871"/>
              <a:ext cx="784" cy="78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75" name="Oval 88">
              <a:extLst>
                <a:ext uri="{FF2B5EF4-FFF2-40B4-BE49-F238E27FC236}">
                  <a16:creationId xmlns:a16="http://schemas.microsoft.com/office/drawing/2014/main" id="{08D5DF02-AD0A-4A8B-9574-5EA862D4A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2937"/>
              <a:ext cx="656" cy="654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76" name="Oval 89">
              <a:extLst>
                <a:ext uri="{FF2B5EF4-FFF2-40B4-BE49-F238E27FC236}">
                  <a16:creationId xmlns:a16="http://schemas.microsoft.com/office/drawing/2014/main" id="{3F83647B-384B-4DFE-B4FC-DF716621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7" y="2976"/>
              <a:ext cx="565" cy="56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9477" name="Oval 90">
              <a:extLst>
                <a:ext uri="{FF2B5EF4-FFF2-40B4-BE49-F238E27FC236}">
                  <a16:creationId xmlns:a16="http://schemas.microsoft.com/office/drawing/2014/main" id="{99442B72-FDA9-49CD-8816-A437C1447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72"/>
              <a:ext cx="384" cy="384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9463" name="灯片编号占位符 1">
            <a:extLst>
              <a:ext uri="{FF2B5EF4-FFF2-40B4-BE49-F238E27FC236}">
                <a16:creationId xmlns:a16="http://schemas.microsoft.com/office/drawing/2014/main" id="{857E0837-5D39-4533-9DB6-B3641072C12A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631A900-C402-4A0F-89C2-16A6DE35B8C9}" type="slidenum">
              <a:rPr lang="en-US" altLang="zh-CN" b="0">
                <a:solidFill>
                  <a:srgbClr val="FF00FF"/>
                </a:solidFill>
              </a:rPr>
              <a:pPr eaLnBrk="1" hangingPunct="1"/>
              <a:t>7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50E8908F-574F-42CE-8727-E9556F3E8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333375"/>
            <a:ext cx="81026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一平面单色光波垂直照射在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厚度均匀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的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薄油膜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上，油膜覆盖在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玻璃板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上，所用光源波长可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连续变化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，观察到</a:t>
            </a:r>
            <a:r>
              <a:rPr lang="en-US" altLang="zh-CN">
                <a:solidFill>
                  <a:srgbClr val="66FFFF"/>
                </a:solidFill>
              </a:rPr>
              <a:t>500</a:t>
            </a:r>
            <a:r>
              <a:rPr lang="en-US" altLang="zh-CN">
                <a:solidFill>
                  <a:srgbClr val="66FFFF"/>
                </a:solidFill>
                <a:latin typeface="宋体" panose="02010600030101010101" pitchFamily="2" charset="-122"/>
              </a:rPr>
              <a:t>nm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和</a:t>
            </a:r>
            <a:r>
              <a:rPr lang="en-US" altLang="zh-CN">
                <a:solidFill>
                  <a:srgbClr val="66FFFF"/>
                </a:solidFill>
              </a:rPr>
              <a:t>700</a:t>
            </a:r>
            <a:r>
              <a:rPr lang="en-US" altLang="zh-CN">
                <a:solidFill>
                  <a:srgbClr val="66FFFF"/>
                </a:solidFill>
                <a:latin typeface="宋体" panose="02010600030101010101" pitchFamily="2" charset="-122"/>
              </a:rPr>
              <a:t>nm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这两个波长的光在反射中连续消失。油的折射率</a:t>
            </a:r>
            <a:r>
              <a:rPr lang="en-US" altLang="zh-CN">
                <a:solidFill>
                  <a:srgbClr val="66FFFF"/>
                </a:solidFill>
              </a:rPr>
              <a:t>1.30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，玻璃的折射率为</a:t>
            </a:r>
            <a:r>
              <a:rPr lang="en-US" altLang="zh-CN">
                <a:solidFill>
                  <a:srgbClr val="66FFFF"/>
                </a:solidFill>
              </a:rPr>
              <a:t>1.50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AC315FE9-0E00-4FDA-9BA0-D9BDB8D35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90830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解</a:t>
            </a:r>
            <a:r>
              <a:rPr lang="zh-CN" altLang="en-US" b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96D36DDE-EAD0-4D89-84B5-803E004B1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2890838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根据题意，反射光均有半波损失，暗纹的条件 </a:t>
            </a:r>
          </a:p>
        </p:txBody>
      </p:sp>
      <p:graphicFrame>
        <p:nvGraphicFramePr>
          <p:cNvPr id="15365" name="Object 2">
            <a:extLst>
              <a:ext uri="{FF2B5EF4-FFF2-40B4-BE49-F238E27FC236}">
                <a16:creationId xmlns:a16="http://schemas.microsoft.com/office/drawing/2014/main" id="{AD234FEC-DFDE-4CEE-9C1F-3B9BD4DCE9C3}"/>
              </a:ext>
            </a:extLst>
          </p:cNvPr>
          <p:cNvGraphicFramePr>
            <a:graphicFrameLocks/>
          </p:cNvGraphicFramePr>
          <p:nvPr/>
        </p:nvGraphicFramePr>
        <p:xfrm>
          <a:off x="2508250" y="3375025"/>
          <a:ext cx="214788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35" name="公式" r:id="rId3" imgW="2352669" imgH="790507" progId="Equation.3">
                  <p:embed/>
                </p:oleObj>
              </mc:Choice>
              <mc:Fallback>
                <p:oleObj name="公式" r:id="rId3" imgW="2352669" imgH="790507" progId="Equation.3">
                  <p:embed/>
                  <p:pic>
                    <p:nvPicPr>
                      <p:cNvPr id="15365" name="Object 2">
                        <a:extLst>
                          <a:ext uri="{FF2B5EF4-FFF2-40B4-BE49-F238E27FC236}">
                            <a16:creationId xmlns:a16="http://schemas.microsoft.com/office/drawing/2014/main" id="{AD234FEC-DFDE-4CEE-9C1F-3B9BD4DCE9C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375025"/>
                        <a:ext cx="214788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3">
            <a:extLst>
              <a:ext uri="{FF2B5EF4-FFF2-40B4-BE49-F238E27FC236}">
                <a16:creationId xmlns:a16="http://schemas.microsoft.com/office/drawing/2014/main" id="{1BF6EB1C-00EA-4CAF-89CC-AB62ECB05E51}"/>
              </a:ext>
            </a:extLst>
          </p:cNvPr>
          <p:cNvGraphicFramePr>
            <a:graphicFrameLocks/>
          </p:cNvGraphicFramePr>
          <p:nvPr/>
        </p:nvGraphicFramePr>
        <p:xfrm>
          <a:off x="2511425" y="4198938"/>
          <a:ext cx="2776538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36" name="公式" r:id="rId5" imgW="3048102" imgH="790507" progId="Equation.3">
                  <p:embed/>
                </p:oleObj>
              </mc:Choice>
              <mc:Fallback>
                <p:oleObj name="公式" r:id="rId5" imgW="3048102" imgH="790507" progId="Equation.3">
                  <p:embed/>
                  <p:pic>
                    <p:nvPicPr>
                      <p:cNvPr id="15366" name="Object 3">
                        <a:extLst>
                          <a:ext uri="{FF2B5EF4-FFF2-40B4-BE49-F238E27FC236}">
                            <a16:creationId xmlns:a16="http://schemas.microsoft.com/office/drawing/2014/main" id="{1BF6EB1C-00EA-4CAF-89CC-AB62ECB05E5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4198938"/>
                        <a:ext cx="2776538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4">
            <a:extLst>
              <a:ext uri="{FF2B5EF4-FFF2-40B4-BE49-F238E27FC236}">
                <a16:creationId xmlns:a16="http://schemas.microsoft.com/office/drawing/2014/main" id="{61403FB7-6A37-467E-8735-02383CD5E3AC}"/>
              </a:ext>
            </a:extLst>
          </p:cNvPr>
          <p:cNvGraphicFramePr>
            <a:graphicFrameLocks/>
          </p:cNvGraphicFramePr>
          <p:nvPr/>
        </p:nvGraphicFramePr>
        <p:xfrm>
          <a:off x="1908175" y="5105400"/>
          <a:ext cx="5016500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37" name="公式" r:id="rId7" imgW="5534108" imgH="1457325" progId="Equation.3">
                  <p:embed/>
                </p:oleObj>
              </mc:Choice>
              <mc:Fallback>
                <p:oleObj name="公式" r:id="rId7" imgW="5534108" imgH="1457325" progId="Equation.3">
                  <p:embed/>
                  <p:pic>
                    <p:nvPicPr>
                      <p:cNvPr id="15367" name="Object 4">
                        <a:extLst>
                          <a:ext uri="{FF2B5EF4-FFF2-40B4-BE49-F238E27FC236}">
                            <a16:creationId xmlns:a16="http://schemas.microsoft.com/office/drawing/2014/main" id="{61403FB7-6A37-467E-8735-02383CD5E3A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105400"/>
                        <a:ext cx="5016500" cy="1347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AutoShape 8">
            <a:extLst>
              <a:ext uri="{FF2B5EF4-FFF2-40B4-BE49-F238E27FC236}">
                <a16:creationId xmlns:a16="http://schemas.microsoft.com/office/drawing/2014/main" id="{BD53174B-4559-44A6-8A2D-ACE9909091C8}"/>
              </a:ext>
            </a:extLst>
          </p:cNvPr>
          <p:cNvSpPr>
            <a:spLocks/>
          </p:cNvSpPr>
          <p:nvPr/>
        </p:nvSpPr>
        <p:spPr bwMode="auto">
          <a:xfrm>
            <a:off x="2182813" y="3635375"/>
            <a:ext cx="22860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19050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5369" name="AutoShape 9">
            <a:extLst>
              <a:ext uri="{FF2B5EF4-FFF2-40B4-BE49-F238E27FC236}">
                <a16:creationId xmlns:a16="http://schemas.microsoft.com/office/drawing/2014/main" id="{63E71D41-34EF-4DC3-8849-E2CB649F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3789363"/>
            <a:ext cx="287338" cy="1944687"/>
          </a:xfrm>
          <a:prstGeom prst="curvedRightArrow">
            <a:avLst>
              <a:gd name="adj1" fmla="val 135359"/>
              <a:gd name="adj2" fmla="val 270718"/>
              <a:gd name="adj3" fmla="val 33333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5370" name="Text Box 10">
            <a:extLst>
              <a:ext uri="{FF2B5EF4-FFF2-40B4-BE49-F238E27FC236}">
                <a16:creationId xmlns:a16="http://schemas.microsoft.com/office/drawing/2014/main" id="{ECE24D81-9C43-4ADF-8D78-4D22809FB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57188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例</a:t>
            </a:r>
          </a:p>
        </p:txBody>
      </p:sp>
      <p:sp>
        <p:nvSpPr>
          <p:cNvPr id="15371" name="Text Box 11">
            <a:extLst>
              <a:ext uri="{FF2B5EF4-FFF2-40B4-BE49-F238E27FC236}">
                <a16:creationId xmlns:a16="http://schemas.microsoft.com/office/drawing/2014/main" id="{BD31417D-20E3-4014-B86D-CE04CCE5D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2295525"/>
            <a:ext cx="4175125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求</a:t>
            </a:r>
            <a:r>
              <a:rPr lang="zh-CN" altLang="en-US">
                <a:solidFill>
                  <a:schemeClr val="bg1"/>
                </a:solidFill>
              </a:rPr>
              <a:t>  油膜的</a:t>
            </a:r>
            <a:r>
              <a:rPr lang="zh-CN" altLang="en-US">
                <a:solidFill>
                  <a:srgbClr val="66FFFF"/>
                </a:solidFill>
              </a:rPr>
              <a:t>厚度</a:t>
            </a:r>
            <a:r>
              <a:rPr lang="en-US" altLang="zh-CN">
                <a:solidFill>
                  <a:schemeClr val="bg1"/>
                </a:solidFill>
              </a:rPr>
              <a:t>?</a:t>
            </a:r>
            <a:r>
              <a:rPr lang="zh-CN" altLang="en-US">
                <a:solidFill>
                  <a:srgbClr val="66FFFF"/>
                </a:solidFill>
              </a:rPr>
              <a:t> </a:t>
            </a:r>
          </a:p>
        </p:txBody>
      </p:sp>
      <p:sp>
        <p:nvSpPr>
          <p:cNvPr id="20492" name="灯片编号占位符 1">
            <a:extLst>
              <a:ext uri="{FF2B5EF4-FFF2-40B4-BE49-F238E27FC236}">
                <a16:creationId xmlns:a16="http://schemas.microsoft.com/office/drawing/2014/main" id="{2332D67E-FF95-46BD-A938-1C5D0A6D7DA6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62F815-DBD5-4F64-832F-FCAD50F8E966}" type="slidenum">
              <a:rPr lang="en-US" altLang="zh-CN" b="0">
                <a:solidFill>
                  <a:srgbClr val="FF00FF"/>
                </a:solidFill>
              </a:rPr>
              <a:pPr eaLnBrk="1" hangingPunct="1"/>
              <a:t>8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63" grpId="0" autoUpdateAnimBg="0"/>
      <p:bldP spid="15364" grpId="0" autoUpdateAnimBg="0"/>
      <p:bldP spid="15368" grpId="0" animBg="1"/>
      <p:bldP spid="15369" grpId="0" animBg="1"/>
      <p:bldP spid="15370" grpId="0"/>
      <p:bldP spid="153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8" name="Text Box 16">
            <a:extLst>
              <a:ext uri="{FF2B5EF4-FFF2-40B4-BE49-F238E27FC236}">
                <a16:creationId xmlns:a16="http://schemas.microsoft.com/office/drawing/2014/main" id="{5C28EAE2-B054-47A9-BBB3-02F5ECA9F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068388"/>
            <a:ext cx="85725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lang="zh-CN" altLang="en-US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问： 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(1)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油滴与玻璃交界处是明条还是暗条纹？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(2)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油膜的最大厚度是多少？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(3)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若油滴逐渐滩开，条纹将如何变化？</a:t>
            </a:r>
            <a:endParaRPr lang="en-US" altLang="zh-CN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ts val="3200"/>
              </a:lnSpc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（油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 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=1.60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玻璃：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=1.50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002DEA93-15A5-4DDB-B984-029B5821C84D}"/>
              </a:ext>
            </a:extLst>
          </p:cNvPr>
          <p:cNvGrpSpPr>
            <a:grpSpLocks/>
          </p:cNvGrpSpPr>
          <p:nvPr/>
        </p:nvGrpSpPr>
        <p:grpSpPr bwMode="auto">
          <a:xfrm>
            <a:off x="6335713" y="1968500"/>
            <a:ext cx="2322512" cy="603250"/>
            <a:chOff x="4165" y="1608"/>
            <a:chExt cx="1463" cy="380"/>
          </a:xfrm>
        </p:grpSpPr>
        <p:sp>
          <p:nvSpPr>
            <p:cNvPr id="21531" name="AutoShape 3">
              <a:extLst>
                <a:ext uri="{FF2B5EF4-FFF2-40B4-BE49-F238E27FC236}">
                  <a16:creationId xmlns:a16="http://schemas.microsoft.com/office/drawing/2014/main" id="{1E0754ED-138F-46B4-AF61-50F275F273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77" y="1123"/>
              <a:ext cx="240" cy="1463"/>
            </a:xfrm>
            <a:prstGeom prst="moon">
              <a:avLst>
                <a:gd name="adj" fmla="val 87500"/>
              </a:avLst>
            </a:prstGeom>
            <a:gradFill rotWithShape="0">
              <a:gsLst>
                <a:gs pos="0">
                  <a:srgbClr val="00FFFF"/>
                </a:gs>
                <a:gs pos="100000">
                  <a:srgbClr val="00B4B4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1532" name="Object 4">
              <a:extLst>
                <a:ext uri="{FF2B5EF4-FFF2-40B4-BE49-F238E27FC236}">
                  <a16:creationId xmlns:a16="http://schemas.microsoft.com/office/drawing/2014/main" id="{817C3281-E9D7-48B4-8E1B-80DFD5B18F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41" y="1608"/>
            <a:ext cx="29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81" name="公式" r:id="rId3" imgW="123857" imgH="180941" progId="Equation.3">
                    <p:embed/>
                  </p:oleObj>
                </mc:Choice>
                <mc:Fallback>
                  <p:oleObj name="公式" r:id="rId3" imgW="123857" imgH="180941" progId="Equation.3">
                    <p:embed/>
                    <p:pic>
                      <p:nvPicPr>
                        <p:cNvPr id="21532" name="Object 4">
                          <a:extLst>
                            <a:ext uri="{FF2B5EF4-FFF2-40B4-BE49-F238E27FC236}">
                              <a16:creationId xmlns:a16="http://schemas.microsoft.com/office/drawing/2014/main" id="{817C3281-E9D7-48B4-8E1B-80DFD5B18F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1" y="1608"/>
                          <a:ext cx="29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>
            <a:extLst>
              <a:ext uri="{FF2B5EF4-FFF2-40B4-BE49-F238E27FC236}">
                <a16:creationId xmlns:a16="http://schemas.microsoft.com/office/drawing/2014/main" id="{E9738EBD-0CD4-4B18-9EB6-790D0E1070D2}"/>
              </a:ext>
            </a:extLst>
          </p:cNvPr>
          <p:cNvGrpSpPr>
            <a:grpSpLocks/>
          </p:cNvGrpSpPr>
          <p:nvPr/>
        </p:nvGrpSpPr>
        <p:grpSpPr bwMode="auto">
          <a:xfrm>
            <a:off x="6143625" y="3141663"/>
            <a:ext cx="2724150" cy="2495550"/>
            <a:chOff x="4044" y="2292"/>
            <a:chExt cx="1716" cy="1572"/>
          </a:xfrm>
        </p:grpSpPr>
        <p:sp>
          <p:nvSpPr>
            <p:cNvPr id="21524" name="Rectangle 6">
              <a:extLst>
                <a:ext uri="{FF2B5EF4-FFF2-40B4-BE49-F238E27FC236}">
                  <a16:creationId xmlns:a16="http://schemas.microsoft.com/office/drawing/2014/main" id="{DBD8499F-3D46-48CA-88B5-C1C2E6FC7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" y="2292"/>
              <a:ext cx="1716" cy="157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21525" name="Group 7">
              <a:extLst>
                <a:ext uri="{FF2B5EF4-FFF2-40B4-BE49-F238E27FC236}">
                  <a16:creationId xmlns:a16="http://schemas.microsoft.com/office/drawing/2014/main" id="{C43F3608-C7A8-4F8B-93DB-5449285DB3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0" y="2352"/>
              <a:ext cx="1416" cy="1416"/>
              <a:chOff x="4200" y="2352"/>
              <a:chExt cx="1416" cy="1416"/>
            </a:xfrm>
          </p:grpSpPr>
          <p:sp>
            <p:nvSpPr>
              <p:cNvPr id="21526" name="Oval 8">
                <a:extLst>
                  <a:ext uri="{FF2B5EF4-FFF2-40B4-BE49-F238E27FC236}">
                    <a16:creationId xmlns:a16="http://schemas.microsoft.com/office/drawing/2014/main" id="{95C15E98-03C2-48DC-949E-5C06AC8C0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2352"/>
                <a:ext cx="1416" cy="1416"/>
              </a:xfrm>
              <a:prstGeom prst="ellips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7" name="Oval 9">
                <a:extLst>
                  <a:ext uri="{FF2B5EF4-FFF2-40B4-BE49-F238E27FC236}">
                    <a16:creationId xmlns:a16="http://schemas.microsoft.com/office/drawing/2014/main" id="{5F08BC56-6A87-40B3-A5F4-8B3CD3841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424"/>
                <a:ext cx="1272" cy="1272"/>
              </a:xfrm>
              <a:prstGeom prst="ellips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8" name="Oval 10">
                <a:extLst>
                  <a:ext uri="{FF2B5EF4-FFF2-40B4-BE49-F238E27FC236}">
                    <a16:creationId xmlns:a16="http://schemas.microsoft.com/office/drawing/2014/main" id="{B0A2A831-A68E-401F-886B-2AF0695BA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592"/>
                <a:ext cx="972" cy="972"/>
              </a:xfrm>
              <a:prstGeom prst="ellips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29" name="Oval 11">
                <a:extLst>
                  <a:ext uri="{FF2B5EF4-FFF2-40B4-BE49-F238E27FC236}">
                    <a16:creationId xmlns:a16="http://schemas.microsoft.com/office/drawing/2014/main" id="{77FF26F2-53B5-453C-8D71-3810344D2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796"/>
                <a:ext cx="588" cy="575"/>
              </a:xfrm>
              <a:prstGeom prst="ellipse">
                <a:avLst/>
              </a:prstGeom>
              <a:noFill/>
              <a:ln w="3810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30" name="Oval 12">
                <a:extLst>
                  <a:ext uri="{FF2B5EF4-FFF2-40B4-BE49-F238E27FC236}">
                    <a16:creationId xmlns:a16="http://schemas.microsoft.com/office/drawing/2014/main" id="{599803A2-F5F6-4364-883C-F1905D088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" y="3048"/>
                <a:ext cx="84" cy="84"/>
              </a:xfrm>
              <a:prstGeom prst="ellipse">
                <a:avLst/>
              </a:prstGeom>
              <a:solidFill>
                <a:srgbClr val="59E2FD"/>
              </a:solidFill>
              <a:ln w="9525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5" name="Group 13">
            <a:extLst>
              <a:ext uri="{FF2B5EF4-FFF2-40B4-BE49-F238E27FC236}">
                <a16:creationId xmlns:a16="http://schemas.microsoft.com/office/drawing/2014/main" id="{1F2B0B20-A770-4AF0-BFA3-1C4031B3A1EE}"/>
              </a:ext>
            </a:extLst>
          </p:cNvPr>
          <p:cNvGrpSpPr>
            <a:grpSpLocks/>
          </p:cNvGrpSpPr>
          <p:nvPr/>
        </p:nvGrpSpPr>
        <p:grpSpPr bwMode="auto">
          <a:xfrm>
            <a:off x="6143625" y="2286000"/>
            <a:ext cx="2724150" cy="642938"/>
            <a:chOff x="4044" y="1788"/>
            <a:chExt cx="1716" cy="405"/>
          </a:xfrm>
        </p:grpSpPr>
        <p:sp>
          <p:nvSpPr>
            <p:cNvPr id="21522" name="Rectangle 14">
              <a:extLst>
                <a:ext uri="{FF2B5EF4-FFF2-40B4-BE49-F238E27FC236}">
                  <a16:creationId xmlns:a16="http://schemas.microsoft.com/office/drawing/2014/main" id="{22E59280-5988-490C-94FA-4E604D268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" y="1932"/>
              <a:ext cx="1716" cy="1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1523" name="Object 15">
              <a:extLst>
                <a:ext uri="{FF2B5EF4-FFF2-40B4-BE49-F238E27FC236}">
                  <a16:creationId xmlns:a16="http://schemas.microsoft.com/office/drawing/2014/main" id="{3603FD56-28C9-4926-9177-03CCD52335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97" y="1788"/>
            <a:ext cx="290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0282" name="公式" r:id="rId5" imgW="123857" imgH="190432" progId="Equation.3">
                    <p:embed/>
                  </p:oleObj>
                </mc:Choice>
                <mc:Fallback>
                  <p:oleObj name="公式" r:id="rId5" imgW="123857" imgH="190432" progId="Equation.3">
                    <p:embed/>
                    <p:pic>
                      <p:nvPicPr>
                        <p:cNvPr id="21523" name="Object 15">
                          <a:extLst>
                            <a:ext uri="{FF2B5EF4-FFF2-40B4-BE49-F238E27FC236}">
                              <a16:creationId xmlns:a16="http://schemas.microsoft.com/office/drawing/2014/main" id="{3603FD56-28C9-4926-9177-03CCD52335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7" y="1788"/>
                          <a:ext cx="290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89" name="Text Box 17">
            <a:extLst>
              <a:ext uri="{FF2B5EF4-FFF2-40B4-BE49-F238E27FC236}">
                <a16:creationId xmlns:a16="http://schemas.microsoft.com/office/drawing/2014/main" id="{C54210F6-C30A-40A4-993A-250967677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92088"/>
            <a:ext cx="85725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200"/>
              </a:lnSpc>
            </a:pPr>
            <a:r>
              <a:rPr lang="zh-CN" altLang="en-US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在平面玻璃板上滴一滴油，用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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=576nm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的单色光垂直照射，从反射光中看到图示的干涉条纹。</a:t>
            </a:r>
          </a:p>
        </p:txBody>
      </p:sp>
      <p:sp>
        <p:nvSpPr>
          <p:cNvPr id="54290" name="Text Box 18">
            <a:extLst>
              <a:ext uri="{FF2B5EF4-FFF2-40B4-BE49-F238E27FC236}">
                <a16:creationId xmlns:a16="http://schemas.microsoft.com/office/drawing/2014/main" id="{4B5FF395-9221-4AE7-BD62-6DA4EE4EF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357438"/>
            <a:ext cx="634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解 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Wingdings" panose="05000000000000000000" pitchFamily="2" charset="2"/>
              </a:rPr>
              <a:t>(1)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因 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&lt;n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&gt;n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，要考虑</a:t>
            </a:r>
            <a:r>
              <a:rPr lang="zh-CN" alt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半波损失</a:t>
            </a:r>
            <a:endParaRPr lang="zh-CN" altLang="en-US">
              <a:solidFill>
                <a:srgbClr val="00FFFF"/>
              </a:solidFill>
            </a:endParaRPr>
          </a:p>
        </p:txBody>
      </p:sp>
      <p:sp>
        <p:nvSpPr>
          <p:cNvPr id="54291" name="Text Box 19">
            <a:extLst>
              <a:ext uri="{FF2B5EF4-FFF2-40B4-BE49-F238E27FC236}">
                <a16:creationId xmlns:a16="http://schemas.microsoft.com/office/drawing/2014/main" id="{BBE0CD66-1929-41D7-9757-B464647BF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3073400"/>
            <a:ext cx="310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暗纹条件</a:t>
            </a:r>
            <a:endParaRPr lang="zh-CN" altLang="en-US">
              <a:solidFill>
                <a:srgbClr val="00FFFF"/>
              </a:solidFill>
            </a:endParaRPr>
          </a:p>
        </p:txBody>
      </p:sp>
      <p:graphicFrame>
        <p:nvGraphicFramePr>
          <p:cNvPr id="54292" name="Object 20">
            <a:extLst>
              <a:ext uri="{FF2B5EF4-FFF2-40B4-BE49-F238E27FC236}">
                <a16:creationId xmlns:a16="http://schemas.microsoft.com/office/drawing/2014/main" id="{D283223E-44B9-4A17-88E1-D6F5DB1BE0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857500"/>
          <a:ext cx="30099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3" name="公式" r:id="rId7" imgW="1295451" imgH="352391" progId="Equation.3">
                  <p:embed/>
                </p:oleObj>
              </mc:Choice>
              <mc:Fallback>
                <p:oleObj name="公式" r:id="rId7" imgW="1295451" imgH="352391" progId="Equation.3">
                  <p:embed/>
                  <p:pic>
                    <p:nvPicPr>
                      <p:cNvPr id="54292" name="Object 20">
                        <a:extLst>
                          <a:ext uri="{FF2B5EF4-FFF2-40B4-BE49-F238E27FC236}">
                            <a16:creationId xmlns:a16="http://schemas.microsoft.com/office/drawing/2014/main" id="{D283223E-44B9-4A17-88E1-D6F5DB1BE0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57500"/>
                        <a:ext cx="30099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4" name="Text Box 22">
            <a:extLst>
              <a:ext uri="{FF2B5EF4-FFF2-40B4-BE49-F238E27FC236}">
                <a16:creationId xmlns:a16="http://schemas.microsoft.com/office/drawing/2014/main" id="{BA5FC001-FFC1-4967-BBEA-21601F350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757613"/>
            <a:ext cx="542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交界处 </a:t>
            </a: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 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0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对应于 </a:t>
            </a: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 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0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</a:t>
            </a:r>
            <a:r>
              <a:rPr lang="zh-CN" alt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暗纹</a:t>
            </a:r>
            <a:endParaRPr lang="zh-CN" altLang="en-US">
              <a:solidFill>
                <a:srgbClr val="00FFFF"/>
              </a:solidFill>
            </a:endParaRPr>
          </a:p>
        </p:txBody>
      </p:sp>
      <p:sp>
        <p:nvSpPr>
          <p:cNvPr id="54295" name="Text Box 23">
            <a:extLst>
              <a:ext uri="{FF2B5EF4-FFF2-40B4-BE49-F238E27FC236}">
                <a16:creationId xmlns:a16="http://schemas.microsoft.com/office/drawing/2014/main" id="{07C7DE01-7EAE-4BC9-A719-3ABED07F5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2862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(2)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中心点为 </a:t>
            </a:r>
            <a:r>
              <a:rPr lang="en-US" altLang="zh-CN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k 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= 4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的</a:t>
            </a:r>
            <a:r>
              <a:rPr lang="zh-CN" alt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暗纹</a:t>
            </a:r>
            <a:endParaRPr lang="zh-CN" altLang="en-US">
              <a:solidFill>
                <a:srgbClr val="00FFFF"/>
              </a:solidFill>
            </a:endParaRPr>
          </a:p>
        </p:txBody>
      </p:sp>
      <p:graphicFrame>
        <p:nvGraphicFramePr>
          <p:cNvPr id="54296" name="Object 24">
            <a:extLst>
              <a:ext uri="{FF2B5EF4-FFF2-40B4-BE49-F238E27FC236}">
                <a16:creationId xmlns:a16="http://schemas.microsoft.com/office/drawing/2014/main" id="{6CC612D5-6B8D-4B18-A263-35BD62B1B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6925" y="4741863"/>
          <a:ext cx="20034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4" name="公式" r:id="rId9" imgW="790543" imgH="390661" progId="Equation.3">
                  <p:embed/>
                </p:oleObj>
              </mc:Choice>
              <mc:Fallback>
                <p:oleObj name="公式" r:id="rId9" imgW="790543" imgH="390661" progId="Equation.3">
                  <p:embed/>
                  <p:pic>
                    <p:nvPicPr>
                      <p:cNvPr id="54296" name="Object 24">
                        <a:extLst>
                          <a:ext uri="{FF2B5EF4-FFF2-40B4-BE49-F238E27FC236}">
                            <a16:creationId xmlns:a16="http://schemas.microsoft.com/office/drawing/2014/main" id="{6CC612D5-6B8D-4B18-A263-35BD62B1BE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4741863"/>
                        <a:ext cx="2003425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Object 25">
            <a:extLst>
              <a:ext uri="{FF2B5EF4-FFF2-40B4-BE49-F238E27FC236}">
                <a16:creationId xmlns:a16="http://schemas.microsoft.com/office/drawing/2014/main" id="{8BB5B57D-BD44-4FCA-B996-96199AFE33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1625" y="4957763"/>
          <a:ext cx="20161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5" name="公式" r:id="rId11" imgW="828771" imgH="161959" progId="Equation.3">
                  <p:embed/>
                </p:oleObj>
              </mc:Choice>
              <mc:Fallback>
                <p:oleObj name="公式" r:id="rId11" imgW="828771" imgH="161959" progId="Equation.3">
                  <p:embed/>
                  <p:pic>
                    <p:nvPicPr>
                      <p:cNvPr id="54297" name="Object 25">
                        <a:extLst>
                          <a:ext uri="{FF2B5EF4-FFF2-40B4-BE49-F238E27FC236}">
                            <a16:creationId xmlns:a16="http://schemas.microsoft.com/office/drawing/2014/main" id="{8BB5B57D-BD44-4FCA-B996-96199AFE33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25" y="4957763"/>
                        <a:ext cx="20161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8" name="Text Box 26">
            <a:extLst>
              <a:ext uri="{FF2B5EF4-FFF2-40B4-BE49-F238E27FC236}">
                <a16:creationId xmlns:a16="http://schemas.microsoft.com/office/drawing/2014/main" id="{D85C9516-0FE5-4303-9861-EDF2E57BA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713413"/>
            <a:ext cx="8320088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200"/>
              </a:lnSpc>
            </a:pPr>
            <a:r>
              <a:rPr lang="en-US" altLang="zh-CN">
                <a:solidFill>
                  <a:schemeClr val="bg1"/>
                </a:solidFill>
                <a:sym typeface="Monotype Sorts" pitchFamily="2" charset="2"/>
              </a:rPr>
              <a:t>(3)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pitchFamily="2" charset="2"/>
              </a:rPr>
              <a:t>最外暗环逐渐向外扩大，中心点明暗交替变化，条纹级次逐渐减少，条纹越稀疏；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1519" name="灯片编号占位符 1">
            <a:extLst>
              <a:ext uri="{FF2B5EF4-FFF2-40B4-BE49-F238E27FC236}">
                <a16:creationId xmlns:a16="http://schemas.microsoft.com/office/drawing/2014/main" id="{CED5A735-7B1D-4568-A249-E2AAE55B8B01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345345-CC84-418A-863C-4DAB84C79B75}" type="slidenum">
              <a:rPr lang="en-US" altLang="zh-CN" b="0">
                <a:solidFill>
                  <a:srgbClr val="FF00FF"/>
                </a:solidFill>
              </a:rPr>
              <a:pPr eaLnBrk="1" hangingPunct="1"/>
              <a:t>9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5F0CA5B-02BA-4ADE-A91F-0158E65FD18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595394" y="3428207"/>
            <a:ext cx="2143125" cy="1587"/>
          </a:xfrm>
          <a:prstGeom prst="line">
            <a:avLst/>
          </a:prstGeom>
          <a:noFill/>
          <a:ln w="19050" algn="ctr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715142B-C52E-422B-9E9D-320A8AB914D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287169" y="3428207"/>
            <a:ext cx="2143125" cy="1587"/>
          </a:xfrm>
          <a:prstGeom prst="line">
            <a:avLst/>
          </a:prstGeom>
          <a:noFill/>
          <a:ln w="19050" algn="ctr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8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2000" fill="hold"/>
                                        <p:tgtEl>
                                          <p:spTgt spid="54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8" grpId="0" build="allAtOnce"/>
      <p:bldP spid="54289" grpId="0"/>
      <p:bldP spid="54290" grpId="0" autoUpdateAnimBg="0"/>
      <p:bldP spid="54291" grpId="0" autoUpdateAnimBg="0"/>
      <p:bldP spid="54294" grpId="0" autoUpdateAnimBg="0"/>
      <p:bldP spid="54295" grpId="0" autoUpdateAnimBg="0"/>
      <p:bldP spid="54298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18650</TotalTime>
  <Words>1085</Words>
  <Application>Microsoft Office PowerPoint</Application>
  <PresentationFormat>全屏显示(4:3)</PresentationFormat>
  <Paragraphs>145</Paragraphs>
  <Slides>17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楷体_GB2312</vt:lpstr>
      <vt:lpstr>LiSu</vt:lpstr>
      <vt:lpstr>Monotype Sorts</vt:lpstr>
      <vt:lpstr>黑体</vt:lpstr>
      <vt:lpstr>宋体</vt:lpstr>
      <vt:lpstr>华文仿宋</vt:lpstr>
      <vt:lpstr>华文楷体</vt:lpstr>
      <vt:lpstr>华文中宋</vt:lpstr>
      <vt:lpstr>方正书宋简体</vt:lpstr>
      <vt:lpstr>楷体</vt:lpstr>
      <vt:lpstr>Arial</vt:lpstr>
      <vt:lpstr>Symbol</vt:lpstr>
      <vt:lpstr>Times New Roman</vt:lpstr>
      <vt:lpstr>Wingdings</vt:lpstr>
      <vt:lpstr>默认设计模板</vt:lpstr>
      <vt:lpstr>Equation</vt:lpstr>
      <vt:lpstr>公式</vt:lpstr>
      <vt:lpstr>Equation.3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下册-大学物理</dc:title>
  <dc:creator>yzhang</dc:creator>
  <cp:lastModifiedBy>xjtu</cp:lastModifiedBy>
  <cp:revision>1319</cp:revision>
  <cp:lastPrinted>2022-09-23T09:41:43Z</cp:lastPrinted>
  <dcterms:created xsi:type="dcterms:W3CDTF">1998-11-21T01:35:42Z</dcterms:created>
  <dcterms:modified xsi:type="dcterms:W3CDTF">2022-10-13T07:54:58Z</dcterms:modified>
</cp:coreProperties>
</file>