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1"/>
  </p:handoutMasterIdLst>
  <p:sldIdLst>
    <p:sldId id="439" r:id="rId3"/>
    <p:sldId id="518" r:id="rId4"/>
    <p:sldId id="515" r:id="rId6"/>
    <p:sldId id="516" r:id="rId7"/>
    <p:sldId id="517" r:id="rId8"/>
    <p:sldId id="544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531" r:id="rId18"/>
    <p:sldId id="532" r:id="rId19"/>
    <p:sldId id="533" r:id="rId20"/>
  </p:sldIdLst>
  <p:sldSz cx="9144000" cy="6858000" type="screen4x3"/>
  <p:notesSz cx="6797675" cy="9928225"/>
  <p:custDataLst>
    <p:tags r:id="rId2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 userDrawn="1">
          <p15:clr>
            <a:srgbClr val="A4A3A4"/>
          </p15:clr>
        </p15:guide>
        <p15:guide id="2" pos="5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800000"/>
    <a:srgbClr val="FFCC99"/>
    <a:srgbClr val="CC6600"/>
    <a:srgbClr val="00999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59" autoAdjust="0"/>
    <p:restoredTop sz="94830" autoAdjust="0"/>
  </p:normalViewPr>
  <p:slideViewPr>
    <p:cSldViewPr showGuides="1">
      <p:cViewPr varScale="1">
        <p:scale>
          <a:sx n="85" d="100"/>
          <a:sy n="85" d="100"/>
        </p:scale>
        <p:origin x="1219" y="48"/>
      </p:cViewPr>
      <p:guideLst>
        <p:guide orient="horz" pos="2523"/>
        <p:guide pos="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emf"/><Relationship Id="rId8" Type="http://schemas.openxmlformats.org/officeDocument/2006/relationships/image" Target="../media/image9.emf"/><Relationship Id="rId7" Type="http://schemas.openxmlformats.org/officeDocument/2006/relationships/image" Target="../media/image8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3" Type="http://schemas.openxmlformats.org/officeDocument/2006/relationships/image" Target="../media/image25.emf"/><Relationship Id="rId22" Type="http://schemas.openxmlformats.org/officeDocument/2006/relationships/image" Target="../media/image24.emf"/><Relationship Id="rId21" Type="http://schemas.openxmlformats.org/officeDocument/2006/relationships/image" Target="../media/image23.emf"/><Relationship Id="rId20" Type="http://schemas.openxmlformats.org/officeDocument/2006/relationships/image" Target="../media/image22.emf"/><Relationship Id="rId2" Type="http://schemas.openxmlformats.org/officeDocument/2006/relationships/image" Target="../media/image3.emf"/><Relationship Id="rId19" Type="http://schemas.openxmlformats.org/officeDocument/2006/relationships/image" Target="../media/image21.emf"/><Relationship Id="rId18" Type="http://schemas.openxmlformats.org/officeDocument/2006/relationships/image" Target="../media/image20.emf"/><Relationship Id="rId17" Type="http://schemas.openxmlformats.org/officeDocument/2006/relationships/image" Target="../media/image19.emf"/><Relationship Id="rId16" Type="http://schemas.openxmlformats.org/officeDocument/2006/relationships/image" Target="../media/image18.emf"/><Relationship Id="rId15" Type="http://schemas.openxmlformats.org/officeDocument/2006/relationships/image" Target="../media/image17.emf"/><Relationship Id="rId14" Type="http://schemas.openxmlformats.org/officeDocument/2006/relationships/image" Target="../media/image16.emf"/><Relationship Id="rId13" Type="http://schemas.openxmlformats.org/officeDocument/2006/relationships/image" Target="../media/image14.emf"/><Relationship Id="rId12" Type="http://schemas.openxmlformats.org/officeDocument/2006/relationships/image" Target="../media/image13.emf"/><Relationship Id="rId11" Type="http://schemas.openxmlformats.org/officeDocument/2006/relationships/image" Target="../media/image12.emf"/><Relationship Id="rId10" Type="http://schemas.openxmlformats.org/officeDocument/2006/relationships/image" Target="../media/image11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e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9.emf"/><Relationship Id="rId8" Type="http://schemas.openxmlformats.org/officeDocument/2006/relationships/image" Target="../media/image158.emf"/><Relationship Id="rId7" Type="http://schemas.openxmlformats.org/officeDocument/2006/relationships/image" Target="../media/image157.emf"/><Relationship Id="rId6" Type="http://schemas.openxmlformats.org/officeDocument/2006/relationships/image" Target="../media/image156.emf"/><Relationship Id="rId5" Type="http://schemas.openxmlformats.org/officeDocument/2006/relationships/image" Target="../media/image155.emf"/><Relationship Id="rId4" Type="http://schemas.openxmlformats.org/officeDocument/2006/relationships/image" Target="../media/image154.emf"/><Relationship Id="rId3" Type="http://schemas.openxmlformats.org/officeDocument/2006/relationships/image" Target="../media/image153.emf"/><Relationship Id="rId2" Type="http://schemas.openxmlformats.org/officeDocument/2006/relationships/image" Target="../media/image152.emf"/><Relationship Id="rId10" Type="http://schemas.openxmlformats.org/officeDocument/2006/relationships/image" Target="../media/image160.emf"/><Relationship Id="rId1" Type="http://schemas.openxmlformats.org/officeDocument/2006/relationships/image" Target="../media/image151.e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5.emf"/><Relationship Id="rId4" Type="http://schemas.openxmlformats.org/officeDocument/2006/relationships/image" Target="../media/image164.emf"/><Relationship Id="rId3" Type="http://schemas.openxmlformats.org/officeDocument/2006/relationships/image" Target="../media/image163.emf"/><Relationship Id="rId2" Type="http://schemas.openxmlformats.org/officeDocument/2006/relationships/image" Target="../media/image162.emf"/><Relationship Id="rId1" Type="http://schemas.openxmlformats.org/officeDocument/2006/relationships/image" Target="../media/image161.e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0.emf"/><Relationship Id="rId4" Type="http://schemas.openxmlformats.org/officeDocument/2006/relationships/image" Target="../media/image169.emf"/><Relationship Id="rId3" Type="http://schemas.openxmlformats.org/officeDocument/2006/relationships/image" Target="../media/image168.emf"/><Relationship Id="rId2" Type="http://schemas.openxmlformats.org/officeDocument/2006/relationships/image" Target="../media/image167.emf"/><Relationship Id="rId1" Type="http://schemas.openxmlformats.org/officeDocument/2006/relationships/image" Target="../media/image166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emf"/><Relationship Id="rId7" Type="http://schemas.openxmlformats.org/officeDocument/2006/relationships/image" Target="../media/image177.emf"/><Relationship Id="rId6" Type="http://schemas.openxmlformats.org/officeDocument/2006/relationships/image" Target="../media/image176.emf"/><Relationship Id="rId5" Type="http://schemas.openxmlformats.org/officeDocument/2006/relationships/image" Target="../media/image175.emf"/><Relationship Id="rId4" Type="http://schemas.openxmlformats.org/officeDocument/2006/relationships/image" Target="../media/image174.emf"/><Relationship Id="rId3" Type="http://schemas.openxmlformats.org/officeDocument/2006/relationships/image" Target="../media/image173.emf"/><Relationship Id="rId2" Type="http://schemas.openxmlformats.org/officeDocument/2006/relationships/image" Target="../media/image172.emf"/><Relationship Id="rId1" Type="http://schemas.openxmlformats.org/officeDocument/2006/relationships/image" Target="../media/image171.e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4.emf"/><Relationship Id="rId5" Type="http://schemas.openxmlformats.org/officeDocument/2006/relationships/image" Target="../media/image183.emf"/><Relationship Id="rId4" Type="http://schemas.openxmlformats.org/officeDocument/2006/relationships/image" Target="../media/image182.emf"/><Relationship Id="rId3" Type="http://schemas.openxmlformats.org/officeDocument/2006/relationships/image" Target="../media/image181.emf"/><Relationship Id="rId2" Type="http://schemas.openxmlformats.org/officeDocument/2006/relationships/image" Target="../media/image180.emf"/><Relationship Id="rId1" Type="http://schemas.openxmlformats.org/officeDocument/2006/relationships/image" Target="../media/image179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.emf"/><Relationship Id="rId8" Type="http://schemas.openxmlformats.org/officeDocument/2006/relationships/image" Target="../media/image33.emf"/><Relationship Id="rId7" Type="http://schemas.openxmlformats.org/officeDocument/2006/relationships/image" Target="../media/image32.emf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5" Type="http://schemas.openxmlformats.org/officeDocument/2006/relationships/image" Target="../media/image40.emf"/><Relationship Id="rId14" Type="http://schemas.openxmlformats.org/officeDocument/2006/relationships/image" Target="../media/image39.emf"/><Relationship Id="rId13" Type="http://schemas.openxmlformats.org/officeDocument/2006/relationships/image" Target="../media/image38.emf"/><Relationship Id="rId12" Type="http://schemas.openxmlformats.org/officeDocument/2006/relationships/image" Target="../media/image37.emf"/><Relationship Id="rId11" Type="http://schemas.openxmlformats.org/officeDocument/2006/relationships/image" Target="../media/image36.emf"/><Relationship Id="rId10" Type="http://schemas.openxmlformats.org/officeDocument/2006/relationships/image" Target="../media/image35.emf"/><Relationship Id="rId1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.emf"/><Relationship Id="rId8" Type="http://schemas.openxmlformats.org/officeDocument/2006/relationships/image" Target="../media/image49.emf"/><Relationship Id="rId7" Type="http://schemas.openxmlformats.org/officeDocument/2006/relationships/image" Target="../media/image48.emf"/><Relationship Id="rId6" Type="http://schemas.openxmlformats.org/officeDocument/2006/relationships/image" Target="../media/image47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5" Type="http://schemas.openxmlformats.org/officeDocument/2006/relationships/image" Target="../media/image56.emf"/><Relationship Id="rId14" Type="http://schemas.openxmlformats.org/officeDocument/2006/relationships/image" Target="../media/image55.emf"/><Relationship Id="rId13" Type="http://schemas.openxmlformats.org/officeDocument/2006/relationships/image" Target="../media/image54.emf"/><Relationship Id="rId12" Type="http://schemas.openxmlformats.org/officeDocument/2006/relationships/image" Target="../media/image53.emf"/><Relationship Id="rId11" Type="http://schemas.openxmlformats.org/officeDocument/2006/relationships/image" Target="../media/image52.emf"/><Relationship Id="rId10" Type="http://schemas.openxmlformats.org/officeDocument/2006/relationships/image" Target="../media/image51.emf"/><Relationship Id="rId1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68.emf"/><Relationship Id="rId8" Type="http://schemas.openxmlformats.org/officeDocument/2006/relationships/image" Target="../media/image67.emf"/><Relationship Id="rId7" Type="http://schemas.openxmlformats.org/officeDocument/2006/relationships/image" Target="../media/image66.emf"/><Relationship Id="rId6" Type="http://schemas.openxmlformats.org/officeDocument/2006/relationships/image" Target="../media/image65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Relationship Id="rId3" Type="http://schemas.openxmlformats.org/officeDocument/2006/relationships/image" Target="../media/image61.emf"/><Relationship Id="rId21" Type="http://schemas.openxmlformats.org/officeDocument/2006/relationships/image" Target="../media/image80.emf"/><Relationship Id="rId20" Type="http://schemas.openxmlformats.org/officeDocument/2006/relationships/image" Target="../media/image79.emf"/><Relationship Id="rId2" Type="http://schemas.openxmlformats.org/officeDocument/2006/relationships/image" Target="../media/image60.emf"/><Relationship Id="rId19" Type="http://schemas.openxmlformats.org/officeDocument/2006/relationships/image" Target="../media/image78.emf"/><Relationship Id="rId18" Type="http://schemas.openxmlformats.org/officeDocument/2006/relationships/image" Target="../media/image77.emf"/><Relationship Id="rId17" Type="http://schemas.openxmlformats.org/officeDocument/2006/relationships/image" Target="../media/image76.emf"/><Relationship Id="rId16" Type="http://schemas.openxmlformats.org/officeDocument/2006/relationships/image" Target="../media/image75.emf"/><Relationship Id="rId15" Type="http://schemas.openxmlformats.org/officeDocument/2006/relationships/image" Target="../media/image74.emf"/><Relationship Id="rId14" Type="http://schemas.openxmlformats.org/officeDocument/2006/relationships/image" Target="../media/image73.emf"/><Relationship Id="rId13" Type="http://schemas.openxmlformats.org/officeDocument/2006/relationships/image" Target="../media/image72.emf"/><Relationship Id="rId12" Type="http://schemas.openxmlformats.org/officeDocument/2006/relationships/image" Target="../media/image71.emf"/><Relationship Id="rId11" Type="http://schemas.openxmlformats.org/officeDocument/2006/relationships/image" Target="../media/image70.emf"/><Relationship Id="rId10" Type="http://schemas.openxmlformats.org/officeDocument/2006/relationships/image" Target="../media/image69.emf"/><Relationship Id="rId1" Type="http://schemas.openxmlformats.org/officeDocument/2006/relationships/image" Target="../media/image59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91.emf"/><Relationship Id="rId8" Type="http://schemas.openxmlformats.org/officeDocument/2006/relationships/image" Target="../media/image90.emf"/><Relationship Id="rId7" Type="http://schemas.openxmlformats.org/officeDocument/2006/relationships/image" Target="../media/image89.emf"/><Relationship Id="rId6" Type="http://schemas.openxmlformats.org/officeDocument/2006/relationships/image" Target="../media/image88.emf"/><Relationship Id="rId5" Type="http://schemas.openxmlformats.org/officeDocument/2006/relationships/image" Target="../media/image87.emf"/><Relationship Id="rId4" Type="http://schemas.openxmlformats.org/officeDocument/2006/relationships/image" Target="../media/image86.emf"/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1" Type="http://schemas.openxmlformats.org/officeDocument/2006/relationships/image" Target="../media/image93.emf"/><Relationship Id="rId10" Type="http://schemas.openxmlformats.org/officeDocument/2006/relationships/image" Target="../media/image92.emf"/><Relationship Id="rId1" Type="http://schemas.openxmlformats.org/officeDocument/2006/relationships/image" Target="../media/image83.e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98.emf"/><Relationship Id="rId4" Type="http://schemas.openxmlformats.org/officeDocument/2006/relationships/image" Target="../media/image97.emf"/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8.emf"/><Relationship Id="rId8" Type="http://schemas.openxmlformats.org/officeDocument/2006/relationships/image" Target="../media/image107.emf"/><Relationship Id="rId7" Type="http://schemas.openxmlformats.org/officeDocument/2006/relationships/image" Target="../media/image106.emf"/><Relationship Id="rId6" Type="http://schemas.openxmlformats.org/officeDocument/2006/relationships/image" Target="../media/image105.emf"/><Relationship Id="rId5" Type="http://schemas.openxmlformats.org/officeDocument/2006/relationships/image" Target="../media/image104.emf"/><Relationship Id="rId4" Type="http://schemas.openxmlformats.org/officeDocument/2006/relationships/image" Target="../media/image103.emf"/><Relationship Id="rId3" Type="http://schemas.openxmlformats.org/officeDocument/2006/relationships/image" Target="../media/image101.emf"/><Relationship Id="rId20" Type="http://schemas.openxmlformats.org/officeDocument/2006/relationships/image" Target="../media/image119.emf"/><Relationship Id="rId2" Type="http://schemas.openxmlformats.org/officeDocument/2006/relationships/image" Target="../media/image100.emf"/><Relationship Id="rId19" Type="http://schemas.openxmlformats.org/officeDocument/2006/relationships/image" Target="../media/image118.emf"/><Relationship Id="rId18" Type="http://schemas.openxmlformats.org/officeDocument/2006/relationships/image" Target="../media/image117.emf"/><Relationship Id="rId17" Type="http://schemas.openxmlformats.org/officeDocument/2006/relationships/image" Target="../media/image116.emf"/><Relationship Id="rId16" Type="http://schemas.openxmlformats.org/officeDocument/2006/relationships/image" Target="../media/image115.emf"/><Relationship Id="rId15" Type="http://schemas.openxmlformats.org/officeDocument/2006/relationships/image" Target="../media/image114.emf"/><Relationship Id="rId14" Type="http://schemas.openxmlformats.org/officeDocument/2006/relationships/image" Target="../media/image113.emf"/><Relationship Id="rId13" Type="http://schemas.openxmlformats.org/officeDocument/2006/relationships/image" Target="../media/image112.emf"/><Relationship Id="rId12" Type="http://schemas.openxmlformats.org/officeDocument/2006/relationships/image" Target="../media/image111.emf"/><Relationship Id="rId11" Type="http://schemas.openxmlformats.org/officeDocument/2006/relationships/image" Target="../media/image110.emf"/><Relationship Id="rId10" Type="http://schemas.openxmlformats.org/officeDocument/2006/relationships/image" Target="../media/image109.emf"/><Relationship Id="rId1" Type="http://schemas.openxmlformats.org/officeDocument/2006/relationships/image" Target="../media/image99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8.emf"/><Relationship Id="rId8" Type="http://schemas.openxmlformats.org/officeDocument/2006/relationships/image" Target="../media/image127.emf"/><Relationship Id="rId7" Type="http://schemas.openxmlformats.org/officeDocument/2006/relationships/image" Target="../media/image126.emf"/><Relationship Id="rId6" Type="http://schemas.openxmlformats.org/officeDocument/2006/relationships/image" Target="../media/image125.emf"/><Relationship Id="rId5" Type="http://schemas.openxmlformats.org/officeDocument/2006/relationships/image" Target="../media/image124.emf"/><Relationship Id="rId4" Type="http://schemas.openxmlformats.org/officeDocument/2006/relationships/image" Target="../media/image123.emf"/><Relationship Id="rId3" Type="http://schemas.openxmlformats.org/officeDocument/2006/relationships/image" Target="../media/image122.emf"/><Relationship Id="rId2" Type="http://schemas.openxmlformats.org/officeDocument/2006/relationships/image" Target="../media/image121.emf"/><Relationship Id="rId16" Type="http://schemas.openxmlformats.org/officeDocument/2006/relationships/image" Target="../media/image135.emf"/><Relationship Id="rId15" Type="http://schemas.openxmlformats.org/officeDocument/2006/relationships/image" Target="../media/image134.emf"/><Relationship Id="rId14" Type="http://schemas.openxmlformats.org/officeDocument/2006/relationships/image" Target="../media/image133.emf"/><Relationship Id="rId13" Type="http://schemas.openxmlformats.org/officeDocument/2006/relationships/image" Target="../media/image132.emf"/><Relationship Id="rId12" Type="http://schemas.openxmlformats.org/officeDocument/2006/relationships/image" Target="../media/image131.emf"/><Relationship Id="rId11" Type="http://schemas.openxmlformats.org/officeDocument/2006/relationships/image" Target="../media/image130.emf"/><Relationship Id="rId10" Type="http://schemas.openxmlformats.org/officeDocument/2006/relationships/image" Target="../media/image129.emf"/><Relationship Id="rId1" Type="http://schemas.openxmlformats.org/officeDocument/2006/relationships/image" Target="../media/image120.e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4.emf"/><Relationship Id="rId8" Type="http://schemas.openxmlformats.org/officeDocument/2006/relationships/image" Target="../media/image143.emf"/><Relationship Id="rId7" Type="http://schemas.openxmlformats.org/officeDocument/2006/relationships/image" Target="../media/image142.emf"/><Relationship Id="rId6" Type="http://schemas.openxmlformats.org/officeDocument/2006/relationships/image" Target="../media/image141.emf"/><Relationship Id="rId5" Type="http://schemas.openxmlformats.org/officeDocument/2006/relationships/image" Target="../media/image140.emf"/><Relationship Id="rId4" Type="http://schemas.openxmlformats.org/officeDocument/2006/relationships/image" Target="../media/image139.emf"/><Relationship Id="rId3" Type="http://schemas.openxmlformats.org/officeDocument/2006/relationships/image" Target="../media/image138.emf"/><Relationship Id="rId2" Type="http://schemas.openxmlformats.org/officeDocument/2006/relationships/image" Target="../media/image137.emf"/><Relationship Id="rId11" Type="http://schemas.openxmlformats.org/officeDocument/2006/relationships/image" Target="../media/image146.emf"/><Relationship Id="rId10" Type="http://schemas.openxmlformats.org/officeDocument/2006/relationships/image" Target="../media/image145.emf"/><Relationship Id="rId1" Type="http://schemas.openxmlformats.org/officeDocument/2006/relationships/image" Target="../media/image1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7FF4DE6-1985-490C-B7E0-EDBA30F6E0F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48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216DFA-5E0B-4E3C-A3A7-5CFDC691FED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5051493-114E-4593-8F19-40890E0525EC}" type="slidenum">
              <a:rPr lang="en-US" altLang="zh-CN" smtClean="0">
                <a:latin typeface="Arial" panose="020B0604020202020204" pitchFamily="34" charset="0"/>
              </a:rPr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96E627B-F3EF-4EEC-AA5C-E563229149A5}" type="slidenum">
              <a:rPr kumimoji="0" lang="en-US" altLang="zh-CN" b="0">
                <a:latin typeface="Arial" panose="020B0604020202020204" pitchFamily="34" charset="0"/>
              </a:rPr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63DFD6C-A85A-4213-80E1-A9518461E652}" type="slidenum">
              <a:rPr kumimoji="0" lang="en-US" altLang="zh-CN" b="0">
                <a:latin typeface="Arial" panose="020B0604020202020204" pitchFamily="34" charset="0"/>
              </a:rPr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6906626-EDC2-4503-AC43-AF8E344281F9}" type="slidenum">
              <a:rPr kumimoji="0" lang="en-US" altLang="zh-CN" b="0">
                <a:latin typeface="Arial" panose="020B0604020202020204" pitchFamily="34" charset="0"/>
              </a:rPr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6FC1F51-861B-4258-A4AB-1F4687EF2723}" type="slidenum">
              <a:rPr kumimoji="0" lang="en-US" altLang="zh-CN" b="0">
                <a:latin typeface="Arial" panose="020B0604020202020204" pitchFamily="34" charset="0"/>
              </a:rPr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9B30F2D-7BA3-41FE-9960-566CC3A73378}" type="slidenum">
              <a:rPr kumimoji="0" lang="en-US" altLang="zh-CN" b="0">
                <a:latin typeface="Arial" panose="020B0604020202020204" pitchFamily="34" charset="0"/>
              </a:rPr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9F7B3B5-CDEC-4ECE-83BE-771AD615CC3D}" type="slidenum">
              <a:rPr kumimoji="0" lang="en-US" altLang="zh-CN" b="0">
                <a:latin typeface="Arial" panose="020B0604020202020204" pitchFamily="34" charset="0"/>
              </a:rPr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EA6E3F0-61B9-44EB-8FC8-F396BBF9AE50}" type="slidenum">
              <a:rPr kumimoji="0" lang="en-US" altLang="zh-CN" b="0">
                <a:latin typeface="Arial" panose="020B0604020202020204" pitchFamily="34" charset="0"/>
              </a:rPr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FDB33ED-03CC-4120-B2A3-7F786976BB73}" type="slidenum">
              <a:rPr kumimoji="0" lang="en-US" altLang="zh-CN" b="0">
                <a:latin typeface="Arial" panose="020B0604020202020204" pitchFamily="34" charset="0"/>
              </a:rPr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D3A9239-F00C-40BE-BBF7-7ED17613A016}" type="slidenum">
              <a:rPr kumimoji="0" lang="en-US" altLang="zh-CN" b="0">
                <a:latin typeface="Arial" panose="020B0604020202020204" pitchFamily="34" charset="0"/>
              </a:rPr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53199C7-8158-446F-88D1-21737C51F18B}" type="slidenum">
              <a:rPr kumimoji="0" lang="en-US" altLang="zh-CN" b="0">
                <a:latin typeface="Arial" panose="020B0604020202020204" pitchFamily="34" charset="0"/>
              </a:rPr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0D480C3-BEBE-4560-8B64-B55896B4B453}" type="slidenum">
              <a:rPr kumimoji="0" lang="en-US" altLang="zh-CN" b="0">
                <a:latin typeface="Arial" panose="020B0604020202020204" pitchFamily="34" charset="0"/>
              </a:rPr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showMasterSp="0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/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</a:ln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5.bin"/><Relationship Id="rId8" Type="http://schemas.openxmlformats.org/officeDocument/2006/relationships/image" Target="../media/image123.emf"/><Relationship Id="rId7" Type="http://schemas.openxmlformats.org/officeDocument/2006/relationships/oleObject" Target="../embeddings/oleObject114.bin"/><Relationship Id="rId6" Type="http://schemas.openxmlformats.org/officeDocument/2006/relationships/image" Target="../media/image122.e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21.emf"/><Relationship Id="rId35" Type="http://schemas.openxmlformats.org/officeDocument/2006/relationships/notesSlide" Target="../notesSlides/notesSlide9.xml"/><Relationship Id="rId34" Type="http://schemas.openxmlformats.org/officeDocument/2006/relationships/vmlDrawing" Target="../drawings/vmlDrawing8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135.emf"/><Relationship Id="rId31" Type="http://schemas.openxmlformats.org/officeDocument/2006/relationships/oleObject" Target="../embeddings/oleObject126.bin"/><Relationship Id="rId30" Type="http://schemas.openxmlformats.org/officeDocument/2006/relationships/image" Target="../media/image134.emf"/><Relationship Id="rId3" Type="http://schemas.openxmlformats.org/officeDocument/2006/relationships/oleObject" Target="../embeddings/oleObject112.bin"/><Relationship Id="rId29" Type="http://schemas.openxmlformats.org/officeDocument/2006/relationships/oleObject" Target="../embeddings/oleObject125.bin"/><Relationship Id="rId28" Type="http://schemas.openxmlformats.org/officeDocument/2006/relationships/image" Target="../media/image133.emf"/><Relationship Id="rId27" Type="http://schemas.openxmlformats.org/officeDocument/2006/relationships/oleObject" Target="../embeddings/oleObject124.bin"/><Relationship Id="rId26" Type="http://schemas.openxmlformats.org/officeDocument/2006/relationships/image" Target="../media/image132.emf"/><Relationship Id="rId25" Type="http://schemas.openxmlformats.org/officeDocument/2006/relationships/oleObject" Target="../embeddings/oleObject123.bin"/><Relationship Id="rId24" Type="http://schemas.openxmlformats.org/officeDocument/2006/relationships/image" Target="../media/image131.emf"/><Relationship Id="rId23" Type="http://schemas.openxmlformats.org/officeDocument/2006/relationships/oleObject" Target="../embeddings/oleObject122.bin"/><Relationship Id="rId22" Type="http://schemas.openxmlformats.org/officeDocument/2006/relationships/image" Target="../media/image130.emf"/><Relationship Id="rId21" Type="http://schemas.openxmlformats.org/officeDocument/2006/relationships/oleObject" Target="../embeddings/oleObject121.bin"/><Relationship Id="rId20" Type="http://schemas.openxmlformats.org/officeDocument/2006/relationships/image" Target="../media/image129.emf"/><Relationship Id="rId2" Type="http://schemas.openxmlformats.org/officeDocument/2006/relationships/image" Target="../media/image120.emf"/><Relationship Id="rId19" Type="http://schemas.openxmlformats.org/officeDocument/2006/relationships/oleObject" Target="../embeddings/oleObject120.bin"/><Relationship Id="rId18" Type="http://schemas.openxmlformats.org/officeDocument/2006/relationships/image" Target="../media/image128.emf"/><Relationship Id="rId17" Type="http://schemas.openxmlformats.org/officeDocument/2006/relationships/oleObject" Target="../embeddings/oleObject119.bin"/><Relationship Id="rId16" Type="http://schemas.openxmlformats.org/officeDocument/2006/relationships/image" Target="../media/image127.emf"/><Relationship Id="rId15" Type="http://schemas.openxmlformats.org/officeDocument/2006/relationships/oleObject" Target="../embeddings/oleObject118.bin"/><Relationship Id="rId14" Type="http://schemas.openxmlformats.org/officeDocument/2006/relationships/image" Target="../media/image126.emf"/><Relationship Id="rId13" Type="http://schemas.openxmlformats.org/officeDocument/2006/relationships/oleObject" Target="../embeddings/oleObject117.bin"/><Relationship Id="rId12" Type="http://schemas.openxmlformats.org/officeDocument/2006/relationships/image" Target="../media/image125.emf"/><Relationship Id="rId11" Type="http://schemas.openxmlformats.org/officeDocument/2006/relationships/oleObject" Target="../embeddings/oleObject116.bin"/><Relationship Id="rId10" Type="http://schemas.openxmlformats.org/officeDocument/2006/relationships/image" Target="../media/image124.emf"/><Relationship Id="rId1" Type="http://schemas.openxmlformats.org/officeDocument/2006/relationships/oleObject" Target="../embeddings/oleObject11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image" Target="../media/image139.emf"/><Relationship Id="rId7" Type="http://schemas.openxmlformats.org/officeDocument/2006/relationships/oleObject" Target="../embeddings/oleObject130.bin"/><Relationship Id="rId6" Type="http://schemas.openxmlformats.org/officeDocument/2006/relationships/image" Target="../media/image138.e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37.emf"/><Relationship Id="rId3" Type="http://schemas.openxmlformats.org/officeDocument/2006/relationships/oleObject" Target="../embeddings/oleObject128.bin"/><Relationship Id="rId25" Type="http://schemas.openxmlformats.org/officeDocument/2006/relationships/notesSlide" Target="../notesSlides/notesSlide10.xml"/><Relationship Id="rId24" Type="http://schemas.openxmlformats.org/officeDocument/2006/relationships/vmlDrawing" Target="../drawings/vmlDrawing9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46.emf"/><Relationship Id="rId21" Type="http://schemas.openxmlformats.org/officeDocument/2006/relationships/oleObject" Target="../embeddings/oleObject137.bin"/><Relationship Id="rId20" Type="http://schemas.openxmlformats.org/officeDocument/2006/relationships/image" Target="../media/image145.emf"/><Relationship Id="rId2" Type="http://schemas.openxmlformats.org/officeDocument/2006/relationships/image" Target="../media/image136.emf"/><Relationship Id="rId19" Type="http://schemas.openxmlformats.org/officeDocument/2006/relationships/oleObject" Target="../embeddings/oleObject136.bin"/><Relationship Id="rId18" Type="http://schemas.openxmlformats.org/officeDocument/2006/relationships/image" Target="../media/image144.emf"/><Relationship Id="rId17" Type="http://schemas.openxmlformats.org/officeDocument/2006/relationships/oleObject" Target="../embeddings/oleObject135.bin"/><Relationship Id="rId16" Type="http://schemas.openxmlformats.org/officeDocument/2006/relationships/image" Target="../media/image143.emf"/><Relationship Id="rId15" Type="http://schemas.openxmlformats.org/officeDocument/2006/relationships/oleObject" Target="../embeddings/oleObject134.bin"/><Relationship Id="rId14" Type="http://schemas.openxmlformats.org/officeDocument/2006/relationships/image" Target="../media/image142.emf"/><Relationship Id="rId13" Type="http://schemas.openxmlformats.org/officeDocument/2006/relationships/oleObject" Target="../embeddings/oleObject133.bin"/><Relationship Id="rId12" Type="http://schemas.openxmlformats.org/officeDocument/2006/relationships/image" Target="../media/image141.emf"/><Relationship Id="rId11" Type="http://schemas.openxmlformats.org/officeDocument/2006/relationships/oleObject" Target="../embeddings/oleObject132.bin"/><Relationship Id="rId10" Type="http://schemas.openxmlformats.org/officeDocument/2006/relationships/image" Target="../media/image140.emf"/><Relationship Id="rId1" Type="http://schemas.openxmlformats.org/officeDocument/2006/relationships/oleObject" Target="../embeddings/oleObject127.bin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0.jpeg"/><Relationship Id="rId4" Type="http://schemas.openxmlformats.org/officeDocument/2006/relationships/image" Target="../media/image149.jpeg"/><Relationship Id="rId3" Type="http://schemas.openxmlformats.org/officeDocument/2006/relationships/image" Target="../media/image148.emf"/><Relationship Id="rId2" Type="http://schemas.openxmlformats.org/officeDocument/2006/relationships/oleObject" Target="../embeddings/oleObject138.bin"/><Relationship Id="rId1" Type="http://schemas.openxmlformats.org/officeDocument/2006/relationships/image" Target="../media/image147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3.bin"/><Relationship Id="rId8" Type="http://schemas.openxmlformats.org/officeDocument/2006/relationships/image" Target="../media/image154.emf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153.e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52.emf"/><Relationship Id="rId3" Type="http://schemas.openxmlformats.org/officeDocument/2006/relationships/oleObject" Target="../embeddings/oleObject140.bin"/><Relationship Id="rId23" Type="http://schemas.openxmlformats.org/officeDocument/2006/relationships/vmlDrawing" Target="../drawings/vmlDrawing11.vml"/><Relationship Id="rId22" Type="http://schemas.openxmlformats.org/officeDocument/2006/relationships/slideLayout" Target="../slideLayouts/slideLayout7.xml"/><Relationship Id="rId21" Type="http://schemas.openxmlformats.org/officeDocument/2006/relationships/hyperlink" Target="file:///H:\2017&#22823;&#23398;&#29289;&#29702;\&#19979;&#20876;\14%20&#21128;&#23574;&#24178;&#28041;.swf" TargetMode="External"/><Relationship Id="rId20" Type="http://schemas.openxmlformats.org/officeDocument/2006/relationships/image" Target="../media/image160.emf"/><Relationship Id="rId2" Type="http://schemas.openxmlformats.org/officeDocument/2006/relationships/image" Target="../media/image151.emf"/><Relationship Id="rId19" Type="http://schemas.openxmlformats.org/officeDocument/2006/relationships/oleObject" Target="../embeddings/oleObject148.bin"/><Relationship Id="rId18" Type="http://schemas.openxmlformats.org/officeDocument/2006/relationships/image" Target="../media/image159.emf"/><Relationship Id="rId17" Type="http://schemas.openxmlformats.org/officeDocument/2006/relationships/oleObject" Target="../embeddings/oleObject147.bin"/><Relationship Id="rId16" Type="http://schemas.openxmlformats.org/officeDocument/2006/relationships/image" Target="../media/image158.emf"/><Relationship Id="rId15" Type="http://schemas.openxmlformats.org/officeDocument/2006/relationships/oleObject" Target="../embeddings/oleObject146.bin"/><Relationship Id="rId14" Type="http://schemas.openxmlformats.org/officeDocument/2006/relationships/image" Target="../media/image157.emf"/><Relationship Id="rId13" Type="http://schemas.openxmlformats.org/officeDocument/2006/relationships/oleObject" Target="../embeddings/oleObject145.bin"/><Relationship Id="rId12" Type="http://schemas.openxmlformats.org/officeDocument/2006/relationships/image" Target="../media/image156.emf"/><Relationship Id="rId11" Type="http://schemas.openxmlformats.org/officeDocument/2006/relationships/oleObject" Target="../embeddings/oleObject144.bin"/><Relationship Id="rId10" Type="http://schemas.openxmlformats.org/officeDocument/2006/relationships/image" Target="../media/image155.emf"/><Relationship Id="rId1" Type="http://schemas.openxmlformats.org/officeDocument/2006/relationships/oleObject" Target="../embeddings/oleObject139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3.bin"/><Relationship Id="rId8" Type="http://schemas.openxmlformats.org/officeDocument/2006/relationships/image" Target="../media/image164.emf"/><Relationship Id="rId7" Type="http://schemas.openxmlformats.org/officeDocument/2006/relationships/oleObject" Target="../embeddings/oleObject152.bin"/><Relationship Id="rId6" Type="http://schemas.openxmlformats.org/officeDocument/2006/relationships/image" Target="../media/image163.e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62.emf"/><Relationship Id="rId3" Type="http://schemas.openxmlformats.org/officeDocument/2006/relationships/oleObject" Target="../embeddings/oleObject150.bin"/><Relationship Id="rId2" Type="http://schemas.openxmlformats.org/officeDocument/2006/relationships/image" Target="../media/image161.emf"/><Relationship Id="rId13" Type="http://schemas.openxmlformats.org/officeDocument/2006/relationships/notesSlide" Target="../notesSlides/notesSlide11.xml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5.emf"/><Relationship Id="rId1" Type="http://schemas.openxmlformats.org/officeDocument/2006/relationships/oleObject" Target="../embeddings/oleObject149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8.bin"/><Relationship Id="rId8" Type="http://schemas.openxmlformats.org/officeDocument/2006/relationships/image" Target="../media/image169.emf"/><Relationship Id="rId7" Type="http://schemas.openxmlformats.org/officeDocument/2006/relationships/oleObject" Target="../embeddings/oleObject157.bin"/><Relationship Id="rId6" Type="http://schemas.openxmlformats.org/officeDocument/2006/relationships/image" Target="../media/image168.e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67.emf"/><Relationship Id="rId3" Type="http://schemas.openxmlformats.org/officeDocument/2006/relationships/oleObject" Target="../embeddings/oleObject155.bin"/><Relationship Id="rId2" Type="http://schemas.openxmlformats.org/officeDocument/2006/relationships/image" Target="../media/image166.emf"/><Relationship Id="rId13" Type="http://schemas.openxmlformats.org/officeDocument/2006/relationships/notesSlide" Target="../notesSlides/notesSlide12.xml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70.emf"/><Relationship Id="rId1" Type="http://schemas.openxmlformats.org/officeDocument/2006/relationships/oleObject" Target="../embeddings/oleObject154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3.bin"/><Relationship Id="rId8" Type="http://schemas.openxmlformats.org/officeDocument/2006/relationships/image" Target="../media/image174.emf"/><Relationship Id="rId7" Type="http://schemas.openxmlformats.org/officeDocument/2006/relationships/oleObject" Target="../embeddings/oleObject162.bin"/><Relationship Id="rId6" Type="http://schemas.openxmlformats.org/officeDocument/2006/relationships/image" Target="../media/image173.e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72.emf"/><Relationship Id="rId3" Type="http://schemas.openxmlformats.org/officeDocument/2006/relationships/oleObject" Target="../embeddings/oleObject160.bin"/><Relationship Id="rId2" Type="http://schemas.openxmlformats.org/officeDocument/2006/relationships/image" Target="../media/image171.emf"/><Relationship Id="rId18" Type="http://schemas.openxmlformats.org/officeDocument/2006/relationships/vmlDrawing" Target="../drawings/vmlDrawing1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78.emf"/><Relationship Id="rId15" Type="http://schemas.openxmlformats.org/officeDocument/2006/relationships/oleObject" Target="../embeddings/oleObject166.bin"/><Relationship Id="rId14" Type="http://schemas.openxmlformats.org/officeDocument/2006/relationships/image" Target="../media/image177.emf"/><Relationship Id="rId13" Type="http://schemas.openxmlformats.org/officeDocument/2006/relationships/oleObject" Target="../embeddings/oleObject165.bin"/><Relationship Id="rId12" Type="http://schemas.openxmlformats.org/officeDocument/2006/relationships/image" Target="../media/image176.emf"/><Relationship Id="rId11" Type="http://schemas.openxmlformats.org/officeDocument/2006/relationships/oleObject" Target="../embeddings/oleObject164.bin"/><Relationship Id="rId10" Type="http://schemas.openxmlformats.org/officeDocument/2006/relationships/image" Target="../media/image175.emf"/><Relationship Id="rId1" Type="http://schemas.openxmlformats.org/officeDocument/2006/relationships/oleObject" Target="../embeddings/oleObject159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1.bin"/><Relationship Id="rId8" Type="http://schemas.openxmlformats.org/officeDocument/2006/relationships/image" Target="../media/image182.emf"/><Relationship Id="rId7" Type="http://schemas.openxmlformats.org/officeDocument/2006/relationships/oleObject" Target="../embeddings/oleObject170.bin"/><Relationship Id="rId6" Type="http://schemas.openxmlformats.org/officeDocument/2006/relationships/image" Target="../media/image181.e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80.emf"/><Relationship Id="rId3" Type="http://schemas.openxmlformats.org/officeDocument/2006/relationships/oleObject" Target="../embeddings/oleObject168.bin"/><Relationship Id="rId2" Type="http://schemas.openxmlformats.org/officeDocument/2006/relationships/image" Target="../media/image179.emf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84.emf"/><Relationship Id="rId11" Type="http://schemas.openxmlformats.org/officeDocument/2006/relationships/oleObject" Target="../embeddings/oleObject172.bin"/><Relationship Id="rId10" Type="http://schemas.openxmlformats.org/officeDocument/2006/relationships/image" Target="../media/image183.emf"/><Relationship Id="rId1" Type="http://schemas.openxmlformats.org/officeDocument/2006/relationships/oleObject" Target="../embeddings/oleObject167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50" Type="http://schemas.openxmlformats.org/officeDocument/2006/relationships/notesSlide" Target="../notesSlides/notesSlide1.xml"/><Relationship Id="rId5" Type="http://schemas.openxmlformats.org/officeDocument/2006/relationships/oleObject" Target="../embeddings/oleObject3.bin"/><Relationship Id="rId49" Type="http://schemas.openxmlformats.org/officeDocument/2006/relationships/vmlDrawing" Target="../drawings/vmlDrawing1.vml"/><Relationship Id="rId48" Type="http://schemas.openxmlformats.org/officeDocument/2006/relationships/slideLayout" Target="../slideLayouts/slideLayout7.xml"/><Relationship Id="rId47" Type="http://schemas.openxmlformats.org/officeDocument/2006/relationships/image" Target="../media/image25.emf"/><Relationship Id="rId46" Type="http://schemas.openxmlformats.org/officeDocument/2006/relationships/oleObject" Target="../embeddings/oleObject23.bin"/><Relationship Id="rId45" Type="http://schemas.openxmlformats.org/officeDocument/2006/relationships/image" Target="../media/image24.emf"/><Relationship Id="rId44" Type="http://schemas.openxmlformats.org/officeDocument/2006/relationships/oleObject" Target="../embeddings/oleObject22.bin"/><Relationship Id="rId43" Type="http://schemas.openxmlformats.org/officeDocument/2006/relationships/image" Target="../media/image23.emf"/><Relationship Id="rId42" Type="http://schemas.openxmlformats.org/officeDocument/2006/relationships/oleObject" Target="../embeddings/oleObject21.bin"/><Relationship Id="rId41" Type="http://schemas.openxmlformats.org/officeDocument/2006/relationships/image" Target="../media/image22.emf"/><Relationship Id="rId40" Type="http://schemas.openxmlformats.org/officeDocument/2006/relationships/oleObject" Target="../embeddings/oleObject20.bin"/><Relationship Id="rId4" Type="http://schemas.openxmlformats.org/officeDocument/2006/relationships/image" Target="../media/image3.emf"/><Relationship Id="rId39" Type="http://schemas.openxmlformats.org/officeDocument/2006/relationships/image" Target="../media/image21.emf"/><Relationship Id="rId38" Type="http://schemas.openxmlformats.org/officeDocument/2006/relationships/oleObject" Target="../embeddings/oleObject19.bin"/><Relationship Id="rId37" Type="http://schemas.openxmlformats.org/officeDocument/2006/relationships/image" Target="../media/image20.emf"/><Relationship Id="rId36" Type="http://schemas.openxmlformats.org/officeDocument/2006/relationships/oleObject" Target="../embeddings/oleObject18.bin"/><Relationship Id="rId35" Type="http://schemas.openxmlformats.org/officeDocument/2006/relationships/image" Target="../media/image19.emf"/><Relationship Id="rId34" Type="http://schemas.openxmlformats.org/officeDocument/2006/relationships/oleObject" Target="../embeddings/oleObject17.bin"/><Relationship Id="rId33" Type="http://schemas.openxmlformats.org/officeDocument/2006/relationships/image" Target="../media/image18.emf"/><Relationship Id="rId32" Type="http://schemas.openxmlformats.org/officeDocument/2006/relationships/oleObject" Target="../embeddings/oleObject16.bin"/><Relationship Id="rId31" Type="http://schemas.openxmlformats.org/officeDocument/2006/relationships/image" Target="../media/image17.emf"/><Relationship Id="rId30" Type="http://schemas.openxmlformats.org/officeDocument/2006/relationships/oleObject" Target="../embeddings/oleObject15.bin"/><Relationship Id="rId3" Type="http://schemas.openxmlformats.org/officeDocument/2006/relationships/oleObject" Target="../embeddings/oleObject2.bin"/><Relationship Id="rId29" Type="http://schemas.openxmlformats.org/officeDocument/2006/relationships/image" Target="../media/image16.emf"/><Relationship Id="rId28" Type="http://schemas.openxmlformats.org/officeDocument/2006/relationships/oleObject" Target="../embeddings/oleObject14.bin"/><Relationship Id="rId27" Type="http://schemas.openxmlformats.org/officeDocument/2006/relationships/image" Target="../media/image15.jpeg"/><Relationship Id="rId26" Type="http://schemas.openxmlformats.org/officeDocument/2006/relationships/image" Target="../media/image14.e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3.e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2.e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1.emf"/><Relationship Id="rId2" Type="http://schemas.openxmlformats.org/officeDocument/2006/relationships/image" Target="../media/image2.e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0.e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9.e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e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e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29.e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emf"/><Relationship Id="rId33" Type="http://schemas.openxmlformats.org/officeDocument/2006/relationships/notesSlide" Target="../notesSlides/notesSlide2.xml"/><Relationship Id="rId32" Type="http://schemas.openxmlformats.org/officeDocument/2006/relationships/vmlDrawing" Target="../drawings/vmlDrawing2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40.emf"/><Relationship Id="rId3" Type="http://schemas.openxmlformats.org/officeDocument/2006/relationships/oleObject" Target="../embeddings/oleObject25.bin"/><Relationship Id="rId29" Type="http://schemas.openxmlformats.org/officeDocument/2006/relationships/oleObject" Target="../embeddings/oleObject38.bin"/><Relationship Id="rId28" Type="http://schemas.openxmlformats.org/officeDocument/2006/relationships/image" Target="../media/image39.emf"/><Relationship Id="rId27" Type="http://schemas.openxmlformats.org/officeDocument/2006/relationships/oleObject" Target="../embeddings/oleObject37.bin"/><Relationship Id="rId26" Type="http://schemas.openxmlformats.org/officeDocument/2006/relationships/image" Target="../media/image38.emf"/><Relationship Id="rId25" Type="http://schemas.openxmlformats.org/officeDocument/2006/relationships/oleObject" Target="../embeddings/oleObject36.bin"/><Relationship Id="rId24" Type="http://schemas.openxmlformats.org/officeDocument/2006/relationships/image" Target="../media/image37.emf"/><Relationship Id="rId23" Type="http://schemas.openxmlformats.org/officeDocument/2006/relationships/oleObject" Target="../embeddings/oleObject35.bin"/><Relationship Id="rId22" Type="http://schemas.openxmlformats.org/officeDocument/2006/relationships/image" Target="../media/image36.emf"/><Relationship Id="rId21" Type="http://schemas.openxmlformats.org/officeDocument/2006/relationships/oleObject" Target="../embeddings/oleObject34.bin"/><Relationship Id="rId20" Type="http://schemas.openxmlformats.org/officeDocument/2006/relationships/image" Target="../media/image35.emf"/><Relationship Id="rId2" Type="http://schemas.openxmlformats.org/officeDocument/2006/relationships/image" Target="../media/image26.emf"/><Relationship Id="rId19" Type="http://schemas.openxmlformats.org/officeDocument/2006/relationships/oleObject" Target="../embeddings/oleObject33.bin"/><Relationship Id="rId18" Type="http://schemas.openxmlformats.org/officeDocument/2006/relationships/image" Target="../media/image34.emf"/><Relationship Id="rId17" Type="http://schemas.openxmlformats.org/officeDocument/2006/relationships/oleObject" Target="../embeddings/oleObject32.bin"/><Relationship Id="rId16" Type="http://schemas.openxmlformats.org/officeDocument/2006/relationships/image" Target="../media/image33.emf"/><Relationship Id="rId15" Type="http://schemas.openxmlformats.org/officeDocument/2006/relationships/oleObject" Target="../embeddings/oleObject31.bin"/><Relationship Id="rId14" Type="http://schemas.openxmlformats.org/officeDocument/2006/relationships/image" Target="../media/image32.emf"/><Relationship Id="rId13" Type="http://schemas.openxmlformats.org/officeDocument/2006/relationships/oleObject" Target="../embeddings/oleObject30.bin"/><Relationship Id="rId12" Type="http://schemas.openxmlformats.org/officeDocument/2006/relationships/image" Target="../media/image31.e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30.emf"/><Relationship Id="rId1" Type="http://schemas.openxmlformats.org/officeDocument/2006/relationships/oleObject" Target="../embeddings/oleObject2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5.emf"/><Relationship Id="rId8" Type="http://schemas.openxmlformats.org/officeDocument/2006/relationships/oleObject" Target="../embeddings/oleObject42.bin"/><Relationship Id="rId7" Type="http://schemas.openxmlformats.org/officeDocument/2006/relationships/image" Target="../media/image44.emf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3.emf"/><Relationship Id="rId4" Type="http://schemas.openxmlformats.org/officeDocument/2006/relationships/oleObject" Target="../embeddings/oleObject40.bin"/><Relationship Id="rId35" Type="http://schemas.openxmlformats.org/officeDocument/2006/relationships/notesSlide" Target="../notesSlides/notesSlide3.xml"/><Relationship Id="rId34" Type="http://schemas.openxmlformats.org/officeDocument/2006/relationships/vmlDrawing" Target="../drawings/vmlDrawing3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57.jpeg"/><Relationship Id="rId31" Type="http://schemas.openxmlformats.org/officeDocument/2006/relationships/image" Target="../media/image56.emf"/><Relationship Id="rId30" Type="http://schemas.openxmlformats.org/officeDocument/2006/relationships/oleObject" Target="../embeddings/oleObject53.bin"/><Relationship Id="rId3" Type="http://schemas.openxmlformats.org/officeDocument/2006/relationships/image" Target="../media/image42.emf"/><Relationship Id="rId29" Type="http://schemas.openxmlformats.org/officeDocument/2006/relationships/image" Target="../media/image55.emf"/><Relationship Id="rId28" Type="http://schemas.openxmlformats.org/officeDocument/2006/relationships/oleObject" Target="../embeddings/oleObject52.bin"/><Relationship Id="rId27" Type="http://schemas.openxmlformats.org/officeDocument/2006/relationships/image" Target="../media/image54.emf"/><Relationship Id="rId26" Type="http://schemas.openxmlformats.org/officeDocument/2006/relationships/oleObject" Target="../embeddings/oleObject51.bin"/><Relationship Id="rId25" Type="http://schemas.openxmlformats.org/officeDocument/2006/relationships/image" Target="../media/image53.emf"/><Relationship Id="rId24" Type="http://schemas.openxmlformats.org/officeDocument/2006/relationships/oleObject" Target="../embeddings/oleObject50.bin"/><Relationship Id="rId23" Type="http://schemas.openxmlformats.org/officeDocument/2006/relationships/image" Target="../media/image52.emf"/><Relationship Id="rId22" Type="http://schemas.openxmlformats.org/officeDocument/2006/relationships/oleObject" Target="../embeddings/oleObject49.bin"/><Relationship Id="rId21" Type="http://schemas.openxmlformats.org/officeDocument/2006/relationships/image" Target="../media/image51.emf"/><Relationship Id="rId20" Type="http://schemas.openxmlformats.org/officeDocument/2006/relationships/oleObject" Target="../embeddings/oleObject48.bin"/><Relationship Id="rId2" Type="http://schemas.openxmlformats.org/officeDocument/2006/relationships/oleObject" Target="../embeddings/oleObject39.bin"/><Relationship Id="rId19" Type="http://schemas.openxmlformats.org/officeDocument/2006/relationships/image" Target="../media/image50.emf"/><Relationship Id="rId18" Type="http://schemas.openxmlformats.org/officeDocument/2006/relationships/oleObject" Target="../embeddings/oleObject47.bin"/><Relationship Id="rId17" Type="http://schemas.openxmlformats.org/officeDocument/2006/relationships/image" Target="../media/image49.emf"/><Relationship Id="rId16" Type="http://schemas.openxmlformats.org/officeDocument/2006/relationships/oleObject" Target="../embeddings/oleObject46.bin"/><Relationship Id="rId15" Type="http://schemas.openxmlformats.org/officeDocument/2006/relationships/image" Target="../media/image48.emf"/><Relationship Id="rId14" Type="http://schemas.openxmlformats.org/officeDocument/2006/relationships/oleObject" Target="../embeddings/oleObject45.bin"/><Relationship Id="rId13" Type="http://schemas.openxmlformats.org/officeDocument/2006/relationships/image" Target="../media/image47.emf"/><Relationship Id="rId12" Type="http://schemas.openxmlformats.org/officeDocument/2006/relationships/oleObject" Target="../embeddings/oleObject44.bin"/><Relationship Id="rId11" Type="http://schemas.openxmlformats.org/officeDocument/2006/relationships/image" Target="../media/image46.emf"/><Relationship Id="rId10" Type="http://schemas.openxmlformats.org/officeDocument/2006/relationships/oleObject" Target="../embeddings/oleObject43.bin"/><Relationship Id="rId1" Type="http://schemas.openxmlformats.org/officeDocument/2006/relationships/image" Target="../media/image4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2.emf"/><Relationship Id="rId8" Type="http://schemas.openxmlformats.org/officeDocument/2006/relationships/oleObject" Target="../embeddings/oleObject57.bin"/><Relationship Id="rId7" Type="http://schemas.openxmlformats.org/officeDocument/2006/relationships/image" Target="../media/image61.emf"/><Relationship Id="rId6" Type="http://schemas.openxmlformats.org/officeDocument/2006/relationships/oleObject" Target="../embeddings/oleObject56.bin"/><Relationship Id="rId5" Type="http://schemas.openxmlformats.org/officeDocument/2006/relationships/image" Target="../media/image60.emf"/><Relationship Id="rId48" Type="http://schemas.openxmlformats.org/officeDocument/2006/relationships/notesSlide" Target="../notesSlides/notesSlide4.xml"/><Relationship Id="rId47" Type="http://schemas.openxmlformats.org/officeDocument/2006/relationships/vmlDrawing" Target="../drawings/vmlDrawing4.vml"/><Relationship Id="rId46" Type="http://schemas.openxmlformats.org/officeDocument/2006/relationships/slideLayout" Target="../slideLayouts/slideLayout7.xml"/><Relationship Id="rId45" Type="http://schemas.openxmlformats.org/officeDocument/2006/relationships/image" Target="../media/image81.jpeg"/><Relationship Id="rId44" Type="http://schemas.openxmlformats.org/officeDocument/2006/relationships/image" Target="../media/image80.emf"/><Relationship Id="rId43" Type="http://schemas.openxmlformats.org/officeDocument/2006/relationships/oleObject" Target="../embeddings/oleObject74.bin"/><Relationship Id="rId42" Type="http://schemas.openxmlformats.org/officeDocument/2006/relationships/image" Target="../media/image79.emf"/><Relationship Id="rId41" Type="http://schemas.openxmlformats.org/officeDocument/2006/relationships/oleObject" Target="../embeddings/oleObject73.bin"/><Relationship Id="rId40" Type="http://schemas.openxmlformats.org/officeDocument/2006/relationships/image" Target="../media/image78.emf"/><Relationship Id="rId4" Type="http://schemas.openxmlformats.org/officeDocument/2006/relationships/oleObject" Target="../embeddings/oleObject55.bin"/><Relationship Id="rId39" Type="http://schemas.openxmlformats.org/officeDocument/2006/relationships/oleObject" Target="../embeddings/oleObject72.bin"/><Relationship Id="rId38" Type="http://schemas.openxmlformats.org/officeDocument/2006/relationships/image" Target="../media/image77.emf"/><Relationship Id="rId37" Type="http://schemas.openxmlformats.org/officeDocument/2006/relationships/oleObject" Target="../embeddings/oleObject71.bin"/><Relationship Id="rId36" Type="http://schemas.openxmlformats.org/officeDocument/2006/relationships/image" Target="../media/image76.emf"/><Relationship Id="rId35" Type="http://schemas.openxmlformats.org/officeDocument/2006/relationships/oleObject" Target="../embeddings/oleObject70.bin"/><Relationship Id="rId34" Type="http://schemas.openxmlformats.org/officeDocument/2006/relationships/image" Target="../media/image75.emf"/><Relationship Id="rId33" Type="http://schemas.openxmlformats.org/officeDocument/2006/relationships/oleObject" Target="../embeddings/oleObject69.bin"/><Relationship Id="rId32" Type="http://schemas.openxmlformats.org/officeDocument/2006/relationships/image" Target="../media/image74.emf"/><Relationship Id="rId31" Type="http://schemas.openxmlformats.org/officeDocument/2006/relationships/oleObject" Target="../embeddings/oleObject68.bin"/><Relationship Id="rId30" Type="http://schemas.openxmlformats.org/officeDocument/2006/relationships/image" Target="../media/image73.emf"/><Relationship Id="rId3" Type="http://schemas.openxmlformats.org/officeDocument/2006/relationships/image" Target="../media/image59.emf"/><Relationship Id="rId29" Type="http://schemas.openxmlformats.org/officeDocument/2006/relationships/oleObject" Target="../embeddings/oleObject67.bin"/><Relationship Id="rId28" Type="http://schemas.openxmlformats.org/officeDocument/2006/relationships/image" Target="../media/image72.emf"/><Relationship Id="rId27" Type="http://schemas.openxmlformats.org/officeDocument/2006/relationships/oleObject" Target="../embeddings/oleObject66.bin"/><Relationship Id="rId26" Type="http://schemas.openxmlformats.org/officeDocument/2006/relationships/image" Target="../media/image71.emf"/><Relationship Id="rId25" Type="http://schemas.openxmlformats.org/officeDocument/2006/relationships/oleObject" Target="../embeddings/oleObject65.bin"/><Relationship Id="rId24" Type="http://schemas.openxmlformats.org/officeDocument/2006/relationships/image" Target="../media/image70.emf"/><Relationship Id="rId23" Type="http://schemas.openxmlformats.org/officeDocument/2006/relationships/oleObject" Target="../embeddings/oleObject64.bin"/><Relationship Id="rId22" Type="http://schemas.openxmlformats.org/officeDocument/2006/relationships/image" Target="../media/image69.emf"/><Relationship Id="rId21" Type="http://schemas.openxmlformats.org/officeDocument/2006/relationships/oleObject" Target="../embeddings/oleObject63.bin"/><Relationship Id="rId20" Type="http://schemas.openxmlformats.org/officeDocument/2006/relationships/image" Target="../media/image68.emf"/><Relationship Id="rId2" Type="http://schemas.openxmlformats.org/officeDocument/2006/relationships/oleObject" Target="../embeddings/oleObject54.bin"/><Relationship Id="rId19" Type="http://schemas.openxmlformats.org/officeDocument/2006/relationships/oleObject" Target="../embeddings/oleObject62.bin"/><Relationship Id="rId18" Type="http://schemas.openxmlformats.org/officeDocument/2006/relationships/image" Target="../media/image67.emf"/><Relationship Id="rId17" Type="http://schemas.openxmlformats.org/officeDocument/2006/relationships/oleObject" Target="../embeddings/oleObject61.bin"/><Relationship Id="rId16" Type="http://schemas.openxmlformats.org/officeDocument/2006/relationships/image" Target="../media/image66.emf"/><Relationship Id="rId15" Type="http://schemas.openxmlformats.org/officeDocument/2006/relationships/oleObject" Target="../embeddings/oleObject60.bin"/><Relationship Id="rId14" Type="http://schemas.openxmlformats.org/officeDocument/2006/relationships/image" Target="../media/image65.emf"/><Relationship Id="rId13" Type="http://schemas.openxmlformats.org/officeDocument/2006/relationships/oleObject" Target="../embeddings/oleObject59.bin"/><Relationship Id="rId12" Type="http://schemas.openxmlformats.org/officeDocument/2006/relationships/image" Target="../media/image64.jpeg"/><Relationship Id="rId11" Type="http://schemas.openxmlformats.org/officeDocument/2006/relationships/image" Target="../media/image63.emf"/><Relationship Id="rId10" Type="http://schemas.openxmlformats.org/officeDocument/2006/relationships/oleObject" Target="../embeddings/oleObject58.bin"/><Relationship Id="rId1" Type="http://schemas.openxmlformats.org/officeDocument/2006/relationships/image" Target="../media/image5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86.e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85.e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84.emf"/><Relationship Id="rId3" Type="http://schemas.openxmlformats.org/officeDocument/2006/relationships/oleObject" Target="../embeddings/oleObject76.bin"/><Relationship Id="rId25" Type="http://schemas.openxmlformats.org/officeDocument/2006/relationships/notesSlide" Target="../notesSlides/notesSlide6.xml"/><Relationship Id="rId24" Type="http://schemas.openxmlformats.org/officeDocument/2006/relationships/vmlDrawing" Target="../drawings/vmlDrawing5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93.emf"/><Relationship Id="rId21" Type="http://schemas.openxmlformats.org/officeDocument/2006/relationships/oleObject" Target="../embeddings/oleObject85.bin"/><Relationship Id="rId20" Type="http://schemas.openxmlformats.org/officeDocument/2006/relationships/image" Target="../media/image92.emf"/><Relationship Id="rId2" Type="http://schemas.openxmlformats.org/officeDocument/2006/relationships/image" Target="../media/image83.emf"/><Relationship Id="rId19" Type="http://schemas.openxmlformats.org/officeDocument/2006/relationships/oleObject" Target="../embeddings/oleObject84.bin"/><Relationship Id="rId18" Type="http://schemas.openxmlformats.org/officeDocument/2006/relationships/image" Target="../media/image91.emf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90.e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89.e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88.e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87.emf"/><Relationship Id="rId1" Type="http://schemas.openxmlformats.org/officeDocument/2006/relationships/oleObject" Target="../embeddings/oleObject7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97.e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96.e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95.e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94.emf"/><Relationship Id="rId14" Type="http://schemas.openxmlformats.org/officeDocument/2006/relationships/notesSlide" Target="../notesSlides/notesSlide7.xml"/><Relationship Id="rId13" Type="http://schemas.openxmlformats.org/officeDocument/2006/relationships/vmlDrawing" Target="../drawings/vmlDrawing6.vml"/><Relationship Id="rId12" Type="http://schemas.openxmlformats.org/officeDocument/2006/relationships/slideLayout" Target="../slideLayouts/slideLayout7.xml"/><Relationship Id="rId11" Type="http://schemas.openxmlformats.org/officeDocument/2006/relationships/hyperlink" Target="file:///H:\2017&#22823;&#23398;&#29289;&#29702;\&#19979;&#20876;\14%20&#21128;&#23574;&#24178;&#28041;.swf" TargetMode="External"/><Relationship Id="rId10" Type="http://schemas.openxmlformats.org/officeDocument/2006/relationships/image" Target="../media/image98.emf"/><Relationship Id="rId1" Type="http://schemas.openxmlformats.org/officeDocument/2006/relationships/oleObject" Target="../embeddings/oleObject8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3.emf"/><Relationship Id="rId8" Type="http://schemas.openxmlformats.org/officeDocument/2006/relationships/oleObject" Target="../embeddings/oleObject94.bin"/><Relationship Id="rId7" Type="http://schemas.openxmlformats.org/officeDocument/2006/relationships/image" Target="../media/image102.emf"/><Relationship Id="rId6" Type="http://schemas.openxmlformats.org/officeDocument/2006/relationships/image" Target="../media/image101.emf"/><Relationship Id="rId5" Type="http://schemas.openxmlformats.org/officeDocument/2006/relationships/oleObject" Target="../embeddings/oleObject93.bin"/><Relationship Id="rId44" Type="http://schemas.openxmlformats.org/officeDocument/2006/relationships/notesSlide" Target="../notesSlides/notesSlide8.xml"/><Relationship Id="rId43" Type="http://schemas.openxmlformats.org/officeDocument/2006/relationships/vmlDrawing" Target="../drawings/vmlDrawing7.vml"/><Relationship Id="rId42" Type="http://schemas.openxmlformats.org/officeDocument/2006/relationships/slideLayout" Target="../slideLayouts/slideLayout7.xml"/><Relationship Id="rId41" Type="http://schemas.openxmlformats.org/officeDocument/2006/relationships/image" Target="../media/image119.emf"/><Relationship Id="rId40" Type="http://schemas.openxmlformats.org/officeDocument/2006/relationships/oleObject" Target="../embeddings/oleObject110.bin"/><Relationship Id="rId4" Type="http://schemas.openxmlformats.org/officeDocument/2006/relationships/image" Target="../media/image100.emf"/><Relationship Id="rId39" Type="http://schemas.openxmlformats.org/officeDocument/2006/relationships/image" Target="../media/image118.emf"/><Relationship Id="rId38" Type="http://schemas.openxmlformats.org/officeDocument/2006/relationships/oleObject" Target="../embeddings/oleObject109.bin"/><Relationship Id="rId37" Type="http://schemas.openxmlformats.org/officeDocument/2006/relationships/image" Target="../media/image117.emf"/><Relationship Id="rId36" Type="http://schemas.openxmlformats.org/officeDocument/2006/relationships/oleObject" Target="../embeddings/oleObject108.bin"/><Relationship Id="rId35" Type="http://schemas.openxmlformats.org/officeDocument/2006/relationships/image" Target="../media/image116.emf"/><Relationship Id="rId34" Type="http://schemas.openxmlformats.org/officeDocument/2006/relationships/oleObject" Target="../embeddings/oleObject107.bin"/><Relationship Id="rId33" Type="http://schemas.openxmlformats.org/officeDocument/2006/relationships/image" Target="../media/image115.emf"/><Relationship Id="rId32" Type="http://schemas.openxmlformats.org/officeDocument/2006/relationships/oleObject" Target="../embeddings/oleObject106.bin"/><Relationship Id="rId31" Type="http://schemas.openxmlformats.org/officeDocument/2006/relationships/image" Target="../media/image114.emf"/><Relationship Id="rId30" Type="http://schemas.openxmlformats.org/officeDocument/2006/relationships/oleObject" Target="../embeddings/oleObject105.bin"/><Relationship Id="rId3" Type="http://schemas.openxmlformats.org/officeDocument/2006/relationships/oleObject" Target="../embeddings/oleObject92.bin"/><Relationship Id="rId29" Type="http://schemas.openxmlformats.org/officeDocument/2006/relationships/image" Target="../media/image113.emf"/><Relationship Id="rId28" Type="http://schemas.openxmlformats.org/officeDocument/2006/relationships/oleObject" Target="../embeddings/oleObject104.bin"/><Relationship Id="rId27" Type="http://schemas.openxmlformats.org/officeDocument/2006/relationships/image" Target="../media/image112.emf"/><Relationship Id="rId26" Type="http://schemas.openxmlformats.org/officeDocument/2006/relationships/oleObject" Target="../embeddings/oleObject103.bin"/><Relationship Id="rId25" Type="http://schemas.openxmlformats.org/officeDocument/2006/relationships/image" Target="../media/image111.emf"/><Relationship Id="rId24" Type="http://schemas.openxmlformats.org/officeDocument/2006/relationships/oleObject" Target="../embeddings/oleObject102.bin"/><Relationship Id="rId23" Type="http://schemas.openxmlformats.org/officeDocument/2006/relationships/image" Target="../media/image110.emf"/><Relationship Id="rId22" Type="http://schemas.openxmlformats.org/officeDocument/2006/relationships/oleObject" Target="../embeddings/oleObject101.bin"/><Relationship Id="rId21" Type="http://schemas.openxmlformats.org/officeDocument/2006/relationships/image" Target="../media/image109.emf"/><Relationship Id="rId20" Type="http://schemas.openxmlformats.org/officeDocument/2006/relationships/oleObject" Target="../embeddings/oleObject100.bin"/><Relationship Id="rId2" Type="http://schemas.openxmlformats.org/officeDocument/2006/relationships/image" Target="../media/image99.emf"/><Relationship Id="rId19" Type="http://schemas.openxmlformats.org/officeDocument/2006/relationships/image" Target="../media/image108.emf"/><Relationship Id="rId18" Type="http://schemas.openxmlformats.org/officeDocument/2006/relationships/oleObject" Target="../embeddings/oleObject99.bin"/><Relationship Id="rId17" Type="http://schemas.openxmlformats.org/officeDocument/2006/relationships/image" Target="../media/image107.emf"/><Relationship Id="rId16" Type="http://schemas.openxmlformats.org/officeDocument/2006/relationships/oleObject" Target="../embeddings/oleObject98.bin"/><Relationship Id="rId15" Type="http://schemas.openxmlformats.org/officeDocument/2006/relationships/image" Target="../media/image106.emf"/><Relationship Id="rId14" Type="http://schemas.openxmlformats.org/officeDocument/2006/relationships/oleObject" Target="../embeddings/oleObject97.bin"/><Relationship Id="rId13" Type="http://schemas.openxmlformats.org/officeDocument/2006/relationships/image" Target="../media/image105.emf"/><Relationship Id="rId12" Type="http://schemas.openxmlformats.org/officeDocument/2006/relationships/oleObject" Target="../embeddings/oleObject96.bin"/><Relationship Id="rId11" Type="http://schemas.openxmlformats.org/officeDocument/2006/relationships/image" Target="../media/image104.emf"/><Relationship Id="rId10" Type="http://schemas.openxmlformats.org/officeDocument/2006/relationships/oleObject" Target="../embeddings/oleObject95.bin"/><Relationship Id="rId1" Type="http://schemas.openxmlformats.org/officeDocument/2006/relationships/oleObject" Target="../embeddings/oleObject9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5"/>
          <p:cNvGrpSpPr/>
          <p:nvPr/>
        </p:nvGrpSpPr>
        <p:grpSpPr bwMode="auto">
          <a:xfrm>
            <a:off x="-571500" y="0"/>
            <a:ext cx="10293350" cy="6858000"/>
            <a:chOff x="-571500" y="0"/>
            <a:chExt cx="10293350" cy="6858024"/>
          </a:xfrm>
        </p:grpSpPr>
        <p:pic>
          <p:nvPicPr>
            <p:cNvPr id="4101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1500" y="0"/>
              <a:ext cx="1029335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2" name="矩形 4"/>
            <p:cNvSpPr>
              <a:spLocks noChangeArrowheads="1"/>
            </p:cNvSpPr>
            <p:nvPr/>
          </p:nvSpPr>
          <p:spPr bwMode="auto">
            <a:xfrm>
              <a:off x="6344861" y="6457914"/>
              <a:ext cx="2619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 dirty="0">
                  <a:solidFill>
                    <a:srgbClr val="FF0000"/>
                  </a:solidFill>
                </a:rPr>
                <a:t>Yosemite National Park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 Box 1039"/>
          <p:cNvSpPr txBox="1">
            <a:spLocks noChangeArrowheads="1"/>
          </p:cNvSpPr>
          <p:nvPr/>
        </p:nvSpPr>
        <p:spPr bwMode="auto">
          <a:xfrm>
            <a:off x="1295400" y="3705225"/>
            <a:ext cx="6705600" cy="17589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Xi’an  </a:t>
            </a:r>
            <a:r>
              <a:rPr lang="en-US" altLang="zh-CN" sz="4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Jiaotong</a:t>
            </a: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University</a:t>
            </a:r>
            <a:endParaRPr lang="en-US" altLang="zh-CN" sz="4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1" hangingPunct="1">
              <a:lnSpc>
                <a:spcPct val="75000"/>
              </a:lnSpc>
              <a:defRPr/>
            </a:pPr>
            <a:endParaRPr lang="zh-CN" alt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楷体_GB2312" pitchFamily="49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华文仿宋" panose="02010600040101010101" pitchFamily="17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anose="02010600040101010101" pitchFamily="17" charset="-122"/>
              </a:rPr>
              <a:t>Oct. 21, 2022</a:t>
            </a:r>
            <a:endParaRPr lang="en-US" altLang="zh-CN" sz="36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仿宋" panose="02010600040101010101" pitchFamily="17" charset="-122"/>
            </a:endParaRPr>
          </a:p>
        </p:txBody>
      </p:sp>
      <p:sp>
        <p:nvSpPr>
          <p:cNvPr id="4100" name="WordArt 1044"/>
          <p:cNvSpPr>
            <a:spLocks noChangeArrowheads="1" noChangeShapeType="1" noTextEdit="1"/>
          </p:cNvSpPr>
          <p:nvPr/>
        </p:nvSpPr>
        <p:spPr bwMode="auto">
          <a:xfrm>
            <a:off x="539750" y="1268413"/>
            <a:ext cx="8077200" cy="12969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800" i="1" kern="1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Times New Roman" panose="02020603050405020304" pitchFamily="18" charset="0"/>
              </a:rPr>
              <a:t>University Physics</a:t>
            </a:r>
            <a:endParaRPr lang="zh-CN" altLang="en-US" sz="4800" i="1" kern="1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7" name="Text Box 7"/>
          <p:cNvSpPr txBox="1">
            <a:spLocks noChangeArrowheads="1"/>
          </p:cNvSpPr>
          <p:nvPr/>
        </p:nvSpPr>
        <p:spPr bwMode="auto">
          <a:xfrm>
            <a:off x="688975" y="2279650"/>
            <a:ext cx="417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0" lang="en-US" altLang="zh-CN">
                <a:solidFill>
                  <a:schemeClr val="bg1"/>
                </a:solidFill>
                <a:ea typeface="楷体_GB2312" pitchFamily="49" charset="-122"/>
              </a:rPr>
              <a:t>               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单缝衍射因子</a:t>
            </a:r>
            <a:endParaRPr kumimoji="0"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460802" name="Object 2"/>
          <p:cNvGraphicFramePr>
            <a:graphicFrameLocks noChangeAspect="1"/>
          </p:cNvGraphicFramePr>
          <p:nvPr/>
        </p:nvGraphicFramePr>
        <p:xfrm>
          <a:off x="714375" y="214313"/>
          <a:ext cx="1681163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74" name="公式" r:id="rId1" imgW="2297430" imgH="1594485" progId="Equation.3">
                  <p:embed/>
                </p:oleObj>
              </mc:Choice>
              <mc:Fallback>
                <p:oleObj name="公式" r:id="rId1" imgW="2297430" imgH="159448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14313"/>
                        <a:ext cx="1681163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3" name="Object 3"/>
          <p:cNvGraphicFramePr>
            <a:graphicFrameLocks noChangeAspect="1"/>
          </p:cNvGraphicFramePr>
          <p:nvPr/>
        </p:nvGraphicFramePr>
        <p:xfrm>
          <a:off x="4687888" y="142875"/>
          <a:ext cx="3098800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75" name="公式" r:id="rId3" imgW="3858260" imgH="1706245" progId="Equation.3">
                  <p:embed/>
                </p:oleObj>
              </mc:Choice>
              <mc:Fallback>
                <p:oleObj name="公式" r:id="rId3" imgW="3858260" imgH="170624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888" y="142875"/>
                        <a:ext cx="3098800" cy="126047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>
                            <a:alpha val="47058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>
                                <a:alpha val="0"/>
                              </a:srgbClr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04" name="AutoShape 4"/>
          <p:cNvSpPr>
            <a:spLocks noChangeArrowheads="1"/>
          </p:cNvSpPr>
          <p:nvPr/>
        </p:nvSpPr>
        <p:spPr bwMode="auto">
          <a:xfrm>
            <a:off x="2714625" y="931863"/>
            <a:ext cx="1714500" cy="211137"/>
          </a:xfrm>
          <a:prstGeom prst="rightArrow">
            <a:avLst>
              <a:gd name="adj1" fmla="val 50000"/>
              <a:gd name="adj2" fmla="val 146053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460805" name="Rectangle 5"/>
          <p:cNvSpPr>
            <a:spLocks noChangeArrowheads="1"/>
          </p:cNvSpPr>
          <p:nvPr/>
        </p:nvSpPr>
        <p:spPr bwMode="auto">
          <a:xfrm>
            <a:off x="428625" y="1609725"/>
            <a:ext cx="1428750" cy="461963"/>
          </a:xfrm>
          <a:prstGeom prst="rect">
            <a:avLst/>
          </a:prstGeom>
          <a:noFill/>
          <a:ln w="12700" cap="sq" algn="ctr">
            <a:noFill/>
            <a:miter lim="800000"/>
          </a:ln>
        </p:spPr>
        <p:txBody>
          <a:bodyPr>
            <a:spAutoFit/>
          </a:bodyPr>
          <a:lstStyle/>
          <a:p>
            <a:pPr>
              <a:buClr>
                <a:srgbClr val="FF99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FFFF00"/>
                </a:solidFill>
                <a:latin typeface="+mn-ea"/>
                <a:ea typeface="+mn-ea"/>
              </a:rPr>
              <a:t> 讨论</a:t>
            </a:r>
            <a:endParaRPr lang="zh-CN" altLang="en-US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graphicFrame>
        <p:nvGraphicFramePr>
          <p:cNvPr id="460806" name="Object 4"/>
          <p:cNvGraphicFramePr>
            <a:graphicFrameLocks noChangeAspect="1"/>
          </p:cNvGraphicFramePr>
          <p:nvPr/>
        </p:nvGraphicFramePr>
        <p:xfrm>
          <a:off x="1103313" y="2209800"/>
          <a:ext cx="9683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76" name="公式" r:id="rId5" imgW="1137285" imgH="780415" progId="Equation.3">
                  <p:embed/>
                </p:oleObj>
              </mc:Choice>
              <mc:Fallback>
                <p:oleObj name="公式" r:id="rId5" imgW="1137285" imgH="78041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2209800"/>
                        <a:ext cx="96837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1C1C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08" name="Object 5"/>
          <p:cNvGraphicFramePr>
            <a:graphicFrameLocks noChangeAspect="1"/>
          </p:cNvGraphicFramePr>
          <p:nvPr/>
        </p:nvGraphicFramePr>
        <p:xfrm>
          <a:off x="4545013" y="2209800"/>
          <a:ext cx="159861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77" name="公式" r:id="rId7" imgW="2018665" imgH="869950" progId="Equation.3">
                  <p:embed/>
                </p:oleObj>
              </mc:Choice>
              <mc:Fallback>
                <p:oleObj name="公式" r:id="rId7" imgW="2018665" imgH="86995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2209800"/>
                        <a:ext cx="1598612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1C1C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09" name="Text Box 9"/>
          <p:cNvSpPr txBox="1">
            <a:spLocks noChangeArrowheads="1"/>
          </p:cNvSpPr>
          <p:nvPr/>
        </p:nvSpPr>
        <p:spPr bwMode="auto">
          <a:xfrm>
            <a:off x="6143625" y="2279650"/>
            <a:ext cx="257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光的干涉因子</a:t>
            </a:r>
            <a:endParaRPr kumimoji="0"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460810" name="Object 6"/>
          <p:cNvGraphicFramePr/>
          <p:nvPr/>
        </p:nvGraphicFramePr>
        <p:xfrm>
          <a:off x="1663700" y="3638550"/>
          <a:ext cx="977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78" name="公式" r:id="rId9" imgW="1081405" imgH="256540" progId="Equation.3">
                  <p:embed/>
                </p:oleObj>
              </mc:Choice>
              <mc:Fallback>
                <p:oleObj name="公式" r:id="rId9" imgW="1081405" imgH="25654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3638550"/>
                        <a:ext cx="977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1C1C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11" name="AutoShape 11"/>
          <p:cNvSpPr>
            <a:spLocks noChangeArrowheads="1"/>
          </p:cNvSpPr>
          <p:nvPr/>
        </p:nvSpPr>
        <p:spPr bwMode="auto">
          <a:xfrm>
            <a:off x="2733675" y="3727450"/>
            <a:ext cx="611188" cy="160338"/>
          </a:xfrm>
          <a:prstGeom prst="rightArrow">
            <a:avLst>
              <a:gd name="adj1" fmla="val 50000"/>
              <a:gd name="adj2" fmla="val 9529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60812" name="Object 7"/>
          <p:cNvGraphicFramePr/>
          <p:nvPr/>
        </p:nvGraphicFramePr>
        <p:xfrm>
          <a:off x="3454400" y="3419475"/>
          <a:ext cx="20939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79" name="公式" r:id="rId11" imgW="2386330" imgH="780415" progId="Equation.3">
                  <p:embed/>
                </p:oleObj>
              </mc:Choice>
              <mc:Fallback>
                <p:oleObj name="公式" r:id="rId11" imgW="2386330" imgH="780415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3419475"/>
                        <a:ext cx="20939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13" name="AutoShape 13"/>
          <p:cNvSpPr>
            <a:spLocks noChangeArrowheads="1"/>
          </p:cNvSpPr>
          <p:nvPr/>
        </p:nvSpPr>
        <p:spPr bwMode="auto">
          <a:xfrm>
            <a:off x="5686425" y="3690938"/>
            <a:ext cx="611188" cy="160337"/>
          </a:xfrm>
          <a:prstGeom prst="rightArrow">
            <a:avLst>
              <a:gd name="adj1" fmla="val 50000"/>
              <a:gd name="adj2" fmla="val 9529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60814" name="Object 8"/>
          <p:cNvGraphicFramePr>
            <a:graphicFrameLocks noChangeAspect="1"/>
          </p:cNvGraphicFramePr>
          <p:nvPr/>
        </p:nvGraphicFramePr>
        <p:xfrm>
          <a:off x="6405563" y="3571875"/>
          <a:ext cx="16494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80" name="公式" r:id="rId13" imgW="1862455" imgH="323215" progId="Equation.3">
                  <p:embed/>
                </p:oleObj>
              </mc:Choice>
              <mc:Fallback>
                <p:oleObj name="公式" r:id="rId13" imgW="1862455" imgH="32321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5563" y="3571875"/>
                        <a:ext cx="1649412" cy="3302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15" name="Text Box 15"/>
          <p:cNvSpPr txBox="1">
            <a:spLocks noChangeArrowheads="1"/>
          </p:cNvSpPr>
          <p:nvPr/>
        </p:nvSpPr>
        <p:spPr bwMode="auto">
          <a:xfrm>
            <a:off x="1187450" y="3543300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若</a:t>
            </a:r>
            <a:endParaRPr kumimoji="0"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460816" name="Object 9"/>
          <p:cNvGraphicFramePr/>
          <p:nvPr/>
        </p:nvGraphicFramePr>
        <p:xfrm>
          <a:off x="1654175" y="4143375"/>
          <a:ext cx="30845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81" name="公式" r:id="rId15" imgW="3545840" imgH="780415" progId="Equation.3">
                  <p:embed/>
                </p:oleObj>
              </mc:Choice>
              <mc:Fallback>
                <p:oleObj name="公式" r:id="rId15" imgW="3545840" imgH="780415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4143375"/>
                        <a:ext cx="3084513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1C1C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17" name="Object 10"/>
          <p:cNvGraphicFramePr>
            <a:graphicFrameLocks noChangeAspect="1"/>
          </p:cNvGraphicFramePr>
          <p:nvPr/>
        </p:nvGraphicFramePr>
        <p:xfrm>
          <a:off x="6000750" y="4071938"/>
          <a:ext cx="23479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82" name="公式" r:id="rId17" imgW="2687320" imgH="914400" progId="Equation.3">
                  <p:embed/>
                </p:oleObj>
              </mc:Choice>
              <mc:Fallback>
                <p:oleObj name="公式" r:id="rId17" imgW="2687320" imgH="914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4071938"/>
                        <a:ext cx="2347913" cy="838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18" name="AutoShape 18"/>
          <p:cNvSpPr>
            <a:spLocks noChangeArrowheads="1"/>
          </p:cNvSpPr>
          <p:nvPr/>
        </p:nvSpPr>
        <p:spPr bwMode="auto">
          <a:xfrm>
            <a:off x="5214938" y="4375150"/>
            <a:ext cx="611187" cy="160338"/>
          </a:xfrm>
          <a:prstGeom prst="rightArrow">
            <a:avLst>
              <a:gd name="adj1" fmla="val 50000"/>
              <a:gd name="adj2" fmla="val 9529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60819" name="Object 11"/>
          <p:cNvGraphicFramePr>
            <a:graphicFrameLocks noChangeAspect="1"/>
          </p:cNvGraphicFramePr>
          <p:nvPr/>
        </p:nvGraphicFramePr>
        <p:xfrm>
          <a:off x="1357313" y="5381625"/>
          <a:ext cx="1303337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83" name="公式" r:id="rId19" imgW="1940560" imgH="1706245" progId="Equation.3">
                  <p:embed/>
                </p:oleObj>
              </mc:Choice>
              <mc:Fallback>
                <p:oleObj name="公式" r:id="rId19" imgW="1940560" imgH="170624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5381625"/>
                        <a:ext cx="1303337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1C1C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20" name="Object 12"/>
          <p:cNvGraphicFramePr>
            <a:graphicFrameLocks noChangeAspect="1"/>
          </p:cNvGraphicFramePr>
          <p:nvPr/>
        </p:nvGraphicFramePr>
        <p:xfrm>
          <a:off x="3517900" y="5873750"/>
          <a:ext cx="16748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84" name="公式" r:id="rId21" imgW="1895475" imgH="256540" progId="Equation.3">
                  <p:embed/>
                </p:oleObj>
              </mc:Choice>
              <mc:Fallback>
                <p:oleObj name="公式" r:id="rId21" imgW="1895475" imgH="2565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5873750"/>
                        <a:ext cx="16748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21" name="AutoShape 21"/>
          <p:cNvSpPr>
            <a:spLocks noChangeArrowheads="1"/>
          </p:cNvSpPr>
          <p:nvPr/>
        </p:nvSpPr>
        <p:spPr bwMode="auto">
          <a:xfrm>
            <a:off x="3014663" y="5938838"/>
            <a:ext cx="431800" cy="142875"/>
          </a:xfrm>
          <a:prstGeom prst="rightArrow">
            <a:avLst>
              <a:gd name="adj1" fmla="val 50000"/>
              <a:gd name="adj2" fmla="val 75556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zh-CN">
              <a:solidFill>
                <a:schemeClr val="bg1"/>
              </a:solidFill>
              <a:ea typeface="仿宋_GB2312" panose="02010609030101010101" charset="-122"/>
              <a:cs typeface="仿宋_GB2312" panose="02010609030101010101" charset="-122"/>
            </a:endParaRPr>
          </a:p>
        </p:txBody>
      </p:sp>
      <p:graphicFrame>
        <p:nvGraphicFramePr>
          <p:cNvPr id="460822" name="Object 13"/>
          <p:cNvGraphicFramePr>
            <a:graphicFrameLocks noChangeAspect="1"/>
          </p:cNvGraphicFramePr>
          <p:nvPr/>
        </p:nvGraphicFramePr>
        <p:xfrm>
          <a:off x="5986463" y="6442075"/>
          <a:ext cx="20859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85" name="公式" r:id="rId23" imgW="1371600" imgH="167005" progId="Equation.3">
                  <p:embed/>
                </p:oleObj>
              </mc:Choice>
              <mc:Fallback>
                <p:oleObj name="公式" r:id="rId23" imgW="1371600" imgH="16700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6463" y="6442075"/>
                        <a:ext cx="2085975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23" name="Object 14"/>
          <p:cNvGraphicFramePr/>
          <p:nvPr/>
        </p:nvGraphicFramePr>
        <p:xfrm>
          <a:off x="6110288" y="5619750"/>
          <a:ext cx="1790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86" name="公式" r:id="rId25" imgW="2029460" imgH="780415" progId="Equation.3">
                  <p:embed/>
                </p:oleObj>
              </mc:Choice>
              <mc:Fallback>
                <p:oleObj name="公式" r:id="rId25" imgW="2029460" imgH="780415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288" y="5619750"/>
                        <a:ext cx="1790700" cy="7239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24" name="AutoShape 24"/>
          <p:cNvSpPr>
            <a:spLocks noChangeArrowheads="1"/>
          </p:cNvSpPr>
          <p:nvPr/>
        </p:nvSpPr>
        <p:spPr bwMode="auto">
          <a:xfrm>
            <a:off x="5318125" y="5937250"/>
            <a:ext cx="611188" cy="160338"/>
          </a:xfrm>
          <a:prstGeom prst="rightArrow">
            <a:avLst>
              <a:gd name="adj1" fmla="val 50000"/>
              <a:gd name="adj2" fmla="val 9529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460825" name="Text Box 25"/>
          <p:cNvSpPr txBox="1">
            <a:spLocks noChangeArrowheads="1"/>
          </p:cNvSpPr>
          <p:nvPr/>
        </p:nvSpPr>
        <p:spPr bwMode="auto">
          <a:xfrm>
            <a:off x="866775" y="5695950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若</a:t>
            </a:r>
            <a:endParaRPr kumimoji="0"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460826" name="Text Box 26"/>
          <p:cNvSpPr txBox="1">
            <a:spLocks noChangeArrowheads="1"/>
          </p:cNvSpPr>
          <p:nvPr/>
        </p:nvSpPr>
        <p:spPr bwMode="auto">
          <a:xfrm>
            <a:off x="681038" y="2971800"/>
            <a:ext cx="510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 光栅方程（主极大）及光强</a:t>
            </a:r>
            <a:endParaRPr lang="zh-CN" altLang="en-US">
              <a:solidFill>
                <a:schemeClr val="bg1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460827" name="Text Box 27"/>
          <p:cNvSpPr txBox="1">
            <a:spLocks noChangeArrowheads="1"/>
          </p:cNvSpPr>
          <p:nvPr/>
        </p:nvSpPr>
        <p:spPr bwMode="auto">
          <a:xfrm>
            <a:off x="658813" y="4857750"/>
            <a:ext cx="3913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 暗纹公式（干涉相消）</a:t>
            </a:r>
            <a:endParaRPr lang="zh-CN" altLang="en-US">
              <a:solidFill>
                <a:schemeClr val="bg1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459831" name="Object 28"/>
          <p:cNvGraphicFramePr>
            <a:graphicFrameLocks noChangeAspect="1"/>
          </p:cNvGraphicFramePr>
          <p:nvPr/>
        </p:nvGraphicFramePr>
        <p:xfrm>
          <a:off x="2714625" y="285750"/>
          <a:ext cx="15478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87" name="公式" r:id="rId27" imgW="1036955" imgH="390525" progId="Equation.3">
                  <p:embed/>
                </p:oleObj>
              </mc:Choice>
              <mc:Fallback>
                <p:oleObj name="公式" r:id="rId27" imgW="1036955" imgH="39052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285750"/>
                        <a:ext cx="15478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9"/>
          <p:cNvGraphicFramePr>
            <a:graphicFrameLocks noChangeAspect="1"/>
          </p:cNvGraphicFramePr>
          <p:nvPr/>
        </p:nvGraphicFramePr>
        <p:xfrm>
          <a:off x="2738438" y="1500188"/>
          <a:ext cx="13573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88" name="公式" r:id="rId29" imgW="902970" imgH="390525" progId="Equation.3">
                  <p:embed/>
                </p:oleObj>
              </mc:Choice>
              <mc:Fallback>
                <p:oleObj name="公式" r:id="rId29" imgW="902970" imgH="39052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1500188"/>
                        <a:ext cx="13573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0"/>
          <p:cNvGraphicFramePr>
            <a:graphicFrameLocks noChangeAspect="1"/>
          </p:cNvGraphicFramePr>
          <p:nvPr/>
        </p:nvGraphicFramePr>
        <p:xfrm>
          <a:off x="4586288" y="1500188"/>
          <a:ext cx="19859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889" name="公式" r:id="rId31" imgW="1349375" imgH="390525" progId="Equation.3">
                  <p:embed/>
                </p:oleObj>
              </mc:Choice>
              <mc:Fallback>
                <p:oleObj name="公式" r:id="rId31" imgW="1349375" imgH="39052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1500188"/>
                        <a:ext cx="198596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9" name="灯片编号占位符 1"/>
          <p:cNvSpPr txBox="1"/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620F6C-8ABB-497C-AB27-5270792BB7DB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6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60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0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0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60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60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60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6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0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6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6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6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6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6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6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6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6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6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7" grpId="0"/>
      <p:bldP spid="460804" grpId="0" animBg="1"/>
      <p:bldP spid="460805" grpId="0"/>
      <p:bldP spid="460809" grpId="0"/>
      <p:bldP spid="460811" grpId="0" animBg="1"/>
      <p:bldP spid="460813" grpId="0" animBg="1"/>
      <p:bldP spid="460815" grpId="0"/>
      <p:bldP spid="460818" grpId="0" animBg="1"/>
      <p:bldP spid="460821" grpId="0" animBg="1"/>
      <p:bldP spid="460824" grpId="0" animBg="1"/>
      <p:bldP spid="460825" grpId="0"/>
      <p:bldP spid="460826" grpId="0"/>
      <p:bldP spid="4608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1826" name="Object 2"/>
          <p:cNvGraphicFramePr>
            <a:graphicFrameLocks noChangeAspect="1"/>
          </p:cNvGraphicFramePr>
          <p:nvPr/>
        </p:nvGraphicFramePr>
        <p:xfrm>
          <a:off x="5715000" y="1214438"/>
          <a:ext cx="24368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43" name="公式" r:id="rId1" imgW="1494155" imgH="390525" progId="Equation.3">
                  <p:embed/>
                </p:oleObj>
              </mc:Choice>
              <mc:Fallback>
                <p:oleObj name="公式" r:id="rId1" imgW="1494155" imgH="39052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214438"/>
                        <a:ext cx="24368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27" name="Object 3"/>
          <p:cNvGraphicFramePr/>
          <p:nvPr/>
        </p:nvGraphicFramePr>
        <p:xfrm>
          <a:off x="3076575" y="2179638"/>
          <a:ext cx="17637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44" name="公式" r:id="rId3" imgW="1995805" imgH="334645" progId="Equation.3">
                  <p:embed/>
                </p:oleObj>
              </mc:Choice>
              <mc:Fallback>
                <p:oleObj name="公式" r:id="rId3" imgW="1995805" imgH="334645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2179638"/>
                        <a:ext cx="1763713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28" name="Object 4"/>
          <p:cNvGraphicFramePr/>
          <p:nvPr/>
        </p:nvGraphicFramePr>
        <p:xfrm>
          <a:off x="5080000" y="2154238"/>
          <a:ext cx="175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45" name="Equation" r:id="rId5" imgW="1985010" imgH="379095" progId="Equation.DSMT4">
                  <p:embed/>
                </p:oleObj>
              </mc:Choice>
              <mc:Fallback>
                <p:oleObj name="Equation" r:id="rId5" imgW="1985010" imgH="379095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2154238"/>
                        <a:ext cx="175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29" name="Object 5"/>
          <p:cNvGraphicFramePr/>
          <p:nvPr/>
        </p:nvGraphicFramePr>
        <p:xfrm>
          <a:off x="3635375" y="1438275"/>
          <a:ext cx="1054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46" name="公式" r:id="rId7" imgW="1170940" imgH="256540" progId="Equation.3">
                  <p:embed/>
                </p:oleObj>
              </mc:Choice>
              <mc:Fallback>
                <p:oleObj name="公式" r:id="rId7" imgW="1170940" imgH="25654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438275"/>
                        <a:ext cx="10541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0" name="Object 6"/>
          <p:cNvGraphicFramePr/>
          <p:nvPr/>
        </p:nvGraphicFramePr>
        <p:xfrm>
          <a:off x="4594225" y="3511550"/>
          <a:ext cx="977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47" name="公式" r:id="rId9" imgW="1081405" imgH="256540" progId="Equation.3">
                  <p:embed/>
                </p:oleObj>
              </mc:Choice>
              <mc:Fallback>
                <p:oleObj name="公式" r:id="rId9" imgW="1081405" imgH="25654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225" y="3511550"/>
                        <a:ext cx="977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1C1C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1" name="Object 7"/>
          <p:cNvGraphicFramePr/>
          <p:nvPr/>
        </p:nvGraphicFramePr>
        <p:xfrm>
          <a:off x="6327775" y="3313113"/>
          <a:ext cx="1816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48" name="公式" r:id="rId11" imgW="2063115" imgH="780415" progId="Equation.3">
                  <p:embed/>
                </p:oleObj>
              </mc:Choice>
              <mc:Fallback>
                <p:oleObj name="公式" r:id="rId11" imgW="2063115" imgH="780415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775" y="3313113"/>
                        <a:ext cx="1816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2" name="Object 8"/>
          <p:cNvGraphicFramePr/>
          <p:nvPr/>
        </p:nvGraphicFramePr>
        <p:xfrm>
          <a:off x="3214688" y="4546600"/>
          <a:ext cx="328771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49" name="公式" r:id="rId13" imgW="3780155" imgH="334645" progId="Equation.3">
                  <p:embed/>
                </p:oleObj>
              </mc:Choice>
              <mc:Fallback>
                <p:oleObj name="公式" r:id="rId13" imgW="3780155" imgH="334645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4546600"/>
                        <a:ext cx="3287712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3" name="Object 9"/>
          <p:cNvGraphicFramePr>
            <a:graphicFrameLocks noChangeAspect="1"/>
          </p:cNvGraphicFramePr>
          <p:nvPr/>
        </p:nvGraphicFramePr>
        <p:xfrm>
          <a:off x="5357813" y="5429250"/>
          <a:ext cx="17002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50" name="公式" r:id="rId15" imgW="1929130" imgH="345440" progId="Equation.3">
                  <p:embed/>
                </p:oleObj>
              </mc:Choice>
              <mc:Fallback>
                <p:oleObj name="公式" r:id="rId15" imgW="1929130" imgH="3454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3" y="5429250"/>
                        <a:ext cx="170021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4" name="Object 10"/>
          <p:cNvGraphicFramePr/>
          <p:nvPr/>
        </p:nvGraphicFramePr>
        <p:xfrm>
          <a:off x="3852863" y="5226050"/>
          <a:ext cx="1079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51" name="公式" r:id="rId17" imgW="1193165" imgH="780415" progId="Equation.3">
                  <p:embed/>
                </p:oleObj>
              </mc:Choice>
              <mc:Fallback>
                <p:oleObj name="公式" r:id="rId17" imgW="1193165" imgH="780415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5226050"/>
                        <a:ext cx="10795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5" name="Object 11"/>
          <p:cNvGraphicFramePr/>
          <p:nvPr/>
        </p:nvGraphicFramePr>
        <p:xfrm>
          <a:off x="1571625" y="1258888"/>
          <a:ext cx="1117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52" name="公式" r:id="rId19" imgW="1237615" imgH="780415" progId="Equation.3">
                  <p:embed/>
                </p:oleObj>
              </mc:Choice>
              <mc:Fallback>
                <p:oleObj name="公式" r:id="rId19" imgW="1237615" imgH="780415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258888"/>
                        <a:ext cx="1117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1C1C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36" name="AutoShape 12"/>
          <p:cNvSpPr>
            <a:spLocks noChangeArrowheads="1"/>
          </p:cNvSpPr>
          <p:nvPr/>
        </p:nvSpPr>
        <p:spPr bwMode="auto">
          <a:xfrm>
            <a:off x="2857500" y="1557338"/>
            <a:ext cx="611188" cy="160337"/>
          </a:xfrm>
          <a:prstGeom prst="rightArrow">
            <a:avLst>
              <a:gd name="adj1" fmla="val 50000"/>
              <a:gd name="adj2" fmla="val 9529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461837" name="AutoShape 13"/>
          <p:cNvSpPr>
            <a:spLocks noChangeArrowheads="1"/>
          </p:cNvSpPr>
          <p:nvPr/>
        </p:nvSpPr>
        <p:spPr bwMode="auto">
          <a:xfrm>
            <a:off x="4932363" y="1501775"/>
            <a:ext cx="611187" cy="160338"/>
          </a:xfrm>
          <a:prstGeom prst="rightArrow">
            <a:avLst>
              <a:gd name="adj1" fmla="val 50000"/>
              <a:gd name="adj2" fmla="val 9529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61838" name="Object 12"/>
          <p:cNvGraphicFramePr>
            <a:graphicFrameLocks noChangeAspect="1"/>
          </p:cNvGraphicFramePr>
          <p:nvPr/>
        </p:nvGraphicFramePr>
        <p:xfrm>
          <a:off x="1628775" y="2928938"/>
          <a:ext cx="208597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753" name="公式" r:id="rId21" imgW="1237615" imgH="825500" progId="Equation.3">
                  <p:embed/>
                </p:oleObj>
              </mc:Choice>
              <mc:Fallback>
                <p:oleObj name="公式" r:id="rId21" imgW="1237615" imgH="825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8775" y="2928938"/>
                        <a:ext cx="2085975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1C1C1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39" name="AutoShape 15"/>
          <p:cNvSpPr>
            <a:spLocks noChangeArrowheads="1"/>
          </p:cNvSpPr>
          <p:nvPr/>
        </p:nvSpPr>
        <p:spPr bwMode="auto">
          <a:xfrm>
            <a:off x="3889375" y="3552825"/>
            <a:ext cx="611188" cy="160338"/>
          </a:xfrm>
          <a:prstGeom prst="rightArrow">
            <a:avLst>
              <a:gd name="adj1" fmla="val 50000"/>
              <a:gd name="adj2" fmla="val 9529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461841" name="Text Box 17"/>
          <p:cNvSpPr txBox="1">
            <a:spLocks noChangeArrowheads="1"/>
          </p:cNvSpPr>
          <p:nvPr/>
        </p:nvSpPr>
        <p:spPr bwMode="auto">
          <a:xfrm>
            <a:off x="1071563" y="1400175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若</a:t>
            </a:r>
            <a:endParaRPr kumimoji="0"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461842" name="Text Box 18"/>
          <p:cNvSpPr txBox="1">
            <a:spLocks noChangeArrowheads="1"/>
          </p:cNvSpPr>
          <p:nvPr/>
        </p:nvSpPr>
        <p:spPr bwMode="auto">
          <a:xfrm>
            <a:off x="2500313" y="2071688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即</a:t>
            </a:r>
            <a:endParaRPr kumimoji="0"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461843" name="Text Box 19"/>
          <p:cNvSpPr txBox="1">
            <a:spLocks noChangeArrowheads="1"/>
          </p:cNvSpPr>
          <p:nvPr/>
        </p:nvSpPr>
        <p:spPr bwMode="auto">
          <a:xfrm>
            <a:off x="857250" y="338455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同时</a:t>
            </a:r>
            <a:endParaRPr kumimoji="0"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461844" name="Text Box 20"/>
          <p:cNvSpPr txBox="1">
            <a:spLocks noChangeArrowheads="1"/>
          </p:cNvSpPr>
          <p:nvPr/>
        </p:nvSpPr>
        <p:spPr bwMode="auto">
          <a:xfrm>
            <a:off x="2566988" y="4440238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即</a:t>
            </a:r>
            <a:endParaRPr kumimoji="0"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461845" name="Rectangle 21"/>
          <p:cNvSpPr>
            <a:spLocks noChangeArrowheads="1"/>
          </p:cNvSpPr>
          <p:nvPr/>
        </p:nvSpPr>
        <p:spPr bwMode="auto">
          <a:xfrm>
            <a:off x="7108825" y="2097088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ea typeface="仿宋_GB2312" panose="02010609030101010101" charset="-122"/>
                <a:cs typeface="仿宋_GB2312" panose="02010609030101010101" charset="-122"/>
                <a:sym typeface="Symbol" panose="05050102010706020507" pitchFamily="18" charset="2"/>
              </a:rPr>
              <a:t>(1)</a:t>
            </a:r>
            <a:endParaRPr lang="en-US" altLang="zh-CN">
              <a:solidFill>
                <a:schemeClr val="bg1"/>
              </a:solidFill>
              <a:ea typeface="仿宋_GB2312" panose="02010609030101010101" charset="-122"/>
              <a:cs typeface="仿宋_GB2312" panose="02010609030101010101" charset="-122"/>
              <a:sym typeface="Symbol" panose="05050102010706020507" pitchFamily="18" charset="2"/>
            </a:endParaRPr>
          </a:p>
        </p:txBody>
      </p:sp>
      <p:sp>
        <p:nvSpPr>
          <p:cNvPr id="461846" name="Rectangle 22"/>
          <p:cNvSpPr>
            <a:spLocks noChangeArrowheads="1"/>
          </p:cNvSpPr>
          <p:nvPr/>
        </p:nvSpPr>
        <p:spPr bwMode="auto">
          <a:xfrm>
            <a:off x="7175500" y="4410075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ea typeface="仿宋_GB2312" panose="02010609030101010101" charset="-122"/>
                <a:cs typeface="仿宋_GB2312" panose="02010609030101010101" charset="-122"/>
                <a:sym typeface="Symbol" panose="05050102010706020507" pitchFamily="18" charset="2"/>
              </a:rPr>
              <a:t>(2)</a:t>
            </a:r>
            <a:endParaRPr lang="en-US" altLang="zh-CN">
              <a:solidFill>
                <a:schemeClr val="bg1"/>
              </a:solidFill>
              <a:ea typeface="仿宋_GB2312" panose="02010609030101010101" charset="-122"/>
              <a:cs typeface="仿宋_GB2312" panose="02010609030101010101" charset="-122"/>
              <a:sym typeface="Symbol" panose="05050102010706020507" pitchFamily="18" charset="2"/>
            </a:endParaRPr>
          </a:p>
        </p:txBody>
      </p:sp>
      <p:sp>
        <p:nvSpPr>
          <p:cNvPr id="461847" name="Text Box 23"/>
          <p:cNvSpPr txBox="1">
            <a:spLocks noChangeArrowheads="1"/>
          </p:cNvSpPr>
          <p:nvPr/>
        </p:nvSpPr>
        <p:spPr bwMode="auto">
          <a:xfrm>
            <a:off x="1187450" y="5316538"/>
            <a:ext cx="219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ea typeface="仿宋_GB2312" panose="02010609030101010101" charset="-122"/>
                <a:cs typeface="仿宋_GB2312" panose="02010609030101010101" charset="-122"/>
                <a:sym typeface="Symbol" panose="05050102010706020507" pitchFamily="18" charset="2"/>
              </a:rPr>
              <a:t>(1)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、</a:t>
            </a:r>
            <a:r>
              <a:rPr lang="zh-CN" altLang="en-US">
                <a:solidFill>
                  <a:schemeClr val="bg1"/>
                </a:solidFill>
                <a:ea typeface="仿宋_GB2312" panose="02010609030101010101" charset="-122"/>
                <a:cs typeface="仿宋_GB2312" panose="02010609030101010101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chemeClr val="bg1"/>
                </a:solidFill>
                <a:ea typeface="仿宋_GB2312" panose="02010609030101010101" charset="-122"/>
                <a:cs typeface="仿宋_GB2312" panose="02010609030101010101" charset="-122"/>
                <a:sym typeface="Symbol" panose="05050102010706020507" pitchFamily="18" charset="2"/>
              </a:rPr>
              <a:t>(2)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联立得</a:t>
            </a:r>
            <a:endParaRPr kumimoji="0" lang="zh-CN" altLang="en-US">
              <a:solidFill>
                <a:schemeClr val="bg1"/>
              </a:solidFill>
              <a:ea typeface="楷体_GB2312" pitchFamily="49" charset="-122"/>
            </a:endParaRPr>
          </a:p>
        </p:txBody>
      </p:sp>
      <p:sp>
        <p:nvSpPr>
          <p:cNvPr id="461848" name="Text Box 24"/>
          <p:cNvSpPr txBox="1">
            <a:spLocks noChangeArrowheads="1"/>
          </p:cNvSpPr>
          <p:nvPr/>
        </p:nvSpPr>
        <p:spPr bwMode="auto">
          <a:xfrm>
            <a:off x="658813" y="547688"/>
            <a:ext cx="441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99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 缺级条件</a:t>
            </a:r>
            <a:endParaRPr lang="zh-CN" altLang="en-US">
              <a:solidFill>
                <a:schemeClr val="bg1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4360" name="灯片编号占位符 1"/>
          <p:cNvSpPr txBox="1"/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3CC697-E73C-4DBB-AF68-46C241E4E5F6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  <a:endParaRPr lang="en-US" altLang="zh-CN" b="0">
              <a:solidFill>
                <a:srgbClr val="FF00FF"/>
              </a:solidFill>
            </a:endParaRPr>
          </a:p>
        </p:txBody>
      </p:sp>
      <p:grpSp>
        <p:nvGrpSpPr>
          <p:cNvPr id="2" name="组合 29"/>
          <p:cNvGrpSpPr/>
          <p:nvPr/>
        </p:nvGrpSpPr>
        <p:grpSpPr bwMode="auto">
          <a:xfrm>
            <a:off x="5786438" y="3429000"/>
            <a:ext cx="428625" cy="419100"/>
            <a:chOff x="5786446" y="3429000"/>
            <a:chExt cx="428628" cy="419104"/>
          </a:xfrm>
        </p:grpSpPr>
        <p:cxnSp>
          <p:nvCxnSpPr>
            <p:cNvPr id="14362" name="直接连接符 26"/>
            <p:cNvCxnSpPr>
              <a:cxnSpLocks noChangeShapeType="1"/>
            </p:cNvCxnSpPr>
            <p:nvPr/>
          </p:nvCxnSpPr>
          <p:spPr bwMode="auto">
            <a:xfrm>
              <a:off x="5786446" y="3643314"/>
              <a:ext cx="428628" cy="1588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63" name="直接连接符 27"/>
            <p:cNvCxnSpPr>
              <a:cxnSpLocks noChangeShapeType="1"/>
            </p:cNvCxnSpPr>
            <p:nvPr/>
          </p:nvCxnSpPr>
          <p:spPr bwMode="auto">
            <a:xfrm rot="5400000">
              <a:off x="5786446" y="3633790"/>
              <a:ext cx="419104" cy="952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6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6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6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6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6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6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6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6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6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6" grpId="0" animBg="1"/>
      <p:bldP spid="461837" grpId="0" animBg="1"/>
      <p:bldP spid="461839" grpId="0" animBg="1"/>
      <p:bldP spid="461841" grpId="0"/>
      <p:bldP spid="461842" grpId="0"/>
      <p:bldP spid="461843" grpId="0"/>
      <p:bldP spid="461844" grpId="0"/>
      <p:bldP spid="461845" grpId="0"/>
      <p:bldP spid="461846" grpId="0"/>
      <p:bldP spid="461847" grpId="0"/>
      <p:bldP spid="4618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612" name="Picture 116" descr="D:\大学物理\西安交大物理\光学\f14.49a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63" y="1676400"/>
            <a:ext cx="68421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605" name="Rectangle 109"/>
          <p:cNvSpPr>
            <a:spLocks noChangeArrowheads="1"/>
          </p:cNvSpPr>
          <p:nvPr/>
        </p:nvSpPr>
        <p:spPr bwMode="auto">
          <a:xfrm>
            <a:off x="4714875" y="139700"/>
            <a:ext cx="3935413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200">
                <a:solidFill>
                  <a:schemeClr val="bg1"/>
                </a:solidFill>
                <a:latin typeface="华文中宋" panose="02010600040101010101" pitchFamily="2" charset="-122"/>
              </a:rPr>
              <a:t>      各级主极大光强不同，特别是刚好遇上单缝衍射因子为零的那几级主极大消失了</a:t>
            </a:r>
            <a:r>
              <a:rPr kumimoji="0" lang="en-US" altLang="zh-CN" sz="2200">
                <a:solidFill>
                  <a:schemeClr val="bg1"/>
                </a:solidFill>
              </a:rPr>
              <a:t>——</a:t>
            </a:r>
            <a:r>
              <a:rPr kumimoji="0" lang="zh-CN" altLang="en-US" sz="2200">
                <a:solidFill>
                  <a:srgbClr val="FFFF00"/>
                </a:solidFill>
              </a:rPr>
              <a:t>缺级</a:t>
            </a:r>
            <a:endParaRPr kumimoji="0" lang="en-US" altLang="zh-CN" sz="2200">
              <a:solidFill>
                <a:srgbClr val="FFFF00"/>
              </a:solidFill>
            </a:endParaRPr>
          </a:p>
        </p:txBody>
      </p:sp>
      <p:graphicFrame>
        <p:nvGraphicFramePr>
          <p:cNvPr id="141312" name="Object 2"/>
          <p:cNvGraphicFramePr>
            <a:graphicFrameLocks noChangeAspect="1"/>
          </p:cNvGraphicFramePr>
          <p:nvPr/>
        </p:nvGraphicFramePr>
        <p:xfrm>
          <a:off x="1000125" y="23813"/>
          <a:ext cx="355600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57" name="公式" r:id="rId2" imgW="2107565" imgH="880745" progId="Equation.3">
                  <p:embed/>
                </p:oleObj>
              </mc:Choice>
              <mc:Fallback>
                <p:oleObj name="公式" r:id="rId2" imgW="2107565" imgH="88074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3813"/>
                        <a:ext cx="355600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6607" name="Picture 111" descr="D:\大学物理\西安交大物理\光学\f14.49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4953000"/>
            <a:ext cx="6856412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608" name="Text Box 112"/>
          <p:cNvSpPr txBox="1">
            <a:spLocks noChangeArrowheads="1"/>
          </p:cNvSpPr>
          <p:nvPr/>
        </p:nvSpPr>
        <p:spPr bwMode="auto">
          <a:xfrm>
            <a:off x="7164388" y="2209800"/>
            <a:ext cx="17002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(</a:t>
            </a:r>
            <a:r>
              <a:rPr kumimoji="0" lang="zh-CN" altLang="en-US">
                <a:solidFill>
                  <a:schemeClr val="bg1"/>
                </a:solidFill>
                <a:latin typeface="华文中宋" panose="02010600040101010101" pitchFamily="2" charset="-122"/>
              </a:rPr>
              <a:t>单缝衍射</a:t>
            </a:r>
            <a:r>
              <a:rPr kumimoji="0"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)</a:t>
            </a:r>
            <a:r>
              <a:rPr kumimoji="0" lang="zh-CN" altLang="en-US">
                <a:solidFill>
                  <a:schemeClr val="bg1"/>
                </a:solidFill>
                <a:latin typeface="华文中宋" panose="02010600040101010101" pitchFamily="2" charset="-122"/>
              </a:rPr>
              <a:t>强度分布</a:t>
            </a:r>
            <a:endParaRPr kumimoji="0" lang="zh-CN" altLang="en-US">
              <a:solidFill>
                <a:schemeClr val="bg1"/>
              </a:solidFill>
              <a:latin typeface="华文中宋" panose="02010600040101010101" pitchFamily="2" charset="-122"/>
            </a:endParaRPr>
          </a:p>
        </p:txBody>
      </p:sp>
      <p:sp>
        <p:nvSpPr>
          <p:cNvPr id="106609" name="Rectangle 113"/>
          <p:cNvSpPr>
            <a:spLocks noChangeArrowheads="1"/>
          </p:cNvSpPr>
          <p:nvPr/>
        </p:nvSpPr>
        <p:spPr bwMode="auto">
          <a:xfrm>
            <a:off x="7237413" y="3886200"/>
            <a:ext cx="16017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(</a:t>
            </a:r>
            <a:r>
              <a:rPr kumimoji="0" lang="zh-CN" altLang="en-US">
                <a:solidFill>
                  <a:schemeClr val="bg1"/>
                </a:solidFill>
                <a:latin typeface="华文中宋" panose="02010600040101010101" pitchFamily="2" charset="-122"/>
              </a:rPr>
              <a:t>多缝干涉</a:t>
            </a:r>
            <a:r>
              <a:rPr kumimoji="0"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)</a:t>
            </a:r>
            <a:r>
              <a:rPr kumimoji="0" lang="zh-CN" altLang="en-US">
                <a:solidFill>
                  <a:schemeClr val="bg1"/>
                </a:solidFill>
                <a:latin typeface="华文中宋" panose="02010600040101010101" pitchFamily="2" charset="-122"/>
              </a:rPr>
              <a:t>强度分布</a:t>
            </a:r>
            <a:endParaRPr kumimoji="0" lang="zh-CN" altLang="en-US">
              <a:solidFill>
                <a:schemeClr val="bg1"/>
              </a:solidFill>
              <a:latin typeface="华文中宋" panose="02010600040101010101" pitchFamily="2" charset="-122"/>
            </a:endParaRPr>
          </a:p>
        </p:txBody>
      </p:sp>
      <p:sp>
        <p:nvSpPr>
          <p:cNvPr id="106610" name="Rectangle 114"/>
          <p:cNvSpPr>
            <a:spLocks noChangeArrowheads="1"/>
          </p:cNvSpPr>
          <p:nvPr/>
        </p:nvSpPr>
        <p:spPr bwMode="auto">
          <a:xfrm>
            <a:off x="7467600" y="5486400"/>
            <a:ext cx="11652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>
                <a:solidFill>
                  <a:schemeClr val="bg1"/>
                </a:solidFill>
                <a:latin typeface="华文中宋" panose="02010600040101010101" pitchFamily="2" charset="-122"/>
              </a:rPr>
              <a:t>光栅强度分布</a:t>
            </a:r>
            <a:endParaRPr kumimoji="0" lang="zh-CN" altLang="en-US">
              <a:solidFill>
                <a:schemeClr val="bg1"/>
              </a:solidFill>
              <a:latin typeface="华文中宋" panose="02010600040101010101" pitchFamily="2" charset="-122"/>
            </a:endParaRPr>
          </a:p>
        </p:txBody>
      </p:sp>
      <p:pic>
        <p:nvPicPr>
          <p:cNvPr id="106613" name="Picture 117" descr="D:\大学物理\西安交大物理\光学\f14.49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3429000"/>
            <a:ext cx="684053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灯片编号占位符 1"/>
          <p:cNvSpPr txBox="1"/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1722C4-2AF8-42D2-9AFC-77C10ABCF723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6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6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6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605" grpId="0" autoUpdateAnimBg="0"/>
      <p:bldP spid="106608" grpId="0" autoUpdateAnimBg="0"/>
      <p:bldP spid="106609" grpId="0" autoUpdateAnimBg="0"/>
      <p:bldP spid="10661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56"/>
          <p:cNvSpPr>
            <a:spLocks noChangeArrowheads="1"/>
          </p:cNvSpPr>
          <p:nvPr/>
        </p:nvSpPr>
        <p:spPr bwMode="auto">
          <a:xfrm>
            <a:off x="3429000" y="3500438"/>
            <a:ext cx="5035550" cy="95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 sz="2000">
                <a:solidFill>
                  <a:schemeClr val="bg1"/>
                </a:solidFill>
                <a:latin typeface="华文中宋" panose="02010600040101010101" pitchFamily="2" charset="-122"/>
              </a:rPr>
              <a:t>主极大半角宽度与      成反比</a:t>
            </a:r>
            <a:r>
              <a:rPr kumimoji="0" lang="zh-CN" altLang="en-US" sz="2000">
                <a:solidFill>
                  <a:schemeClr val="bg1"/>
                </a:solidFill>
                <a:latin typeface="宋体" panose="02010600030101010101" pitchFamily="2" charset="-122"/>
              </a:rPr>
              <a:t>：   </a:t>
            </a:r>
            <a:r>
              <a:rPr kumimoji="0" lang="zh-CN" altLang="en-US" sz="2000">
                <a:solidFill>
                  <a:schemeClr val="bg1"/>
                </a:solidFill>
                <a:latin typeface="华文中宋" panose="02010600040101010101" pitchFamily="2" charset="-122"/>
              </a:rPr>
              <a:t>越大，</a:t>
            </a:r>
            <a:endParaRPr kumimoji="0" lang="en-US" altLang="zh-CN" sz="2000">
              <a:solidFill>
                <a:schemeClr val="bg1"/>
              </a:solidFill>
              <a:latin typeface="华文中宋" panose="0201060004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2000">
                <a:solidFill>
                  <a:schemeClr val="bg1"/>
                </a:solidFill>
                <a:latin typeface="华文中宋" panose="02010600040101010101" pitchFamily="2" charset="-122"/>
              </a:rPr>
              <a:t>     </a:t>
            </a:r>
            <a:r>
              <a:rPr kumimoji="0" lang="zh-CN" altLang="en-US" sz="2000">
                <a:solidFill>
                  <a:schemeClr val="bg1"/>
                </a:solidFill>
              </a:rPr>
              <a:t>越小</a:t>
            </a:r>
            <a:endParaRPr kumimoji="0" lang="zh-CN" altLang="en-US" sz="2000">
              <a:solidFill>
                <a:schemeClr val="bg1"/>
              </a:solidFill>
            </a:endParaRPr>
          </a:p>
        </p:txBody>
      </p:sp>
      <p:sp>
        <p:nvSpPr>
          <p:cNvPr id="128030" name="Rectangle 1054"/>
          <p:cNvSpPr>
            <a:spLocks noChangeArrowheads="1"/>
          </p:cNvSpPr>
          <p:nvPr/>
        </p:nvSpPr>
        <p:spPr bwMode="auto">
          <a:xfrm>
            <a:off x="434975" y="188913"/>
            <a:ext cx="3565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FFC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kumimoji="0" lang="zh-CN" altLang="en-US">
                <a:solidFill>
                  <a:schemeClr val="bg1"/>
                </a:solidFill>
                <a:latin typeface="华文中宋" panose="02010600040101010101" pitchFamily="2" charset="-122"/>
              </a:rPr>
              <a:t>主极大的半角宽度：</a:t>
            </a:r>
            <a:endParaRPr kumimoji="0" lang="zh-CN" altLang="en-US">
              <a:solidFill>
                <a:schemeClr val="bg1"/>
              </a:solidFill>
              <a:latin typeface="华文中宋" panose="02010600040101010101" pitchFamily="2" charset="-122"/>
            </a:endParaRPr>
          </a:p>
        </p:txBody>
      </p:sp>
      <p:graphicFrame>
        <p:nvGraphicFramePr>
          <p:cNvPr id="142345" name="Object 11"/>
          <p:cNvGraphicFramePr>
            <a:graphicFrameLocks noChangeAspect="1"/>
          </p:cNvGraphicFramePr>
          <p:nvPr/>
        </p:nvGraphicFramePr>
        <p:xfrm>
          <a:off x="863600" y="722313"/>
          <a:ext cx="19272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60" name="Equation" r:id="rId1" imgW="936625" imgH="222885" progId="Equation.3">
                  <p:embed/>
                </p:oleObj>
              </mc:Choice>
              <mc:Fallback>
                <p:oleObj name="Equation" r:id="rId1" imgW="936625" imgH="22288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722313"/>
                        <a:ext cx="192722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6" name="Object 12"/>
          <p:cNvGraphicFramePr>
            <a:graphicFrameLocks noChangeAspect="1"/>
          </p:cNvGraphicFramePr>
          <p:nvPr/>
        </p:nvGraphicFramePr>
        <p:xfrm>
          <a:off x="3736975" y="508000"/>
          <a:ext cx="36480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61" name="公式" r:id="rId3" imgW="1817370" imgH="412750" progId="Equation.3">
                  <p:embed/>
                </p:oleObj>
              </mc:Choice>
              <mc:Fallback>
                <p:oleObj name="公式" r:id="rId3" imgW="1817370" imgH="41275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5" y="508000"/>
                        <a:ext cx="364807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7" name="Object 13"/>
          <p:cNvGraphicFramePr>
            <a:graphicFrameLocks noChangeAspect="1"/>
          </p:cNvGraphicFramePr>
          <p:nvPr/>
        </p:nvGraphicFramePr>
        <p:xfrm>
          <a:off x="969963" y="1341438"/>
          <a:ext cx="57515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62" name="公式" r:id="rId5" imgW="2887980" imgH="445770" progId="Equation.3">
                  <p:embed/>
                </p:oleObj>
              </mc:Choice>
              <mc:Fallback>
                <p:oleObj name="公式" r:id="rId5" imgW="2887980" imgH="44577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1341438"/>
                        <a:ext cx="57515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8" name="Object 14"/>
          <p:cNvGraphicFramePr>
            <a:graphicFrameLocks noChangeAspect="1"/>
          </p:cNvGraphicFramePr>
          <p:nvPr/>
        </p:nvGraphicFramePr>
        <p:xfrm>
          <a:off x="4143375" y="2490788"/>
          <a:ext cx="16637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63" name="公式" r:id="rId7" imgW="802640" imgH="222885" progId="Equation.3">
                  <p:embed/>
                </p:oleObj>
              </mc:Choice>
              <mc:Fallback>
                <p:oleObj name="公式" r:id="rId7" imgW="802640" imgH="22288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2490788"/>
                        <a:ext cx="16637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9" name="Object 15"/>
          <p:cNvGraphicFramePr>
            <a:graphicFrameLocks noChangeAspect="1"/>
          </p:cNvGraphicFramePr>
          <p:nvPr/>
        </p:nvGraphicFramePr>
        <p:xfrm>
          <a:off x="5857875" y="2511425"/>
          <a:ext cx="125571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64" name="公式" r:id="rId9" imgW="591185" imgH="167005" progId="Equation.3">
                  <p:embed/>
                </p:oleObj>
              </mc:Choice>
              <mc:Fallback>
                <p:oleObj name="公式" r:id="rId9" imgW="591185" imgH="16700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5" y="2511425"/>
                        <a:ext cx="1255713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6"/>
          <p:cNvGraphicFramePr>
            <a:graphicFrameLocks noChangeAspect="1"/>
          </p:cNvGraphicFramePr>
          <p:nvPr/>
        </p:nvGraphicFramePr>
        <p:xfrm>
          <a:off x="900113" y="3500438"/>
          <a:ext cx="23701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65" name="Equation" r:id="rId11" imgW="1159510" imgH="457200" progId="Equation.3">
                  <p:embed/>
                </p:oleObj>
              </mc:Choice>
              <mc:Fallback>
                <p:oleObj name="Equation" r:id="rId11" imgW="115951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00438"/>
                        <a:ext cx="2370137" cy="99060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7"/>
          <p:cNvGraphicFramePr>
            <a:graphicFrameLocks noChangeAspect="1"/>
          </p:cNvGraphicFramePr>
          <p:nvPr/>
        </p:nvGraphicFramePr>
        <p:xfrm>
          <a:off x="3357563" y="3994150"/>
          <a:ext cx="6143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66" name="公式" r:id="rId13" imgW="278765" imgH="234315" progId="Equation.3">
                  <p:embed/>
                </p:oleObj>
              </mc:Choice>
              <mc:Fallback>
                <p:oleObj name="公式" r:id="rId13" imgW="278765" imgH="23431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3994150"/>
                        <a:ext cx="61436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8"/>
          <p:cNvGraphicFramePr>
            <a:graphicFrameLocks noChangeAspect="1"/>
          </p:cNvGraphicFramePr>
          <p:nvPr/>
        </p:nvGraphicFramePr>
        <p:xfrm>
          <a:off x="5500688" y="3609975"/>
          <a:ext cx="5937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67" name="Equation" r:id="rId15" imgW="256540" imgH="167005" progId="Equation.3">
                  <p:embed/>
                </p:oleObj>
              </mc:Choice>
              <mc:Fallback>
                <p:oleObj name="Equation" r:id="rId15" imgW="256540" imgH="16700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3609975"/>
                        <a:ext cx="59372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9"/>
          <p:cNvGraphicFramePr>
            <a:graphicFrameLocks noChangeAspect="1"/>
          </p:cNvGraphicFramePr>
          <p:nvPr/>
        </p:nvGraphicFramePr>
        <p:xfrm>
          <a:off x="6858000" y="3609975"/>
          <a:ext cx="5937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68" name="Equation" r:id="rId17" imgW="256540" imgH="167005" progId="Equation.3">
                  <p:embed/>
                </p:oleObj>
              </mc:Choice>
              <mc:Fallback>
                <p:oleObj name="Equation" r:id="rId17" imgW="256540" imgH="16700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609975"/>
                        <a:ext cx="59372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61"/>
          <p:cNvSpPr>
            <a:spLocks noChangeArrowheads="1"/>
          </p:cNvSpPr>
          <p:nvPr/>
        </p:nvSpPr>
        <p:spPr bwMode="auto">
          <a:xfrm>
            <a:off x="4465638" y="4057650"/>
            <a:ext cx="41068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solidFill>
                  <a:schemeClr val="bg1"/>
                </a:solidFill>
                <a:latin typeface="华文中宋" panose="02010600040101010101" pitchFamily="2" charset="-122"/>
              </a:rPr>
              <a:t>,</a:t>
            </a:r>
            <a:r>
              <a:rPr kumimoji="0" lang="zh-CN" altLang="en-US" sz="2000">
                <a:solidFill>
                  <a:schemeClr val="bg1"/>
                </a:solidFill>
                <a:latin typeface="华文中宋" panose="02010600040101010101" pitchFamily="2" charset="-122"/>
              </a:rPr>
              <a:t>主极大的锐度越大（条纹越细）</a:t>
            </a:r>
            <a:endParaRPr kumimoji="0" lang="zh-CN" altLang="en-US" sz="2000">
              <a:solidFill>
                <a:schemeClr val="bg1"/>
              </a:solidFill>
              <a:latin typeface="华文中宋" panose="02010600040101010101" pitchFamily="2" charset="-122"/>
            </a:endParaRPr>
          </a:p>
        </p:txBody>
      </p:sp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1214438" y="2205038"/>
          <a:ext cx="286067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69" name="公式" r:id="rId19" imgW="1416050" imgH="535305" progId="Equation.3">
                  <p:embed/>
                </p:oleObj>
              </mc:Choice>
              <mc:Fallback>
                <p:oleObj name="公式" r:id="rId19" imgW="1416050" imgH="53530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205038"/>
                        <a:ext cx="2860675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3" name="灯片编号占位符 1"/>
          <p:cNvSpPr txBox="1"/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59DAFC-A093-4B7A-9709-FD7847D2520D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  <a:endParaRPr lang="en-US" altLang="zh-CN" b="0">
              <a:solidFill>
                <a:srgbClr val="FF00FF"/>
              </a:solidFill>
            </a:endParaRPr>
          </a:p>
        </p:txBody>
      </p:sp>
      <p:sp>
        <p:nvSpPr>
          <p:cNvPr id="16" name="Rectangle 64"/>
          <p:cNvSpPr>
            <a:spLocks noChangeArrowheads="1"/>
          </p:cNvSpPr>
          <p:nvPr/>
        </p:nvSpPr>
        <p:spPr bwMode="auto">
          <a:xfrm>
            <a:off x="1830388" y="4652963"/>
            <a:ext cx="7205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>
                <a:solidFill>
                  <a:srgbClr val="EDFE4A"/>
                </a:solidFill>
                <a:latin typeface="宋体" panose="02010600030101010101" pitchFamily="2" charset="-122"/>
              </a:rPr>
              <a:t>在给定光栅常数之后，主极大的位置就被确定</a:t>
            </a: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；</a:t>
            </a:r>
            <a:endParaRPr lang="zh-CN" altLang="en-US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17" name="Rectangle 65"/>
          <p:cNvSpPr>
            <a:spLocks noChangeArrowheads="1"/>
          </p:cNvSpPr>
          <p:nvPr/>
        </p:nvSpPr>
        <p:spPr bwMode="auto">
          <a:xfrm>
            <a:off x="1830388" y="5110163"/>
            <a:ext cx="7205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 </a:t>
            </a:r>
            <a:r>
              <a:rPr lang="zh-CN" altLang="en-US">
                <a:solidFill>
                  <a:srgbClr val="76FB4D"/>
                </a:solidFill>
                <a:latin typeface="宋体" panose="02010600030101010101" pitchFamily="2" charset="-122"/>
              </a:rPr>
              <a:t>单缝衍射因子不改变主极大的位置和半角宽度；</a:t>
            </a:r>
            <a:endParaRPr lang="zh-CN" altLang="en-US">
              <a:solidFill>
                <a:srgbClr val="76FB4D"/>
              </a:solidFill>
              <a:latin typeface="宋体" panose="02010600030101010101" pitchFamily="2" charset="-122"/>
            </a:endParaRPr>
          </a:p>
        </p:txBody>
      </p:sp>
      <p:sp>
        <p:nvSpPr>
          <p:cNvPr id="18" name="Rectangle 66"/>
          <p:cNvSpPr>
            <a:spLocks noChangeArrowheads="1"/>
          </p:cNvSpPr>
          <p:nvPr/>
        </p:nvSpPr>
        <p:spPr bwMode="auto">
          <a:xfrm>
            <a:off x="2135188" y="5567363"/>
            <a:ext cx="6900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76FB4D"/>
                </a:solidFill>
                <a:latin typeface="宋体" panose="02010600030101010101" pitchFamily="2" charset="-122"/>
              </a:rPr>
              <a:t>其作用仅在于影响强度在各级主极大间的分配。</a:t>
            </a:r>
            <a:endParaRPr lang="zh-CN" altLang="en-US">
              <a:solidFill>
                <a:srgbClr val="76FB4D"/>
              </a:solidFill>
              <a:latin typeface="宋体" panose="02010600030101010101" pitchFamily="2" charset="-122"/>
            </a:endParaRPr>
          </a:p>
        </p:txBody>
      </p:sp>
      <p:grpSp>
        <p:nvGrpSpPr>
          <p:cNvPr id="3" name="Group 90"/>
          <p:cNvGrpSpPr/>
          <p:nvPr/>
        </p:nvGrpSpPr>
        <p:grpSpPr bwMode="auto">
          <a:xfrm>
            <a:off x="611188" y="4662488"/>
            <a:ext cx="1066800" cy="1219200"/>
            <a:chOff x="288" y="1056"/>
            <a:chExt cx="672" cy="768"/>
          </a:xfrm>
        </p:grpSpPr>
        <p:sp>
          <p:nvSpPr>
            <p:cNvPr id="17430" name="AutoShape 68"/>
            <p:cNvSpPr>
              <a:spLocks noChangeArrowheads="1"/>
            </p:cNvSpPr>
            <p:nvPr/>
          </p:nvSpPr>
          <p:spPr bwMode="auto">
            <a:xfrm>
              <a:off x="288" y="1056"/>
              <a:ext cx="672" cy="768"/>
            </a:xfrm>
            <a:prstGeom prst="horizontalScroll">
              <a:avLst>
                <a:gd name="adj" fmla="val 12500"/>
              </a:avLst>
            </a:prstGeom>
            <a:solidFill>
              <a:srgbClr val="C0C0C0"/>
            </a:solidFill>
            <a:ln w="22225">
              <a:solidFill>
                <a:srgbClr val="FFFF00"/>
              </a:solidFill>
              <a:rou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31" name="Rectangle 89"/>
            <p:cNvSpPr>
              <a:spLocks noChangeArrowheads="1"/>
            </p:cNvSpPr>
            <p:nvPr/>
          </p:nvSpPr>
          <p:spPr bwMode="auto">
            <a:xfrm>
              <a:off x="369" y="1296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FF0000"/>
                  </a:solidFill>
                  <a:latin typeface="宋体" panose="02010600030101010101" pitchFamily="2" charset="-122"/>
                </a:rPr>
                <a:t>小结</a:t>
              </a:r>
              <a:endParaRPr lang="zh-CN" altLang="en-US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23" name="Rectangle 1054"/>
          <p:cNvSpPr>
            <a:spLocks noChangeArrowheads="1"/>
          </p:cNvSpPr>
          <p:nvPr/>
        </p:nvSpPr>
        <p:spPr bwMode="auto">
          <a:xfrm>
            <a:off x="688975" y="6092825"/>
            <a:ext cx="7770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光栅衍射</a:t>
            </a:r>
            <a:r>
              <a:rPr kumimoji="0" lang="zh-CN" altLang="en-US">
                <a:solidFill>
                  <a:schemeClr val="bg1"/>
                </a:solidFill>
                <a:latin typeface="华文中宋" panose="02010600040101010101" pitchFamily="2" charset="-122"/>
              </a:rPr>
              <a:t>主极大分布与光栅常数 </a:t>
            </a:r>
            <a:r>
              <a:rPr kumimoji="0" lang="en-US" altLang="zh-CN" i="1">
                <a:solidFill>
                  <a:srgbClr val="FFFF00"/>
                </a:solidFill>
                <a:cs typeface="Times New Roman" panose="02020603050405020304" pitchFamily="18" charset="0"/>
              </a:rPr>
              <a:t>d</a:t>
            </a:r>
            <a:r>
              <a:rPr kumimoji="0" lang="en-US" altLang="zh-CN" i="1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kumimoji="0" lang="zh-CN" altLang="en-US">
                <a:solidFill>
                  <a:schemeClr val="bg1"/>
                </a:solidFill>
                <a:latin typeface="华文中宋" panose="02010600040101010101" pitchFamily="2" charset="-122"/>
              </a:rPr>
              <a:t>缝宽 </a:t>
            </a:r>
            <a:r>
              <a:rPr kumimoji="0" lang="en-US" altLang="zh-CN" i="1">
                <a:solidFill>
                  <a:srgbClr val="FFFF00"/>
                </a:solidFill>
                <a:cs typeface="Times New Roman" panose="02020603050405020304" pitchFamily="18" charset="0"/>
              </a:rPr>
              <a:t>a</a:t>
            </a:r>
            <a:r>
              <a:rPr kumimoji="0" lang="en-US" altLang="zh-CN" i="1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kumimoji="0" lang="zh-CN" altLang="en-US">
                <a:solidFill>
                  <a:schemeClr val="bg1"/>
                </a:solidFill>
                <a:latin typeface="华文中宋" panose="02010600040101010101" pitchFamily="2" charset="-122"/>
              </a:rPr>
              <a:t>间的关系？</a:t>
            </a:r>
            <a:endParaRPr kumimoji="0" lang="zh-CN" altLang="en-US">
              <a:solidFill>
                <a:schemeClr val="bg1"/>
              </a:solidFill>
              <a:latin typeface="华文中宋" panose="02010600040101010101" pitchFamily="2" charset="-122"/>
            </a:endParaRPr>
          </a:p>
        </p:txBody>
      </p:sp>
      <p:sp>
        <p:nvSpPr>
          <p:cNvPr id="24" name="AutoShape 77">
            <a:hlinkClick r:id="rId21" action="ppaction://hlinkfile" highlightClick="1"/>
          </p:cNvPr>
          <p:cNvSpPr>
            <a:spLocks noChangeArrowheads="1"/>
          </p:cNvSpPr>
          <p:nvPr/>
        </p:nvSpPr>
        <p:spPr bwMode="auto">
          <a:xfrm>
            <a:off x="8027988" y="6180138"/>
            <a:ext cx="431800" cy="288925"/>
          </a:xfrm>
          <a:prstGeom prst="actionButtonForwardNex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8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900"/>
                            </p:stCondLst>
                            <p:childTnLst>
                              <p:par>
                                <p:cTn id="7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770" decel="100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7" dur="770" decel="100000"/>
                                        <p:tgtEl>
                                          <p:spTgt spid="2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8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89" dur="77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9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91" dur="77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9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  <p:bldP spid="128030" grpId="0" autoUpdateAnimBg="0"/>
      <p:bldP spid="35" grpId="0" autoUpdateAnimBg="0"/>
      <p:bldP spid="16" grpId="0" autoUpdateAnimBg="0"/>
      <p:bldP spid="17" grpId="0" autoUpdateAnimBg="0"/>
      <p:bldP spid="18" grpId="0" autoUpdateAnimBg="0"/>
      <p:bldP spid="23" grpId="0" autoUpdateAnimBg="0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Text Box 2"/>
          <p:cNvSpPr txBox="1">
            <a:spLocks noChangeArrowheads="1"/>
          </p:cNvSpPr>
          <p:nvPr/>
        </p:nvSpPr>
        <p:spPr bwMode="auto">
          <a:xfrm>
            <a:off x="695325" y="334963"/>
            <a:ext cx="812482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ctr" hangingPunct="1">
              <a:lnSpc>
                <a:spcPct val="125000"/>
              </a:lnSpc>
            </a:pP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  <a:ea typeface="仿宋_GB2312" panose="02010609030101010101" charset="-122"/>
                <a:cs typeface="仿宋_GB2312" panose="02010609030101010101" charset="-122"/>
              </a:rPr>
              <a:t>波长为</a:t>
            </a:r>
            <a:r>
              <a:rPr lang="en-US" altLang="zh-CN">
                <a:solidFill>
                  <a:srgbClr val="00FFFF"/>
                </a:solidFill>
              </a:rPr>
              <a:t>600nm</a:t>
            </a: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  <a:ea typeface="仿宋_GB2312" panose="02010609030101010101" charset="-122"/>
                <a:cs typeface="仿宋_GB2312" panose="02010609030101010101" charset="-122"/>
              </a:rPr>
              <a:t>的平行光垂直照射在一光栅上</a:t>
            </a: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</a:rPr>
              <a:t>，</a:t>
            </a: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  <a:ea typeface="仿宋_GB2312" panose="02010609030101010101" charset="-122"/>
                <a:cs typeface="仿宋_GB2312" panose="02010609030101010101" charset="-122"/>
              </a:rPr>
              <a:t>有两个相邻</a:t>
            </a:r>
            <a:endParaRPr lang="zh-CN" altLang="en-US">
              <a:solidFill>
                <a:srgbClr val="FFFFFF"/>
              </a:solidFill>
              <a:latin typeface="宋体" panose="02010600030101010101" pitchFamily="2" charset="-122"/>
              <a:ea typeface="仿宋_GB2312" panose="02010609030101010101" charset="-122"/>
              <a:cs typeface="仿宋_GB2312" panose="02010609030101010101" charset="-122"/>
            </a:endParaRPr>
          </a:p>
          <a:p>
            <a:pPr algn="just" eaLnBrk="1" fontAlgn="ctr" hangingPunct="1">
              <a:lnSpc>
                <a:spcPct val="125000"/>
              </a:lnSpc>
            </a:pP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  <a:ea typeface="仿宋_GB2312" panose="02010609030101010101" charset="-122"/>
                <a:cs typeface="仿宋_GB2312" panose="02010609030101010101" charset="-122"/>
              </a:rPr>
              <a:t>主极大明纹分别出现在</a:t>
            </a:r>
            <a:r>
              <a:rPr lang="en-US" altLang="zh-CN">
                <a:solidFill>
                  <a:srgbClr val="00FFFF"/>
                </a:solidFill>
                <a:ea typeface="仿宋_GB2312" panose="02010609030101010101" charset="-122"/>
                <a:cs typeface="仿宋_GB2312" panose="02010609030101010101" charset="-122"/>
              </a:rPr>
              <a:t>sin</a:t>
            </a:r>
            <a:r>
              <a:rPr lang="en-US" altLang="zh-CN" i="1">
                <a:solidFill>
                  <a:srgbClr val="00FFFF"/>
                </a:solidFill>
                <a:latin typeface="Symbol" panose="05050102010706020507" pitchFamily="18" charset="2"/>
                <a:ea typeface="仿宋_GB2312" panose="02010609030101010101" charset="-122"/>
                <a:cs typeface="仿宋_GB2312" panose="02010609030101010101" charset="-122"/>
              </a:rPr>
              <a:t>j</a:t>
            </a:r>
            <a:r>
              <a:rPr lang="en-US" altLang="zh-CN" baseline="-25000">
                <a:solidFill>
                  <a:srgbClr val="00FFFF"/>
                </a:solidFill>
                <a:latin typeface="Symbol" panose="05050102010706020507" pitchFamily="18" charset="2"/>
                <a:ea typeface="仿宋_GB2312" panose="02010609030101010101" charset="-122"/>
                <a:cs typeface="仿宋_GB2312" panose="02010609030101010101" charset="-122"/>
              </a:rPr>
              <a:t>1</a:t>
            </a:r>
            <a:r>
              <a:rPr lang="en-US" altLang="zh-CN">
                <a:solidFill>
                  <a:srgbClr val="00FFFF"/>
                </a:solidFill>
                <a:ea typeface="仿宋_GB2312" panose="02010609030101010101" charset="-122"/>
                <a:cs typeface="仿宋_GB2312" panose="02010609030101010101" charset="-122"/>
              </a:rPr>
              <a:t>=0.20</a:t>
            </a: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  <a:ea typeface="仿宋_GB2312" panose="02010609030101010101" charset="-122"/>
                <a:cs typeface="仿宋_GB2312" panose="02010609030101010101" charset="-122"/>
              </a:rPr>
              <a:t>和</a:t>
            </a:r>
            <a:r>
              <a:rPr lang="en-US" altLang="zh-CN">
                <a:solidFill>
                  <a:srgbClr val="00FFFF"/>
                </a:solidFill>
                <a:ea typeface="仿宋_GB2312" panose="02010609030101010101" charset="-122"/>
                <a:cs typeface="仿宋_GB2312" panose="02010609030101010101" charset="-122"/>
              </a:rPr>
              <a:t>sin</a:t>
            </a:r>
            <a:r>
              <a:rPr lang="en-US" altLang="zh-CN" i="1">
                <a:solidFill>
                  <a:srgbClr val="00FFFF"/>
                </a:solidFill>
                <a:latin typeface="Symbol" panose="05050102010706020507" pitchFamily="18" charset="2"/>
                <a:ea typeface="仿宋_GB2312" panose="02010609030101010101" charset="-122"/>
                <a:cs typeface="仿宋_GB2312" panose="02010609030101010101" charset="-122"/>
              </a:rPr>
              <a:t>j</a:t>
            </a:r>
            <a:r>
              <a:rPr lang="en-US" altLang="zh-CN" baseline="-25000">
                <a:solidFill>
                  <a:srgbClr val="00FFFF"/>
                </a:solidFill>
                <a:latin typeface="Symbol" panose="05050102010706020507" pitchFamily="18" charset="2"/>
                <a:ea typeface="仿宋_GB2312" panose="02010609030101010101" charset="-122"/>
                <a:cs typeface="仿宋_GB2312" panose="02010609030101010101" charset="-122"/>
              </a:rPr>
              <a:t>2</a:t>
            </a:r>
            <a:r>
              <a:rPr lang="en-US" altLang="zh-CN">
                <a:solidFill>
                  <a:srgbClr val="00FFFF"/>
                </a:solidFill>
                <a:ea typeface="仿宋_GB2312" panose="02010609030101010101" charset="-122"/>
                <a:cs typeface="仿宋_GB2312" panose="02010609030101010101" charset="-122"/>
              </a:rPr>
              <a:t>=0.30</a:t>
            </a: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  <a:ea typeface="仿宋_GB2312" panose="02010609030101010101" charset="-122"/>
                <a:cs typeface="仿宋_GB2312" panose="02010609030101010101" charset="-122"/>
              </a:rPr>
              <a:t>处，且第四</a:t>
            </a:r>
            <a:endParaRPr lang="zh-CN" altLang="en-US">
              <a:solidFill>
                <a:srgbClr val="FFFFFF"/>
              </a:solidFill>
              <a:latin typeface="宋体" panose="02010600030101010101" pitchFamily="2" charset="-122"/>
              <a:ea typeface="仿宋_GB2312" panose="02010609030101010101" charset="-122"/>
              <a:cs typeface="仿宋_GB2312" panose="02010609030101010101" charset="-122"/>
            </a:endParaRPr>
          </a:p>
          <a:p>
            <a:pPr algn="just" eaLnBrk="1" fontAlgn="ctr" hangingPunct="1">
              <a:lnSpc>
                <a:spcPct val="125000"/>
              </a:lnSpc>
            </a:pP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  <a:ea typeface="仿宋_GB2312" panose="02010609030101010101" charset="-122"/>
                <a:cs typeface="仿宋_GB2312" panose="02010609030101010101" charset="-122"/>
              </a:rPr>
              <a:t>级缺级</a:t>
            </a:r>
            <a:endParaRPr lang="en-US" altLang="zh-CN">
              <a:solidFill>
                <a:srgbClr val="00FFFF"/>
              </a:solidFill>
              <a:latin typeface="宋体" panose="02010600030101010101" pitchFamily="2" charset="-122"/>
              <a:ea typeface="仿宋_GB2312" panose="02010609030101010101" charset="-122"/>
              <a:cs typeface="仿宋_GB2312" panose="02010609030101010101" charset="-122"/>
            </a:endParaRPr>
          </a:p>
        </p:txBody>
      </p:sp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727075" y="1873250"/>
            <a:ext cx="2159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ctr" hangingPunct="1">
              <a:lnSpc>
                <a:spcPct val="125000"/>
              </a:lnSpc>
            </a:pPr>
            <a:r>
              <a:rPr lang="en-US" altLang="zh-CN">
                <a:solidFill>
                  <a:srgbClr val="FFFFFF"/>
                </a:solidFill>
              </a:rPr>
              <a:t>(1) </a:t>
            </a: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  <a:ea typeface="仿宋_GB2312" panose="02010609030101010101" charset="-122"/>
                <a:cs typeface="仿宋_GB2312" panose="02010609030101010101" charset="-122"/>
              </a:rPr>
              <a:t>光栅常数</a:t>
            </a:r>
            <a:r>
              <a:rPr lang="zh-CN" altLang="en-US">
                <a:solidFill>
                  <a:srgbClr val="FFFFFF"/>
                </a:solidFill>
              </a:rPr>
              <a:t>；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565150" y="2378075"/>
            <a:ext cx="4248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ctr" hangingPunct="1">
              <a:lnSpc>
                <a:spcPct val="125000"/>
              </a:lnSpc>
            </a:pP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en-US" altLang="zh-CN">
                <a:solidFill>
                  <a:srgbClr val="FFFFFF"/>
                </a:solidFill>
              </a:rPr>
              <a:t> (2) </a:t>
            </a: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  <a:ea typeface="仿宋_GB2312" panose="02010609030101010101" charset="-122"/>
                <a:cs typeface="仿宋_GB2312" panose="02010609030101010101" charset="-122"/>
              </a:rPr>
              <a:t>光栅狭缝的最小宽度</a:t>
            </a:r>
            <a:r>
              <a:rPr lang="zh-CN" altLang="en-US">
                <a:solidFill>
                  <a:srgbClr val="FFFFFF"/>
                </a:solidFill>
              </a:rPr>
              <a:t>；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62853" name="Text Box 5"/>
          <p:cNvSpPr txBox="1">
            <a:spLocks noChangeArrowheads="1"/>
          </p:cNvSpPr>
          <p:nvPr/>
        </p:nvSpPr>
        <p:spPr bwMode="auto">
          <a:xfrm>
            <a:off x="565150" y="2925763"/>
            <a:ext cx="62928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ctr" hangingPunct="1">
              <a:lnSpc>
                <a:spcPct val="125000"/>
              </a:lnSpc>
            </a:pP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en-US" altLang="zh-CN">
                <a:solidFill>
                  <a:srgbClr val="FFFFFF"/>
                </a:solidFill>
              </a:rPr>
              <a:t> (3) </a:t>
            </a: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  <a:ea typeface="仿宋_GB2312" panose="02010609030101010101" charset="-122"/>
                <a:cs typeface="仿宋_GB2312" panose="02010609030101010101" charset="-122"/>
              </a:rPr>
              <a:t>实际可观察到的明纹级数和条数</a:t>
            </a:r>
            <a:endParaRPr lang="en-US" altLang="zh-CN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462854" name="Text Box 6"/>
          <p:cNvSpPr txBox="1">
            <a:spLocks noChangeArrowheads="1"/>
          </p:cNvSpPr>
          <p:nvPr/>
        </p:nvSpPr>
        <p:spPr bwMode="auto">
          <a:xfrm>
            <a:off x="727075" y="3516313"/>
            <a:ext cx="4248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ctr" hangingPunct="1">
              <a:lnSpc>
                <a:spcPct val="125000"/>
              </a:lnSpc>
            </a:pPr>
            <a:r>
              <a:rPr lang="en-US" altLang="zh-CN">
                <a:solidFill>
                  <a:srgbClr val="FFFFFF"/>
                </a:solidFill>
              </a:rPr>
              <a:t>(1) </a:t>
            </a: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  <a:ea typeface="仿宋_GB2312" panose="02010609030101010101" charset="-122"/>
                <a:cs typeface="仿宋_GB2312" panose="02010609030101010101" charset="-122"/>
              </a:rPr>
              <a:t>由光栅方程，得</a:t>
            </a:r>
            <a:endParaRPr lang="zh-CN" altLang="en-US">
              <a:solidFill>
                <a:srgbClr val="FFFFFF"/>
              </a:solidFill>
              <a:latin typeface="宋体" panose="02010600030101010101" pitchFamily="2" charset="-122"/>
              <a:ea typeface="仿宋_GB2312" panose="02010609030101010101" charset="-122"/>
              <a:cs typeface="仿宋_GB2312" panose="02010609030101010101" charset="-122"/>
            </a:endParaRPr>
          </a:p>
        </p:txBody>
      </p:sp>
      <p:graphicFrame>
        <p:nvGraphicFramePr>
          <p:cNvPr id="462855" name="Object 2"/>
          <p:cNvGraphicFramePr/>
          <p:nvPr/>
        </p:nvGraphicFramePr>
        <p:xfrm>
          <a:off x="1835150" y="4305300"/>
          <a:ext cx="1524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29" name="公式" r:id="rId1" imgW="1739900" imgH="445770" progId="Equation.3">
                  <p:embed/>
                </p:oleObj>
              </mc:Choice>
              <mc:Fallback>
                <p:oleObj name="公式" r:id="rId1" imgW="1739900" imgH="44577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305300"/>
                        <a:ext cx="1524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6" name="Object 3"/>
          <p:cNvGraphicFramePr/>
          <p:nvPr/>
        </p:nvGraphicFramePr>
        <p:xfrm>
          <a:off x="1814513" y="4964113"/>
          <a:ext cx="21828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30" name="公式" r:id="rId3" imgW="2508885" imgH="445770" progId="Equation.3">
                  <p:embed/>
                </p:oleObj>
              </mc:Choice>
              <mc:Fallback>
                <p:oleObj name="公式" r:id="rId3" imgW="2508885" imgH="44577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4964113"/>
                        <a:ext cx="21828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7" name="Object 4"/>
          <p:cNvGraphicFramePr/>
          <p:nvPr/>
        </p:nvGraphicFramePr>
        <p:xfrm>
          <a:off x="5364163" y="4589463"/>
          <a:ext cx="25638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31" name="公式" r:id="rId5" imgW="2955290" imgH="445770" progId="Equation.3">
                  <p:embed/>
                </p:oleObj>
              </mc:Choice>
              <mc:Fallback>
                <p:oleObj name="公式" r:id="rId5" imgW="2955290" imgH="44577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589463"/>
                        <a:ext cx="25638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8" name="Object 5"/>
          <p:cNvGraphicFramePr/>
          <p:nvPr/>
        </p:nvGraphicFramePr>
        <p:xfrm>
          <a:off x="1804988" y="5640388"/>
          <a:ext cx="21193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32" name="公式" r:id="rId7" imgW="2442210" imgH="902970" progId="Equation.3">
                  <p:embed/>
                </p:oleObj>
              </mc:Choice>
              <mc:Fallback>
                <p:oleObj name="公式" r:id="rId7" imgW="2442210" imgH="90297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5640388"/>
                        <a:ext cx="21193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9" name="Object 6"/>
          <p:cNvGraphicFramePr>
            <a:graphicFrameLocks noChangeAspect="1"/>
          </p:cNvGraphicFramePr>
          <p:nvPr/>
        </p:nvGraphicFramePr>
        <p:xfrm>
          <a:off x="3851275" y="5568950"/>
          <a:ext cx="37782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633" name="Equation" r:id="rId9" imgW="4862195" imgH="1014730" progId="Equation.DSMT4">
                  <p:embed/>
                </p:oleObj>
              </mc:Choice>
              <mc:Fallback>
                <p:oleObj name="Equation" r:id="rId9" imgW="4862195" imgH="101473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568950"/>
                        <a:ext cx="377825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60" name="Rectangle 12"/>
          <p:cNvSpPr>
            <a:spLocks noChangeArrowheads="1"/>
          </p:cNvSpPr>
          <p:nvPr/>
        </p:nvSpPr>
        <p:spPr bwMode="auto">
          <a:xfrm>
            <a:off x="250825" y="428625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462861" name="Rectangle 13"/>
          <p:cNvSpPr>
            <a:spLocks noChangeArrowheads="1"/>
          </p:cNvSpPr>
          <p:nvPr/>
        </p:nvSpPr>
        <p:spPr bwMode="auto">
          <a:xfrm>
            <a:off x="279400" y="3546475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解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462862" name="Rectangle 14"/>
          <p:cNvSpPr>
            <a:spLocks noChangeArrowheads="1"/>
          </p:cNvSpPr>
          <p:nvPr/>
        </p:nvSpPr>
        <p:spPr bwMode="auto">
          <a:xfrm>
            <a:off x="279400" y="1971675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求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462863" name="AutoShape 15"/>
          <p:cNvSpPr>
            <a:spLocks noChangeArrowheads="1"/>
          </p:cNvSpPr>
          <p:nvPr/>
        </p:nvSpPr>
        <p:spPr bwMode="auto">
          <a:xfrm>
            <a:off x="4268788" y="4652963"/>
            <a:ext cx="863600" cy="2159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462864" name="AutoShape 16"/>
          <p:cNvSpPr/>
          <p:nvPr/>
        </p:nvSpPr>
        <p:spPr bwMode="auto">
          <a:xfrm>
            <a:off x="3995738" y="4365625"/>
            <a:ext cx="152400" cy="812800"/>
          </a:xfrm>
          <a:prstGeom prst="rightBrace">
            <a:avLst>
              <a:gd name="adj1" fmla="val 44444"/>
              <a:gd name="adj2" fmla="val 50000"/>
            </a:avLst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18449" name="灯片编号占位符 1"/>
          <p:cNvSpPr txBox="1"/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B453B2-584B-4062-A5EB-A510B158C036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6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6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6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6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0" grpId="0"/>
      <p:bldP spid="462851" grpId="0"/>
      <p:bldP spid="462852" grpId="0"/>
      <p:bldP spid="462853" grpId="0"/>
      <p:bldP spid="462854" grpId="0"/>
      <p:bldP spid="462860" grpId="0"/>
      <p:bldP spid="462861" grpId="0"/>
      <p:bldP spid="462862" grpId="0"/>
      <p:bldP spid="462863" grpId="0" animBg="1"/>
      <p:bldP spid="46286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Text Box 2"/>
          <p:cNvSpPr txBox="1">
            <a:spLocks noChangeArrowheads="1"/>
          </p:cNvSpPr>
          <p:nvPr/>
        </p:nvSpPr>
        <p:spPr bwMode="auto">
          <a:xfrm>
            <a:off x="566738" y="333375"/>
            <a:ext cx="56896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ctr" hangingPunct="1">
              <a:lnSpc>
                <a:spcPct val="125000"/>
              </a:lnSpc>
            </a:pP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en-US" altLang="zh-CN">
                <a:solidFill>
                  <a:srgbClr val="FFFFFF"/>
                </a:solidFill>
              </a:rPr>
              <a:t> (2) </a:t>
            </a: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  <a:ea typeface="仿宋_GB2312" panose="02010609030101010101" charset="-122"/>
                <a:cs typeface="仿宋_GB2312" panose="02010609030101010101" charset="-122"/>
              </a:rPr>
              <a:t>第四级主极大缺级，有</a:t>
            </a:r>
            <a:endParaRPr lang="zh-CN" altLang="en-US">
              <a:solidFill>
                <a:srgbClr val="FFFFFF"/>
              </a:solidFill>
              <a:latin typeface="宋体" panose="02010600030101010101" pitchFamily="2" charset="-122"/>
              <a:ea typeface="仿宋_GB2312" panose="02010609030101010101" charset="-122"/>
              <a:cs typeface="仿宋_GB2312" panose="02010609030101010101" charset="-122"/>
            </a:endParaRPr>
          </a:p>
        </p:txBody>
      </p:sp>
      <p:sp>
        <p:nvSpPr>
          <p:cNvPr id="463875" name="Text Box 3"/>
          <p:cNvSpPr txBox="1">
            <a:spLocks noChangeArrowheads="1"/>
          </p:cNvSpPr>
          <p:nvPr/>
        </p:nvSpPr>
        <p:spPr bwMode="auto">
          <a:xfrm>
            <a:off x="1116013" y="1630363"/>
            <a:ext cx="28797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ctr" hangingPunct="1">
              <a:lnSpc>
                <a:spcPct val="125000"/>
              </a:lnSpc>
            </a:pPr>
            <a:r>
              <a:rPr lang="en-US" altLang="zh-CN" i="1">
                <a:solidFill>
                  <a:srgbClr val="FFFFFF"/>
                </a:solidFill>
                <a:ea typeface="仿宋_GB2312" panose="02010609030101010101" charset="-122"/>
                <a:cs typeface="仿宋_GB2312" panose="02010609030101010101" charset="-122"/>
              </a:rPr>
              <a:t>k</a:t>
            </a:r>
            <a:r>
              <a:rPr lang="en-US" altLang="zh-CN" i="1">
                <a:solidFill>
                  <a:srgbClr val="FFFFFF"/>
                </a:solidFill>
                <a:ea typeface="仿宋_GB2312" panose="02010609030101010101" charset="-122"/>
                <a:cs typeface="Times New Roman" panose="02020603050405020304" pitchFamily="18" charset="0"/>
              </a:rPr>
              <a:t>'</a:t>
            </a: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  <a:ea typeface="仿宋_GB2312" panose="02010609030101010101" charset="-122"/>
                <a:cs typeface="仿宋_GB2312" panose="02010609030101010101" charset="-122"/>
              </a:rPr>
              <a:t>取</a:t>
            </a:r>
            <a:r>
              <a:rPr lang="en-US" altLang="zh-CN">
                <a:solidFill>
                  <a:srgbClr val="00FFFF"/>
                </a:solidFill>
              </a:rPr>
              <a:t>1 </a:t>
            </a: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  <a:ea typeface="仿宋_GB2312" panose="02010609030101010101" charset="-122"/>
                <a:cs typeface="仿宋_GB2312" panose="02010609030101010101" charset="-122"/>
              </a:rPr>
              <a:t>得最小缝宽</a:t>
            </a:r>
            <a:endParaRPr lang="zh-CN" altLang="en-US">
              <a:solidFill>
                <a:srgbClr val="FFFFFF"/>
              </a:solidFill>
              <a:latin typeface="宋体" panose="02010600030101010101" pitchFamily="2" charset="-122"/>
              <a:ea typeface="仿宋_GB2312" panose="02010609030101010101" charset="-122"/>
              <a:cs typeface="仿宋_GB2312" panose="02010609030101010101" charset="-122"/>
            </a:endParaRPr>
          </a:p>
        </p:txBody>
      </p:sp>
      <p:graphicFrame>
        <p:nvGraphicFramePr>
          <p:cNvPr id="463876" name="Object 2"/>
          <p:cNvGraphicFramePr>
            <a:graphicFrameLocks noChangeAspect="1"/>
          </p:cNvGraphicFramePr>
          <p:nvPr/>
        </p:nvGraphicFramePr>
        <p:xfrm>
          <a:off x="3357563" y="928688"/>
          <a:ext cx="14605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53" name="公式" r:id="rId1" imgW="847725" imgH="412750" progId="Equation.3">
                  <p:embed/>
                </p:oleObj>
              </mc:Choice>
              <mc:Fallback>
                <p:oleObj name="公式" r:id="rId1" imgW="847725" imgH="41275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63" y="928688"/>
                        <a:ext cx="1460500" cy="75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77" name="Object 3"/>
          <p:cNvGraphicFramePr/>
          <p:nvPr/>
        </p:nvGraphicFramePr>
        <p:xfrm>
          <a:off x="3348038" y="2103438"/>
          <a:ext cx="23098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54" name="Equation" r:id="rId3" imgW="2665095" imgH="802640" progId="Equation.DSMT4">
                  <p:embed/>
                </p:oleObj>
              </mc:Choice>
              <mc:Fallback>
                <p:oleObj name="Equation" r:id="rId3" imgW="2665095" imgH="802640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103438"/>
                        <a:ext cx="230981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878" name="Text Box 6"/>
          <p:cNvSpPr txBox="1">
            <a:spLocks noChangeArrowheads="1"/>
          </p:cNvSpPr>
          <p:nvPr/>
        </p:nvSpPr>
        <p:spPr bwMode="auto">
          <a:xfrm>
            <a:off x="682625" y="2854325"/>
            <a:ext cx="58181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ctr" hangingPunct="1">
              <a:lnSpc>
                <a:spcPct val="125000"/>
              </a:lnSpc>
            </a:pP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en-US" altLang="zh-CN">
                <a:solidFill>
                  <a:srgbClr val="FFFFFF"/>
                </a:solidFill>
                <a:ea typeface="仿宋_GB2312" panose="02010609030101010101" charset="-122"/>
                <a:cs typeface="仿宋_GB2312" panose="02010609030101010101" charset="-122"/>
              </a:rPr>
              <a:t>(3) </a:t>
            </a: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  <a:ea typeface="仿宋_GB2312" panose="02010609030101010101" charset="-122"/>
                <a:cs typeface="仿宋_GB2312" panose="02010609030101010101" charset="-122"/>
              </a:rPr>
              <a:t>当</a:t>
            </a:r>
            <a:r>
              <a:rPr lang="zh-CN" altLang="en-US">
                <a:solidFill>
                  <a:srgbClr val="FFFFFF"/>
                </a:solidFill>
                <a:ea typeface="仿宋_GB2312" panose="02010609030101010101" charset="-122"/>
                <a:cs typeface="仿宋_GB2312" panose="02010609030101010101" charset="-122"/>
              </a:rPr>
              <a:t> </a:t>
            </a:r>
            <a:r>
              <a:rPr lang="en-US" altLang="zh-CN">
                <a:solidFill>
                  <a:srgbClr val="00FFFF"/>
                </a:solidFill>
                <a:latin typeface="Symbol" panose="05050102010706020507" pitchFamily="18" charset="2"/>
              </a:rPr>
              <a:t>j=(p/2) </a:t>
            </a: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  <a:ea typeface="仿宋_GB2312" panose="02010609030101010101" charset="-122"/>
                <a:cs typeface="仿宋_GB2312" panose="02010609030101010101" charset="-122"/>
              </a:rPr>
              <a:t>时</a:t>
            </a: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</a:rPr>
              <a:t>，</a:t>
            </a: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  <a:ea typeface="仿宋_GB2312" panose="02010609030101010101" charset="-122"/>
                <a:cs typeface="仿宋_GB2312" panose="02010609030101010101" charset="-122"/>
              </a:rPr>
              <a:t>光栅方程</a:t>
            </a:r>
            <a:endParaRPr lang="zh-CN" altLang="en-US">
              <a:solidFill>
                <a:srgbClr val="FFFFFF"/>
              </a:solidFill>
              <a:latin typeface="宋体" panose="02010600030101010101" pitchFamily="2" charset="-122"/>
              <a:ea typeface="仿宋_GB2312" panose="02010609030101010101" charset="-122"/>
              <a:cs typeface="仿宋_GB2312" panose="02010609030101010101" charset="-122"/>
            </a:endParaRPr>
          </a:p>
        </p:txBody>
      </p:sp>
      <p:graphicFrame>
        <p:nvGraphicFramePr>
          <p:cNvPr id="463879" name="Object 4"/>
          <p:cNvGraphicFramePr/>
          <p:nvPr/>
        </p:nvGraphicFramePr>
        <p:xfrm>
          <a:off x="4262438" y="3541713"/>
          <a:ext cx="1041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55" name="公式" r:id="rId5" imgW="1170940" imgH="802640" progId="Equation.3">
                  <p:embed/>
                </p:oleObj>
              </mc:Choice>
              <mc:Fallback>
                <p:oleObj name="公式" r:id="rId5" imgW="1170940" imgH="80264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3541713"/>
                        <a:ext cx="1041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3880" name="Object 5"/>
          <p:cNvGraphicFramePr/>
          <p:nvPr/>
        </p:nvGraphicFramePr>
        <p:xfrm>
          <a:off x="5432425" y="3502025"/>
          <a:ext cx="206851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56" name="Equation" r:id="rId7" imgW="2374900" imgH="847725" progId="Equation.DSMT4">
                  <p:embed/>
                </p:oleObj>
              </mc:Choice>
              <mc:Fallback>
                <p:oleObj name="Equation" r:id="rId7" imgW="2374900" imgH="847725" progId="Equation.DSMT4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425" y="3502025"/>
                        <a:ext cx="206851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3881" name="Text Box 9"/>
          <p:cNvSpPr txBox="1">
            <a:spLocks noChangeArrowheads="1"/>
          </p:cNvSpPr>
          <p:nvPr/>
        </p:nvSpPr>
        <p:spPr bwMode="auto">
          <a:xfrm>
            <a:off x="971550" y="4294188"/>
            <a:ext cx="7848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ctr" hangingPunct="1">
              <a:lnSpc>
                <a:spcPct val="125000"/>
              </a:lnSpc>
            </a:pP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  <a:ea typeface="仿宋_GB2312" panose="02010609030101010101" charset="-122"/>
                <a:cs typeface="仿宋_GB2312" panose="02010609030101010101" charset="-122"/>
              </a:rPr>
              <a:t>实际可以观察到</a:t>
            </a:r>
            <a:r>
              <a:rPr lang="en-US" altLang="zh-CN">
                <a:solidFill>
                  <a:srgbClr val="00FFFF"/>
                </a:solidFill>
                <a:ea typeface="仿宋_GB2312" panose="02010609030101010101" charset="-122"/>
                <a:cs typeface="仿宋_GB2312" panose="02010609030101010101" charset="-122"/>
              </a:rPr>
              <a:t>0,</a:t>
            </a:r>
            <a:r>
              <a:rPr lang="en-US" altLang="zh-CN">
                <a:solidFill>
                  <a:srgbClr val="00FFFF"/>
                </a:solidFill>
                <a:ea typeface="仿宋_GB2312" panose="02010609030101010101" charset="-122"/>
                <a:cs typeface="Times New Roman" panose="02020603050405020304" pitchFamily="18" charset="0"/>
              </a:rPr>
              <a:t>±1, </a:t>
            </a:r>
            <a:r>
              <a:rPr lang="en-US" altLang="zh-CN">
                <a:solidFill>
                  <a:srgbClr val="00FFFF"/>
                </a:solidFill>
                <a:ea typeface="仿宋_GB2312" panose="02010609030101010101" charset="-122"/>
                <a:cs typeface="仿宋_GB2312" panose="02010609030101010101" charset="-122"/>
              </a:rPr>
              <a:t>±2,±3,±5,±6,±7, ±9</a:t>
            </a: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  <a:ea typeface="仿宋_GB2312" panose="02010609030101010101" charset="-122"/>
                <a:cs typeface="仿宋_GB2312" panose="02010609030101010101" charset="-122"/>
              </a:rPr>
              <a:t>级共</a:t>
            </a:r>
            <a:endParaRPr lang="zh-CN" altLang="en-US">
              <a:solidFill>
                <a:srgbClr val="FFFFFF"/>
              </a:solidFill>
              <a:latin typeface="宋体" panose="02010600030101010101" pitchFamily="2" charset="-122"/>
              <a:ea typeface="仿宋_GB2312" panose="02010609030101010101" charset="-122"/>
              <a:cs typeface="仿宋_GB2312" panose="02010609030101010101" charset="-122"/>
            </a:endParaRPr>
          </a:p>
          <a:p>
            <a:pPr algn="just" eaLnBrk="1" fontAlgn="ctr" hangingPunct="1">
              <a:lnSpc>
                <a:spcPct val="125000"/>
              </a:lnSpc>
            </a:pPr>
            <a:r>
              <a:rPr lang="en-US" altLang="zh-CN">
                <a:solidFill>
                  <a:srgbClr val="00FFFF"/>
                </a:solidFill>
                <a:ea typeface="仿宋_GB2312" panose="02010609030101010101" charset="-122"/>
                <a:cs typeface="仿宋_GB2312" panose="02010609030101010101" charset="-122"/>
              </a:rPr>
              <a:t>15</a:t>
            </a: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  <a:ea typeface="仿宋_GB2312" panose="02010609030101010101" charset="-122"/>
                <a:cs typeface="仿宋_GB2312" panose="02010609030101010101" charset="-122"/>
              </a:rPr>
              <a:t>条谱线</a:t>
            </a:r>
            <a:r>
              <a:rPr lang="en-US" altLang="zh-CN">
                <a:solidFill>
                  <a:srgbClr val="FFFFFF"/>
                </a:solidFill>
                <a:latin typeface="宋体" panose="02010600030101010101" pitchFamily="2" charset="-122"/>
                <a:ea typeface="仿宋_GB2312" panose="02010609030101010101" charset="-122"/>
                <a:cs typeface="仿宋_GB2312" panose="02010609030101010101" charset="-122"/>
              </a:rPr>
              <a:t>.</a:t>
            </a:r>
            <a:endParaRPr lang="en-US" altLang="zh-CN">
              <a:solidFill>
                <a:srgbClr val="FFFFFF"/>
              </a:solidFill>
              <a:latin typeface="宋体" panose="02010600030101010101" pitchFamily="2" charset="-122"/>
              <a:ea typeface="仿宋_GB2312" panose="02010609030101010101" charset="-122"/>
              <a:cs typeface="仿宋_GB2312" panose="02010609030101010101" charset="-122"/>
            </a:endParaRP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390650" y="3714750"/>
          <a:ext cx="17526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57" name="公式" r:id="rId9" imgW="847725" imgH="189865" progId="Equation.3">
                  <p:embed/>
                </p:oleObj>
              </mc:Choice>
              <mc:Fallback>
                <p:oleObj name="公式" r:id="rId9" imgW="847725" imgH="18986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3714750"/>
                        <a:ext cx="17526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3460750" y="3840163"/>
            <a:ext cx="611188" cy="160337"/>
          </a:xfrm>
          <a:prstGeom prst="rightArrow">
            <a:avLst>
              <a:gd name="adj1" fmla="val 50000"/>
              <a:gd name="adj2" fmla="val 95297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20492" name="灯片编号占位符 1"/>
          <p:cNvSpPr txBox="1"/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E3D8078-6272-4603-958F-4F4C27A264C5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63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6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6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4" grpId="0"/>
      <p:bldP spid="463875" grpId="0"/>
      <p:bldP spid="463878" grpId="0"/>
      <p:bldP spid="463881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Text Box 2"/>
          <p:cNvSpPr txBox="1">
            <a:spLocks noChangeArrowheads="1"/>
          </p:cNvSpPr>
          <p:nvPr/>
        </p:nvSpPr>
        <p:spPr bwMode="auto">
          <a:xfrm>
            <a:off x="1863725" y="4643438"/>
            <a:ext cx="67802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华文中宋" panose="02010600040101010101" pitchFamily="2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华文中宋" panose="02010600040101010101" pitchFamily="2" charset="-122"/>
              </a:rPr>
              <a:t>第二级主极大也发生缺级，不符题意，舍去</a:t>
            </a:r>
            <a:endParaRPr lang="zh-CN" altLang="en-US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0252" name="Text Box 3"/>
          <p:cNvSpPr txBox="1">
            <a:spLocks noChangeArrowheads="1"/>
          </p:cNvSpPr>
          <p:nvPr/>
        </p:nvSpPr>
        <p:spPr bwMode="auto">
          <a:xfrm>
            <a:off x="755650" y="276225"/>
            <a:ext cx="806450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</a:rPr>
              <a:t>宽度为</a:t>
            </a:r>
            <a:r>
              <a:rPr lang="en-US" altLang="zh-CN" i="1" dirty="0">
                <a:solidFill>
                  <a:srgbClr val="FFFF00"/>
                </a:solidFill>
              </a:rPr>
              <a:t>D </a:t>
            </a:r>
            <a:r>
              <a:rPr lang="en-US" altLang="zh-CN" dirty="0">
                <a:solidFill>
                  <a:srgbClr val="FFFF00"/>
                </a:solidFill>
              </a:rPr>
              <a:t>=10 mm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</a:rPr>
              <a:t>的光栅，每毫米均匀刻有</a:t>
            </a:r>
            <a:r>
              <a:rPr lang="en-US" altLang="zh-CN" dirty="0">
                <a:solidFill>
                  <a:srgbClr val="FFFF00"/>
                </a:solidFill>
              </a:rPr>
              <a:t>100 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</a:rPr>
              <a:t>条线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</a:rPr>
              <a:t>当波长为</a:t>
            </a:r>
            <a:r>
              <a:rPr lang="en-US" altLang="zh-CN" dirty="0">
                <a:solidFill>
                  <a:srgbClr val="FFFF00"/>
                </a:solidFill>
              </a:rPr>
              <a:t>500 nm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</a:rPr>
              <a:t>的平行光垂直入射时，第四级主极大谱线刚好消失，第二级主极大的光强不为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rgbClr val="FFFF00"/>
                </a:solidFill>
              </a:rPr>
              <a:t>0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0253" name="Text Box 4"/>
          <p:cNvSpPr txBox="1">
            <a:spLocks noChangeArrowheads="1"/>
          </p:cNvSpPr>
          <p:nvPr/>
        </p:nvSpPr>
        <p:spPr bwMode="auto">
          <a:xfrm>
            <a:off x="755650" y="1735138"/>
            <a:ext cx="37115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  <a:latin typeface="华文中宋" panose="02010600040101010101" pitchFamily="2" charset="-122"/>
              </a:rPr>
              <a:t>光栅狭缝可能的宽度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；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0254" name="Text Box 5"/>
          <p:cNvSpPr txBox="1">
            <a:spLocks noChangeArrowheads="1"/>
          </p:cNvSpPr>
          <p:nvPr/>
        </p:nvSpPr>
        <p:spPr bwMode="auto">
          <a:xfrm>
            <a:off x="4356100" y="1714500"/>
            <a:ext cx="43307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  <a:latin typeface="华文中宋" panose="02010600040101010101" pitchFamily="2" charset="-122"/>
              </a:rPr>
              <a:t>第二级主极大的半角宽度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。</a:t>
            </a:r>
            <a:endParaRPr lang="zh-CN" altLang="en-US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23850" y="301625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179655" name="Text Box 7"/>
          <p:cNvSpPr txBox="1">
            <a:spLocks noChangeArrowheads="1"/>
          </p:cNvSpPr>
          <p:nvPr/>
        </p:nvSpPr>
        <p:spPr bwMode="auto">
          <a:xfrm>
            <a:off x="755650" y="2349500"/>
            <a:ext cx="20097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(1) </a:t>
            </a:r>
            <a:r>
              <a:rPr lang="zh-CN" altLang="en-US">
                <a:solidFill>
                  <a:schemeClr val="bg1"/>
                </a:solidFill>
                <a:latin typeface="华文中宋" panose="02010600040101010101" pitchFamily="2" charset="-122"/>
              </a:rPr>
              <a:t>光栅常数</a:t>
            </a:r>
            <a:r>
              <a:rPr lang="zh-CN" altLang="en-US" b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endParaRPr lang="zh-CN" altLang="en-US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179656" name="Text Box 8"/>
          <p:cNvSpPr txBox="1">
            <a:spLocks noChangeArrowheads="1"/>
          </p:cNvSpPr>
          <p:nvPr/>
        </p:nvSpPr>
        <p:spPr bwMode="auto">
          <a:xfrm>
            <a:off x="1000125" y="3065463"/>
            <a:ext cx="35845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华文中宋" panose="02010600040101010101" pitchFamily="2" charset="-122"/>
              </a:rPr>
              <a:t>第四级主极大缺级，故有</a:t>
            </a:r>
            <a:endParaRPr lang="zh-CN" altLang="en-US" b="0">
              <a:solidFill>
                <a:schemeClr val="bg1"/>
              </a:solidFill>
              <a:latin typeface="华文中宋" panose="02010600040101010101" pitchFamily="2" charset="-122"/>
            </a:endParaRPr>
          </a:p>
        </p:txBody>
      </p:sp>
      <p:graphicFrame>
        <p:nvGraphicFramePr>
          <p:cNvPr id="1179657" name="Object 2"/>
          <p:cNvGraphicFramePr/>
          <p:nvPr/>
        </p:nvGraphicFramePr>
        <p:xfrm>
          <a:off x="4810125" y="2971800"/>
          <a:ext cx="14287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8" name="公式" r:id="rId1" imgW="1817370" imgH="925830" progId="Equation.3">
                  <p:embed/>
                </p:oleObj>
              </mc:Choice>
              <mc:Fallback>
                <p:oleObj name="公式" r:id="rId1" imgW="1817370" imgH="92583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2971800"/>
                        <a:ext cx="14287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9658" name="Object 3"/>
          <p:cNvGraphicFramePr/>
          <p:nvPr/>
        </p:nvGraphicFramePr>
        <p:xfrm>
          <a:off x="7092950" y="3187700"/>
          <a:ext cx="1176338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9" name="公式" r:id="rId3" imgW="1483360" imgH="345440" progId="Equation.3">
                  <p:embed/>
                </p:oleObj>
              </mc:Choice>
              <mc:Fallback>
                <p:oleObj name="公式" r:id="rId3" imgW="1483360" imgH="34544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3187700"/>
                        <a:ext cx="1176338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9659" name="Object 4"/>
          <p:cNvGraphicFramePr/>
          <p:nvPr/>
        </p:nvGraphicFramePr>
        <p:xfrm>
          <a:off x="2684463" y="2251075"/>
          <a:ext cx="321151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0" name="公式" r:id="rId5" imgW="4137025" imgH="925830" progId="Equation.3">
                  <p:embed/>
                </p:oleObj>
              </mc:Choice>
              <mc:Fallback>
                <p:oleObj name="公式" r:id="rId5" imgW="4137025" imgH="92583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463" y="2251075"/>
                        <a:ext cx="321151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Rectangle 12"/>
          <p:cNvSpPr>
            <a:spLocks noChangeArrowheads="1"/>
          </p:cNvSpPr>
          <p:nvPr/>
        </p:nvSpPr>
        <p:spPr bwMode="auto">
          <a:xfrm>
            <a:off x="300038" y="1757363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求</a:t>
            </a:r>
            <a:endParaRPr lang="zh-CN" altLang="en-US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10259" name="Rectangle 13"/>
          <p:cNvSpPr>
            <a:spLocks noChangeArrowheads="1"/>
          </p:cNvSpPr>
          <p:nvPr/>
        </p:nvSpPr>
        <p:spPr bwMode="auto">
          <a:xfrm>
            <a:off x="323850" y="2328863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解</a:t>
            </a:r>
            <a:endParaRPr lang="zh-CN" altLang="en-US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1179662" name="Text Box 14"/>
          <p:cNvSpPr txBox="1">
            <a:spLocks noChangeArrowheads="1"/>
          </p:cNvSpPr>
          <p:nvPr/>
        </p:nvSpPr>
        <p:spPr bwMode="auto">
          <a:xfrm>
            <a:off x="1863725" y="3997325"/>
            <a:ext cx="49053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华文中宋" panose="02010600040101010101" pitchFamily="2" charset="-122"/>
              </a:rPr>
              <a:t>时</a:t>
            </a:r>
            <a:endParaRPr lang="zh-CN" altLang="en-US" b="0">
              <a:solidFill>
                <a:schemeClr val="bg1"/>
              </a:solidFill>
              <a:latin typeface="华文中宋" panose="02010600040101010101" pitchFamily="2" charset="-122"/>
            </a:endParaRPr>
          </a:p>
        </p:txBody>
      </p:sp>
      <p:graphicFrame>
        <p:nvGraphicFramePr>
          <p:cNvPr id="1179663" name="Object 5"/>
          <p:cNvGraphicFramePr/>
          <p:nvPr/>
        </p:nvGraphicFramePr>
        <p:xfrm>
          <a:off x="1071563" y="4067175"/>
          <a:ext cx="68580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1" name="公式" r:id="rId7" imgW="847725" imgH="345440" progId="Equation.3">
                  <p:embed/>
                </p:oleObj>
              </mc:Choice>
              <mc:Fallback>
                <p:oleObj name="公式" r:id="rId7" imgW="847725" imgH="34544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4067175"/>
                        <a:ext cx="68580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9664" name="Object 6"/>
          <p:cNvGraphicFramePr/>
          <p:nvPr/>
        </p:nvGraphicFramePr>
        <p:xfrm>
          <a:off x="2560638" y="3786188"/>
          <a:ext cx="44450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2" name="公式" r:id="rId9" imgW="5742940" imgH="981075" progId="Equation.3">
                  <p:embed/>
                </p:oleObj>
              </mc:Choice>
              <mc:Fallback>
                <p:oleObj name="公式" r:id="rId9" imgW="5742940" imgH="981075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8" y="3786188"/>
                        <a:ext cx="444500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9665" name="Object 7"/>
          <p:cNvGraphicFramePr/>
          <p:nvPr/>
        </p:nvGraphicFramePr>
        <p:xfrm>
          <a:off x="1041400" y="4775200"/>
          <a:ext cx="742950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3" name="公式" r:id="rId11" imgW="925830" imgH="345440" progId="Equation.3">
                  <p:embed/>
                </p:oleObj>
              </mc:Choice>
              <mc:Fallback>
                <p:oleObj name="公式" r:id="rId11" imgW="925830" imgH="34544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4775200"/>
                        <a:ext cx="742950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9666" name="Text Box 18"/>
          <p:cNvSpPr txBox="1">
            <a:spLocks noChangeArrowheads="1"/>
          </p:cNvSpPr>
          <p:nvPr/>
        </p:nvSpPr>
        <p:spPr bwMode="auto">
          <a:xfrm>
            <a:off x="1858963" y="5386388"/>
            <a:ext cx="8001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华文中宋" panose="02010600040101010101" pitchFamily="2" charset="-122"/>
              </a:rPr>
              <a:t>时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，</a:t>
            </a:r>
            <a:endParaRPr lang="zh-CN" altLang="en-US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179667" name="Object 8"/>
          <p:cNvGraphicFramePr/>
          <p:nvPr/>
        </p:nvGraphicFramePr>
        <p:xfrm>
          <a:off x="1054100" y="5481638"/>
          <a:ext cx="73025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4" name="公式" r:id="rId13" imgW="902970" imgH="345440" progId="Equation.3">
                  <p:embed/>
                </p:oleObj>
              </mc:Choice>
              <mc:Fallback>
                <p:oleObj name="公式" r:id="rId13" imgW="902970" imgH="34544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5481638"/>
                        <a:ext cx="730250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9668" name="Object 9"/>
          <p:cNvGraphicFramePr/>
          <p:nvPr/>
        </p:nvGraphicFramePr>
        <p:xfrm>
          <a:off x="2622550" y="5211763"/>
          <a:ext cx="523398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5" name="公式" r:id="rId15" imgW="6769100" imgH="981075" progId="Equation.3">
                  <p:embed/>
                </p:oleObj>
              </mc:Choice>
              <mc:Fallback>
                <p:oleObj name="公式" r:id="rId15" imgW="6769100" imgH="981075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5211763"/>
                        <a:ext cx="5233988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688975" y="6072188"/>
            <a:ext cx="795496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华文中宋" panose="02010600040101010101" pitchFamily="2" charset="-122"/>
              </a:rPr>
              <a:t>可能的缝宽有两个，分别是 </a:t>
            </a:r>
            <a:r>
              <a:rPr lang="en-US" altLang="zh-CN">
                <a:solidFill>
                  <a:schemeClr val="bg1"/>
                </a:solidFill>
              </a:rPr>
              <a:t>2.5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×10</a:t>
            </a:r>
            <a:r>
              <a:rPr lang="en-US" altLang="zh-CN" baseline="42000">
                <a:solidFill>
                  <a:schemeClr val="bg1"/>
                </a:solidFill>
                <a:sym typeface="Symbol" panose="05050102010706020507" pitchFamily="18" charset="2"/>
              </a:rPr>
              <a:t>-3 </a:t>
            </a:r>
            <a:r>
              <a:rPr lang="en-US" altLang="zh-CN">
                <a:solidFill>
                  <a:schemeClr val="bg1"/>
                </a:solidFill>
              </a:rPr>
              <a:t>mm </a:t>
            </a:r>
            <a:r>
              <a:rPr lang="zh-CN" altLang="en-US">
                <a:solidFill>
                  <a:schemeClr val="bg1"/>
                </a:solidFill>
                <a:latin typeface="华文中宋" panose="02010600040101010101" pitchFamily="2" charset="-122"/>
              </a:rPr>
              <a:t>和 </a:t>
            </a:r>
            <a:r>
              <a:rPr lang="en-US" altLang="zh-CN">
                <a:solidFill>
                  <a:schemeClr val="bg1"/>
                </a:solidFill>
              </a:rPr>
              <a:t>7.5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×10</a:t>
            </a:r>
            <a:r>
              <a:rPr lang="en-US" altLang="zh-CN" baseline="44000">
                <a:solidFill>
                  <a:schemeClr val="bg1"/>
                </a:solidFill>
                <a:sym typeface="Symbol" panose="05050102010706020507" pitchFamily="18" charset="2"/>
              </a:rPr>
              <a:t>-3 </a:t>
            </a:r>
            <a:r>
              <a:rPr lang="en-US" altLang="zh-CN">
                <a:solidFill>
                  <a:schemeClr val="bg1"/>
                </a:solidFill>
              </a:rPr>
              <a:t>mm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22550" name="灯片编号占位符 1"/>
          <p:cNvSpPr txBox="1"/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FF09533-A2D7-4852-96A6-7CD44D2C5C54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79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7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7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7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7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7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7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7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7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7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7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7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9650" grpId="0" autoUpdateAnimBg="0"/>
      <p:bldP spid="10252" grpId="0"/>
      <p:bldP spid="10253" grpId="0"/>
      <p:bldP spid="10254" grpId="0"/>
      <p:bldP spid="1179655" grpId="0" autoUpdateAnimBg="0"/>
      <p:bldP spid="1179656" grpId="0" autoUpdateAnimBg="0"/>
      <p:bldP spid="10258" grpId="0"/>
      <p:bldP spid="10259" grpId="0"/>
      <p:bldP spid="1179662" grpId="0" autoUpdateAnimBg="0"/>
      <p:bldP spid="1179666" grpId="0" autoUpdateAnimBg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74" name="Text Box 2"/>
          <p:cNvSpPr txBox="1">
            <a:spLocks noChangeArrowheads="1"/>
          </p:cNvSpPr>
          <p:nvPr/>
        </p:nvSpPr>
        <p:spPr bwMode="auto">
          <a:xfrm>
            <a:off x="714375" y="668338"/>
            <a:ext cx="29368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(2) </a:t>
            </a:r>
            <a:r>
              <a:rPr lang="zh-CN" altLang="en-US">
                <a:solidFill>
                  <a:schemeClr val="bg1"/>
                </a:solidFill>
                <a:latin typeface="华文中宋" panose="02010600040101010101" pitchFamily="2" charset="-122"/>
              </a:rPr>
              <a:t>光栅总的狭缝数</a:t>
            </a:r>
            <a:r>
              <a:rPr lang="zh-CN" altLang="en-US" b="0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endParaRPr lang="zh-CN" altLang="en-US" b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180675" name="Object 2"/>
          <p:cNvGraphicFramePr/>
          <p:nvPr/>
        </p:nvGraphicFramePr>
        <p:xfrm>
          <a:off x="3643313" y="542925"/>
          <a:ext cx="28670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32" name="公式" r:id="rId1" imgW="3691255" imgH="925830" progId="Equation.3">
                  <p:embed/>
                </p:oleObj>
              </mc:Choice>
              <mc:Fallback>
                <p:oleObj name="公式" r:id="rId1" imgW="3691255" imgH="92583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542925"/>
                        <a:ext cx="28670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0676" name="Text Box 4"/>
          <p:cNvSpPr txBox="1">
            <a:spLocks noChangeArrowheads="1"/>
          </p:cNvSpPr>
          <p:nvPr/>
        </p:nvSpPr>
        <p:spPr bwMode="auto">
          <a:xfrm>
            <a:off x="857250" y="1500188"/>
            <a:ext cx="7972425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华文中宋" panose="02010600040101010101" pitchFamily="2" charset="-122"/>
              </a:rPr>
              <a:t>设第二级主极大的衍射角为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zh-CN" altLang="en-US" i="1">
                <a:solidFill>
                  <a:srgbClr val="FFFF00"/>
                </a:solidFill>
                <a:sym typeface="Symbol" panose="05050102010706020507" pitchFamily="18" charset="2"/>
              </a:rPr>
              <a:t></a:t>
            </a:r>
            <a:r>
              <a:rPr lang="en-US" altLang="zh-CN" baseline="-25000">
                <a:solidFill>
                  <a:srgbClr val="FFFF00"/>
                </a:solidFill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华文中宋" panose="02010600040101010101" pitchFamily="2" charset="-122"/>
              </a:rPr>
              <a:t>与该主极大相邻的暗纹</a:t>
            </a:r>
            <a:r>
              <a:rPr lang="en-US" altLang="zh-CN">
                <a:solidFill>
                  <a:schemeClr val="bg1"/>
                </a:solidFill>
              </a:rPr>
              <a:t>( </a:t>
            </a:r>
            <a:r>
              <a:rPr lang="zh-CN" altLang="en-US">
                <a:solidFill>
                  <a:schemeClr val="bg1"/>
                </a:solidFill>
                <a:latin typeface="华文中宋" panose="02010600040101010101" pitchFamily="2" charset="-122"/>
              </a:rPr>
              <a:t>第 </a:t>
            </a:r>
            <a:r>
              <a:rPr lang="en-US" altLang="zh-CN">
                <a:solidFill>
                  <a:srgbClr val="FFFF00"/>
                </a:solidFill>
              </a:rPr>
              <a:t>2</a:t>
            </a:r>
            <a:r>
              <a:rPr lang="en-US" altLang="zh-CN" i="1">
                <a:solidFill>
                  <a:srgbClr val="FFFF00"/>
                </a:solidFill>
              </a:rPr>
              <a:t>N </a:t>
            </a:r>
            <a:r>
              <a:rPr lang="en-US" altLang="zh-CN">
                <a:solidFill>
                  <a:srgbClr val="FFFF00"/>
                </a:solidFill>
              </a:rPr>
              <a:t>+1 </a:t>
            </a:r>
            <a:r>
              <a:rPr lang="zh-CN" altLang="en-US">
                <a:solidFill>
                  <a:schemeClr val="bg1"/>
                </a:solidFill>
                <a:latin typeface="华文中宋" panose="02010600040101010101" pitchFamily="2" charset="-122"/>
              </a:rPr>
              <a:t>级或第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FFFF00"/>
                </a:solidFill>
              </a:rPr>
              <a:t>2</a:t>
            </a:r>
            <a:r>
              <a:rPr lang="en-US" altLang="zh-CN" i="1">
                <a:solidFill>
                  <a:srgbClr val="FFFF00"/>
                </a:solidFill>
              </a:rPr>
              <a:t>N </a:t>
            </a:r>
            <a:r>
              <a:rPr lang="en-US" altLang="zh-CN">
                <a:solidFill>
                  <a:srgbClr val="FFFF00"/>
                </a:solidFill>
                <a:latin typeface="宋体" panose="02010600030101010101" pitchFamily="2" charset="-122"/>
              </a:rPr>
              <a:t>-</a:t>
            </a:r>
            <a:r>
              <a:rPr lang="en-US" altLang="zh-CN">
                <a:solidFill>
                  <a:srgbClr val="FFFF00"/>
                </a:solidFill>
              </a:rPr>
              <a:t> 1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华文中宋" panose="02010600040101010101" pitchFamily="2" charset="-122"/>
              </a:rPr>
              <a:t>级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bg1"/>
                </a:solidFill>
              </a:rPr>
              <a:t>) </a:t>
            </a:r>
            <a:r>
              <a:rPr lang="zh-CN" altLang="en-US">
                <a:solidFill>
                  <a:schemeClr val="bg1"/>
                </a:solidFill>
                <a:latin typeface="华文中宋" panose="02010600040101010101" pitchFamily="2" charset="-122"/>
              </a:rPr>
              <a:t>衍射角为</a:t>
            </a:r>
            <a:r>
              <a:rPr lang="zh-CN" altLang="en-US" i="1">
                <a:solidFill>
                  <a:schemeClr val="bg1"/>
                </a:solidFill>
              </a:rPr>
              <a:t> </a:t>
            </a:r>
            <a:r>
              <a:rPr lang="zh-CN" altLang="en-US" i="1">
                <a:solidFill>
                  <a:srgbClr val="FFFF00"/>
                </a:solidFill>
                <a:sym typeface="Symbol" panose="05050102010706020507" pitchFamily="18" charset="2"/>
              </a:rPr>
              <a:t></a:t>
            </a:r>
            <a:r>
              <a:rPr lang="en-US" altLang="zh-CN" baseline="-25000">
                <a:solidFill>
                  <a:srgbClr val="FFFF00"/>
                </a:solidFill>
                <a:sym typeface="Symbol" panose="05050102010706020507" pitchFamily="18" charset="2"/>
              </a:rPr>
              <a:t>2</a:t>
            </a:r>
            <a:r>
              <a:rPr lang="en-US" altLang="zh-CN" i="1" baseline="-25000">
                <a:solidFill>
                  <a:srgbClr val="FFFF00"/>
                </a:solidFill>
                <a:sym typeface="Symbol" panose="05050102010706020507" pitchFamily="18" charset="2"/>
              </a:rPr>
              <a:t>N </a:t>
            </a:r>
            <a:r>
              <a:rPr lang="en-US" altLang="zh-CN" baseline="-25000">
                <a:solidFill>
                  <a:srgbClr val="FFFF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baseline="-25000">
                <a:solidFill>
                  <a:srgbClr val="FFFF00"/>
                </a:solidFill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华文中宋" panose="02010600040101010101" pitchFamily="2" charset="-122"/>
              </a:rPr>
              <a:t>由光栅方程和暗纹公式：</a:t>
            </a:r>
            <a:endParaRPr lang="zh-CN" altLang="en-US">
              <a:solidFill>
                <a:schemeClr val="bg1"/>
              </a:solidFill>
              <a:latin typeface="华文中宋" panose="02010600040101010101" pitchFamily="2" charset="-122"/>
            </a:endParaRPr>
          </a:p>
        </p:txBody>
      </p:sp>
      <p:graphicFrame>
        <p:nvGraphicFramePr>
          <p:cNvPr id="1180677" name="Object 3"/>
          <p:cNvGraphicFramePr>
            <a:graphicFrameLocks noChangeAspect="1"/>
          </p:cNvGraphicFramePr>
          <p:nvPr/>
        </p:nvGraphicFramePr>
        <p:xfrm>
          <a:off x="1890713" y="3157538"/>
          <a:ext cx="2684462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33" name="公式" r:id="rId3" imgW="1282700" imgH="212090" progId="Equation.3">
                  <p:embed/>
                </p:oleObj>
              </mc:Choice>
              <mc:Fallback>
                <p:oleObj name="公式" r:id="rId3" imgW="1282700" imgH="2120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3157538"/>
                        <a:ext cx="2684462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0678" name="Object 4"/>
          <p:cNvGraphicFramePr>
            <a:graphicFrameLocks noChangeAspect="1"/>
          </p:cNvGraphicFramePr>
          <p:nvPr/>
        </p:nvGraphicFramePr>
        <p:xfrm>
          <a:off x="1857375" y="3817938"/>
          <a:ext cx="43370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34" name="公式" r:id="rId5" imgW="2107565" imgH="222885" progId="Equation.3">
                  <p:embed/>
                </p:oleObj>
              </mc:Choice>
              <mc:Fallback>
                <p:oleObj name="公式" r:id="rId5" imgW="2107565" imgH="22288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817938"/>
                        <a:ext cx="43370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0679" name="Text Box 7"/>
          <p:cNvSpPr txBox="1">
            <a:spLocks noChangeArrowheads="1"/>
          </p:cNvSpPr>
          <p:nvPr/>
        </p:nvSpPr>
        <p:spPr bwMode="auto">
          <a:xfrm>
            <a:off x="1017588" y="4657725"/>
            <a:ext cx="23479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华文中宋" panose="02010600040101010101" pitchFamily="2" charset="-122"/>
              </a:rPr>
              <a:t>代入数据后，得</a:t>
            </a:r>
            <a:endParaRPr lang="zh-CN" altLang="en-US" b="0">
              <a:solidFill>
                <a:schemeClr val="bg1"/>
              </a:solidFill>
              <a:latin typeface="华文中宋" panose="02010600040101010101" pitchFamily="2" charset="-122"/>
            </a:endParaRPr>
          </a:p>
        </p:txBody>
      </p:sp>
      <p:graphicFrame>
        <p:nvGraphicFramePr>
          <p:cNvPr id="1180680" name="Object 5"/>
          <p:cNvGraphicFramePr>
            <a:graphicFrameLocks noChangeAspect="1"/>
          </p:cNvGraphicFramePr>
          <p:nvPr/>
        </p:nvGraphicFramePr>
        <p:xfrm>
          <a:off x="3643313" y="4619625"/>
          <a:ext cx="14859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35" name="公式" r:id="rId7" imgW="802640" imgH="222885" progId="Equation.3">
                  <p:embed/>
                </p:oleObj>
              </mc:Choice>
              <mc:Fallback>
                <p:oleObj name="公式" r:id="rId7" imgW="802640" imgH="22288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4619625"/>
                        <a:ext cx="14859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0681" name="Object 6"/>
          <p:cNvGraphicFramePr>
            <a:graphicFrameLocks noChangeAspect="1"/>
          </p:cNvGraphicFramePr>
          <p:nvPr/>
        </p:nvGraphicFramePr>
        <p:xfrm>
          <a:off x="5541963" y="4572000"/>
          <a:ext cx="17446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36" name="公式" r:id="rId9" imgW="1014730" imgH="234315" progId="Equation.3">
                  <p:embed/>
                </p:oleObj>
              </mc:Choice>
              <mc:Fallback>
                <p:oleObj name="公式" r:id="rId9" imgW="1014730" imgH="23431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1963" y="4572000"/>
                        <a:ext cx="174466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0682" name="Text Box 10"/>
          <p:cNvSpPr txBox="1">
            <a:spLocks noChangeArrowheads="1"/>
          </p:cNvSpPr>
          <p:nvPr/>
        </p:nvSpPr>
        <p:spPr bwMode="auto">
          <a:xfrm>
            <a:off x="1000125" y="5286375"/>
            <a:ext cx="35845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华文中宋" panose="02010600040101010101" pitchFamily="2" charset="-122"/>
              </a:rPr>
              <a:t>第二级主极大的半角宽度</a:t>
            </a:r>
            <a:endParaRPr lang="zh-CN" altLang="en-US">
              <a:solidFill>
                <a:schemeClr val="bg1"/>
              </a:solidFill>
              <a:latin typeface="华文中宋" panose="02010600040101010101" pitchFamily="2" charset="-122"/>
            </a:endParaRPr>
          </a:p>
        </p:txBody>
      </p:sp>
      <p:graphicFrame>
        <p:nvGraphicFramePr>
          <p:cNvPr id="1180683" name="Object 7"/>
          <p:cNvGraphicFramePr>
            <a:graphicFrameLocks noChangeAspect="1"/>
          </p:cNvGraphicFramePr>
          <p:nvPr/>
        </p:nvGraphicFramePr>
        <p:xfrm>
          <a:off x="3286125" y="5889625"/>
          <a:ext cx="29479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737" name="公式" r:id="rId11" imgW="1739900" imgH="234315" progId="Equation.3">
                  <p:embed/>
                </p:oleObj>
              </mc:Choice>
              <mc:Fallback>
                <p:oleObj name="公式" r:id="rId11" imgW="1739900" imgH="23431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5889625"/>
                        <a:ext cx="294798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4" name="灯片编号占位符 1"/>
          <p:cNvSpPr txBox="1"/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15B285E-CD48-4106-9C92-56CDFBB43566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80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80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80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80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80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80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80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8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0674" grpId="0" autoUpdateAnimBg="0"/>
      <p:bldP spid="1180676" grpId="0" autoUpdateAnimBg="0"/>
      <p:bldP spid="1180679" grpId="0" autoUpdateAnimBg="0"/>
      <p:bldP spid="118068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Text Box 2"/>
          <p:cNvSpPr txBox="1">
            <a:spLocks noChangeArrowheads="1"/>
          </p:cNvSpPr>
          <p:nvPr/>
        </p:nvSpPr>
        <p:spPr bwMode="auto">
          <a:xfrm>
            <a:off x="285750" y="395288"/>
            <a:ext cx="5149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回顾：单缝夫琅禾费衍射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600069" name="Text Box 5"/>
          <p:cNvSpPr txBox="1">
            <a:spLocks noChangeArrowheads="1"/>
          </p:cNvSpPr>
          <p:nvPr/>
        </p:nvSpPr>
        <p:spPr bwMode="auto">
          <a:xfrm>
            <a:off x="388996" y="1671191"/>
            <a:ext cx="35261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dirty="0">
                <a:solidFill>
                  <a:schemeClr val="bg1"/>
                </a:solidFill>
              </a:rPr>
              <a:t>(1) </a:t>
            </a:r>
            <a:r>
              <a:rPr lang="zh-CN" altLang="en-US" dirty="0">
                <a:solidFill>
                  <a:schemeClr val="bg1"/>
                </a:solidFill>
              </a:rPr>
              <a:t>明</a:t>
            </a:r>
            <a:r>
              <a:rPr lang="zh-CN" altLang="en-US" dirty="0">
                <a:solidFill>
                  <a:schemeClr val="bg1"/>
                </a:solidFill>
                <a:latin typeface="方正书宋简体"/>
              </a:rPr>
              <a:t>纹角宽度、线宽度</a:t>
            </a:r>
            <a:endParaRPr lang="zh-CN" altLang="en-US" dirty="0">
              <a:solidFill>
                <a:schemeClr val="bg1"/>
              </a:solidFill>
              <a:latin typeface="方正书宋简体"/>
            </a:endParaRPr>
          </a:p>
        </p:txBody>
      </p:sp>
      <p:sp>
        <p:nvSpPr>
          <p:cNvPr id="18" name="Text Box 43"/>
          <p:cNvSpPr txBox="1">
            <a:spLocks noChangeArrowheads="1"/>
          </p:cNvSpPr>
          <p:nvPr/>
        </p:nvSpPr>
        <p:spPr bwMode="auto">
          <a:xfrm>
            <a:off x="570359" y="2235341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dirty="0">
                <a:solidFill>
                  <a:schemeClr val="bg1"/>
                </a:solidFill>
                <a:latin typeface="仿宋_GB2312" panose="02010609030101010101" charset="-122"/>
              </a:rPr>
              <a:t>中央明纹       </a:t>
            </a:r>
            <a:r>
              <a:rPr lang="zh-CN" altLang="en-US" dirty="0">
                <a:solidFill>
                  <a:srgbClr val="FFFF00"/>
                </a:solidFill>
                <a:latin typeface="方正书宋简体"/>
              </a:rPr>
              <a:t>角宽度</a:t>
            </a:r>
            <a:endParaRPr lang="zh-CN" altLang="en-US" dirty="0">
              <a:solidFill>
                <a:srgbClr val="FFFF00"/>
              </a:solidFill>
              <a:latin typeface="方正书宋简体"/>
            </a:endParaRPr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/>
        </p:nvGraphicFramePr>
        <p:xfrm>
          <a:off x="3563888" y="2163904"/>
          <a:ext cx="185578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35" name="公式" r:id="rId1" imgW="695325" imgH="167640" progId="Equation.3">
                  <p:embed/>
                </p:oleObj>
              </mc:Choice>
              <mc:Fallback>
                <p:oleObj name="公式" r:id="rId1" imgW="695325" imgH="167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2163904"/>
                        <a:ext cx="185578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45"/>
          <p:cNvSpPr txBox="1">
            <a:spLocks noChangeArrowheads="1"/>
          </p:cNvSpPr>
          <p:nvPr/>
        </p:nvSpPr>
        <p:spPr bwMode="auto">
          <a:xfrm>
            <a:off x="5536392" y="2133197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FF00"/>
                </a:solidFill>
                <a:latin typeface="方正书宋简体"/>
              </a:rPr>
              <a:t>线宽度</a:t>
            </a:r>
            <a:endParaRPr lang="zh-CN" altLang="en-US" dirty="0">
              <a:solidFill>
                <a:srgbClr val="FFFF00"/>
              </a:solidFill>
              <a:latin typeface="方正书宋简体"/>
            </a:endParaRPr>
          </a:p>
        </p:txBody>
      </p:sp>
      <p:graphicFrame>
        <p:nvGraphicFramePr>
          <p:cNvPr id="21" name="Object 13"/>
          <p:cNvGraphicFramePr>
            <a:graphicFrameLocks noChangeAspect="1"/>
          </p:cNvGraphicFramePr>
          <p:nvPr/>
        </p:nvGraphicFramePr>
        <p:xfrm>
          <a:off x="6919377" y="2132856"/>
          <a:ext cx="18573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36" name="公式" r:id="rId3" imgW="682625" imgH="167640" progId="Equation.3">
                  <p:embed/>
                </p:oleObj>
              </mc:Choice>
              <mc:Fallback>
                <p:oleObj name="公式" r:id="rId3" imgW="682625" imgH="167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377" y="2132856"/>
                        <a:ext cx="18573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54"/>
          <p:cNvSpPr txBox="1">
            <a:spLocks noChangeArrowheads="1"/>
          </p:cNvSpPr>
          <p:nvPr/>
        </p:nvSpPr>
        <p:spPr bwMode="auto">
          <a:xfrm>
            <a:off x="617165" y="2749493"/>
            <a:ext cx="32289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第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i="1" dirty="0">
                <a:solidFill>
                  <a:srgbClr val="FFFF00"/>
                </a:solidFill>
              </a:rPr>
              <a:t>k 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级明纹  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zh-CN" altLang="en-US" dirty="0">
                <a:solidFill>
                  <a:srgbClr val="FFFF00"/>
                </a:solidFill>
                <a:latin typeface="宋体" panose="02010600030101010101" pitchFamily="2" charset="-122"/>
              </a:rPr>
              <a:t>角宽度</a:t>
            </a:r>
            <a:endParaRPr lang="zh-CN" altLang="en-US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3" name="Object 14"/>
          <p:cNvGraphicFramePr>
            <a:graphicFrameLocks noChangeAspect="1"/>
          </p:cNvGraphicFramePr>
          <p:nvPr/>
        </p:nvGraphicFramePr>
        <p:xfrm>
          <a:off x="3808040" y="2774893"/>
          <a:ext cx="151923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37" name="公式" r:id="rId5" imgW="1255395" imgH="340995" progId="Equation.3">
                  <p:embed/>
                </p:oleObj>
              </mc:Choice>
              <mc:Fallback>
                <p:oleObj name="公式" r:id="rId5" imgW="1255395" imgH="34099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040" y="2774893"/>
                        <a:ext cx="151923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45"/>
          <p:cNvSpPr txBox="1">
            <a:spLocks noChangeArrowheads="1"/>
          </p:cNvSpPr>
          <p:nvPr/>
        </p:nvSpPr>
        <p:spPr bwMode="auto">
          <a:xfrm>
            <a:off x="5687640" y="273996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  <a:latin typeface="方正书宋简体"/>
              </a:rPr>
              <a:t>线宽度</a:t>
            </a:r>
            <a:endParaRPr lang="zh-CN" altLang="en-US">
              <a:solidFill>
                <a:srgbClr val="FFFF00"/>
              </a:solidFill>
              <a:latin typeface="方正书宋简体"/>
            </a:endParaRPr>
          </a:p>
        </p:txBody>
      </p:sp>
      <p:graphicFrame>
        <p:nvGraphicFramePr>
          <p:cNvPr id="27" name="Object 11"/>
          <p:cNvGraphicFramePr>
            <a:graphicFrameLocks noChangeAspect="1"/>
          </p:cNvGraphicFramePr>
          <p:nvPr/>
        </p:nvGraphicFramePr>
        <p:xfrm>
          <a:off x="6957640" y="2751080"/>
          <a:ext cx="15748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38" name="公式" r:id="rId7" imgW="579755" imgH="161290" progId="Equation.3">
                  <p:embed/>
                </p:oleObj>
              </mc:Choice>
              <mc:Fallback>
                <p:oleObj name="公式" r:id="rId7" imgW="579755" imgH="16129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7640" y="2751080"/>
                        <a:ext cx="15748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灯片编号占位符 1"/>
          <p:cNvSpPr txBox="1"/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DC3433B-A186-4C6B-B736-94C72682ACEA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  <a:endParaRPr lang="en-US" altLang="zh-CN" b="0">
              <a:solidFill>
                <a:srgbClr val="FF00FF"/>
              </a:solidFill>
            </a:endParaRPr>
          </a:p>
        </p:txBody>
      </p:sp>
      <p:grpSp>
        <p:nvGrpSpPr>
          <p:cNvPr id="2" name="组合 63"/>
          <p:cNvGrpSpPr/>
          <p:nvPr/>
        </p:nvGrpSpPr>
        <p:grpSpPr bwMode="auto">
          <a:xfrm>
            <a:off x="3857376" y="188640"/>
            <a:ext cx="4319588" cy="1901825"/>
            <a:chOff x="4467225" y="312738"/>
            <a:chExt cx="4319588" cy="1901825"/>
          </a:xfrm>
        </p:grpSpPr>
        <p:grpSp>
          <p:nvGrpSpPr>
            <p:cNvPr id="5140" name="组合 80"/>
            <p:cNvGrpSpPr>
              <a:grpSpLocks noChangeAspect="1"/>
            </p:cNvGrpSpPr>
            <p:nvPr/>
          </p:nvGrpSpPr>
          <p:grpSpPr bwMode="auto">
            <a:xfrm>
              <a:off x="4467225" y="312738"/>
              <a:ext cx="4319588" cy="1901825"/>
              <a:chOff x="5815734" y="-142900"/>
              <a:chExt cx="5400000" cy="2376488"/>
            </a:xfrm>
          </p:grpSpPr>
          <p:sp>
            <p:nvSpPr>
              <p:cNvPr id="5144" name="Line 2"/>
              <p:cNvSpPr>
                <a:spLocks noChangeShapeType="1"/>
              </p:cNvSpPr>
              <p:nvPr/>
            </p:nvSpPr>
            <p:spPr bwMode="auto">
              <a:xfrm flipV="1">
                <a:off x="8851946" y="409550"/>
                <a:ext cx="2000250" cy="658813"/>
              </a:xfrm>
              <a:prstGeom prst="line">
                <a:avLst/>
              </a:prstGeom>
              <a:noFill/>
              <a:ln w="19050">
                <a:solidFill>
                  <a:srgbClr val="FFFF66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grpSp>
            <p:nvGrpSpPr>
              <p:cNvPr id="5145" name="Group 3"/>
              <p:cNvGrpSpPr/>
              <p:nvPr/>
            </p:nvGrpSpPr>
            <p:grpSpPr bwMode="auto">
              <a:xfrm>
                <a:off x="8648746" y="-142900"/>
                <a:ext cx="215900" cy="2376488"/>
                <a:chOff x="3969" y="2432"/>
                <a:chExt cx="84" cy="1271"/>
              </a:xfrm>
            </p:grpSpPr>
            <p:sp>
              <p:nvSpPr>
                <p:cNvPr id="5184" name="Freeform 4"/>
                <p:cNvSpPr/>
                <p:nvPr/>
              </p:nvSpPr>
              <p:spPr bwMode="auto">
                <a:xfrm>
                  <a:off x="4000" y="2432"/>
                  <a:ext cx="53" cy="1271"/>
                </a:xfrm>
                <a:custGeom>
                  <a:avLst/>
                  <a:gdLst>
                    <a:gd name="T0" fmla="*/ 8 w 53"/>
                    <a:gd name="T1" fmla="*/ 91 h 1271"/>
                    <a:gd name="T2" fmla="*/ 53 w 53"/>
                    <a:gd name="T3" fmla="*/ 635 h 1271"/>
                    <a:gd name="T4" fmla="*/ 8 w 53"/>
                    <a:gd name="T5" fmla="*/ 1180 h 1271"/>
                    <a:gd name="T6" fmla="*/ 8 w 53"/>
                    <a:gd name="T7" fmla="*/ 91 h 127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3"/>
                    <a:gd name="T13" fmla="*/ 0 h 1271"/>
                    <a:gd name="T14" fmla="*/ 53 w 53"/>
                    <a:gd name="T15" fmla="*/ 1271 h 127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3" h="1271">
                      <a:moveTo>
                        <a:pt x="8" y="91"/>
                      </a:moveTo>
                      <a:cubicBezTo>
                        <a:pt x="16" y="0"/>
                        <a:pt x="53" y="454"/>
                        <a:pt x="53" y="635"/>
                      </a:cubicBezTo>
                      <a:cubicBezTo>
                        <a:pt x="53" y="816"/>
                        <a:pt x="16" y="1271"/>
                        <a:pt x="8" y="1180"/>
                      </a:cubicBezTo>
                      <a:cubicBezTo>
                        <a:pt x="0" y="1089"/>
                        <a:pt x="0" y="182"/>
                        <a:pt x="8" y="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85" name="Freeform 5"/>
                <p:cNvSpPr/>
                <p:nvPr/>
              </p:nvSpPr>
              <p:spPr bwMode="auto">
                <a:xfrm flipH="1">
                  <a:off x="3969" y="2432"/>
                  <a:ext cx="53" cy="1271"/>
                </a:xfrm>
                <a:custGeom>
                  <a:avLst/>
                  <a:gdLst>
                    <a:gd name="T0" fmla="*/ 8 w 53"/>
                    <a:gd name="T1" fmla="*/ 91 h 1271"/>
                    <a:gd name="T2" fmla="*/ 53 w 53"/>
                    <a:gd name="T3" fmla="*/ 635 h 1271"/>
                    <a:gd name="T4" fmla="*/ 8 w 53"/>
                    <a:gd name="T5" fmla="*/ 1180 h 1271"/>
                    <a:gd name="T6" fmla="*/ 8 w 53"/>
                    <a:gd name="T7" fmla="*/ 91 h 127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53"/>
                    <a:gd name="T13" fmla="*/ 0 h 1271"/>
                    <a:gd name="T14" fmla="*/ 53 w 53"/>
                    <a:gd name="T15" fmla="*/ 1271 h 127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53" h="1271">
                      <a:moveTo>
                        <a:pt x="8" y="91"/>
                      </a:moveTo>
                      <a:cubicBezTo>
                        <a:pt x="16" y="0"/>
                        <a:pt x="53" y="454"/>
                        <a:pt x="53" y="635"/>
                      </a:cubicBezTo>
                      <a:cubicBezTo>
                        <a:pt x="53" y="816"/>
                        <a:pt x="16" y="1271"/>
                        <a:pt x="8" y="1180"/>
                      </a:cubicBezTo>
                      <a:cubicBezTo>
                        <a:pt x="0" y="1089"/>
                        <a:pt x="0" y="182"/>
                        <a:pt x="8" y="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0000" tIns="46800" rIns="90000" bIns="4680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146" name="Group 6"/>
              <p:cNvGrpSpPr/>
              <p:nvPr/>
            </p:nvGrpSpPr>
            <p:grpSpPr bwMode="auto">
              <a:xfrm>
                <a:off x="10833146" y="1563"/>
                <a:ext cx="76200" cy="2133600"/>
                <a:chOff x="3648" y="1008"/>
                <a:chExt cx="48" cy="1344"/>
              </a:xfrm>
            </p:grpSpPr>
            <p:sp>
              <p:nvSpPr>
                <p:cNvPr id="5182" name="Rectangle 7"/>
                <p:cNvSpPr>
                  <a:spLocks noChangeArrowheads="1"/>
                </p:cNvSpPr>
                <p:nvPr/>
              </p:nvSpPr>
              <p:spPr bwMode="auto">
                <a:xfrm>
                  <a:off x="3648" y="1008"/>
                  <a:ext cx="48" cy="1344"/>
                </a:xfrm>
                <a:prstGeom prst="rect">
                  <a:avLst/>
                </a:prstGeom>
                <a:solidFill>
                  <a:srgbClr val="CCFF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0"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183" name="Line 8"/>
                <p:cNvSpPr>
                  <a:spLocks noChangeShapeType="1"/>
                </p:cNvSpPr>
                <p:nvPr/>
              </p:nvSpPr>
              <p:spPr bwMode="auto">
                <a:xfrm>
                  <a:off x="3648" y="1008"/>
                  <a:ext cx="0" cy="1344"/>
                </a:xfrm>
                <a:prstGeom prst="line">
                  <a:avLst/>
                </a:prstGeom>
                <a:noFill/>
                <a:ln w="38100">
                  <a:solidFill>
                    <a:srgbClr val="0066CC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147" name="Line 9"/>
              <p:cNvSpPr>
                <a:spLocks noChangeAspect="1" noChangeShapeType="1"/>
              </p:cNvSpPr>
              <p:nvPr/>
            </p:nvSpPr>
            <p:spPr bwMode="auto">
              <a:xfrm flipH="1">
                <a:off x="8820196" y="400025"/>
                <a:ext cx="1984375" cy="284163"/>
              </a:xfrm>
              <a:prstGeom prst="line">
                <a:avLst/>
              </a:prstGeom>
              <a:noFill/>
              <a:ln w="19050">
                <a:solidFill>
                  <a:srgbClr val="FFFF66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5148" name="Line 10"/>
              <p:cNvSpPr>
                <a:spLocks noChangeShapeType="1"/>
              </p:cNvSpPr>
              <p:nvPr/>
            </p:nvSpPr>
            <p:spPr bwMode="auto">
              <a:xfrm>
                <a:off x="5815734" y="1071546"/>
                <a:ext cx="5400000" cy="0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prstDash val="dash"/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49" name="Arc 11"/>
              <p:cNvSpPr/>
              <p:nvPr/>
            </p:nvSpPr>
            <p:spPr bwMode="auto">
              <a:xfrm rot="1696153">
                <a:off x="8056609" y="914375"/>
                <a:ext cx="104775" cy="234950"/>
              </a:xfrm>
              <a:custGeom>
                <a:avLst/>
                <a:gdLst>
                  <a:gd name="T0" fmla="*/ 0 w 19216"/>
                  <a:gd name="T1" fmla="*/ 0 h 21600"/>
                  <a:gd name="T2" fmla="*/ 2147483646 w 19216"/>
                  <a:gd name="T3" fmla="*/ 2147483646 h 21600"/>
                  <a:gd name="T4" fmla="*/ 0 w 19216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19216"/>
                  <a:gd name="T10" fmla="*/ 0 h 21600"/>
                  <a:gd name="T11" fmla="*/ 19216 w 1921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16" h="21600" fill="none" extrusionOk="0">
                    <a:moveTo>
                      <a:pt x="-1" y="0"/>
                    </a:moveTo>
                    <a:cubicBezTo>
                      <a:pt x="8098" y="0"/>
                      <a:pt x="15516" y="4530"/>
                      <a:pt x="19215" y="11735"/>
                    </a:cubicBezTo>
                  </a:path>
                  <a:path w="19216" h="21600" stroke="0" extrusionOk="0">
                    <a:moveTo>
                      <a:pt x="-1" y="0"/>
                    </a:moveTo>
                    <a:cubicBezTo>
                      <a:pt x="8098" y="0"/>
                      <a:pt x="15516" y="4530"/>
                      <a:pt x="19215" y="11735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50" name="Rectangle 12"/>
              <p:cNvSpPr>
                <a:spLocks noChangeArrowheads="1"/>
              </p:cNvSpPr>
              <p:nvPr/>
            </p:nvSpPr>
            <p:spPr bwMode="auto">
              <a:xfrm>
                <a:off x="10707328" y="-75606"/>
                <a:ext cx="419100" cy="468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4800">
                    <a:solidFill>
                      <a:srgbClr val="66FF33"/>
                    </a:solidFill>
                  </a:rPr>
                  <a:t>·</a:t>
                </a:r>
                <a:endParaRPr lang="en-US" altLang="zh-CN" sz="4800">
                  <a:solidFill>
                    <a:srgbClr val="66FF33"/>
                  </a:solidFill>
                </a:endParaRPr>
              </a:p>
            </p:txBody>
          </p:sp>
          <p:sp>
            <p:nvSpPr>
              <p:cNvPr id="5151" name="Line 13"/>
              <p:cNvSpPr>
                <a:spLocks noChangeShapeType="1"/>
              </p:cNvSpPr>
              <p:nvPr/>
            </p:nvSpPr>
            <p:spPr bwMode="auto">
              <a:xfrm rot="678596" flipV="1">
                <a:off x="9756821" y="519088"/>
                <a:ext cx="123825" cy="41275"/>
              </a:xfrm>
              <a:prstGeom prst="line">
                <a:avLst/>
              </a:prstGeom>
              <a:noFill/>
              <a:ln w="19050">
                <a:solidFill>
                  <a:srgbClr val="FFFF66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152" name="Object 9"/>
              <p:cNvGraphicFramePr>
                <a:graphicFrameLocks noChangeAspect="1"/>
              </p:cNvGraphicFramePr>
              <p:nvPr/>
            </p:nvGraphicFramePr>
            <p:xfrm>
              <a:off x="9736184" y="1609700"/>
              <a:ext cx="227012" cy="317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739" name="公式" r:id="rId9" imgW="212725" imgH="302895" progId="Equation.3">
                      <p:embed/>
                    </p:oleObj>
                  </mc:Choice>
                  <mc:Fallback>
                    <p:oleObj name="公式" r:id="rId9" imgW="212725" imgH="302895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36184" y="1609700"/>
                            <a:ext cx="227012" cy="3175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3" name="Object 15"/>
              <p:cNvGraphicFramePr>
                <a:graphicFrameLocks noChangeAspect="1"/>
              </p:cNvGraphicFramePr>
              <p:nvPr/>
            </p:nvGraphicFramePr>
            <p:xfrm>
              <a:off x="8288384" y="866750"/>
              <a:ext cx="204787" cy="2460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740" name="公式" r:id="rId11" imgW="193040" imgH="231775" progId="Equation.3">
                      <p:embed/>
                    </p:oleObj>
                  </mc:Choice>
                  <mc:Fallback>
                    <p:oleObj name="公式" r:id="rId11" imgW="193040" imgH="231775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88384" y="866750"/>
                            <a:ext cx="204787" cy="2460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4" name="Object 16"/>
              <p:cNvGraphicFramePr>
                <a:graphicFrameLocks noChangeAspect="1"/>
              </p:cNvGraphicFramePr>
              <p:nvPr/>
            </p:nvGraphicFramePr>
            <p:xfrm>
              <a:off x="10550571" y="25375"/>
              <a:ext cx="227013" cy="234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741" name="公式" r:id="rId13" imgW="212725" imgH="225425" progId="Equation.3">
                      <p:embed/>
                    </p:oleObj>
                  </mc:Choice>
                  <mc:Fallback>
                    <p:oleObj name="公式" r:id="rId13" imgW="212725" imgH="225425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50571" y="25375"/>
                            <a:ext cx="227013" cy="2349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55" name="Object 17"/>
              <p:cNvGraphicFramePr>
                <a:graphicFrameLocks noChangeAspect="1"/>
              </p:cNvGraphicFramePr>
              <p:nvPr/>
            </p:nvGraphicFramePr>
            <p:xfrm>
              <a:off x="10929984" y="1119163"/>
              <a:ext cx="285750" cy="255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742" name="公式" r:id="rId15" imgW="147955" imgH="238125" progId="Equation.3">
                      <p:embed/>
                    </p:oleObj>
                  </mc:Choice>
                  <mc:Fallback>
                    <p:oleObj name="公式" r:id="rId15" imgW="147955" imgH="238125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29984" y="1119163"/>
                            <a:ext cx="285750" cy="2555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56" name="Line 18"/>
              <p:cNvSpPr>
                <a:spLocks noChangeShapeType="1"/>
              </p:cNvSpPr>
              <p:nvPr/>
            </p:nvSpPr>
            <p:spPr bwMode="auto">
              <a:xfrm>
                <a:off x="8775746" y="2017688"/>
                <a:ext cx="205740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5157" name="Line 19"/>
              <p:cNvSpPr>
                <a:spLocks noChangeShapeType="1"/>
              </p:cNvSpPr>
              <p:nvPr/>
            </p:nvSpPr>
            <p:spPr bwMode="auto">
              <a:xfrm>
                <a:off x="7547021" y="687363"/>
                <a:ext cx="228600" cy="685800"/>
              </a:xfrm>
              <a:prstGeom prst="line">
                <a:avLst/>
              </a:prstGeom>
              <a:noFill/>
              <a:ln w="19050">
                <a:solidFill>
                  <a:srgbClr val="99FF33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graphicFrame>
            <p:nvGraphicFramePr>
              <p:cNvPr id="5158" name="Object 20"/>
              <p:cNvGraphicFramePr>
                <a:graphicFrameLocks noChangeAspect="1"/>
              </p:cNvGraphicFramePr>
              <p:nvPr/>
            </p:nvGraphicFramePr>
            <p:xfrm>
              <a:off x="7777209" y="1369988"/>
              <a:ext cx="223837" cy="254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743" name="公式" r:id="rId17" imgW="212725" imgH="238125" progId="Equation.3">
                      <p:embed/>
                    </p:oleObj>
                  </mc:Choice>
                  <mc:Fallback>
                    <p:oleObj name="公式" r:id="rId17" imgW="212725" imgH="238125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77209" y="1369988"/>
                            <a:ext cx="223837" cy="254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159" name="Group 30"/>
              <p:cNvGrpSpPr/>
              <p:nvPr/>
            </p:nvGrpSpPr>
            <p:grpSpPr bwMode="auto">
              <a:xfrm>
                <a:off x="6045246" y="714350"/>
                <a:ext cx="1517650" cy="735013"/>
                <a:chOff x="1492" y="922"/>
                <a:chExt cx="956" cy="474"/>
              </a:xfrm>
            </p:grpSpPr>
            <p:sp>
              <p:nvSpPr>
                <p:cNvPr id="5179" name="Line 31"/>
                <p:cNvSpPr>
                  <a:spLocks noChangeShapeType="1"/>
                </p:cNvSpPr>
                <p:nvPr/>
              </p:nvSpPr>
              <p:spPr bwMode="auto">
                <a:xfrm>
                  <a:off x="1492" y="922"/>
                  <a:ext cx="912" cy="0"/>
                </a:xfrm>
                <a:prstGeom prst="line">
                  <a:avLst/>
                </a:prstGeom>
                <a:noFill/>
                <a:ln w="19050">
                  <a:solidFill>
                    <a:srgbClr val="FFFF66"/>
                  </a:solidFill>
                  <a:rou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/>
                <a:lstStyle/>
                <a:p>
                  <a:endParaRPr lang="zh-CN" altLang="en-US"/>
                </a:p>
              </p:txBody>
            </p:sp>
            <p:sp>
              <p:nvSpPr>
                <p:cNvPr id="5180" name="Line 32"/>
                <p:cNvSpPr>
                  <a:spLocks noChangeShapeType="1"/>
                </p:cNvSpPr>
                <p:nvPr/>
              </p:nvSpPr>
              <p:spPr bwMode="auto">
                <a:xfrm>
                  <a:off x="1536" y="1152"/>
                  <a:ext cx="912" cy="0"/>
                </a:xfrm>
                <a:prstGeom prst="line">
                  <a:avLst/>
                </a:prstGeom>
                <a:noFill/>
                <a:ln w="19050">
                  <a:solidFill>
                    <a:srgbClr val="FFFF66"/>
                  </a:solidFill>
                  <a:rou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/>
                <a:lstStyle/>
                <a:p>
                  <a:endParaRPr lang="zh-CN" altLang="en-US"/>
                </a:p>
              </p:txBody>
            </p:sp>
            <p:sp>
              <p:nvSpPr>
                <p:cNvPr id="5181" name="Line 33"/>
                <p:cNvSpPr>
                  <a:spLocks noChangeShapeType="1"/>
                </p:cNvSpPr>
                <p:nvPr/>
              </p:nvSpPr>
              <p:spPr bwMode="auto">
                <a:xfrm>
                  <a:off x="1504" y="1396"/>
                  <a:ext cx="912" cy="0"/>
                </a:xfrm>
                <a:prstGeom prst="line">
                  <a:avLst/>
                </a:prstGeom>
                <a:noFill/>
                <a:ln w="19050">
                  <a:solidFill>
                    <a:srgbClr val="FFFF66"/>
                  </a:solidFill>
                  <a:rou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5160" name="Object 35"/>
              <p:cNvGraphicFramePr>
                <a:graphicFrameLocks noChangeAspect="1"/>
              </p:cNvGraphicFramePr>
              <p:nvPr/>
            </p:nvGraphicFramePr>
            <p:xfrm>
              <a:off x="7197771" y="414313"/>
              <a:ext cx="227013" cy="2365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744" name="公式" r:id="rId19" imgW="212725" imgH="225425" progId="Equation.3">
                      <p:embed/>
                    </p:oleObj>
                  </mc:Choice>
                  <mc:Fallback>
                    <p:oleObj name="公式" r:id="rId19" imgW="212725" imgH="225425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97771" y="414313"/>
                            <a:ext cx="227013" cy="2365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61" name="Object 36"/>
              <p:cNvGraphicFramePr>
                <a:graphicFrameLocks noChangeAspect="1"/>
              </p:cNvGraphicFramePr>
              <p:nvPr/>
            </p:nvGraphicFramePr>
            <p:xfrm>
              <a:off x="7208884" y="1514450"/>
              <a:ext cx="223837" cy="244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745" name="公式" r:id="rId21" imgW="212725" imgH="231775" progId="Equation.3">
                      <p:embed/>
                    </p:oleObj>
                  </mc:Choice>
                  <mc:Fallback>
                    <p:oleObj name="公式" r:id="rId21" imgW="212725" imgH="231775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08884" y="1514450"/>
                            <a:ext cx="223837" cy="244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62" name="Line 37"/>
              <p:cNvSpPr>
                <a:spLocks noChangeAspect="1" noChangeShapeType="1"/>
              </p:cNvSpPr>
              <p:nvPr/>
            </p:nvSpPr>
            <p:spPr bwMode="auto">
              <a:xfrm flipV="1">
                <a:off x="7556546" y="1109638"/>
                <a:ext cx="1092200" cy="347662"/>
              </a:xfrm>
              <a:prstGeom prst="line">
                <a:avLst/>
              </a:prstGeom>
              <a:noFill/>
              <a:ln w="19050">
                <a:solidFill>
                  <a:srgbClr val="FFFF66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5163" name="Line 38"/>
              <p:cNvSpPr>
                <a:spLocks noChangeAspect="1" noChangeShapeType="1"/>
              </p:cNvSpPr>
              <p:nvPr/>
            </p:nvSpPr>
            <p:spPr bwMode="auto">
              <a:xfrm flipV="1">
                <a:off x="7547021" y="723875"/>
                <a:ext cx="1101725" cy="350838"/>
              </a:xfrm>
              <a:prstGeom prst="line">
                <a:avLst/>
              </a:prstGeom>
              <a:noFill/>
              <a:ln w="19050">
                <a:solidFill>
                  <a:srgbClr val="FFFF66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5164" name="Line 39"/>
              <p:cNvSpPr>
                <a:spLocks noChangeAspect="1" noChangeShapeType="1"/>
              </p:cNvSpPr>
              <p:nvPr/>
            </p:nvSpPr>
            <p:spPr bwMode="auto">
              <a:xfrm flipV="1">
                <a:off x="7527971" y="331763"/>
                <a:ext cx="1193800" cy="381000"/>
              </a:xfrm>
              <a:prstGeom prst="line">
                <a:avLst/>
              </a:prstGeom>
              <a:noFill/>
              <a:ln w="19050">
                <a:solidFill>
                  <a:srgbClr val="FFFF66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grpSp>
            <p:nvGrpSpPr>
              <p:cNvPr id="5165" name="Group 40"/>
              <p:cNvGrpSpPr/>
              <p:nvPr/>
            </p:nvGrpSpPr>
            <p:grpSpPr bwMode="auto">
              <a:xfrm>
                <a:off x="7543846" y="34900"/>
                <a:ext cx="0" cy="2076450"/>
                <a:chOff x="7543846" y="34900"/>
                <a:chExt cx="0" cy="2076450"/>
              </a:xfrm>
            </p:grpSpPr>
            <p:sp>
              <p:nvSpPr>
                <p:cNvPr id="5176" name="Line 41"/>
                <p:cNvSpPr>
                  <a:spLocks noChangeShapeType="1"/>
                </p:cNvSpPr>
                <p:nvPr/>
              </p:nvSpPr>
              <p:spPr bwMode="auto">
                <a:xfrm>
                  <a:off x="2592" y="956"/>
                  <a:ext cx="0" cy="399"/>
                </a:xfrm>
                <a:prstGeom prst="line">
                  <a:avLst/>
                </a:prstGeom>
                <a:noFill/>
                <a:ln w="76200">
                  <a:solidFill>
                    <a:srgbClr val="66FFFF"/>
                  </a:solidFill>
                  <a:round/>
                  <a:headEnd type="none" w="med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77" name="Line 42"/>
                <p:cNvSpPr>
                  <a:spLocks noChangeShapeType="1"/>
                </p:cNvSpPr>
                <p:nvPr/>
              </p:nvSpPr>
              <p:spPr bwMode="auto">
                <a:xfrm>
                  <a:off x="2592" y="1865"/>
                  <a:ext cx="0" cy="399"/>
                </a:xfrm>
                <a:prstGeom prst="line">
                  <a:avLst/>
                </a:prstGeom>
                <a:noFill/>
                <a:ln w="76200">
                  <a:solidFill>
                    <a:srgbClr val="66FFFF"/>
                  </a:solidFill>
                  <a:round/>
                  <a:headEnd type="none" w="med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178" name="Line 43"/>
                <p:cNvSpPr>
                  <a:spLocks noChangeShapeType="1"/>
                </p:cNvSpPr>
                <p:nvPr/>
              </p:nvSpPr>
              <p:spPr bwMode="auto">
                <a:xfrm>
                  <a:off x="2592" y="1374"/>
                  <a:ext cx="0" cy="480"/>
                </a:xfrm>
                <a:prstGeom prst="line">
                  <a:avLst/>
                </a:prstGeom>
                <a:noFill/>
                <a:ln w="19050">
                  <a:solidFill>
                    <a:srgbClr val="99FF33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lIns="90000" tIns="46800" rIns="90000" bIns="4680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166" name="AutoShape 47"/>
              <p:cNvSpPr>
                <a:spLocks noChangeArrowheads="1"/>
              </p:cNvSpPr>
              <p:nvPr/>
            </p:nvSpPr>
            <p:spPr bwMode="auto">
              <a:xfrm rot="-436615">
                <a:off x="7499396" y="661963"/>
                <a:ext cx="228600" cy="768350"/>
              </a:xfrm>
              <a:prstGeom prst="triangle">
                <a:avLst>
                  <a:gd name="adj" fmla="val 39986"/>
                </a:avLst>
              </a:prstGeom>
              <a:solidFill>
                <a:srgbClr val="CCFF99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5167" name="Object 48"/>
              <p:cNvGraphicFramePr>
                <a:graphicFrameLocks noChangeAspect="1"/>
              </p:cNvGraphicFramePr>
              <p:nvPr/>
            </p:nvGraphicFramePr>
            <p:xfrm>
              <a:off x="6992984" y="760388"/>
              <a:ext cx="204787" cy="2444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746" name="公式" r:id="rId23" imgW="193040" imgH="231775" progId="Equation.3">
                      <p:embed/>
                    </p:oleObj>
                  </mc:Choice>
                  <mc:Fallback>
                    <p:oleObj name="公式" r:id="rId23" imgW="193040" imgH="231775" progId="Equation.3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92984" y="760388"/>
                            <a:ext cx="204787" cy="2444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68" name="Line 49"/>
              <p:cNvSpPr>
                <a:spLocks noChangeShapeType="1"/>
              </p:cNvSpPr>
              <p:nvPr/>
            </p:nvSpPr>
            <p:spPr bwMode="auto">
              <a:xfrm>
                <a:off x="7175546" y="915963"/>
                <a:ext cx="38100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5169" name="Line 50"/>
              <p:cNvSpPr>
                <a:spLocks noChangeShapeType="1"/>
              </p:cNvSpPr>
              <p:nvPr/>
            </p:nvSpPr>
            <p:spPr bwMode="auto">
              <a:xfrm flipH="1">
                <a:off x="7632746" y="763563"/>
                <a:ext cx="304800" cy="15240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sp>
            <p:nvSpPr>
              <p:cNvPr id="5170" name="Line 51"/>
              <p:cNvSpPr>
                <a:spLocks noChangeShapeType="1"/>
              </p:cNvSpPr>
              <p:nvPr/>
            </p:nvSpPr>
            <p:spPr bwMode="auto">
              <a:xfrm>
                <a:off x="8756696" y="1792263"/>
                <a:ext cx="0" cy="38100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  <p:graphicFrame>
            <p:nvGraphicFramePr>
              <p:cNvPr id="5171" name="Object 52"/>
              <p:cNvGraphicFramePr>
                <a:graphicFrameLocks noChangeAspect="1"/>
              </p:cNvGraphicFramePr>
              <p:nvPr/>
            </p:nvGraphicFramePr>
            <p:xfrm>
              <a:off x="10969671" y="339700"/>
              <a:ext cx="171450" cy="1809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747" name="公式" r:id="rId25" imgW="161290" imgH="167640" progId="Equation.3">
                      <p:embed/>
                    </p:oleObj>
                  </mc:Choice>
                  <mc:Fallback>
                    <p:oleObj name="公式" r:id="rId25" imgW="161290" imgH="167640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69671" y="339700"/>
                            <a:ext cx="171450" cy="1809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172" name="Group 57"/>
              <p:cNvGrpSpPr/>
              <p:nvPr/>
            </p:nvGrpSpPr>
            <p:grpSpPr bwMode="auto">
              <a:xfrm>
                <a:off x="8793209" y="309538"/>
                <a:ext cx="2016125" cy="71437"/>
                <a:chOff x="3379" y="1265"/>
                <a:chExt cx="1270" cy="45"/>
              </a:xfrm>
            </p:grpSpPr>
            <p:sp>
              <p:nvSpPr>
                <p:cNvPr id="5174" name="Line 58"/>
                <p:cNvSpPr>
                  <a:spLocks noChangeShapeType="1"/>
                </p:cNvSpPr>
                <p:nvPr/>
              </p:nvSpPr>
              <p:spPr bwMode="auto">
                <a:xfrm>
                  <a:off x="3379" y="1265"/>
                  <a:ext cx="1270" cy="45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175" name="Line 59"/>
                <p:cNvSpPr>
                  <a:spLocks noChangeShapeType="1"/>
                </p:cNvSpPr>
                <p:nvPr/>
              </p:nvSpPr>
              <p:spPr bwMode="auto">
                <a:xfrm>
                  <a:off x="3908" y="1286"/>
                  <a:ext cx="136" cy="0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rou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5173" name="Line 84"/>
              <p:cNvSpPr>
                <a:spLocks noChangeShapeType="1"/>
              </p:cNvSpPr>
              <p:nvPr/>
            </p:nvSpPr>
            <p:spPr bwMode="auto">
              <a:xfrm flipV="1">
                <a:off x="9791746" y="698475"/>
                <a:ext cx="176213" cy="66675"/>
              </a:xfrm>
              <a:prstGeom prst="line">
                <a:avLst/>
              </a:prstGeom>
              <a:noFill/>
              <a:ln w="19050">
                <a:solidFill>
                  <a:srgbClr val="FFFF66"/>
                </a:solidFill>
                <a:rou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41" name="Line 41"/>
            <p:cNvSpPr>
              <a:spLocks noChangeShapeType="1"/>
            </p:cNvSpPr>
            <p:nvPr/>
          </p:nvSpPr>
          <p:spPr bwMode="auto">
            <a:xfrm>
              <a:off x="5857884" y="366695"/>
              <a:ext cx="0" cy="633413"/>
            </a:xfrm>
            <a:prstGeom prst="line">
              <a:avLst/>
            </a:prstGeom>
            <a:noFill/>
            <a:ln w="76200">
              <a:solidFill>
                <a:srgbClr val="66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Line 42"/>
            <p:cNvSpPr>
              <a:spLocks noChangeShapeType="1"/>
            </p:cNvSpPr>
            <p:nvPr/>
          </p:nvSpPr>
          <p:spPr bwMode="auto">
            <a:xfrm>
              <a:off x="5857884" y="1571612"/>
              <a:ext cx="0" cy="633413"/>
            </a:xfrm>
            <a:prstGeom prst="line">
              <a:avLst/>
            </a:prstGeom>
            <a:noFill/>
            <a:ln w="76200">
              <a:solidFill>
                <a:srgbClr val="66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Line 43"/>
            <p:cNvSpPr>
              <a:spLocks noChangeShapeType="1"/>
            </p:cNvSpPr>
            <p:nvPr/>
          </p:nvSpPr>
          <p:spPr bwMode="auto">
            <a:xfrm>
              <a:off x="5857884" y="928670"/>
              <a:ext cx="0" cy="762000"/>
            </a:xfrm>
            <a:prstGeom prst="line">
              <a:avLst/>
            </a:prstGeom>
            <a:noFill/>
            <a:ln w="19050">
              <a:solidFill>
                <a:srgbClr val="99FF33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pic>
        <p:nvPicPr>
          <p:cNvPr id="65" name="Picture 143" descr="其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401" y="260078"/>
            <a:ext cx="500063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388996" y="3284984"/>
            <a:ext cx="53842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dirty="0">
                <a:solidFill>
                  <a:schemeClr val="bg1"/>
                </a:solidFill>
              </a:rPr>
              <a:t>(2) </a:t>
            </a:r>
            <a:r>
              <a:rPr lang="zh-CN" altLang="en-US" dirty="0">
                <a:solidFill>
                  <a:schemeClr val="bg1"/>
                </a:solidFill>
              </a:rPr>
              <a:t>振幅矢量法：</a:t>
            </a:r>
            <a:endParaRPr lang="zh-CN" altLang="en-US" dirty="0">
              <a:solidFill>
                <a:schemeClr val="bg1"/>
              </a:solidFill>
              <a:latin typeface="方正书宋简体"/>
            </a:endParaRPr>
          </a:p>
        </p:txBody>
      </p:sp>
      <p:graphicFrame>
        <p:nvGraphicFramePr>
          <p:cNvPr id="67" name="Object 4"/>
          <p:cNvGraphicFramePr/>
          <p:nvPr/>
        </p:nvGraphicFramePr>
        <p:xfrm>
          <a:off x="730374" y="3888879"/>
          <a:ext cx="1576387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48" name="公式" r:id="rId28" imgW="1455420" imgH="746760" progId="Equation.3">
                  <p:embed/>
                </p:oleObj>
              </mc:Choice>
              <mc:Fallback>
                <p:oleObj name="公式" r:id="rId28" imgW="1455420" imgH="74676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374" y="3888879"/>
                        <a:ext cx="1576387" cy="822325"/>
                      </a:xfrm>
                      <a:prstGeom prst="rect">
                        <a:avLst/>
                      </a:prstGeom>
                      <a:solidFill>
                        <a:srgbClr val="00FFFF">
                          <a:alpha val="12157"/>
                        </a:srgbClr>
                      </a:solidFill>
                      <a:ln w="19050">
                        <a:solidFill>
                          <a:srgbClr val="00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AutoShape 42"/>
          <p:cNvSpPr/>
          <p:nvPr/>
        </p:nvSpPr>
        <p:spPr bwMode="auto">
          <a:xfrm flipH="1">
            <a:off x="2444873" y="3627785"/>
            <a:ext cx="357187" cy="2261344"/>
          </a:xfrm>
          <a:prstGeom prst="rightBrace">
            <a:avLst>
              <a:gd name="adj1" fmla="val 78728"/>
              <a:gd name="adj2" fmla="val 50000"/>
            </a:avLst>
          </a:prstGeom>
          <a:noFill/>
          <a:ln w="254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69" name="Text Box 11"/>
          <p:cNvSpPr txBox="1">
            <a:spLocks noChangeArrowheads="1"/>
          </p:cNvSpPr>
          <p:nvPr/>
        </p:nvSpPr>
        <p:spPr bwMode="auto">
          <a:xfrm>
            <a:off x="3087811" y="3356992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66FFFF"/>
                </a:solidFill>
                <a:latin typeface="宋体" panose="02010600030101010101" pitchFamily="2" charset="-122"/>
              </a:rPr>
              <a:t>中央明纹</a:t>
            </a:r>
            <a:endParaRPr lang="zh-CN" altLang="en-US" dirty="0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0" name="Object 5"/>
          <p:cNvGraphicFramePr/>
          <p:nvPr/>
        </p:nvGraphicFramePr>
        <p:xfrm>
          <a:off x="6929561" y="3406205"/>
          <a:ext cx="158750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49" name="公式" r:id="rId30" imgW="1468120" imgH="340995" progId="Equation.3">
                  <p:embed/>
                </p:oleObj>
              </mc:Choice>
              <mc:Fallback>
                <p:oleObj name="公式" r:id="rId30" imgW="1468120" imgH="340995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561" y="3406205"/>
                        <a:ext cx="158750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69"/>
          <p:cNvGraphicFramePr/>
          <p:nvPr/>
        </p:nvGraphicFramePr>
        <p:xfrm>
          <a:off x="4516561" y="3418905"/>
          <a:ext cx="2068513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50" name="公式" r:id="rId32" imgW="1918970" imgH="328295" progId="Equation.3">
                  <p:embed/>
                </p:oleObj>
              </mc:Choice>
              <mc:Fallback>
                <p:oleObj name="公式" r:id="rId32" imgW="1918970" imgH="328295" progId="Equation.3">
                  <p:embed/>
                  <p:pic>
                    <p:nvPicPr>
                      <p:cNvPr id="0" name="Object 69"/>
                      <p:cNvPicPr>
                        <a:picLocks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6561" y="3418905"/>
                        <a:ext cx="2068513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13"/>
          <p:cNvSpPr txBox="1">
            <a:spLocks noChangeArrowheads="1"/>
          </p:cNvSpPr>
          <p:nvPr/>
        </p:nvSpPr>
        <p:spPr bwMode="auto">
          <a:xfrm>
            <a:off x="3087811" y="3933056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66FFFF"/>
                </a:solidFill>
                <a:latin typeface="宋体" panose="02010600030101010101" pitchFamily="2" charset="-122"/>
              </a:rPr>
              <a:t>暗纹条件</a:t>
            </a:r>
            <a:endParaRPr lang="zh-CN" altLang="en-US" dirty="0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3" name="Object 10"/>
          <p:cNvGraphicFramePr/>
          <p:nvPr/>
        </p:nvGraphicFramePr>
        <p:xfrm>
          <a:off x="4587999" y="4060056"/>
          <a:ext cx="2182812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51" name="公式" r:id="rId34" imgW="2028190" imgH="238125" progId="Equation.3">
                  <p:embed/>
                </p:oleObj>
              </mc:Choice>
              <mc:Fallback>
                <p:oleObj name="公式" r:id="rId34" imgW="2028190" imgH="238125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999" y="4060056"/>
                        <a:ext cx="2182812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"/>
          <p:cNvGraphicFramePr/>
          <p:nvPr/>
        </p:nvGraphicFramePr>
        <p:xfrm>
          <a:off x="3138611" y="4537125"/>
          <a:ext cx="177165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52" name="公式" r:id="rId36" imgW="1642110" imgH="302895" progId="Equation.3">
                  <p:embed/>
                </p:oleObj>
              </mc:Choice>
              <mc:Fallback>
                <p:oleObj name="公式" r:id="rId36" imgW="1642110" imgH="302895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611" y="4537125"/>
                        <a:ext cx="177165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8"/>
          <p:cNvGraphicFramePr/>
          <p:nvPr/>
        </p:nvGraphicFramePr>
        <p:xfrm>
          <a:off x="5088061" y="4537125"/>
          <a:ext cx="1393825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53" name="公式" r:id="rId38" imgW="1287780" imgH="289560" progId="Equation.3">
                  <p:embed/>
                </p:oleObj>
              </mc:Choice>
              <mc:Fallback>
                <p:oleObj name="公式" r:id="rId38" imgW="1287780" imgH="28956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8061" y="4537125"/>
                        <a:ext cx="1393825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" name="Text Box 19"/>
          <p:cNvSpPr txBox="1">
            <a:spLocks noChangeArrowheads="1"/>
          </p:cNvSpPr>
          <p:nvPr/>
        </p:nvSpPr>
        <p:spPr bwMode="auto">
          <a:xfrm>
            <a:off x="6516811" y="4437112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与半波带法一致 </a:t>
            </a:r>
            <a:endParaRPr lang="zh-CN" altLang="en-US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7" name="Object 20"/>
          <p:cNvGraphicFramePr>
            <a:graphicFrameLocks noChangeAspect="1"/>
          </p:cNvGraphicFramePr>
          <p:nvPr/>
        </p:nvGraphicFramePr>
        <p:xfrm>
          <a:off x="4659436" y="4941168"/>
          <a:ext cx="1012825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54" name="公式" r:id="rId40" imgW="836930" imgH="566420" progId="Equation.3">
                  <p:embed/>
                </p:oleObj>
              </mc:Choice>
              <mc:Fallback>
                <p:oleObj name="公式" r:id="rId40" imgW="836930" imgH="5664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436" y="4941168"/>
                        <a:ext cx="1012825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47"/>
          <p:cNvSpPr txBox="1">
            <a:spLocks noChangeArrowheads="1"/>
          </p:cNvSpPr>
          <p:nvPr/>
        </p:nvSpPr>
        <p:spPr bwMode="auto">
          <a:xfrm>
            <a:off x="3087811" y="5047877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66FFFF"/>
                </a:solidFill>
                <a:latin typeface="宋体" panose="02010600030101010101" pitchFamily="2" charset="-122"/>
              </a:rPr>
              <a:t>明纹条件</a:t>
            </a:r>
            <a:endParaRPr lang="zh-CN" altLang="en-US" dirty="0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9" name="Object 21"/>
          <p:cNvGraphicFramePr>
            <a:graphicFrameLocks noChangeAspect="1"/>
          </p:cNvGraphicFramePr>
          <p:nvPr/>
        </p:nvGraphicFramePr>
        <p:xfrm>
          <a:off x="6588249" y="5066580"/>
          <a:ext cx="1277937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55" name="公式" r:id="rId42" imgW="1062355" imgH="225425" progId="Equation.3">
                  <p:embed/>
                </p:oleObj>
              </mc:Choice>
              <mc:Fallback>
                <p:oleObj name="公式" r:id="rId42" imgW="1062355" imgH="22542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249" y="5066580"/>
                        <a:ext cx="1277937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AutoShape 50"/>
          <p:cNvSpPr>
            <a:spLocks noChangeArrowheads="1"/>
          </p:cNvSpPr>
          <p:nvPr/>
        </p:nvSpPr>
        <p:spPr bwMode="auto">
          <a:xfrm>
            <a:off x="5802436" y="5128493"/>
            <a:ext cx="576263" cy="215900"/>
          </a:xfrm>
          <a:prstGeom prst="rightArrow">
            <a:avLst>
              <a:gd name="adj1" fmla="val 50000"/>
              <a:gd name="adj2" fmla="val 66728"/>
            </a:avLst>
          </a:prstGeom>
          <a:solidFill>
            <a:srgbClr val="FFCCFF">
              <a:alpha val="50195"/>
            </a:srgbClr>
          </a:solidFill>
          <a:ln w="9525">
            <a:solidFill>
              <a:srgbClr val="FFCCFF">
                <a:alpha val="50195"/>
              </a:srgbClr>
            </a:solidFill>
            <a:miter lim="800000"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81" name="Object 18"/>
          <p:cNvGraphicFramePr>
            <a:graphicFrameLocks noChangeAspect="1"/>
          </p:cNvGraphicFramePr>
          <p:nvPr/>
        </p:nvGraphicFramePr>
        <p:xfrm>
          <a:off x="4445124" y="5720854"/>
          <a:ext cx="232410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56" name="公式" r:id="rId44" imgW="2414905" imgH="328295" progId="Equation.3">
                  <p:embed/>
                </p:oleObj>
              </mc:Choice>
              <mc:Fallback>
                <p:oleObj name="公式" r:id="rId44" imgW="2414905" imgH="328295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124" y="5720854"/>
                        <a:ext cx="2324100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Text Box 43"/>
          <p:cNvSpPr txBox="1">
            <a:spLocks noChangeArrowheads="1"/>
          </p:cNvSpPr>
          <p:nvPr/>
        </p:nvSpPr>
        <p:spPr bwMode="auto">
          <a:xfrm>
            <a:off x="3016374" y="5646242"/>
            <a:ext cx="1785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半波带法</a:t>
            </a:r>
            <a:endParaRPr lang="zh-CN" altLang="en-US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3" name="Rectangle 45"/>
          <p:cNvSpPr>
            <a:spLocks noChangeArrowheads="1"/>
          </p:cNvSpPr>
          <p:nvPr/>
        </p:nvSpPr>
        <p:spPr bwMode="auto">
          <a:xfrm>
            <a:off x="6770811" y="5624017"/>
            <a:ext cx="2246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是较好的近似</a:t>
            </a:r>
            <a:endParaRPr lang="zh-CN" altLang="en-US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4" name="Object 51"/>
          <p:cNvGraphicFramePr>
            <a:graphicFrameLocks noChangeAspect="1"/>
          </p:cNvGraphicFramePr>
          <p:nvPr/>
        </p:nvGraphicFramePr>
        <p:xfrm>
          <a:off x="744661" y="4960442"/>
          <a:ext cx="14859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757" name="公式" r:id="rId46" imgW="663575" imgH="302895" progId="Equation.3">
                  <p:embed/>
                </p:oleObj>
              </mc:Choice>
              <mc:Fallback>
                <p:oleObj name="公式" r:id="rId46" imgW="663575" imgH="302895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61" y="4960442"/>
                        <a:ext cx="1485900" cy="7191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CC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Text Box 5"/>
          <p:cNvSpPr txBox="1">
            <a:spLocks noChangeArrowheads="1"/>
          </p:cNvSpPr>
          <p:nvPr/>
        </p:nvSpPr>
        <p:spPr bwMode="auto">
          <a:xfrm>
            <a:off x="394683" y="6124898"/>
            <a:ext cx="83820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dirty="0">
                <a:solidFill>
                  <a:schemeClr val="bg1"/>
                </a:solidFill>
              </a:rPr>
              <a:t>(3) </a:t>
            </a:r>
            <a:r>
              <a:rPr lang="zh-CN" altLang="en-US" dirty="0">
                <a:solidFill>
                  <a:schemeClr val="bg1"/>
                </a:solidFill>
              </a:rPr>
              <a:t>光栅衍射基本特点：缝间干涉和单缝衍射共同作用 </a:t>
            </a:r>
            <a:endParaRPr lang="zh-CN" altLang="en-US" dirty="0">
              <a:solidFill>
                <a:schemeClr val="bg1"/>
              </a:solidFill>
              <a:latin typeface="方正书宋简体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00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6" grpId="0"/>
      <p:bldP spid="600069" grpId="0"/>
      <p:bldP spid="18" grpId="0" autoUpdateAnimBg="0"/>
      <p:bldP spid="20" grpId="0" autoUpdateAnimBg="0"/>
      <p:bldP spid="22" grpId="0" autoUpdateAnimBg="0" build="p"/>
      <p:bldP spid="26" grpId="0" autoUpdateAnimBg="0"/>
      <p:bldP spid="66" grpId="0"/>
      <p:bldP spid="68" grpId="0" animBg="1"/>
      <p:bldP spid="69" grpId="0" autoUpdateAnimBg="0"/>
      <p:bldP spid="72" grpId="0" autoUpdateAnimBg="0"/>
      <p:bldP spid="76" grpId="0" autoUpdateAnimBg="0"/>
      <p:bldP spid="78" grpId="0" autoUpdateAnimBg="0"/>
      <p:bldP spid="80" grpId="0" animBg="1"/>
      <p:bldP spid="82" grpId="0" autoUpdateAnimBg="0" build="p"/>
      <p:bldP spid="83" grpId="0"/>
      <p:bldP spid="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1890" name="Object 2"/>
          <p:cNvGraphicFramePr>
            <a:graphicFrameLocks noChangeAspect="1"/>
          </p:cNvGraphicFramePr>
          <p:nvPr/>
        </p:nvGraphicFramePr>
        <p:xfrm>
          <a:off x="5214938" y="3000375"/>
          <a:ext cx="769937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75" name="公式" r:id="rId1" imgW="1204595" imgH="423545" progId="Equation.3">
                  <p:embed/>
                </p:oleObj>
              </mc:Choice>
              <mc:Fallback>
                <p:oleObj name="公式" r:id="rId1" imgW="1204595" imgH="42354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3000375"/>
                        <a:ext cx="769937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393700" y="333375"/>
            <a:ext cx="45624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二</a:t>
            </a:r>
            <a:r>
              <a:rPr lang="en-US" altLang="zh-CN">
                <a:solidFill>
                  <a:srgbClr val="FFFF00"/>
                </a:solidFill>
              </a:rPr>
              <a:t>. </a:t>
            </a: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多缝干涉</a:t>
            </a:r>
            <a:endParaRPr lang="zh-CN" altLang="en-US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421892" name="Text Box 4"/>
          <p:cNvSpPr txBox="1">
            <a:spLocks noChangeArrowheads="1"/>
          </p:cNvSpPr>
          <p:nvPr/>
        </p:nvSpPr>
        <p:spPr bwMode="auto">
          <a:xfrm>
            <a:off x="500063" y="893763"/>
            <a:ext cx="27860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1. </a:t>
            </a:r>
            <a:r>
              <a:rPr lang="zh-CN" altLang="en-US">
                <a:solidFill>
                  <a:schemeClr val="bg1"/>
                </a:solidFill>
              </a:rPr>
              <a:t>五</a:t>
            </a:r>
            <a:r>
              <a:rPr lang="zh-CN" altLang="en-US">
                <a:solidFill>
                  <a:schemeClr val="bg1"/>
                </a:solidFill>
                <a:latin typeface="黑体" panose="02010609060101010101" pitchFamily="49" charset="-122"/>
              </a:rPr>
              <a:t>缝干涉例子</a:t>
            </a:r>
            <a:endParaRPr lang="zh-CN" altLang="en-US" sz="28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421893" name="Object 3"/>
          <p:cNvGraphicFramePr/>
          <p:nvPr/>
        </p:nvGraphicFramePr>
        <p:xfrm>
          <a:off x="899478" y="2025333"/>
          <a:ext cx="17145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76" name="公式" r:id="rId3" imgW="2197100" imgH="423545" progId="Equation.3">
                  <p:embed/>
                </p:oleObj>
              </mc:Choice>
              <mc:Fallback>
                <p:oleObj name="公式" r:id="rId3" imgW="2197100" imgH="423545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478" y="2025333"/>
                        <a:ext cx="17145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4" name="Text Box 6"/>
          <p:cNvSpPr txBox="1">
            <a:spLocks noChangeArrowheads="1"/>
          </p:cNvSpPr>
          <p:nvPr/>
        </p:nvSpPr>
        <p:spPr bwMode="auto">
          <a:xfrm>
            <a:off x="500063" y="1428750"/>
            <a:ext cx="39290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zh-CN" altLang="en-US">
                <a:solidFill>
                  <a:srgbClr val="FFFF00"/>
                </a:solidFill>
              </a:rPr>
              <a:t>主极大条件</a:t>
            </a:r>
            <a:r>
              <a:rPr lang="zh-CN" altLang="en-US" sz="2200">
                <a:solidFill>
                  <a:schemeClr val="bg1"/>
                </a:solidFill>
              </a:rPr>
              <a:t>（干涉加强）</a:t>
            </a:r>
            <a:endParaRPr lang="zh-CN" altLang="en-US" sz="2200">
              <a:solidFill>
                <a:schemeClr val="bg1"/>
              </a:solidFill>
            </a:endParaRPr>
          </a:p>
        </p:txBody>
      </p:sp>
      <p:graphicFrame>
        <p:nvGraphicFramePr>
          <p:cNvPr id="421895" name="Object 4"/>
          <p:cNvGraphicFramePr/>
          <p:nvPr/>
        </p:nvGraphicFramePr>
        <p:xfrm>
          <a:off x="1003300" y="2525713"/>
          <a:ext cx="178276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77" name="公式" r:id="rId5" imgW="2286000" imgH="401320" progId="Equation.3">
                  <p:embed/>
                </p:oleObj>
              </mc:Choice>
              <mc:Fallback>
                <p:oleObj name="公式" r:id="rId5" imgW="2286000" imgH="40132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2525713"/>
                        <a:ext cx="1782763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6" name="Text Box 8"/>
          <p:cNvSpPr txBox="1">
            <a:spLocks noChangeArrowheads="1"/>
          </p:cNvSpPr>
          <p:nvPr/>
        </p:nvSpPr>
        <p:spPr bwMode="auto">
          <a:xfrm>
            <a:off x="857250" y="2924175"/>
            <a:ext cx="28575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66FFFF"/>
                </a:solidFill>
              </a:rPr>
              <a:t>k </a:t>
            </a:r>
            <a:r>
              <a:rPr lang="zh-CN" altLang="zh-CN">
                <a:solidFill>
                  <a:srgbClr val="FFFFFF"/>
                </a:solidFill>
                <a:latin typeface="宋体" panose="02010600030101010101" pitchFamily="2" charset="-122"/>
              </a:rPr>
              <a:t>称为</a:t>
            </a: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</a:rPr>
              <a:t>主极大级数</a:t>
            </a:r>
            <a:endParaRPr lang="zh-CN" altLang="en-US" b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21897" name="Object 5"/>
          <p:cNvGraphicFramePr>
            <a:graphicFrameLocks noChangeAspect="1"/>
          </p:cNvGraphicFramePr>
          <p:nvPr/>
        </p:nvGraphicFramePr>
        <p:xfrm>
          <a:off x="942975" y="3957638"/>
          <a:ext cx="29146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78" name="公式" r:id="rId7" imgW="1583690" imgH="423545" progId="Equation.3">
                  <p:embed/>
                </p:oleObj>
              </mc:Choice>
              <mc:Fallback>
                <p:oleObj name="公式" r:id="rId7" imgW="1583690" imgH="42354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3957638"/>
                        <a:ext cx="291465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898" name="Line 10"/>
          <p:cNvSpPr>
            <a:spLocks noChangeShapeType="1"/>
          </p:cNvSpPr>
          <p:nvPr/>
        </p:nvSpPr>
        <p:spPr bwMode="auto">
          <a:xfrm>
            <a:off x="8674100" y="4725988"/>
            <a:ext cx="1588" cy="925512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1899" name="Line 11"/>
          <p:cNvSpPr>
            <a:spLocks noChangeShapeType="1"/>
          </p:cNvSpPr>
          <p:nvPr/>
        </p:nvSpPr>
        <p:spPr bwMode="auto">
          <a:xfrm flipV="1">
            <a:off x="7786688" y="5407025"/>
            <a:ext cx="85725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1900" name="Line 12"/>
          <p:cNvSpPr>
            <a:spLocks noChangeAspect="1" noChangeShapeType="1"/>
          </p:cNvSpPr>
          <p:nvPr/>
        </p:nvSpPr>
        <p:spPr bwMode="auto">
          <a:xfrm>
            <a:off x="4778375" y="4941888"/>
            <a:ext cx="788988" cy="1587"/>
          </a:xfrm>
          <a:prstGeom prst="line">
            <a:avLst/>
          </a:prstGeom>
          <a:noFill/>
          <a:ln w="28575">
            <a:solidFill>
              <a:srgbClr val="FFCC99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21901" name="Object 6"/>
          <p:cNvGraphicFramePr>
            <a:graphicFrameLocks noChangeAspect="1"/>
          </p:cNvGraphicFramePr>
          <p:nvPr/>
        </p:nvGraphicFramePr>
        <p:xfrm>
          <a:off x="4956175" y="4365625"/>
          <a:ext cx="468313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79" name="公式" r:id="rId9" imgW="647065" imgH="557530" progId="Equation.3">
                  <p:embed/>
                </p:oleObj>
              </mc:Choice>
              <mc:Fallback>
                <p:oleObj name="公式" r:id="rId9" imgW="647065" imgH="55753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4365625"/>
                        <a:ext cx="468313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02" name="Object 7"/>
          <p:cNvGraphicFramePr>
            <a:graphicFrameLocks noChangeAspect="1"/>
          </p:cNvGraphicFramePr>
          <p:nvPr/>
        </p:nvGraphicFramePr>
        <p:xfrm>
          <a:off x="6091238" y="5229225"/>
          <a:ext cx="11969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80" name="公式" r:id="rId11" imgW="1706245" imgH="557530" progId="Equation.3">
                  <p:embed/>
                </p:oleObj>
              </mc:Choice>
              <mc:Fallback>
                <p:oleObj name="公式" r:id="rId11" imgW="1706245" imgH="55753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1238" y="5229225"/>
                        <a:ext cx="119697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903" name="Line 15"/>
          <p:cNvSpPr>
            <a:spLocks noChangeAspect="1" noChangeShapeType="1"/>
          </p:cNvSpPr>
          <p:nvPr/>
        </p:nvSpPr>
        <p:spPr bwMode="auto">
          <a:xfrm>
            <a:off x="5540375" y="4941888"/>
            <a:ext cx="788988" cy="1587"/>
          </a:xfrm>
          <a:prstGeom prst="line">
            <a:avLst/>
          </a:prstGeom>
          <a:noFill/>
          <a:ln w="28575">
            <a:solidFill>
              <a:srgbClr val="FFCC99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1904" name="Line 16"/>
          <p:cNvSpPr>
            <a:spLocks noChangeAspect="1" noChangeShapeType="1"/>
          </p:cNvSpPr>
          <p:nvPr/>
        </p:nvSpPr>
        <p:spPr bwMode="auto">
          <a:xfrm>
            <a:off x="7091363" y="4943475"/>
            <a:ext cx="788987" cy="1588"/>
          </a:xfrm>
          <a:prstGeom prst="line">
            <a:avLst/>
          </a:prstGeom>
          <a:noFill/>
          <a:ln w="28575">
            <a:solidFill>
              <a:srgbClr val="FFCC99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1905" name="Line 17"/>
          <p:cNvSpPr>
            <a:spLocks noChangeShapeType="1"/>
          </p:cNvSpPr>
          <p:nvPr/>
        </p:nvSpPr>
        <p:spPr bwMode="auto">
          <a:xfrm>
            <a:off x="4778375" y="4779963"/>
            <a:ext cx="0" cy="92392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1906" name="Line 18"/>
          <p:cNvSpPr>
            <a:spLocks noChangeShapeType="1"/>
          </p:cNvSpPr>
          <p:nvPr/>
        </p:nvSpPr>
        <p:spPr bwMode="auto">
          <a:xfrm>
            <a:off x="4765675" y="5400675"/>
            <a:ext cx="95885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1907" name="Line 19"/>
          <p:cNvSpPr>
            <a:spLocks noChangeAspect="1" noChangeShapeType="1"/>
          </p:cNvSpPr>
          <p:nvPr/>
        </p:nvSpPr>
        <p:spPr bwMode="auto">
          <a:xfrm>
            <a:off x="7883525" y="4941888"/>
            <a:ext cx="788988" cy="1587"/>
          </a:xfrm>
          <a:prstGeom prst="line">
            <a:avLst/>
          </a:prstGeom>
          <a:noFill/>
          <a:ln w="28575">
            <a:solidFill>
              <a:srgbClr val="FFCC99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21908" name="Object 8"/>
          <p:cNvGraphicFramePr>
            <a:graphicFrameLocks noChangeAspect="1"/>
          </p:cNvGraphicFramePr>
          <p:nvPr/>
        </p:nvGraphicFramePr>
        <p:xfrm>
          <a:off x="1260475" y="5357813"/>
          <a:ext cx="14541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81" name="公式" r:id="rId13" imgW="769620" imgH="267335" progId="Equation.3">
                  <p:embed/>
                </p:oleObj>
              </mc:Choice>
              <mc:Fallback>
                <p:oleObj name="公式" r:id="rId13" imgW="769620" imgH="26733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5357813"/>
                        <a:ext cx="14541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909" name="Text Box 21"/>
          <p:cNvSpPr txBox="1">
            <a:spLocks noChangeArrowheads="1"/>
          </p:cNvSpPr>
          <p:nvPr/>
        </p:nvSpPr>
        <p:spPr bwMode="auto">
          <a:xfrm>
            <a:off x="773113" y="3476625"/>
            <a:ext cx="62277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</a:rPr>
              <a:t>相邻两缝在</a:t>
            </a:r>
            <a:r>
              <a:rPr lang="zh-CN" altLang="en-US">
                <a:solidFill>
                  <a:srgbClr val="FFFFFF"/>
                </a:solidFill>
              </a:rPr>
              <a:t> </a:t>
            </a:r>
            <a:r>
              <a:rPr lang="en-US" altLang="zh-CN" i="1">
                <a:solidFill>
                  <a:srgbClr val="66FFFF"/>
                </a:solidFill>
              </a:rPr>
              <a:t>P</a:t>
            </a: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</a:rPr>
              <a:t>点</a:t>
            </a:r>
            <a:r>
              <a:rPr lang="zh-CN" altLang="en-US">
                <a:solidFill>
                  <a:srgbClr val="FFFFFF"/>
                </a:solidFill>
              </a:rPr>
              <a:t>引起</a:t>
            </a: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</a:rPr>
              <a:t>的光振动相位差</a:t>
            </a:r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421910" name="Text Box 22"/>
          <p:cNvSpPr txBox="1">
            <a:spLocks noChangeArrowheads="1"/>
          </p:cNvSpPr>
          <p:nvPr/>
        </p:nvSpPr>
        <p:spPr bwMode="auto">
          <a:xfrm>
            <a:off x="642938" y="4797425"/>
            <a:ext cx="250031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zh-CN" altLang="en-US">
                <a:solidFill>
                  <a:srgbClr val="FFFF00"/>
                </a:solidFill>
              </a:rPr>
              <a:t>主极大强度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421911" name="Text Box 23"/>
          <p:cNvSpPr txBox="1">
            <a:spLocks noChangeArrowheads="1"/>
          </p:cNvSpPr>
          <p:nvPr/>
        </p:nvSpPr>
        <p:spPr bwMode="auto">
          <a:xfrm>
            <a:off x="1693863" y="6003925"/>
            <a:ext cx="72675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</a:rPr>
              <a:t>为主极大条件下单缝在 </a:t>
            </a:r>
            <a:r>
              <a:rPr lang="en-US" altLang="zh-CN" i="1">
                <a:solidFill>
                  <a:srgbClr val="66FFFF"/>
                </a:solidFill>
              </a:rPr>
              <a:t>P </a:t>
            </a:r>
            <a:r>
              <a:rPr lang="zh-CN" altLang="en-US">
                <a:solidFill>
                  <a:srgbClr val="FFFFFF"/>
                </a:solidFill>
              </a:rPr>
              <a:t>点引起光振动矢量的振幅</a:t>
            </a: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" name="Group 24"/>
          <p:cNvGrpSpPr/>
          <p:nvPr/>
        </p:nvGrpSpPr>
        <p:grpSpPr bwMode="auto">
          <a:xfrm>
            <a:off x="4413250" y="1306513"/>
            <a:ext cx="874713" cy="1176337"/>
            <a:chOff x="1558" y="1584"/>
            <a:chExt cx="739" cy="1196"/>
          </a:xfrm>
        </p:grpSpPr>
        <p:sp>
          <p:nvSpPr>
            <p:cNvPr id="20548" name="Line 25"/>
            <p:cNvSpPr>
              <a:spLocks noChangeShapeType="1"/>
            </p:cNvSpPr>
            <p:nvPr/>
          </p:nvSpPr>
          <p:spPr bwMode="auto">
            <a:xfrm>
              <a:off x="1609" y="1584"/>
              <a:ext cx="672" cy="0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9" name="Line 26"/>
            <p:cNvSpPr>
              <a:spLocks noChangeShapeType="1"/>
            </p:cNvSpPr>
            <p:nvPr/>
          </p:nvSpPr>
          <p:spPr bwMode="auto">
            <a:xfrm>
              <a:off x="1561" y="1872"/>
              <a:ext cx="720" cy="0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0" name="Line 27"/>
            <p:cNvSpPr>
              <a:spLocks noChangeShapeType="1"/>
            </p:cNvSpPr>
            <p:nvPr/>
          </p:nvSpPr>
          <p:spPr bwMode="auto">
            <a:xfrm>
              <a:off x="1558" y="2175"/>
              <a:ext cx="720" cy="0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1" name="Line 28"/>
            <p:cNvSpPr>
              <a:spLocks noChangeShapeType="1"/>
            </p:cNvSpPr>
            <p:nvPr/>
          </p:nvSpPr>
          <p:spPr bwMode="auto">
            <a:xfrm>
              <a:off x="1577" y="2496"/>
              <a:ext cx="720" cy="0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2" name="Line 29"/>
            <p:cNvSpPr>
              <a:spLocks noChangeShapeType="1"/>
            </p:cNvSpPr>
            <p:nvPr/>
          </p:nvSpPr>
          <p:spPr bwMode="auto">
            <a:xfrm>
              <a:off x="1576" y="2780"/>
              <a:ext cx="720" cy="0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0"/>
          <p:cNvGrpSpPr/>
          <p:nvPr/>
        </p:nvGrpSpPr>
        <p:grpSpPr bwMode="auto">
          <a:xfrm>
            <a:off x="5292725" y="1009650"/>
            <a:ext cx="3049588" cy="1438275"/>
            <a:chOff x="3280" y="709"/>
            <a:chExt cx="1921" cy="906"/>
          </a:xfrm>
        </p:grpSpPr>
        <p:sp>
          <p:nvSpPr>
            <p:cNvPr id="20538" name="Line 31"/>
            <p:cNvSpPr>
              <a:spLocks noChangeShapeType="1"/>
            </p:cNvSpPr>
            <p:nvPr/>
          </p:nvSpPr>
          <p:spPr bwMode="auto">
            <a:xfrm>
              <a:off x="3296" y="1265"/>
              <a:ext cx="1897" cy="0"/>
            </a:xfrm>
            <a:prstGeom prst="line">
              <a:avLst/>
            </a:prstGeom>
            <a:noFill/>
            <a:ln w="12700" cap="rnd">
              <a:solidFill>
                <a:srgbClr val="FFCC99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Line 32"/>
            <p:cNvSpPr>
              <a:spLocks noChangeShapeType="1"/>
            </p:cNvSpPr>
            <p:nvPr/>
          </p:nvSpPr>
          <p:spPr bwMode="auto">
            <a:xfrm flipV="1">
              <a:off x="3305" y="709"/>
              <a:ext cx="1888" cy="740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0" name="Line 33"/>
            <p:cNvSpPr>
              <a:spLocks noChangeShapeType="1"/>
            </p:cNvSpPr>
            <p:nvPr/>
          </p:nvSpPr>
          <p:spPr bwMode="auto">
            <a:xfrm flipV="1">
              <a:off x="3305" y="1055"/>
              <a:ext cx="501" cy="197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1" name="Line 34"/>
            <p:cNvSpPr>
              <a:spLocks noChangeShapeType="1"/>
            </p:cNvSpPr>
            <p:nvPr/>
          </p:nvSpPr>
          <p:spPr bwMode="auto">
            <a:xfrm flipV="1">
              <a:off x="3286" y="871"/>
              <a:ext cx="501" cy="197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2" name="Line 35"/>
            <p:cNvSpPr>
              <a:spLocks noChangeShapeType="1"/>
            </p:cNvSpPr>
            <p:nvPr/>
          </p:nvSpPr>
          <p:spPr bwMode="auto">
            <a:xfrm flipV="1">
              <a:off x="3280" y="709"/>
              <a:ext cx="501" cy="197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3" name="Line 36"/>
            <p:cNvSpPr>
              <a:spLocks noChangeShapeType="1"/>
            </p:cNvSpPr>
            <p:nvPr/>
          </p:nvSpPr>
          <p:spPr bwMode="auto">
            <a:xfrm flipV="1">
              <a:off x="3288" y="1418"/>
              <a:ext cx="501" cy="197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4" name="Line 37"/>
            <p:cNvSpPr>
              <a:spLocks noChangeShapeType="1"/>
            </p:cNvSpPr>
            <p:nvPr/>
          </p:nvSpPr>
          <p:spPr bwMode="auto">
            <a:xfrm>
              <a:off x="3770" y="718"/>
              <a:ext cx="1431" cy="0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5" name="Line 38"/>
            <p:cNvSpPr>
              <a:spLocks noChangeShapeType="1"/>
            </p:cNvSpPr>
            <p:nvPr/>
          </p:nvSpPr>
          <p:spPr bwMode="auto">
            <a:xfrm flipV="1">
              <a:off x="3770" y="711"/>
              <a:ext cx="1431" cy="169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6" name="Line 39"/>
            <p:cNvSpPr>
              <a:spLocks noChangeShapeType="1"/>
            </p:cNvSpPr>
            <p:nvPr/>
          </p:nvSpPr>
          <p:spPr bwMode="auto">
            <a:xfrm flipV="1">
              <a:off x="3806" y="709"/>
              <a:ext cx="1387" cy="346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7" name="Line 40"/>
            <p:cNvSpPr>
              <a:spLocks noChangeShapeType="1"/>
            </p:cNvSpPr>
            <p:nvPr/>
          </p:nvSpPr>
          <p:spPr bwMode="auto">
            <a:xfrm flipV="1">
              <a:off x="3770" y="709"/>
              <a:ext cx="1423" cy="712"/>
            </a:xfrm>
            <a:prstGeom prst="line">
              <a:avLst/>
            </a:prstGeom>
            <a:noFill/>
            <a:ln w="12700">
              <a:solidFill>
                <a:srgbClr val="FFCC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21929" name="Object 9"/>
          <p:cNvGraphicFramePr>
            <a:graphicFrameLocks noChangeAspect="1"/>
          </p:cNvGraphicFramePr>
          <p:nvPr/>
        </p:nvGraphicFramePr>
        <p:xfrm>
          <a:off x="8474075" y="917575"/>
          <a:ext cx="274638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82" name="公式" r:id="rId15" imgW="290195" imgH="312420" progId="Equation.3">
                  <p:embed/>
                </p:oleObj>
              </mc:Choice>
              <mc:Fallback>
                <p:oleObj name="公式" r:id="rId15" imgW="290195" imgH="3124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4075" y="917575"/>
                        <a:ext cx="274638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930" name="Line 42"/>
          <p:cNvSpPr>
            <a:spLocks noChangeShapeType="1"/>
          </p:cNvSpPr>
          <p:nvPr/>
        </p:nvSpPr>
        <p:spPr bwMode="auto">
          <a:xfrm>
            <a:off x="4654550" y="2200275"/>
            <a:ext cx="0" cy="26828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21931" name="Object 10"/>
          <p:cNvGraphicFramePr>
            <a:graphicFrameLocks noChangeAspect="1"/>
          </p:cNvGraphicFramePr>
          <p:nvPr/>
        </p:nvGraphicFramePr>
        <p:xfrm>
          <a:off x="3571875" y="2176463"/>
          <a:ext cx="1065213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83" name="公式" r:id="rId17" imgW="647065" imgH="178435" progId="Equation.3">
                  <p:embed/>
                </p:oleObj>
              </mc:Choice>
              <mc:Fallback>
                <p:oleObj name="公式" r:id="rId17" imgW="647065" imgH="17843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2176463"/>
                        <a:ext cx="1065213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44"/>
          <p:cNvGrpSpPr/>
          <p:nvPr/>
        </p:nvGrpSpPr>
        <p:grpSpPr bwMode="auto">
          <a:xfrm>
            <a:off x="5605463" y="1689100"/>
            <a:ext cx="325437" cy="246063"/>
            <a:chOff x="2496" y="1979"/>
            <a:chExt cx="274" cy="266"/>
          </a:xfrm>
        </p:grpSpPr>
        <p:sp>
          <p:nvSpPr>
            <p:cNvPr id="20536" name="Freeform 45"/>
            <p:cNvSpPr/>
            <p:nvPr/>
          </p:nvSpPr>
          <p:spPr bwMode="auto">
            <a:xfrm>
              <a:off x="2496" y="2064"/>
              <a:ext cx="66" cy="124"/>
            </a:xfrm>
            <a:custGeom>
              <a:avLst/>
              <a:gdLst>
                <a:gd name="T0" fmla="*/ 0 w 66"/>
                <a:gd name="T1" fmla="*/ 0 h 124"/>
                <a:gd name="T2" fmla="*/ 45 w 66"/>
                <a:gd name="T3" fmla="*/ 124 h 124"/>
                <a:gd name="T4" fmla="*/ 0 60000 65536"/>
                <a:gd name="T5" fmla="*/ 0 60000 65536"/>
                <a:gd name="T6" fmla="*/ 0 w 66"/>
                <a:gd name="T7" fmla="*/ 0 h 124"/>
                <a:gd name="T8" fmla="*/ 66 w 66"/>
                <a:gd name="T9" fmla="*/ 124 h 1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" h="124">
                  <a:moveTo>
                    <a:pt x="0" y="0"/>
                  </a:moveTo>
                  <a:cubicBezTo>
                    <a:pt x="66" y="21"/>
                    <a:pt x="45" y="56"/>
                    <a:pt x="45" y="124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37" name="Object 16"/>
            <p:cNvGraphicFramePr>
              <a:graphicFrameLocks noChangeAspect="1"/>
            </p:cNvGraphicFramePr>
            <p:nvPr/>
          </p:nvGraphicFramePr>
          <p:xfrm>
            <a:off x="2555" y="1979"/>
            <a:ext cx="215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684" name="Equation" r:id="rId19" imgW="200660" imgH="245110" progId="Equation.3">
                    <p:embed/>
                  </p:oleObj>
                </mc:Choice>
                <mc:Fallback>
                  <p:oleObj name="Equation" r:id="rId19" imgW="200660" imgH="24511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" y="1979"/>
                          <a:ext cx="215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1935" name="Line 47"/>
          <p:cNvSpPr>
            <a:spLocks noChangeShapeType="1"/>
          </p:cNvSpPr>
          <p:nvPr/>
        </p:nvSpPr>
        <p:spPr bwMode="auto">
          <a:xfrm>
            <a:off x="5286375" y="2143125"/>
            <a:ext cx="288925" cy="76358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1936" name="Line 48"/>
          <p:cNvSpPr>
            <a:spLocks noChangeShapeType="1"/>
          </p:cNvSpPr>
          <p:nvPr/>
        </p:nvSpPr>
        <p:spPr bwMode="auto">
          <a:xfrm>
            <a:off x="5283200" y="2435225"/>
            <a:ext cx="217488" cy="56515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1937" name="Line 49"/>
          <p:cNvSpPr>
            <a:spLocks noChangeShapeType="1"/>
          </p:cNvSpPr>
          <p:nvPr/>
        </p:nvSpPr>
        <p:spPr bwMode="auto">
          <a:xfrm flipH="1">
            <a:off x="5538788" y="2643188"/>
            <a:ext cx="247650" cy="14287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1938" name="Rectangle 50"/>
          <p:cNvSpPr>
            <a:spLocks noChangeArrowheads="1"/>
          </p:cNvSpPr>
          <p:nvPr/>
        </p:nvSpPr>
        <p:spPr bwMode="auto">
          <a:xfrm>
            <a:off x="8332788" y="420688"/>
            <a:ext cx="77787" cy="2822575"/>
          </a:xfrm>
          <a:prstGeom prst="rect">
            <a:avLst/>
          </a:prstGeom>
          <a:solidFill>
            <a:srgbClr val="B2B2B2"/>
          </a:solidFill>
          <a:ln w="28575">
            <a:solidFill>
              <a:srgbClr val="B2B2B2"/>
            </a:solidFill>
            <a:miter lim="800000"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21939" name="Object 11"/>
          <p:cNvGraphicFramePr>
            <a:graphicFrameLocks noChangeAspect="1"/>
          </p:cNvGraphicFramePr>
          <p:nvPr/>
        </p:nvGraphicFramePr>
        <p:xfrm>
          <a:off x="5991225" y="558800"/>
          <a:ext cx="238125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85" name="Equation" r:id="rId21" imgW="189865" imgH="234315" progId="Equation.3">
                  <p:embed/>
                </p:oleObj>
              </mc:Choice>
              <mc:Fallback>
                <p:oleObj name="Equation" r:id="rId21" imgW="189865" imgH="23431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225" y="558800"/>
                        <a:ext cx="238125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940" name="Line 52"/>
          <p:cNvSpPr>
            <a:spLocks noChangeShapeType="1"/>
          </p:cNvSpPr>
          <p:nvPr/>
        </p:nvSpPr>
        <p:spPr bwMode="auto">
          <a:xfrm>
            <a:off x="6065838" y="2952750"/>
            <a:ext cx="0" cy="2667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1941" name="Line 53"/>
          <p:cNvSpPr>
            <a:spLocks noChangeShapeType="1"/>
          </p:cNvSpPr>
          <p:nvPr/>
        </p:nvSpPr>
        <p:spPr bwMode="auto">
          <a:xfrm>
            <a:off x="6094413" y="3071813"/>
            <a:ext cx="221456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21942" name="Object 12"/>
          <p:cNvGraphicFramePr>
            <a:graphicFrameLocks noChangeAspect="1"/>
          </p:cNvGraphicFramePr>
          <p:nvPr/>
        </p:nvGraphicFramePr>
        <p:xfrm>
          <a:off x="6967538" y="2720975"/>
          <a:ext cx="271462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86" name="Equation" r:id="rId23" imgW="222885" imgH="323215" progId="Equation.3">
                  <p:embed/>
                </p:oleObj>
              </mc:Choice>
              <mc:Fallback>
                <p:oleObj name="Equation" r:id="rId23" imgW="222885" imgH="32321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538" y="2720975"/>
                        <a:ext cx="271462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1943" name="Object 13"/>
          <p:cNvGraphicFramePr>
            <a:graphicFrameLocks noChangeAspect="1"/>
          </p:cNvGraphicFramePr>
          <p:nvPr/>
        </p:nvGraphicFramePr>
        <p:xfrm>
          <a:off x="8410575" y="1736725"/>
          <a:ext cx="33337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87" name="公式" r:id="rId25" imgW="222885" imgH="234315" progId="Equation.3">
                  <p:embed/>
                </p:oleObj>
              </mc:Choice>
              <mc:Fallback>
                <p:oleObj name="公式" r:id="rId25" imgW="222885" imgH="23431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0575" y="1736725"/>
                        <a:ext cx="333375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6"/>
          <p:cNvGrpSpPr/>
          <p:nvPr/>
        </p:nvGrpSpPr>
        <p:grpSpPr bwMode="auto">
          <a:xfrm>
            <a:off x="6396038" y="1692275"/>
            <a:ext cx="325437" cy="247650"/>
            <a:chOff x="2496" y="1979"/>
            <a:chExt cx="274" cy="266"/>
          </a:xfrm>
        </p:grpSpPr>
        <p:sp>
          <p:nvSpPr>
            <p:cNvPr id="20534" name="Freeform 57"/>
            <p:cNvSpPr/>
            <p:nvPr/>
          </p:nvSpPr>
          <p:spPr bwMode="auto">
            <a:xfrm>
              <a:off x="2496" y="2064"/>
              <a:ext cx="66" cy="124"/>
            </a:xfrm>
            <a:custGeom>
              <a:avLst/>
              <a:gdLst>
                <a:gd name="T0" fmla="*/ 0 w 66"/>
                <a:gd name="T1" fmla="*/ 0 h 124"/>
                <a:gd name="T2" fmla="*/ 45 w 66"/>
                <a:gd name="T3" fmla="*/ 124 h 124"/>
                <a:gd name="T4" fmla="*/ 0 60000 65536"/>
                <a:gd name="T5" fmla="*/ 0 60000 65536"/>
                <a:gd name="T6" fmla="*/ 0 w 66"/>
                <a:gd name="T7" fmla="*/ 0 h 124"/>
                <a:gd name="T8" fmla="*/ 66 w 66"/>
                <a:gd name="T9" fmla="*/ 124 h 1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" h="124">
                  <a:moveTo>
                    <a:pt x="0" y="0"/>
                  </a:moveTo>
                  <a:cubicBezTo>
                    <a:pt x="66" y="21"/>
                    <a:pt x="45" y="56"/>
                    <a:pt x="45" y="124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35" name="Object 15"/>
            <p:cNvGraphicFramePr>
              <a:graphicFrameLocks noChangeAspect="1"/>
            </p:cNvGraphicFramePr>
            <p:nvPr/>
          </p:nvGraphicFramePr>
          <p:xfrm>
            <a:off x="2555" y="1979"/>
            <a:ext cx="215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688" name="Equation" r:id="rId27" imgW="200660" imgH="245110" progId="Equation.3">
                    <p:embed/>
                  </p:oleObj>
                </mc:Choice>
                <mc:Fallback>
                  <p:oleObj name="Equation" r:id="rId27" imgW="200660" imgH="24511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" y="1979"/>
                          <a:ext cx="215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1947" name="Line 59"/>
          <p:cNvSpPr>
            <a:spLocks noChangeAspect="1" noChangeShapeType="1"/>
          </p:cNvSpPr>
          <p:nvPr/>
        </p:nvSpPr>
        <p:spPr bwMode="auto">
          <a:xfrm>
            <a:off x="6299200" y="4941888"/>
            <a:ext cx="788988" cy="1587"/>
          </a:xfrm>
          <a:prstGeom prst="line">
            <a:avLst/>
          </a:prstGeom>
          <a:noFill/>
          <a:ln w="28575">
            <a:solidFill>
              <a:srgbClr val="FFCC99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21948" name="Object 14"/>
          <p:cNvGraphicFramePr>
            <a:graphicFrameLocks noChangeAspect="1"/>
          </p:cNvGraphicFramePr>
          <p:nvPr/>
        </p:nvGraphicFramePr>
        <p:xfrm>
          <a:off x="1258888" y="6067425"/>
          <a:ext cx="4635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689" name="公式" r:id="rId29" imgW="647065" imgH="513080" progId="Equation.3">
                  <p:embed/>
                </p:oleObj>
              </mc:Choice>
              <mc:Fallback>
                <p:oleObj name="公式" r:id="rId29" imgW="647065" imgH="5130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6067425"/>
                        <a:ext cx="4635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1"/>
          <p:cNvGrpSpPr/>
          <p:nvPr/>
        </p:nvGrpSpPr>
        <p:grpSpPr bwMode="auto">
          <a:xfrm>
            <a:off x="5961063" y="690563"/>
            <a:ext cx="215900" cy="2376487"/>
            <a:chOff x="3969" y="2432"/>
            <a:chExt cx="84" cy="1271"/>
          </a:xfrm>
        </p:grpSpPr>
        <p:sp>
          <p:nvSpPr>
            <p:cNvPr id="20532" name="Freeform 62"/>
            <p:cNvSpPr/>
            <p:nvPr/>
          </p:nvSpPr>
          <p:spPr bwMode="auto">
            <a:xfrm>
              <a:off x="4000" y="2432"/>
              <a:ext cx="53" cy="1271"/>
            </a:xfrm>
            <a:custGeom>
              <a:avLst/>
              <a:gdLst>
                <a:gd name="T0" fmla="*/ 8 w 53"/>
                <a:gd name="T1" fmla="*/ 91 h 1271"/>
                <a:gd name="T2" fmla="*/ 53 w 53"/>
                <a:gd name="T3" fmla="*/ 635 h 1271"/>
                <a:gd name="T4" fmla="*/ 8 w 53"/>
                <a:gd name="T5" fmla="*/ 1180 h 1271"/>
                <a:gd name="T6" fmla="*/ 8 w 53"/>
                <a:gd name="T7" fmla="*/ 91 h 12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1271"/>
                <a:gd name="T14" fmla="*/ 53 w 53"/>
                <a:gd name="T15" fmla="*/ 1271 h 12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1271">
                  <a:moveTo>
                    <a:pt x="8" y="91"/>
                  </a:moveTo>
                  <a:cubicBezTo>
                    <a:pt x="16" y="0"/>
                    <a:pt x="53" y="454"/>
                    <a:pt x="53" y="635"/>
                  </a:cubicBezTo>
                  <a:cubicBezTo>
                    <a:pt x="53" y="816"/>
                    <a:pt x="16" y="1271"/>
                    <a:pt x="8" y="1180"/>
                  </a:cubicBezTo>
                  <a:cubicBezTo>
                    <a:pt x="0" y="1089"/>
                    <a:pt x="0" y="182"/>
                    <a:pt x="8" y="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3" name="Freeform 63"/>
            <p:cNvSpPr/>
            <p:nvPr/>
          </p:nvSpPr>
          <p:spPr bwMode="auto">
            <a:xfrm flipH="1">
              <a:off x="3969" y="2432"/>
              <a:ext cx="53" cy="1271"/>
            </a:xfrm>
            <a:custGeom>
              <a:avLst/>
              <a:gdLst>
                <a:gd name="T0" fmla="*/ 8 w 53"/>
                <a:gd name="T1" fmla="*/ 91 h 1271"/>
                <a:gd name="T2" fmla="*/ 53 w 53"/>
                <a:gd name="T3" fmla="*/ 635 h 1271"/>
                <a:gd name="T4" fmla="*/ 8 w 53"/>
                <a:gd name="T5" fmla="*/ 1180 h 1271"/>
                <a:gd name="T6" fmla="*/ 8 w 53"/>
                <a:gd name="T7" fmla="*/ 91 h 12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"/>
                <a:gd name="T13" fmla="*/ 0 h 1271"/>
                <a:gd name="T14" fmla="*/ 53 w 53"/>
                <a:gd name="T15" fmla="*/ 1271 h 12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" h="1271">
                  <a:moveTo>
                    <a:pt x="8" y="91"/>
                  </a:moveTo>
                  <a:cubicBezTo>
                    <a:pt x="16" y="0"/>
                    <a:pt x="53" y="454"/>
                    <a:pt x="53" y="635"/>
                  </a:cubicBezTo>
                  <a:cubicBezTo>
                    <a:pt x="53" y="816"/>
                    <a:pt x="16" y="1271"/>
                    <a:pt x="8" y="1180"/>
                  </a:cubicBezTo>
                  <a:cubicBezTo>
                    <a:pt x="0" y="1089"/>
                    <a:pt x="0" y="182"/>
                    <a:pt x="8" y="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21952" name="Line 64"/>
          <p:cNvSpPr>
            <a:spLocks noChangeShapeType="1"/>
          </p:cNvSpPr>
          <p:nvPr/>
        </p:nvSpPr>
        <p:spPr bwMode="auto">
          <a:xfrm flipH="1">
            <a:off x="5214938" y="2857500"/>
            <a:ext cx="214312" cy="14287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65"/>
          <p:cNvGrpSpPr/>
          <p:nvPr/>
        </p:nvGrpSpPr>
        <p:grpSpPr bwMode="auto">
          <a:xfrm>
            <a:off x="5221288" y="892175"/>
            <a:ext cx="57150" cy="1992313"/>
            <a:chOff x="2880" y="1089"/>
            <a:chExt cx="36" cy="1255"/>
          </a:xfrm>
        </p:grpSpPr>
        <p:sp>
          <p:nvSpPr>
            <p:cNvPr id="20526" name="Rectangle 66"/>
            <p:cNvSpPr>
              <a:spLocks noChangeArrowheads="1"/>
            </p:cNvSpPr>
            <p:nvPr/>
          </p:nvSpPr>
          <p:spPr bwMode="auto">
            <a:xfrm flipH="1">
              <a:off x="2880" y="1089"/>
              <a:ext cx="35" cy="231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527" name="Rectangle 67"/>
            <p:cNvSpPr>
              <a:spLocks noChangeArrowheads="1"/>
            </p:cNvSpPr>
            <p:nvPr/>
          </p:nvSpPr>
          <p:spPr bwMode="auto">
            <a:xfrm>
              <a:off x="2880" y="1389"/>
              <a:ext cx="36" cy="113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528" name="Rectangle 68"/>
            <p:cNvSpPr>
              <a:spLocks noChangeArrowheads="1"/>
            </p:cNvSpPr>
            <p:nvPr/>
          </p:nvSpPr>
          <p:spPr bwMode="auto">
            <a:xfrm flipH="1">
              <a:off x="2881" y="2113"/>
              <a:ext cx="35" cy="231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529" name="Rectangle 69"/>
            <p:cNvSpPr>
              <a:spLocks noChangeArrowheads="1"/>
            </p:cNvSpPr>
            <p:nvPr/>
          </p:nvSpPr>
          <p:spPr bwMode="auto">
            <a:xfrm>
              <a:off x="2880" y="1570"/>
              <a:ext cx="36" cy="113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530" name="Rectangle 70"/>
            <p:cNvSpPr>
              <a:spLocks noChangeArrowheads="1"/>
            </p:cNvSpPr>
            <p:nvPr/>
          </p:nvSpPr>
          <p:spPr bwMode="auto">
            <a:xfrm>
              <a:off x="2880" y="1752"/>
              <a:ext cx="36" cy="113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531" name="Rectangle 71"/>
            <p:cNvSpPr>
              <a:spLocks noChangeArrowheads="1"/>
            </p:cNvSpPr>
            <p:nvPr/>
          </p:nvSpPr>
          <p:spPr bwMode="auto">
            <a:xfrm>
              <a:off x="2880" y="1933"/>
              <a:ext cx="36" cy="113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folHlink"/>
              </a:solidFill>
              <a:miter lim="800000"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0525" name="灯片编号占位符 1"/>
          <p:cNvSpPr txBox="1"/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DE48B9A-676B-4DFD-988C-DEBFE27AD780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1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2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2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2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2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2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2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2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2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2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42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42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21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1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21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21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21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21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21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2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21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2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2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2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21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421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421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2" dur="500"/>
                                        <p:tgtEl>
                                          <p:spTgt spid="421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421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42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42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autoUpdateAnimBg="0" build="p"/>
      <p:bldP spid="421892" grpId="0" autoUpdateAnimBg="0" build="p"/>
      <p:bldP spid="421894" grpId="0" autoUpdateAnimBg="0" build="p"/>
      <p:bldP spid="421896" grpId="0" autoUpdateAnimBg="0" build="p"/>
      <p:bldP spid="421909" grpId="0" autoUpdateAnimBg="0" build="p"/>
      <p:bldP spid="421910" grpId="0" autoUpdateAnimBg="0" build="p"/>
      <p:bldP spid="421911" grpId="0" autoUpdateAnimBg="0" build="p"/>
      <p:bldP spid="4219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938" name="Picture 2" descr="f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326698"/>
              </a:clrFrom>
              <a:clrTo>
                <a:srgbClr val="32669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284538"/>
            <a:ext cx="7704137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23939" name="Object 2"/>
          <p:cNvGraphicFramePr>
            <a:graphicFrameLocks noChangeAspect="1"/>
          </p:cNvGraphicFramePr>
          <p:nvPr/>
        </p:nvGraphicFramePr>
        <p:xfrm>
          <a:off x="1133475" y="2719388"/>
          <a:ext cx="19605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699" name="公式" r:id="rId2" imgW="2520315" imgH="423545" progId="Equation.3">
                  <p:embed/>
                </p:oleObj>
              </mc:Choice>
              <mc:Fallback>
                <p:oleObj name="公式" r:id="rId2" imgW="2520315" imgH="42354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2719388"/>
                        <a:ext cx="196056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0" name="Object 3"/>
          <p:cNvGraphicFramePr>
            <a:graphicFrameLocks noChangeAspect="1"/>
          </p:cNvGraphicFramePr>
          <p:nvPr/>
        </p:nvGraphicFramePr>
        <p:xfrm>
          <a:off x="3408363" y="2714625"/>
          <a:ext cx="2817812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00" name="公式" r:id="rId4" imgW="4081145" imgH="401320" progId="Equation.3">
                  <p:embed/>
                </p:oleObj>
              </mc:Choice>
              <mc:Fallback>
                <p:oleObj name="公式" r:id="rId4" imgW="4081145" imgH="401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363" y="2714625"/>
                        <a:ext cx="2817812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41" name="Object 4"/>
          <p:cNvGraphicFramePr>
            <a:graphicFrameLocks noChangeAspect="1"/>
          </p:cNvGraphicFramePr>
          <p:nvPr/>
        </p:nvGraphicFramePr>
        <p:xfrm>
          <a:off x="4500563" y="2119313"/>
          <a:ext cx="1385887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01" name="公式" r:id="rId6" imgW="1962785" imgH="334645" progId="Equation.3">
                  <p:embed/>
                </p:oleObj>
              </mc:Choice>
              <mc:Fallback>
                <p:oleObj name="公式" r:id="rId6" imgW="1962785" imgH="33464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119313"/>
                        <a:ext cx="1385887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42" name="AutoShape 6"/>
          <p:cNvSpPr>
            <a:spLocks noChangeAspect="1" noChangeArrowheads="1"/>
          </p:cNvSpPr>
          <p:nvPr/>
        </p:nvSpPr>
        <p:spPr bwMode="auto">
          <a:xfrm>
            <a:off x="6557963" y="811213"/>
            <a:ext cx="1922462" cy="1827212"/>
          </a:xfrm>
          <a:prstGeom prst="pentagon">
            <a:avLst/>
          </a:prstGeom>
          <a:noFill/>
          <a:ln w="2857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423943" name="Line 7"/>
          <p:cNvSpPr>
            <a:spLocks noChangeShapeType="1"/>
          </p:cNvSpPr>
          <p:nvPr/>
        </p:nvSpPr>
        <p:spPr bwMode="auto">
          <a:xfrm rot="-8484412">
            <a:off x="7491413" y="868363"/>
            <a:ext cx="228600" cy="15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3944" name="Line 8"/>
          <p:cNvSpPr>
            <a:spLocks noChangeShapeType="1"/>
          </p:cNvSpPr>
          <p:nvPr/>
        </p:nvSpPr>
        <p:spPr bwMode="auto">
          <a:xfrm rot="-4155671">
            <a:off x="8328819" y="1610519"/>
            <a:ext cx="228600" cy="158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3945" name="Line 9"/>
          <p:cNvSpPr>
            <a:spLocks noChangeShapeType="1"/>
          </p:cNvSpPr>
          <p:nvPr/>
        </p:nvSpPr>
        <p:spPr bwMode="auto">
          <a:xfrm rot="8778596">
            <a:off x="6557963" y="1420813"/>
            <a:ext cx="228600" cy="15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3946" name="Line 10"/>
          <p:cNvSpPr>
            <a:spLocks noChangeShapeType="1"/>
          </p:cNvSpPr>
          <p:nvPr/>
        </p:nvSpPr>
        <p:spPr bwMode="auto">
          <a:xfrm rot="4376807">
            <a:off x="6795294" y="2555081"/>
            <a:ext cx="228600" cy="158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3947" name="Line 11"/>
          <p:cNvSpPr>
            <a:spLocks noChangeShapeType="1"/>
          </p:cNvSpPr>
          <p:nvPr/>
        </p:nvSpPr>
        <p:spPr bwMode="auto">
          <a:xfrm>
            <a:off x="8083550" y="2636838"/>
            <a:ext cx="609600" cy="1587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3948" name="Arc 12"/>
          <p:cNvSpPr/>
          <p:nvPr/>
        </p:nvSpPr>
        <p:spPr bwMode="auto">
          <a:xfrm>
            <a:off x="8167688" y="2411413"/>
            <a:ext cx="76200" cy="2286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423949" name="Object 5"/>
          <p:cNvGraphicFramePr>
            <a:graphicFrameLocks noChangeAspect="1"/>
          </p:cNvGraphicFramePr>
          <p:nvPr/>
        </p:nvGraphicFramePr>
        <p:xfrm>
          <a:off x="8258175" y="2312988"/>
          <a:ext cx="201613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02" name="公式" r:id="rId8" imgW="267335" imgH="334645" progId="Equation.3">
                  <p:embed/>
                </p:oleObj>
              </mc:Choice>
              <mc:Fallback>
                <p:oleObj name="公式" r:id="rId8" imgW="267335" imgH="33464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8175" y="2312988"/>
                        <a:ext cx="201613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0" name="Object 6"/>
          <p:cNvGraphicFramePr>
            <a:graphicFrameLocks noChangeAspect="1"/>
          </p:cNvGraphicFramePr>
          <p:nvPr/>
        </p:nvGraphicFramePr>
        <p:xfrm>
          <a:off x="7715250" y="2251075"/>
          <a:ext cx="2317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03" name="公式" r:id="rId10" imgW="356870" imgH="501650" progId="Equation.3">
                  <p:embed/>
                </p:oleObj>
              </mc:Choice>
              <mc:Fallback>
                <p:oleObj name="公式" r:id="rId10" imgW="356870" imgH="50165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0" y="2251075"/>
                        <a:ext cx="23177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1" name="Object 7"/>
          <p:cNvGraphicFramePr>
            <a:graphicFrameLocks noChangeAspect="1"/>
          </p:cNvGraphicFramePr>
          <p:nvPr/>
        </p:nvGraphicFramePr>
        <p:xfrm>
          <a:off x="6967538" y="2214563"/>
          <a:ext cx="24765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04" name="公式" r:id="rId12" imgW="379095" imgH="513080" progId="Equation.3">
                  <p:embed/>
                </p:oleObj>
              </mc:Choice>
              <mc:Fallback>
                <p:oleObj name="公式" r:id="rId12" imgW="379095" imgH="513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538" y="2214563"/>
                        <a:ext cx="247650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2" name="Object 8"/>
          <p:cNvGraphicFramePr>
            <a:graphicFrameLocks noChangeAspect="1"/>
          </p:cNvGraphicFramePr>
          <p:nvPr/>
        </p:nvGraphicFramePr>
        <p:xfrm>
          <a:off x="6786563" y="1392238"/>
          <a:ext cx="25717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05" name="公式" r:id="rId14" imgW="401320" imgH="501650" progId="Equation.3">
                  <p:embed/>
                </p:oleObj>
              </mc:Choice>
              <mc:Fallback>
                <p:oleObj name="公式" r:id="rId14" imgW="401320" imgH="50165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1392238"/>
                        <a:ext cx="257175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3" name="Object 9"/>
          <p:cNvGraphicFramePr>
            <a:graphicFrameLocks noChangeAspect="1"/>
          </p:cNvGraphicFramePr>
          <p:nvPr/>
        </p:nvGraphicFramePr>
        <p:xfrm>
          <a:off x="7467600" y="928688"/>
          <a:ext cx="24765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06" name="公式" r:id="rId16" imgW="379095" imgH="513080" progId="Equation.3">
                  <p:embed/>
                </p:oleObj>
              </mc:Choice>
              <mc:Fallback>
                <p:oleObj name="公式" r:id="rId16" imgW="379095" imgH="513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928688"/>
                        <a:ext cx="247650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3954" name="Object 10"/>
          <p:cNvGraphicFramePr>
            <a:graphicFrameLocks noChangeAspect="1"/>
          </p:cNvGraphicFramePr>
          <p:nvPr/>
        </p:nvGraphicFramePr>
        <p:xfrm>
          <a:off x="8072438" y="1468438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07" name="公式" r:id="rId18" imgW="401320" imgH="501650" progId="Equation.3">
                  <p:embed/>
                </p:oleObj>
              </mc:Choice>
              <mc:Fallback>
                <p:oleObj name="公式" r:id="rId18" imgW="401320" imgH="50165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2438" y="1468438"/>
                        <a:ext cx="254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55" name="Line 19"/>
          <p:cNvSpPr>
            <a:spLocks noChangeShapeType="1"/>
          </p:cNvSpPr>
          <p:nvPr/>
        </p:nvSpPr>
        <p:spPr bwMode="auto">
          <a:xfrm rot="21516602" flipV="1">
            <a:off x="8428038" y="1050925"/>
            <a:ext cx="215900" cy="611188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3956" name="Line 20"/>
          <p:cNvSpPr>
            <a:spLocks noChangeShapeType="1"/>
          </p:cNvSpPr>
          <p:nvPr/>
        </p:nvSpPr>
        <p:spPr bwMode="auto">
          <a:xfrm rot="374344" flipH="1" flipV="1">
            <a:off x="7027863" y="484188"/>
            <a:ext cx="533400" cy="30480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3957" name="Line 21"/>
          <p:cNvSpPr>
            <a:spLocks noChangeShapeType="1"/>
          </p:cNvSpPr>
          <p:nvPr/>
        </p:nvSpPr>
        <p:spPr bwMode="auto">
          <a:xfrm rot="532397" flipH="1">
            <a:off x="6194425" y="1446213"/>
            <a:ext cx="381000" cy="38100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3958" name="Line 22"/>
          <p:cNvSpPr>
            <a:spLocks noChangeShapeType="1"/>
          </p:cNvSpPr>
          <p:nvPr/>
        </p:nvSpPr>
        <p:spPr bwMode="auto">
          <a:xfrm>
            <a:off x="6935788" y="2646363"/>
            <a:ext cx="152400" cy="45720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3959" name="Line 23"/>
          <p:cNvSpPr>
            <a:spLocks noChangeShapeType="1"/>
          </p:cNvSpPr>
          <p:nvPr/>
        </p:nvSpPr>
        <p:spPr bwMode="auto">
          <a:xfrm rot="-101067">
            <a:off x="7880350" y="2636838"/>
            <a:ext cx="228600" cy="1587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23960" name="Rectangle 24"/>
          <p:cNvSpPr>
            <a:spLocks noChangeArrowheads="1"/>
          </p:cNvSpPr>
          <p:nvPr/>
        </p:nvSpPr>
        <p:spPr bwMode="auto">
          <a:xfrm>
            <a:off x="563563" y="214313"/>
            <a:ext cx="165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FF00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66FFFF"/>
                </a:solidFill>
              </a:rPr>
              <a:t> </a:t>
            </a:r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暗纹条件</a:t>
            </a:r>
            <a:endParaRPr lang="zh-CN" altLang="en-US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sp>
        <p:nvSpPr>
          <p:cNvPr id="423961" name="Text Box 25"/>
          <p:cNvSpPr txBox="1">
            <a:spLocks noChangeArrowheads="1"/>
          </p:cNvSpPr>
          <p:nvPr/>
        </p:nvSpPr>
        <p:spPr bwMode="auto">
          <a:xfrm>
            <a:off x="869950" y="714375"/>
            <a:ext cx="32734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</a:rPr>
              <a:t>设各缝光振幅矢量</a:t>
            </a:r>
            <a:r>
              <a:rPr lang="en-US" altLang="zh-CN">
                <a:solidFill>
                  <a:srgbClr val="FFFFFF"/>
                </a:solidFill>
                <a:latin typeface="宋体" panose="02010600030101010101" pitchFamily="2" charset="-122"/>
              </a:rPr>
              <a:t>:</a:t>
            </a:r>
            <a:endParaRPr lang="en-US" altLang="zh-CN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23962" name="Object 11"/>
          <p:cNvGraphicFramePr>
            <a:graphicFrameLocks noChangeAspect="1"/>
          </p:cNvGraphicFramePr>
          <p:nvPr/>
        </p:nvGraphicFramePr>
        <p:xfrm>
          <a:off x="3821113" y="777875"/>
          <a:ext cx="16795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08" name="公式" r:id="rId20" imgW="2408555" imgH="513080" progId="Equation.3">
                  <p:embed/>
                </p:oleObj>
              </mc:Choice>
              <mc:Fallback>
                <p:oleObj name="公式" r:id="rId20" imgW="2408555" imgH="513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777875"/>
                        <a:ext cx="167957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63" name="Text Box 27"/>
          <p:cNvSpPr txBox="1">
            <a:spLocks noChangeArrowheads="1"/>
          </p:cNvSpPr>
          <p:nvPr/>
        </p:nvSpPr>
        <p:spPr bwMode="auto">
          <a:xfrm>
            <a:off x="857250" y="1352550"/>
            <a:ext cx="294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</a:rPr>
              <a:t>相邻矢量相位差</a:t>
            </a:r>
            <a:r>
              <a:rPr lang="en-US" altLang="zh-CN">
                <a:solidFill>
                  <a:srgbClr val="FFFFFF"/>
                </a:solidFill>
                <a:latin typeface="宋体" panose="02010600030101010101" pitchFamily="2" charset="-122"/>
              </a:rPr>
              <a:t>:</a:t>
            </a:r>
            <a:endParaRPr lang="en-US" altLang="zh-CN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23964" name="Object 12"/>
          <p:cNvGraphicFramePr>
            <a:graphicFrameLocks noChangeAspect="1"/>
          </p:cNvGraphicFramePr>
          <p:nvPr/>
        </p:nvGraphicFramePr>
        <p:xfrm>
          <a:off x="3643313" y="1285875"/>
          <a:ext cx="17430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09" name="公式" r:id="rId22" imgW="2475865" imgH="936625" progId="Equation.3">
                  <p:embed/>
                </p:oleObj>
              </mc:Choice>
              <mc:Fallback>
                <p:oleObj name="公式" r:id="rId22" imgW="2475865" imgH="93662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1285875"/>
                        <a:ext cx="174307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65" name="Rectangle 29"/>
          <p:cNvSpPr>
            <a:spLocks noChangeArrowheads="1"/>
          </p:cNvSpPr>
          <p:nvPr/>
        </p:nvSpPr>
        <p:spPr bwMode="auto">
          <a:xfrm>
            <a:off x="896938" y="2000250"/>
            <a:ext cx="35861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</a:rPr>
              <a:t>暗纹条件（合振幅为 </a:t>
            </a:r>
            <a:r>
              <a:rPr lang="en-US" altLang="zh-CN">
                <a:solidFill>
                  <a:srgbClr val="FFFF00"/>
                </a:solidFill>
                <a:latin typeface="宋体" panose="02010600030101010101" pitchFamily="2" charset="-122"/>
              </a:rPr>
              <a:t>0</a:t>
            </a: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</a:rPr>
              <a:t>）</a:t>
            </a:r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423966" name="Rectangle 30"/>
          <p:cNvSpPr>
            <a:spLocks noChangeArrowheads="1"/>
          </p:cNvSpPr>
          <p:nvPr/>
        </p:nvSpPr>
        <p:spPr bwMode="auto">
          <a:xfrm>
            <a:off x="747713" y="5519738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(1) </a:t>
            </a:r>
            <a:r>
              <a:rPr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对五缝干涉，相邻两主极大间有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4</a:t>
            </a:r>
            <a:r>
              <a:rPr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个极小，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3</a:t>
            </a:r>
            <a:r>
              <a:rPr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个次极大。</a:t>
            </a:r>
            <a:endParaRPr lang="zh-CN" altLang="en-US">
              <a:solidFill>
                <a:srgbClr val="FF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23967" name="Text Box 31"/>
          <p:cNvSpPr txBox="1">
            <a:spLocks noChangeArrowheads="1"/>
          </p:cNvSpPr>
          <p:nvPr/>
        </p:nvSpPr>
        <p:spPr bwMode="auto">
          <a:xfrm>
            <a:off x="747713" y="5016500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结论</a:t>
            </a:r>
            <a:endParaRPr lang="zh-CN" altLang="en-US">
              <a:solidFill>
                <a:srgbClr val="FFFF00"/>
              </a:solidFill>
            </a:endParaRPr>
          </a:p>
        </p:txBody>
      </p:sp>
      <p:grpSp>
        <p:nvGrpSpPr>
          <p:cNvPr id="2" name="Group 32"/>
          <p:cNvGrpSpPr/>
          <p:nvPr/>
        </p:nvGrpSpPr>
        <p:grpSpPr bwMode="auto">
          <a:xfrm>
            <a:off x="771525" y="4556125"/>
            <a:ext cx="7696200" cy="457200"/>
            <a:chOff x="672" y="1392"/>
            <a:chExt cx="4848" cy="288"/>
          </a:xfrm>
        </p:grpSpPr>
        <p:sp>
          <p:nvSpPr>
            <p:cNvPr id="22572" name="Text Box 33"/>
            <p:cNvSpPr txBox="1">
              <a:spLocks noChangeArrowheads="1"/>
            </p:cNvSpPr>
            <p:nvPr/>
          </p:nvSpPr>
          <p:spPr bwMode="auto">
            <a:xfrm>
              <a:off x="672" y="139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</a:rPr>
                <a:t>-6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sp>
          <p:nvSpPr>
            <p:cNvPr id="22573" name="Text Box 34"/>
            <p:cNvSpPr txBox="1">
              <a:spLocks noChangeArrowheads="1"/>
            </p:cNvSpPr>
            <p:nvPr/>
          </p:nvSpPr>
          <p:spPr bwMode="auto">
            <a:xfrm>
              <a:off x="1056" y="139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</a:rPr>
                <a:t>-5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sp>
          <p:nvSpPr>
            <p:cNvPr id="22574" name="Text Box 35"/>
            <p:cNvSpPr txBox="1">
              <a:spLocks noChangeArrowheads="1"/>
            </p:cNvSpPr>
            <p:nvPr/>
          </p:nvSpPr>
          <p:spPr bwMode="auto">
            <a:xfrm>
              <a:off x="1440" y="139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</a:rPr>
                <a:t>-4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sp>
          <p:nvSpPr>
            <p:cNvPr id="22575" name="Text Box 36"/>
            <p:cNvSpPr txBox="1">
              <a:spLocks noChangeArrowheads="1"/>
            </p:cNvSpPr>
            <p:nvPr/>
          </p:nvSpPr>
          <p:spPr bwMode="auto">
            <a:xfrm>
              <a:off x="1824" y="139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</a:rPr>
                <a:t>-3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sp>
          <p:nvSpPr>
            <p:cNvPr id="22576" name="Text Box 37"/>
            <p:cNvSpPr txBox="1">
              <a:spLocks noChangeArrowheads="1"/>
            </p:cNvSpPr>
            <p:nvPr/>
          </p:nvSpPr>
          <p:spPr bwMode="auto">
            <a:xfrm>
              <a:off x="2208" y="139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</a:rPr>
                <a:t>-2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sp>
          <p:nvSpPr>
            <p:cNvPr id="22577" name="Text Box 38"/>
            <p:cNvSpPr txBox="1">
              <a:spLocks noChangeArrowheads="1"/>
            </p:cNvSpPr>
            <p:nvPr/>
          </p:nvSpPr>
          <p:spPr bwMode="auto">
            <a:xfrm>
              <a:off x="2592" y="139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</a:rPr>
                <a:t>-1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sp>
          <p:nvSpPr>
            <p:cNvPr id="22578" name="Text Box 39"/>
            <p:cNvSpPr txBox="1">
              <a:spLocks noChangeArrowheads="1"/>
            </p:cNvSpPr>
            <p:nvPr/>
          </p:nvSpPr>
          <p:spPr bwMode="auto">
            <a:xfrm>
              <a:off x="3026" y="139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</a:rPr>
                <a:t>0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sp>
          <p:nvSpPr>
            <p:cNvPr id="22579" name="Text Box 40"/>
            <p:cNvSpPr txBox="1">
              <a:spLocks noChangeArrowheads="1"/>
            </p:cNvSpPr>
            <p:nvPr/>
          </p:nvSpPr>
          <p:spPr bwMode="auto">
            <a:xfrm>
              <a:off x="3312" y="139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</a:rPr>
                <a:t>+1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sp>
          <p:nvSpPr>
            <p:cNvPr id="22580" name="Text Box 41"/>
            <p:cNvSpPr txBox="1">
              <a:spLocks noChangeArrowheads="1"/>
            </p:cNvSpPr>
            <p:nvPr/>
          </p:nvSpPr>
          <p:spPr bwMode="auto">
            <a:xfrm>
              <a:off x="3696" y="139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</a:rPr>
                <a:t>+2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sp>
          <p:nvSpPr>
            <p:cNvPr id="22581" name="Text Box 42"/>
            <p:cNvSpPr txBox="1">
              <a:spLocks noChangeArrowheads="1"/>
            </p:cNvSpPr>
            <p:nvPr/>
          </p:nvSpPr>
          <p:spPr bwMode="auto">
            <a:xfrm>
              <a:off x="4080" y="139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</a:rPr>
                <a:t>+3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sp>
          <p:nvSpPr>
            <p:cNvPr id="22582" name="Text Box 43"/>
            <p:cNvSpPr txBox="1">
              <a:spLocks noChangeArrowheads="1"/>
            </p:cNvSpPr>
            <p:nvPr/>
          </p:nvSpPr>
          <p:spPr bwMode="auto">
            <a:xfrm>
              <a:off x="4474" y="139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</a:rPr>
                <a:t>+4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sp>
          <p:nvSpPr>
            <p:cNvPr id="22583" name="Text Box 44"/>
            <p:cNvSpPr txBox="1">
              <a:spLocks noChangeArrowheads="1"/>
            </p:cNvSpPr>
            <p:nvPr/>
          </p:nvSpPr>
          <p:spPr bwMode="auto">
            <a:xfrm>
              <a:off x="4848" y="139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</a:rPr>
                <a:t>+5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  <p:sp>
          <p:nvSpPr>
            <p:cNvPr id="22584" name="Text Box 45"/>
            <p:cNvSpPr txBox="1">
              <a:spLocks noChangeArrowheads="1"/>
            </p:cNvSpPr>
            <p:nvPr/>
          </p:nvSpPr>
          <p:spPr bwMode="auto">
            <a:xfrm>
              <a:off x="5184" y="139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</a:rPr>
                <a:t>+6</a:t>
              </a:r>
              <a:endParaRPr lang="en-US" altLang="zh-CN" b="0">
                <a:solidFill>
                  <a:schemeClr val="bg1"/>
                </a:solidFill>
              </a:endParaRPr>
            </a:p>
          </p:txBody>
        </p:sp>
      </p:grpSp>
      <p:sp>
        <p:nvSpPr>
          <p:cNvPr id="423982" name="Text Box 46"/>
          <p:cNvSpPr txBox="1">
            <a:spLocks noChangeArrowheads="1"/>
          </p:cNvSpPr>
          <p:nvPr/>
        </p:nvSpPr>
        <p:spPr bwMode="auto">
          <a:xfrm>
            <a:off x="4716463" y="3068638"/>
            <a:ext cx="971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0" i="1">
                <a:solidFill>
                  <a:schemeClr val="bg1"/>
                </a:solidFill>
              </a:rPr>
              <a:t>I</a:t>
            </a:r>
            <a:r>
              <a:rPr lang="en-US" altLang="zh-CN" sz="2000" b="0">
                <a:solidFill>
                  <a:schemeClr val="bg1"/>
                </a:solidFill>
              </a:rPr>
              <a:t>/</a:t>
            </a:r>
            <a:r>
              <a:rPr lang="en-US" altLang="zh-CN" sz="2000" b="0">
                <a:solidFill>
                  <a:schemeClr val="bg1"/>
                </a:solidFill>
                <a:sym typeface="Symbol" panose="05050102010706020507" pitchFamily="18" charset="2"/>
              </a:rPr>
              <a:t></a:t>
            </a:r>
            <a:r>
              <a:rPr lang="en-US" altLang="zh-CN" sz="2000" b="0" i="1">
                <a:solidFill>
                  <a:schemeClr val="bg1"/>
                </a:solidFill>
              </a:rPr>
              <a:t>I </a:t>
            </a:r>
            <a:r>
              <a:rPr lang="en-US" altLang="zh-CN" sz="2000" b="0" i="1" baseline="-2500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endParaRPr lang="en-US" altLang="zh-CN" sz="2000" b="0" i="1" baseline="-25000">
              <a:solidFill>
                <a:schemeClr val="bg1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23983" name="Text Box 47"/>
          <p:cNvSpPr txBox="1">
            <a:spLocks noChangeArrowheads="1"/>
          </p:cNvSpPr>
          <p:nvPr/>
        </p:nvSpPr>
        <p:spPr bwMode="auto">
          <a:xfrm>
            <a:off x="755650" y="6024563"/>
            <a:ext cx="7388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FF"/>
                </a:solidFill>
              </a:rPr>
              <a:t>(2) </a:t>
            </a:r>
            <a:r>
              <a:rPr lang="zh-CN" altLang="en-US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主极大光强是相应位置处单缝引起光强的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5</a:t>
            </a:r>
            <a:r>
              <a:rPr lang="en-US" altLang="zh-CN" baseline="38000">
                <a:solidFill>
                  <a:srgbClr val="66FFFF"/>
                </a:solidFill>
                <a:ea typeface="楷体_GB2312" pitchFamily="49" charset="-122"/>
              </a:rPr>
              <a:t>2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倍</a:t>
            </a:r>
            <a:endParaRPr lang="zh-CN" altLang="en-US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423984" name="Rectangle 48"/>
          <p:cNvSpPr>
            <a:spLocks noChangeArrowheads="1"/>
          </p:cNvSpPr>
          <p:nvPr/>
        </p:nvSpPr>
        <p:spPr bwMode="auto">
          <a:xfrm>
            <a:off x="8421688" y="4508500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0" i="1">
                <a:solidFill>
                  <a:schemeClr val="bg1"/>
                </a:solidFill>
              </a:rPr>
              <a:t>k</a:t>
            </a:r>
            <a:endParaRPr lang="en-US" altLang="zh-CN" b="0" i="1">
              <a:solidFill>
                <a:schemeClr val="bg1"/>
              </a:solidFill>
            </a:endParaRPr>
          </a:p>
        </p:txBody>
      </p:sp>
      <p:sp>
        <p:nvSpPr>
          <p:cNvPr id="423985" name="Line 49"/>
          <p:cNvSpPr>
            <a:spLocks noChangeShapeType="1"/>
          </p:cNvSpPr>
          <p:nvPr/>
        </p:nvSpPr>
        <p:spPr bwMode="auto">
          <a:xfrm>
            <a:off x="827088" y="4581525"/>
            <a:ext cx="78486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3986" name="Line 50"/>
          <p:cNvSpPr>
            <a:spLocks noChangeShapeType="1"/>
          </p:cNvSpPr>
          <p:nvPr/>
        </p:nvSpPr>
        <p:spPr bwMode="auto">
          <a:xfrm flipV="1">
            <a:off x="4697413" y="3213100"/>
            <a:ext cx="0" cy="13684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3987" name="AutoShape 51"/>
          <p:cNvSpPr>
            <a:spLocks noChangeArrowheads="1"/>
          </p:cNvSpPr>
          <p:nvPr/>
        </p:nvSpPr>
        <p:spPr bwMode="auto">
          <a:xfrm>
            <a:off x="395288" y="4968875"/>
            <a:ext cx="360362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3" name="Object 52"/>
          <p:cNvGraphicFramePr>
            <a:graphicFrameLocks noChangeAspect="1"/>
          </p:cNvGraphicFramePr>
          <p:nvPr/>
        </p:nvGraphicFramePr>
        <p:xfrm>
          <a:off x="8286750" y="1071563"/>
          <a:ext cx="201613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10" name="公式" r:id="rId24" imgW="267335" imgH="334645" progId="Equation.3">
                  <p:embed/>
                </p:oleObj>
              </mc:Choice>
              <mc:Fallback>
                <p:oleObj name="公式" r:id="rId24" imgW="267335" imgH="334645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0" y="1071563"/>
                        <a:ext cx="201613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3"/>
          <p:cNvGraphicFramePr>
            <a:graphicFrameLocks noChangeAspect="1"/>
          </p:cNvGraphicFramePr>
          <p:nvPr/>
        </p:nvGraphicFramePr>
        <p:xfrm>
          <a:off x="7072313" y="714375"/>
          <a:ext cx="201612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11" name="公式" r:id="rId26" imgW="267335" imgH="334645" progId="Equation.3">
                  <p:embed/>
                </p:oleObj>
              </mc:Choice>
              <mc:Fallback>
                <p:oleObj name="公式" r:id="rId26" imgW="267335" imgH="334645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3" y="714375"/>
                        <a:ext cx="201612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4"/>
          <p:cNvGraphicFramePr>
            <a:graphicFrameLocks noChangeAspect="1"/>
          </p:cNvGraphicFramePr>
          <p:nvPr/>
        </p:nvGraphicFramePr>
        <p:xfrm>
          <a:off x="6429375" y="1643063"/>
          <a:ext cx="201613" cy="25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12" name="公式" r:id="rId28" imgW="267335" imgH="334645" progId="Equation.3">
                  <p:embed/>
                </p:oleObj>
              </mc:Choice>
              <mc:Fallback>
                <p:oleObj name="公式" r:id="rId28" imgW="267335" imgH="334645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1643063"/>
                        <a:ext cx="201613" cy="25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5"/>
          <p:cNvGraphicFramePr>
            <a:graphicFrameLocks noChangeAspect="1"/>
          </p:cNvGraphicFramePr>
          <p:nvPr/>
        </p:nvGraphicFramePr>
        <p:xfrm>
          <a:off x="7143750" y="2714625"/>
          <a:ext cx="2016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713" name="公式" r:id="rId30" imgW="267335" imgH="334645" progId="Equation.3">
                  <p:embed/>
                </p:oleObj>
              </mc:Choice>
              <mc:Fallback>
                <p:oleObj name="公式" r:id="rId30" imgW="267335" imgH="334645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0" y="2714625"/>
                        <a:ext cx="201613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1" name="灯片编号占位符 1"/>
          <p:cNvSpPr txBox="1"/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AF774A8-25F2-4CBC-AA77-431FD09B0BAC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  <a:endParaRPr lang="en-US" altLang="zh-CN" b="0">
              <a:solidFill>
                <a:srgbClr val="FF00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44" y="3110017"/>
            <a:ext cx="7704138" cy="2328311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2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23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3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23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2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2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2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5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42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42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42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2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2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2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42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423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423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23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1000"/>
                                        <p:tgtEl>
                                          <p:spTgt spid="42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42" grpId="0" animBg="1"/>
      <p:bldP spid="423960" grpId="0" autoUpdateAnimBg="0"/>
      <p:bldP spid="423961" grpId="0" autoUpdateAnimBg="0"/>
      <p:bldP spid="423963" grpId="0" autoUpdateAnimBg="0"/>
      <p:bldP spid="423965" grpId="0" autoUpdateAnimBg="0"/>
      <p:bldP spid="423966" grpId="0" autoUpdateAnimBg="0" build="p"/>
      <p:bldP spid="423967" grpId="0" autoUpdateAnimBg="0"/>
      <p:bldP spid="423982" grpId="0"/>
      <p:bldP spid="423983" grpId="0"/>
      <p:bldP spid="423984" grpId="0"/>
      <p:bldP spid="4239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986" name="Picture 2" descr="f3c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326698"/>
              </a:clrFrom>
              <a:clrTo>
                <a:srgbClr val="32669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80"/>
          <a:stretch>
            <a:fillRect/>
          </a:stretch>
        </p:blipFill>
        <p:spPr bwMode="auto">
          <a:xfrm>
            <a:off x="4271963" y="4437063"/>
            <a:ext cx="4464050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5987" name="Text Box 3"/>
          <p:cNvSpPr txBox="1">
            <a:spLocks noChangeArrowheads="1"/>
          </p:cNvSpPr>
          <p:nvPr/>
        </p:nvSpPr>
        <p:spPr bwMode="auto">
          <a:xfrm>
            <a:off x="696913" y="957263"/>
            <a:ext cx="35179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对</a:t>
            </a:r>
            <a:r>
              <a:rPr lang="en-US" altLang="zh-CN" i="1">
                <a:solidFill>
                  <a:srgbClr val="66FFFF"/>
                </a:solidFill>
              </a:rPr>
              <a:t>N</a:t>
            </a:r>
            <a:r>
              <a:rPr lang="en-US" altLang="zh-CN" i="1">
                <a:solidFill>
                  <a:srgbClr val="FF9999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缝干涉两主极大间有</a:t>
            </a:r>
            <a:r>
              <a:rPr lang="en-US" altLang="zh-CN" i="1">
                <a:solidFill>
                  <a:srgbClr val="66FFFF"/>
                </a:solidFill>
              </a:rPr>
              <a:t>N</a:t>
            </a:r>
            <a:r>
              <a:rPr lang="en-US" altLang="zh-CN">
                <a:solidFill>
                  <a:srgbClr val="66FFFF"/>
                </a:solidFill>
                <a:latin typeface="宋体" panose="02010600030101010101" pitchFamily="2" charset="-122"/>
              </a:rPr>
              <a:t>-</a:t>
            </a:r>
            <a:r>
              <a:rPr lang="en-US" altLang="zh-CN">
                <a:solidFill>
                  <a:srgbClr val="66FFFF"/>
                </a:solidFill>
              </a:rPr>
              <a:t>1</a:t>
            </a:r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个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极小，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 i="1">
                <a:solidFill>
                  <a:srgbClr val="66FFFF"/>
                </a:solidFill>
              </a:rPr>
              <a:t>N</a:t>
            </a:r>
            <a:r>
              <a:rPr lang="en-US" altLang="zh-CN">
                <a:solidFill>
                  <a:srgbClr val="66FF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>
                <a:solidFill>
                  <a:srgbClr val="66FFFF"/>
                </a:solidFill>
              </a:rPr>
              <a:t>2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个次极大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583113" y="4197350"/>
            <a:ext cx="4191000" cy="1916113"/>
            <a:chOff x="2887" y="2644"/>
            <a:chExt cx="2640" cy="1207"/>
          </a:xfrm>
        </p:grpSpPr>
        <p:sp>
          <p:nvSpPr>
            <p:cNvPr id="24620" name="Line 5"/>
            <p:cNvSpPr>
              <a:spLocks noChangeShapeType="1"/>
            </p:cNvSpPr>
            <p:nvPr/>
          </p:nvSpPr>
          <p:spPr bwMode="auto">
            <a:xfrm>
              <a:off x="2887" y="3635"/>
              <a:ext cx="264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621" name="Line 6"/>
            <p:cNvSpPr>
              <a:spLocks noChangeShapeType="1"/>
            </p:cNvSpPr>
            <p:nvPr/>
          </p:nvSpPr>
          <p:spPr bwMode="auto">
            <a:xfrm>
              <a:off x="4143" y="2717"/>
              <a:ext cx="0" cy="90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622" name="Line 7"/>
            <p:cNvSpPr>
              <a:spLocks noChangeShapeType="1"/>
            </p:cNvSpPr>
            <p:nvPr/>
          </p:nvSpPr>
          <p:spPr bwMode="auto">
            <a:xfrm>
              <a:off x="2887" y="2950"/>
              <a:ext cx="264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prstDash val="dash"/>
              <a:rou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623" name="Line 8"/>
            <p:cNvSpPr>
              <a:spLocks noChangeShapeType="1"/>
            </p:cNvSpPr>
            <p:nvPr/>
          </p:nvSpPr>
          <p:spPr bwMode="auto">
            <a:xfrm>
              <a:off x="3596" y="3548"/>
              <a:ext cx="0" cy="8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624" name="Line 9"/>
            <p:cNvSpPr>
              <a:spLocks noChangeShapeType="1"/>
            </p:cNvSpPr>
            <p:nvPr/>
          </p:nvSpPr>
          <p:spPr bwMode="auto">
            <a:xfrm>
              <a:off x="4682" y="3548"/>
              <a:ext cx="0" cy="87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24625" name="Object 18"/>
            <p:cNvGraphicFramePr>
              <a:graphicFrameLocks noChangeAspect="1"/>
            </p:cNvGraphicFramePr>
            <p:nvPr/>
          </p:nvGraphicFramePr>
          <p:xfrm>
            <a:off x="3319" y="3689"/>
            <a:ext cx="49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09" name="Equation" r:id="rId2" imgW="535305" imgH="178435" progId="Equation.3">
                    <p:embed/>
                  </p:oleObj>
                </mc:Choice>
                <mc:Fallback>
                  <p:oleObj name="Equation" r:id="rId2" imgW="535305" imgH="17843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9" y="3689"/>
                          <a:ext cx="49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6" name="Object 19"/>
            <p:cNvGraphicFramePr>
              <a:graphicFrameLocks noChangeAspect="1"/>
            </p:cNvGraphicFramePr>
            <p:nvPr/>
          </p:nvGraphicFramePr>
          <p:xfrm>
            <a:off x="3934" y="3689"/>
            <a:ext cx="414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10" name="Equation" r:id="rId4" imgW="445770" imgH="178435" progId="Equation.3">
                    <p:embed/>
                  </p:oleObj>
                </mc:Choice>
                <mc:Fallback>
                  <p:oleObj name="Equation" r:id="rId4" imgW="445770" imgH="178435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4" y="3689"/>
                          <a:ext cx="414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7" name="Object 20"/>
            <p:cNvGraphicFramePr>
              <a:graphicFrameLocks noChangeAspect="1"/>
            </p:cNvGraphicFramePr>
            <p:nvPr/>
          </p:nvGraphicFramePr>
          <p:xfrm>
            <a:off x="4516" y="3689"/>
            <a:ext cx="401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11" name="Equation" r:id="rId6" imgW="423545" imgH="178435" progId="Equation.3">
                    <p:embed/>
                  </p:oleObj>
                </mc:Choice>
                <mc:Fallback>
                  <p:oleObj name="Equation" r:id="rId6" imgW="423545" imgH="178435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6" y="3689"/>
                          <a:ext cx="401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8" name="Object 21"/>
            <p:cNvGraphicFramePr/>
            <p:nvPr/>
          </p:nvGraphicFramePr>
          <p:xfrm>
            <a:off x="3833" y="2800"/>
            <a:ext cx="25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12" name="公式" r:id="rId8" imgW="914400" imgH="468630" progId="Equation.3">
                    <p:embed/>
                  </p:oleObj>
                </mc:Choice>
                <mc:Fallback>
                  <p:oleObj name="公式" r:id="rId8" imgW="914400" imgH="468630" progId="Equation.3">
                    <p:embed/>
                    <p:pic>
                      <p:nvPicPr>
                        <p:cNvPr id="0" name="Object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2800"/>
                          <a:ext cx="25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9" name="Object 22"/>
            <p:cNvGraphicFramePr/>
            <p:nvPr/>
          </p:nvGraphicFramePr>
          <p:xfrm>
            <a:off x="4145" y="2644"/>
            <a:ext cx="129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13" name="公式" r:id="rId10" imgW="200660" imgH="312420" progId="Equation.3">
                    <p:embed/>
                  </p:oleObj>
                </mc:Choice>
                <mc:Fallback>
                  <p:oleObj name="公式" r:id="rId10" imgW="200660" imgH="312420" progId="Equation.3">
                    <p:embed/>
                    <p:pic>
                      <p:nvPicPr>
                        <p:cNvPr id="0" name="Object 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5" y="2644"/>
                          <a:ext cx="129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/>
          <p:nvPr/>
        </p:nvGrpSpPr>
        <p:grpSpPr bwMode="auto">
          <a:xfrm>
            <a:off x="4572000" y="333375"/>
            <a:ext cx="4208463" cy="1370013"/>
            <a:chOff x="2880" y="404"/>
            <a:chExt cx="2651" cy="863"/>
          </a:xfrm>
        </p:grpSpPr>
        <p:pic>
          <p:nvPicPr>
            <p:cNvPr id="24609" name="Picture 16" descr="14"/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326698"/>
                </a:clrFrom>
                <a:clrTo>
                  <a:srgbClr val="32669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90" r="21069"/>
            <a:stretch>
              <a:fillRect/>
            </a:stretch>
          </p:blipFill>
          <p:spPr bwMode="auto">
            <a:xfrm>
              <a:off x="2880" y="418"/>
              <a:ext cx="2541" cy="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4610" name="Object 13"/>
            <p:cNvGraphicFramePr>
              <a:graphicFrameLocks noChangeAspect="1"/>
            </p:cNvGraphicFramePr>
            <p:nvPr/>
          </p:nvGraphicFramePr>
          <p:xfrm>
            <a:off x="3323" y="1013"/>
            <a:ext cx="49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14" name="公式" r:id="rId13" imgW="535305" imgH="178435" progId="Equation.3">
                    <p:embed/>
                  </p:oleObj>
                </mc:Choice>
                <mc:Fallback>
                  <p:oleObj name="公式" r:id="rId13" imgW="535305" imgH="17843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3" y="1013"/>
                          <a:ext cx="49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1" name="Object 14"/>
            <p:cNvGraphicFramePr>
              <a:graphicFrameLocks noChangeAspect="1"/>
            </p:cNvGraphicFramePr>
            <p:nvPr/>
          </p:nvGraphicFramePr>
          <p:xfrm>
            <a:off x="3938" y="1013"/>
            <a:ext cx="414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15" name="公式" r:id="rId15" imgW="445770" imgH="178435" progId="Equation.3">
                    <p:embed/>
                  </p:oleObj>
                </mc:Choice>
                <mc:Fallback>
                  <p:oleObj name="公式" r:id="rId15" imgW="445770" imgH="17843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8" y="1013"/>
                          <a:ext cx="414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2" name="Object 15"/>
            <p:cNvGraphicFramePr>
              <a:graphicFrameLocks noChangeAspect="1"/>
            </p:cNvGraphicFramePr>
            <p:nvPr/>
          </p:nvGraphicFramePr>
          <p:xfrm>
            <a:off x="4520" y="1013"/>
            <a:ext cx="401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16" name="公式" r:id="rId17" imgW="423545" imgH="178435" progId="Equation.3">
                    <p:embed/>
                  </p:oleObj>
                </mc:Choice>
                <mc:Fallback>
                  <p:oleObj name="公式" r:id="rId17" imgW="423545" imgH="17843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1013"/>
                          <a:ext cx="401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3" name="Line 20"/>
            <p:cNvSpPr>
              <a:spLocks noChangeShapeType="1"/>
            </p:cNvSpPr>
            <p:nvPr/>
          </p:nvSpPr>
          <p:spPr bwMode="auto">
            <a:xfrm>
              <a:off x="2891" y="959"/>
              <a:ext cx="264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614" name="Line 21"/>
            <p:cNvSpPr>
              <a:spLocks noChangeShapeType="1"/>
            </p:cNvSpPr>
            <p:nvPr/>
          </p:nvSpPr>
          <p:spPr bwMode="auto">
            <a:xfrm>
              <a:off x="4139" y="404"/>
              <a:ext cx="0" cy="544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615" name="Line 22"/>
            <p:cNvSpPr>
              <a:spLocks noChangeShapeType="1"/>
            </p:cNvSpPr>
            <p:nvPr/>
          </p:nvSpPr>
          <p:spPr bwMode="auto">
            <a:xfrm>
              <a:off x="2891" y="705"/>
              <a:ext cx="264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prstDash val="dash"/>
              <a:rou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616" name="Line 23"/>
            <p:cNvSpPr>
              <a:spLocks noChangeShapeType="1"/>
            </p:cNvSpPr>
            <p:nvPr/>
          </p:nvSpPr>
          <p:spPr bwMode="auto">
            <a:xfrm>
              <a:off x="3576" y="873"/>
              <a:ext cx="0" cy="8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617" name="Line 24"/>
            <p:cNvSpPr>
              <a:spLocks noChangeShapeType="1"/>
            </p:cNvSpPr>
            <p:nvPr/>
          </p:nvSpPr>
          <p:spPr bwMode="auto">
            <a:xfrm>
              <a:off x="4702" y="873"/>
              <a:ext cx="0" cy="8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24618" name="Object 16"/>
            <p:cNvGraphicFramePr/>
            <p:nvPr/>
          </p:nvGraphicFramePr>
          <p:xfrm>
            <a:off x="3890" y="532"/>
            <a:ext cx="215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17" name="公式" r:id="rId19" imgW="769620" imgH="468630" progId="Equation.3">
                    <p:embed/>
                  </p:oleObj>
                </mc:Choice>
                <mc:Fallback>
                  <p:oleObj name="公式" r:id="rId19" imgW="769620" imgH="468630" progId="Equation.3">
                    <p:embed/>
                    <p:pic>
                      <p:nvPicPr>
                        <p:cNvPr id="0" name="Object 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0" y="532"/>
                          <a:ext cx="215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9" name="Object 17"/>
            <p:cNvGraphicFramePr/>
            <p:nvPr/>
          </p:nvGraphicFramePr>
          <p:xfrm>
            <a:off x="4150" y="438"/>
            <a:ext cx="129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18" name="公式" r:id="rId21" imgW="200660" imgH="312420" progId="Equation.3">
                    <p:embed/>
                  </p:oleObj>
                </mc:Choice>
                <mc:Fallback>
                  <p:oleObj name="公式" r:id="rId21" imgW="200660" imgH="312420" progId="Equation.3">
                    <p:embed/>
                    <p:pic>
                      <p:nvPicPr>
                        <p:cNvPr id="0" name="Object 1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438"/>
                          <a:ext cx="129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6011" name="Object 2"/>
          <p:cNvGraphicFramePr>
            <a:graphicFrameLocks noChangeAspect="1"/>
          </p:cNvGraphicFramePr>
          <p:nvPr/>
        </p:nvGraphicFramePr>
        <p:xfrm>
          <a:off x="5283200" y="1660525"/>
          <a:ext cx="630238" cy="22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19" name="公式" r:id="rId23" imgW="992505" imgH="334645" progId="Equation.3">
                  <p:embed/>
                </p:oleObj>
              </mc:Choice>
              <mc:Fallback>
                <p:oleObj name="公式" r:id="rId23" imgW="992505" imgH="33464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1660525"/>
                        <a:ext cx="630238" cy="22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012" name="Object 3"/>
          <p:cNvGraphicFramePr>
            <a:graphicFrameLocks noChangeAspect="1"/>
          </p:cNvGraphicFramePr>
          <p:nvPr/>
        </p:nvGraphicFramePr>
        <p:xfrm>
          <a:off x="5337175" y="3773488"/>
          <a:ext cx="608013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20" name="公式" r:id="rId25" imgW="958850" imgH="323215" progId="Equation.3">
                  <p:embed/>
                </p:oleObj>
              </mc:Choice>
              <mc:Fallback>
                <p:oleObj name="公式" r:id="rId25" imgW="958850" imgH="32321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175" y="3773488"/>
                        <a:ext cx="608013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6013" name="Object 4"/>
          <p:cNvGraphicFramePr>
            <a:graphicFrameLocks noChangeAspect="1"/>
          </p:cNvGraphicFramePr>
          <p:nvPr/>
        </p:nvGraphicFramePr>
        <p:xfrm>
          <a:off x="5303838" y="6203950"/>
          <a:ext cx="615950" cy="22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21" name="公式" r:id="rId27" imgW="981075" imgH="334645" progId="Equation.3">
                  <p:embed/>
                </p:oleObj>
              </mc:Choice>
              <mc:Fallback>
                <p:oleObj name="公式" r:id="rId27" imgW="981075" imgH="33464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6203950"/>
                        <a:ext cx="615950" cy="22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6014" name="Rectangle 30"/>
          <p:cNvSpPr>
            <a:spLocks noChangeArrowheads="1"/>
          </p:cNvSpPr>
          <p:nvPr/>
        </p:nvSpPr>
        <p:spPr bwMode="auto">
          <a:xfrm>
            <a:off x="714375" y="2565400"/>
            <a:ext cx="233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衍射屏上总能量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26015" name="Object 5"/>
          <p:cNvGraphicFramePr>
            <a:graphicFrameLocks noChangeAspect="1"/>
          </p:cNvGraphicFramePr>
          <p:nvPr/>
        </p:nvGraphicFramePr>
        <p:xfrm>
          <a:off x="3135313" y="2643188"/>
          <a:ext cx="1008062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22" name="公式" r:id="rId29" imgW="1126490" imgH="323215" progId="Equation.3">
                  <p:embed/>
                </p:oleObj>
              </mc:Choice>
              <mc:Fallback>
                <p:oleObj name="公式" r:id="rId29" imgW="1126490" imgH="32321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2643188"/>
                        <a:ext cx="1008062" cy="30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6016" name="Rectangle 32"/>
          <p:cNvSpPr>
            <a:spLocks noChangeArrowheads="1"/>
          </p:cNvSpPr>
          <p:nvPr/>
        </p:nvSpPr>
        <p:spPr bwMode="auto">
          <a:xfrm>
            <a:off x="755650" y="3175000"/>
            <a:ext cx="202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主极大的强度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26017" name="Object 6"/>
          <p:cNvGraphicFramePr>
            <a:graphicFrameLocks noChangeAspect="1"/>
          </p:cNvGraphicFramePr>
          <p:nvPr/>
        </p:nvGraphicFramePr>
        <p:xfrm>
          <a:off x="2898775" y="3181350"/>
          <a:ext cx="10255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23" name="公式" r:id="rId31" imgW="1170940" imgH="423545" progId="Equation.3">
                  <p:embed/>
                </p:oleObj>
              </mc:Choice>
              <mc:Fallback>
                <p:oleObj name="公式" r:id="rId31" imgW="1170940" imgH="42354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5" y="3181350"/>
                        <a:ext cx="10255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6018" name="Text Box 34"/>
          <p:cNvSpPr txBox="1">
            <a:spLocks noChangeArrowheads="1"/>
          </p:cNvSpPr>
          <p:nvPr/>
        </p:nvSpPr>
        <p:spPr bwMode="auto">
          <a:xfrm>
            <a:off x="766763" y="3616325"/>
            <a:ext cx="337343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>
                <a:solidFill>
                  <a:schemeClr val="bg1"/>
                </a:solidFill>
              </a:rPr>
              <a:t>由能量守恒，主极大的宽度</a:t>
            </a:r>
            <a:endParaRPr lang="zh-CN" altLang="en-US" b="0">
              <a:solidFill>
                <a:schemeClr val="bg1"/>
              </a:solidFill>
            </a:endParaRPr>
          </a:p>
        </p:txBody>
      </p:sp>
      <p:graphicFrame>
        <p:nvGraphicFramePr>
          <p:cNvPr id="426019" name="Object 7"/>
          <p:cNvGraphicFramePr>
            <a:graphicFrameLocks noChangeAspect="1"/>
          </p:cNvGraphicFramePr>
          <p:nvPr/>
        </p:nvGraphicFramePr>
        <p:xfrm>
          <a:off x="1763713" y="4279900"/>
          <a:ext cx="9175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24" name="公式" r:id="rId33" imgW="1026160" imgH="457200" progId="Equation.3">
                  <p:embed/>
                </p:oleObj>
              </mc:Choice>
              <mc:Fallback>
                <p:oleObj name="公式" r:id="rId33" imgW="102616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279900"/>
                        <a:ext cx="9175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6020" name="Rectangle 36"/>
          <p:cNvSpPr>
            <a:spLocks noChangeArrowheads="1"/>
          </p:cNvSpPr>
          <p:nvPr/>
        </p:nvSpPr>
        <p:spPr bwMode="auto">
          <a:xfrm>
            <a:off x="785813" y="4857750"/>
            <a:ext cx="3429000" cy="152082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sym typeface="WP Greek Century"/>
              </a:rPr>
              <a:t>随着</a:t>
            </a:r>
            <a:r>
              <a:rPr lang="en-US" altLang="zh-CN" i="1">
                <a:solidFill>
                  <a:srgbClr val="66FFFF"/>
                </a:solidFill>
                <a:sym typeface="WP Greek Century"/>
              </a:rPr>
              <a:t>N</a:t>
            </a:r>
            <a:r>
              <a:rPr lang="en-US" altLang="zh-CN">
                <a:solidFill>
                  <a:schemeClr val="bg1"/>
                </a:solidFill>
                <a:sym typeface="WP Greek Century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sym typeface="WP Greek Century"/>
              </a:rPr>
              <a:t>的增大，主极大变得更为尖锐，且主极大间为暗背景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  <a:sym typeface="WP Greek Century"/>
            </a:endParaRPr>
          </a:p>
        </p:txBody>
      </p:sp>
      <p:sp>
        <p:nvSpPr>
          <p:cNvPr id="426021" name="Rectangle 37"/>
          <p:cNvSpPr>
            <a:spLocks noChangeArrowheads="1"/>
          </p:cNvSpPr>
          <p:nvPr/>
        </p:nvSpPr>
        <p:spPr bwMode="auto">
          <a:xfrm>
            <a:off x="468313" y="407988"/>
            <a:ext cx="33115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2. </a:t>
            </a:r>
            <a:r>
              <a:rPr lang="zh-CN" altLang="en-US">
                <a:solidFill>
                  <a:schemeClr val="bg1"/>
                </a:solidFill>
              </a:rPr>
              <a:t>推广：</a:t>
            </a:r>
            <a:r>
              <a:rPr lang="en-US" altLang="zh-CN" i="1">
                <a:solidFill>
                  <a:srgbClr val="FFFF00"/>
                </a:solidFill>
              </a:rPr>
              <a:t>N </a:t>
            </a:r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缝干涉</a:t>
            </a:r>
            <a:endParaRPr lang="zh-CN" altLang="en-US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grpSp>
        <p:nvGrpSpPr>
          <p:cNvPr id="4" name="Group 38"/>
          <p:cNvGrpSpPr/>
          <p:nvPr/>
        </p:nvGrpSpPr>
        <p:grpSpPr bwMode="auto">
          <a:xfrm>
            <a:off x="4284663" y="2133600"/>
            <a:ext cx="4532312" cy="1563688"/>
            <a:chOff x="2672" y="1436"/>
            <a:chExt cx="2855" cy="985"/>
          </a:xfrm>
        </p:grpSpPr>
        <p:sp>
          <p:nvSpPr>
            <p:cNvPr id="24598" name="Line 39"/>
            <p:cNvSpPr>
              <a:spLocks noChangeShapeType="1"/>
            </p:cNvSpPr>
            <p:nvPr/>
          </p:nvSpPr>
          <p:spPr bwMode="auto">
            <a:xfrm>
              <a:off x="2887" y="2205"/>
              <a:ext cx="264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599" name="Line 40"/>
            <p:cNvSpPr>
              <a:spLocks noChangeShapeType="1"/>
            </p:cNvSpPr>
            <p:nvPr/>
          </p:nvSpPr>
          <p:spPr bwMode="auto">
            <a:xfrm>
              <a:off x="4135" y="1499"/>
              <a:ext cx="0" cy="71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600" name="Line 41"/>
            <p:cNvSpPr>
              <a:spLocks noChangeShapeType="1"/>
            </p:cNvSpPr>
            <p:nvPr/>
          </p:nvSpPr>
          <p:spPr bwMode="auto">
            <a:xfrm>
              <a:off x="2887" y="1666"/>
              <a:ext cx="2640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prstDash val="dash"/>
              <a:rou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601" name="Line 42"/>
            <p:cNvSpPr>
              <a:spLocks noChangeShapeType="1"/>
            </p:cNvSpPr>
            <p:nvPr/>
          </p:nvSpPr>
          <p:spPr bwMode="auto">
            <a:xfrm>
              <a:off x="3596" y="2119"/>
              <a:ext cx="0" cy="8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4602" name="Line 43"/>
            <p:cNvSpPr>
              <a:spLocks noChangeShapeType="1"/>
            </p:cNvSpPr>
            <p:nvPr/>
          </p:nvSpPr>
          <p:spPr bwMode="auto">
            <a:xfrm>
              <a:off x="4674" y="2119"/>
              <a:ext cx="0" cy="8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24603" name="Object 8"/>
            <p:cNvGraphicFramePr>
              <a:graphicFrameLocks noChangeAspect="1"/>
            </p:cNvGraphicFramePr>
            <p:nvPr/>
          </p:nvGraphicFramePr>
          <p:xfrm>
            <a:off x="3319" y="2259"/>
            <a:ext cx="49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25" name="Equation" r:id="rId35" imgW="535305" imgH="178435" progId="Equation.3">
                    <p:embed/>
                  </p:oleObj>
                </mc:Choice>
                <mc:Fallback>
                  <p:oleObj name="Equation" r:id="rId35" imgW="535305" imgH="17843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9" y="2259"/>
                          <a:ext cx="49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4" name="Object 9"/>
            <p:cNvGraphicFramePr>
              <a:graphicFrameLocks noChangeAspect="1"/>
            </p:cNvGraphicFramePr>
            <p:nvPr/>
          </p:nvGraphicFramePr>
          <p:xfrm>
            <a:off x="3934" y="2259"/>
            <a:ext cx="414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26" name="Equation" r:id="rId37" imgW="445770" imgH="178435" progId="Equation.3">
                    <p:embed/>
                  </p:oleObj>
                </mc:Choice>
                <mc:Fallback>
                  <p:oleObj name="Equation" r:id="rId37" imgW="445770" imgH="17843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4" y="2259"/>
                          <a:ext cx="414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5" name="Object 10"/>
            <p:cNvGraphicFramePr>
              <a:graphicFrameLocks noChangeAspect="1"/>
            </p:cNvGraphicFramePr>
            <p:nvPr/>
          </p:nvGraphicFramePr>
          <p:xfrm>
            <a:off x="4516" y="2259"/>
            <a:ext cx="401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27" name="Equation" r:id="rId39" imgW="423545" imgH="178435" progId="Equation.3">
                    <p:embed/>
                  </p:oleObj>
                </mc:Choice>
                <mc:Fallback>
                  <p:oleObj name="Equation" r:id="rId39" imgW="423545" imgH="17843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6" y="2259"/>
                          <a:ext cx="401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6" name="Object 11"/>
            <p:cNvGraphicFramePr/>
            <p:nvPr/>
          </p:nvGraphicFramePr>
          <p:xfrm>
            <a:off x="3787" y="1530"/>
            <a:ext cx="272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28" name="公式" r:id="rId41" imgW="981075" imgH="468630" progId="Equation.3">
                    <p:embed/>
                  </p:oleObj>
                </mc:Choice>
                <mc:Fallback>
                  <p:oleObj name="公式" r:id="rId41" imgW="981075" imgH="468630" progId="Equation.3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1530"/>
                          <a:ext cx="272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7" name="Object 12"/>
            <p:cNvGraphicFramePr/>
            <p:nvPr/>
          </p:nvGraphicFramePr>
          <p:xfrm>
            <a:off x="4149" y="1436"/>
            <a:ext cx="129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4929" name="公式" r:id="rId43" imgW="200660" imgH="312420" progId="Equation.3">
                    <p:embed/>
                  </p:oleObj>
                </mc:Choice>
                <mc:Fallback>
                  <p:oleObj name="公式" r:id="rId43" imgW="200660" imgH="312420" progId="Equation.3">
                    <p:embed/>
                    <p:pic>
                      <p:nvPicPr>
                        <p:cNvPr id="0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9" y="1436"/>
                          <a:ext cx="129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608" name="Picture 49" descr="f3b"/>
            <p:cNvPicPr>
              <a:picLocks noChangeAspect="1" noChangeArrowheads="1"/>
            </p:cNvPicPr>
            <p:nvPr/>
          </p:nvPicPr>
          <p:blipFill>
            <a:blip r:embed="rId45">
              <a:clrChange>
                <a:clrFrom>
                  <a:srgbClr val="326698"/>
                </a:clrFrom>
                <a:clrTo>
                  <a:srgbClr val="326698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802"/>
            <a:stretch>
              <a:fillRect/>
            </a:stretch>
          </p:blipFill>
          <p:spPr bwMode="auto">
            <a:xfrm>
              <a:off x="2672" y="1509"/>
              <a:ext cx="2812" cy="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26041" name="Text Box 57"/>
          <p:cNvSpPr txBox="1">
            <a:spLocks noChangeArrowheads="1"/>
          </p:cNvSpPr>
          <p:nvPr/>
        </p:nvSpPr>
        <p:spPr bwMode="auto">
          <a:xfrm>
            <a:off x="5838825" y="1557338"/>
            <a:ext cx="1973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缝干涉强度分布</a:t>
            </a:r>
            <a:endParaRPr kumimoji="0" lang="zh-CN" altLang="en-US" sz="2000">
              <a:solidFill>
                <a:schemeClr val="bg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26042" name="Text Box 58"/>
          <p:cNvSpPr txBox="1">
            <a:spLocks noChangeArrowheads="1"/>
          </p:cNvSpPr>
          <p:nvPr/>
        </p:nvSpPr>
        <p:spPr bwMode="auto">
          <a:xfrm>
            <a:off x="5873750" y="3662363"/>
            <a:ext cx="1973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缝干涉强度分布</a:t>
            </a:r>
            <a:endParaRPr kumimoji="0" lang="zh-CN" altLang="en-US" sz="2000">
              <a:solidFill>
                <a:schemeClr val="bg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26043" name="Text Box 59"/>
          <p:cNvSpPr txBox="1">
            <a:spLocks noChangeArrowheads="1"/>
          </p:cNvSpPr>
          <p:nvPr/>
        </p:nvSpPr>
        <p:spPr bwMode="auto">
          <a:xfrm>
            <a:off x="5838825" y="6092825"/>
            <a:ext cx="1973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000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缝干涉强度分布</a:t>
            </a:r>
            <a:endParaRPr kumimoji="0" lang="zh-CN" altLang="en-US" sz="2000">
              <a:solidFill>
                <a:schemeClr val="bg1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4597" name="灯片编号占位符 1"/>
          <p:cNvSpPr txBox="1"/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C8122F-F8C9-4878-8583-6F387FDC7769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2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2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2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2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2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26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6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2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2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26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26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/>
      <p:bldP spid="426014" grpId="0" autoUpdateAnimBg="0" build="p"/>
      <p:bldP spid="426016" grpId="0" autoUpdateAnimBg="0" build="p"/>
      <p:bldP spid="426018" grpId="0" autoUpdateAnimBg="0" build="p"/>
      <p:bldP spid="426020" grpId="0" animBg="1"/>
      <p:bldP spid="426021" grpId="0" autoUpdateAnimBg="0"/>
      <p:bldP spid="426041" grpId="0"/>
      <p:bldP spid="426042" grpId="0"/>
      <p:bldP spid="4260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Text Box 2"/>
          <p:cNvSpPr txBox="1">
            <a:spLocks noChangeArrowheads="1"/>
          </p:cNvSpPr>
          <p:nvPr/>
        </p:nvSpPr>
        <p:spPr bwMode="auto">
          <a:xfrm>
            <a:off x="357188" y="173038"/>
            <a:ext cx="457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三</a:t>
            </a:r>
            <a:r>
              <a:rPr lang="en-US" altLang="zh-CN" sz="2800">
                <a:solidFill>
                  <a:srgbClr val="FFFF00"/>
                </a:solidFill>
              </a:rPr>
              <a:t>. </a:t>
            </a:r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光栅衍射</a:t>
            </a:r>
            <a:endParaRPr lang="zh-CN" altLang="en-US" sz="280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428035" name="Rectangle 3"/>
          <p:cNvSpPr>
            <a:spLocks noChangeArrowheads="1"/>
          </p:cNvSpPr>
          <p:nvPr/>
        </p:nvSpPr>
        <p:spPr bwMode="auto">
          <a:xfrm>
            <a:off x="642938" y="692150"/>
            <a:ext cx="52863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1. </a:t>
            </a:r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单缝衍射和缝间干涉的共同结果</a:t>
            </a:r>
            <a:endParaRPr lang="zh-CN" altLang="en-US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sp>
        <p:nvSpPr>
          <p:cNvPr id="26628" name="灯片编号占位符 1"/>
          <p:cNvSpPr txBox="1"/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1D53197-53AD-4928-A118-9325AFF66224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/23</a:t>
            </a:r>
            <a:endParaRPr lang="en-US" altLang="zh-CN" b="0">
              <a:solidFill>
                <a:srgbClr val="FF00FF"/>
              </a:solidFill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755650" y="1196975"/>
            <a:ext cx="7704138" cy="4248150"/>
            <a:chOff x="204" y="610"/>
            <a:chExt cx="5268" cy="3509"/>
          </a:xfrm>
        </p:grpSpPr>
        <p:pic>
          <p:nvPicPr>
            <p:cNvPr id="26632" name="Picture 14" descr="光栅衍射图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663"/>
              <a:ext cx="5268" cy="3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Text Box 15"/>
            <p:cNvSpPr txBox="1">
              <a:spLocks noChangeArrowheads="1"/>
            </p:cNvSpPr>
            <p:nvPr/>
          </p:nvSpPr>
          <p:spPr bwMode="auto">
            <a:xfrm>
              <a:off x="1135" y="610"/>
              <a:ext cx="81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292929"/>
                  </a:solidFill>
                  <a:latin typeface="Arial" panose="020B0604020202020204" pitchFamily="34" charset="0"/>
                </a:rPr>
                <a:t>(a)1</a:t>
              </a:r>
              <a:r>
                <a:rPr lang="zh-CN" altLang="en-US" sz="1800">
                  <a:solidFill>
                    <a:srgbClr val="292929"/>
                  </a:solidFill>
                  <a:latin typeface="Arial" panose="020B0604020202020204" pitchFamily="34" charset="0"/>
                </a:rPr>
                <a:t>条缝</a:t>
              </a:r>
              <a:endParaRPr lang="zh-CN" altLang="en-US" sz="1800">
                <a:solidFill>
                  <a:srgbClr val="29292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34" name="Text Box 16"/>
            <p:cNvSpPr txBox="1">
              <a:spLocks noChangeArrowheads="1"/>
            </p:cNvSpPr>
            <p:nvPr/>
          </p:nvSpPr>
          <p:spPr bwMode="auto">
            <a:xfrm>
              <a:off x="3916" y="2724"/>
              <a:ext cx="815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292929"/>
                  </a:solidFill>
                  <a:latin typeface="Arial" panose="020B0604020202020204" pitchFamily="34" charset="0"/>
                </a:rPr>
                <a:t>(f)20</a:t>
              </a:r>
              <a:r>
                <a:rPr lang="zh-CN" altLang="en-US" sz="1800">
                  <a:solidFill>
                    <a:srgbClr val="292929"/>
                  </a:solidFill>
                  <a:latin typeface="Arial" panose="020B0604020202020204" pitchFamily="34" charset="0"/>
                </a:rPr>
                <a:t>条缝</a:t>
              </a:r>
              <a:endParaRPr lang="zh-CN" altLang="en-US" sz="1800">
                <a:solidFill>
                  <a:srgbClr val="29292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35" name="Text Box 17"/>
            <p:cNvSpPr txBox="1">
              <a:spLocks noChangeArrowheads="1"/>
            </p:cNvSpPr>
            <p:nvPr/>
          </p:nvSpPr>
          <p:spPr bwMode="auto">
            <a:xfrm>
              <a:off x="3868" y="1642"/>
              <a:ext cx="81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292929"/>
                  </a:solidFill>
                  <a:latin typeface="Arial" panose="020B0604020202020204" pitchFamily="34" charset="0"/>
                </a:rPr>
                <a:t>(e)6</a:t>
              </a:r>
              <a:r>
                <a:rPr lang="zh-CN" altLang="en-US" sz="1800">
                  <a:solidFill>
                    <a:srgbClr val="292929"/>
                  </a:solidFill>
                  <a:latin typeface="Arial" panose="020B0604020202020204" pitchFamily="34" charset="0"/>
                </a:rPr>
                <a:t>条缝</a:t>
              </a:r>
              <a:endParaRPr lang="zh-CN" altLang="en-US" sz="1800">
                <a:solidFill>
                  <a:srgbClr val="29292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36" name="Text Box 18"/>
            <p:cNvSpPr txBox="1">
              <a:spLocks noChangeArrowheads="1"/>
            </p:cNvSpPr>
            <p:nvPr/>
          </p:nvSpPr>
          <p:spPr bwMode="auto">
            <a:xfrm>
              <a:off x="1156" y="2668"/>
              <a:ext cx="816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292929"/>
                  </a:solidFill>
                  <a:latin typeface="Arial" panose="020B0604020202020204" pitchFamily="34" charset="0"/>
                </a:rPr>
                <a:t>(c)3</a:t>
              </a:r>
              <a:r>
                <a:rPr lang="zh-CN" altLang="en-US" sz="1800">
                  <a:solidFill>
                    <a:srgbClr val="292929"/>
                  </a:solidFill>
                  <a:latin typeface="Arial" panose="020B0604020202020204" pitchFamily="34" charset="0"/>
                </a:rPr>
                <a:t>条缝</a:t>
              </a:r>
              <a:endParaRPr lang="zh-CN" altLang="en-US" sz="1800">
                <a:solidFill>
                  <a:srgbClr val="29292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37" name="Text Box 19"/>
            <p:cNvSpPr txBox="1">
              <a:spLocks noChangeArrowheads="1"/>
            </p:cNvSpPr>
            <p:nvPr/>
          </p:nvSpPr>
          <p:spPr bwMode="auto">
            <a:xfrm>
              <a:off x="1135" y="1642"/>
              <a:ext cx="816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292929"/>
                  </a:solidFill>
                  <a:latin typeface="Arial" panose="020B0604020202020204" pitchFamily="34" charset="0"/>
                </a:rPr>
                <a:t>(b)2</a:t>
              </a:r>
              <a:r>
                <a:rPr lang="zh-CN" altLang="en-US" sz="1800">
                  <a:solidFill>
                    <a:srgbClr val="292929"/>
                  </a:solidFill>
                  <a:latin typeface="Arial" panose="020B0604020202020204" pitchFamily="34" charset="0"/>
                </a:rPr>
                <a:t>条缝</a:t>
              </a:r>
              <a:endParaRPr lang="zh-CN" altLang="en-US" sz="1800">
                <a:solidFill>
                  <a:srgbClr val="29292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38" name="Text Box 20"/>
            <p:cNvSpPr txBox="1">
              <a:spLocks noChangeArrowheads="1"/>
            </p:cNvSpPr>
            <p:nvPr/>
          </p:nvSpPr>
          <p:spPr bwMode="auto">
            <a:xfrm>
              <a:off x="3868" y="610"/>
              <a:ext cx="81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rgbClr val="292929"/>
                  </a:solidFill>
                  <a:latin typeface="Arial" panose="020B0604020202020204" pitchFamily="34" charset="0"/>
                </a:rPr>
                <a:t>(d)5</a:t>
              </a:r>
              <a:r>
                <a:rPr lang="zh-CN" altLang="en-US" sz="1800">
                  <a:solidFill>
                    <a:srgbClr val="292929"/>
                  </a:solidFill>
                  <a:latin typeface="Arial" panose="020B0604020202020204" pitchFamily="34" charset="0"/>
                </a:rPr>
                <a:t>条缝</a:t>
              </a:r>
              <a:endParaRPr lang="zh-CN" altLang="en-US" sz="1800">
                <a:solidFill>
                  <a:srgbClr val="292929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28043" name="Rectangle 11"/>
          <p:cNvSpPr>
            <a:spLocks noChangeArrowheads="1"/>
          </p:cNvSpPr>
          <p:nvPr/>
        </p:nvSpPr>
        <p:spPr bwMode="auto">
          <a:xfrm>
            <a:off x="3492500" y="5145088"/>
            <a:ext cx="23590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latin typeface="方正书宋简体"/>
                <a:ea typeface="楷体_GB2312" pitchFamily="49" charset="-122"/>
              </a:rPr>
              <a:t>几种缝的光栅衍射</a:t>
            </a:r>
            <a:endParaRPr lang="zh-CN" altLang="en-US" sz="1800">
              <a:latin typeface="方正书宋简体"/>
              <a:ea typeface="楷体_GB2312" pitchFamily="49" charset="-122"/>
            </a:endParaRPr>
          </a:p>
        </p:txBody>
      </p:sp>
      <p:sp>
        <p:nvSpPr>
          <p:cNvPr id="14" name="Rectangle 36"/>
          <p:cNvSpPr>
            <a:spLocks noChangeArrowheads="1"/>
          </p:cNvSpPr>
          <p:nvPr/>
        </p:nvSpPr>
        <p:spPr bwMode="auto">
          <a:xfrm>
            <a:off x="827088" y="5570538"/>
            <a:ext cx="7578725" cy="95408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sym typeface="WP Greek Century"/>
              </a:rPr>
              <a:t>结论：随着</a:t>
            </a:r>
            <a:r>
              <a:rPr lang="en-US" altLang="zh-CN" i="1">
                <a:solidFill>
                  <a:srgbClr val="66FFFF"/>
                </a:solidFill>
                <a:sym typeface="WP Greek Century"/>
              </a:rPr>
              <a:t>N</a:t>
            </a:r>
            <a:r>
              <a:rPr lang="en-US" altLang="zh-CN">
                <a:solidFill>
                  <a:schemeClr val="bg1"/>
                </a:solidFill>
                <a:sym typeface="WP Greek Century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sym typeface="WP Greek Century"/>
              </a:rPr>
              <a:t>的增大，衍射条纹（主极大）变得越细，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  <a:sym typeface="WP Greek Century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sym typeface="WP Greek Century"/>
              </a:rPr>
              <a:t>     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sym typeface="WP Greek Century"/>
              </a:rPr>
              <a:t>亮度会越大，主极大间的暗区会越宽。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  <a:sym typeface="WP Greek Century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28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4" grpId="0" autoUpdateAnimBg="0"/>
      <p:bldP spid="428035" grpId="0" autoUpdateAnimBg="0"/>
      <p:bldP spid="428043" grpId="0" autoUpdateAnimBg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Text Box 2"/>
          <p:cNvSpPr txBox="1">
            <a:spLocks noChangeArrowheads="1"/>
          </p:cNvSpPr>
          <p:nvPr/>
        </p:nvSpPr>
        <p:spPr bwMode="auto">
          <a:xfrm>
            <a:off x="725488" y="765175"/>
            <a:ext cx="77041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缝间干涉加强（光栅衍射主极大）满足的关系：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30083" name="Object 2"/>
          <p:cNvGraphicFramePr/>
          <p:nvPr/>
        </p:nvGraphicFramePr>
        <p:xfrm>
          <a:off x="1187450" y="1408113"/>
          <a:ext cx="17176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47" name="公式" r:id="rId1" imgW="2174240" imgH="390525" progId="Equation.3">
                  <p:embed/>
                </p:oleObj>
              </mc:Choice>
              <mc:Fallback>
                <p:oleObj name="公式" r:id="rId1" imgW="2174240" imgH="390525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408113"/>
                        <a:ext cx="171767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84" name="Object 3"/>
          <p:cNvGraphicFramePr/>
          <p:nvPr/>
        </p:nvGraphicFramePr>
        <p:xfrm>
          <a:off x="3708400" y="1430338"/>
          <a:ext cx="170021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48" name="公式" r:id="rId3" imgW="2152015" imgH="368300" progId="Equation.3">
                  <p:embed/>
                </p:oleObj>
              </mc:Choice>
              <mc:Fallback>
                <p:oleObj name="公式" r:id="rId3" imgW="2152015" imgH="3683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430338"/>
                        <a:ext cx="1700213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5651500" y="1374775"/>
            <a:ext cx="20415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000">
                <a:solidFill>
                  <a:srgbClr val="FFCC00"/>
                </a:solidFill>
                <a:latin typeface="宋体" panose="02010600030101010101" pitchFamily="2" charset="-122"/>
                <a:ea typeface="楷体_GB2312" pitchFamily="49" charset="-122"/>
              </a:rPr>
              <a:t>—</a:t>
            </a:r>
            <a:r>
              <a:rPr lang="en-US" altLang="zh-CN" sz="200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FFCC00"/>
                </a:solidFill>
                <a:latin typeface="楷体_GB2312" pitchFamily="49" charset="-122"/>
                <a:ea typeface="楷体_GB2312" pitchFamily="49" charset="-122"/>
              </a:rPr>
              <a:t>光栅方程</a:t>
            </a:r>
            <a:r>
              <a:rPr lang="zh-CN" altLang="en-US" sz="200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000">
              <a:solidFill>
                <a:srgbClr val="00FF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30086" name="Text Box 6"/>
          <p:cNvSpPr txBox="1">
            <a:spLocks noChangeArrowheads="1"/>
          </p:cNvSpPr>
          <p:nvPr/>
        </p:nvSpPr>
        <p:spPr bwMode="auto">
          <a:xfrm>
            <a:off x="704850" y="2351088"/>
            <a:ext cx="7939088" cy="101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多缝干涉主极大光强受单缝衍射光强调制，使得主极大光强大小不同，在单缝衍射光强极小处的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</a:rPr>
              <a:t>主极大</a:t>
            </a:r>
            <a:r>
              <a:rPr lang="zh-CN" altLang="en-US">
                <a:solidFill>
                  <a:schemeClr val="bg1"/>
                </a:solidFill>
              </a:rPr>
              <a:t>缺级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30087" name="Object 4"/>
          <p:cNvGraphicFramePr/>
          <p:nvPr/>
        </p:nvGraphicFramePr>
        <p:xfrm>
          <a:off x="2586038" y="4135438"/>
          <a:ext cx="17716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49" name="公式" r:id="rId5" imgW="2241550" imgH="412750" progId="Equation.3">
                  <p:embed/>
                </p:oleObj>
              </mc:Choice>
              <mc:Fallback>
                <p:oleObj name="公式" r:id="rId5" imgW="2241550" imgH="41275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4135438"/>
                        <a:ext cx="17716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88" name="Object 5"/>
          <p:cNvGraphicFramePr/>
          <p:nvPr/>
        </p:nvGraphicFramePr>
        <p:xfrm>
          <a:off x="5649913" y="3770313"/>
          <a:ext cx="27082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50" name="公式" r:id="rId7" imgW="3456940" imgH="423545" progId="Equation.3">
                  <p:embed/>
                </p:oleObj>
              </mc:Choice>
              <mc:Fallback>
                <p:oleObj name="公式" r:id="rId7" imgW="3456940" imgH="423545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913" y="3770313"/>
                        <a:ext cx="270827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89" name="Object 6"/>
          <p:cNvGraphicFramePr/>
          <p:nvPr/>
        </p:nvGraphicFramePr>
        <p:xfrm>
          <a:off x="3059113" y="4725988"/>
          <a:ext cx="12001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51" name="公式" r:id="rId9" imgW="1494155" imgH="902970" progId="Equation.3">
                  <p:embed/>
                </p:oleObj>
              </mc:Choice>
              <mc:Fallback>
                <p:oleObj name="公式" r:id="rId9" imgW="1494155" imgH="90297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725988"/>
                        <a:ext cx="12001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0" name="Object 7"/>
          <p:cNvGraphicFramePr/>
          <p:nvPr/>
        </p:nvGraphicFramePr>
        <p:xfrm>
          <a:off x="2767013" y="5675313"/>
          <a:ext cx="100171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52" name="公式" r:id="rId11" imgW="1237615" imgH="423545" progId="Equation.3">
                  <p:embed/>
                </p:oleObj>
              </mc:Choice>
              <mc:Fallback>
                <p:oleObj name="公式" r:id="rId11" imgW="1237615" imgH="423545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5675313"/>
                        <a:ext cx="1001712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1" name="Object 8"/>
          <p:cNvGraphicFramePr/>
          <p:nvPr/>
        </p:nvGraphicFramePr>
        <p:xfrm>
          <a:off x="2714625" y="6215063"/>
          <a:ext cx="10715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53" name="公式" r:id="rId13" imgW="513080" imgH="189865" progId="Equation.3">
                  <p:embed/>
                </p:oleObj>
              </mc:Choice>
              <mc:Fallback>
                <p:oleObj name="公式" r:id="rId13" imgW="513080" imgH="189865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6215063"/>
                        <a:ext cx="10715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2" name="Object 9"/>
          <p:cNvGraphicFramePr/>
          <p:nvPr/>
        </p:nvGraphicFramePr>
        <p:xfrm>
          <a:off x="4494213" y="5702300"/>
          <a:ext cx="197643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54" name="公式" r:id="rId15" imgW="2531110" imgH="368300" progId="Equation.3">
                  <p:embed/>
                </p:oleObj>
              </mc:Choice>
              <mc:Fallback>
                <p:oleObj name="公式" r:id="rId15" imgW="2531110" imgH="36830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5702300"/>
                        <a:ext cx="1976437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3" name="Object 10"/>
          <p:cNvGraphicFramePr/>
          <p:nvPr/>
        </p:nvGraphicFramePr>
        <p:xfrm>
          <a:off x="4494213" y="6286500"/>
          <a:ext cx="196373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55" name="公式" r:id="rId17" imgW="2520315" imgH="368300" progId="Equation.3">
                  <p:embed/>
                </p:oleObj>
              </mc:Choice>
              <mc:Fallback>
                <p:oleObj name="公式" r:id="rId17" imgW="2520315" imgH="368300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6286500"/>
                        <a:ext cx="1963737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4" name="Rectangle 14"/>
          <p:cNvSpPr>
            <a:spLocks noChangeArrowheads="1"/>
          </p:cNvSpPr>
          <p:nvPr/>
        </p:nvSpPr>
        <p:spPr bwMode="auto">
          <a:xfrm>
            <a:off x="785813" y="3429000"/>
            <a:ext cx="2071687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bg1"/>
                </a:solidFill>
                <a:latin typeface="黑体" panose="02010609060101010101" pitchFamily="49" charset="-122"/>
              </a:rPr>
              <a:t>光栅方程：</a:t>
            </a:r>
            <a:endParaRPr lang="zh-CN" altLang="en-US" sz="22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430095" name="AutoShape 15"/>
          <p:cNvSpPr/>
          <p:nvPr/>
        </p:nvSpPr>
        <p:spPr bwMode="auto">
          <a:xfrm>
            <a:off x="2333625" y="5818188"/>
            <a:ext cx="238125" cy="665162"/>
          </a:xfrm>
          <a:prstGeom prst="leftBrace">
            <a:avLst>
              <a:gd name="adj1" fmla="val 35434"/>
              <a:gd name="adj2" fmla="val 50000"/>
            </a:avLst>
          </a:pr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430096" name="Text Box 16"/>
          <p:cNvSpPr txBox="1">
            <a:spLocks noChangeArrowheads="1"/>
          </p:cNvSpPr>
          <p:nvPr/>
        </p:nvSpPr>
        <p:spPr bwMode="auto">
          <a:xfrm>
            <a:off x="1214438" y="5894388"/>
            <a:ext cx="10541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黑体" panose="02010609060101010101" pitchFamily="49" charset="-122"/>
              </a:rPr>
              <a:t>例如：</a:t>
            </a:r>
            <a:endParaRPr lang="zh-CN" altLang="en-US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430097" name="Rectangle 17"/>
          <p:cNvSpPr>
            <a:spLocks noChangeArrowheads="1"/>
          </p:cNvSpPr>
          <p:nvPr/>
        </p:nvSpPr>
        <p:spPr bwMode="auto">
          <a:xfrm>
            <a:off x="6789738" y="5670550"/>
            <a:ext cx="854075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仿宋_GB2312" panose="02010609030101010101" charset="-122"/>
                <a:ea typeface="楷体_GB2312" pitchFamily="49" charset="-122"/>
              </a:rPr>
              <a:t>缺级</a:t>
            </a:r>
            <a:endParaRPr lang="zh-CN" altLang="en-US" sz="2000">
              <a:solidFill>
                <a:schemeClr val="bg1"/>
              </a:solidFill>
              <a:latin typeface="黑体" panose="02010609060101010101" pitchFamily="49" charset="-122"/>
              <a:ea typeface="楷体_GB2312" pitchFamily="49" charset="-122"/>
            </a:endParaRPr>
          </a:p>
        </p:txBody>
      </p:sp>
      <p:sp>
        <p:nvSpPr>
          <p:cNvPr id="430098" name="Rectangle 18"/>
          <p:cNvSpPr>
            <a:spLocks noChangeArrowheads="1"/>
          </p:cNvSpPr>
          <p:nvPr/>
        </p:nvSpPr>
        <p:spPr bwMode="auto">
          <a:xfrm>
            <a:off x="6799263" y="6215063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bg1"/>
                </a:solidFill>
                <a:latin typeface="仿宋_GB2312" panose="02010609030101010101" charset="-122"/>
                <a:ea typeface="楷体_GB2312" pitchFamily="49" charset="-122"/>
              </a:rPr>
              <a:t>缺级</a:t>
            </a:r>
            <a:endParaRPr lang="zh-CN" altLang="en-US" sz="2000">
              <a:solidFill>
                <a:schemeClr val="bg1"/>
              </a:solidFill>
              <a:latin typeface="仿宋_GB2312" panose="02010609030101010101" charset="-122"/>
              <a:ea typeface="楷体_GB2312" pitchFamily="49" charset="-122"/>
            </a:endParaRPr>
          </a:p>
        </p:txBody>
      </p:sp>
      <p:sp>
        <p:nvSpPr>
          <p:cNvPr id="430099" name="Rectangle 19"/>
          <p:cNvSpPr>
            <a:spLocks noChangeArrowheads="1"/>
          </p:cNvSpPr>
          <p:nvPr/>
        </p:nvSpPr>
        <p:spPr bwMode="auto">
          <a:xfrm>
            <a:off x="438150" y="1928813"/>
            <a:ext cx="233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3. </a:t>
            </a:r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缺级条件分析</a:t>
            </a:r>
            <a:endParaRPr lang="zh-CN" altLang="en-US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30100" name="Object 11"/>
          <p:cNvGraphicFramePr/>
          <p:nvPr/>
        </p:nvGraphicFramePr>
        <p:xfrm>
          <a:off x="5003800" y="4948238"/>
          <a:ext cx="15303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56" name="公式" r:id="rId19" imgW="1929130" imgH="379095" progId="Equation.3">
                  <p:embed/>
                </p:oleObj>
              </mc:Choice>
              <mc:Fallback>
                <p:oleObj name="公式" r:id="rId19" imgW="1929130" imgH="379095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948238"/>
                        <a:ext cx="15303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01" name="Rectangle 21"/>
          <p:cNvSpPr>
            <a:spLocks noChangeArrowheads="1"/>
          </p:cNvSpPr>
          <p:nvPr/>
        </p:nvSpPr>
        <p:spPr bwMode="auto">
          <a:xfrm>
            <a:off x="414338" y="250825"/>
            <a:ext cx="41576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2. </a:t>
            </a:r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光栅方程</a:t>
            </a:r>
            <a:endParaRPr lang="zh-CN" altLang="en-US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sp>
        <p:nvSpPr>
          <p:cNvPr id="430102" name="Rectangle 22"/>
          <p:cNvSpPr>
            <a:spLocks noChangeArrowheads="1"/>
          </p:cNvSpPr>
          <p:nvPr/>
        </p:nvSpPr>
        <p:spPr bwMode="auto">
          <a:xfrm>
            <a:off x="2484438" y="4705350"/>
            <a:ext cx="4464050" cy="81121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430103" name="Rectangle 23"/>
          <p:cNvSpPr>
            <a:spLocks noChangeArrowheads="1"/>
          </p:cNvSpPr>
          <p:nvPr/>
        </p:nvSpPr>
        <p:spPr bwMode="auto">
          <a:xfrm>
            <a:off x="838200" y="1333500"/>
            <a:ext cx="6877050" cy="4635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30104" name="Object 12"/>
          <p:cNvGraphicFramePr/>
          <p:nvPr/>
        </p:nvGraphicFramePr>
        <p:xfrm>
          <a:off x="2560638" y="3500438"/>
          <a:ext cx="1725612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57" name="公式" r:id="rId21" imgW="2174240" imgH="390525" progId="Equation.3">
                  <p:embed/>
                </p:oleObj>
              </mc:Choice>
              <mc:Fallback>
                <p:oleObj name="公式" r:id="rId21" imgW="2174240" imgH="390525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8" y="3500438"/>
                        <a:ext cx="1725612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05" name="AutoShape 25"/>
          <p:cNvSpPr/>
          <p:nvPr/>
        </p:nvSpPr>
        <p:spPr bwMode="auto">
          <a:xfrm>
            <a:off x="4572000" y="3643313"/>
            <a:ext cx="214313" cy="658812"/>
          </a:xfrm>
          <a:prstGeom prst="rightBrace">
            <a:avLst>
              <a:gd name="adj1" fmla="val 45186"/>
              <a:gd name="adj2" fmla="val 50000"/>
            </a:avLst>
          </a:pr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430106" name="AutoShape 26"/>
          <p:cNvSpPr>
            <a:spLocks noChangeArrowheads="1"/>
          </p:cNvSpPr>
          <p:nvPr/>
        </p:nvSpPr>
        <p:spPr bwMode="auto">
          <a:xfrm>
            <a:off x="4997450" y="3859213"/>
            <a:ext cx="503238" cy="215900"/>
          </a:xfrm>
          <a:prstGeom prst="rightArrow">
            <a:avLst>
              <a:gd name="adj1" fmla="val 50000"/>
              <a:gd name="adj2" fmla="val 58272"/>
            </a:avLst>
          </a:prstGeom>
          <a:solidFill>
            <a:srgbClr val="FFCCFF">
              <a:alpha val="50195"/>
            </a:srgbClr>
          </a:solidFill>
          <a:ln w="9525">
            <a:solidFill>
              <a:srgbClr val="FFCCFF">
                <a:alpha val="50195"/>
              </a:srgbClr>
            </a:solidFill>
            <a:miter lim="800000"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pSp>
        <p:nvGrpSpPr>
          <p:cNvPr id="2" name="Group 126"/>
          <p:cNvGrpSpPr/>
          <p:nvPr/>
        </p:nvGrpSpPr>
        <p:grpSpPr bwMode="auto">
          <a:xfrm>
            <a:off x="4500563" y="1928813"/>
            <a:ext cx="1655762" cy="366712"/>
            <a:chOff x="1890" y="1260"/>
            <a:chExt cx="1043" cy="231"/>
          </a:xfrm>
        </p:grpSpPr>
        <p:sp>
          <p:nvSpPr>
            <p:cNvPr id="6174" name="AutoShape 125"/>
            <p:cNvSpPr>
              <a:spLocks noChangeArrowheads="1"/>
            </p:cNvSpPr>
            <p:nvPr/>
          </p:nvSpPr>
          <p:spPr bwMode="auto">
            <a:xfrm>
              <a:off x="1890" y="1260"/>
              <a:ext cx="1043" cy="225"/>
            </a:xfrm>
            <a:prstGeom prst="wedgeRoundRectCallout">
              <a:avLst>
                <a:gd name="adj1" fmla="val -34977"/>
                <a:gd name="adj2" fmla="val -88144"/>
                <a:gd name="adj3" fmla="val 16667"/>
              </a:avLst>
            </a:prstGeom>
            <a:solidFill>
              <a:srgbClr val="006699"/>
            </a:solidFill>
            <a:ln w="9525">
              <a:solidFill>
                <a:schemeClr val="folHlink"/>
              </a:solidFill>
              <a:miter lim="800000"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0"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6175" name="Rectangle 65"/>
            <p:cNvSpPr>
              <a:spLocks noChangeArrowheads="1"/>
            </p:cNvSpPr>
            <p:nvPr/>
          </p:nvSpPr>
          <p:spPr bwMode="auto">
            <a:xfrm>
              <a:off x="1994" y="1260"/>
              <a:ext cx="84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800">
                  <a:solidFill>
                    <a:srgbClr val="FFFFFF"/>
                  </a:solidFill>
                  <a:latin typeface="Arial" panose="020B0604020202020204" pitchFamily="34" charset="0"/>
                </a:rPr>
                <a:t>主极大级数</a:t>
              </a:r>
              <a:endParaRPr lang="zh-CN" altLang="en-US" sz="18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785813" y="4052888"/>
            <a:ext cx="20716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bg1"/>
                </a:solidFill>
                <a:latin typeface="黑体" panose="02010609060101010101" pitchFamily="49" charset="-122"/>
              </a:rPr>
              <a:t>衍射暗纹：</a:t>
            </a:r>
            <a:endParaRPr lang="zh-CN" altLang="en-US" sz="220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6173" name="灯片编号占位符 1"/>
          <p:cNvSpPr txBox="1"/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ACF428-03BA-4BC6-9CF9-AFCE05024268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0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0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30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3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3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3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43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3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3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3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3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3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30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30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3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3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30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3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2" grpId="0" autoUpdateAnimBg="0" build="p"/>
      <p:bldP spid="430085" grpId="0" autoUpdateAnimBg="0"/>
      <p:bldP spid="430086" grpId="0" autoUpdateAnimBg="0" build="p"/>
      <p:bldP spid="430094" grpId="0" autoUpdateAnimBg="0"/>
      <p:bldP spid="430095" grpId="0" animBg="1"/>
      <p:bldP spid="430096" grpId="0" autoUpdateAnimBg="0"/>
      <p:bldP spid="430097" grpId="0" autoUpdateAnimBg="0"/>
      <p:bldP spid="430098" grpId="0" autoUpdateAnimBg="0"/>
      <p:bldP spid="430099" grpId="0" autoUpdateAnimBg="0"/>
      <p:bldP spid="430101" grpId="0" autoUpdateAnimBg="0" build="p"/>
      <p:bldP spid="430102" grpId="0" animBg="1"/>
      <p:bldP spid="430103" grpId="0" animBg="1"/>
      <p:bldP spid="430105" grpId="0" animBg="1"/>
      <p:bldP spid="430106" grpId="0" animBg="1"/>
      <p:bldP spid="3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428625" y="250825"/>
            <a:ext cx="20716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</a:rPr>
              <a:t>4. </a:t>
            </a:r>
            <a:r>
              <a:rPr lang="zh-CN" altLang="en-US">
                <a:solidFill>
                  <a:srgbClr val="66FFFF"/>
                </a:solidFill>
                <a:latin typeface="宋体" panose="02010600030101010101" pitchFamily="2" charset="-122"/>
              </a:rPr>
              <a:t>暗纹条件</a:t>
            </a:r>
            <a:endParaRPr lang="zh-CN" altLang="en-US">
              <a:solidFill>
                <a:srgbClr val="66FF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32131" name="Object 2"/>
          <p:cNvGraphicFramePr>
            <a:graphicFrameLocks noChangeAspect="1"/>
          </p:cNvGraphicFramePr>
          <p:nvPr/>
        </p:nvGraphicFramePr>
        <p:xfrm>
          <a:off x="1022350" y="5197475"/>
          <a:ext cx="22542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0" name="公式" r:id="rId1" imgW="2576195" imgH="390525" progId="Equation.3">
                  <p:embed/>
                </p:oleObj>
              </mc:Choice>
              <mc:Fallback>
                <p:oleObj name="公式" r:id="rId1" imgW="2576195" imgH="39052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5197475"/>
                        <a:ext cx="22542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2" name="Object 3"/>
          <p:cNvGraphicFramePr>
            <a:graphicFrameLocks noChangeAspect="1"/>
          </p:cNvGraphicFramePr>
          <p:nvPr/>
        </p:nvGraphicFramePr>
        <p:xfrm>
          <a:off x="971550" y="5734050"/>
          <a:ext cx="76977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1" name="公式" r:id="rId3" imgW="4215130" imgH="167005" progId="Equation.3">
                  <p:embed/>
                </p:oleObj>
              </mc:Choice>
              <mc:Fallback>
                <p:oleObj name="公式" r:id="rId3" imgW="4215130" imgH="16700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734050"/>
                        <a:ext cx="76977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2133" name="Object 4"/>
          <p:cNvGraphicFramePr>
            <a:graphicFrameLocks noChangeAspect="1"/>
          </p:cNvGraphicFramePr>
          <p:nvPr/>
        </p:nvGraphicFramePr>
        <p:xfrm>
          <a:off x="4502150" y="3643313"/>
          <a:ext cx="1654175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2" name="公式" r:id="rId5" imgW="2073910" imgH="300990" progId="Equation.3">
                  <p:embed/>
                </p:oleObj>
              </mc:Choice>
              <mc:Fallback>
                <p:oleObj name="公式" r:id="rId5" imgW="2073910" imgH="3009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643313"/>
                        <a:ext cx="1654175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34" name="Text Box 6"/>
          <p:cNvSpPr txBox="1">
            <a:spLocks noChangeArrowheads="1"/>
          </p:cNvSpPr>
          <p:nvPr/>
        </p:nvSpPr>
        <p:spPr bwMode="auto">
          <a:xfrm>
            <a:off x="611188" y="1628775"/>
            <a:ext cx="8137525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</a:rPr>
              <a:t>设</a:t>
            </a: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光栅总缝数</a:t>
            </a: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</a:rPr>
              <a:t>为</a:t>
            </a:r>
            <a:r>
              <a:rPr lang="en-US" altLang="zh-CN" i="1">
                <a:solidFill>
                  <a:srgbClr val="00FFFF"/>
                </a:solidFill>
              </a:rPr>
              <a:t>N</a:t>
            </a: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</a:rPr>
              <a:t>，各缝在观察屏上</a:t>
            </a:r>
            <a:r>
              <a:rPr lang="en-US" altLang="zh-CN" i="1">
                <a:solidFill>
                  <a:srgbClr val="00FFFF"/>
                </a:solidFill>
              </a:rPr>
              <a:t>P</a:t>
            </a: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</a:rPr>
              <a:t>点引起的光振动矢量</a:t>
            </a:r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32135" name="Object 5"/>
          <p:cNvGraphicFramePr>
            <a:graphicFrameLocks noChangeAspect="1"/>
          </p:cNvGraphicFramePr>
          <p:nvPr/>
        </p:nvGraphicFramePr>
        <p:xfrm>
          <a:off x="1897063" y="2286000"/>
          <a:ext cx="30829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3" name="公式" r:id="rId7" imgW="3958590" imgH="479425" progId="Equation.3">
                  <p:embed/>
                </p:oleObj>
              </mc:Choice>
              <mc:Fallback>
                <p:oleObj name="公式" r:id="rId7" imgW="3958590" imgH="4794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2286000"/>
                        <a:ext cx="308292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36" name="Text Box 8"/>
          <p:cNvSpPr txBox="1">
            <a:spLocks noChangeArrowheads="1"/>
          </p:cNvSpPr>
          <p:nvPr/>
        </p:nvSpPr>
        <p:spPr bwMode="auto">
          <a:xfrm>
            <a:off x="4113213" y="4279900"/>
            <a:ext cx="3954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</a:rPr>
              <a:t>为相邻两缝间的相位差</a:t>
            </a:r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32137" name="Object 6"/>
          <p:cNvGraphicFramePr>
            <a:graphicFrameLocks noChangeAspect="1"/>
          </p:cNvGraphicFramePr>
          <p:nvPr/>
        </p:nvGraphicFramePr>
        <p:xfrm>
          <a:off x="2197100" y="4149725"/>
          <a:ext cx="193675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494" name="公式" r:id="rId9" imgW="2442210" imgH="902970" progId="Equation.3">
                  <p:embed/>
                </p:oleObj>
              </mc:Choice>
              <mc:Fallback>
                <p:oleObj name="公式" r:id="rId9" imgW="2442210" imgH="90297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4149725"/>
                        <a:ext cx="193675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2138" name="Rectangle 10"/>
          <p:cNvSpPr>
            <a:spLocks noChangeArrowheads="1"/>
          </p:cNvSpPr>
          <p:nvPr/>
        </p:nvSpPr>
        <p:spPr bwMode="auto">
          <a:xfrm>
            <a:off x="2801938" y="3571875"/>
            <a:ext cx="1406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FF"/>
                </a:solidFill>
                <a:latin typeface="宋体" panose="02010600030101010101" pitchFamily="2" charset="-122"/>
              </a:rPr>
              <a:t>暗纹条件</a:t>
            </a:r>
            <a:endParaRPr lang="zh-CN" altLang="en-US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432139" name="Text Box 11"/>
          <p:cNvSpPr txBox="1">
            <a:spLocks noChangeArrowheads="1"/>
          </p:cNvSpPr>
          <p:nvPr/>
        </p:nvSpPr>
        <p:spPr bwMode="auto">
          <a:xfrm>
            <a:off x="642938" y="708025"/>
            <a:ext cx="8085137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0"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光栅衍射中，两主极大条纹之间分布着一些暗纹，这是多缝间干涉相消而成</a:t>
            </a:r>
            <a:endParaRPr kumimoji="0"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2140" name="Text Box 12"/>
          <p:cNvSpPr txBox="1">
            <a:spLocks noChangeArrowheads="1"/>
          </p:cNvSpPr>
          <p:nvPr/>
        </p:nvSpPr>
        <p:spPr bwMode="auto">
          <a:xfrm>
            <a:off x="642938" y="2781300"/>
            <a:ext cx="8408987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400"/>
              </a:lnSpc>
            </a:pPr>
            <a:r>
              <a:rPr kumimoji="0" lang="zh-CN" altLang="en-US">
                <a:solidFill>
                  <a:schemeClr val="bg1"/>
                </a:solidFill>
                <a:latin typeface="Arial" panose="020B0604020202020204" pitchFamily="34" charset="0"/>
              </a:rPr>
              <a:t>当这些振动矢量组成封闭的多边形时，合矢量为零，对应点为暗纹</a:t>
            </a:r>
            <a:endParaRPr kumimoji="0" lang="zh-CN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2141" name="Text Box 13"/>
          <p:cNvSpPr txBox="1">
            <a:spLocks noChangeArrowheads="1"/>
          </p:cNvSpPr>
          <p:nvPr/>
        </p:nvSpPr>
        <p:spPr bwMode="auto">
          <a:xfrm>
            <a:off x="1428750" y="427990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latin typeface="Arial" panose="020B0604020202020204" pitchFamily="34" charset="0"/>
              </a:rPr>
              <a:t>其中</a:t>
            </a:r>
            <a:endParaRPr kumimoji="0" lang="zh-CN" altLang="en-US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32142" name="Rectangle 14"/>
          <p:cNvSpPr>
            <a:spLocks noChangeArrowheads="1"/>
          </p:cNvSpPr>
          <p:nvPr/>
        </p:nvSpPr>
        <p:spPr bwMode="auto">
          <a:xfrm>
            <a:off x="827088" y="5013325"/>
            <a:ext cx="7993062" cy="1223963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8207" name="灯片编号占位符 1"/>
          <p:cNvSpPr txBox="1"/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948522-DAD2-4102-B9EA-E1516C4D2CAA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  <a:endParaRPr lang="en-US" altLang="zh-CN" b="0">
              <a:solidFill>
                <a:srgbClr val="FF00FF"/>
              </a:solidFill>
            </a:endParaRPr>
          </a:p>
        </p:txBody>
      </p:sp>
      <p:sp>
        <p:nvSpPr>
          <p:cNvPr id="16" name="AutoShape 77">
            <a:hlinkClick r:id="rId11" action="ppaction://hlinkfile" highlightClick="1"/>
          </p:cNvPr>
          <p:cNvSpPr>
            <a:spLocks noChangeArrowheads="1"/>
          </p:cNvSpPr>
          <p:nvPr/>
        </p:nvSpPr>
        <p:spPr bwMode="auto">
          <a:xfrm>
            <a:off x="2643188" y="357188"/>
            <a:ext cx="431800" cy="288925"/>
          </a:xfrm>
          <a:prstGeom prst="actionButtonForwardNex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3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3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3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3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3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3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2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2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70" decel="100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770" decel="100000"/>
                                        <p:tgtEl>
                                          <p:spTgt spid="1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7" dur="77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9" dur="77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0" grpId="0" autoUpdateAnimBg="0"/>
      <p:bldP spid="432134" grpId="0" autoUpdateAnimBg="0"/>
      <p:bldP spid="432136" grpId="0" autoUpdateAnimBg="0"/>
      <p:bldP spid="432138" grpId="0" autoUpdateAnimBg="0"/>
      <p:bldP spid="432139" grpId="0"/>
      <p:bldP spid="432140" grpId="0"/>
      <p:bldP spid="432141" grpId="0"/>
      <p:bldP spid="432142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ChangeArrowheads="1"/>
          </p:cNvSpPr>
          <p:nvPr/>
        </p:nvSpPr>
        <p:spPr bwMode="auto">
          <a:xfrm>
            <a:off x="312738" y="257175"/>
            <a:ext cx="55546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FF00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66FFFF"/>
                </a:solidFill>
              </a:rPr>
              <a:t> 5. </a:t>
            </a:r>
            <a:r>
              <a:rPr lang="zh-CN" altLang="en-US">
                <a:solidFill>
                  <a:srgbClr val="66FFFF"/>
                </a:solidFill>
              </a:rPr>
              <a:t>光栅衍射光强分布</a:t>
            </a:r>
            <a:r>
              <a:rPr lang="zh-CN" altLang="en-US">
                <a:solidFill>
                  <a:srgbClr val="FF0000"/>
                </a:solidFill>
              </a:rPr>
              <a:t>（振幅矢量法）</a:t>
            </a:r>
            <a:endParaRPr lang="zh-CN" altLang="en-US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459779" name="Arc 3"/>
          <p:cNvSpPr/>
          <p:nvPr/>
        </p:nvSpPr>
        <p:spPr bwMode="auto">
          <a:xfrm rot="1696153">
            <a:off x="5595938" y="1335088"/>
            <a:ext cx="104775" cy="234950"/>
          </a:xfrm>
          <a:custGeom>
            <a:avLst/>
            <a:gdLst>
              <a:gd name="T0" fmla="*/ 0 w 19216"/>
              <a:gd name="T1" fmla="*/ 0 h 21600"/>
              <a:gd name="T2" fmla="*/ 2147483646 w 19216"/>
              <a:gd name="T3" fmla="*/ 2147483646 h 21600"/>
              <a:gd name="T4" fmla="*/ 0 w 19216"/>
              <a:gd name="T5" fmla="*/ 2147483646 h 21600"/>
              <a:gd name="T6" fmla="*/ 0 60000 65536"/>
              <a:gd name="T7" fmla="*/ 0 60000 65536"/>
              <a:gd name="T8" fmla="*/ 0 60000 65536"/>
              <a:gd name="T9" fmla="*/ 0 w 19216"/>
              <a:gd name="T10" fmla="*/ 0 h 21600"/>
              <a:gd name="T11" fmla="*/ 19216 w 1921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16" h="21600" fill="none" extrusionOk="0">
                <a:moveTo>
                  <a:pt x="-1" y="0"/>
                </a:moveTo>
                <a:cubicBezTo>
                  <a:pt x="8098" y="0"/>
                  <a:pt x="15516" y="4530"/>
                  <a:pt x="19215" y="11735"/>
                </a:cubicBezTo>
              </a:path>
              <a:path w="19216" h="21600" stroke="0" extrusionOk="0">
                <a:moveTo>
                  <a:pt x="-1" y="0"/>
                </a:moveTo>
                <a:cubicBezTo>
                  <a:pt x="8098" y="0"/>
                  <a:pt x="15516" y="4530"/>
                  <a:pt x="19215" y="1173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9780" name="Line 4"/>
          <p:cNvSpPr>
            <a:spLocks noChangeShapeType="1"/>
          </p:cNvSpPr>
          <p:nvPr/>
        </p:nvSpPr>
        <p:spPr bwMode="auto">
          <a:xfrm rot="21540000" flipV="1">
            <a:off x="6435725" y="957263"/>
            <a:ext cx="1944688" cy="43180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9781" name="Line 5"/>
          <p:cNvSpPr>
            <a:spLocks noChangeShapeType="1"/>
          </p:cNvSpPr>
          <p:nvPr/>
        </p:nvSpPr>
        <p:spPr bwMode="auto">
          <a:xfrm>
            <a:off x="6416675" y="874713"/>
            <a:ext cx="1944688" cy="73025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9782" name="Line 6"/>
          <p:cNvSpPr>
            <a:spLocks noChangeAspect="1" noChangeShapeType="1"/>
          </p:cNvSpPr>
          <p:nvPr/>
        </p:nvSpPr>
        <p:spPr bwMode="auto">
          <a:xfrm rot="-60000">
            <a:off x="6373813" y="563563"/>
            <a:ext cx="2016125" cy="388937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9783" name="Line 7"/>
          <p:cNvSpPr>
            <a:spLocks noChangeShapeType="1"/>
          </p:cNvSpPr>
          <p:nvPr/>
        </p:nvSpPr>
        <p:spPr bwMode="auto">
          <a:xfrm>
            <a:off x="5033963" y="1484313"/>
            <a:ext cx="3354387" cy="0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9784" name="Line 8"/>
          <p:cNvSpPr>
            <a:spLocks noChangeShapeType="1"/>
          </p:cNvSpPr>
          <p:nvPr/>
        </p:nvSpPr>
        <p:spPr bwMode="auto">
          <a:xfrm>
            <a:off x="4324350" y="917575"/>
            <a:ext cx="690563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59785" name="Line 9"/>
          <p:cNvSpPr>
            <a:spLocks noChangeShapeType="1"/>
          </p:cNvSpPr>
          <p:nvPr/>
        </p:nvSpPr>
        <p:spPr bwMode="auto">
          <a:xfrm>
            <a:off x="4324350" y="1474788"/>
            <a:ext cx="690563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59786" name="Line 10"/>
          <p:cNvSpPr>
            <a:spLocks noChangeShapeType="1"/>
          </p:cNvSpPr>
          <p:nvPr/>
        </p:nvSpPr>
        <p:spPr bwMode="auto">
          <a:xfrm>
            <a:off x="4324350" y="2039938"/>
            <a:ext cx="690563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59787" name="Line 11"/>
          <p:cNvSpPr>
            <a:spLocks noChangeShapeType="1"/>
          </p:cNvSpPr>
          <p:nvPr/>
        </p:nvSpPr>
        <p:spPr bwMode="auto">
          <a:xfrm>
            <a:off x="4514850" y="917575"/>
            <a:ext cx="179388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9788" name="Line 12"/>
          <p:cNvSpPr>
            <a:spLocks noChangeShapeType="1"/>
          </p:cNvSpPr>
          <p:nvPr/>
        </p:nvSpPr>
        <p:spPr bwMode="auto">
          <a:xfrm>
            <a:off x="4514850" y="1473200"/>
            <a:ext cx="179388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9789" name="Line 13"/>
          <p:cNvSpPr>
            <a:spLocks noChangeShapeType="1"/>
          </p:cNvSpPr>
          <p:nvPr/>
        </p:nvSpPr>
        <p:spPr bwMode="auto">
          <a:xfrm>
            <a:off x="4514850" y="2041525"/>
            <a:ext cx="179388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9790" name="Line 14"/>
          <p:cNvSpPr>
            <a:spLocks noChangeShapeType="1"/>
          </p:cNvSpPr>
          <p:nvPr/>
        </p:nvSpPr>
        <p:spPr bwMode="auto">
          <a:xfrm>
            <a:off x="4324350" y="1200150"/>
            <a:ext cx="690563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59791" name="Line 15"/>
          <p:cNvSpPr>
            <a:spLocks noChangeShapeType="1"/>
          </p:cNvSpPr>
          <p:nvPr/>
        </p:nvSpPr>
        <p:spPr bwMode="auto">
          <a:xfrm>
            <a:off x="4514850" y="1200150"/>
            <a:ext cx="179388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9792" name="Line 16"/>
          <p:cNvSpPr>
            <a:spLocks noChangeShapeType="1"/>
          </p:cNvSpPr>
          <p:nvPr/>
        </p:nvSpPr>
        <p:spPr bwMode="auto">
          <a:xfrm>
            <a:off x="4324350" y="1763713"/>
            <a:ext cx="690563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59793" name="Line 17"/>
          <p:cNvSpPr>
            <a:spLocks noChangeShapeType="1"/>
          </p:cNvSpPr>
          <p:nvPr/>
        </p:nvSpPr>
        <p:spPr bwMode="auto">
          <a:xfrm>
            <a:off x="4514850" y="1763713"/>
            <a:ext cx="179388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9794" name="Line 18"/>
          <p:cNvSpPr>
            <a:spLocks noChangeShapeType="1"/>
          </p:cNvSpPr>
          <p:nvPr/>
        </p:nvSpPr>
        <p:spPr bwMode="auto">
          <a:xfrm>
            <a:off x="8393113" y="404813"/>
            <a:ext cx="0" cy="224155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graphicFrame>
        <p:nvGraphicFramePr>
          <p:cNvPr id="459795" name="Object 2"/>
          <p:cNvGraphicFramePr>
            <a:graphicFrameLocks noChangeAspect="1"/>
          </p:cNvGraphicFramePr>
          <p:nvPr/>
        </p:nvGraphicFramePr>
        <p:xfrm>
          <a:off x="7308850" y="2133600"/>
          <a:ext cx="2270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74" name="公式" r:id="rId1" imgW="256540" imgH="390525" progId="Equation.3">
                  <p:embed/>
                </p:oleObj>
              </mc:Choice>
              <mc:Fallback>
                <p:oleObj name="公式" r:id="rId1" imgW="256540" imgH="39052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133600"/>
                        <a:ext cx="22701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796" name="Line 20"/>
          <p:cNvSpPr>
            <a:spLocks noChangeShapeType="1"/>
          </p:cNvSpPr>
          <p:nvPr/>
        </p:nvSpPr>
        <p:spPr bwMode="auto">
          <a:xfrm>
            <a:off x="6335713" y="2519363"/>
            <a:ext cx="20574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59797" name="Line 21"/>
          <p:cNvSpPr>
            <a:spLocks noChangeShapeType="1"/>
          </p:cNvSpPr>
          <p:nvPr/>
        </p:nvSpPr>
        <p:spPr bwMode="auto">
          <a:xfrm>
            <a:off x="6335713" y="2195513"/>
            <a:ext cx="0" cy="3810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59798" name="Oval 22"/>
          <p:cNvSpPr>
            <a:spLocks noChangeArrowheads="1"/>
          </p:cNvSpPr>
          <p:nvPr/>
        </p:nvSpPr>
        <p:spPr bwMode="auto">
          <a:xfrm>
            <a:off x="6227763" y="477838"/>
            <a:ext cx="215900" cy="2016125"/>
          </a:xfrm>
          <a:prstGeom prst="ellipse">
            <a:avLst/>
          </a:prstGeom>
          <a:gradFill rotWithShape="1">
            <a:gsLst>
              <a:gs pos="0">
                <a:srgbClr val="00CCFF">
                  <a:gamma/>
                  <a:shade val="46275"/>
                  <a:invGamma/>
                </a:srgbClr>
              </a:gs>
              <a:gs pos="50000">
                <a:srgbClr val="00CCFF">
                  <a:alpha val="63000"/>
                </a:srgbClr>
              </a:gs>
              <a:gs pos="100000">
                <a:srgbClr val="00CCFF">
                  <a:gamma/>
                  <a:shade val="46275"/>
                  <a:invGamma/>
                </a:srgbClr>
              </a:gs>
            </a:gsLst>
            <a:lin ang="0" scaled="1"/>
          </a:gradFill>
          <a:ln w="9525" algn="ctr">
            <a:noFill/>
            <a:rou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endParaRPr kumimoji="0" lang="zh-CN" altLang="en-US">
              <a:solidFill>
                <a:schemeClr val="bg1"/>
              </a:solidFill>
            </a:endParaRPr>
          </a:p>
        </p:txBody>
      </p:sp>
      <p:grpSp>
        <p:nvGrpSpPr>
          <p:cNvPr id="2" name="Group 23"/>
          <p:cNvGrpSpPr/>
          <p:nvPr/>
        </p:nvGrpSpPr>
        <p:grpSpPr bwMode="auto">
          <a:xfrm>
            <a:off x="5005388" y="755650"/>
            <a:ext cx="128587" cy="1498600"/>
            <a:chOff x="1338" y="1117"/>
            <a:chExt cx="81" cy="944"/>
          </a:xfrm>
        </p:grpSpPr>
        <p:sp>
          <p:nvSpPr>
            <p:cNvPr id="10336" name="Rectangle 24"/>
            <p:cNvSpPr>
              <a:spLocks noChangeAspect="1" noChangeArrowheads="1"/>
            </p:cNvSpPr>
            <p:nvPr/>
          </p:nvSpPr>
          <p:spPr bwMode="auto">
            <a:xfrm>
              <a:off x="1338" y="1117"/>
              <a:ext cx="59" cy="944"/>
            </a:xfrm>
            <a:prstGeom prst="rect">
              <a:avLst/>
            </a:prstGeom>
            <a:solidFill>
              <a:srgbClr val="FFFFFF">
                <a:alpha val="72156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337" name="Line 25"/>
            <p:cNvSpPr>
              <a:spLocks noChangeAspect="1" noChangeShapeType="1"/>
            </p:cNvSpPr>
            <p:nvPr/>
          </p:nvSpPr>
          <p:spPr bwMode="auto">
            <a:xfrm>
              <a:off x="1398" y="1122"/>
              <a:ext cx="1" cy="936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8" name="AutoShape 26"/>
            <p:cNvSpPr>
              <a:spLocks noChangeArrowheads="1"/>
            </p:cNvSpPr>
            <p:nvPr/>
          </p:nvSpPr>
          <p:spPr bwMode="auto">
            <a:xfrm rot="5400000">
              <a:off x="1367" y="1205"/>
              <a:ext cx="68" cy="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800 h 21600"/>
                <a:gd name="T14" fmla="*/ 17153 w 21600"/>
                <a:gd name="T15" fmla="*/ 174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9" name="AutoShape 27"/>
            <p:cNvSpPr>
              <a:spLocks noChangeArrowheads="1"/>
            </p:cNvSpPr>
            <p:nvPr/>
          </p:nvSpPr>
          <p:spPr bwMode="auto">
            <a:xfrm rot="5400000">
              <a:off x="1367" y="1381"/>
              <a:ext cx="68" cy="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800 h 21600"/>
                <a:gd name="T14" fmla="*/ 17153 w 21600"/>
                <a:gd name="T15" fmla="*/ 174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0" name="AutoShape 28"/>
            <p:cNvSpPr>
              <a:spLocks noChangeArrowheads="1"/>
            </p:cNvSpPr>
            <p:nvPr/>
          </p:nvSpPr>
          <p:spPr bwMode="auto">
            <a:xfrm rot="5400000">
              <a:off x="1367" y="1558"/>
              <a:ext cx="68" cy="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800 h 21600"/>
                <a:gd name="T14" fmla="*/ 17153 w 21600"/>
                <a:gd name="T15" fmla="*/ 174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1" name="AutoShape 29"/>
            <p:cNvSpPr>
              <a:spLocks noChangeArrowheads="1"/>
            </p:cNvSpPr>
            <p:nvPr/>
          </p:nvSpPr>
          <p:spPr bwMode="auto">
            <a:xfrm rot="5400000">
              <a:off x="1367" y="1734"/>
              <a:ext cx="68" cy="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800 h 21600"/>
                <a:gd name="T14" fmla="*/ 17153 w 21600"/>
                <a:gd name="T15" fmla="*/ 174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2" name="AutoShape 30"/>
            <p:cNvSpPr>
              <a:spLocks noChangeArrowheads="1"/>
            </p:cNvSpPr>
            <p:nvPr/>
          </p:nvSpPr>
          <p:spPr bwMode="auto">
            <a:xfrm rot="5400000">
              <a:off x="1367" y="1911"/>
              <a:ext cx="68" cy="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800 h 21600"/>
                <a:gd name="T14" fmla="*/ 17153 w 21600"/>
                <a:gd name="T15" fmla="*/ 174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9807" name="Line 31"/>
          <p:cNvSpPr>
            <a:spLocks noChangeAspect="1" noChangeShapeType="1"/>
          </p:cNvSpPr>
          <p:nvPr/>
        </p:nvSpPr>
        <p:spPr bwMode="auto">
          <a:xfrm rot="180000" flipV="1">
            <a:off x="5076825" y="552450"/>
            <a:ext cx="1201738" cy="382588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59808" name="Line 32"/>
          <p:cNvSpPr>
            <a:spLocks noChangeShapeType="1"/>
          </p:cNvSpPr>
          <p:nvPr/>
        </p:nvSpPr>
        <p:spPr bwMode="auto">
          <a:xfrm rot="-900000">
            <a:off x="5535613" y="757238"/>
            <a:ext cx="179387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9809" name="Line 33"/>
          <p:cNvSpPr>
            <a:spLocks noChangeAspect="1" noChangeShapeType="1"/>
          </p:cNvSpPr>
          <p:nvPr/>
        </p:nvSpPr>
        <p:spPr bwMode="auto">
          <a:xfrm rot="180000" flipV="1">
            <a:off x="5075238" y="857250"/>
            <a:ext cx="1166812" cy="371475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59810" name="Line 34"/>
          <p:cNvSpPr>
            <a:spLocks noChangeShapeType="1"/>
          </p:cNvSpPr>
          <p:nvPr/>
        </p:nvSpPr>
        <p:spPr bwMode="auto">
          <a:xfrm rot="-840000">
            <a:off x="5535613" y="1052513"/>
            <a:ext cx="179387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9811" name="Line 35"/>
          <p:cNvSpPr>
            <a:spLocks noChangeAspect="1" noChangeShapeType="1"/>
          </p:cNvSpPr>
          <p:nvPr/>
        </p:nvSpPr>
        <p:spPr bwMode="auto">
          <a:xfrm rot="180000" flipV="1">
            <a:off x="5080000" y="1147763"/>
            <a:ext cx="1141413" cy="363537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59812" name="Line 36"/>
          <p:cNvSpPr>
            <a:spLocks noChangeShapeType="1"/>
          </p:cNvSpPr>
          <p:nvPr/>
        </p:nvSpPr>
        <p:spPr bwMode="auto">
          <a:xfrm rot="-900000">
            <a:off x="5535613" y="1331913"/>
            <a:ext cx="179387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9813" name="Line 37"/>
          <p:cNvSpPr>
            <a:spLocks noChangeAspect="1" noChangeShapeType="1"/>
          </p:cNvSpPr>
          <p:nvPr/>
        </p:nvSpPr>
        <p:spPr bwMode="auto">
          <a:xfrm rot="180000" flipV="1">
            <a:off x="5076825" y="1428750"/>
            <a:ext cx="1141413" cy="363538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59814" name="Line 38"/>
          <p:cNvSpPr>
            <a:spLocks noChangeShapeType="1"/>
          </p:cNvSpPr>
          <p:nvPr/>
        </p:nvSpPr>
        <p:spPr bwMode="auto">
          <a:xfrm rot="-900000">
            <a:off x="5532438" y="1617663"/>
            <a:ext cx="179387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9815" name="Line 39"/>
          <p:cNvSpPr>
            <a:spLocks noChangeAspect="1" noChangeShapeType="1"/>
          </p:cNvSpPr>
          <p:nvPr/>
        </p:nvSpPr>
        <p:spPr bwMode="auto">
          <a:xfrm rot="180000" flipV="1">
            <a:off x="5075238" y="1703388"/>
            <a:ext cx="1150937" cy="366712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59816" name="Line 40"/>
          <p:cNvSpPr>
            <a:spLocks noChangeShapeType="1"/>
          </p:cNvSpPr>
          <p:nvPr/>
        </p:nvSpPr>
        <p:spPr bwMode="auto">
          <a:xfrm rot="-900000">
            <a:off x="5532438" y="1890713"/>
            <a:ext cx="179387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9817" name="Line 41"/>
          <p:cNvSpPr>
            <a:spLocks noChangeAspect="1" noChangeShapeType="1"/>
          </p:cNvSpPr>
          <p:nvPr/>
        </p:nvSpPr>
        <p:spPr bwMode="auto">
          <a:xfrm rot="180000" flipV="1">
            <a:off x="6099175" y="885825"/>
            <a:ext cx="2281238" cy="727075"/>
          </a:xfrm>
          <a:prstGeom prst="line">
            <a:avLst/>
          </a:prstGeom>
          <a:noFill/>
          <a:ln w="12700">
            <a:solidFill>
              <a:schemeClr val="bg1"/>
            </a:solidFill>
            <a:prstDash val="dash"/>
            <a:rou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  <p:sp>
        <p:nvSpPr>
          <p:cNvPr id="459818" name="Line 42"/>
          <p:cNvSpPr>
            <a:spLocks noChangeAspect="1" noChangeShapeType="1"/>
          </p:cNvSpPr>
          <p:nvPr/>
        </p:nvSpPr>
        <p:spPr bwMode="auto">
          <a:xfrm rot="-120000">
            <a:off x="7034213" y="693738"/>
            <a:ext cx="180975" cy="36512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9819" name="Line 43"/>
          <p:cNvSpPr>
            <a:spLocks noChangeAspect="1" noChangeShapeType="1"/>
          </p:cNvSpPr>
          <p:nvPr/>
        </p:nvSpPr>
        <p:spPr bwMode="auto">
          <a:xfrm rot="120000">
            <a:off x="7019925" y="896938"/>
            <a:ext cx="144463" cy="1587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9820" name="Line 44"/>
          <p:cNvSpPr>
            <a:spLocks noChangeShapeType="1"/>
          </p:cNvSpPr>
          <p:nvPr/>
        </p:nvSpPr>
        <p:spPr bwMode="auto">
          <a:xfrm rot="21540000" flipV="1">
            <a:off x="6426200" y="966788"/>
            <a:ext cx="1944688" cy="144462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9821" name="Line 45"/>
          <p:cNvSpPr>
            <a:spLocks noChangeAspect="1" noChangeShapeType="1"/>
          </p:cNvSpPr>
          <p:nvPr/>
        </p:nvSpPr>
        <p:spPr bwMode="auto">
          <a:xfrm rot="-300000">
            <a:off x="7021513" y="1062038"/>
            <a:ext cx="180975" cy="1587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9822" name="Line 46"/>
          <p:cNvSpPr>
            <a:spLocks noChangeAspect="1" noChangeShapeType="1"/>
          </p:cNvSpPr>
          <p:nvPr/>
        </p:nvSpPr>
        <p:spPr bwMode="auto">
          <a:xfrm flipV="1">
            <a:off x="7083425" y="1211263"/>
            <a:ext cx="144463" cy="36512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9823" name="Line 47"/>
          <p:cNvSpPr>
            <a:spLocks noChangeShapeType="1"/>
          </p:cNvSpPr>
          <p:nvPr/>
        </p:nvSpPr>
        <p:spPr bwMode="auto">
          <a:xfrm rot="21540000" flipV="1">
            <a:off x="6426200" y="971550"/>
            <a:ext cx="1944688" cy="719138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9824" name="Line 48"/>
          <p:cNvSpPr>
            <a:spLocks noChangeAspect="1" noChangeShapeType="1"/>
          </p:cNvSpPr>
          <p:nvPr/>
        </p:nvSpPr>
        <p:spPr bwMode="auto">
          <a:xfrm rot="21420000" flipV="1">
            <a:off x="7092950" y="1381125"/>
            <a:ext cx="185738" cy="60325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59825" name="Object 3"/>
          <p:cNvGraphicFramePr>
            <a:graphicFrameLocks noChangeAspect="1"/>
          </p:cNvGraphicFramePr>
          <p:nvPr/>
        </p:nvGraphicFramePr>
        <p:xfrm>
          <a:off x="5808663" y="1258888"/>
          <a:ext cx="204787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75" name="公式" r:id="rId3" imgW="234315" imgH="290195" progId="Equation.3">
                  <p:embed/>
                </p:oleObj>
              </mc:Choice>
              <mc:Fallback>
                <p:oleObj name="公式" r:id="rId3" imgW="234315" imgH="290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1258888"/>
                        <a:ext cx="204787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826" name="Line 50"/>
          <p:cNvSpPr>
            <a:spLocks noChangeShapeType="1"/>
          </p:cNvSpPr>
          <p:nvPr/>
        </p:nvSpPr>
        <p:spPr bwMode="auto">
          <a:xfrm>
            <a:off x="4365625" y="1763713"/>
            <a:ext cx="0" cy="269875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59827" name="Object 4"/>
          <p:cNvGraphicFramePr>
            <a:graphicFrameLocks noChangeAspect="1"/>
          </p:cNvGraphicFramePr>
          <p:nvPr/>
        </p:nvGraphicFramePr>
        <p:xfrm>
          <a:off x="4140200" y="1790700"/>
          <a:ext cx="204788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76" name="公式" r:id="rId5" imgW="234315" imgH="300990" progId="Equation.3">
                  <p:embed/>
                </p:oleObj>
              </mc:Choice>
              <mc:Fallback>
                <p:oleObj name="公式" r:id="rId5" imgW="234315" imgH="3009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790700"/>
                        <a:ext cx="204788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828" name="Text Box 52"/>
          <p:cNvSpPr txBox="1">
            <a:spLocks noChangeArrowheads="1"/>
          </p:cNvSpPr>
          <p:nvPr/>
        </p:nvSpPr>
        <p:spPr bwMode="auto">
          <a:xfrm>
            <a:off x="3929063" y="828675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00FFFF"/>
                </a:solidFill>
              </a:rPr>
              <a:t>λ</a:t>
            </a:r>
            <a:endParaRPr kumimoji="0" lang="en-US" altLang="zh-CN">
              <a:solidFill>
                <a:srgbClr val="00FFFF"/>
              </a:solidFill>
            </a:endParaRPr>
          </a:p>
        </p:txBody>
      </p:sp>
      <p:sp>
        <p:nvSpPr>
          <p:cNvPr id="459829" name="Text Box 53"/>
          <p:cNvSpPr txBox="1">
            <a:spLocks noChangeArrowheads="1"/>
          </p:cNvSpPr>
          <p:nvPr/>
        </p:nvSpPr>
        <p:spPr bwMode="auto">
          <a:xfrm>
            <a:off x="6659563" y="2709863"/>
            <a:ext cx="2025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1800">
                <a:solidFill>
                  <a:srgbClr val="FF9900"/>
                </a:solidFill>
                <a:latin typeface="Arial" panose="020B0604020202020204" pitchFamily="34" charset="0"/>
                <a:ea typeface="楷体_GB2312" pitchFamily="49" charset="-122"/>
              </a:rPr>
              <a:t>单缝衍射振幅曲线</a:t>
            </a:r>
            <a:endParaRPr kumimoji="0" lang="zh-CN" altLang="en-US" sz="1800">
              <a:solidFill>
                <a:srgbClr val="FF9900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pic>
        <p:nvPicPr>
          <p:cNvPr id="459830" name="Picture 54" descr="图片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1" b="9509"/>
          <a:stretch>
            <a:fillRect/>
          </a:stretch>
        </p:blipFill>
        <p:spPr bwMode="auto">
          <a:xfrm>
            <a:off x="7637463" y="333375"/>
            <a:ext cx="85725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59831" name="Object 5"/>
          <p:cNvGraphicFramePr>
            <a:graphicFrameLocks noChangeAspect="1"/>
          </p:cNvGraphicFramePr>
          <p:nvPr/>
        </p:nvGraphicFramePr>
        <p:xfrm>
          <a:off x="1166813" y="1852613"/>
          <a:ext cx="17208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77" name="公式" r:id="rId8" imgW="1036955" imgH="390525" progId="Equation.3">
                  <p:embed/>
                </p:oleObj>
              </mc:Choice>
              <mc:Fallback>
                <p:oleObj name="公式" r:id="rId8" imgW="1036955" imgH="3905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1852613"/>
                        <a:ext cx="172085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832" name="Object 6"/>
          <p:cNvGraphicFramePr>
            <a:graphicFrameLocks noChangeAspect="1"/>
          </p:cNvGraphicFramePr>
          <p:nvPr/>
        </p:nvGraphicFramePr>
        <p:xfrm>
          <a:off x="1214438" y="2643188"/>
          <a:ext cx="189706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78" name="公式" r:id="rId10" imgW="1092835" imgH="479425" progId="Equation.3">
                  <p:embed/>
                </p:oleObj>
              </mc:Choice>
              <mc:Fallback>
                <p:oleObj name="公式" r:id="rId10" imgW="1092835" imgH="47942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643188"/>
                        <a:ext cx="1897062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833" name="Object 7"/>
          <p:cNvGraphicFramePr/>
          <p:nvPr/>
        </p:nvGraphicFramePr>
        <p:xfrm>
          <a:off x="2651125" y="4205288"/>
          <a:ext cx="2425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79" name="公式" r:id="rId12" imgW="2776855" imgH="780415" progId="Equation.3">
                  <p:embed/>
                </p:oleObj>
              </mc:Choice>
              <mc:Fallback>
                <p:oleObj name="公式" r:id="rId12" imgW="2776855" imgH="780415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4205288"/>
                        <a:ext cx="24257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834" name="Object 8"/>
          <p:cNvGraphicFramePr/>
          <p:nvPr/>
        </p:nvGraphicFramePr>
        <p:xfrm>
          <a:off x="3429000" y="2779713"/>
          <a:ext cx="2070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80" name="公式" r:id="rId14" imgW="2352675" imgH="780415" progId="Equation.3">
                  <p:embed/>
                </p:oleObj>
              </mc:Choice>
              <mc:Fallback>
                <p:oleObj name="公式" r:id="rId14" imgW="2352675" imgH="780415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779713"/>
                        <a:ext cx="20701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835" name="AutoShape 59"/>
          <p:cNvSpPr>
            <a:spLocks noChangeArrowheads="1"/>
          </p:cNvSpPr>
          <p:nvPr/>
        </p:nvSpPr>
        <p:spPr bwMode="auto">
          <a:xfrm>
            <a:off x="6176963" y="4530725"/>
            <a:ext cx="728662" cy="2009775"/>
          </a:xfrm>
          <a:prstGeom prst="triangle">
            <a:avLst>
              <a:gd name="adj" fmla="val 50000"/>
            </a:avLst>
          </a:prstGeom>
          <a:solidFill>
            <a:srgbClr val="00CC99">
              <a:alpha val="38823"/>
            </a:srgbClr>
          </a:solidFill>
          <a:ln w="9525">
            <a:solidFill>
              <a:srgbClr val="B2B2B2"/>
            </a:solidFill>
            <a:miter lim="800000"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459836" name="AutoShape 60"/>
          <p:cNvSpPr>
            <a:spLocks noChangeArrowheads="1"/>
          </p:cNvSpPr>
          <p:nvPr/>
        </p:nvSpPr>
        <p:spPr bwMode="auto">
          <a:xfrm rot="-1250438">
            <a:off x="6543675" y="4543425"/>
            <a:ext cx="728663" cy="1943100"/>
          </a:xfrm>
          <a:prstGeom prst="triangle">
            <a:avLst>
              <a:gd name="adj" fmla="val 50000"/>
            </a:avLst>
          </a:prstGeom>
          <a:solidFill>
            <a:srgbClr val="00CC99">
              <a:alpha val="38823"/>
            </a:srgbClr>
          </a:solidFill>
          <a:ln w="9525">
            <a:solidFill>
              <a:srgbClr val="B2B2B2"/>
            </a:solidFill>
            <a:miter lim="800000"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459837" name="AutoShape 61"/>
          <p:cNvSpPr>
            <a:spLocks noChangeArrowheads="1"/>
          </p:cNvSpPr>
          <p:nvPr/>
        </p:nvSpPr>
        <p:spPr bwMode="auto">
          <a:xfrm rot="-2543752">
            <a:off x="6832600" y="4324350"/>
            <a:ext cx="728663" cy="1943100"/>
          </a:xfrm>
          <a:prstGeom prst="triangle">
            <a:avLst>
              <a:gd name="adj" fmla="val 50000"/>
            </a:avLst>
          </a:prstGeom>
          <a:solidFill>
            <a:srgbClr val="00CC99">
              <a:alpha val="38823"/>
            </a:srgbClr>
          </a:solidFill>
          <a:ln w="9525">
            <a:solidFill>
              <a:srgbClr val="B2B2B2"/>
            </a:solidFill>
            <a:miter lim="800000"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459838" name="AutoShape 62"/>
          <p:cNvSpPr>
            <a:spLocks noChangeArrowheads="1"/>
          </p:cNvSpPr>
          <p:nvPr/>
        </p:nvSpPr>
        <p:spPr bwMode="auto">
          <a:xfrm rot="-3803375">
            <a:off x="7031831" y="4018757"/>
            <a:ext cx="728663" cy="1943100"/>
          </a:xfrm>
          <a:prstGeom prst="triangle">
            <a:avLst>
              <a:gd name="adj" fmla="val 50000"/>
            </a:avLst>
          </a:prstGeom>
          <a:solidFill>
            <a:srgbClr val="00CC99">
              <a:alpha val="38823"/>
            </a:srgbClr>
          </a:solidFill>
          <a:ln w="9525">
            <a:solidFill>
              <a:srgbClr val="B2B2B2"/>
            </a:solidFill>
            <a:miter lim="800000"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459839" name="AutoShape 63"/>
          <p:cNvSpPr>
            <a:spLocks noChangeArrowheads="1"/>
          </p:cNvSpPr>
          <p:nvPr/>
        </p:nvSpPr>
        <p:spPr bwMode="auto">
          <a:xfrm rot="-5085084">
            <a:off x="7121525" y="3667126"/>
            <a:ext cx="758825" cy="1930400"/>
          </a:xfrm>
          <a:prstGeom prst="triangle">
            <a:avLst>
              <a:gd name="adj" fmla="val 50000"/>
            </a:avLst>
          </a:prstGeom>
          <a:solidFill>
            <a:srgbClr val="00CC99">
              <a:alpha val="38823"/>
            </a:srgbClr>
          </a:solidFill>
          <a:ln w="9525">
            <a:solidFill>
              <a:srgbClr val="B2B2B2"/>
            </a:solidFill>
            <a:miter lim="800000"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59840" name="Object 9"/>
          <p:cNvGraphicFramePr>
            <a:graphicFrameLocks noChangeAspect="1"/>
          </p:cNvGraphicFramePr>
          <p:nvPr/>
        </p:nvGraphicFramePr>
        <p:xfrm>
          <a:off x="6526213" y="6143625"/>
          <a:ext cx="3365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81" name="公式" r:id="rId16" imgW="423545" imgH="557530" progId="Equation.3">
                  <p:embed/>
                </p:oleObj>
              </mc:Choice>
              <mc:Fallback>
                <p:oleObj name="公式" r:id="rId16" imgW="423545" imgH="55753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213" y="6143625"/>
                        <a:ext cx="3365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841" name="Line 65"/>
          <p:cNvSpPr>
            <a:spLocks noChangeShapeType="1"/>
          </p:cNvSpPr>
          <p:nvPr/>
        </p:nvSpPr>
        <p:spPr bwMode="auto">
          <a:xfrm>
            <a:off x="6200775" y="6540500"/>
            <a:ext cx="747713" cy="0"/>
          </a:xfrm>
          <a:prstGeom prst="line">
            <a:avLst/>
          </a:prstGeom>
          <a:noFill/>
          <a:ln w="28575" cap="sq">
            <a:solidFill>
              <a:srgbClr val="FFFF66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9842" name="Line 66"/>
          <p:cNvSpPr>
            <a:spLocks noChangeShapeType="1"/>
          </p:cNvSpPr>
          <p:nvPr/>
        </p:nvSpPr>
        <p:spPr bwMode="auto">
          <a:xfrm rot="-2700000">
            <a:off x="7510463" y="5994400"/>
            <a:ext cx="747712" cy="0"/>
          </a:xfrm>
          <a:prstGeom prst="line">
            <a:avLst/>
          </a:prstGeom>
          <a:noFill/>
          <a:ln w="38100" cap="sq">
            <a:solidFill>
              <a:srgbClr val="FFFF66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9843" name="Line 67"/>
          <p:cNvSpPr>
            <a:spLocks noChangeShapeType="1"/>
          </p:cNvSpPr>
          <p:nvPr/>
        </p:nvSpPr>
        <p:spPr bwMode="auto">
          <a:xfrm rot="-4020000">
            <a:off x="7904956" y="5396707"/>
            <a:ext cx="747713" cy="0"/>
          </a:xfrm>
          <a:prstGeom prst="line">
            <a:avLst/>
          </a:prstGeom>
          <a:noFill/>
          <a:ln w="38100" cap="sq">
            <a:solidFill>
              <a:srgbClr val="FFFF66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9844" name="Line 68"/>
          <p:cNvSpPr>
            <a:spLocks noChangeShapeType="1"/>
          </p:cNvSpPr>
          <p:nvPr/>
        </p:nvSpPr>
        <p:spPr bwMode="auto">
          <a:xfrm rot="-5400000">
            <a:off x="8070057" y="4650581"/>
            <a:ext cx="762000" cy="77787"/>
          </a:xfrm>
          <a:prstGeom prst="line">
            <a:avLst/>
          </a:prstGeom>
          <a:noFill/>
          <a:ln w="38100" cap="sq">
            <a:solidFill>
              <a:srgbClr val="FFFF66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9845" name="Line 69"/>
          <p:cNvSpPr>
            <a:spLocks noChangeShapeType="1"/>
          </p:cNvSpPr>
          <p:nvPr/>
        </p:nvSpPr>
        <p:spPr bwMode="auto">
          <a:xfrm rot="-1320000">
            <a:off x="7577138" y="6127750"/>
            <a:ext cx="747712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9846" name="Line 70"/>
          <p:cNvSpPr>
            <a:spLocks noChangeShapeType="1"/>
          </p:cNvSpPr>
          <p:nvPr/>
        </p:nvSpPr>
        <p:spPr bwMode="auto">
          <a:xfrm rot="-2700000">
            <a:off x="8001000" y="5508625"/>
            <a:ext cx="747713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9847" name="Line 71"/>
          <p:cNvSpPr>
            <a:spLocks noChangeShapeType="1"/>
          </p:cNvSpPr>
          <p:nvPr/>
        </p:nvSpPr>
        <p:spPr bwMode="auto">
          <a:xfrm rot="-4020000">
            <a:off x="8167688" y="4764088"/>
            <a:ext cx="776287" cy="20637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9848" name="Object 10"/>
          <p:cNvGraphicFramePr>
            <a:graphicFrameLocks noChangeAspect="1"/>
          </p:cNvGraphicFramePr>
          <p:nvPr/>
        </p:nvGraphicFramePr>
        <p:xfrm>
          <a:off x="7913688" y="5891213"/>
          <a:ext cx="188912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82" name="公式" r:id="rId18" imgW="300990" imgH="256540" progId="Equation.3">
                  <p:embed/>
                </p:oleObj>
              </mc:Choice>
              <mc:Fallback>
                <p:oleObj name="公式" r:id="rId18" imgW="300990" imgH="2565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3688" y="5891213"/>
                        <a:ext cx="188912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849" name="Object 11"/>
          <p:cNvGraphicFramePr>
            <a:graphicFrameLocks noChangeAspect="1"/>
          </p:cNvGraphicFramePr>
          <p:nvPr/>
        </p:nvGraphicFramePr>
        <p:xfrm>
          <a:off x="8272463" y="5322888"/>
          <a:ext cx="187325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83" name="公式" r:id="rId20" imgW="300990" imgH="256540" progId="Equation.3">
                  <p:embed/>
                </p:oleObj>
              </mc:Choice>
              <mc:Fallback>
                <p:oleObj name="公式" r:id="rId20" imgW="300990" imgH="2565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2463" y="5322888"/>
                        <a:ext cx="187325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850" name="Line 74"/>
          <p:cNvSpPr>
            <a:spLocks noChangeShapeType="1"/>
          </p:cNvSpPr>
          <p:nvPr/>
        </p:nvSpPr>
        <p:spPr bwMode="auto">
          <a:xfrm rot="-1320000">
            <a:off x="6911975" y="6397625"/>
            <a:ext cx="747713" cy="0"/>
          </a:xfrm>
          <a:prstGeom prst="line">
            <a:avLst/>
          </a:prstGeom>
          <a:noFill/>
          <a:ln w="38100" cap="sq">
            <a:solidFill>
              <a:srgbClr val="FFFF66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9851" name="Line 75"/>
          <p:cNvSpPr>
            <a:spLocks noChangeShapeType="1"/>
          </p:cNvSpPr>
          <p:nvPr/>
        </p:nvSpPr>
        <p:spPr bwMode="auto">
          <a:xfrm>
            <a:off x="6910388" y="6540500"/>
            <a:ext cx="747712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9852" name="Arc 76"/>
          <p:cNvSpPr/>
          <p:nvPr/>
        </p:nvSpPr>
        <p:spPr bwMode="auto">
          <a:xfrm>
            <a:off x="7159625" y="6454775"/>
            <a:ext cx="66675" cy="142875"/>
          </a:xfrm>
          <a:custGeom>
            <a:avLst/>
            <a:gdLst>
              <a:gd name="T0" fmla="*/ 0 w 19861"/>
              <a:gd name="T1" fmla="*/ 0 h 21600"/>
              <a:gd name="T2" fmla="*/ 2147483646 w 19861"/>
              <a:gd name="T3" fmla="*/ 2147483646 h 21600"/>
              <a:gd name="T4" fmla="*/ 0 w 19861"/>
              <a:gd name="T5" fmla="*/ 2147483646 h 21600"/>
              <a:gd name="T6" fmla="*/ 0 60000 65536"/>
              <a:gd name="T7" fmla="*/ 0 60000 65536"/>
              <a:gd name="T8" fmla="*/ 0 60000 65536"/>
              <a:gd name="T9" fmla="*/ 0 w 19861"/>
              <a:gd name="T10" fmla="*/ 0 h 21600"/>
              <a:gd name="T11" fmla="*/ 19861 w 1986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861" h="21600" fill="none" extrusionOk="0">
                <a:moveTo>
                  <a:pt x="-1" y="0"/>
                </a:moveTo>
                <a:cubicBezTo>
                  <a:pt x="8647" y="0"/>
                  <a:pt x="16461" y="5157"/>
                  <a:pt x="19861" y="13108"/>
                </a:cubicBezTo>
              </a:path>
              <a:path w="19861" h="21600" stroke="0" extrusionOk="0">
                <a:moveTo>
                  <a:pt x="-1" y="0"/>
                </a:moveTo>
                <a:cubicBezTo>
                  <a:pt x="8647" y="0"/>
                  <a:pt x="16461" y="5157"/>
                  <a:pt x="19861" y="1310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 cap="sq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9853" name="Object 12"/>
          <p:cNvGraphicFramePr>
            <a:graphicFrameLocks noChangeAspect="1"/>
          </p:cNvGraphicFramePr>
          <p:nvPr/>
        </p:nvGraphicFramePr>
        <p:xfrm>
          <a:off x="7291388" y="6364288"/>
          <a:ext cx="187325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84" name="公式" r:id="rId22" imgW="300990" imgH="256540" progId="Equation.3">
                  <p:embed/>
                </p:oleObj>
              </mc:Choice>
              <mc:Fallback>
                <p:oleObj name="公式" r:id="rId22" imgW="300990" imgH="2565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1388" y="6364288"/>
                        <a:ext cx="187325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854" name="Object 13"/>
          <p:cNvGraphicFramePr>
            <a:graphicFrameLocks noChangeAspect="1"/>
          </p:cNvGraphicFramePr>
          <p:nvPr/>
        </p:nvGraphicFramePr>
        <p:xfrm>
          <a:off x="8434388" y="4529138"/>
          <a:ext cx="188912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85" name="公式" r:id="rId24" imgW="300990" imgH="256540" progId="Equation.3">
                  <p:embed/>
                </p:oleObj>
              </mc:Choice>
              <mc:Fallback>
                <p:oleObj name="公式" r:id="rId24" imgW="300990" imgH="2565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4388" y="4529138"/>
                        <a:ext cx="188912" cy="16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855" name="Arc 79"/>
          <p:cNvSpPr/>
          <p:nvPr/>
        </p:nvSpPr>
        <p:spPr bwMode="auto">
          <a:xfrm>
            <a:off x="8245475" y="5489575"/>
            <a:ext cx="71438" cy="71438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 cap="sq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9856" name="Arc 80"/>
          <p:cNvSpPr/>
          <p:nvPr/>
        </p:nvSpPr>
        <p:spPr bwMode="auto">
          <a:xfrm>
            <a:off x="7813675" y="6065838"/>
            <a:ext cx="71438" cy="71437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 cap="sq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9857" name="Arc 81"/>
          <p:cNvSpPr/>
          <p:nvPr/>
        </p:nvSpPr>
        <p:spPr bwMode="auto">
          <a:xfrm rot="-1514601">
            <a:off x="8470900" y="4708525"/>
            <a:ext cx="73025" cy="69850"/>
          </a:xfrm>
          <a:custGeom>
            <a:avLst/>
            <a:gdLst>
              <a:gd name="T0" fmla="*/ 2147483646 w 21600"/>
              <a:gd name="T1" fmla="*/ 0 h 20940"/>
              <a:gd name="T2" fmla="*/ 2147483646 w 21600"/>
              <a:gd name="T3" fmla="*/ 2147483646 h 20940"/>
              <a:gd name="T4" fmla="*/ 0 w 21600"/>
              <a:gd name="T5" fmla="*/ 2147483646 h 20940"/>
              <a:gd name="T6" fmla="*/ 0 60000 65536"/>
              <a:gd name="T7" fmla="*/ 0 60000 65536"/>
              <a:gd name="T8" fmla="*/ 0 60000 65536"/>
              <a:gd name="T9" fmla="*/ 0 w 21600"/>
              <a:gd name="T10" fmla="*/ 0 h 20940"/>
              <a:gd name="T11" fmla="*/ 21600 w 21600"/>
              <a:gd name="T12" fmla="*/ 20940 h 209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940" fill="none" extrusionOk="0">
                <a:moveTo>
                  <a:pt x="5297" y="-1"/>
                </a:moveTo>
                <a:cubicBezTo>
                  <a:pt x="14884" y="2424"/>
                  <a:pt x="21600" y="11050"/>
                  <a:pt x="21600" y="20940"/>
                </a:cubicBezTo>
              </a:path>
              <a:path w="21600" h="20940" stroke="0" extrusionOk="0">
                <a:moveTo>
                  <a:pt x="5297" y="-1"/>
                </a:moveTo>
                <a:cubicBezTo>
                  <a:pt x="14884" y="2424"/>
                  <a:pt x="21600" y="11050"/>
                  <a:pt x="21600" y="20940"/>
                </a:cubicBezTo>
                <a:lnTo>
                  <a:pt x="0" y="20940"/>
                </a:lnTo>
                <a:lnTo>
                  <a:pt x="5297" y="-1"/>
                </a:lnTo>
                <a:close/>
              </a:path>
            </a:pathLst>
          </a:custGeom>
          <a:noFill/>
          <a:ln w="19050" cap="sq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9858" name="Line 82"/>
          <p:cNvSpPr>
            <a:spLocks noChangeShapeType="1"/>
          </p:cNvSpPr>
          <p:nvPr/>
        </p:nvSpPr>
        <p:spPr bwMode="auto">
          <a:xfrm flipV="1">
            <a:off x="6194425" y="4308475"/>
            <a:ext cx="2295525" cy="2232025"/>
          </a:xfrm>
          <a:prstGeom prst="line">
            <a:avLst/>
          </a:prstGeom>
          <a:noFill/>
          <a:ln w="38100" cap="sq">
            <a:solidFill>
              <a:srgbClr val="FFFF00"/>
            </a:solidFill>
            <a:rou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9859" name="Line 83"/>
          <p:cNvSpPr>
            <a:spLocks noChangeShapeType="1"/>
          </p:cNvSpPr>
          <p:nvPr/>
        </p:nvSpPr>
        <p:spPr bwMode="auto">
          <a:xfrm flipH="1">
            <a:off x="6184900" y="4524375"/>
            <a:ext cx="360363" cy="2016125"/>
          </a:xfrm>
          <a:prstGeom prst="line">
            <a:avLst/>
          </a:prstGeom>
          <a:noFill/>
          <a:ln w="19050" cap="sq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9860" name="Line 84"/>
          <p:cNvSpPr>
            <a:spLocks noChangeShapeType="1"/>
          </p:cNvSpPr>
          <p:nvPr/>
        </p:nvSpPr>
        <p:spPr bwMode="auto">
          <a:xfrm flipV="1">
            <a:off x="6545263" y="4333875"/>
            <a:ext cx="1943100" cy="190500"/>
          </a:xfrm>
          <a:prstGeom prst="line">
            <a:avLst/>
          </a:prstGeom>
          <a:noFill/>
          <a:ln w="19050" cap="sq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9861" name="Object 14"/>
          <p:cNvGraphicFramePr>
            <a:graphicFrameLocks noChangeAspect="1"/>
          </p:cNvGraphicFramePr>
          <p:nvPr/>
        </p:nvGraphicFramePr>
        <p:xfrm>
          <a:off x="6084888" y="5084763"/>
          <a:ext cx="23336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86" name="公式" r:id="rId26" imgW="278765" imgH="300990" progId="Equation.3">
                  <p:embed/>
                </p:oleObj>
              </mc:Choice>
              <mc:Fallback>
                <p:oleObj name="公式" r:id="rId26" imgW="278765" imgH="30099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5084763"/>
                        <a:ext cx="233362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862" name="Object 15"/>
          <p:cNvGraphicFramePr>
            <a:graphicFrameLocks noChangeAspect="1"/>
          </p:cNvGraphicFramePr>
          <p:nvPr/>
        </p:nvGraphicFramePr>
        <p:xfrm>
          <a:off x="7318375" y="5368925"/>
          <a:ext cx="3127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87" name="公式" r:id="rId28" imgW="390525" imgH="501650" progId="Equation.3">
                  <p:embed/>
                </p:oleObj>
              </mc:Choice>
              <mc:Fallback>
                <p:oleObj name="公式" r:id="rId28" imgW="390525" imgH="50165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75" y="5368925"/>
                        <a:ext cx="312738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863" name="Arc 87"/>
          <p:cNvSpPr/>
          <p:nvPr/>
        </p:nvSpPr>
        <p:spPr bwMode="auto">
          <a:xfrm rot="10366566">
            <a:off x="6408738" y="4067175"/>
            <a:ext cx="153987" cy="914400"/>
          </a:xfrm>
          <a:custGeom>
            <a:avLst/>
            <a:gdLst>
              <a:gd name="T0" fmla="*/ 0 w 3624"/>
              <a:gd name="T1" fmla="*/ 0 h 21600"/>
              <a:gd name="T2" fmla="*/ 2147483646 w 3624"/>
              <a:gd name="T3" fmla="*/ 2147483646 h 21600"/>
              <a:gd name="T4" fmla="*/ 0 w 3624"/>
              <a:gd name="T5" fmla="*/ 2147483646 h 21600"/>
              <a:gd name="T6" fmla="*/ 0 60000 65536"/>
              <a:gd name="T7" fmla="*/ 0 60000 65536"/>
              <a:gd name="T8" fmla="*/ 0 60000 65536"/>
              <a:gd name="T9" fmla="*/ 0 w 3624"/>
              <a:gd name="T10" fmla="*/ 0 h 21600"/>
              <a:gd name="T11" fmla="*/ 3624 w 362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24" h="21600" fill="none" extrusionOk="0">
                <a:moveTo>
                  <a:pt x="-1" y="0"/>
                </a:moveTo>
                <a:cubicBezTo>
                  <a:pt x="1214" y="0"/>
                  <a:pt x="2426" y="102"/>
                  <a:pt x="3623" y="306"/>
                </a:cubicBezTo>
              </a:path>
              <a:path w="3624" h="21600" stroke="0" extrusionOk="0">
                <a:moveTo>
                  <a:pt x="-1" y="0"/>
                </a:moveTo>
                <a:cubicBezTo>
                  <a:pt x="1214" y="0"/>
                  <a:pt x="2426" y="102"/>
                  <a:pt x="3623" y="30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9864" name="Object 16"/>
          <p:cNvGraphicFramePr>
            <a:graphicFrameLocks noChangeAspect="1"/>
          </p:cNvGraphicFramePr>
          <p:nvPr/>
        </p:nvGraphicFramePr>
        <p:xfrm>
          <a:off x="6465888" y="5014913"/>
          <a:ext cx="214312" cy="26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88" name="公式" r:id="rId30" imgW="245110" imgH="323215" progId="Equation.3">
                  <p:embed/>
                </p:oleObj>
              </mc:Choice>
              <mc:Fallback>
                <p:oleObj name="公式" r:id="rId30" imgW="245110" imgH="32321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888" y="5014913"/>
                        <a:ext cx="214312" cy="261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865" name="AutoShape 89"/>
          <p:cNvSpPr>
            <a:spLocks noChangeArrowheads="1"/>
          </p:cNvSpPr>
          <p:nvPr/>
        </p:nvSpPr>
        <p:spPr bwMode="auto">
          <a:xfrm rot="-2648976">
            <a:off x="5305425" y="4402138"/>
            <a:ext cx="3211513" cy="1216025"/>
          </a:xfrm>
          <a:prstGeom prst="triangle">
            <a:avLst>
              <a:gd name="adj" fmla="val 52481"/>
            </a:avLst>
          </a:prstGeom>
          <a:solidFill>
            <a:srgbClr val="F8A048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459866" name="Object 17"/>
          <p:cNvGraphicFramePr>
            <a:graphicFrameLocks noChangeAspect="1"/>
          </p:cNvGraphicFramePr>
          <p:nvPr/>
        </p:nvGraphicFramePr>
        <p:xfrm>
          <a:off x="6621463" y="4694238"/>
          <a:ext cx="442912" cy="26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89" name="公式" r:id="rId32" imgW="591185" imgH="323215" progId="Equation.3">
                  <p:embed/>
                </p:oleObj>
              </mc:Choice>
              <mc:Fallback>
                <p:oleObj name="公式" r:id="rId32" imgW="591185" imgH="323215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463" y="4694238"/>
                        <a:ext cx="442912" cy="26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867" name="Arc 91"/>
          <p:cNvSpPr/>
          <p:nvPr/>
        </p:nvSpPr>
        <p:spPr bwMode="auto">
          <a:xfrm rot="1702755" flipV="1">
            <a:off x="6518275" y="4454525"/>
            <a:ext cx="215900" cy="315913"/>
          </a:xfrm>
          <a:custGeom>
            <a:avLst/>
            <a:gdLst>
              <a:gd name="T0" fmla="*/ 2147483646 w 21600"/>
              <a:gd name="T1" fmla="*/ 0 h 31607"/>
              <a:gd name="T2" fmla="*/ 2147483646 w 21600"/>
              <a:gd name="T3" fmla="*/ 2147483646 h 31607"/>
              <a:gd name="T4" fmla="*/ 0 w 21600"/>
              <a:gd name="T5" fmla="*/ 2147483646 h 31607"/>
              <a:gd name="T6" fmla="*/ 0 60000 65536"/>
              <a:gd name="T7" fmla="*/ 0 60000 65536"/>
              <a:gd name="T8" fmla="*/ 0 60000 65536"/>
              <a:gd name="T9" fmla="*/ 0 w 21600"/>
              <a:gd name="T10" fmla="*/ 0 h 31607"/>
              <a:gd name="T11" fmla="*/ 21600 w 21600"/>
              <a:gd name="T12" fmla="*/ 31607 h 316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1607" fill="none" extrusionOk="0">
                <a:moveTo>
                  <a:pt x="5682" y="0"/>
                </a:moveTo>
                <a:cubicBezTo>
                  <a:pt x="15080" y="2562"/>
                  <a:pt x="21600" y="11098"/>
                  <a:pt x="21600" y="20839"/>
                </a:cubicBezTo>
                <a:cubicBezTo>
                  <a:pt x="21600" y="24617"/>
                  <a:pt x="20608" y="28330"/>
                  <a:pt x="18724" y="31606"/>
                </a:cubicBezTo>
              </a:path>
              <a:path w="21600" h="31607" stroke="0" extrusionOk="0">
                <a:moveTo>
                  <a:pt x="5682" y="0"/>
                </a:moveTo>
                <a:cubicBezTo>
                  <a:pt x="15080" y="2562"/>
                  <a:pt x="21600" y="11098"/>
                  <a:pt x="21600" y="20839"/>
                </a:cubicBezTo>
                <a:cubicBezTo>
                  <a:pt x="21600" y="24617"/>
                  <a:pt x="20608" y="28330"/>
                  <a:pt x="18724" y="31606"/>
                </a:cubicBezTo>
                <a:lnTo>
                  <a:pt x="0" y="20839"/>
                </a:lnTo>
                <a:lnTo>
                  <a:pt x="5682" y="0"/>
                </a:lnTo>
                <a:close/>
              </a:path>
            </a:pathLst>
          </a:custGeom>
          <a:noFill/>
          <a:ln w="19050" cap="sq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9868" name="Object 18"/>
          <p:cNvGraphicFramePr>
            <a:graphicFrameLocks noChangeAspect="1"/>
          </p:cNvGraphicFramePr>
          <p:nvPr/>
        </p:nvGraphicFramePr>
        <p:xfrm>
          <a:off x="7005638" y="5964238"/>
          <a:ext cx="3365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90" name="公式" r:id="rId34" imgW="423545" imgH="557530" progId="Equation.3">
                  <p:embed/>
                </p:oleObj>
              </mc:Choice>
              <mc:Fallback>
                <p:oleObj name="公式" r:id="rId34" imgW="423545" imgH="55753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5638" y="5964238"/>
                        <a:ext cx="3365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869" name="Object 19"/>
          <p:cNvGraphicFramePr/>
          <p:nvPr/>
        </p:nvGraphicFramePr>
        <p:xfrm>
          <a:off x="3275013" y="5838825"/>
          <a:ext cx="20177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91" name="公式" r:id="rId36" imgW="2297430" imgH="780415" progId="Equation.3">
                  <p:embed/>
                </p:oleObj>
              </mc:Choice>
              <mc:Fallback>
                <p:oleObj name="公式" r:id="rId36" imgW="2297430" imgH="780415" progId="Equation.3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013" y="5838825"/>
                        <a:ext cx="201771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870" name="Object 20"/>
          <p:cNvGraphicFramePr>
            <a:graphicFrameLocks noChangeAspect="1"/>
          </p:cNvGraphicFramePr>
          <p:nvPr/>
        </p:nvGraphicFramePr>
        <p:xfrm>
          <a:off x="3276600" y="5010150"/>
          <a:ext cx="1676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92" name="公式" r:id="rId38" imgW="1895475" imgH="780415" progId="Equation.3">
                  <p:embed/>
                </p:oleObj>
              </mc:Choice>
              <mc:Fallback>
                <p:oleObj name="公式" r:id="rId38" imgW="1895475" imgH="78041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010150"/>
                        <a:ext cx="1676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9871" name="Object 21"/>
          <p:cNvGraphicFramePr>
            <a:graphicFrameLocks noChangeAspect="1"/>
          </p:cNvGraphicFramePr>
          <p:nvPr/>
        </p:nvGraphicFramePr>
        <p:xfrm>
          <a:off x="8502650" y="788988"/>
          <a:ext cx="227013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993" name="公式" r:id="rId40" imgW="256540" imgH="278765" progId="Equation.3">
                  <p:embed/>
                </p:oleObj>
              </mc:Choice>
              <mc:Fallback>
                <p:oleObj name="公式" r:id="rId40" imgW="256540" imgH="278765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2650" y="788988"/>
                        <a:ext cx="227013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9872" name="Rectangle 96"/>
          <p:cNvSpPr>
            <a:spLocks noChangeArrowheads="1"/>
          </p:cNvSpPr>
          <p:nvPr/>
        </p:nvSpPr>
        <p:spPr bwMode="auto">
          <a:xfrm>
            <a:off x="8310563" y="549275"/>
            <a:ext cx="4191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4800">
                <a:solidFill>
                  <a:srgbClr val="FF9900"/>
                </a:solidFill>
              </a:rPr>
              <a:t>·</a:t>
            </a:r>
            <a:endParaRPr lang="en-US" altLang="zh-CN" sz="4800">
              <a:solidFill>
                <a:srgbClr val="FF9900"/>
              </a:solidFill>
            </a:endParaRPr>
          </a:p>
        </p:txBody>
      </p:sp>
      <p:sp>
        <p:nvSpPr>
          <p:cNvPr id="459873" name="Text Box 97"/>
          <p:cNvSpPr txBox="1">
            <a:spLocks noChangeArrowheads="1"/>
          </p:cNvSpPr>
          <p:nvPr/>
        </p:nvSpPr>
        <p:spPr bwMode="auto">
          <a:xfrm>
            <a:off x="714375" y="785813"/>
            <a:ext cx="29416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0" lang="zh-CN" altLang="en-US">
                <a:solidFill>
                  <a:schemeClr val="bg1"/>
                </a:solidFill>
                <a:ea typeface="仿宋_GB2312" panose="02010609030101010101" charset="-122"/>
                <a:cs typeface="仿宋_GB2312" panose="02010609030101010101" charset="-122"/>
              </a:rPr>
              <a:t>单缝衍射的振幅分布</a:t>
            </a:r>
            <a:endParaRPr kumimoji="0" lang="zh-CN" altLang="en-US">
              <a:solidFill>
                <a:schemeClr val="bg1"/>
              </a:solidFill>
              <a:ea typeface="仿宋_GB2312" panose="02010609030101010101" charset="-122"/>
              <a:cs typeface="仿宋_GB2312" panose="02010609030101010101" charset="-122"/>
            </a:endParaRPr>
          </a:p>
          <a:p>
            <a:pPr eaLnBrk="1" hangingPunct="1">
              <a:lnSpc>
                <a:spcPct val="125000"/>
              </a:lnSpc>
            </a:pPr>
            <a:r>
              <a:rPr kumimoji="0" lang="zh-CN" altLang="en-US">
                <a:solidFill>
                  <a:schemeClr val="bg1"/>
                </a:solidFill>
                <a:ea typeface="仿宋_GB2312" panose="02010609030101010101" charset="-122"/>
                <a:cs typeface="仿宋_GB2312" panose="02010609030101010101" charset="-122"/>
              </a:rPr>
              <a:t>和强度分布为</a:t>
            </a:r>
            <a:endParaRPr kumimoji="0" lang="zh-CN" altLang="en-US">
              <a:solidFill>
                <a:schemeClr val="bg1"/>
              </a:solidFill>
              <a:ea typeface="仿宋_GB2312" panose="02010609030101010101" charset="-122"/>
              <a:cs typeface="仿宋_GB2312" panose="02010609030101010101" charset="-122"/>
            </a:endParaRPr>
          </a:p>
        </p:txBody>
      </p:sp>
      <p:sp>
        <p:nvSpPr>
          <p:cNvPr id="459874" name="Text Box 98"/>
          <p:cNvSpPr txBox="1">
            <a:spLocks noChangeArrowheads="1"/>
          </p:cNvSpPr>
          <p:nvPr/>
        </p:nvSpPr>
        <p:spPr bwMode="auto">
          <a:xfrm>
            <a:off x="781050" y="5132388"/>
            <a:ext cx="2430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ea typeface="仿宋_GB2312" panose="02010609030101010101" charset="-122"/>
                <a:cs typeface="仿宋_GB2312" panose="02010609030101010101" charset="-122"/>
              </a:rPr>
              <a:t>由几何关系可得</a:t>
            </a:r>
            <a:r>
              <a:rPr kumimoji="0" lang="en-US" altLang="zh-CN">
                <a:solidFill>
                  <a:schemeClr val="bg1"/>
                </a:solidFill>
                <a:ea typeface="仿宋_GB2312" panose="02010609030101010101" charset="-122"/>
                <a:cs typeface="仿宋_GB2312" panose="02010609030101010101" charset="-122"/>
              </a:rPr>
              <a:t>:</a:t>
            </a:r>
            <a:endParaRPr kumimoji="0" lang="en-US" altLang="zh-CN">
              <a:solidFill>
                <a:schemeClr val="bg1"/>
              </a:solidFill>
              <a:ea typeface="仿宋_GB2312" panose="02010609030101010101" charset="-122"/>
              <a:cs typeface="仿宋_GB2312" panose="02010609030101010101" charset="-122"/>
            </a:endParaRPr>
          </a:p>
        </p:txBody>
      </p:sp>
      <p:sp>
        <p:nvSpPr>
          <p:cNvPr id="459875" name="Text Box 99"/>
          <p:cNvSpPr txBox="1">
            <a:spLocks noChangeArrowheads="1"/>
          </p:cNvSpPr>
          <p:nvPr/>
        </p:nvSpPr>
        <p:spPr bwMode="auto">
          <a:xfrm>
            <a:off x="811213" y="3594100"/>
            <a:ext cx="7704137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rgbClr val="FFFFFF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相邻两缝发出的光在</a:t>
            </a:r>
            <a:r>
              <a:rPr lang="zh-CN" altLang="en-US">
                <a:solidFill>
                  <a:srgbClr val="FFFFFF"/>
                </a:solidFill>
                <a:ea typeface="仿宋_GB2312" panose="02010609030101010101" charset="-122"/>
                <a:cs typeface="仿宋_GB2312" panose="02010609030101010101" charset="-122"/>
              </a:rPr>
              <a:t> </a:t>
            </a:r>
            <a:r>
              <a:rPr lang="en-US" altLang="zh-CN" i="1">
                <a:solidFill>
                  <a:srgbClr val="66FFFF"/>
                </a:solidFill>
                <a:ea typeface="仿宋_GB2312" panose="02010609030101010101" charset="-122"/>
                <a:cs typeface="仿宋_GB2312" panose="02010609030101010101" charset="-122"/>
              </a:rPr>
              <a:t>P </a:t>
            </a:r>
            <a:r>
              <a:rPr lang="zh-CN" altLang="en-US">
                <a:solidFill>
                  <a:srgbClr val="FFFFFF"/>
                </a:solidFill>
                <a:latin typeface="仿宋_GB2312" panose="02010609030101010101" charset="-122"/>
                <a:ea typeface="仿宋_GB2312" panose="02010609030101010101" charset="-122"/>
                <a:cs typeface="仿宋_GB2312" panose="02010609030101010101" charset="-122"/>
              </a:rPr>
              <a:t>点引起的光振动相位差</a:t>
            </a:r>
            <a:endParaRPr lang="zh-CN" altLang="en-US">
              <a:solidFill>
                <a:srgbClr val="FFFFFF"/>
              </a:solidFill>
              <a:latin typeface="仿宋_GB2312" panose="02010609030101010101" charset="-122"/>
              <a:ea typeface="仿宋_GB2312" panose="02010609030101010101" charset="-122"/>
              <a:cs typeface="仿宋_GB2312" panose="02010609030101010101" charset="-122"/>
            </a:endParaRPr>
          </a:p>
        </p:txBody>
      </p:sp>
      <p:sp>
        <p:nvSpPr>
          <p:cNvPr id="10335" name="灯片编号占位符 1"/>
          <p:cNvSpPr txBox="1"/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ADD0C8-10E9-4C1E-8B38-6003010C7008}" type="slidenum">
              <a:rPr lang="en-US" altLang="zh-CN" b="0">
                <a:solidFill>
                  <a:srgbClr val="FF00FF"/>
                </a:solidFill>
              </a:rPr>
            </a:fld>
            <a:r>
              <a:rPr lang="en-US" altLang="zh-CN" b="0">
                <a:solidFill>
                  <a:srgbClr val="FF00FF"/>
                </a:solidFill>
              </a:rPr>
              <a:t>/24</a:t>
            </a:r>
            <a:endParaRPr lang="en-US" altLang="zh-CN" b="0">
              <a:solidFill>
                <a:srgbClr val="FF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9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59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59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59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59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59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59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59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5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459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59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459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59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59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5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59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5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5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5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5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45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5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5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5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59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5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5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5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45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59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5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5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5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5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45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459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5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5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5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45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45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45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45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45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45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5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5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5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5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598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598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5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45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5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5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45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45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45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45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45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459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45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45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45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45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45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3000"/>
                            </p:stCondLst>
                            <p:childTnLst>
                              <p:par>
                                <p:cTn id="2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45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3500"/>
                            </p:stCondLst>
                            <p:childTnLst>
                              <p:par>
                                <p:cTn id="2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45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4" dur="500"/>
                                        <p:tgtEl>
                                          <p:spTgt spid="45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459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500"/>
                                        <p:tgtEl>
                                          <p:spTgt spid="45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45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45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00"/>
                            </p:stCondLst>
                            <p:childTnLst>
                              <p:par>
                                <p:cTn id="2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5" dur="500"/>
                                        <p:tgtEl>
                                          <p:spTgt spid="45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000"/>
                            </p:stCondLst>
                            <p:childTnLst>
                              <p:par>
                                <p:cTn id="2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9" dur="500"/>
                                        <p:tgtEl>
                                          <p:spTgt spid="45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500"/>
                            </p:stCondLst>
                            <p:childTnLst>
                              <p:par>
                                <p:cTn id="2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3" dur="500"/>
                                        <p:tgtEl>
                                          <p:spTgt spid="45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000"/>
                            </p:stCondLst>
                            <p:childTnLst>
                              <p:par>
                                <p:cTn id="2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7" dur="500"/>
                                        <p:tgtEl>
                                          <p:spTgt spid="45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500"/>
                            </p:stCondLst>
                            <p:childTnLst>
                              <p:par>
                                <p:cTn id="2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1" dur="500"/>
                                        <p:tgtEl>
                                          <p:spTgt spid="45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3000"/>
                            </p:stCondLst>
                            <p:childTnLst>
                              <p:par>
                                <p:cTn id="2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45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3500"/>
                            </p:stCondLst>
                            <p:childTnLst>
                              <p:par>
                                <p:cTn id="2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45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4000"/>
                            </p:stCondLst>
                            <p:childTnLst>
                              <p:par>
                                <p:cTn id="2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45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4500"/>
                            </p:stCondLst>
                            <p:childTnLst>
                              <p:par>
                                <p:cTn id="2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45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00"/>
                                        <p:tgtEl>
                                          <p:spTgt spid="45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500"/>
                            </p:stCondLst>
                            <p:childTnLst>
                              <p:par>
                                <p:cTn id="3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5" dur="500"/>
                                        <p:tgtEl>
                                          <p:spTgt spid="45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0" dur="500"/>
                                        <p:tgtEl>
                                          <p:spTgt spid="45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13" dur="1000" fill="hold"/>
                                        <p:tgtEl>
                                          <p:spTgt spid="45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500"/>
                                        <p:tgtEl>
                                          <p:spTgt spid="45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3" dur="500"/>
                                        <p:tgtEl>
                                          <p:spTgt spid="45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>
                            <p:stCondLst>
                              <p:cond delay="500"/>
                            </p:stCondLst>
                            <p:childTnLst>
                              <p:par>
                                <p:cTn id="325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26" dur="1000" fill="hold"/>
                                        <p:tgtEl>
                                          <p:spTgt spid="45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1" dur="500"/>
                                        <p:tgtEl>
                                          <p:spTgt spid="45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8" grpId="0"/>
      <p:bldP spid="459828" grpId="0"/>
      <p:bldP spid="459829" grpId="0"/>
      <p:bldP spid="459835" grpId="0" animBg="1"/>
      <p:bldP spid="459835" grpId="1" animBg="1"/>
      <p:bldP spid="459836" grpId="0" animBg="1"/>
      <p:bldP spid="459837" grpId="0" animBg="1"/>
      <p:bldP spid="459838" grpId="0" animBg="1"/>
      <p:bldP spid="459839" grpId="0" animBg="1"/>
      <p:bldP spid="459865" grpId="0" animBg="1"/>
      <p:bldP spid="459865" grpId="1" animBg="1"/>
      <p:bldP spid="459872" grpId="0" autoUpdateAnimBg="0"/>
      <p:bldP spid="459873" grpId="0"/>
      <p:bldP spid="459874" grpId="0"/>
      <p:bldP spid="459875" grpId="0"/>
    </p:bldLst>
  </p:timing>
</p:sld>
</file>

<file path=ppt/tags/tag1.xml><?xml version="1.0" encoding="utf-8"?>
<p:tagLst xmlns:p="http://schemas.openxmlformats.org/presentationml/2006/main">
  <p:tag name="KSO_WPP_MARK_KEY" val="9dda3171-23d8-4deb-8d4a-0a6951dc967e"/>
  <p:tag name="COMMONDATA" val="eyJoZGlkIjoiOGQzNzI3ODYxZGU5ZmExN2U4ZTQ2ZWZjMTViYzEzOTQ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1819</Words>
  <Application>WPS 演示</Application>
  <PresentationFormat>全屏显示(4:3)</PresentationFormat>
  <Paragraphs>333</Paragraphs>
  <Slides>17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172</vt:i4>
      </vt:variant>
      <vt:variant>
        <vt:lpstr>幻灯片标题</vt:lpstr>
      </vt:variant>
      <vt:variant>
        <vt:i4>17</vt:i4>
      </vt:variant>
    </vt:vector>
  </HeadingPairs>
  <TitlesOfParts>
    <vt:vector size="206" baseType="lpstr">
      <vt:lpstr>Arial</vt:lpstr>
      <vt:lpstr>宋体</vt:lpstr>
      <vt:lpstr>Wingdings</vt:lpstr>
      <vt:lpstr>Times New Roman</vt:lpstr>
      <vt:lpstr>楷体_GB2312</vt:lpstr>
      <vt:lpstr>华文仿宋</vt:lpstr>
      <vt:lpstr>方正书宋简体</vt:lpstr>
      <vt:lpstr>仿宋_GB2312</vt:lpstr>
      <vt:lpstr>黑体</vt:lpstr>
      <vt:lpstr>新宋体</vt:lpstr>
      <vt:lpstr>Symbol</vt:lpstr>
      <vt:lpstr>WP Greek Century</vt:lpstr>
      <vt:lpstr>Century</vt:lpstr>
      <vt:lpstr>华文中宋</vt:lpstr>
      <vt:lpstr>微软雅黑</vt:lpstr>
      <vt:lpstr>Arial Unicode MS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下册-大学物理</dc:title>
  <dc:creator>yzhang</dc:creator>
  <cp:lastModifiedBy>pc</cp:lastModifiedBy>
  <cp:revision>1349</cp:revision>
  <cp:lastPrinted>2022-10-17T01:57:00Z</cp:lastPrinted>
  <dcterms:created xsi:type="dcterms:W3CDTF">1998-11-21T01:35:00Z</dcterms:created>
  <dcterms:modified xsi:type="dcterms:W3CDTF">2023-01-30T02:07:09Z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951180A8CF0547859399DE3BE0F90214</vt:lpwstr>
  </property>
  <property fmtid="{D5CDD505-2E9C-101B-9397-08002B2CF9AE}" pid="3" name="KSOProductBuildVer">
    <vt:lpwstr>2052-11.1.0.13703</vt:lpwstr>
  </property>
</Properties>
</file>