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9" r:id="rId2"/>
    <p:sldId id="623" r:id="rId3"/>
    <p:sldId id="594" r:id="rId4"/>
    <p:sldId id="595" r:id="rId5"/>
    <p:sldId id="596" r:id="rId6"/>
    <p:sldId id="624" r:id="rId7"/>
    <p:sldId id="625" r:id="rId8"/>
    <p:sldId id="626" r:id="rId9"/>
    <p:sldId id="627" r:id="rId10"/>
    <p:sldId id="628" r:id="rId11"/>
    <p:sldId id="629" r:id="rId12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830" autoAdjust="0"/>
  </p:normalViewPr>
  <p:slideViewPr>
    <p:cSldViewPr>
      <p:cViewPr varScale="1">
        <p:scale>
          <a:sx n="85" d="100"/>
          <a:sy n="85" d="100"/>
        </p:scale>
        <p:origin x="1315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6" Type="http://schemas.openxmlformats.org/officeDocument/2006/relationships/image" Target="../media/image67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93.png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1.emf"/><Relationship Id="rId4" Type="http://schemas.openxmlformats.org/officeDocument/2006/relationships/image" Target="../media/image94.png"/><Relationship Id="rId9" Type="http://schemas.openxmlformats.org/officeDocument/2006/relationships/oleObject" Target="../embeddings/oleObject8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94.png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0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5.bin"/><Relationship Id="rId31" Type="http://schemas.openxmlformats.org/officeDocument/2006/relationships/hyperlink" Target="file:///H:\FLASH&#36164;&#26009;\7%20&#26059;&#36716;&#30690;&#37327;&#22270;&#27861;(xva).swf" TargetMode="External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67.e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2.emf"/><Relationship Id="rId32" Type="http://schemas.openxmlformats.org/officeDocument/2006/relationships/image" Target="../media/image66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4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5.emf"/><Relationship Id="rId8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2.emf"/><Relationship Id="rId3" Type="http://schemas.openxmlformats.org/officeDocument/2006/relationships/image" Target="../media/image75.png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6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8.emf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Relationship Id="rId27" Type="http://schemas.openxmlformats.org/officeDocument/2006/relationships/oleObject" Target="../embeddings/oleObject8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438088DC-3670-484F-9553-C1D55C8A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08,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3694E02E-0582-4743-BFF8-23E8833AFE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A101616E-7381-4BAF-A934-E1190678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60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F285A5B-B815-468D-8BF9-81092C27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14313"/>
            <a:ext cx="4824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如图所示，一直角均质细杆，水平部分杆长为</a:t>
            </a:r>
            <a:r>
              <a:rPr kumimoji="0" lang="zh-CN" altLang="en-US">
                <a:solidFill>
                  <a:srgbClr val="66FFFF"/>
                </a:solidFill>
              </a:rPr>
              <a:t> </a:t>
            </a:r>
            <a:r>
              <a:rPr kumimoji="0" lang="en-US" altLang="zh-CN" i="1">
                <a:solidFill>
                  <a:srgbClr val="FFFF00"/>
                </a:solidFill>
              </a:rPr>
              <a:t>l</a:t>
            </a:r>
            <a:r>
              <a:rPr kumimoji="0" lang="en-US" altLang="zh-CN" i="1">
                <a:solidFill>
                  <a:srgbClr val="66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，质量为 </a:t>
            </a:r>
            <a:r>
              <a:rPr kumimoji="0" lang="en-US" altLang="zh-CN" i="1">
                <a:solidFill>
                  <a:srgbClr val="FFFF00"/>
                </a:solidFill>
              </a:rPr>
              <a:t>m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，竖直部分杆长为</a:t>
            </a:r>
            <a:r>
              <a:rPr kumimoji="0" lang="zh-CN" altLang="en-US">
                <a:solidFill>
                  <a:srgbClr val="66FFFF"/>
                </a:solidFill>
              </a:rPr>
              <a:t> </a:t>
            </a:r>
            <a:r>
              <a:rPr kumimoji="0" lang="en-US" altLang="zh-CN">
                <a:solidFill>
                  <a:srgbClr val="FFFF00"/>
                </a:solidFill>
              </a:rPr>
              <a:t>2</a:t>
            </a:r>
            <a:r>
              <a:rPr kumimoji="0" lang="en-US" altLang="zh-CN" i="1">
                <a:solidFill>
                  <a:srgbClr val="FFFF00"/>
                </a:solidFill>
              </a:rPr>
              <a:t>l</a:t>
            </a:r>
            <a:r>
              <a:rPr kumimoji="0" lang="en-US" altLang="zh-CN" i="1">
                <a:solidFill>
                  <a:srgbClr val="66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，质量为</a:t>
            </a:r>
            <a:r>
              <a:rPr kumimoji="0" lang="zh-CN" altLang="en-US">
                <a:solidFill>
                  <a:srgbClr val="66FFFF"/>
                </a:solidFill>
              </a:rPr>
              <a:t> </a:t>
            </a:r>
            <a:r>
              <a:rPr kumimoji="0" lang="en-US" altLang="zh-CN">
                <a:solidFill>
                  <a:srgbClr val="FFFF00"/>
                </a:solidFill>
              </a:rPr>
              <a:t>2</a:t>
            </a:r>
            <a:r>
              <a:rPr kumimoji="0" lang="en-US" altLang="zh-CN" i="1">
                <a:solidFill>
                  <a:srgbClr val="FFFF00"/>
                </a:solidFill>
              </a:rPr>
              <a:t>m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，细杆可绕直角顶点处的固定轴 </a:t>
            </a:r>
            <a:r>
              <a:rPr kumimoji="0" lang="en-US" altLang="zh-CN" i="1">
                <a:solidFill>
                  <a:srgbClr val="FFFF00"/>
                </a:solidFill>
              </a:rPr>
              <a:t>O</a:t>
            </a:r>
            <a:r>
              <a:rPr kumimoji="0" lang="en-US" altLang="zh-CN" b="0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无摩擦地转动，水平杆的未端与劲度系数为 </a:t>
            </a:r>
            <a:r>
              <a:rPr kumimoji="0" lang="en-US" altLang="zh-CN" i="1">
                <a:solidFill>
                  <a:srgbClr val="FFFF00"/>
                </a:solidFill>
              </a:rPr>
              <a:t>k</a:t>
            </a:r>
            <a:r>
              <a:rPr kumimoji="0" lang="en-US" altLang="zh-CN" i="1">
                <a:solidFill>
                  <a:srgbClr val="66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的弹簧相连，平衡时水平杆处于水平位置。</a:t>
            </a:r>
          </a:p>
        </p:txBody>
      </p:sp>
      <p:sp>
        <p:nvSpPr>
          <p:cNvPr id="186372" name="Rectangle 4">
            <a:extLst>
              <a:ext uri="{FF2B5EF4-FFF2-40B4-BE49-F238E27FC236}">
                <a16:creationId xmlns:a16="http://schemas.microsoft.com/office/drawing/2014/main" id="{7CF4A2EF-E3CC-411D-8F42-84C2B487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860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186373" name="Rectangle 5">
            <a:extLst>
              <a:ext uri="{FF2B5EF4-FFF2-40B4-BE49-F238E27FC236}">
                <a16:creationId xmlns:a16="http://schemas.microsoft.com/office/drawing/2014/main" id="{5538FE22-8B3D-442B-8079-4DB7625A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786063"/>
            <a:ext cx="405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杆作微小摆动时的周期</a:t>
            </a:r>
            <a:r>
              <a:rPr kumimoji="0" lang="en-US" altLang="zh-CN">
                <a:solidFill>
                  <a:schemeClr val="bg1"/>
                </a:solidFill>
              </a:rPr>
              <a:t>?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pic>
        <p:nvPicPr>
          <p:cNvPr id="186374" name="Picture 6" descr="art7">
            <a:extLst>
              <a:ext uri="{FF2B5EF4-FFF2-40B4-BE49-F238E27FC236}">
                <a16:creationId xmlns:a16="http://schemas.microsoft.com/office/drawing/2014/main" id="{1A1FAD29-0B5D-42C1-A09D-3ED03D1A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89F"/>
              </a:clrFrom>
              <a:clrTo>
                <a:srgbClr val="F6F8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357188"/>
            <a:ext cx="2682875" cy="4319587"/>
          </a:xfrm>
          <a:prstGeom prst="rect">
            <a:avLst/>
          </a:prstGeom>
          <a:gradFill rotWithShape="1">
            <a:gsLst>
              <a:gs pos="0">
                <a:srgbClr val="66FFFF">
                  <a:alpha val="42000"/>
                </a:srgbClr>
              </a:gs>
              <a:gs pos="100000">
                <a:srgbClr val="CBFFFF"/>
              </a:gs>
            </a:gsLst>
            <a:lin ang="5400000" scaled="1"/>
          </a:gradFill>
          <a:ln w="3810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86375" name="Picture 7" descr="art7">
            <a:extLst>
              <a:ext uri="{FF2B5EF4-FFF2-40B4-BE49-F238E27FC236}">
                <a16:creationId xmlns:a16="http://schemas.microsoft.com/office/drawing/2014/main" id="{6CF755ED-98B9-48F9-BED1-9697A99C1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AE79F"/>
              </a:clrFrom>
              <a:clrTo>
                <a:srgbClr val="FAE7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334963"/>
            <a:ext cx="2679700" cy="4321175"/>
          </a:xfrm>
          <a:prstGeom prst="rect">
            <a:avLst/>
          </a:prstGeom>
          <a:gradFill rotWithShape="1">
            <a:gsLst>
              <a:gs pos="0">
                <a:srgbClr val="00CCFF"/>
              </a:gs>
              <a:gs pos="100000">
                <a:srgbClr val="A9E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6" name="Text Box 8">
            <a:extLst>
              <a:ext uri="{FF2B5EF4-FFF2-40B4-BE49-F238E27FC236}">
                <a16:creationId xmlns:a16="http://schemas.microsoft.com/office/drawing/2014/main" id="{01B9DC79-7262-44E3-9DD0-55BEDCF03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252788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解</a:t>
            </a:r>
          </a:p>
        </p:txBody>
      </p:sp>
      <p:graphicFrame>
        <p:nvGraphicFramePr>
          <p:cNvPr id="186377" name="Object 2">
            <a:extLst>
              <a:ext uri="{FF2B5EF4-FFF2-40B4-BE49-F238E27FC236}">
                <a16:creationId xmlns:a16="http://schemas.microsoft.com/office/drawing/2014/main" id="{2333F35F-7C25-48BF-8629-5694F6896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673475"/>
          <a:ext cx="1482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公式" r:id="rId5" imgW="1523898" imgH="723764" progId="Equation.3">
                  <p:embed/>
                </p:oleObj>
              </mc:Choice>
              <mc:Fallback>
                <p:oleObj name="公式" r:id="rId5" imgW="1523898" imgH="723764" progId="Equation.3">
                  <p:embed/>
                  <p:pic>
                    <p:nvPicPr>
                      <p:cNvPr id="186377" name="Object 2">
                        <a:extLst>
                          <a:ext uri="{FF2B5EF4-FFF2-40B4-BE49-F238E27FC236}">
                            <a16:creationId xmlns:a16="http://schemas.microsoft.com/office/drawing/2014/main" id="{2333F35F-7C25-48BF-8629-5694F6896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673475"/>
                        <a:ext cx="14827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8" name="Object 3">
            <a:extLst>
              <a:ext uri="{FF2B5EF4-FFF2-40B4-BE49-F238E27FC236}">
                <a16:creationId xmlns:a16="http://schemas.microsoft.com/office/drawing/2014/main" id="{9EA3B7F5-D393-4975-A530-B14A5A65A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814888"/>
          <a:ext cx="5891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公式" r:id="rId7" imgW="2685916" imgH="285750" progId="Equation.3">
                  <p:embed/>
                </p:oleObj>
              </mc:Choice>
              <mc:Fallback>
                <p:oleObj name="公式" r:id="rId7" imgW="2685916" imgH="285750" progId="Equation.3">
                  <p:embed/>
                  <p:pic>
                    <p:nvPicPr>
                      <p:cNvPr id="186378" name="Object 3">
                        <a:extLst>
                          <a:ext uri="{FF2B5EF4-FFF2-40B4-BE49-F238E27FC236}">
                            <a16:creationId xmlns:a16="http://schemas.microsoft.com/office/drawing/2014/main" id="{9EA3B7F5-D393-4975-A530-B14A5A65A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814888"/>
                        <a:ext cx="58912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>
                                <a:alpha val="50195"/>
                              </a:srgbClr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63DF7320-5F40-49C6-9EBE-E27FF40E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252788"/>
            <a:ext cx="5214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水平位置为平衡态（</a:t>
            </a:r>
            <a:r>
              <a:rPr kumimoji="0" lang="zh-CN" altLang="en-US">
                <a:solidFill>
                  <a:srgbClr val="FFFF00"/>
                </a:solidFill>
              </a:rPr>
              <a:t>设逆时针为正</a:t>
            </a:r>
            <a:r>
              <a:rPr kumimoji="0"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F32AE31-9CA2-4AE8-B906-11A978D1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400550"/>
            <a:ext cx="464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发生一微小的摆动时，力矩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51565E10-F569-4B42-A186-846880E58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643563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小角度摆动</a:t>
            </a:r>
          </a:p>
        </p:txBody>
      </p:sp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0D8161D7-34DD-4510-9590-E5AEC35CA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6211888"/>
          <a:ext cx="3641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公式" r:id="rId9" imgW="1619065" imgH="95114" progId="Equation.3">
                  <p:embed/>
                </p:oleObj>
              </mc:Choice>
              <mc:Fallback>
                <p:oleObj name="公式" r:id="rId9" imgW="1619065" imgH="95114" progId="Equation.3">
                  <p:embed/>
                  <p:pic>
                    <p:nvPicPr>
                      <p:cNvPr id="2" name="Object 13">
                        <a:extLst>
                          <a:ext uri="{FF2B5EF4-FFF2-40B4-BE49-F238E27FC236}">
                            <a16:creationId xmlns:a16="http://schemas.microsoft.com/office/drawing/2014/main" id="{0D8161D7-34DD-4510-9590-E5AEC35CA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211888"/>
                        <a:ext cx="3641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C830B648-DED8-40F8-9429-76A876BFB500}"/>
              </a:ext>
            </a:extLst>
          </p:cNvPr>
          <p:cNvGraphicFramePr>
            <a:graphicFrameLocks/>
          </p:cNvGraphicFramePr>
          <p:nvPr/>
        </p:nvGraphicFramePr>
        <p:xfrm>
          <a:off x="5357813" y="6143625"/>
          <a:ext cx="2914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公式" r:id="rId11" imgW="2819477" imgH="362086" progId="Equation.3">
                  <p:embed/>
                </p:oleObj>
              </mc:Choice>
              <mc:Fallback>
                <p:oleObj name="公式" r:id="rId11" imgW="2819477" imgH="362086" progId="Equation.3">
                  <p:embed/>
                  <p:pic>
                    <p:nvPicPr>
                      <p:cNvPr id="3" name="Object 14">
                        <a:extLst>
                          <a:ext uri="{FF2B5EF4-FFF2-40B4-BE49-F238E27FC236}">
                            <a16:creationId xmlns:a16="http://schemas.microsoft.com/office/drawing/2014/main" id="{C830B648-DED8-40F8-9429-76A876BFB5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6143625"/>
                        <a:ext cx="29146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下箭头 17">
            <a:extLst>
              <a:ext uri="{FF2B5EF4-FFF2-40B4-BE49-F238E27FC236}">
                <a16:creationId xmlns:a16="http://schemas.microsoft.com/office/drawing/2014/main" id="{63FA4C2B-59A9-452E-B50F-B1B2FD4D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5429250"/>
            <a:ext cx="285750" cy="785813"/>
          </a:xfrm>
          <a:prstGeom prst="downArrow">
            <a:avLst>
              <a:gd name="adj1" fmla="val 50000"/>
              <a:gd name="adj2" fmla="val 73486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上箭头 18">
            <a:extLst>
              <a:ext uri="{FF2B5EF4-FFF2-40B4-BE49-F238E27FC236}">
                <a16:creationId xmlns:a16="http://schemas.microsoft.com/office/drawing/2014/main" id="{45249616-8F5B-48E9-A128-E3DEDD6AC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5500688"/>
            <a:ext cx="285750" cy="714375"/>
          </a:xfrm>
          <a:prstGeom prst="upArrow">
            <a:avLst>
              <a:gd name="adj1" fmla="val 50000"/>
              <a:gd name="adj2" fmla="val 76424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4" name="灯片编号占位符 1">
            <a:extLst>
              <a:ext uri="{FF2B5EF4-FFF2-40B4-BE49-F238E27FC236}">
                <a16:creationId xmlns:a16="http://schemas.microsoft.com/office/drawing/2014/main" id="{90A64942-ED34-4D66-9A0C-018DD8D57FC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B2A555-7D46-4F06-A12E-9A3242A81B55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/>
      <p:bldP spid="186371" grpId="0"/>
      <p:bldP spid="186372" grpId="0"/>
      <p:bldP spid="186373" grpId="0"/>
      <p:bldP spid="186376" grpId="0" autoUpdateAnimBg="0"/>
      <p:bldP spid="13" grpId="0"/>
      <p:bldP spid="14" grpId="0"/>
      <p:bldP spid="15" grpId="0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4" name="Object 2">
            <a:extLst>
              <a:ext uri="{FF2B5EF4-FFF2-40B4-BE49-F238E27FC236}">
                <a16:creationId xmlns:a16="http://schemas.microsoft.com/office/drawing/2014/main" id="{FF296BA8-5520-4517-9AB4-8FAFF7E47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00063"/>
          <a:ext cx="36449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3" imgW="1676247" imgH="314325" progId="Equation.3">
                  <p:embed/>
                </p:oleObj>
              </mc:Choice>
              <mc:Fallback>
                <p:oleObj name="公式" r:id="rId3" imgW="1676247" imgH="314325" progId="Equation.3">
                  <p:embed/>
                  <p:pic>
                    <p:nvPicPr>
                      <p:cNvPr id="187394" name="Object 2">
                        <a:extLst>
                          <a:ext uri="{FF2B5EF4-FFF2-40B4-BE49-F238E27FC236}">
                            <a16:creationId xmlns:a16="http://schemas.microsoft.com/office/drawing/2014/main" id="{FF296BA8-5520-4517-9AB4-8FAFF7E47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0063"/>
                        <a:ext cx="36449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3">
            <a:extLst>
              <a:ext uri="{FF2B5EF4-FFF2-40B4-BE49-F238E27FC236}">
                <a16:creationId xmlns:a16="http://schemas.microsoft.com/office/drawing/2014/main" id="{0BC3B3A3-CA00-4FF5-B9BF-E2DDAC025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1500188"/>
          <a:ext cx="39798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5" imgW="4248207" imgH="723764" progId="Equation.3">
                  <p:embed/>
                </p:oleObj>
              </mc:Choice>
              <mc:Fallback>
                <p:oleObj name="公式" r:id="rId5" imgW="4248207" imgH="723764" progId="Equation.3">
                  <p:embed/>
                  <p:pic>
                    <p:nvPicPr>
                      <p:cNvPr id="187396" name="Object 3">
                        <a:extLst>
                          <a:ext uri="{FF2B5EF4-FFF2-40B4-BE49-F238E27FC236}">
                            <a16:creationId xmlns:a16="http://schemas.microsoft.com/office/drawing/2014/main" id="{0BC3B3A3-CA00-4FF5-B9BF-E2DDAC025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500188"/>
                        <a:ext cx="39798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4">
            <a:extLst>
              <a:ext uri="{FF2B5EF4-FFF2-40B4-BE49-F238E27FC236}">
                <a16:creationId xmlns:a16="http://schemas.microsoft.com/office/drawing/2014/main" id="{827FD73C-7013-4265-BDE9-A4596607A1FA}"/>
              </a:ext>
            </a:extLst>
          </p:cNvPr>
          <p:cNvGraphicFramePr>
            <a:graphicFrameLocks/>
          </p:cNvGraphicFramePr>
          <p:nvPr/>
        </p:nvGraphicFramePr>
        <p:xfrm>
          <a:off x="2571750" y="2428875"/>
          <a:ext cx="2952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公式" r:id="rId7" imgW="2838265" imgH="771525" progId="Equation.3">
                  <p:embed/>
                </p:oleObj>
              </mc:Choice>
              <mc:Fallback>
                <p:oleObj name="公式" r:id="rId7" imgW="2838265" imgH="771525" progId="Equation.3">
                  <p:embed/>
                  <p:pic>
                    <p:nvPicPr>
                      <p:cNvPr id="187398" name="Object 4">
                        <a:extLst>
                          <a:ext uri="{FF2B5EF4-FFF2-40B4-BE49-F238E27FC236}">
                            <a16:creationId xmlns:a16="http://schemas.microsoft.com/office/drawing/2014/main" id="{827FD73C-7013-4265-BDE9-A4596607A1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29527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5">
            <a:extLst>
              <a:ext uri="{FF2B5EF4-FFF2-40B4-BE49-F238E27FC236}">
                <a16:creationId xmlns:a16="http://schemas.microsoft.com/office/drawing/2014/main" id="{DF3F4EFF-F6BD-4829-9E94-DD1A774F4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3714750"/>
          <a:ext cx="21383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9" imgW="2067126" imgH="771525" progId="Equation.3">
                  <p:embed/>
                </p:oleObj>
              </mc:Choice>
              <mc:Fallback>
                <p:oleObj name="公式" r:id="rId9" imgW="2067126" imgH="771525" progId="Equation.3">
                  <p:embed/>
                  <p:pic>
                    <p:nvPicPr>
                      <p:cNvPr id="187400" name="Object 5">
                        <a:extLst>
                          <a:ext uri="{FF2B5EF4-FFF2-40B4-BE49-F238E27FC236}">
                            <a16:creationId xmlns:a16="http://schemas.microsoft.com/office/drawing/2014/main" id="{DF3F4EFF-F6BD-4829-9E94-DD1A774F4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714750"/>
                        <a:ext cx="21383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1" name="AutoShape 9">
            <a:extLst>
              <a:ext uri="{FF2B5EF4-FFF2-40B4-BE49-F238E27FC236}">
                <a16:creationId xmlns:a16="http://schemas.microsoft.com/office/drawing/2014/main" id="{E7482C59-32C6-4AB7-BF4B-8A38D72E9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2857500"/>
            <a:ext cx="385762" cy="1500188"/>
          </a:xfrm>
          <a:prstGeom prst="curvedLeftArrow">
            <a:avLst>
              <a:gd name="adj1" fmla="val 41860"/>
              <a:gd name="adj2" fmla="val 119349"/>
              <a:gd name="adj3" fmla="val 3004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7402" name="Object 6">
            <a:extLst>
              <a:ext uri="{FF2B5EF4-FFF2-40B4-BE49-F238E27FC236}">
                <a16:creationId xmlns:a16="http://schemas.microsoft.com/office/drawing/2014/main" id="{14E53F84-6151-4181-8446-0F75A6B48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3714750"/>
          <a:ext cx="2292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11" imgW="2419203" imgH="847861" progId="Equation.3">
                  <p:embed/>
                </p:oleObj>
              </mc:Choice>
              <mc:Fallback>
                <p:oleObj name="公式" r:id="rId11" imgW="2419203" imgH="847861" progId="Equation.3">
                  <p:embed/>
                  <p:pic>
                    <p:nvPicPr>
                      <p:cNvPr id="187402" name="Object 6">
                        <a:extLst>
                          <a:ext uri="{FF2B5EF4-FFF2-40B4-BE49-F238E27FC236}">
                            <a16:creationId xmlns:a16="http://schemas.microsoft.com/office/drawing/2014/main" id="{14E53F84-6151-4181-8446-0F75A6B48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714750"/>
                        <a:ext cx="2292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Text Box 13">
            <a:extLst>
              <a:ext uri="{FF2B5EF4-FFF2-40B4-BE49-F238E27FC236}">
                <a16:creationId xmlns:a16="http://schemas.microsoft.com/office/drawing/2014/main" id="{25F630A1-9BA1-473D-8A9F-49E9014CF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865688"/>
            <a:ext cx="317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练习：</a:t>
            </a:r>
            <a:r>
              <a:rPr kumimoji="0" lang="zh-CN" altLang="en-US">
                <a:solidFill>
                  <a:schemeClr val="bg1"/>
                </a:solidFill>
              </a:rPr>
              <a:t>能量的方法</a:t>
            </a:r>
          </a:p>
        </p:txBody>
      </p:sp>
      <p:sp>
        <p:nvSpPr>
          <p:cNvPr id="187406" name="Text Box 14">
            <a:extLst>
              <a:ext uri="{FF2B5EF4-FFF2-40B4-BE49-F238E27FC236}">
                <a16:creationId xmlns:a16="http://schemas.microsoft.com/office/drawing/2014/main" id="{AC9E2D92-7A8C-4075-BA57-2429F9EC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857750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（提示：写出</a:t>
            </a:r>
            <a:r>
              <a:rPr kumimoji="0" lang="en-US" altLang="zh-CN" i="1">
                <a:solidFill>
                  <a:srgbClr val="FFFF00"/>
                </a:solidFill>
              </a:rPr>
              <a:t>t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时刻系统的能量）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87407" name="Object 8">
            <a:extLst>
              <a:ext uri="{FF2B5EF4-FFF2-40B4-BE49-F238E27FC236}">
                <a16:creationId xmlns:a16="http://schemas.microsoft.com/office/drawing/2014/main" id="{D2725356-794B-4534-9BAE-8435F1C4E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5494338"/>
          <a:ext cx="81549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13" imgW="3638403" imgH="285750" progId="Equation.3">
                  <p:embed/>
                </p:oleObj>
              </mc:Choice>
              <mc:Fallback>
                <p:oleObj name="公式" r:id="rId13" imgW="3638403" imgH="285750" progId="Equation.3">
                  <p:embed/>
                  <p:pic>
                    <p:nvPicPr>
                      <p:cNvPr id="187407" name="Object 8">
                        <a:extLst>
                          <a:ext uri="{FF2B5EF4-FFF2-40B4-BE49-F238E27FC236}">
                            <a16:creationId xmlns:a16="http://schemas.microsoft.com/office/drawing/2014/main" id="{D2725356-794B-4534-9BAE-8435F1C4E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5494338"/>
                        <a:ext cx="81549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1" name="Picture 17" descr="art7">
            <a:extLst>
              <a:ext uri="{FF2B5EF4-FFF2-40B4-BE49-F238E27FC236}">
                <a16:creationId xmlns:a16="http://schemas.microsoft.com/office/drawing/2014/main" id="{7D1B4522-3EC6-47FC-9486-D7AB32AD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AE79F"/>
              </a:clrFrom>
              <a:clrTo>
                <a:srgbClr val="FAE79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903288"/>
            <a:ext cx="2319337" cy="324008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ADE4FF"/>
              </a:gs>
            </a:gsLst>
            <a:lin ang="5400000" scaled="1"/>
          </a:gradFill>
          <a:ln w="38100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1A410B26-A1A4-445B-9F83-0DD29905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685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转动定律</a:t>
            </a:r>
          </a:p>
        </p:txBody>
      </p:sp>
      <p:sp>
        <p:nvSpPr>
          <p:cNvPr id="24" name="上箭头 23">
            <a:extLst>
              <a:ext uri="{FF2B5EF4-FFF2-40B4-BE49-F238E27FC236}">
                <a16:creationId xmlns:a16="http://schemas.microsoft.com/office/drawing/2014/main" id="{92E48FF8-E32F-4757-9328-94022819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143000"/>
            <a:ext cx="214312" cy="500063"/>
          </a:xfrm>
          <a:prstGeom prst="upArrow">
            <a:avLst>
              <a:gd name="adj1" fmla="val 50000"/>
              <a:gd name="adj2" fmla="val 89142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CF18DABD-75BB-48D8-B7F7-9CEDCFB3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214438"/>
            <a:ext cx="214313" cy="1143000"/>
          </a:xfrm>
          <a:prstGeom prst="downArrow">
            <a:avLst>
              <a:gd name="adj1" fmla="val 50000"/>
              <a:gd name="adj2" fmla="val 100889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灯片编号占位符 1">
            <a:extLst>
              <a:ext uri="{FF2B5EF4-FFF2-40B4-BE49-F238E27FC236}">
                <a16:creationId xmlns:a16="http://schemas.microsoft.com/office/drawing/2014/main" id="{BAD70EAA-A80C-43D0-AFE0-2429A998F15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662D87-FA1A-4053-BA1A-E96D33C3772A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nimBg="1"/>
      <p:bldP spid="187405" grpId="0" autoUpdateAnimBg="0"/>
      <p:bldP spid="187406" grpId="0" autoUpdateAnimBg="0"/>
      <p:bldP spid="23" grpId="0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14975209-97D5-46BB-86E4-DE5886DF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404813"/>
            <a:ext cx="5711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回顾：机械振动   简谐振动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78DF96D0-A1E9-48FA-B2DA-D91AB4D26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1558925"/>
            <a:ext cx="2022475" cy="43021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谐振动系统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495C9B76-A484-4816-867B-F3C89A4A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2103438"/>
            <a:ext cx="2727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动力学特征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EDD847D3-0A91-4CA0-81C4-FF7A7F72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2103438"/>
            <a:ext cx="3032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运动学特征</a:t>
            </a:r>
          </a:p>
        </p:txBody>
      </p:sp>
      <p:graphicFrame>
        <p:nvGraphicFramePr>
          <p:cNvPr id="56333" name="Object 13">
            <a:extLst>
              <a:ext uri="{FF2B5EF4-FFF2-40B4-BE49-F238E27FC236}">
                <a16:creationId xmlns:a16="http://schemas.microsoft.com/office/drawing/2014/main" id="{13916B94-BC05-4727-B196-05AF187F7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2613025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3" imgW="514229" imgH="152264" progId="Equation.3">
                  <p:embed/>
                </p:oleObj>
              </mc:Choice>
              <mc:Fallback>
                <p:oleObj name="公式" r:id="rId3" imgW="514229" imgH="152264" progId="Equation.3">
                  <p:embed/>
                  <p:pic>
                    <p:nvPicPr>
                      <p:cNvPr id="56333" name="Object 13">
                        <a:extLst>
                          <a:ext uri="{FF2B5EF4-FFF2-40B4-BE49-F238E27FC236}">
                            <a16:creationId xmlns:a16="http://schemas.microsoft.com/office/drawing/2014/main" id="{13916B94-BC05-4727-B196-05AF187F7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613025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25C253A6-C41D-48B5-96DE-1E6F44967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2975" y="2501900"/>
          <a:ext cx="173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5" imgW="609804" imgH="171450" progId="Equation.3">
                  <p:embed/>
                </p:oleObj>
              </mc:Choice>
              <mc:Fallback>
                <p:oleObj name="公式" r:id="rId5" imgW="609804" imgH="171450" progId="Equation.3">
                  <p:embed/>
                  <p:pic>
                    <p:nvPicPr>
                      <p:cNvPr id="56335" name="Object 15">
                        <a:extLst>
                          <a:ext uri="{FF2B5EF4-FFF2-40B4-BE49-F238E27FC236}">
                            <a16:creationId xmlns:a16="http://schemas.microsoft.com/office/drawing/2014/main" id="{25C253A6-C41D-48B5-96DE-1E6F44967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501900"/>
                        <a:ext cx="173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2" name="Rectangle 32">
            <a:extLst>
              <a:ext uri="{FF2B5EF4-FFF2-40B4-BE49-F238E27FC236}">
                <a16:creationId xmlns:a16="http://schemas.microsoft.com/office/drawing/2014/main" id="{75F91D66-E0B8-4066-9966-8CEAD077980B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57188" y="857250"/>
            <a:ext cx="86788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3800"/>
              </a:lnSpc>
              <a:spcBef>
                <a:spcPct val="20000"/>
              </a:spcBef>
            </a:pPr>
            <a:r>
              <a:rPr lang="zh-CN" altLang="en-US" sz="2200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机械振动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是一种运动形态，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物体在其平衡位置附近所作的往复运动。</a:t>
            </a:r>
            <a:endParaRPr lang="zh-CN" altLang="en-US" sz="22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29" name="灯片编号占位符 1">
            <a:extLst>
              <a:ext uri="{FF2B5EF4-FFF2-40B4-BE49-F238E27FC236}">
                <a16:creationId xmlns:a16="http://schemas.microsoft.com/office/drawing/2014/main" id="{BADC2012-5363-47C7-B414-44CA2EDC88A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28582D-9AFD-4F57-A513-52627A4E5B7C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  <p:graphicFrame>
        <p:nvGraphicFramePr>
          <p:cNvPr id="64541" name="Object 36">
            <a:extLst>
              <a:ext uri="{FF2B5EF4-FFF2-40B4-BE49-F238E27FC236}">
                <a16:creationId xmlns:a16="http://schemas.microsoft.com/office/drawing/2014/main" id="{8CB22634-C7D7-40AF-A4EB-098CD5CC1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2650" y="2566988"/>
          <a:ext cx="285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7" imgW="1124033" imgH="200025" progId="Equation.3">
                  <p:embed/>
                </p:oleObj>
              </mc:Choice>
              <mc:Fallback>
                <p:oleObj name="公式" r:id="rId7" imgW="1124033" imgH="200025" progId="Equation.3">
                  <p:embed/>
                  <p:pic>
                    <p:nvPicPr>
                      <p:cNvPr id="64541" name="Object 36">
                        <a:extLst>
                          <a:ext uri="{FF2B5EF4-FFF2-40B4-BE49-F238E27FC236}">
                            <a16:creationId xmlns:a16="http://schemas.microsoft.com/office/drawing/2014/main" id="{8CB22634-C7D7-40AF-A4EB-098CD5CC1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2566988"/>
                        <a:ext cx="285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9">
            <a:extLst>
              <a:ext uri="{FF2B5EF4-FFF2-40B4-BE49-F238E27FC236}">
                <a16:creationId xmlns:a16="http://schemas.microsoft.com/office/drawing/2014/main" id="{E75EBFA9-953F-478D-BA4E-CB892B10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103438"/>
            <a:ext cx="3032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运动学方程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4999DD9A-9751-4B21-818D-814EBC5A3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286145"/>
            <a:ext cx="59864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bg1"/>
                </a:solidFill>
                <a:ea typeface="楷体_GB2312" pitchFamily="49" charset="-122"/>
              </a:rPr>
              <a:t>1.  </a:t>
            </a:r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初始条件法确定运动学方程</a:t>
            </a:r>
            <a:endParaRPr lang="zh-CN" altLang="en-US" sz="22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4" name="Object 67">
            <a:extLst>
              <a:ext uri="{FF2B5EF4-FFF2-40B4-BE49-F238E27FC236}">
                <a16:creationId xmlns:a16="http://schemas.microsoft.com/office/drawing/2014/main" id="{E0F7A629-EEA6-4415-A937-531503D4CC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792094"/>
              </p:ext>
            </p:extLst>
          </p:nvPr>
        </p:nvGraphicFramePr>
        <p:xfrm>
          <a:off x="1589088" y="3903315"/>
          <a:ext cx="2076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公式" r:id="rId9" imgW="1981353" imgH="819286" progId="Equation.3">
                  <p:embed/>
                </p:oleObj>
              </mc:Choice>
              <mc:Fallback>
                <p:oleObj name="公式" r:id="rId9" imgW="1981353" imgH="819286" progId="Equation.3">
                  <p:embed/>
                  <p:pic>
                    <p:nvPicPr>
                      <p:cNvPr id="44" name="Object 67">
                        <a:extLst>
                          <a:ext uri="{FF2B5EF4-FFF2-40B4-BE49-F238E27FC236}">
                            <a16:creationId xmlns:a16="http://schemas.microsoft.com/office/drawing/2014/main" id="{E0F7A629-EEA6-4415-A937-531503D4CC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903315"/>
                        <a:ext cx="2076450" cy="92868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68">
            <a:extLst>
              <a:ext uri="{FF2B5EF4-FFF2-40B4-BE49-F238E27FC236}">
                <a16:creationId xmlns:a16="http://schemas.microsoft.com/office/drawing/2014/main" id="{B2110140-7B20-4E0B-AA25-07E5D46981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589661"/>
              </p:ext>
            </p:extLst>
          </p:nvPr>
        </p:nvGraphicFramePr>
        <p:xfrm>
          <a:off x="5005387" y="3876695"/>
          <a:ext cx="22637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公式" r:id="rId11" imgW="2152490" imgH="809489" progId="Equation.3">
                  <p:embed/>
                </p:oleObj>
              </mc:Choice>
              <mc:Fallback>
                <p:oleObj name="公式" r:id="rId11" imgW="2152490" imgH="809489" progId="Equation.3">
                  <p:embed/>
                  <p:pic>
                    <p:nvPicPr>
                      <p:cNvPr id="45" name="Object 68">
                        <a:extLst>
                          <a:ext uri="{FF2B5EF4-FFF2-40B4-BE49-F238E27FC236}">
                            <a16:creationId xmlns:a16="http://schemas.microsoft.com/office/drawing/2014/main" id="{B2110140-7B20-4E0B-AA25-07E5D46981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7" y="3876695"/>
                        <a:ext cx="2263775" cy="911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11">
            <a:extLst>
              <a:ext uri="{FF2B5EF4-FFF2-40B4-BE49-F238E27FC236}">
                <a16:creationId xmlns:a16="http://schemas.microsoft.com/office/drawing/2014/main" id="{9EA7C43C-B783-413E-B9DE-E57411A4D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619" y="5141760"/>
            <a:ext cx="4288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注意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  <a:r>
              <a:rPr lang="en-US" altLang="zh-CN" dirty="0">
                <a:solidFill>
                  <a:srgbClr val="00FFFF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如何最后确定</a:t>
            </a:r>
            <a:r>
              <a:rPr lang="zh-CN" altLang="en-US" dirty="0"/>
              <a:t> </a:t>
            </a:r>
            <a:r>
              <a:rPr lang="zh-CN" altLang="en-US" i="1" dirty="0">
                <a:solidFill>
                  <a:srgbClr val="FFFF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</a:t>
            </a:r>
            <a:r>
              <a:rPr lang="zh-CN" altLang="en-US" i="1" dirty="0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  <p:bldP spid="56323" grpId="0" animBg="1" autoUpdateAnimBg="0"/>
      <p:bldP spid="56328" grpId="0" build="p" autoUpdateAnimBg="0"/>
      <p:bldP spid="56329" grpId="0" build="p" autoUpdateAnimBg="0"/>
      <p:bldP spid="56352" grpId="0"/>
      <p:bldP spid="38" grpId="0" build="p" autoUpdateAnimBg="0"/>
      <p:bldP spid="36" grpId="0" autoUpdateAnimBg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1" name="Line 5">
            <a:extLst>
              <a:ext uri="{FF2B5EF4-FFF2-40B4-BE49-F238E27FC236}">
                <a16:creationId xmlns:a16="http://schemas.microsoft.com/office/drawing/2014/main" id="{3EF6DF2D-1FF0-4BC9-83F5-4C6867508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701675"/>
            <a:ext cx="6350" cy="224155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2" name="Line 6">
            <a:extLst>
              <a:ext uri="{FF2B5EF4-FFF2-40B4-BE49-F238E27FC236}">
                <a16:creationId xmlns:a16="http://schemas.microsoft.com/office/drawing/2014/main" id="{65980134-5B30-4663-BA95-D178BA484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844675"/>
            <a:ext cx="35814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3" name="Rectangle 7">
            <a:extLst>
              <a:ext uri="{FF2B5EF4-FFF2-40B4-BE49-F238E27FC236}">
                <a16:creationId xmlns:a16="http://schemas.microsoft.com/office/drawing/2014/main" id="{182F3535-1D81-43A8-95B7-4924CD90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1709738"/>
            <a:ext cx="265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chemeClr val="bg1"/>
                </a:solidFill>
              </a:rPr>
              <a:t>o</a:t>
            </a:r>
            <a:endParaRPr lang="en-US" altLang="zh-CN" sz="2200" i="1"/>
          </a:p>
        </p:txBody>
      </p:sp>
      <p:sp>
        <p:nvSpPr>
          <p:cNvPr id="413704" name="Rectangle 8">
            <a:extLst>
              <a:ext uri="{FF2B5EF4-FFF2-40B4-BE49-F238E27FC236}">
                <a16:creationId xmlns:a16="http://schemas.microsoft.com/office/drawing/2014/main" id="{8E718FB1-958D-45E8-AA81-CC53ED4E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2454275"/>
            <a:ext cx="5127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</a:rPr>
              <a:t>-2.0</a:t>
            </a:r>
          </a:p>
        </p:txBody>
      </p:sp>
      <p:sp>
        <p:nvSpPr>
          <p:cNvPr id="413705" name="Rectangle 9">
            <a:extLst>
              <a:ext uri="{FF2B5EF4-FFF2-40B4-BE49-F238E27FC236}">
                <a16:creationId xmlns:a16="http://schemas.microsoft.com/office/drawing/2014/main" id="{7049C75B-91A8-43D8-A8C2-82E53785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5" y="1462088"/>
            <a:ext cx="5715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00"/>
                </a:solidFill>
              </a:rPr>
              <a:t>t</a:t>
            </a:r>
            <a:r>
              <a:rPr lang="en-US" altLang="zh-CN" sz="2200" i="1">
                <a:solidFill>
                  <a:schemeClr val="bg1"/>
                </a:solidFill>
              </a:rPr>
              <a:t> </a:t>
            </a:r>
            <a:r>
              <a:rPr lang="en-US" altLang="zh-CN" sz="2200">
                <a:solidFill>
                  <a:schemeClr val="bg1"/>
                </a:solidFill>
              </a:rPr>
              <a:t>(</a:t>
            </a:r>
            <a:r>
              <a:rPr lang="en-US" altLang="zh-CN" sz="2200" i="1">
                <a:solidFill>
                  <a:schemeClr val="bg1"/>
                </a:solidFill>
              </a:rPr>
              <a:t>s</a:t>
            </a:r>
            <a:r>
              <a:rPr lang="en-US" altLang="zh-CN" sz="2200">
                <a:solidFill>
                  <a:schemeClr val="bg1"/>
                </a:solidFill>
              </a:rPr>
              <a:t>)</a:t>
            </a:r>
            <a:endParaRPr lang="en-US" altLang="zh-CN" sz="2200">
              <a:solidFill>
                <a:srgbClr val="FF9933"/>
              </a:solidFill>
            </a:endParaRPr>
          </a:p>
        </p:txBody>
      </p:sp>
      <p:sp>
        <p:nvSpPr>
          <p:cNvPr id="413706" name="Freeform 10">
            <a:extLst>
              <a:ext uri="{FF2B5EF4-FFF2-40B4-BE49-F238E27FC236}">
                <a16:creationId xmlns:a16="http://schemas.microsoft.com/office/drawing/2014/main" id="{118DA6EB-77E5-4B61-87F7-E31B83134B96}"/>
              </a:ext>
            </a:extLst>
          </p:cNvPr>
          <p:cNvSpPr>
            <a:spLocks/>
          </p:cNvSpPr>
          <p:nvPr/>
        </p:nvSpPr>
        <p:spPr bwMode="auto">
          <a:xfrm>
            <a:off x="5562600" y="1844675"/>
            <a:ext cx="1265238" cy="8382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412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7" name="Freeform 11">
            <a:extLst>
              <a:ext uri="{FF2B5EF4-FFF2-40B4-BE49-F238E27FC236}">
                <a16:creationId xmlns:a16="http://schemas.microsoft.com/office/drawing/2014/main" id="{2D838825-091D-408E-8F7E-63D3DF638347}"/>
              </a:ext>
            </a:extLst>
          </p:cNvPr>
          <p:cNvSpPr>
            <a:spLocks/>
          </p:cNvSpPr>
          <p:nvPr/>
        </p:nvSpPr>
        <p:spPr bwMode="auto">
          <a:xfrm>
            <a:off x="6827838" y="930275"/>
            <a:ext cx="1295400" cy="9144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0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412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8" name="Line 12">
            <a:extLst>
              <a:ext uri="{FF2B5EF4-FFF2-40B4-BE49-F238E27FC236}">
                <a16:creationId xmlns:a16="http://schemas.microsoft.com/office/drawing/2014/main" id="{416ECBEE-D857-4F39-A999-9D96F3920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930275"/>
            <a:ext cx="2895600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3709" name="Freeform 13">
            <a:extLst>
              <a:ext uri="{FF2B5EF4-FFF2-40B4-BE49-F238E27FC236}">
                <a16:creationId xmlns:a16="http://schemas.microsoft.com/office/drawing/2014/main" id="{5CF95D42-CA51-4AF4-8B2A-85A919182429}"/>
              </a:ext>
            </a:extLst>
          </p:cNvPr>
          <p:cNvSpPr>
            <a:spLocks/>
          </p:cNvSpPr>
          <p:nvPr/>
        </p:nvSpPr>
        <p:spPr bwMode="auto">
          <a:xfrm>
            <a:off x="4313238" y="1082675"/>
            <a:ext cx="1295400" cy="9144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0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412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AutoShape 14">
            <a:extLst>
              <a:ext uri="{FF2B5EF4-FFF2-40B4-BE49-F238E27FC236}">
                <a16:creationId xmlns:a16="http://schemas.microsoft.com/office/drawing/2014/main" id="{EEE9B9A7-F561-47D1-B6CE-D50A92F5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922338"/>
            <a:ext cx="946150" cy="1227137"/>
          </a:xfrm>
          <a:prstGeom prst="parallelogram">
            <a:avLst>
              <a:gd name="adj" fmla="val 0"/>
            </a:avLst>
          </a:prstGeom>
          <a:solidFill>
            <a:srgbClr val="001E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711" name="Rectangle 15">
            <a:extLst>
              <a:ext uri="{FF2B5EF4-FFF2-40B4-BE49-F238E27FC236}">
                <a16:creationId xmlns:a16="http://schemas.microsoft.com/office/drawing/2014/main" id="{888805AB-ACF0-4E10-92E2-8C368E83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757238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</a:rPr>
              <a:t>2.0</a:t>
            </a:r>
          </a:p>
        </p:txBody>
      </p:sp>
      <p:sp>
        <p:nvSpPr>
          <p:cNvPr id="413712" name="Rectangle 16">
            <a:extLst>
              <a:ext uri="{FF2B5EF4-FFF2-40B4-BE49-F238E27FC236}">
                <a16:creationId xmlns:a16="http://schemas.microsoft.com/office/drawing/2014/main" id="{FAC5B9F1-925D-49CD-AC8E-F22BC3A0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1185863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</a:rPr>
              <a:t>1.0</a:t>
            </a:r>
          </a:p>
        </p:txBody>
      </p:sp>
      <p:sp>
        <p:nvSpPr>
          <p:cNvPr id="413713" name="Line 17">
            <a:extLst>
              <a:ext uri="{FF2B5EF4-FFF2-40B4-BE49-F238E27FC236}">
                <a16:creationId xmlns:a16="http://schemas.microsoft.com/office/drawing/2014/main" id="{947382FF-1514-4BC0-95A8-4F637CC26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844675"/>
            <a:ext cx="0" cy="1219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4" name="Line 18">
            <a:extLst>
              <a:ext uri="{FF2B5EF4-FFF2-40B4-BE49-F238E27FC236}">
                <a16:creationId xmlns:a16="http://schemas.microsoft.com/office/drawing/2014/main" id="{834B9ECB-D938-4DBE-9C94-0FAF6BD78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844675"/>
            <a:ext cx="0" cy="1219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5" name="Line 19">
            <a:extLst>
              <a:ext uri="{FF2B5EF4-FFF2-40B4-BE49-F238E27FC236}">
                <a16:creationId xmlns:a16="http://schemas.microsoft.com/office/drawing/2014/main" id="{C3D7E189-BB03-4887-8B9C-38CEC9665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86063"/>
            <a:ext cx="25908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3716" name="Rectangle 20">
            <a:extLst>
              <a:ext uri="{FF2B5EF4-FFF2-40B4-BE49-F238E27FC236}">
                <a16:creationId xmlns:a16="http://schemas.microsoft.com/office/drawing/2014/main" id="{67C5BF67-F06D-4B57-936D-124C997A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454275"/>
            <a:ext cx="53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</a:rPr>
              <a:t>4.0</a:t>
            </a:r>
          </a:p>
        </p:txBody>
      </p:sp>
      <p:sp>
        <p:nvSpPr>
          <p:cNvPr id="413717" name="Rectangle 21">
            <a:extLst>
              <a:ext uri="{FF2B5EF4-FFF2-40B4-BE49-F238E27FC236}">
                <a16:creationId xmlns:a16="http://schemas.microsoft.com/office/drawing/2014/main" id="{BE06E12B-0304-44D0-B612-9B59CFBC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9275"/>
            <a:ext cx="94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</a:rPr>
              <a:t>x </a:t>
            </a:r>
            <a:r>
              <a:rPr lang="en-US" altLang="zh-CN" sz="2200">
                <a:solidFill>
                  <a:schemeClr val="bg1"/>
                </a:solidFill>
              </a:rPr>
              <a:t>(</a:t>
            </a:r>
            <a:r>
              <a:rPr lang="en-US" altLang="zh-CN" sz="2200" i="1">
                <a:solidFill>
                  <a:schemeClr val="bg1"/>
                </a:solidFill>
              </a:rPr>
              <a:t>m</a:t>
            </a:r>
            <a:r>
              <a:rPr lang="en-US" altLang="zh-CN" sz="22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13718" name="Text Box 22">
            <a:extLst>
              <a:ext uri="{FF2B5EF4-FFF2-40B4-BE49-F238E27FC236}">
                <a16:creationId xmlns:a16="http://schemas.microsoft.com/office/drawing/2014/main" id="{817B8F55-BACE-4310-87C1-BE80B4543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1338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CCECFF"/>
                </a:solidFill>
              </a:rPr>
              <a:t>解（</a:t>
            </a:r>
            <a:r>
              <a:rPr lang="en-US" altLang="zh-CN" sz="2200">
                <a:solidFill>
                  <a:srgbClr val="CCECFF"/>
                </a:solidFill>
              </a:rPr>
              <a:t>1</a:t>
            </a:r>
            <a:r>
              <a:rPr lang="zh-CN" altLang="en-US" sz="2200">
                <a:solidFill>
                  <a:srgbClr val="CCECFF"/>
                </a:solidFill>
              </a:rPr>
              <a:t>）</a:t>
            </a:r>
          </a:p>
        </p:txBody>
      </p:sp>
      <p:graphicFrame>
        <p:nvGraphicFramePr>
          <p:cNvPr id="413719" name="Object 2">
            <a:extLst>
              <a:ext uri="{FF2B5EF4-FFF2-40B4-BE49-F238E27FC236}">
                <a16:creationId xmlns:a16="http://schemas.microsoft.com/office/drawing/2014/main" id="{1F6D1D26-6A50-4BC7-8C69-FFCC085AE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1125538"/>
          <a:ext cx="1619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公式" r:id="rId3" imgW="695169" imgH="285750" progId="Equation.3">
                  <p:embed/>
                </p:oleObj>
              </mc:Choice>
              <mc:Fallback>
                <p:oleObj name="公式" r:id="rId3" imgW="695169" imgH="285750" progId="Equation.3">
                  <p:embed/>
                  <p:pic>
                    <p:nvPicPr>
                      <p:cNvPr id="413719" name="Object 2">
                        <a:extLst>
                          <a:ext uri="{FF2B5EF4-FFF2-40B4-BE49-F238E27FC236}">
                            <a16:creationId xmlns:a16="http://schemas.microsoft.com/office/drawing/2014/main" id="{1F6D1D26-6A50-4BC7-8C69-FFCC085AE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1125538"/>
                        <a:ext cx="1619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0" name="Object 3">
            <a:extLst>
              <a:ext uri="{FF2B5EF4-FFF2-40B4-BE49-F238E27FC236}">
                <a16:creationId xmlns:a16="http://schemas.microsoft.com/office/drawing/2014/main" id="{D7660E5E-D971-4414-B006-0ED05EE58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1927225"/>
          <a:ext cx="29130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公式" r:id="rId5" imgW="1152624" imgH="323714" progId="Equation.3">
                  <p:embed/>
                </p:oleObj>
              </mc:Choice>
              <mc:Fallback>
                <p:oleObj name="公式" r:id="rId5" imgW="1152624" imgH="323714" progId="Equation.3">
                  <p:embed/>
                  <p:pic>
                    <p:nvPicPr>
                      <p:cNvPr id="413720" name="Object 3">
                        <a:extLst>
                          <a:ext uri="{FF2B5EF4-FFF2-40B4-BE49-F238E27FC236}">
                            <a16:creationId xmlns:a16="http://schemas.microsoft.com/office/drawing/2014/main" id="{D7660E5E-D971-4414-B006-0ED05EE58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927225"/>
                        <a:ext cx="29130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1" name="Object 4">
            <a:extLst>
              <a:ext uri="{FF2B5EF4-FFF2-40B4-BE49-F238E27FC236}">
                <a16:creationId xmlns:a16="http://schemas.microsoft.com/office/drawing/2014/main" id="{5557E78D-1C98-4AEF-A9D7-BD508C597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2960688"/>
          <a:ext cx="28622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公式" r:id="rId7" imgW="1076245" imgH="76336" progId="Equation.3">
                  <p:embed/>
                </p:oleObj>
              </mc:Choice>
              <mc:Fallback>
                <p:oleObj name="公式" r:id="rId7" imgW="1076245" imgH="76336" progId="Equation.3">
                  <p:embed/>
                  <p:pic>
                    <p:nvPicPr>
                      <p:cNvPr id="413721" name="Object 4">
                        <a:extLst>
                          <a:ext uri="{FF2B5EF4-FFF2-40B4-BE49-F238E27FC236}">
                            <a16:creationId xmlns:a16="http://schemas.microsoft.com/office/drawing/2014/main" id="{5557E78D-1C98-4AEF-A9D7-BD508C597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960688"/>
                        <a:ext cx="28622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2" name="Object 5">
            <a:extLst>
              <a:ext uri="{FF2B5EF4-FFF2-40B4-BE49-F238E27FC236}">
                <a16:creationId xmlns:a16="http://schemas.microsoft.com/office/drawing/2014/main" id="{C520F048-3C62-4EE0-B80F-6F31E7785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3552825"/>
          <a:ext cx="1749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公式" r:id="rId9" imgW="619198" imgH="95114" progId="Equation.3">
                  <p:embed/>
                </p:oleObj>
              </mc:Choice>
              <mc:Fallback>
                <p:oleObj name="公式" r:id="rId9" imgW="619198" imgH="95114" progId="Equation.3">
                  <p:embed/>
                  <p:pic>
                    <p:nvPicPr>
                      <p:cNvPr id="413722" name="Object 5">
                        <a:extLst>
                          <a:ext uri="{FF2B5EF4-FFF2-40B4-BE49-F238E27FC236}">
                            <a16:creationId xmlns:a16="http://schemas.microsoft.com/office/drawing/2014/main" id="{C520F048-3C62-4EE0-B80F-6F31E7785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552825"/>
                        <a:ext cx="17494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4" name="AutoShape 28">
            <a:extLst>
              <a:ext uri="{FF2B5EF4-FFF2-40B4-BE49-F238E27FC236}">
                <a16:creationId xmlns:a16="http://schemas.microsoft.com/office/drawing/2014/main" id="{1CA6AC7D-5D41-4D98-86E8-411DDCE8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656013"/>
            <a:ext cx="1214438" cy="285750"/>
          </a:xfrm>
          <a:prstGeom prst="rightArrow">
            <a:avLst>
              <a:gd name="adj1" fmla="val 50000"/>
              <a:gd name="adj2" fmla="val 705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3725" name="Object 6">
            <a:extLst>
              <a:ext uri="{FF2B5EF4-FFF2-40B4-BE49-F238E27FC236}">
                <a16:creationId xmlns:a16="http://schemas.microsoft.com/office/drawing/2014/main" id="{B3681A67-AAEE-4F6C-B06B-BE889EAB5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1063" y="3370263"/>
          <a:ext cx="1835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公式" r:id="rId11" imgW="657184" imgH="285750" progId="Equation.3">
                  <p:embed/>
                </p:oleObj>
              </mc:Choice>
              <mc:Fallback>
                <p:oleObj name="公式" r:id="rId11" imgW="657184" imgH="285750" progId="Equation.3">
                  <p:embed/>
                  <p:pic>
                    <p:nvPicPr>
                      <p:cNvPr id="413725" name="Object 6">
                        <a:extLst>
                          <a:ext uri="{FF2B5EF4-FFF2-40B4-BE49-F238E27FC236}">
                            <a16:creationId xmlns:a16="http://schemas.microsoft.com/office/drawing/2014/main" id="{B3681A67-AAEE-4F6C-B06B-BE889EAB5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3370263"/>
                        <a:ext cx="1835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6" name="Object 7">
            <a:extLst>
              <a:ext uri="{FF2B5EF4-FFF2-40B4-BE49-F238E27FC236}">
                <a16:creationId xmlns:a16="http://schemas.microsoft.com/office/drawing/2014/main" id="{26F99998-8A2B-4F3B-8A60-F01445356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079875"/>
          <a:ext cx="55006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公式" r:id="rId13" imgW="2152490" imgH="285750" progId="Equation.3">
                  <p:embed/>
                </p:oleObj>
              </mc:Choice>
              <mc:Fallback>
                <p:oleObj name="公式" r:id="rId13" imgW="2152490" imgH="285750" progId="Equation.3">
                  <p:embed/>
                  <p:pic>
                    <p:nvPicPr>
                      <p:cNvPr id="413726" name="Object 7">
                        <a:extLst>
                          <a:ext uri="{FF2B5EF4-FFF2-40B4-BE49-F238E27FC236}">
                            <a16:creationId xmlns:a16="http://schemas.microsoft.com/office/drawing/2014/main" id="{26F99998-8A2B-4F3B-8A60-F01445356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79875"/>
                        <a:ext cx="550068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27" name="Object 8">
            <a:extLst>
              <a:ext uri="{FF2B5EF4-FFF2-40B4-BE49-F238E27FC236}">
                <a16:creationId xmlns:a16="http://schemas.microsoft.com/office/drawing/2014/main" id="{EBF9EB63-6AD0-44C3-870D-F54A6DF4C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4868863"/>
          <a:ext cx="28797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公式" r:id="rId15" imgW="1219200" imgH="323714" progId="Equation.3">
                  <p:embed/>
                </p:oleObj>
              </mc:Choice>
              <mc:Fallback>
                <p:oleObj name="公式" r:id="rId15" imgW="1219200" imgH="323714" progId="Equation.3">
                  <p:embed/>
                  <p:pic>
                    <p:nvPicPr>
                      <p:cNvPr id="413727" name="Object 8">
                        <a:extLst>
                          <a:ext uri="{FF2B5EF4-FFF2-40B4-BE49-F238E27FC236}">
                            <a16:creationId xmlns:a16="http://schemas.microsoft.com/office/drawing/2014/main" id="{EBF9EB63-6AD0-44C3-870D-F54A6DF4C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868863"/>
                        <a:ext cx="28797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8" name="AutoShape 32">
            <a:extLst>
              <a:ext uri="{FF2B5EF4-FFF2-40B4-BE49-F238E27FC236}">
                <a16:creationId xmlns:a16="http://schemas.microsoft.com/office/drawing/2014/main" id="{31DE9E6F-3916-4537-8CC4-264FCAACF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507523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3729" name="Text Box 33">
            <a:extLst>
              <a:ext uri="{FF2B5EF4-FFF2-40B4-BE49-F238E27FC236}">
                <a16:creationId xmlns:a16="http://schemas.microsoft.com/office/drawing/2014/main" id="{5023B504-D1D7-4C9E-B4DD-0CBA89E0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05513"/>
            <a:ext cx="12938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CCECFF"/>
                </a:solidFill>
              </a:rPr>
              <a:t>（</a:t>
            </a:r>
            <a:r>
              <a:rPr lang="en-US" altLang="zh-CN" sz="2200">
                <a:solidFill>
                  <a:srgbClr val="CCECFF"/>
                </a:solidFill>
              </a:rPr>
              <a:t>2</a:t>
            </a:r>
            <a:r>
              <a:rPr lang="zh-CN" altLang="en-US" sz="2200">
                <a:solidFill>
                  <a:srgbClr val="CCECFF"/>
                </a:solidFill>
              </a:rPr>
              <a:t>）</a:t>
            </a:r>
          </a:p>
        </p:txBody>
      </p:sp>
      <p:graphicFrame>
        <p:nvGraphicFramePr>
          <p:cNvPr id="413730" name="Object 9">
            <a:extLst>
              <a:ext uri="{FF2B5EF4-FFF2-40B4-BE49-F238E27FC236}">
                <a16:creationId xmlns:a16="http://schemas.microsoft.com/office/drawing/2014/main" id="{DB6017D6-F29C-4C69-927F-C0FD823E1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5789613"/>
          <a:ext cx="34258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公式" r:id="rId17" imgW="1523898" imgH="323714" progId="Equation.3">
                  <p:embed/>
                </p:oleObj>
              </mc:Choice>
              <mc:Fallback>
                <p:oleObj name="公式" r:id="rId17" imgW="1523898" imgH="323714" progId="Equation.3">
                  <p:embed/>
                  <p:pic>
                    <p:nvPicPr>
                      <p:cNvPr id="413730" name="Object 9">
                        <a:extLst>
                          <a:ext uri="{FF2B5EF4-FFF2-40B4-BE49-F238E27FC236}">
                            <a16:creationId xmlns:a16="http://schemas.microsoft.com/office/drawing/2014/main" id="{DB6017D6-F29C-4C69-927F-C0FD823E1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789613"/>
                        <a:ext cx="34258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1" name="Object 10">
            <a:extLst>
              <a:ext uri="{FF2B5EF4-FFF2-40B4-BE49-F238E27FC236}">
                <a16:creationId xmlns:a16="http://schemas.microsoft.com/office/drawing/2014/main" id="{7D93E43E-5F8E-4D2D-9BB5-37C9C1E5D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5770563"/>
          <a:ext cx="9207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公式" r:id="rId19" imgW="323895" imgH="285750" progId="Equation.3">
                  <p:embed/>
                </p:oleObj>
              </mc:Choice>
              <mc:Fallback>
                <p:oleObj name="公式" r:id="rId19" imgW="323895" imgH="285750" progId="Equation.3">
                  <p:embed/>
                  <p:pic>
                    <p:nvPicPr>
                      <p:cNvPr id="413731" name="Object 10">
                        <a:extLst>
                          <a:ext uri="{FF2B5EF4-FFF2-40B4-BE49-F238E27FC236}">
                            <a16:creationId xmlns:a16="http://schemas.microsoft.com/office/drawing/2014/main" id="{7D93E43E-5F8E-4D2D-9BB5-37C9C1E5D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5770563"/>
                        <a:ext cx="9207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32" name="Object 11">
            <a:extLst>
              <a:ext uri="{FF2B5EF4-FFF2-40B4-BE49-F238E27FC236}">
                <a16:creationId xmlns:a16="http://schemas.microsoft.com/office/drawing/2014/main" id="{9E93A0DE-0A8C-45DF-98D9-BBADB0425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289425"/>
          <a:ext cx="6365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公式" r:id="rId21" imgW="133152" imgH="76336" progId="Equation.3">
                  <p:embed/>
                </p:oleObj>
              </mc:Choice>
              <mc:Fallback>
                <p:oleObj name="公式" r:id="rId21" imgW="133152" imgH="76336" progId="Equation.3">
                  <p:embed/>
                  <p:pic>
                    <p:nvPicPr>
                      <p:cNvPr id="413732" name="Object 11">
                        <a:extLst>
                          <a:ext uri="{FF2B5EF4-FFF2-40B4-BE49-F238E27FC236}">
                            <a16:creationId xmlns:a16="http://schemas.microsoft.com/office/drawing/2014/main" id="{9E93A0DE-0A8C-45DF-98D9-BBADB0425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89425"/>
                        <a:ext cx="6365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3" name="Text Box 37">
            <a:extLst>
              <a:ext uri="{FF2B5EF4-FFF2-40B4-BE49-F238E27FC236}">
                <a16:creationId xmlns:a16="http://schemas.microsoft.com/office/drawing/2014/main" id="{3D97D7D2-19C7-4427-A8B3-CF87A7FC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5084763"/>
            <a:ext cx="31892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—— </a:t>
            </a:r>
            <a:r>
              <a:rPr lang="zh-CN" altLang="en-US" sz="2200">
                <a:solidFill>
                  <a:schemeClr val="bg1"/>
                </a:solidFill>
              </a:rPr>
              <a:t>运动学方程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538DFF9B-00A0-43B6-840A-950A5F1BB86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738563"/>
            <a:ext cx="1600200" cy="762000"/>
            <a:chOff x="4224" y="1968"/>
            <a:chExt cx="1008" cy="480"/>
          </a:xfrm>
        </p:grpSpPr>
        <p:sp>
          <p:nvSpPr>
            <p:cNvPr id="7210" name="Line 39">
              <a:extLst>
                <a:ext uri="{FF2B5EF4-FFF2-40B4-BE49-F238E27FC236}">
                  <a16:creationId xmlns:a16="http://schemas.microsoft.com/office/drawing/2014/main" id="{B5780234-84CA-42C9-A746-2E7B9A5F7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968"/>
              <a:ext cx="100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40">
              <a:extLst>
                <a:ext uri="{FF2B5EF4-FFF2-40B4-BE49-F238E27FC236}">
                  <a16:creationId xmlns:a16="http://schemas.microsoft.com/office/drawing/2014/main" id="{F31501F9-0E23-490D-92A8-822C82535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448"/>
              <a:ext cx="72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2" name="Line 41">
              <a:extLst>
                <a:ext uri="{FF2B5EF4-FFF2-40B4-BE49-F238E27FC236}">
                  <a16:creationId xmlns:a16="http://schemas.microsoft.com/office/drawing/2014/main" id="{578FE590-E8E4-4731-A938-48C19D06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968"/>
              <a:ext cx="0" cy="48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3738" name="Object 12">
            <a:extLst>
              <a:ext uri="{FF2B5EF4-FFF2-40B4-BE49-F238E27FC236}">
                <a16:creationId xmlns:a16="http://schemas.microsoft.com/office/drawing/2014/main" id="{11BC3F2E-51FE-4F6E-B0F0-2041FCB3A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9425" y="5767388"/>
          <a:ext cx="15335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公式" r:id="rId23" imgW="666578" imgH="285750" progId="Equation.3">
                  <p:embed/>
                </p:oleObj>
              </mc:Choice>
              <mc:Fallback>
                <p:oleObj name="公式" r:id="rId23" imgW="666578" imgH="285750" progId="Equation.3">
                  <p:embed/>
                  <p:pic>
                    <p:nvPicPr>
                      <p:cNvPr id="413738" name="Object 12">
                        <a:extLst>
                          <a:ext uri="{FF2B5EF4-FFF2-40B4-BE49-F238E27FC236}">
                            <a16:creationId xmlns:a16="http://schemas.microsoft.com/office/drawing/2014/main" id="{11BC3F2E-51FE-4F6E-B0F0-2041FCB3A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5767388"/>
                        <a:ext cx="15335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39" name="AutoShape 43">
            <a:extLst>
              <a:ext uri="{FF2B5EF4-FFF2-40B4-BE49-F238E27FC236}">
                <a16:creationId xmlns:a16="http://schemas.microsoft.com/office/drawing/2014/main" id="{D9B80436-BE6D-4235-AE77-76193124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6021388"/>
            <a:ext cx="571500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7C2FBAA3-D7D1-4882-ABEC-A6955EDD0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95263"/>
            <a:ext cx="45021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200">
                <a:solidFill>
                  <a:srgbClr val="FFFF00"/>
                </a:solidFill>
              </a:rPr>
              <a:t>例：</a:t>
            </a:r>
            <a:r>
              <a:rPr lang="zh-CN" altLang="en-US" sz="2200">
                <a:solidFill>
                  <a:schemeClr val="bg1"/>
                </a:solidFill>
              </a:rPr>
              <a:t>如图振动曲线，求振动方程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200">
                <a:solidFill>
                  <a:schemeClr val="bg1"/>
                </a:solidFill>
              </a:rPr>
              <a:t>        和</a:t>
            </a:r>
            <a:r>
              <a:rPr lang="zh-CN" altLang="en-US" sz="2200" i="1">
                <a:solidFill>
                  <a:schemeClr val="bg1"/>
                </a:solidFill>
              </a:rPr>
              <a:t> </a:t>
            </a:r>
            <a:r>
              <a:rPr lang="en-US" altLang="zh-CN" sz="2200" i="1">
                <a:solidFill>
                  <a:srgbClr val="FFFF00"/>
                </a:solidFill>
              </a:rPr>
              <a:t>x</a:t>
            </a:r>
            <a:r>
              <a:rPr lang="en-US" altLang="zh-CN" sz="2200" i="1">
                <a:solidFill>
                  <a:schemeClr val="bg1"/>
                </a:solidFill>
              </a:rPr>
              <a:t> </a:t>
            </a:r>
            <a:r>
              <a:rPr lang="zh-CN" altLang="en-US" sz="2200">
                <a:solidFill>
                  <a:schemeClr val="bg1"/>
                </a:solidFill>
              </a:rPr>
              <a:t>第一次通过零值的时间？</a:t>
            </a:r>
          </a:p>
        </p:txBody>
      </p:sp>
      <p:sp>
        <p:nvSpPr>
          <p:cNvPr id="7206" name="灯片编号占位符 1">
            <a:extLst>
              <a:ext uri="{FF2B5EF4-FFF2-40B4-BE49-F238E27FC236}">
                <a16:creationId xmlns:a16="http://schemas.microsoft.com/office/drawing/2014/main" id="{150282A7-0124-40E4-9003-BA0BC79F4C6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4E5A99-AE25-4326-B167-12F48815F77B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B01344CC-BF53-4443-AC5C-948A6CC3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2382838"/>
            <a:ext cx="360363" cy="830262"/>
          </a:xfrm>
          <a:custGeom>
            <a:avLst/>
            <a:gdLst>
              <a:gd name="T0" fmla="*/ 0 w 360726"/>
              <a:gd name="T1" fmla="*/ 822610 h 830510"/>
              <a:gd name="T2" fmla="*/ 259937 w 360726"/>
              <a:gd name="T3" fmla="*/ 623191 h 830510"/>
              <a:gd name="T4" fmla="*/ 349289 w 360726"/>
              <a:gd name="T5" fmla="*/ 299130 h 830510"/>
              <a:gd name="T6" fmla="*/ 259937 w 360726"/>
              <a:gd name="T7" fmla="*/ 91408 h 830510"/>
              <a:gd name="T8" fmla="*/ 32492 w 360726"/>
              <a:gd name="T9" fmla="*/ 0 h 830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726"/>
              <a:gd name="T16" fmla="*/ 0 h 830510"/>
              <a:gd name="T17" fmla="*/ 360726 w 360726"/>
              <a:gd name="T18" fmla="*/ 830510 h 830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726" h="830510">
                <a:moveTo>
                  <a:pt x="0" y="830510"/>
                </a:moveTo>
                <a:cubicBezTo>
                  <a:pt x="104163" y="773884"/>
                  <a:pt x="208326" y="717258"/>
                  <a:pt x="268447" y="629174"/>
                </a:cubicBezTo>
                <a:cubicBezTo>
                  <a:pt x="328568" y="541090"/>
                  <a:pt x="360726" y="391486"/>
                  <a:pt x="360726" y="302004"/>
                </a:cubicBezTo>
                <a:cubicBezTo>
                  <a:pt x="360726" y="212522"/>
                  <a:pt x="322975" y="142613"/>
                  <a:pt x="268447" y="92279"/>
                </a:cubicBezTo>
                <a:cubicBezTo>
                  <a:pt x="213919" y="41945"/>
                  <a:pt x="123737" y="20972"/>
                  <a:pt x="33556" y="0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864C052D-7ECE-40B9-8FA8-1BDF70B4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2413000"/>
            <a:ext cx="601663" cy="1376363"/>
          </a:xfrm>
          <a:custGeom>
            <a:avLst/>
            <a:gdLst>
              <a:gd name="T0" fmla="*/ 346 w 760601"/>
              <a:gd name="T1" fmla="*/ 0 h 1510018"/>
              <a:gd name="T2" fmla="*/ 78 w 760601"/>
              <a:gd name="T3" fmla="*/ 9735 h 1510018"/>
              <a:gd name="T4" fmla="*/ 8 w 760601"/>
              <a:gd name="T5" fmla="*/ 34705 h 1510018"/>
              <a:gd name="T6" fmla="*/ 40 w 760601"/>
              <a:gd name="T7" fmla="*/ 60519 h 1510018"/>
              <a:gd name="T8" fmla="*/ 248 w 760601"/>
              <a:gd name="T9" fmla="*/ 73638 h 1510018"/>
              <a:gd name="T10" fmla="*/ 421 w 760601"/>
              <a:gd name="T11" fmla="*/ 75755 h 15100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0601"/>
              <a:gd name="T19" fmla="*/ 0 h 1510018"/>
              <a:gd name="T20" fmla="*/ 760601 w 760601"/>
              <a:gd name="T21" fmla="*/ 1510018 h 15100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0601" h="1510018">
                <a:moveTo>
                  <a:pt x="626377" y="0"/>
                </a:moveTo>
                <a:cubicBezTo>
                  <a:pt x="434129" y="39149"/>
                  <a:pt x="241881" y="78298"/>
                  <a:pt x="139815" y="192947"/>
                </a:cubicBezTo>
                <a:cubicBezTo>
                  <a:pt x="37749" y="307596"/>
                  <a:pt x="25166" y="520117"/>
                  <a:pt x="13981" y="687897"/>
                </a:cubicBezTo>
                <a:cubicBezTo>
                  <a:pt x="2796" y="855677"/>
                  <a:pt x="0" y="1070995"/>
                  <a:pt x="72704" y="1199626"/>
                </a:cubicBezTo>
                <a:cubicBezTo>
                  <a:pt x="145408" y="1328257"/>
                  <a:pt x="335559" y="1409350"/>
                  <a:pt x="450208" y="1459684"/>
                </a:cubicBezTo>
                <a:cubicBezTo>
                  <a:pt x="564857" y="1510018"/>
                  <a:pt x="662729" y="1505823"/>
                  <a:pt x="760601" y="1501629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C31A9C6-1C24-43DF-8EEF-C04A2C838D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0750" y="3513138"/>
            <a:ext cx="642938" cy="5715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3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3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3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3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3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13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1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1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3" grpId="0" build="p" autoUpdateAnimBg="0"/>
      <p:bldP spid="413704" grpId="0" build="p" autoUpdateAnimBg="0"/>
      <p:bldP spid="413705" grpId="0" autoUpdateAnimBg="0"/>
      <p:bldP spid="413711" grpId="0" build="p" autoUpdateAnimBg="0" advAuto="0"/>
      <p:bldP spid="413712" grpId="0" build="p" autoUpdateAnimBg="0" advAuto="0"/>
      <p:bldP spid="413716" grpId="0" build="p" autoUpdateAnimBg="0" advAuto="0"/>
      <p:bldP spid="413717" grpId="0" build="p" autoUpdateAnimBg="0" advAuto="0"/>
      <p:bldP spid="413718" grpId="0" build="p" autoUpdateAnimBg="0"/>
      <p:bldP spid="413724" grpId="0" animBg="1"/>
      <p:bldP spid="413728" grpId="0" animBg="1"/>
      <p:bldP spid="413729" grpId="0" build="p" autoUpdateAnimBg="0"/>
      <p:bldP spid="413733" grpId="0" build="p" autoUpdateAnimBg="0"/>
      <p:bldP spid="413739" grpId="0" animBg="1"/>
      <p:bldP spid="4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7">
            <a:extLst>
              <a:ext uri="{FF2B5EF4-FFF2-40B4-BE49-F238E27FC236}">
                <a16:creationId xmlns:a16="http://schemas.microsoft.com/office/drawing/2014/main" id="{5EDB96DE-2FBD-4BF3-98F1-F330665D76F1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1909763"/>
            <a:ext cx="6457950" cy="1612900"/>
            <a:chOff x="2124075" y="2387591"/>
            <a:chExt cx="6457972" cy="1612913"/>
          </a:xfrm>
        </p:grpSpPr>
        <p:sp>
          <p:nvSpPr>
            <p:cNvPr id="8239" name="Rectangle 4">
              <a:extLst>
                <a:ext uri="{FF2B5EF4-FFF2-40B4-BE49-F238E27FC236}">
                  <a16:creationId xmlns:a16="http://schemas.microsoft.com/office/drawing/2014/main" id="{A22CE55A-6594-43A7-A1CC-AD69DED7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2982917"/>
              <a:ext cx="711200" cy="63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sym typeface="Symbol" panose="05050102010706020507" pitchFamily="18" charset="2"/>
                </a:rPr>
                <a:t>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8240" name="Line 6">
              <a:extLst>
                <a:ext uri="{FF2B5EF4-FFF2-40B4-BE49-F238E27FC236}">
                  <a16:creationId xmlns:a16="http://schemas.microsoft.com/office/drawing/2014/main" id="{99A03BE8-BD97-4832-AAC3-870DAEE83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5" y="3467104"/>
              <a:ext cx="5897563" cy="15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med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7">
              <a:extLst>
                <a:ext uri="{FF2B5EF4-FFF2-40B4-BE49-F238E27FC236}">
                  <a16:creationId xmlns:a16="http://schemas.microsoft.com/office/drawing/2014/main" id="{42B0C866-A929-4AD1-BAD5-30A54413E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800" y="2624142"/>
              <a:ext cx="2174875" cy="85407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Arc 10">
              <a:extLst>
                <a:ext uri="{FF2B5EF4-FFF2-40B4-BE49-F238E27FC236}">
                  <a16:creationId xmlns:a16="http://schemas.microsoft.com/office/drawing/2014/main" id="{E746651F-013E-46A2-BAAB-9A87818D2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165479"/>
              <a:ext cx="92075" cy="266700"/>
            </a:xfrm>
            <a:custGeom>
              <a:avLst/>
              <a:gdLst>
                <a:gd name="T0" fmla="*/ 0 w 21600"/>
                <a:gd name="T1" fmla="*/ 0 h 29405"/>
                <a:gd name="T2" fmla="*/ 2147483646 w 21600"/>
                <a:gd name="T3" fmla="*/ 2147483646 h 29405"/>
                <a:gd name="T4" fmla="*/ 0 w 21600"/>
                <a:gd name="T5" fmla="*/ 2147483646 h 294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405"/>
                <a:gd name="T11" fmla="*/ 21600 w 21600"/>
                <a:gd name="T12" fmla="*/ 29405 h 29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40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269"/>
                    <a:pt x="21105" y="26916"/>
                    <a:pt x="20140" y="29405"/>
                  </a:cubicBezTo>
                </a:path>
                <a:path w="21600" h="2940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4269"/>
                    <a:pt x="21105" y="26916"/>
                    <a:pt x="20140" y="29405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Rectangle 12">
              <a:extLst>
                <a:ext uri="{FF2B5EF4-FFF2-40B4-BE49-F238E27FC236}">
                  <a16:creationId xmlns:a16="http://schemas.microsoft.com/office/drawing/2014/main" id="{557CAD4E-5008-4534-A603-6B8623DB7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065" y="3422656"/>
              <a:ext cx="238125" cy="57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8244" name="Rectangle 14">
              <a:extLst>
                <a:ext uri="{FF2B5EF4-FFF2-40B4-BE49-F238E27FC236}">
                  <a16:creationId xmlns:a16="http://schemas.microsoft.com/office/drawing/2014/main" id="{0C6653A1-6C34-49E8-B46C-894370559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6710" y="3429000"/>
              <a:ext cx="7953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8245" name="Rectangle 16">
              <a:extLst>
                <a:ext uri="{FF2B5EF4-FFF2-40B4-BE49-F238E27FC236}">
                  <a16:creationId xmlns:a16="http://schemas.microsoft.com/office/drawing/2014/main" id="{35BF0F3C-15DE-4B35-842B-DCCBFF394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165" y="2387591"/>
              <a:ext cx="9794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t = 0</a:t>
              </a:r>
            </a:p>
          </p:txBody>
        </p:sp>
        <p:graphicFrame>
          <p:nvGraphicFramePr>
            <p:cNvPr id="8246" name="Object 2">
              <a:extLst>
                <a:ext uri="{FF2B5EF4-FFF2-40B4-BE49-F238E27FC236}">
                  <a16:creationId xmlns:a16="http://schemas.microsoft.com/office/drawing/2014/main" id="{2B189705-2EBE-412E-A7D4-118A85BB2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81813" y="2428868"/>
            <a:ext cx="357187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8" name="公式" r:id="rId3" imgW="190334" imgH="266564" progId="Equation.3">
                    <p:embed/>
                  </p:oleObj>
                </mc:Choice>
                <mc:Fallback>
                  <p:oleObj name="公式" r:id="rId3" imgW="190334" imgH="266564" progId="Equation.3">
                    <p:embed/>
                    <p:pic>
                      <p:nvPicPr>
                        <p:cNvPr id="8246" name="Object 2">
                          <a:extLst>
                            <a:ext uri="{FF2B5EF4-FFF2-40B4-BE49-F238E27FC236}">
                              <a16:creationId xmlns:a16="http://schemas.microsoft.com/office/drawing/2014/main" id="{2B189705-2EBE-412E-A7D4-118A85BB22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1813" y="2428868"/>
                          <a:ext cx="357187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995" name="Text Box 3">
            <a:extLst>
              <a:ext uri="{FF2B5EF4-FFF2-40B4-BE49-F238E27FC236}">
                <a16:creationId xmlns:a16="http://schemas.microsoft.com/office/drawing/2014/main" id="{B7A0EA0C-037F-43F9-A635-218C81F64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350"/>
            <a:ext cx="4757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dirty="0">
                <a:solidFill>
                  <a:schemeClr val="bg1"/>
                </a:solidFill>
                <a:latin typeface="+mn-lt"/>
              </a:rPr>
              <a:t>简谐振动的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旋转矢量表示法</a:t>
            </a:r>
          </a:p>
        </p:txBody>
      </p:sp>
      <p:grpSp>
        <p:nvGrpSpPr>
          <p:cNvPr id="8" name="组合 40">
            <a:extLst>
              <a:ext uri="{FF2B5EF4-FFF2-40B4-BE49-F238E27FC236}">
                <a16:creationId xmlns:a16="http://schemas.microsoft.com/office/drawing/2014/main" id="{74777B9C-451B-4E91-8C72-0230EA457531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474788"/>
            <a:ext cx="712788" cy="1809750"/>
            <a:chOff x="6297356" y="1919292"/>
            <a:chExt cx="712788" cy="1810193"/>
          </a:xfrm>
        </p:grpSpPr>
        <p:sp>
          <p:nvSpPr>
            <p:cNvPr id="8237" name="Line 8">
              <a:extLst>
                <a:ext uri="{FF2B5EF4-FFF2-40B4-BE49-F238E27FC236}">
                  <a16:creationId xmlns:a16="http://schemas.microsoft.com/office/drawing/2014/main" id="{23BF41B5-B205-4D6D-9DFD-4F05C1FCC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100" y="1919292"/>
              <a:ext cx="3175" cy="15557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Rectangle 13">
              <a:extLst>
                <a:ext uri="{FF2B5EF4-FFF2-40B4-BE49-F238E27FC236}">
                  <a16:creationId xmlns:a16="http://schemas.microsoft.com/office/drawing/2014/main" id="{568AE52C-5A6D-4C72-A40F-27C11D0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356" y="3378647"/>
              <a:ext cx="71278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x</a:t>
              </a:r>
            </a:p>
          </p:txBody>
        </p:sp>
      </p:grpSp>
      <p:grpSp>
        <p:nvGrpSpPr>
          <p:cNvPr id="9" name="组合 39">
            <a:extLst>
              <a:ext uri="{FF2B5EF4-FFF2-40B4-BE49-F238E27FC236}">
                <a16:creationId xmlns:a16="http://schemas.microsoft.com/office/drawing/2014/main" id="{4E3A0C2C-D566-46F1-9652-80350FF6F410}"/>
              </a:ext>
            </a:extLst>
          </p:cNvPr>
          <p:cNvGrpSpPr>
            <a:grpSpLocks/>
          </p:cNvGrpSpPr>
          <p:nvPr/>
        </p:nvGrpSpPr>
        <p:grpSpPr bwMode="auto">
          <a:xfrm>
            <a:off x="4411663" y="879475"/>
            <a:ext cx="2036762" cy="2714625"/>
            <a:chOff x="4749800" y="1357298"/>
            <a:chExt cx="2036778" cy="2714644"/>
          </a:xfrm>
        </p:grpSpPr>
        <p:sp>
          <p:nvSpPr>
            <p:cNvPr id="8231" name="Line 5">
              <a:extLst>
                <a:ext uri="{FF2B5EF4-FFF2-40B4-BE49-F238E27FC236}">
                  <a16:creationId xmlns:a16="http://schemas.microsoft.com/office/drawing/2014/main" id="{7B876FA4-D4DA-4499-BF41-D9DFF99C8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800" y="1919292"/>
              <a:ext cx="1641475" cy="155575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med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Arc 9">
              <a:extLst>
                <a:ext uri="{FF2B5EF4-FFF2-40B4-BE49-F238E27FC236}">
                  <a16:creationId xmlns:a16="http://schemas.microsoft.com/office/drawing/2014/main" id="{FCB209FF-9DEC-4506-97F6-70F111E6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3163892"/>
              <a:ext cx="303212" cy="282575"/>
            </a:xfrm>
            <a:custGeom>
              <a:avLst/>
              <a:gdLst>
                <a:gd name="T0" fmla="*/ 2147483646 w 21600"/>
                <a:gd name="T1" fmla="*/ 0 h 20299"/>
                <a:gd name="T2" fmla="*/ 2147483646 w 21600"/>
                <a:gd name="T3" fmla="*/ 2147483646 h 20299"/>
                <a:gd name="T4" fmla="*/ 0 w 21600"/>
                <a:gd name="T5" fmla="*/ 2147483646 h 202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299"/>
                <a:gd name="T11" fmla="*/ 21600 w 21600"/>
                <a:gd name="T12" fmla="*/ 20299 h 20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299" fill="none" extrusionOk="0">
                  <a:moveTo>
                    <a:pt x="13504" y="-1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18010"/>
                    <a:pt x="21507" y="19161"/>
                    <a:pt x="21324" y="20299"/>
                  </a:cubicBezTo>
                </a:path>
                <a:path w="21600" h="20299" stroke="0" extrusionOk="0">
                  <a:moveTo>
                    <a:pt x="13504" y="-1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18010"/>
                    <a:pt x="21507" y="19161"/>
                    <a:pt x="21324" y="20299"/>
                  </a:cubicBezTo>
                  <a:lnTo>
                    <a:pt x="0" y="16858"/>
                  </a:lnTo>
                  <a:lnTo>
                    <a:pt x="13504" y="-1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Rectangle 11">
              <a:extLst>
                <a:ext uri="{FF2B5EF4-FFF2-40B4-BE49-F238E27FC236}">
                  <a16:creationId xmlns:a16="http://schemas.microsoft.com/office/drawing/2014/main" id="{DDC9F032-ABC9-4A59-9B61-50D8D9317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763" y="3657604"/>
              <a:ext cx="1257300" cy="4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CC00"/>
                  </a:solidFill>
                  <a:sym typeface="Symbol" panose="05050102010706020507" pitchFamily="18" charset="2"/>
                </a:rPr>
                <a:t> </a:t>
              </a:r>
              <a:r>
                <a:rPr lang="en-US" altLang="zh-CN" i="1">
                  <a:solidFill>
                    <a:srgbClr val="FFCC00"/>
                  </a:solidFill>
                </a:rPr>
                <a:t>t + </a:t>
              </a:r>
              <a:r>
                <a:rPr lang="en-US" altLang="zh-CN" i="1">
                  <a:solidFill>
                    <a:srgbClr val="FFCC00"/>
                  </a:solidFill>
                  <a:sym typeface="Symbol" panose="05050102010706020507" pitchFamily="18" charset="2"/>
                </a:rPr>
                <a:t></a:t>
              </a:r>
              <a:endParaRPr lang="en-US" altLang="zh-CN" i="1">
                <a:solidFill>
                  <a:srgbClr val="FFCC00"/>
                </a:solidFill>
              </a:endParaRPr>
            </a:p>
          </p:txBody>
        </p:sp>
        <p:sp>
          <p:nvSpPr>
            <p:cNvPr id="8234" name="Rectangle 15">
              <a:extLst>
                <a:ext uri="{FF2B5EF4-FFF2-40B4-BE49-F238E27FC236}">
                  <a16:creationId xmlns:a16="http://schemas.microsoft.com/office/drawing/2014/main" id="{CDD54810-37BE-4844-A786-507FA0B48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015" y="1357298"/>
              <a:ext cx="273059" cy="5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0" i="1">
                  <a:solidFill>
                    <a:srgbClr val="FFFF00"/>
                  </a:solidFill>
                </a:rPr>
                <a:t>t</a:t>
              </a:r>
            </a:p>
          </p:txBody>
        </p:sp>
        <p:graphicFrame>
          <p:nvGraphicFramePr>
            <p:cNvPr id="8235" name="Object 3">
              <a:extLst>
                <a:ext uri="{FF2B5EF4-FFF2-40B4-BE49-F238E27FC236}">
                  <a16:creationId xmlns:a16="http://schemas.microsoft.com/office/drawing/2014/main" id="{0F355EAE-937B-4B9B-9A85-A1841B0297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9391" y="1619240"/>
            <a:ext cx="357187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9" name="公式" r:id="rId5" imgW="190334" imgH="266564" progId="Equation.3">
                    <p:embed/>
                  </p:oleObj>
                </mc:Choice>
                <mc:Fallback>
                  <p:oleObj name="公式" r:id="rId5" imgW="190334" imgH="266564" progId="Equation.3">
                    <p:embed/>
                    <p:pic>
                      <p:nvPicPr>
                        <p:cNvPr id="8235" name="Object 3">
                          <a:extLst>
                            <a:ext uri="{FF2B5EF4-FFF2-40B4-BE49-F238E27FC236}">
                              <a16:creationId xmlns:a16="http://schemas.microsoft.com/office/drawing/2014/main" id="{0F355EAE-937B-4B9B-9A85-A1841B0297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91" y="1619240"/>
                          <a:ext cx="357187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Freeform 21">
              <a:extLst>
                <a:ext uri="{FF2B5EF4-FFF2-40B4-BE49-F238E27FC236}">
                  <a16:creationId xmlns:a16="http://schemas.microsoft.com/office/drawing/2014/main" id="{8C019BEA-2B5D-49AF-BCAE-823ED827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3063879"/>
              <a:ext cx="263525" cy="650875"/>
            </a:xfrm>
            <a:custGeom>
              <a:avLst/>
              <a:gdLst>
                <a:gd name="T0" fmla="*/ 0 w 166"/>
                <a:gd name="T1" fmla="*/ 2147483646 h 410"/>
                <a:gd name="T2" fmla="*/ 2147483646 w 166"/>
                <a:gd name="T3" fmla="*/ 2147483646 h 410"/>
                <a:gd name="T4" fmla="*/ 2147483646 w 166"/>
                <a:gd name="T5" fmla="*/ 2147483646 h 410"/>
                <a:gd name="T6" fmla="*/ 2147483646 w 166"/>
                <a:gd name="T7" fmla="*/ 2147483646 h 410"/>
                <a:gd name="T8" fmla="*/ 2147483646 w 166"/>
                <a:gd name="T9" fmla="*/ 2147483646 h 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410"/>
                <a:gd name="T17" fmla="*/ 166 w 166"/>
                <a:gd name="T18" fmla="*/ 410 h 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410">
                  <a:moveTo>
                    <a:pt x="0" y="88"/>
                  </a:moveTo>
                  <a:cubicBezTo>
                    <a:pt x="17" y="76"/>
                    <a:pt x="75" y="25"/>
                    <a:pt x="101" y="14"/>
                  </a:cubicBezTo>
                  <a:cubicBezTo>
                    <a:pt x="127" y="3"/>
                    <a:pt x="144" y="0"/>
                    <a:pt x="154" y="23"/>
                  </a:cubicBezTo>
                  <a:cubicBezTo>
                    <a:pt x="164" y="46"/>
                    <a:pt x="161" y="88"/>
                    <a:pt x="163" y="152"/>
                  </a:cubicBezTo>
                  <a:cubicBezTo>
                    <a:pt x="165" y="216"/>
                    <a:pt x="165" y="356"/>
                    <a:pt x="166" y="410"/>
                  </a:cubicBezTo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3018" name="Object 4">
            <a:extLst>
              <a:ext uri="{FF2B5EF4-FFF2-40B4-BE49-F238E27FC236}">
                <a16:creationId xmlns:a16="http://schemas.microsoft.com/office/drawing/2014/main" id="{958578C7-711D-4319-99C8-90251F2BE492}"/>
              </a:ext>
            </a:extLst>
          </p:cNvPr>
          <p:cNvGraphicFramePr>
            <a:graphicFrameLocks/>
          </p:cNvGraphicFramePr>
          <p:nvPr/>
        </p:nvGraphicFramePr>
        <p:xfrm>
          <a:off x="1609725" y="5010150"/>
          <a:ext cx="28178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公式" r:id="rId7" imgW="2714507" imgH="285750" progId="Equation.3">
                  <p:embed/>
                </p:oleObj>
              </mc:Choice>
              <mc:Fallback>
                <p:oleObj name="公式" r:id="rId7" imgW="2714507" imgH="285750" progId="Equation.3">
                  <p:embed/>
                  <p:pic>
                    <p:nvPicPr>
                      <p:cNvPr id="213018" name="Object 4">
                        <a:extLst>
                          <a:ext uri="{FF2B5EF4-FFF2-40B4-BE49-F238E27FC236}">
                            <a16:creationId xmlns:a16="http://schemas.microsoft.com/office/drawing/2014/main" id="{958578C7-711D-4319-99C8-90251F2BE4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010150"/>
                        <a:ext cx="28178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9" name="Object 5">
            <a:extLst>
              <a:ext uri="{FF2B5EF4-FFF2-40B4-BE49-F238E27FC236}">
                <a16:creationId xmlns:a16="http://schemas.microsoft.com/office/drawing/2014/main" id="{15453B91-0086-4410-86D6-D0434B107797}"/>
              </a:ext>
            </a:extLst>
          </p:cNvPr>
          <p:cNvGraphicFramePr>
            <a:graphicFrameLocks/>
          </p:cNvGraphicFramePr>
          <p:nvPr/>
        </p:nvGraphicFramePr>
        <p:xfrm>
          <a:off x="4454525" y="4770438"/>
          <a:ext cx="2997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公式" r:id="rId9" imgW="2895447" imgH="723764" progId="Equation.3">
                  <p:embed/>
                </p:oleObj>
              </mc:Choice>
              <mc:Fallback>
                <p:oleObj name="公式" r:id="rId9" imgW="2895447" imgH="723764" progId="Equation.3">
                  <p:embed/>
                  <p:pic>
                    <p:nvPicPr>
                      <p:cNvPr id="213019" name="Object 5">
                        <a:extLst>
                          <a:ext uri="{FF2B5EF4-FFF2-40B4-BE49-F238E27FC236}">
                            <a16:creationId xmlns:a16="http://schemas.microsoft.com/office/drawing/2014/main" id="{15453B91-0086-4410-86D6-D0434B1077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4770438"/>
                        <a:ext cx="2997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0" name="Object 6">
            <a:extLst>
              <a:ext uri="{FF2B5EF4-FFF2-40B4-BE49-F238E27FC236}">
                <a16:creationId xmlns:a16="http://schemas.microsoft.com/office/drawing/2014/main" id="{C2321831-F566-4924-854B-9E8C7B3F2EEE}"/>
              </a:ext>
            </a:extLst>
          </p:cNvPr>
          <p:cNvGraphicFramePr>
            <a:graphicFrameLocks/>
          </p:cNvGraphicFramePr>
          <p:nvPr/>
        </p:nvGraphicFramePr>
        <p:xfrm>
          <a:off x="1612900" y="6270625"/>
          <a:ext cx="3448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公式" r:id="rId11" imgW="3333705" imgH="362086" progId="Equation.3">
                  <p:embed/>
                </p:oleObj>
              </mc:Choice>
              <mc:Fallback>
                <p:oleObj name="公式" r:id="rId11" imgW="3333705" imgH="362086" progId="Equation.3">
                  <p:embed/>
                  <p:pic>
                    <p:nvPicPr>
                      <p:cNvPr id="213020" name="Object 6">
                        <a:extLst>
                          <a:ext uri="{FF2B5EF4-FFF2-40B4-BE49-F238E27FC236}">
                            <a16:creationId xmlns:a16="http://schemas.microsoft.com/office/drawing/2014/main" id="{C2321831-F566-4924-854B-9E8C7B3F2E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6270625"/>
                        <a:ext cx="34480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1" name="Object 7">
            <a:extLst>
              <a:ext uri="{FF2B5EF4-FFF2-40B4-BE49-F238E27FC236}">
                <a16:creationId xmlns:a16="http://schemas.microsoft.com/office/drawing/2014/main" id="{86717FA5-8314-43BA-B364-5CDC8D09A3F2}"/>
              </a:ext>
            </a:extLst>
          </p:cNvPr>
          <p:cNvGraphicFramePr>
            <a:graphicFrameLocks/>
          </p:cNvGraphicFramePr>
          <p:nvPr/>
        </p:nvGraphicFramePr>
        <p:xfrm>
          <a:off x="1917700" y="5648325"/>
          <a:ext cx="2511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公式" r:id="rId13" imgW="2409809" imgH="323714" progId="Equation.3">
                  <p:embed/>
                </p:oleObj>
              </mc:Choice>
              <mc:Fallback>
                <p:oleObj name="公式" r:id="rId13" imgW="2409809" imgH="323714" progId="Equation.3">
                  <p:embed/>
                  <p:pic>
                    <p:nvPicPr>
                      <p:cNvPr id="213021" name="Object 7">
                        <a:extLst>
                          <a:ext uri="{FF2B5EF4-FFF2-40B4-BE49-F238E27FC236}">
                            <a16:creationId xmlns:a16="http://schemas.microsoft.com/office/drawing/2014/main" id="{86717FA5-8314-43BA-B364-5CDC8D09A3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648325"/>
                        <a:ext cx="2511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22" name="Object 8">
            <a:extLst>
              <a:ext uri="{FF2B5EF4-FFF2-40B4-BE49-F238E27FC236}">
                <a16:creationId xmlns:a16="http://schemas.microsoft.com/office/drawing/2014/main" id="{3FE2DF25-A3F4-47AA-B778-13AB3AC95CC2}"/>
              </a:ext>
            </a:extLst>
          </p:cNvPr>
          <p:cNvGraphicFramePr>
            <a:graphicFrameLocks/>
          </p:cNvGraphicFramePr>
          <p:nvPr/>
        </p:nvGraphicFramePr>
        <p:xfrm>
          <a:off x="5164138" y="6289675"/>
          <a:ext cx="25034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公式" r:id="rId15" imgW="2409809" imgH="323714" progId="Equation.3">
                  <p:embed/>
                </p:oleObj>
              </mc:Choice>
              <mc:Fallback>
                <p:oleObj name="公式" r:id="rId15" imgW="2409809" imgH="323714" progId="Equation.3">
                  <p:embed/>
                  <p:pic>
                    <p:nvPicPr>
                      <p:cNvPr id="213022" name="Object 8">
                        <a:extLst>
                          <a:ext uri="{FF2B5EF4-FFF2-40B4-BE49-F238E27FC236}">
                            <a16:creationId xmlns:a16="http://schemas.microsoft.com/office/drawing/2014/main" id="{3FE2DF25-A3F4-47AA-B778-13AB3AC95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6289675"/>
                        <a:ext cx="25034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23" name="Text Box 31">
            <a:extLst>
              <a:ext uri="{FF2B5EF4-FFF2-40B4-BE49-F238E27FC236}">
                <a16:creationId xmlns:a16="http://schemas.microsoft.com/office/drawing/2014/main" id="{99B723C6-EB68-4A02-9233-12D8D0A94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260350"/>
            <a:ext cx="344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特点</a:t>
            </a:r>
            <a:r>
              <a:rPr lang="en-US" altLang="zh-CN">
                <a:solidFill>
                  <a:srgbClr val="FFFF00"/>
                </a:solidFill>
              </a:rPr>
              <a:t>:  </a:t>
            </a:r>
            <a:r>
              <a:rPr lang="zh-CN" altLang="en-US">
                <a:solidFill>
                  <a:schemeClr val="bg1"/>
                </a:solidFill>
              </a:rPr>
              <a:t>直观、方便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213026" name="Object 9">
            <a:extLst>
              <a:ext uri="{FF2B5EF4-FFF2-40B4-BE49-F238E27FC236}">
                <a16:creationId xmlns:a16="http://schemas.microsoft.com/office/drawing/2014/main" id="{A20D0FCB-AE9A-49C1-9C58-06A8F9F97E2E}"/>
              </a:ext>
            </a:extLst>
          </p:cNvPr>
          <p:cNvGraphicFramePr>
            <a:graphicFrameLocks/>
          </p:cNvGraphicFramePr>
          <p:nvPr/>
        </p:nvGraphicFramePr>
        <p:xfrm>
          <a:off x="3779838" y="3876675"/>
          <a:ext cx="28241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公式" r:id="rId17" imgW="2724310" imgH="285750" progId="Equation.3">
                  <p:embed/>
                </p:oleObj>
              </mc:Choice>
              <mc:Fallback>
                <p:oleObj name="公式" r:id="rId17" imgW="2724310" imgH="285750" progId="Equation.3">
                  <p:embed/>
                  <p:pic>
                    <p:nvPicPr>
                      <p:cNvPr id="213026" name="Object 9">
                        <a:extLst>
                          <a:ext uri="{FF2B5EF4-FFF2-40B4-BE49-F238E27FC236}">
                            <a16:creationId xmlns:a16="http://schemas.microsoft.com/office/drawing/2014/main" id="{A20D0FCB-AE9A-49C1-9C58-06A8F9F97E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76675"/>
                        <a:ext cx="28241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38">
            <a:extLst>
              <a:ext uri="{FF2B5EF4-FFF2-40B4-BE49-F238E27FC236}">
                <a16:creationId xmlns:a16="http://schemas.microsoft.com/office/drawing/2014/main" id="{B635365E-5EA2-467C-B92A-71B7DCF42D15}"/>
              </a:ext>
            </a:extLst>
          </p:cNvPr>
          <p:cNvGrpSpPr>
            <a:grpSpLocks/>
          </p:cNvGrpSpPr>
          <p:nvPr/>
        </p:nvGrpSpPr>
        <p:grpSpPr bwMode="auto">
          <a:xfrm>
            <a:off x="6211888" y="1200150"/>
            <a:ext cx="1541462" cy="752475"/>
            <a:chOff x="6550059" y="1677992"/>
            <a:chExt cx="1541429" cy="752459"/>
          </a:xfrm>
        </p:grpSpPr>
        <p:sp>
          <p:nvSpPr>
            <p:cNvPr id="8229" name="Rectangle 17">
              <a:extLst>
                <a:ext uri="{FF2B5EF4-FFF2-40B4-BE49-F238E27FC236}">
                  <a16:creationId xmlns:a16="http://schemas.microsoft.com/office/drawing/2014/main" id="{0B8374C3-2F90-4F18-8AE9-F0DDAEDFD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288" y="1677992"/>
              <a:ext cx="7112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sym typeface="Symbol" panose="05050102010706020507" pitchFamily="18" charset="2"/>
                </a:rPr>
                <a:t></a:t>
              </a:r>
              <a:endParaRPr lang="en-US" altLang="zh-CN" sz="1000" i="1">
                <a:solidFill>
                  <a:srgbClr val="FFFF00"/>
                </a:solidFill>
              </a:endParaRPr>
            </a:p>
          </p:txBody>
        </p:sp>
        <p:sp>
          <p:nvSpPr>
            <p:cNvPr id="8230" name="Arc 43">
              <a:extLst>
                <a:ext uri="{FF2B5EF4-FFF2-40B4-BE49-F238E27FC236}">
                  <a16:creationId xmlns:a16="http://schemas.microsoft.com/office/drawing/2014/main" id="{6D7F983B-A6DF-4952-B4B0-572615AC3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059" y="1785926"/>
              <a:ext cx="808023" cy="644525"/>
            </a:xfrm>
            <a:custGeom>
              <a:avLst/>
              <a:gdLst>
                <a:gd name="T0" fmla="*/ 2147483646 w 21214"/>
                <a:gd name="T1" fmla="*/ 0 h 16681"/>
                <a:gd name="T2" fmla="*/ 2147483646 w 21214"/>
                <a:gd name="T3" fmla="*/ 2147483646 h 16681"/>
                <a:gd name="T4" fmla="*/ 0 w 21214"/>
                <a:gd name="T5" fmla="*/ 2147483646 h 16681"/>
                <a:gd name="T6" fmla="*/ 0 60000 65536"/>
                <a:gd name="T7" fmla="*/ 0 60000 65536"/>
                <a:gd name="T8" fmla="*/ 0 60000 65536"/>
                <a:gd name="T9" fmla="*/ 0 w 21214"/>
                <a:gd name="T10" fmla="*/ 0 h 16681"/>
                <a:gd name="T11" fmla="*/ 21214 w 21214"/>
                <a:gd name="T12" fmla="*/ 16681 h 16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14" h="16681" fill="none" extrusionOk="0">
                  <a:moveTo>
                    <a:pt x="13722" y="0"/>
                  </a:moveTo>
                  <a:cubicBezTo>
                    <a:pt x="17615" y="3202"/>
                    <a:pt x="20265" y="7666"/>
                    <a:pt x="21214" y="12616"/>
                  </a:cubicBezTo>
                </a:path>
                <a:path w="21214" h="16681" stroke="0" extrusionOk="0">
                  <a:moveTo>
                    <a:pt x="13722" y="0"/>
                  </a:moveTo>
                  <a:cubicBezTo>
                    <a:pt x="17615" y="3202"/>
                    <a:pt x="20265" y="7666"/>
                    <a:pt x="21214" y="12616"/>
                  </a:cubicBezTo>
                  <a:lnTo>
                    <a:pt x="0" y="16681"/>
                  </a:lnTo>
                  <a:lnTo>
                    <a:pt x="13722" y="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8AD3F33E-01E3-4905-8569-9597DBD6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32450"/>
            <a:ext cx="4214813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>
                <a:solidFill>
                  <a:schemeClr val="bg1"/>
                </a:solidFill>
              </a:rPr>
              <a:t>速度、加速度的方向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1" name="组合 42">
            <a:extLst>
              <a:ext uri="{FF2B5EF4-FFF2-40B4-BE49-F238E27FC236}">
                <a16:creationId xmlns:a16="http://schemas.microsoft.com/office/drawing/2014/main" id="{A0A6C376-31A8-4E45-B275-E4A01C9952D0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450975"/>
            <a:ext cx="1271587" cy="1920875"/>
            <a:chOff x="3469990" y="1928813"/>
            <a:chExt cx="1271873" cy="1921067"/>
          </a:xfrm>
        </p:grpSpPr>
        <p:sp>
          <p:nvSpPr>
            <p:cNvPr id="8225" name="Line 22">
              <a:extLst>
                <a:ext uri="{FF2B5EF4-FFF2-40B4-BE49-F238E27FC236}">
                  <a16:creationId xmlns:a16="http://schemas.microsoft.com/office/drawing/2014/main" id="{77AE0818-5730-4C18-8AAA-86C62D6B7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4750" y="2214563"/>
              <a:ext cx="1027113" cy="124777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Text Box 23">
              <a:extLst>
                <a:ext uri="{FF2B5EF4-FFF2-40B4-BE49-F238E27FC236}">
                  <a16:creationId xmlns:a16="http://schemas.microsoft.com/office/drawing/2014/main" id="{0C55E346-8E99-4D26-AAB7-C9AA2B460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990" y="3330768"/>
              <a:ext cx="3762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i="1">
                  <a:solidFill>
                    <a:srgbClr val="FFFF00"/>
                  </a:solidFill>
                  <a:latin typeface="Bookman Old Style" panose="02050604050505020204" pitchFamily="18" charset="0"/>
                </a:rPr>
                <a:t>v</a:t>
              </a:r>
            </a:p>
          </p:txBody>
        </p:sp>
        <p:sp>
          <p:nvSpPr>
            <p:cNvPr id="8227" name="Line 24">
              <a:extLst>
                <a:ext uri="{FF2B5EF4-FFF2-40B4-BE49-F238E27FC236}">
                  <a16:creationId xmlns:a16="http://schemas.microsoft.com/office/drawing/2014/main" id="{7BF44B2A-AE21-4CE2-B4DD-32816331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750" y="2239963"/>
              <a:ext cx="14288" cy="12604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28" name="Object 38">
              <a:extLst>
                <a:ext uri="{FF2B5EF4-FFF2-40B4-BE49-F238E27FC236}">
                  <a16:creationId xmlns:a16="http://schemas.microsoft.com/office/drawing/2014/main" id="{24BA1F00-59FE-47D3-BEFF-D34507DABA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9063" y="1928813"/>
            <a:ext cx="50958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6" name="公式" r:id="rId19" imgW="85773" imgH="152264" progId="Equation.3">
                    <p:embed/>
                  </p:oleObj>
                </mc:Choice>
                <mc:Fallback>
                  <p:oleObj name="公式" r:id="rId19" imgW="85773" imgH="152264" progId="Equation.3">
                    <p:embed/>
                    <p:pic>
                      <p:nvPicPr>
                        <p:cNvPr id="8228" name="Object 38">
                          <a:extLst>
                            <a:ext uri="{FF2B5EF4-FFF2-40B4-BE49-F238E27FC236}">
                              <a16:creationId xmlns:a16="http://schemas.microsoft.com/office/drawing/2014/main" id="{24BA1F00-59FE-47D3-BEFF-D34507DABA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63" y="1928813"/>
                          <a:ext cx="509587" cy="67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47">
            <a:extLst>
              <a:ext uri="{FF2B5EF4-FFF2-40B4-BE49-F238E27FC236}">
                <a16:creationId xmlns:a16="http://schemas.microsoft.com/office/drawing/2014/main" id="{345D818C-FAAD-4FB8-8700-905A0A21CC29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2549525"/>
            <a:ext cx="949325" cy="1306513"/>
            <a:chOff x="3498464" y="2646680"/>
            <a:chExt cx="949692" cy="1306194"/>
          </a:xfrm>
        </p:grpSpPr>
        <p:sp>
          <p:nvSpPr>
            <p:cNvPr id="8220" name="Text Box 25">
              <a:extLst>
                <a:ext uri="{FF2B5EF4-FFF2-40B4-BE49-F238E27FC236}">
                  <a16:creationId xmlns:a16="http://schemas.microsoft.com/office/drawing/2014/main" id="{413BFC0F-A989-400D-A023-722DDF37F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464" y="2646680"/>
              <a:ext cx="4254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i="1">
                  <a:solidFill>
                    <a:srgbClr val="FFFF00"/>
                  </a:solidFill>
                </a:rPr>
                <a:t>a</a:t>
              </a:r>
            </a:p>
          </p:txBody>
        </p:sp>
        <p:grpSp>
          <p:nvGrpSpPr>
            <p:cNvPr id="8221" name="组合 44">
              <a:extLst>
                <a:ext uri="{FF2B5EF4-FFF2-40B4-BE49-F238E27FC236}">
                  <a16:creationId xmlns:a16="http://schemas.microsoft.com/office/drawing/2014/main" id="{E8BBB949-25A6-4497-94A4-3E673ED29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906" y="3074992"/>
              <a:ext cx="857250" cy="877882"/>
              <a:chOff x="3929063" y="3455988"/>
              <a:chExt cx="857250" cy="877882"/>
            </a:xfrm>
          </p:grpSpPr>
          <p:sp>
            <p:nvSpPr>
              <p:cNvPr id="8222" name="Line 2">
                <a:extLst>
                  <a:ext uri="{FF2B5EF4-FFF2-40B4-BE49-F238E27FC236}">
                    <a16:creationId xmlns:a16="http://schemas.microsoft.com/office/drawing/2014/main" id="{BF44F8E1-BAC2-41EC-AC74-D73F1464B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063" y="3455988"/>
                <a:ext cx="828675" cy="687387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35">
                <a:extLst>
                  <a:ext uri="{FF2B5EF4-FFF2-40B4-BE49-F238E27FC236}">
                    <a16:creationId xmlns:a16="http://schemas.microsoft.com/office/drawing/2014/main" id="{A236D144-A454-440F-A8FB-7D4E6A5A9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9063" y="3471863"/>
                <a:ext cx="0" cy="6477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24" name="Object 39">
                <a:extLst>
                  <a:ext uri="{FF2B5EF4-FFF2-40B4-BE49-F238E27FC236}">
                    <a16:creationId xmlns:a16="http://schemas.microsoft.com/office/drawing/2014/main" id="{9799155B-587B-4A95-8F6A-047A43D53D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86250" y="3667120"/>
              <a:ext cx="500063" cy="666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37" name="公式" r:id="rId21" imgW="85773" imgH="152264" progId="Equation.3">
                      <p:embed/>
                    </p:oleObj>
                  </mc:Choice>
                  <mc:Fallback>
                    <p:oleObj name="公式" r:id="rId21" imgW="85773" imgH="152264" progId="Equation.3">
                      <p:embed/>
                      <p:pic>
                        <p:nvPicPr>
                          <p:cNvPr id="8224" name="Object 39">
                            <a:extLst>
                              <a:ext uri="{FF2B5EF4-FFF2-40B4-BE49-F238E27FC236}">
                                <a16:creationId xmlns:a16="http://schemas.microsoft.com/office/drawing/2014/main" id="{9799155B-587B-4A95-8F6A-047A43D53D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250" y="3667120"/>
                            <a:ext cx="500063" cy="666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Text Box 31">
            <a:extLst>
              <a:ext uri="{FF2B5EF4-FFF2-40B4-BE49-F238E27FC236}">
                <a16:creationId xmlns:a16="http://schemas.microsoft.com/office/drawing/2014/main" id="{DA8F9A39-FD77-498E-A497-30404F8C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832225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矢量      在 </a:t>
            </a:r>
            <a:r>
              <a:rPr lang="en-US" altLang="zh-CN" i="1">
                <a:solidFill>
                  <a:srgbClr val="FFFF00"/>
                </a:solidFill>
              </a:rPr>
              <a:t>x </a:t>
            </a:r>
            <a:r>
              <a:rPr lang="zh-CN" altLang="en-US">
                <a:solidFill>
                  <a:schemeClr val="bg1"/>
                </a:solidFill>
              </a:rPr>
              <a:t>轴投影：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213011" name="Object 43">
            <a:extLst>
              <a:ext uri="{FF2B5EF4-FFF2-40B4-BE49-F238E27FC236}">
                <a16:creationId xmlns:a16="http://schemas.microsoft.com/office/drawing/2014/main" id="{BCDAB8EE-7539-4EE0-BDAD-9234B9C68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836988"/>
          <a:ext cx="2873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公式" r:id="rId23" imgW="190334" imgH="266564" progId="Equation.3">
                  <p:embed/>
                </p:oleObj>
              </mc:Choice>
              <mc:Fallback>
                <p:oleObj name="公式" r:id="rId23" imgW="190334" imgH="266564" progId="Equation.3">
                  <p:embed/>
                  <p:pic>
                    <p:nvPicPr>
                      <p:cNvPr id="213011" name="Object 43">
                        <a:extLst>
                          <a:ext uri="{FF2B5EF4-FFF2-40B4-BE49-F238E27FC236}">
                            <a16:creationId xmlns:a16="http://schemas.microsoft.com/office/drawing/2014/main" id="{BCDAB8EE-7539-4EE0-BDAD-9234B9C68E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36988"/>
                        <a:ext cx="2873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灯片编号占位符 1">
            <a:extLst>
              <a:ext uri="{FF2B5EF4-FFF2-40B4-BE49-F238E27FC236}">
                <a16:creationId xmlns:a16="http://schemas.microsoft.com/office/drawing/2014/main" id="{2D13E18D-A82B-4632-B6BF-A9700563B32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D10941-2533-4601-A57E-B566EE6E5AD3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pSp>
        <p:nvGrpSpPr>
          <p:cNvPr id="14" name="Group 51">
            <a:extLst>
              <a:ext uri="{FF2B5EF4-FFF2-40B4-BE49-F238E27FC236}">
                <a16:creationId xmlns:a16="http://schemas.microsoft.com/office/drawing/2014/main" id="{22EA5F77-3E84-42B1-A69C-2D3F585A105A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884238"/>
            <a:ext cx="3065462" cy="525462"/>
            <a:chOff x="495" y="618"/>
            <a:chExt cx="1931" cy="331"/>
          </a:xfrm>
        </p:grpSpPr>
        <p:sp>
          <p:nvSpPr>
            <p:cNvPr id="8217" name="Text Box 31">
              <a:extLst>
                <a:ext uri="{FF2B5EF4-FFF2-40B4-BE49-F238E27FC236}">
                  <a16:creationId xmlns:a16="http://schemas.microsoft.com/office/drawing/2014/main" id="{F69F7036-0523-41B4-B38E-7CE76EB20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" y="630"/>
              <a:ext cx="17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引进矢量     ，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graphicFrame>
          <p:nvGraphicFramePr>
            <p:cNvPr id="8218" name="Object 42">
              <a:extLst>
                <a:ext uri="{FF2B5EF4-FFF2-40B4-BE49-F238E27FC236}">
                  <a16:creationId xmlns:a16="http://schemas.microsoft.com/office/drawing/2014/main" id="{8EAD57C7-113E-41EF-91F5-1762D4FF8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663"/>
            <a:ext cx="17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9" name="公式" r:id="rId25" imgW="190334" imgH="266564" progId="Equation.3">
                    <p:embed/>
                  </p:oleObj>
                </mc:Choice>
                <mc:Fallback>
                  <p:oleObj name="公式" r:id="rId25" imgW="190334" imgH="266564" progId="Equation.3">
                    <p:embed/>
                    <p:pic>
                      <p:nvPicPr>
                        <p:cNvPr id="8218" name="Object 42">
                          <a:extLst>
                            <a:ext uri="{FF2B5EF4-FFF2-40B4-BE49-F238E27FC236}">
                              <a16:creationId xmlns:a16="http://schemas.microsoft.com/office/drawing/2014/main" id="{8EAD57C7-113E-41EF-91F5-1762D4FF81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663"/>
                          <a:ext cx="17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9" name="Object 50">
              <a:extLst>
                <a:ext uri="{FF2B5EF4-FFF2-40B4-BE49-F238E27FC236}">
                  <a16:creationId xmlns:a16="http://schemas.microsoft.com/office/drawing/2014/main" id="{172A5CB9-FA1D-4D7D-BFEE-514F1732D4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7" y="618"/>
            <a:ext cx="68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40" name="公式" r:id="rId27" imgW="533426" imgH="200025" progId="Equation.3">
                    <p:embed/>
                  </p:oleObj>
                </mc:Choice>
                <mc:Fallback>
                  <p:oleObj name="公式" r:id="rId27" imgW="533426" imgH="200025" progId="Equation.3">
                    <p:embed/>
                    <p:pic>
                      <p:nvPicPr>
                        <p:cNvPr id="8219" name="Object 50">
                          <a:extLst>
                            <a:ext uri="{FF2B5EF4-FFF2-40B4-BE49-F238E27FC236}">
                              <a16:creationId xmlns:a16="http://schemas.microsoft.com/office/drawing/2014/main" id="{172A5CB9-FA1D-4D7D-BFEE-514F1732D4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618"/>
                          <a:ext cx="68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3733" name="Text Box 37">
            <a:extLst>
              <a:ext uri="{FF2B5EF4-FFF2-40B4-BE49-F238E27FC236}">
                <a16:creationId xmlns:a16="http://schemas.microsoft.com/office/drawing/2014/main" id="{688E20B7-020B-48E8-A9CB-666BF739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836988"/>
            <a:ext cx="2482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 </a:t>
            </a:r>
            <a:r>
              <a:rPr lang="zh-CN" altLang="en-US" sz="2200">
                <a:solidFill>
                  <a:schemeClr val="bg1"/>
                </a:solidFill>
              </a:rPr>
              <a:t>运动学方程</a:t>
            </a: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11D4AD4D-B4D5-4D02-B096-48B5D1CF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332288"/>
            <a:ext cx="778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注意</a:t>
            </a:r>
            <a:r>
              <a:rPr lang="en-US" altLang="zh-CN">
                <a:solidFill>
                  <a:srgbClr val="FFFF00"/>
                </a:solidFill>
              </a:rPr>
              <a:t>:  </a:t>
            </a:r>
            <a:r>
              <a:rPr lang="zh-CN" altLang="en-US">
                <a:solidFill>
                  <a:schemeClr val="bg1"/>
                </a:solidFill>
              </a:rPr>
              <a:t>旋转矢量法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53" name="Object 53">
            <a:extLst>
              <a:ext uri="{FF2B5EF4-FFF2-40B4-BE49-F238E27FC236}">
                <a16:creationId xmlns:a16="http://schemas.microsoft.com/office/drawing/2014/main" id="{1C0E1D78-C000-49D4-8122-D4EEA5873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4332288"/>
          <a:ext cx="56229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公式" r:id="rId29" imgW="3162160" imgH="200025" progId="Equation.3">
                  <p:embed/>
                </p:oleObj>
              </mc:Choice>
              <mc:Fallback>
                <p:oleObj name="公式" r:id="rId29" imgW="3162160" imgH="200025" progId="Equation.3">
                  <p:embed/>
                  <p:pic>
                    <p:nvPicPr>
                      <p:cNvPr id="53" name="Object 53">
                        <a:extLst>
                          <a:ext uri="{FF2B5EF4-FFF2-40B4-BE49-F238E27FC236}">
                            <a16:creationId xmlns:a16="http://schemas.microsoft.com/office/drawing/2014/main" id="{1C0E1D78-C000-49D4-8122-D4EEA5873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332288"/>
                        <a:ext cx="5622925" cy="5254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动作按钮: 后退或前一项 53">
            <a:hlinkClick r:id="rId31" action="ppaction://program" highlightClick="1"/>
            <a:extLst>
              <a:ext uri="{FF2B5EF4-FFF2-40B4-BE49-F238E27FC236}">
                <a16:creationId xmlns:a16="http://schemas.microsoft.com/office/drawing/2014/main" id="{C5B22248-C141-489A-A542-8BE780C3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0" y="331788"/>
            <a:ext cx="642938" cy="357187"/>
          </a:xfrm>
          <a:prstGeom prst="actionButtonBackPreviou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utoUpdateAnimBg="0"/>
      <p:bldP spid="213023" grpId="0"/>
      <p:bldP spid="58" grpId="0" animBg="1"/>
      <p:bldP spid="46" grpId="0"/>
      <p:bldP spid="413733" grpId="0" build="p" autoUpdateAnimBg="0"/>
      <p:bldP spid="52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A10F0F20-475F-4E5E-B0E9-7B90D6B1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77838"/>
            <a:ext cx="80311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>
                <a:solidFill>
                  <a:schemeClr val="bg1"/>
                </a:solidFill>
              </a:rPr>
              <a:t>已知简谐振动，</a:t>
            </a:r>
            <a:r>
              <a:rPr lang="en-US" altLang="zh-CN" i="1">
                <a:solidFill>
                  <a:srgbClr val="FFFF66"/>
                </a:solidFill>
              </a:rPr>
              <a:t>A</a:t>
            </a:r>
            <a:r>
              <a:rPr lang="en-US" altLang="zh-CN">
                <a:solidFill>
                  <a:srgbClr val="FFFF66"/>
                </a:solidFill>
              </a:rPr>
              <a:t>=4cm</a:t>
            </a:r>
            <a:r>
              <a:rPr lang="zh-CN" altLang="en-US">
                <a:solidFill>
                  <a:srgbClr val="FFFF66"/>
                </a:solidFill>
              </a:rPr>
              <a:t>，</a:t>
            </a:r>
            <a:r>
              <a:rPr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FFFF66"/>
                </a:solidFill>
              </a:rPr>
              <a:t>=2s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r>
              <a:rPr lang="en-US" altLang="zh-CN" i="1">
                <a:solidFill>
                  <a:srgbClr val="FFFF66"/>
                </a:solidFill>
              </a:rPr>
              <a:t>t </a:t>
            </a:r>
            <a:r>
              <a:rPr lang="en-US" altLang="zh-CN">
                <a:solidFill>
                  <a:srgbClr val="FFFF66"/>
                </a:solidFill>
              </a:rPr>
              <a:t>=1s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en-US" altLang="zh-CN" i="1">
                <a:solidFill>
                  <a:srgbClr val="FFFF66"/>
                </a:solidFill>
              </a:rPr>
              <a:t>x </a:t>
            </a:r>
            <a:r>
              <a:rPr lang="en-US" altLang="zh-CN">
                <a:solidFill>
                  <a:srgbClr val="FFFF66"/>
                </a:solidFill>
              </a:rPr>
              <a:t>= -2cm</a:t>
            </a:r>
            <a:r>
              <a:rPr lang="zh-CN" altLang="en-US">
                <a:solidFill>
                  <a:schemeClr val="bg1"/>
                </a:solidFill>
              </a:rPr>
              <a:t>且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        向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正向运动，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写出振动表达式？</a:t>
            </a:r>
          </a:p>
        </p:txBody>
      </p:sp>
      <p:grpSp>
        <p:nvGrpSpPr>
          <p:cNvPr id="8" name="Group 41">
            <a:extLst>
              <a:ext uri="{FF2B5EF4-FFF2-40B4-BE49-F238E27FC236}">
                <a16:creationId xmlns:a16="http://schemas.microsoft.com/office/drawing/2014/main" id="{C6C86A7A-1ABF-4DF6-A0FB-D513824F90C1}"/>
              </a:ext>
            </a:extLst>
          </p:cNvPr>
          <p:cNvGrpSpPr>
            <a:grpSpLocks/>
          </p:cNvGrpSpPr>
          <p:nvPr/>
        </p:nvGrpSpPr>
        <p:grpSpPr bwMode="auto">
          <a:xfrm>
            <a:off x="5749925" y="3252788"/>
            <a:ext cx="1036638" cy="1577975"/>
            <a:chOff x="3622" y="2049"/>
            <a:chExt cx="653" cy="994"/>
          </a:xfrm>
        </p:grpSpPr>
        <p:sp>
          <p:nvSpPr>
            <p:cNvPr id="9252" name="Line 8">
              <a:extLst>
                <a:ext uri="{FF2B5EF4-FFF2-40B4-BE49-F238E27FC236}">
                  <a16:creationId xmlns:a16="http://schemas.microsoft.com/office/drawing/2014/main" id="{AA70D84B-46CC-4093-9A61-FDAE4CDE21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15" y="2340"/>
              <a:ext cx="0" cy="70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Text Box 17">
              <a:extLst>
                <a:ext uri="{FF2B5EF4-FFF2-40B4-BE49-F238E27FC236}">
                  <a16:creationId xmlns:a16="http://schemas.microsoft.com/office/drawing/2014/main" id="{D923B7AA-9584-4919-9415-72D2E9EF5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2049"/>
              <a:ext cx="6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66"/>
                  </a:solidFill>
                </a:rPr>
                <a:t>-0.02</a:t>
              </a:r>
              <a:endParaRPr lang="en-US" altLang="zh-CN" i="1">
                <a:solidFill>
                  <a:srgbClr val="FFFF66"/>
                </a:solidFill>
              </a:endParaRPr>
            </a:p>
          </p:txBody>
        </p:sp>
      </p:grpSp>
      <p:sp>
        <p:nvSpPr>
          <p:cNvPr id="214034" name="Text Box 18">
            <a:extLst>
              <a:ext uri="{FF2B5EF4-FFF2-40B4-BE49-F238E27FC236}">
                <a16:creationId xmlns:a16="http://schemas.microsoft.com/office/drawing/2014/main" id="{47473F1F-D7C1-45BE-B797-06A0A016E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5199063"/>
            <a:ext cx="378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rgbClr val="FFFF00"/>
                </a:solidFill>
                <a:latin typeface="+mn-lt"/>
                <a:sym typeface="Symbol" pitchFamily="18" charset="2"/>
              </a:rPr>
              <a:t></a:t>
            </a:r>
            <a:r>
              <a:rPr lang="en-US" altLang="zh-CN" dirty="0">
                <a:solidFill>
                  <a:srgbClr val="FFFF00"/>
                </a:solidFill>
                <a:latin typeface="+mn-lt"/>
                <a:sym typeface="Symbol" pitchFamily="18" charset="2"/>
              </a:rPr>
              <a:t> = /3</a:t>
            </a:r>
            <a:r>
              <a:rPr lang="en-US" altLang="zh-CN" dirty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或者</a:t>
            </a:r>
            <a:r>
              <a:rPr lang="zh-CN" altLang="en-US" dirty="0">
                <a:solidFill>
                  <a:srgbClr val="FFFF00"/>
                </a:solidFill>
                <a:latin typeface="宋体" pitchFamily="2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-</a:t>
            </a:r>
            <a:r>
              <a:rPr lang="en-US" altLang="zh-CN" dirty="0">
                <a:solidFill>
                  <a:srgbClr val="FFFF00"/>
                </a:solidFill>
                <a:latin typeface="+mn-lt"/>
                <a:sym typeface="Symbol" pitchFamily="18" charset="2"/>
              </a:rPr>
              <a:t>/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3</a:t>
            </a:r>
            <a:endParaRPr lang="zh-CN" alt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8A6F9E6-EC0D-4EEA-89FE-36C78C08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62100"/>
            <a:ext cx="3343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解：设运动学方程</a:t>
            </a:r>
          </a:p>
        </p:txBody>
      </p:sp>
      <p:graphicFrame>
        <p:nvGraphicFramePr>
          <p:cNvPr id="213026" name="Object 9">
            <a:extLst>
              <a:ext uri="{FF2B5EF4-FFF2-40B4-BE49-F238E27FC236}">
                <a16:creationId xmlns:a16="http://schemas.microsoft.com/office/drawing/2014/main" id="{82A34B2F-9C81-49CE-961A-38963C7B4450}"/>
              </a:ext>
            </a:extLst>
          </p:cNvPr>
          <p:cNvGraphicFramePr>
            <a:graphicFrameLocks/>
          </p:cNvGraphicFramePr>
          <p:nvPr/>
        </p:nvGraphicFramePr>
        <p:xfrm>
          <a:off x="1460500" y="2173288"/>
          <a:ext cx="2824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公式" r:id="rId3" imgW="2724310" imgH="285750" progId="Equation.3">
                  <p:embed/>
                </p:oleObj>
              </mc:Choice>
              <mc:Fallback>
                <p:oleObj name="公式" r:id="rId3" imgW="2724310" imgH="285750" progId="Equation.3">
                  <p:embed/>
                  <p:pic>
                    <p:nvPicPr>
                      <p:cNvPr id="213026" name="Object 9">
                        <a:extLst>
                          <a:ext uri="{FF2B5EF4-FFF2-40B4-BE49-F238E27FC236}">
                            <a16:creationId xmlns:a16="http://schemas.microsoft.com/office/drawing/2014/main" id="{82A34B2F-9C81-49CE-961A-38963C7B44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173288"/>
                        <a:ext cx="28241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1">
            <a:extLst>
              <a:ext uri="{FF2B5EF4-FFF2-40B4-BE49-F238E27FC236}">
                <a16:creationId xmlns:a16="http://schemas.microsoft.com/office/drawing/2014/main" id="{3D943307-E228-4EC5-B6CB-53151234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708275"/>
            <a:ext cx="3500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已知：</a:t>
            </a:r>
            <a:r>
              <a:rPr lang="en-US" altLang="zh-CN" sz="2200" i="1">
                <a:solidFill>
                  <a:srgbClr val="FFFF66"/>
                </a:solidFill>
              </a:rPr>
              <a:t>A</a:t>
            </a:r>
            <a:r>
              <a:rPr lang="en-US" altLang="zh-CN" sz="2200">
                <a:solidFill>
                  <a:srgbClr val="FFFF66"/>
                </a:solidFill>
              </a:rPr>
              <a:t>=4cm</a:t>
            </a:r>
            <a:r>
              <a:rPr lang="zh-CN" altLang="en-US" sz="2200">
                <a:solidFill>
                  <a:srgbClr val="FFFF66"/>
                </a:solidFill>
              </a:rPr>
              <a:t>，</a:t>
            </a:r>
            <a:r>
              <a:rPr lang="en-US" altLang="zh-CN" sz="2200">
                <a:solidFill>
                  <a:srgbClr val="FFFF66"/>
                </a:solidFill>
                <a:sym typeface="Symbol" panose="05050102010706020507" pitchFamily="18" charset="2"/>
              </a:rPr>
              <a:t>T</a:t>
            </a:r>
            <a:r>
              <a:rPr lang="en-US" altLang="zh-CN" sz="2200">
                <a:solidFill>
                  <a:srgbClr val="FFFF66"/>
                </a:solidFill>
              </a:rPr>
              <a:t>=2s</a:t>
            </a:r>
            <a:endParaRPr lang="en-US" altLang="zh-CN" sz="2200">
              <a:solidFill>
                <a:schemeClr val="bg1"/>
              </a:solidFill>
            </a:endParaRPr>
          </a:p>
        </p:txBody>
      </p:sp>
      <p:graphicFrame>
        <p:nvGraphicFramePr>
          <p:cNvPr id="3" name="Object 21">
            <a:extLst>
              <a:ext uri="{FF2B5EF4-FFF2-40B4-BE49-F238E27FC236}">
                <a16:creationId xmlns:a16="http://schemas.microsoft.com/office/drawing/2014/main" id="{1D8AFCB9-3837-44D6-8BEC-4A63BE890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3357563"/>
          <a:ext cx="3143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公式" r:id="rId5" imgW="1266988" imgH="95114" progId="Equation.3">
                  <p:embed/>
                </p:oleObj>
              </mc:Choice>
              <mc:Fallback>
                <p:oleObj name="公式" r:id="rId5" imgW="1266988" imgH="95114" progId="Equation.3">
                  <p:embed/>
                  <p:pic>
                    <p:nvPicPr>
                      <p:cNvPr id="3" name="Object 21">
                        <a:extLst>
                          <a:ext uri="{FF2B5EF4-FFF2-40B4-BE49-F238E27FC236}">
                            <a16:creationId xmlns:a16="http://schemas.microsoft.com/office/drawing/2014/main" id="{1D8AFCB9-3837-44D6-8BEC-4A63BE890B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357563"/>
                        <a:ext cx="3143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右箭头 23">
            <a:extLst>
              <a:ext uri="{FF2B5EF4-FFF2-40B4-BE49-F238E27FC236}">
                <a16:creationId xmlns:a16="http://schemas.microsoft.com/office/drawing/2014/main" id="{543932FF-5016-46C4-95BF-03E3F2882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2851150"/>
            <a:ext cx="571500" cy="214313"/>
          </a:xfrm>
          <a:prstGeom prst="rightArrow">
            <a:avLst>
              <a:gd name="adj1" fmla="val 50000"/>
              <a:gd name="adj2" fmla="val 969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Object 22">
            <a:extLst>
              <a:ext uri="{FF2B5EF4-FFF2-40B4-BE49-F238E27FC236}">
                <a16:creationId xmlns:a16="http://schemas.microsoft.com/office/drawing/2014/main" id="{68C04A46-6D84-43D2-A9ED-0939CCD0D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2779713"/>
          <a:ext cx="9525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公式" r:id="rId7" imgW="304698" imgH="37964" progId="Equation.3">
                  <p:embed/>
                </p:oleObj>
              </mc:Choice>
              <mc:Fallback>
                <p:oleObj name="公式" r:id="rId7" imgW="304698" imgH="37964" progId="Equation.3">
                  <p:embed/>
                  <p:pic>
                    <p:nvPicPr>
                      <p:cNvPr id="4" name="Object 22">
                        <a:extLst>
                          <a:ext uri="{FF2B5EF4-FFF2-40B4-BE49-F238E27FC236}">
                            <a16:creationId xmlns:a16="http://schemas.microsoft.com/office/drawing/2014/main" id="{68C04A46-6D84-43D2-A9ED-0939CCD0D2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779713"/>
                        <a:ext cx="9525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矩形 25">
            <a:extLst>
              <a:ext uri="{FF2B5EF4-FFF2-40B4-BE49-F238E27FC236}">
                <a16:creationId xmlns:a16="http://schemas.microsoft.com/office/drawing/2014/main" id="{9D6964E0-BC82-4E56-9E8D-FF999678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978275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已知：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FFFF66"/>
                </a:solidFill>
              </a:rPr>
              <a:t>t </a:t>
            </a:r>
            <a:r>
              <a:rPr lang="en-US" altLang="zh-CN">
                <a:solidFill>
                  <a:srgbClr val="FFFF66"/>
                </a:solidFill>
              </a:rPr>
              <a:t>=1s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en-US" altLang="zh-CN" i="1">
                <a:solidFill>
                  <a:srgbClr val="FFFF66"/>
                </a:solidFill>
              </a:rPr>
              <a:t>x </a:t>
            </a:r>
            <a:r>
              <a:rPr lang="en-US" altLang="zh-CN">
                <a:solidFill>
                  <a:srgbClr val="FFFF66"/>
                </a:solidFill>
              </a:rPr>
              <a:t>= -2cm</a:t>
            </a:r>
            <a:endParaRPr lang="zh-CN" altLang="en-US">
              <a:solidFill>
                <a:srgbClr val="FFFF66"/>
              </a:solidFill>
            </a:endParaRPr>
          </a:p>
        </p:txBody>
      </p:sp>
      <p:graphicFrame>
        <p:nvGraphicFramePr>
          <p:cNvPr id="5" name="Object 23">
            <a:extLst>
              <a:ext uri="{FF2B5EF4-FFF2-40B4-BE49-F238E27FC236}">
                <a16:creationId xmlns:a16="http://schemas.microsoft.com/office/drawing/2014/main" id="{7FB937F2-51DC-4A6A-BA09-5744AFC70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583113"/>
          <a:ext cx="2619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9" imgW="1038260" imgH="95114" progId="Equation.3">
                  <p:embed/>
                </p:oleObj>
              </mc:Choice>
              <mc:Fallback>
                <p:oleObj name="公式" r:id="rId9" imgW="1038260" imgH="95114" progId="Equation.3">
                  <p:embed/>
                  <p:pic>
                    <p:nvPicPr>
                      <p:cNvPr id="5" name="Object 23">
                        <a:extLst>
                          <a:ext uri="{FF2B5EF4-FFF2-40B4-BE49-F238E27FC236}">
                            <a16:creationId xmlns:a16="http://schemas.microsoft.com/office/drawing/2014/main" id="{7FB937F2-51DC-4A6A-BA09-5744AFC70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83113"/>
                        <a:ext cx="26193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>
            <a:extLst>
              <a:ext uri="{FF2B5EF4-FFF2-40B4-BE49-F238E27FC236}">
                <a16:creationId xmlns:a16="http://schemas.microsoft.com/office/drawing/2014/main" id="{86B74F14-2E28-4E00-8F32-84B9B7834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5659438"/>
          <a:ext cx="33639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公式" r:id="rId11" imgW="1304973" imgH="285750" progId="Equation.3">
                  <p:embed/>
                </p:oleObj>
              </mc:Choice>
              <mc:Fallback>
                <p:oleObj name="公式" r:id="rId11" imgW="1304973" imgH="285750" progId="Equation.3">
                  <p:embed/>
                  <p:pic>
                    <p:nvPicPr>
                      <p:cNvPr id="6" name="Object 24">
                        <a:extLst>
                          <a:ext uri="{FF2B5EF4-FFF2-40B4-BE49-F238E27FC236}">
                            <a16:creationId xmlns:a16="http://schemas.microsoft.com/office/drawing/2014/main" id="{86B74F14-2E28-4E00-8F32-84B9B7834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659438"/>
                        <a:ext cx="33639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Rectangle 10">
            <a:extLst>
              <a:ext uri="{FF2B5EF4-FFF2-40B4-BE49-F238E27FC236}">
                <a16:creationId xmlns:a16="http://schemas.microsoft.com/office/drawing/2014/main" id="{463B0910-3EF7-43DB-ACA5-04261B31D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73913" y="3143250"/>
            <a:ext cx="827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00"/>
                </a:solidFill>
                <a:sym typeface="Symbol" panose="05050102010706020507" pitchFamily="18" charset="2"/>
              </a:rPr>
              <a:t>/3</a:t>
            </a:r>
            <a:endParaRPr lang="en-US" altLang="zh-CN" sz="1000" b="0"/>
          </a:p>
        </p:txBody>
      </p:sp>
      <p:grpSp>
        <p:nvGrpSpPr>
          <p:cNvPr id="9" name="组合 37">
            <a:extLst>
              <a:ext uri="{FF2B5EF4-FFF2-40B4-BE49-F238E27FC236}">
                <a16:creationId xmlns:a16="http://schemas.microsoft.com/office/drawing/2014/main" id="{89BC0F84-08BB-44F6-AF83-65A826BB4464}"/>
              </a:ext>
            </a:extLst>
          </p:cNvPr>
          <p:cNvGrpSpPr>
            <a:grpSpLocks/>
          </p:cNvGrpSpPr>
          <p:nvPr/>
        </p:nvGrpSpPr>
        <p:grpSpPr bwMode="auto">
          <a:xfrm>
            <a:off x="5492750" y="2071688"/>
            <a:ext cx="3068638" cy="1860550"/>
            <a:chOff x="5492750" y="2071688"/>
            <a:chExt cx="3068638" cy="1860551"/>
          </a:xfrm>
        </p:grpSpPr>
        <p:sp>
          <p:nvSpPr>
            <p:cNvPr id="9246" name="Line 3">
              <a:extLst>
                <a:ext uri="{FF2B5EF4-FFF2-40B4-BE49-F238E27FC236}">
                  <a16:creationId xmlns:a16="http://schemas.microsoft.com/office/drawing/2014/main" id="{815FFB1B-B3EC-4B4A-9D07-16CD5832DD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92750" y="3727451"/>
              <a:ext cx="2649538" cy="15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6">
              <a:extLst>
                <a:ext uri="{FF2B5EF4-FFF2-40B4-BE49-F238E27FC236}">
                  <a16:creationId xmlns:a16="http://schemas.microsoft.com/office/drawing/2014/main" id="{0F4C2588-57FC-4D9F-8001-EAD91A7A3E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788150" y="2544763"/>
              <a:ext cx="592138" cy="114458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Arc 9">
              <a:extLst>
                <a:ext uri="{FF2B5EF4-FFF2-40B4-BE49-F238E27FC236}">
                  <a16:creationId xmlns:a16="http://schemas.microsoft.com/office/drawing/2014/main" id="{F9AC126B-2A29-4C51-8D7B-C9674F85EE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02450" y="3389313"/>
              <a:ext cx="241300" cy="3254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Rectangle 11">
              <a:extLst>
                <a:ext uri="{FF2B5EF4-FFF2-40B4-BE49-F238E27FC236}">
                  <a16:creationId xmlns:a16="http://schemas.microsoft.com/office/drawing/2014/main" id="{B2BDEE70-0218-46EC-B511-CD9C09C5E2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72375" y="2571751"/>
              <a:ext cx="80168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t</a:t>
              </a:r>
              <a:r>
                <a:rPr lang="en-US" altLang="zh-CN">
                  <a:solidFill>
                    <a:srgbClr val="FFFF66"/>
                  </a:solidFill>
                </a:rPr>
                <a:t> = 0</a:t>
              </a:r>
              <a:endParaRPr lang="en-US" altLang="zh-CN" b="0">
                <a:solidFill>
                  <a:srgbClr val="FFFF66"/>
                </a:solidFill>
              </a:endParaRPr>
            </a:p>
          </p:txBody>
        </p:sp>
        <p:sp>
          <p:nvSpPr>
            <p:cNvPr id="9250" name="Rectangle 12">
              <a:extLst>
                <a:ext uri="{FF2B5EF4-FFF2-40B4-BE49-F238E27FC236}">
                  <a16:creationId xmlns:a16="http://schemas.microsoft.com/office/drawing/2014/main" id="{12A6F7AE-E6CC-4A22-848F-C299EA172B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97850" y="3492501"/>
              <a:ext cx="363538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sz="1000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9251" name="Object 25">
              <a:extLst>
                <a:ext uri="{FF2B5EF4-FFF2-40B4-BE49-F238E27FC236}">
                  <a16:creationId xmlns:a16="http://schemas.microsoft.com/office/drawing/2014/main" id="{FF544A12-B7E0-497E-8B61-5DA9508DE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34238" y="2071688"/>
            <a:ext cx="33813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name="公式" r:id="rId13" imgW="190334" imgH="266564" progId="Equation.3">
                    <p:embed/>
                  </p:oleObj>
                </mc:Choice>
                <mc:Fallback>
                  <p:oleObj name="公式" r:id="rId13" imgW="190334" imgH="266564" progId="Equation.3">
                    <p:embed/>
                    <p:pic>
                      <p:nvPicPr>
                        <p:cNvPr id="9251" name="Object 25">
                          <a:extLst>
                            <a:ext uri="{FF2B5EF4-FFF2-40B4-BE49-F238E27FC236}">
                              <a16:creationId xmlns:a16="http://schemas.microsoft.com/office/drawing/2014/main" id="{FF544A12-B7E0-497E-8B61-5DA9508DE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4238" y="2071688"/>
                          <a:ext cx="338138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7D543C3B-54E3-49AD-B534-660FB281EE69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3500438"/>
            <a:ext cx="2714625" cy="2071687"/>
            <a:chOff x="3510" y="2205"/>
            <a:chExt cx="1710" cy="1305"/>
          </a:xfrm>
        </p:grpSpPr>
        <p:sp>
          <p:nvSpPr>
            <p:cNvPr id="9240" name="Line 5">
              <a:extLst>
                <a:ext uri="{FF2B5EF4-FFF2-40B4-BE49-F238E27FC236}">
                  <a16:creationId xmlns:a16="http://schemas.microsoft.com/office/drawing/2014/main" id="{93F5A5D0-4D03-42B5-8B78-871E3985A7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04" y="2336"/>
              <a:ext cx="373" cy="721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Rectangle 11">
              <a:extLst>
                <a:ext uri="{FF2B5EF4-FFF2-40B4-BE49-F238E27FC236}">
                  <a16:creationId xmlns:a16="http://schemas.microsoft.com/office/drawing/2014/main" id="{12465272-1DC9-40B1-9FFB-72F5BD4BE7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0" y="3240"/>
              <a:ext cx="50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t</a:t>
              </a:r>
              <a:r>
                <a:rPr lang="en-US" altLang="zh-CN">
                  <a:solidFill>
                    <a:srgbClr val="FFFF66"/>
                  </a:solidFill>
                </a:rPr>
                <a:t> = 1s</a:t>
              </a:r>
              <a:endParaRPr lang="en-US" altLang="zh-CN" b="0">
                <a:solidFill>
                  <a:srgbClr val="FFFF66"/>
                </a:solidFill>
              </a:endParaRPr>
            </a:p>
          </p:txBody>
        </p:sp>
        <p:graphicFrame>
          <p:nvGraphicFramePr>
            <p:cNvPr id="9242" name="Object 26">
              <a:extLst>
                <a:ext uri="{FF2B5EF4-FFF2-40B4-BE49-F238E27FC236}">
                  <a16:creationId xmlns:a16="http://schemas.microsoft.com/office/drawing/2014/main" id="{7B5D0D98-A8C4-43C0-A884-6107EB3E9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5" y="2925"/>
            <a:ext cx="2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公式" r:id="rId15" imgW="190334" imgH="266564" progId="Equation.3">
                    <p:embed/>
                  </p:oleObj>
                </mc:Choice>
                <mc:Fallback>
                  <p:oleObj name="公式" r:id="rId15" imgW="190334" imgH="266564" progId="Equation.3">
                    <p:embed/>
                    <p:pic>
                      <p:nvPicPr>
                        <p:cNvPr id="9242" name="Object 26">
                          <a:extLst>
                            <a:ext uri="{FF2B5EF4-FFF2-40B4-BE49-F238E27FC236}">
                              <a16:creationId xmlns:a16="http://schemas.microsoft.com/office/drawing/2014/main" id="{7B5D0D98-A8C4-43C0-A884-6107EB3E94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2925"/>
                          <a:ext cx="2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58B1CC33-816B-4AFA-B6DD-91F56CA0DCBE}"/>
                </a:ext>
              </a:extLst>
            </p:cNvPr>
            <p:cNvSpPr/>
            <p:nvPr/>
          </p:nvSpPr>
          <p:spPr bwMode="auto">
            <a:xfrm>
              <a:off x="4140" y="2205"/>
              <a:ext cx="270" cy="270"/>
            </a:xfrm>
            <a:prstGeom prst="arc">
              <a:avLst>
                <a:gd name="adj1" fmla="val 7241106"/>
                <a:gd name="adj2" fmla="val 0"/>
              </a:avLst>
            </a:prstGeom>
            <a:noFill/>
            <a:ln w="25400" cap="flat" cmpd="sng" algn="ctr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44" name="任意多边形 33">
              <a:extLst>
                <a:ext uri="{FF2B5EF4-FFF2-40B4-BE49-F238E27FC236}">
                  <a16:creationId xmlns:a16="http://schemas.microsoft.com/office/drawing/2014/main" id="{6C2784D7-9852-4DEA-B4AD-1B9BF5596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2385"/>
              <a:ext cx="491" cy="359"/>
            </a:xfrm>
            <a:custGeom>
              <a:avLst/>
              <a:gdLst>
                <a:gd name="T0" fmla="*/ 0 w 778778"/>
                <a:gd name="T1" fmla="*/ 0 h 570451"/>
                <a:gd name="T2" fmla="*/ 0 w 778778"/>
                <a:gd name="T3" fmla="*/ 0 h 570451"/>
                <a:gd name="T4" fmla="*/ 0 w 778778"/>
                <a:gd name="T5" fmla="*/ 0 h 570451"/>
                <a:gd name="T6" fmla="*/ 0 w 778778"/>
                <a:gd name="T7" fmla="*/ 0 h 5704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8778"/>
                <a:gd name="T13" fmla="*/ 0 h 570451"/>
                <a:gd name="T14" fmla="*/ 778778 w 778778"/>
                <a:gd name="T15" fmla="*/ 570451 h 5704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8778" h="570451">
                  <a:moveTo>
                    <a:pt x="191549" y="0"/>
                  </a:moveTo>
                  <a:cubicBezTo>
                    <a:pt x="143312" y="32857"/>
                    <a:pt x="95076" y="65714"/>
                    <a:pt x="82492" y="134224"/>
                  </a:cubicBezTo>
                  <a:cubicBezTo>
                    <a:pt x="69908" y="202734"/>
                    <a:pt x="0" y="338356"/>
                    <a:pt x="116048" y="411060"/>
                  </a:cubicBezTo>
                  <a:cubicBezTo>
                    <a:pt x="232096" y="483764"/>
                    <a:pt x="505437" y="527107"/>
                    <a:pt x="778778" y="570451"/>
                  </a:cubicBezTo>
                </a:path>
              </a:pathLst>
            </a:custGeom>
            <a:noFill/>
            <a:ln w="25400" algn="ctr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Rectangle 10">
              <a:extLst>
                <a:ext uri="{FF2B5EF4-FFF2-40B4-BE49-F238E27FC236}">
                  <a16:creationId xmlns:a16="http://schemas.microsoft.com/office/drawing/2014/main" id="{0EB113EF-C497-41AB-89C5-2BCAD6334F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0" y="2589"/>
              <a:ext cx="63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FFFF00"/>
                  </a:solidFill>
                  <a:sym typeface="Symbol" panose="05050102010706020507" pitchFamily="18" charset="2"/>
                </a:rPr>
                <a:t>4/3</a:t>
              </a:r>
              <a:endParaRPr lang="en-US" altLang="zh-CN" sz="1000" b="0"/>
            </a:p>
          </p:txBody>
        </p:sp>
      </p:grpSp>
      <p:cxnSp>
        <p:nvCxnSpPr>
          <p:cNvPr id="13341" name="直接连接符 30">
            <a:extLst>
              <a:ext uri="{FF2B5EF4-FFF2-40B4-BE49-F238E27FC236}">
                <a16:creationId xmlns:a16="http://schemas.microsoft.com/office/drawing/2014/main" id="{1B41DB3D-721D-4AC6-8553-426B18DB9C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9000" y="5232400"/>
            <a:ext cx="500063" cy="42862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4" name="灯片编号占位符 1">
            <a:extLst>
              <a:ext uri="{FF2B5EF4-FFF2-40B4-BE49-F238E27FC236}">
                <a16:creationId xmlns:a16="http://schemas.microsoft.com/office/drawing/2014/main" id="{61BDDB79-21E7-40A8-AF36-82FC4672964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2A0906-CD66-4B9B-86E6-6BDA38DEB953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B3D47B34-9BC5-421F-B951-86847524F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573463"/>
            <a:ext cx="360363" cy="685800"/>
          </a:xfrm>
          <a:custGeom>
            <a:avLst/>
            <a:gdLst>
              <a:gd name="T0" fmla="*/ 0 w 360726"/>
              <a:gd name="T1" fmla="*/ 1814 h 830510"/>
              <a:gd name="T2" fmla="*/ 259937 w 360726"/>
              <a:gd name="T3" fmla="*/ 1374 h 830510"/>
              <a:gd name="T4" fmla="*/ 349289 w 360726"/>
              <a:gd name="T5" fmla="*/ 660 h 830510"/>
              <a:gd name="T6" fmla="*/ 259937 w 360726"/>
              <a:gd name="T7" fmla="*/ 201 h 830510"/>
              <a:gd name="T8" fmla="*/ 32492 w 360726"/>
              <a:gd name="T9" fmla="*/ 0 h 830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726"/>
              <a:gd name="T16" fmla="*/ 0 h 830510"/>
              <a:gd name="T17" fmla="*/ 360726 w 360726"/>
              <a:gd name="T18" fmla="*/ 830510 h 830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726" h="830510">
                <a:moveTo>
                  <a:pt x="0" y="830510"/>
                </a:moveTo>
                <a:cubicBezTo>
                  <a:pt x="104163" y="773884"/>
                  <a:pt x="208326" y="717258"/>
                  <a:pt x="268447" y="629174"/>
                </a:cubicBezTo>
                <a:cubicBezTo>
                  <a:pt x="328568" y="541090"/>
                  <a:pt x="360726" y="391486"/>
                  <a:pt x="360726" y="302004"/>
                </a:cubicBezTo>
                <a:cubicBezTo>
                  <a:pt x="360726" y="212522"/>
                  <a:pt x="322975" y="142613"/>
                  <a:pt x="268447" y="92279"/>
                </a:cubicBezTo>
                <a:cubicBezTo>
                  <a:pt x="213919" y="41945"/>
                  <a:pt x="123737" y="20972"/>
                  <a:pt x="33556" y="0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26C3C57A-22D1-48DF-BE38-5F83233F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3573463"/>
            <a:ext cx="601662" cy="1223962"/>
          </a:xfrm>
          <a:custGeom>
            <a:avLst/>
            <a:gdLst>
              <a:gd name="T0" fmla="*/ 346 w 760601"/>
              <a:gd name="T1" fmla="*/ 0 h 1510018"/>
              <a:gd name="T2" fmla="*/ 78 w 760601"/>
              <a:gd name="T3" fmla="*/ 228 h 1510018"/>
              <a:gd name="T4" fmla="*/ 8 w 760601"/>
              <a:gd name="T5" fmla="*/ 812 h 1510018"/>
              <a:gd name="T6" fmla="*/ 40 w 760601"/>
              <a:gd name="T7" fmla="*/ 1416 h 1510018"/>
              <a:gd name="T8" fmla="*/ 248 w 760601"/>
              <a:gd name="T9" fmla="*/ 1722 h 1510018"/>
              <a:gd name="T10" fmla="*/ 421 w 760601"/>
              <a:gd name="T11" fmla="*/ 1772 h 15100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0601"/>
              <a:gd name="T19" fmla="*/ 0 h 1510018"/>
              <a:gd name="T20" fmla="*/ 760601 w 760601"/>
              <a:gd name="T21" fmla="*/ 1510018 h 15100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0601" h="1510018">
                <a:moveTo>
                  <a:pt x="626377" y="0"/>
                </a:moveTo>
                <a:cubicBezTo>
                  <a:pt x="434129" y="39149"/>
                  <a:pt x="241881" y="78298"/>
                  <a:pt x="139815" y="192947"/>
                </a:cubicBezTo>
                <a:cubicBezTo>
                  <a:pt x="37749" y="307596"/>
                  <a:pt x="25166" y="520117"/>
                  <a:pt x="13981" y="687897"/>
                </a:cubicBezTo>
                <a:cubicBezTo>
                  <a:pt x="2796" y="855677"/>
                  <a:pt x="0" y="1070995"/>
                  <a:pt x="72704" y="1199626"/>
                </a:cubicBezTo>
                <a:cubicBezTo>
                  <a:pt x="145408" y="1328257"/>
                  <a:pt x="335559" y="1409350"/>
                  <a:pt x="450208" y="1459684"/>
                </a:cubicBezTo>
                <a:cubicBezTo>
                  <a:pt x="564857" y="1510018"/>
                  <a:pt x="662729" y="1505823"/>
                  <a:pt x="760601" y="1501629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39">
            <a:extLst>
              <a:ext uri="{FF2B5EF4-FFF2-40B4-BE49-F238E27FC236}">
                <a16:creationId xmlns:a16="http://schemas.microsoft.com/office/drawing/2014/main" id="{D958DB54-6CA7-458C-BEF6-41149D3E4FB8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1916113"/>
            <a:ext cx="1168400" cy="576262"/>
            <a:chOff x="3833" y="1162"/>
            <a:chExt cx="736" cy="363"/>
          </a:xfrm>
        </p:grpSpPr>
        <p:sp>
          <p:nvSpPr>
            <p:cNvPr id="9238" name="Arc 43">
              <a:extLst>
                <a:ext uri="{FF2B5EF4-FFF2-40B4-BE49-F238E27FC236}">
                  <a16:creationId xmlns:a16="http://schemas.microsoft.com/office/drawing/2014/main" id="{CECE912D-C472-4B84-8350-63D658EC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1389"/>
              <a:ext cx="635" cy="136"/>
            </a:xfrm>
            <a:custGeom>
              <a:avLst/>
              <a:gdLst>
                <a:gd name="T0" fmla="*/ 0 w 21214"/>
                <a:gd name="T1" fmla="*/ 0 h 16681"/>
                <a:gd name="T2" fmla="*/ 0 w 21214"/>
                <a:gd name="T3" fmla="*/ 0 h 16681"/>
                <a:gd name="T4" fmla="*/ 0 w 21214"/>
                <a:gd name="T5" fmla="*/ 0 h 16681"/>
                <a:gd name="T6" fmla="*/ 0 60000 65536"/>
                <a:gd name="T7" fmla="*/ 0 60000 65536"/>
                <a:gd name="T8" fmla="*/ 0 60000 65536"/>
                <a:gd name="T9" fmla="*/ 0 w 21214"/>
                <a:gd name="T10" fmla="*/ 0 h 16681"/>
                <a:gd name="T11" fmla="*/ 21214 w 21214"/>
                <a:gd name="T12" fmla="*/ 16681 h 166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14" h="16681" fill="none" extrusionOk="0">
                  <a:moveTo>
                    <a:pt x="13722" y="0"/>
                  </a:moveTo>
                  <a:cubicBezTo>
                    <a:pt x="17615" y="3202"/>
                    <a:pt x="20265" y="7666"/>
                    <a:pt x="21214" y="12616"/>
                  </a:cubicBezTo>
                </a:path>
                <a:path w="21214" h="16681" stroke="0" extrusionOk="0">
                  <a:moveTo>
                    <a:pt x="13722" y="0"/>
                  </a:moveTo>
                  <a:cubicBezTo>
                    <a:pt x="17615" y="3202"/>
                    <a:pt x="20265" y="7666"/>
                    <a:pt x="21214" y="12616"/>
                  </a:cubicBezTo>
                  <a:lnTo>
                    <a:pt x="0" y="16681"/>
                  </a:lnTo>
                  <a:lnTo>
                    <a:pt x="13722" y="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9" name="Object 38">
              <a:extLst>
                <a:ext uri="{FF2B5EF4-FFF2-40B4-BE49-F238E27FC236}">
                  <a16:creationId xmlns:a16="http://schemas.microsoft.com/office/drawing/2014/main" id="{01570CF5-76FC-43D7-A4AE-3993DCB580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1162"/>
            <a:ext cx="60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9" name="公式" r:id="rId17" imgW="304698" imgH="37964" progId="Equation.3">
                    <p:embed/>
                  </p:oleObj>
                </mc:Choice>
                <mc:Fallback>
                  <p:oleObj name="公式" r:id="rId17" imgW="304698" imgH="37964" progId="Equation.3">
                    <p:embed/>
                    <p:pic>
                      <p:nvPicPr>
                        <p:cNvPr id="9239" name="Object 38">
                          <a:extLst>
                            <a:ext uri="{FF2B5EF4-FFF2-40B4-BE49-F238E27FC236}">
                              <a16:creationId xmlns:a16="http://schemas.microsoft.com/office/drawing/2014/main" id="{01570CF5-76FC-43D7-A4AE-3993DCB580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162"/>
                          <a:ext cx="60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70" decel="100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770" decel="100000"/>
                                        <p:tgtEl>
                                          <p:spTgt spid="82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3" dur="77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5" dur="77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utoUpdateAnimBg="0"/>
      <p:bldP spid="214034" grpId="0" autoUpdateAnimBg="0"/>
      <p:bldP spid="20" grpId="0" build="p" autoUpdateAnimBg="0"/>
      <p:bldP spid="22" grpId="0"/>
      <p:bldP spid="13335" grpId="0" animBg="1"/>
      <p:bldP spid="13336" grpId="0"/>
      <p:bldP spid="82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54" name="Freeform 18">
            <a:extLst>
              <a:ext uri="{FF2B5EF4-FFF2-40B4-BE49-F238E27FC236}">
                <a16:creationId xmlns:a16="http://schemas.microsoft.com/office/drawing/2014/main" id="{CCDA2ED3-59B7-46AC-9EC2-61B604DA8662}"/>
              </a:ext>
            </a:extLst>
          </p:cNvPr>
          <p:cNvSpPr>
            <a:spLocks/>
          </p:cNvSpPr>
          <p:nvPr/>
        </p:nvSpPr>
        <p:spPr bwMode="auto">
          <a:xfrm>
            <a:off x="1185863" y="4086225"/>
            <a:ext cx="1246187" cy="557213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896"/>
                </a:moveTo>
                <a:lnTo>
                  <a:pt x="241" y="1485"/>
                </a:lnTo>
                <a:lnTo>
                  <a:pt x="422" y="2101"/>
                </a:lnTo>
                <a:lnTo>
                  <a:pt x="663" y="2689"/>
                </a:lnTo>
                <a:lnTo>
                  <a:pt x="884" y="3333"/>
                </a:lnTo>
                <a:lnTo>
                  <a:pt x="1104" y="3922"/>
                </a:lnTo>
                <a:lnTo>
                  <a:pt x="1305" y="4482"/>
                </a:lnTo>
                <a:lnTo>
                  <a:pt x="1546" y="5098"/>
                </a:lnTo>
                <a:lnTo>
                  <a:pt x="1767" y="5686"/>
                </a:lnTo>
                <a:lnTo>
                  <a:pt x="1988" y="6246"/>
                </a:lnTo>
                <a:lnTo>
                  <a:pt x="2229" y="6835"/>
                </a:lnTo>
                <a:lnTo>
                  <a:pt x="2430" y="7395"/>
                </a:lnTo>
                <a:lnTo>
                  <a:pt x="2671" y="7955"/>
                </a:lnTo>
                <a:lnTo>
                  <a:pt x="2892" y="8543"/>
                </a:lnTo>
                <a:lnTo>
                  <a:pt x="3112" y="9104"/>
                </a:lnTo>
                <a:lnTo>
                  <a:pt x="3333" y="9636"/>
                </a:lnTo>
                <a:lnTo>
                  <a:pt x="3554" y="10168"/>
                </a:lnTo>
                <a:lnTo>
                  <a:pt x="3775" y="10700"/>
                </a:lnTo>
                <a:lnTo>
                  <a:pt x="3996" y="11232"/>
                </a:lnTo>
                <a:lnTo>
                  <a:pt x="4217" y="11765"/>
                </a:lnTo>
                <a:lnTo>
                  <a:pt x="4438" y="12241"/>
                </a:lnTo>
                <a:lnTo>
                  <a:pt x="4659" y="12745"/>
                </a:lnTo>
                <a:lnTo>
                  <a:pt x="4880" y="13193"/>
                </a:lnTo>
                <a:lnTo>
                  <a:pt x="5100" y="13641"/>
                </a:lnTo>
                <a:lnTo>
                  <a:pt x="5341" y="14090"/>
                </a:lnTo>
                <a:lnTo>
                  <a:pt x="5542" y="14566"/>
                </a:lnTo>
                <a:lnTo>
                  <a:pt x="5763" y="14986"/>
                </a:lnTo>
                <a:lnTo>
                  <a:pt x="5964" y="15406"/>
                </a:lnTo>
                <a:lnTo>
                  <a:pt x="6185" y="15826"/>
                </a:lnTo>
                <a:lnTo>
                  <a:pt x="6426" y="16218"/>
                </a:lnTo>
                <a:lnTo>
                  <a:pt x="6606" y="16583"/>
                </a:lnTo>
                <a:lnTo>
                  <a:pt x="6847" y="16919"/>
                </a:lnTo>
                <a:lnTo>
                  <a:pt x="7088" y="17255"/>
                </a:lnTo>
                <a:lnTo>
                  <a:pt x="7269" y="17563"/>
                </a:lnTo>
                <a:lnTo>
                  <a:pt x="7510" y="17899"/>
                </a:lnTo>
                <a:lnTo>
                  <a:pt x="7731" y="18151"/>
                </a:lnTo>
                <a:lnTo>
                  <a:pt x="7952" y="18431"/>
                </a:lnTo>
                <a:lnTo>
                  <a:pt x="8153" y="18683"/>
                </a:lnTo>
                <a:lnTo>
                  <a:pt x="8353" y="18936"/>
                </a:lnTo>
                <a:lnTo>
                  <a:pt x="8574" y="19132"/>
                </a:lnTo>
                <a:lnTo>
                  <a:pt x="8795" y="19328"/>
                </a:lnTo>
                <a:lnTo>
                  <a:pt x="9016" y="19496"/>
                </a:lnTo>
                <a:lnTo>
                  <a:pt x="9217" y="19608"/>
                </a:lnTo>
                <a:lnTo>
                  <a:pt x="9438" y="19748"/>
                </a:lnTo>
                <a:lnTo>
                  <a:pt x="9639" y="19860"/>
                </a:lnTo>
                <a:lnTo>
                  <a:pt x="9839" y="19888"/>
                </a:lnTo>
                <a:lnTo>
                  <a:pt x="10060" y="19972"/>
                </a:lnTo>
                <a:lnTo>
                  <a:pt x="10281" y="19972"/>
                </a:lnTo>
                <a:lnTo>
                  <a:pt x="10502" y="19972"/>
                </a:lnTo>
                <a:lnTo>
                  <a:pt x="10683" y="19972"/>
                </a:lnTo>
                <a:lnTo>
                  <a:pt x="10904" y="19888"/>
                </a:lnTo>
                <a:lnTo>
                  <a:pt x="11124" y="19776"/>
                </a:lnTo>
                <a:lnTo>
                  <a:pt x="11305" y="19664"/>
                </a:lnTo>
                <a:lnTo>
                  <a:pt x="11546" y="19468"/>
                </a:lnTo>
                <a:lnTo>
                  <a:pt x="11767" y="19216"/>
                </a:lnTo>
                <a:lnTo>
                  <a:pt x="11988" y="18992"/>
                </a:lnTo>
                <a:lnTo>
                  <a:pt x="12229" y="18739"/>
                </a:lnTo>
                <a:lnTo>
                  <a:pt x="12430" y="18431"/>
                </a:lnTo>
                <a:lnTo>
                  <a:pt x="12671" y="18067"/>
                </a:lnTo>
                <a:lnTo>
                  <a:pt x="12892" y="17731"/>
                </a:lnTo>
                <a:lnTo>
                  <a:pt x="13133" y="17283"/>
                </a:lnTo>
                <a:lnTo>
                  <a:pt x="13353" y="16891"/>
                </a:lnTo>
                <a:lnTo>
                  <a:pt x="13594" y="16471"/>
                </a:lnTo>
                <a:lnTo>
                  <a:pt x="13835" y="15994"/>
                </a:lnTo>
                <a:lnTo>
                  <a:pt x="14056" y="15546"/>
                </a:lnTo>
                <a:lnTo>
                  <a:pt x="14277" y="15042"/>
                </a:lnTo>
                <a:lnTo>
                  <a:pt x="14498" y="14510"/>
                </a:lnTo>
                <a:lnTo>
                  <a:pt x="14739" y="13978"/>
                </a:lnTo>
                <a:lnTo>
                  <a:pt x="14980" y="13473"/>
                </a:lnTo>
                <a:lnTo>
                  <a:pt x="15201" y="12913"/>
                </a:lnTo>
                <a:lnTo>
                  <a:pt x="15422" y="12353"/>
                </a:lnTo>
                <a:lnTo>
                  <a:pt x="15663" y="11793"/>
                </a:lnTo>
                <a:lnTo>
                  <a:pt x="15884" y="11204"/>
                </a:lnTo>
                <a:lnTo>
                  <a:pt x="16084" y="10616"/>
                </a:lnTo>
                <a:lnTo>
                  <a:pt x="16285" y="10084"/>
                </a:lnTo>
                <a:lnTo>
                  <a:pt x="16506" y="9524"/>
                </a:lnTo>
                <a:lnTo>
                  <a:pt x="16727" y="8936"/>
                </a:lnTo>
                <a:lnTo>
                  <a:pt x="16948" y="8347"/>
                </a:lnTo>
                <a:lnTo>
                  <a:pt x="17129" y="7815"/>
                </a:lnTo>
                <a:lnTo>
                  <a:pt x="17329" y="7227"/>
                </a:lnTo>
                <a:lnTo>
                  <a:pt x="17550" y="6695"/>
                </a:lnTo>
                <a:lnTo>
                  <a:pt x="17711" y="6134"/>
                </a:lnTo>
                <a:lnTo>
                  <a:pt x="17912" y="5602"/>
                </a:lnTo>
                <a:lnTo>
                  <a:pt x="18112" y="5042"/>
                </a:lnTo>
                <a:lnTo>
                  <a:pt x="18273" y="4538"/>
                </a:lnTo>
                <a:lnTo>
                  <a:pt x="18454" y="4034"/>
                </a:lnTo>
                <a:lnTo>
                  <a:pt x="18614" y="3557"/>
                </a:lnTo>
                <a:lnTo>
                  <a:pt x="18775" y="3137"/>
                </a:lnTo>
                <a:lnTo>
                  <a:pt x="18936" y="2661"/>
                </a:lnTo>
                <a:lnTo>
                  <a:pt x="19076" y="2241"/>
                </a:lnTo>
                <a:lnTo>
                  <a:pt x="19217" y="1849"/>
                </a:lnTo>
                <a:lnTo>
                  <a:pt x="19378" y="1429"/>
                </a:lnTo>
                <a:lnTo>
                  <a:pt x="19498" y="1092"/>
                </a:lnTo>
                <a:lnTo>
                  <a:pt x="19618" y="812"/>
                </a:lnTo>
                <a:lnTo>
                  <a:pt x="19739" y="476"/>
                </a:lnTo>
                <a:lnTo>
                  <a:pt x="19839" y="224"/>
                </a:lnTo>
                <a:lnTo>
                  <a:pt x="19980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55" name="Freeform 19">
            <a:extLst>
              <a:ext uri="{FF2B5EF4-FFF2-40B4-BE49-F238E27FC236}">
                <a16:creationId xmlns:a16="http://schemas.microsoft.com/office/drawing/2014/main" id="{B137737B-76DA-44C8-A056-67AE38F96DD3}"/>
              </a:ext>
            </a:extLst>
          </p:cNvPr>
          <p:cNvSpPr>
            <a:spLocks/>
          </p:cNvSpPr>
          <p:nvPr/>
        </p:nvSpPr>
        <p:spPr bwMode="auto">
          <a:xfrm>
            <a:off x="2438400" y="3446463"/>
            <a:ext cx="1295400" cy="6096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0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971"/>
                </a:moveTo>
                <a:lnTo>
                  <a:pt x="208" y="19362"/>
                </a:lnTo>
                <a:lnTo>
                  <a:pt x="397" y="18725"/>
                </a:lnTo>
                <a:lnTo>
                  <a:pt x="586" y="18116"/>
                </a:lnTo>
                <a:lnTo>
                  <a:pt x="794" y="17449"/>
                </a:lnTo>
                <a:lnTo>
                  <a:pt x="983" y="16841"/>
                </a:lnTo>
                <a:lnTo>
                  <a:pt x="1191" y="16261"/>
                </a:lnTo>
                <a:lnTo>
                  <a:pt x="1380" y="15623"/>
                </a:lnTo>
                <a:lnTo>
                  <a:pt x="1588" y="15014"/>
                </a:lnTo>
                <a:lnTo>
                  <a:pt x="1777" y="14435"/>
                </a:lnTo>
                <a:lnTo>
                  <a:pt x="1985" y="13826"/>
                </a:lnTo>
                <a:lnTo>
                  <a:pt x="2174" y="13246"/>
                </a:lnTo>
                <a:lnTo>
                  <a:pt x="2382" y="12696"/>
                </a:lnTo>
                <a:lnTo>
                  <a:pt x="2552" y="12087"/>
                </a:lnTo>
                <a:lnTo>
                  <a:pt x="2760" y="11507"/>
                </a:lnTo>
                <a:lnTo>
                  <a:pt x="2968" y="10957"/>
                </a:lnTo>
                <a:lnTo>
                  <a:pt x="3157" y="10377"/>
                </a:lnTo>
                <a:lnTo>
                  <a:pt x="3365" y="9855"/>
                </a:lnTo>
                <a:lnTo>
                  <a:pt x="3573" y="9304"/>
                </a:lnTo>
                <a:lnTo>
                  <a:pt x="3762" y="8783"/>
                </a:lnTo>
                <a:lnTo>
                  <a:pt x="3951" y="8261"/>
                </a:lnTo>
                <a:lnTo>
                  <a:pt x="4159" y="7739"/>
                </a:lnTo>
                <a:lnTo>
                  <a:pt x="4367" y="7275"/>
                </a:lnTo>
                <a:lnTo>
                  <a:pt x="4556" y="6783"/>
                </a:lnTo>
                <a:lnTo>
                  <a:pt x="4783" y="6319"/>
                </a:lnTo>
                <a:lnTo>
                  <a:pt x="4972" y="5855"/>
                </a:lnTo>
                <a:lnTo>
                  <a:pt x="5180" y="5391"/>
                </a:lnTo>
                <a:lnTo>
                  <a:pt x="5350" y="4986"/>
                </a:lnTo>
                <a:lnTo>
                  <a:pt x="5558" y="4551"/>
                </a:lnTo>
                <a:lnTo>
                  <a:pt x="5784" y="4145"/>
                </a:lnTo>
                <a:lnTo>
                  <a:pt x="5955" y="3768"/>
                </a:lnTo>
                <a:lnTo>
                  <a:pt x="6181" y="3391"/>
                </a:lnTo>
                <a:lnTo>
                  <a:pt x="6371" y="3014"/>
                </a:lnTo>
                <a:lnTo>
                  <a:pt x="6578" y="2696"/>
                </a:lnTo>
                <a:lnTo>
                  <a:pt x="6767" y="2377"/>
                </a:lnTo>
                <a:lnTo>
                  <a:pt x="6975" y="2058"/>
                </a:lnTo>
                <a:lnTo>
                  <a:pt x="7202" y="1797"/>
                </a:lnTo>
                <a:lnTo>
                  <a:pt x="7391" y="1507"/>
                </a:lnTo>
                <a:lnTo>
                  <a:pt x="7599" y="1246"/>
                </a:lnTo>
                <a:lnTo>
                  <a:pt x="7807" y="1043"/>
                </a:lnTo>
                <a:lnTo>
                  <a:pt x="8015" y="841"/>
                </a:lnTo>
                <a:lnTo>
                  <a:pt x="8242" y="638"/>
                </a:lnTo>
                <a:lnTo>
                  <a:pt x="8431" y="493"/>
                </a:lnTo>
                <a:lnTo>
                  <a:pt x="8639" y="348"/>
                </a:lnTo>
                <a:lnTo>
                  <a:pt x="8847" y="232"/>
                </a:lnTo>
                <a:lnTo>
                  <a:pt x="9055" y="116"/>
                </a:lnTo>
                <a:lnTo>
                  <a:pt x="9263" y="87"/>
                </a:lnTo>
                <a:lnTo>
                  <a:pt x="9471" y="29"/>
                </a:lnTo>
                <a:lnTo>
                  <a:pt x="9679" y="29"/>
                </a:lnTo>
                <a:lnTo>
                  <a:pt x="9905" y="0"/>
                </a:lnTo>
                <a:lnTo>
                  <a:pt x="10095" y="58"/>
                </a:lnTo>
                <a:lnTo>
                  <a:pt x="10321" y="174"/>
                </a:lnTo>
                <a:lnTo>
                  <a:pt x="10548" y="261"/>
                </a:lnTo>
                <a:lnTo>
                  <a:pt x="10794" y="435"/>
                </a:lnTo>
                <a:lnTo>
                  <a:pt x="11021" y="638"/>
                </a:lnTo>
                <a:lnTo>
                  <a:pt x="11229" y="870"/>
                </a:lnTo>
                <a:lnTo>
                  <a:pt x="11456" y="1130"/>
                </a:lnTo>
                <a:lnTo>
                  <a:pt x="11701" y="1420"/>
                </a:lnTo>
                <a:lnTo>
                  <a:pt x="11947" y="1739"/>
                </a:lnTo>
                <a:lnTo>
                  <a:pt x="12193" y="2087"/>
                </a:lnTo>
                <a:lnTo>
                  <a:pt x="12457" y="2464"/>
                </a:lnTo>
                <a:lnTo>
                  <a:pt x="12703" y="2841"/>
                </a:lnTo>
                <a:lnTo>
                  <a:pt x="12949" y="3246"/>
                </a:lnTo>
                <a:lnTo>
                  <a:pt x="13176" y="3710"/>
                </a:lnTo>
                <a:lnTo>
                  <a:pt x="13422" y="4174"/>
                </a:lnTo>
                <a:lnTo>
                  <a:pt x="13686" y="4638"/>
                </a:lnTo>
                <a:lnTo>
                  <a:pt x="13932" y="5159"/>
                </a:lnTo>
                <a:lnTo>
                  <a:pt x="14197" y="5623"/>
                </a:lnTo>
                <a:lnTo>
                  <a:pt x="14423" y="6145"/>
                </a:lnTo>
                <a:lnTo>
                  <a:pt x="14688" y="6667"/>
                </a:lnTo>
                <a:lnTo>
                  <a:pt x="14953" y="7217"/>
                </a:lnTo>
                <a:lnTo>
                  <a:pt x="15198" y="7739"/>
                </a:lnTo>
                <a:lnTo>
                  <a:pt x="15444" y="8319"/>
                </a:lnTo>
                <a:lnTo>
                  <a:pt x="15671" y="8870"/>
                </a:lnTo>
                <a:lnTo>
                  <a:pt x="15898" y="9391"/>
                </a:lnTo>
                <a:lnTo>
                  <a:pt x="16125" y="9942"/>
                </a:lnTo>
                <a:lnTo>
                  <a:pt x="16371" y="10522"/>
                </a:lnTo>
                <a:lnTo>
                  <a:pt x="16597" y="11072"/>
                </a:lnTo>
                <a:lnTo>
                  <a:pt x="16843" y="11623"/>
                </a:lnTo>
                <a:lnTo>
                  <a:pt x="17051" y="12174"/>
                </a:lnTo>
                <a:lnTo>
                  <a:pt x="17259" y="12696"/>
                </a:lnTo>
                <a:lnTo>
                  <a:pt x="17486" y="13217"/>
                </a:lnTo>
                <a:lnTo>
                  <a:pt x="17713" y="13739"/>
                </a:lnTo>
                <a:lnTo>
                  <a:pt x="17902" y="14261"/>
                </a:lnTo>
                <a:lnTo>
                  <a:pt x="18091" y="14783"/>
                </a:lnTo>
                <a:lnTo>
                  <a:pt x="18299" y="15246"/>
                </a:lnTo>
                <a:lnTo>
                  <a:pt x="18488" y="15681"/>
                </a:lnTo>
                <a:lnTo>
                  <a:pt x="18658" y="16145"/>
                </a:lnTo>
                <a:lnTo>
                  <a:pt x="18828" y="16580"/>
                </a:lnTo>
                <a:lnTo>
                  <a:pt x="18998" y="17014"/>
                </a:lnTo>
                <a:lnTo>
                  <a:pt x="19149" y="17362"/>
                </a:lnTo>
                <a:lnTo>
                  <a:pt x="19319" y="17739"/>
                </a:lnTo>
                <a:lnTo>
                  <a:pt x="19471" y="18087"/>
                </a:lnTo>
                <a:lnTo>
                  <a:pt x="19603" y="18377"/>
                </a:lnTo>
                <a:lnTo>
                  <a:pt x="19735" y="18667"/>
                </a:lnTo>
                <a:lnTo>
                  <a:pt x="19849" y="18928"/>
                </a:lnTo>
                <a:lnTo>
                  <a:pt x="19981" y="1913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56" name="Freeform 20">
            <a:extLst>
              <a:ext uri="{FF2B5EF4-FFF2-40B4-BE49-F238E27FC236}">
                <a16:creationId xmlns:a16="http://schemas.microsoft.com/office/drawing/2014/main" id="{CF3B3BB4-5483-4825-9E56-96E4A8A8F2E9}"/>
              </a:ext>
            </a:extLst>
          </p:cNvPr>
          <p:cNvSpPr>
            <a:spLocks/>
          </p:cNvSpPr>
          <p:nvPr/>
        </p:nvSpPr>
        <p:spPr bwMode="auto">
          <a:xfrm>
            <a:off x="3733800" y="4056063"/>
            <a:ext cx="1241425" cy="612775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896"/>
                </a:moveTo>
                <a:lnTo>
                  <a:pt x="242" y="1485"/>
                </a:lnTo>
                <a:lnTo>
                  <a:pt x="423" y="2101"/>
                </a:lnTo>
                <a:lnTo>
                  <a:pt x="665" y="2689"/>
                </a:lnTo>
                <a:lnTo>
                  <a:pt x="867" y="3333"/>
                </a:lnTo>
                <a:lnTo>
                  <a:pt x="1089" y="3922"/>
                </a:lnTo>
                <a:lnTo>
                  <a:pt x="1331" y="4482"/>
                </a:lnTo>
                <a:lnTo>
                  <a:pt x="1552" y="5098"/>
                </a:lnTo>
                <a:lnTo>
                  <a:pt x="1774" y="5686"/>
                </a:lnTo>
                <a:lnTo>
                  <a:pt x="1976" y="6246"/>
                </a:lnTo>
                <a:lnTo>
                  <a:pt x="2218" y="6835"/>
                </a:lnTo>
                <a:lnTo>
                  <a:pt x="2440" y="7395"/>
                </a:lnTo>
                <a:lnTo>
                  <a:pt x="2661" y="7955"/>
                </a:lnTo>
                <a:lnTo>
                  <a:pt x="2883" y="8543"/>
                </a:lnTo>
                <a:lnTo>
                  <a:pt x="3105" y="9104"/>
                </a:lnTo>
                <a:lnTo>
                  <a:pt x="3347" y="9636"/>
                </a:lnTo>
                <a:lnTo>
                  <a:pt x="3569" y="10168"/>
                </a:lnTo>
                <a:lnTo>
                  <a:pt x="3770" y="10700"/>
                </a:lnTo>
                <a:lnTo>
                  <a:pt x="3992" y="11232"/>
                </a:lnTo>
                <a:lnTo>
                  <a:pt x="4234" y="11765"/>
                </a:lnTo>
                <a:lnTo>
                  <a:pt x="4435" y="12241"/>
                </a:lnTo>
                <a:lnTo>
                  <a:pt x="4657" y="12745"/>
                </a:lnTo>
                <a:lnTo>
                  <a:pt x="4859" y="13193"/>
                </a:lnTo>
                <a:lnTo>
                  <a:pt x="5101" y="13641"/>
                </a:lnTo>
                <a:lnTo>
                  <a:pt x="5343" y="14090"/>
                </a:lnTo>
                <a:lnTo>
                  <a:pt x="5524" y="14566"/>
                </a:lnTo>
                <a:lnTo>
                  <a:pt x="5766" y="14986"/>
                </a:lnTo>
                <a:lnTo>
                  <a:pt x="5968" y="15406"/>
                </a:lnTo>
                <a:lnTo>
                  <a:pt x="6190" y="15826"/>
                </a:lnTo>
                <a:lnTo>
                  <a:pt x="6431" y="16218"/>
                </a:lnTo>
                <a:lnTo>
                  <a:pt x="6613" y="16583"/>
                </a:lnTo>
                <a:lnTo>
                  <a:pt x="6855" y="16919"/>
                </a:lnTo>
                <a:lnTo>
                  <a:pt x="7077" y="17255"/>
                </a:lnTo>
                <a:lnTo>
                  <a:pt x="7258" y="17563"/>
                </a:lnTo>
                <a:lnTo>
                  <a:pt x="7500" y="17899"/>
                </a:lnTo>
                <a:lnTo>
                  <a:pt x="7722" y="18151"/>
                </a:lnTo>
                <a:lnTo>
                  <a:pt x="7964" y="18431"/>
                </a:lnTo>
                <a:lnTo>
                  <a:pt x="8145" y="18683"/>
                </a:lnTo>
                <a:lnTo>
                  <a:pt x="8367" y="18936"/>
                </a:lnTo>
                <a:lnTo>
                  <a:pt x="8589" y="19132"/>
                </a:lnTo>
                <a:lnTo>
                  <a:pt x="8790" y="19328"/>
                </a:lnTo>
                <a:lnTo>
                  <a:pt x="9012" y="19496"/>
                </a:lnTo>
                <a:lnTo>
                  <a:pt x="9214" y="19608"/>
                </a:lnTo>
                <a:lnTo>
                  <a:pt x="9435" y="19748"/>
                </a:lnTo>
                <a:lnTo>
                  <a:pt x="9617" y="19860"/>
                </a:lnTo>
                <a:lnTo>
                  <a:pt x="9839" y="19888"/>
                </a:lnTo>
                <a:lnTo>
                  <a:pt x="10081" y="19972"/>
                </a:lnTo>
                <a:lnTo>
                  <a:pt x="10282" y="19972"/>
                </a:lnTo>
                <a:lnTo>
                  <a:pt x="10504" y="19972"/>
                </a:lnTo>
                <a:lnTo>
                  <a:pt x="10685" y="19972"/>
                </a:lnTo>
                <a:lnTo>
                  <a:pt x="10907" y="19888"/>
                </a:lnTo>
                <a:lnTo>
                  <a:pt x="11129" y="19776"/>
                </a:lnTo>
                <a:lnTo>
                  <a:pt x="11310" y="19664"/>
                </a:lnTo>
                <a:lnTo>
                  <a:pt x="11552" y="19468"/>
                </a:lnTo>
                <a:lnTo>
                  <a:pt x="11754" y="19216"/>
                </a:lnTo>
                <a:lnTo>
                  <a:pt x="11976" y="18992"/>
                </a:lnTo>
                <a:lnTo>
                  <a:pt x="12238" y="18739"/>
                </a:lnTo>
                <a:lnTo>
                  <a:pt x="12440" y="18431"/>
                </a:lnTo>
                <a:lnTo>
                  <a:pt x="12681" y="18067"/>
                </a:lnTo>
                <a:lnTo>
                  <a:pt x="12883" y="17731"/>
                </a:lnTo>
                <a:lnTo>
                  <a:pt x="13125" y="17283"/>
                </a:lnTo>
                <a:lnTo>
                  <a:pt x="13367" y="16891"/>
                </a:lnTo>
                <a:lnTo>
                  <a:pt x="13589" y="16471"/>
                </a:lnTo>
                <a:lnTo>
                  <a:pt x="13831" y="15994"/>
                </a:lnTo>
                <a:lnTo>
                  <a:pt x="14052" y="15546"/>
                </a:lnTo>
                <a:lnTo>
                  <a:pt x="14254" y="15042"/>
                </a:lnTo>
                <a:lnTo>
                  <a:pt x="14516" y="14510"/>
                </a:lnTo>
                <a:lnTo>
                  <a:pt x="14758" y="13978"/>
                </a:lnTo>
                <a:lnTo>
                  <a:pt x="14980" y="13473"/>
                </a:lnTo>
                <a:lnTo>
                  <a:pt x="15202" y="12913"/>
                </a:lnTo>
                <a:lnTo>
                  <a:pt x="15423" y="12353"/>
                </a:lnTo>
                <a:lnTo>
                  <a:pt x="15665" y="11793"/>
                </a:lnTo>
                <a:lnTo>
                  <a:pt x="15887" y="11204"/>
                </a:lnTo>
                <a:lnTo>
                  <a:pt x="16069" y="10616"/>
                </a:lnTo>
                <a:lnTo>
                  <a:pt x="16290" y="10084"/>
                </a:lnTo>
                <a:lnTo>
                  <a:pt x="16492" y="9524"/>
                </a:lnTo>
                <a:lnTo>
                  <a:pt x="16734" y="8936"/>
                </a:lnTo>
                <a:lnTo>
                  <a:pt x="16956" y="8347"/>
                </a:lnTo>
                <a:lnTo>
                  <a:pt x="17137" y="7815"/>
                </a:lnTo>
                <a:lnTo>
                  <a:pt x="17339" y="7227"/>
                </a:lnTo>
                <a:lnTo>
                  <a:pt x="17540" y="6695"/>
                </a:lnTo>
                <a:lnTo>
                  <a:pt x="17722" y="6134"/>
                </a:lnTo>
                <a:lnTo>
                  <a:pt x="17903" y="5602"/>
                </a:lnTo>
                <a:lnTo>
                  <a:pt x="18105" y="5042"/>
                </a:lnTo>
                <a:lnTo>
                  <a:pt x="18266" y="4538"/>
                </a:lnTo>
                <a:lnTo>
                  <a:pt x="18448" y="4034"/>
                </a:lnTo>
                <a:lnTo>
                  <a:pt x="18609" y="3557"/>
                </a:lnTo>
                <a:lnTo>
                  <a:pt x="18770" y="3137"/>
                </a:lnTo>
                <a:lnTo>
                  <a:pt x="18952" y="2661"/>
                </a:lnTo>
                <a:lnTo>
                  <a:pt x="19073" y="2241"/>
                </a:lnTo>
                <a:lnTo>
                  <a:pt x="19234" y="1849"/>
                </a:lnTo>
                <a:lnTo>
                  <a:pt x="19375" y="1429"/>
                </a:lnTo>
                <a:lnTo>
                  <a:pt x="19516" y="1092"/>
                </a:lnTo>
                <a:lnTo>
                  <a:pt x="19617" y="812"/>
                </a:lnTo>
                <a:lnTo>
                  <a:pt x="19738" y="476"/>
                </a:lnTo>
                <a:lnTo>
                  <a:pt x="19859" y="224"/>
                </a:lnTo>
                <a:lnTo>
                  <a:pt x="19980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57" name="Freeform 21">
            <a:extLst>
              <a:ext uri="{FF2B5EF4-FFF2-40B4-BE49-F238E27FC236}">
                <a16:creationId xmlns:a16="http://schemas.microsoft.com/office/drawing/2014/main" id="{68CC2A9C-2F0E-44E1-AFD4-248644CD1376}"/>
              </a:ext>
            </a:extLst>
          </p:cNvPr>
          <p:cNvSpPr>
            <a:spLocks/>
          </p:cNvSpPr>
          <p:nvPr/>
        </p:nvSpPr>
        <p:spPr bwMode="auto">
          <a:xfrm>
            <a:off x="4922838" y="3446463"/>
            <a:ext cx="1401762" cy="6858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0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971"/>
                </a:moveTo>
                <a:lnTo>
                  <a:pt x="209" y="19362"/>
                </a:lnTo>
                <a:lnTo>
                  <a:pt x="399" y="18725"/>
                </a:lnTo>
                <a:lnTo>
                  <a:pt x="589" y="18116"/>
                </a:lnTo>
                <a:lnTo>
                  <a:pt x="779" y="17449"/>
                </a:lnTo>
                <a:lnTo>
                  <a:pt x="969" y="16841"/>
                </a:lnTo>
                <a:lnTo>
                  <a:pt x="1197" y="16261"/>
                </a:lnTo>
                <a:lnTo>
                  <a:pt x="1387" y="15623"/>
                </a:lnTo>
                <a:lnTo>
                  <a:pt x="1595" y="15014"/>
                </a:lnTo>
                <a:lnTo>
                  <a:pt x="1785" y="14435"/>
                </a:lnTo>
                <a:lnTo>
                  <a:pt x="1994" y="13826"/>
                </a:lnTo>
                <a:lnTo>
                  <a:pt x="2165" y="13246"/>
                </a:lnTo>
                <a:lnTo>
                  <a:pt x="2374" y="12696"/>
                </a:lnTo>
                <a:lnTo>
                  <a:pt x="2545" y="12087"/>
                </a:lnTo>
                <a:lnTo>
                  <a:pt x="2754" y="11507"/>
                </a:lnTo>
                <a:lnTo>
                  <a:pt x="2963" y="10957"/>
                </a:lnTo>
                <a:lnTo>
                  <a:pt x="3153" y="10377"/>
                </a:lnTo>
                <a:lnTo>
                  <a:pt x="3381" y="9855"/>
                </a:lnTo>
                <a:lnTo>
                  <a:pt x="3571" y="9304"/>
                </a:lnTo>
                <a:lnTo>
                  <a:pt x="3761" y="8783"/>
                </a:lnTo>
                <a:lnTo>
                  <a:pt x="3951" y="8261"/>
                </a:lnTo>
                <a:lnTo>
                  <a:pt x="4160" y="7739"/>
                </a:lnTo>
                <a:lnTo>
                  <a:pt x="4368" y="7275"/>
                </a:lnTo>
                <a:lnTo>
                  <a:pt x="4558" y="6783"/>
                </a:lnTo>
                <a:lnTo>
                  <a:pt x="4786" y="6319"/>
                </a:lnTo>
                <a:lnTo>
                  <a:pt x="4957" y="5855"/>
                </a:lnTo>
                <a:lnTo>
                  <a:pt x="5166" y="5391"/>
                </a:lnTo>
                <a:lnTo>
                  <a:pt x="5356" y="4986"/>
                </a:lnTo>
                <a:lnTo>
                  <a:pt x="5565" y="4551"/>
                </a:lnTo>
                <a:lnTo>
                  <a:pt x="5793" y="4145"/>
                </a:lnTo>
                <a:lnTo>
                  <a:pt x="5964" y="3768"/>
                </a:lnTo>
                <a:lnTo>
                  <a:pt x="6192" y="3391"/>
                </a:lnTo>
                <a:lnTo>
                  <a:pt x="6363" y="3014"/>
                </a:lnTo>
                <a:lnTo>
                  <a:pt x="6572" y="2696"/>
                </a:lnTo>
                <a:lnTo>
                  <a:pt x="6781" y="2377"/>
                </a:lnTo>
                <a:lnTo>
                  <a:pt x="6971" y="2058"/>
                </a:lnTo>
                <a:lnTo>
                  <a:pt x="7198" y="1797"/>
                </a:lnTo>
                <a:lnTo>
                  <a:pt x="7369" y="1507"/>
                </a:lnTo>
                <a:lnTo>
                  <a:pt x="7597" y="1246"/>
                </a:lnTo>
                <a:lnTo>
                  <a:pt x="7825" y="1043"/>
                </a:lnTo>
                <a:lnTo>
                  <a:pt x="8015" y="841"/>
                </a:lnTo>
                <a:lnTo>
                  <a:pt x="8243" y="638"/>
                </a:lnTo>
                <a:lnTo>
                  <a:pt x="8433" y="493"/>
                </a:lnTo>
                <a:lnTo>
                  <a:pt x="8642" y="348"/>
                </a:lnTo>
                <a:lnTo>
                  <a:pt x="8851" y="232"/>
                </a:lnTo>
                <a:lnTo>
                  <a:pt x="9041" y="116"/>
                </a:lnTo>
                <a:lnTo>
                  <a:pt x="9269" y="87"/>
                </a:lnTo>
                <a:lnTo>
                  <a:pt x="9459" y="29"/>
                </a:lnTo>
                <a:lnTo>
                  <a:pt x="9668" y="29"/>
                </a:lnTo>
                <a:lnTo>
                  <a:pt x="9896" y="0"/>
                </a:lnTo>
                <a:lnTo>
                  <a:pt x="10104" y="58"/>
                </a:lnTo>
                <a:lnTo>
                  <a:pt x="10332" y="174"/>
                </a:lnTo>
                <a:lnTo>
                  <a:pt x="10560" y="261"/>
                </a:lnTo>
                <a:lnTo>
                  <a:pt x="10788" y="435"/>
                </a:lnTo>
                <a:lnTo>
                  <a:pt x="11016" y="638"/>
                </a:lnTo>
                <a:lnTo>
                  <a:pt x="11244" y="870"/>
                </a:lnTo>
                <a:lnTo>
                  <a:pt x="11453" y="1130"/>
                </a:lnTo>
                <a:lnTo>
                  <a:pt x="11700" y="1420"/>
                </a:lnTo>
                <a:lnTo>
                  <a:pt x="11947" y="1739"/>
                </a:lnTo>
                <a:lnTo>
                  <a:pt x="12175" y="2087"/>
                </a:lnTo>
                <a:lnTo>
                  <a:pt x="12460" y="2464"/>
                </a:lnTo>
                <a:lnTo>
                  <a:pt x="12707" y="2841"/>
                </a:lnTo>
                <a:lnTo>
                  <a:pt x="12953" y="3246"/>
                </a:lnTo>
                <a:lnTo>
                  <a:pt x="13181" y="3710"/>
                </a:lnTo>
                <a:lnTo>
                  <a:pt x="13428" y="4174"/>
                </a:lnTo>
                <a:lnTo>
                  <a:pt x="13694" y="4638"/>
                </a:lnTo>
                <a:lnTo>
                  <a:pt x="13922" y="5159"/>
                </a:lnTo>
                <a:lnTo>
                  <a:pt x="14188" y="5623"/>
                </a:lnTo>
                <a:lnTo>
                  <a:pt x="14416" y="6145"/>
                </a:lnTo>
                <a:lnTo>
                  <a:pt x="14701" y="6667"/>
                </a:lnTo>
                <a:lnTo>
                  <a:pt x="14948" y="7217"/>
                </a:lnTo>
                <a:lnTo>
                  <a:pt x="15195" y="7739"/>
                </a:lnTo>
                <a:lnTo>
                  <a:pt x="15442" y="8319"/>
                </a:lnTo>
                <a:lnTo>
                  <a:pt x="15670" y="8870"/>
                </a:lnTo>
                <a:lnTo>
                  <a:pt x="15897" y="9391"/>
                </a:lnTo>
                <a:lnTo>
                  <a:pt x="16125" y="9942"/>
                </a:lnTo>
                <a:lnTo>
                  <a:pt x="16353" y="10522"/>
                </a:lnTo>
                <a:lnTo>
                  <a:pt x="16581" y="11072"/>
                </a:lnTo>
                <a:lnTo>
                  <a:pt x="16847" y="11623"/>
                </a:lnTo>
                <a:lnTo>
                  <a:pt x="17056" y="12174"/>
                </a:lnTo>
                <a:lnTo>
                  <a:pt x="17265" y="12696"/>
                </a:lnTo>
                <a:lnTo>
                  <a:pt x="17493" y="13217"/>
                </a:lnTo>
                <a:lnTo>
                  <a:pt x="17702" y="13739"/>
                </a:lnTo>
                <a:lnTo>
                  <a:pt x="17911" y="14261"/>
                </a:lnTo>
                <a:lnTo>
                  <a:pt x="18082" y="14783"/>
                </a:lnTo>
                <a:lnTo>
                  <a:pt x="18291" y="15246"/>
                </a:lnTo>
                <a:lnTo>
                  <a:pt x="18481" y="15681"/>
                </a:lnTo>
                <a:lnTo>
                  <a:pt x="18651" y="16145"/>
                </a:lnTo>
                <a:lnTo>
                  <a:pt x="18822" y="16580"/>
                </a:lnTo>
                <a:lnTo>
                  <a:pt x="19012" y="17014"/>
                </a:lnTo>
                <a:lnTo>
                  <a:pt x="19164" y="17362"/>
                </a:lnTo>
                <a:lnTo>
                  <a:pt x="19316" y="17739"/>
                </a:lnTo>
                <a:lnTo>
                  <a:pt x="19468" y="18087"/>
                </a:lnTo>
                <a:lnTo>
                  <a:pt x="19601" y="18377"/>
                </a:lnTo>
                <a:lnTo>
                  <a:pt x="19734" y="18667"/>
                </a:lnTo>
                <a:lnTo>
                  <a:pt x="19867" y="18928"/>
                </a:lnTo>
                <a:lnTo>
                  <a:pt x="19981" y="1913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58" name="Freeform 22">
            <a:extLst>
              <a:ext uri="{FF2B5EF4-FFF2-40B4-BE49-F238E27FC236}">
                <a16:creationId xmlns:a16="http://schemas.microsoft.com/office/drawing/2014/main" id="{2B3E36DB-86D5-408C-AD62-8E9D8ED741EA}"/>
              </a:ext>
            </a:extLst>
          </p:cNvPr>
          <p:cNvSpPr>
            <a:spLocks/>
          </p:cNvSpPr>
          <p:nvPr/>
        </p:nvSpPr>
        <p:spPr bwMode="auto">
          <a:xfrm>
            <a:off x="6324600" y="4056063"/>
            <a:ext cx="1241425" cy="6096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896"/>
                </a:moveTo>
                <a:lnTo>
                  <a:pt x="242" y="1485"/>
                </a:lnTo>
                <a:lnTo>
                  <a:pt x="423" y="2101"/>
                </a:lnTo>
                <a:lnTo>
                  <a:pt x="665" y="2689"/>
                </a:lnTo>
                <a:lnTo>
                  <a:pt x="867" y="3333"/>
                </a:lnTo>
                <a:lnTo>
                  <a:pt x="1089" y="3922"/>
                </a:lnTo>
                <a:lnTo>
                  <a:pt x="1331" y="4482"/>
                </a:lnTo>
                <a:lnTo>
                  <a:pt x="1552" y="5098"/>
                </a:lnTo>
                <a:lnTo>
                  <a:pt x="1774" y="5686"/>
                </a:lnTo>
                <a:lnTo>
                  <a:pt x="1976" y="6246"/>
                </a:lnTo>
                <a:lnTo>
                  <a:pt x="2218" y="6835"/>
                </a:lnTo>
                <a:lnTo>
                  <a:pt x="2440" y="7395"/>
                </a:lnTo>
                <a:lnTo>
                  <a:pt x="2661" y="7955"/>
                </a:lnTo>
                <a:lnTo>
                  <a:pt x="2883" y="8543"/>
                </a:lnTo>
                <a:lnTo>
                  <a:pt x="3105" y="9104"/>
                </a:lnTo>
                <a:lnTo>
                  <a:pt x="3347" y="9636"/>
                </a:lnTo>
                <a:lnTo>
                  <a:pt x="3569" y="10168"/>
                </a:lnTo>
                <a:lnTo>
                  <a:pt x="3770" y="10700"/>
                </a:lnTo>
                <a:lnTo>
                  <a:pt x="3992" y="11232"/>
                </a:lnTo>
                <a:lnTo>
                  <a:pt x="4234" y="11765"/>
                </a:lnTo>
                <a:lnTo>
                  <a:pt x="4435" y="12241"/>
                </a:lnTo>
                <a:lnTo>
                  <a:pt x="4657" y="12745"/>
                </a:lnTo>
                <a:lnTo>
                  <a:pt x="4859" y="13193"/>
                </a:lnTo>
                <a:lnTo>
                  <a:pt x="5101" y="13641"/>
                </a:lnTo>
                <a:lnTo>
                  <a:pt x="5343" y="14090"/>
                </a:lnTo>
                <a:lnTo>
                  <a:pt x="5524" y="14566"/>
                </a:lnTo>
                <a:lnTo>
                  <a:pt x="5766" y="14986"/>
                </a:lnTo>
                <a:lnTo>
                  <a:pt x="5968" y="15406"/>
                </a:lnTo>
                <a:lnTo>
                  <a:pt x="6190" y="15826"/>
                </a:lnTo>
                <a:lnTo>
                  <a:pt x="6431" y="16218"/>
                </a:lnTo>
                <a:lnTo>
                  <a:pt x="6613" y="16583"/>
                </a:lnTo>
                <a:lnTo>
                  <a:pt x="6855" y="16919"/>
                </a:lnTo>
                <a:lnTo>
                  <a:pt x="7077" y="17255"/>
                </a:lnTo>
                <a:lnTo>
                  <a:pt x="7258" y="17563"/>
                </a:lnTo>
                <a:lnTo>
                  <a:pt x="7500" y="17899"/>
                </a:lnTo>
                <a:lnTo>
                  <a:pt x="7722" y="18151"/>
                </a:lnTo>
                <a:lnTo>
                  <a:pt x="7964" y="18431"/>
                </a:lnTo>
                <a:lnTo>
                  <a:pt x="8145" y="18683"/>
                </a:lnTo>
                <a:lnTo>
                  <a:pt x="8367" y="18936"/>
                </a:lnTo>
                <a:lnTo>
                  <a:pt x="8589" y="19132"/>
                </a:lnTo>
                <a:lnTo>
                  <a:pt x="8790" y="19328"/>
                </a:lnTo>
                <a:lnTo>
                  <a:pt x="9012" y="19496"/>
                </a:lnTo>
                <a:lnTo>
                  <a:pt x="9214" y="19608"/>
                </a:lnTo>
                <a:lnTo>
                  <a:pt x="9435" y="19748"/>
                </a:lnTo>
                <a:lnTo>
                  <a:pt x="9617" y="19860"/>
                </a:lnTo>
                <a:lnTo>
                  <a:pt x="9839" y="19888"/>
                </a:lnTo>
                <a:lnTo>
                  <a:pt x="10081" y="19972"/>
                </a:lnTo>
                <a:lnTo>
                  <a:pt x="10282" y="19972"/>
                </a:lnTo>
                <a:lnTo>
                  <a:pt x="10504" y="19972"/>
                </a:lnTo>
                <a:lnTo>
                  <a:pt x="10685" y="19972"/>
                </a:lnTo>
                <a:lnTo>
                  <a:pt x="10907" y="19888"/>
                </a:lnTo>
                <a:lnTo>
                  <a:pt x="11129" y="19776"/>
                </a:lnTo>
                <a:lnTo>
                  <a:pt x="11310" y="19664"/>
                </a:lnTo>
                <a:lnTo>
                  <a:pt x="11552" y="19468"/>
                </a:lnTo>
                <a:lnTo>
                  <a:pt x="11754" y="19216"/>
                </a:lnTo>
                <a:lnTo>
                  <a:pt x="11976" y="18992"/>
                </a:lnTo>
                <a:lnTo>
                  <a:pt x="12238" y="18739"/>
                </a:lnTo>
                <a:lnTo>
                  <a:pt x="12440" y="18431"/>
                </a:lnTo>
                <a:lnTo>
                  <a:pt x="12681" y="18067"/>
                </a:lnTo>
                <a:lnTo>
                  <a:pt x="12883" y="17731"/>
                </a:lnTo>
                <a:lnTo>
                  <a:pt x="13125" y="17283"/>
                </a:lnTo>
                <a:lnTo>
                  <a:pt x="13367" y="16891"/>
                </a:lnTo>
                <a:lnTo>
                  <a:pt x="13589" y="16471"/>
                </a:lnTo>
                <a:lnTo>
                  <a:pt x="13831" y="15994"/>
                </a:lnTo>
                <a:lnTo>
                  <a:pt x="14052" y="15546"/>
                </a:lnTo>
                <a:lnTo>
                  <a:pt x="14254" y="15042"/>
                </a:lnTo>
                <a:lnTo>
                  <a:pt x="14516" y="14510"/>
                </a:lnTo>
                <a:lnTo>
                  <a:pt x="14758" y="13978"/>
                </a:lnTo>
                <a:lnTo>
                  <a:pt x="14980" y="13473"/>
                </a:lnTo>
                <a:lnTo>
                  <a:pt x="15202" y="12913"/>
                </a:lnTo>
                <a:lnTo>
                  <a:pt x="15423" y="12353"/>
                </a:lnTo>
                <a:lnTo>
                  <a:pt x="15665" y="11793"/>
                </a:lnTo>
                <a:lnTo>
                  <a:pt x="15887" y="11204"/>
                </a:lnTo>
                <a:lnTo>
                  <a:pt x="16069" y="10616"/>
                </a:lnTo>
                <a:lnTo>
                  <a:pt x="16290" y="10084"/>
                </a:lnTo>
                <a:lnTo>
                  <a:pt x="16492" y="9524"/>
                </a:lnTo>
                <a:lnTo>
                  <a:pt x="16734" y="8936"/>
                </a:lnTo>
                <a:lnTo>
                  <a:pt x="16956" y="8347"/>
                </a:lnTo>
                <a:lnTo>
                  <a:pt x="17137" y="7815"/>
                </a:lnTo>
                <a:lnTo>
                  <a:pt x="17339" y="7227"/>
                </a:lnTo>
                <a:lnTo>
                  <a:pt x="17540" y="6695"/>
                </a:lnTo>
                <a:lnTo>
                  <a:pt x="17722" y="6134"/>
                </a:lnTo>
                <a:lnTo>
                  <a:pt x="17903" y="5602"/>
                </a:lnTo>
                <a:lnTo>
                  <a:pt x="18105" y="5042"/>
                </a:lnTo>
                <a:lnTo>
                  <a:pt x="18266" y="4538"/>
                </a:lnTo>
                <a:lnTo>
                  <a:pt x="18448" y="4034"/>
                </a:lnTo>
                <a:lnTo>
                  <a:pt x="18609" y="3557"/>
                </a:lnTo>
                <a:lnTo>
                  <a:pt x="18770" y="3137"/>
                </a:lnTo>
                <a:lnTo>
                  <a:pt x="18952" y="2661"/>
                </a:lnTo>
                <a:lnTo>
                  <a:pt x="19073" y="2241"/>
                </a:lnTo>
                <a:lnTo>
                  <a:pt x="19234" y="1849"/>
                </a:lnTo>
                <a:lnTo>
                  <a:pt x="19375" y="1429"/>
                </a:lnTo>
                <a:lnTo>
                  <a:pt x="19516" y="1092"/>
                </a:lnTo>
                <a:lnTo>
                  <a:pt x="19617" y="812"/>
                </a:lnTo>
                <a:lnTo>
                  <a:pt x="19738" y="476"/>
                </a:lnTo>
                <a:lnTo>
                  <a:pt x="19859" y="224"/>
                </a:lnTo>
                <a:lnTo>
                  <a:pt x="19980" y="0"/>
                </a:ln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Rectangle 23">
            <a:extLst>
              <a:ext uri="{FF2B5EF4-FFF2-40B4-BE49-F238E27FC236}">
                <a16:creationId xmlns:a16="http://schemas.microsoft.com/office/drawing/2014/main" id="{6AF2CE20-5B5A-4572-BC81-5F99294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3386138"/>
            <a:ext cx="700087" cy="701675"/>
          </a:xfrm>
          <a:prstGeom prst="rect">
            <a:avLst/>
          </a:prstGeom>
          <a:solidFill>
            <a:srgbClr val="002B5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3960" name="Rectangle 24">
            <a:extLst>
              <a:ext uri="{FF2B5EF4-FFF2-40B4-BE49-F238E27FC236}">
                <a16:creationId xmlns:a16="http://schemas.microsoft.com/office/drawing/2014/main" id="{653FDF8F-E28E-47EE-A4E1-019EC94A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724400"/>
            <a:ext cx="303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9933"/>
                </a:solidFill>
              </a:rPr>
              <a:t>x</a:t>
            </a:r>
            <a:endParaRPr lang="en-US" altLang="zh-CN" sz="2200" i="1"/>
          </a:p>
        </p:txBody>
      </p:sp>
      <p:sp>
        <p:nvSpPr>
          <p:cNvPr id="423961" name="Rectangle 25">
            <a:extLst>
              <a:ext uri="{FF2B5EF4-FFF2-40B4-BE49-F238E27FC236}">
                <a16:creationId xmlns:a16="http://schemas.microsoft.com/office/drawing/2014/main" id="{A681A334-372A-4F16-9172-18317F25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4441825"/>
            <a:ext cx="566737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23963" name="Line 27">
            <a:extLst>
              <a:ext uri="{FF2B5EF4-FFF2-40B4-BE49-F238E27FC236}">
                <a16:creationId xmlns:a16="http://schemas.microsoft.com/office/drawing/2014/main" id="{0F329E27-576C-4DE1-A364-BD0D93AF4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056063"/>
            <a:ext cx="5715000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64" name="Line 28">
            <a:extLst>
              <a:ext uri="{FF2B5EF4-FFF2-40B4-BE49-F238E27FC236}">
                <a16:creationId xmlns:a16="http://schemas.microsoft.com/office/drawing/2014/main" id="{CB5D99A0-AFDE-4910-8ACB-4BE7596F7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446463"/>
            <a:ext cx="5156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66" name="Freeform 30">
            <a:extLst>
              <a:ext uri="{FF2B5EF4-FFF2-40B4-BE49-F238E27FC236}">
                <a16:creationId xmlns:a16="http://schemas.microsoft.com/office/drawing/2014/main" id="{4426627D-499B-483C-AAA9-B9AB50D16C9B}"/>
              </a:ext>
            </a:extLst>
          </p:cNvPr>
          <p:cNvSpPr>
            <a:spLocks/>
          </p:cNvSpPr>
          <p:nvPr/>
        </p:nvSpPr>
        <p:spPr bwMode="auto">
          <a:xfrm>
            <a:off x="1836738" y="4391025"/>
            <a:ext cx="2514600" cy="27305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0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117"/>
                </a:moveTo>
                <a:lnTo>
                  <a:pt x="229" y="18549"/>
                </a:lnTo>
                <a:lnTo>
                  <a:pt x="438" y="17855"/>
                </a:lnTo>
                <a:lnTo>
                  <a:pt x="666" y="17287"/>
                </a:lnTo>
                <a:lnTo>
                  <a:pt x="885" y="16656"/>
                </a:lnTo>
                <a:lnTo>
                  <a:pt x="1104" y="16088"/>
                </a:lnTo>
                <a:lnTo>
                  <a:pt x="1323" y="15521"/>
                </a:lnTo>
                <a:lnTo>
                  <a:pt x="1551" y="14890"/>
                </a:lnTo>
                <a:lnTo>
                  <a:pt x="1760" y="14322"/>
                </a:lnTo>
                <a:lnTo>
                  <a:pt x="1989" y="13754"/>
                </a:lnTo>
                <a:lnTo>
                  <a:pt x="2228" y="13123"/>
                </a:lnTo>
                <a:lnTo>
                  <a:pt x="2447" y="12555"/>
                </a:lnTo>
                <a:lnTo>
                  <a:pt x="2675" y="12050"/>
                </a:lnTo>
                <a:lnTo>
                  <a:pt x="2884" y="11420"/>
                </a:lnTo>
                <a:lnTo>
                  <a:pt x="3113" y="10915"/>
                </a:lnTo>
                <a:lnTo>
                  <a:pt x="3342" y="10347"/>
                </a:lnTo>
                <a:lnTo>
                  <a:pt x="3550" y="9779"/>
                </a:lnTo>
                <a:lnTo>
                  <a:pt x="3779" y="9274"/>
                </a:lnTo>
                <a:lnTo>
                  <a:pt x="3998" y="8770"/>
                </a:lnTo>
                <a:lnTo>
                  <a:pt x="4227" y="8202"/>
                </a:lnTo>
                <a:lnTo>
                  <a:pt x="4436" y="7697"/>
                </a:lnTo>
                <a:lnTo>
                  <a:pt x="4664" y="7256"/>
                </a:lnTo>
                <a:lnTo>
                  <a:pt x="4883" y="6814"/>
                </a:lnTo>
                <a:lnTo>
                  <a:pt x="5112" y="6309"/>
                </a:lnTo>
                <a:lnTo>
                  <a:pt x="5341" y="5868"/>
                </a:lnTo>
                <a:lnTo>
                  <a:pt x="5549" y="5426"/>
                </a:lnTo>
                <a:lnTo>
                  <a:pt x="5758" y="4984"/>
                </a:lnTo>
                <a:lnTo>
                  <a:pt x="5977" y="4543"/>
                </a:lnTo>
                <a:lnTo>
                  <a:pt x="6196" y="4164"/>
                </a:lnTo>
                <a:lnTo>
                  <a:pt x="6425" y="3785"/>
                </a:lnTo>
                <a:lnTo>
                  <a:pt x="6634" y="3407"/>
                </a:lnTo>
                <a:lnTo>
                  <a:pt x="6862" y="3028"/>
                </a:lnTo>
                <a:lnTo>
                  <a:pt x="7091" y="2713"/>
                </a:lnTo>
                <a:lnTo>
                  <a:pt x="7280" y="2397"/>
                </a:lnTo>
                <a:lnTo>
                  <a:pt x="7509" y="2082"/>
                </a:lnTo>
                <a:lnTo>
                  <a:pt x="7737" y="1830"/>
                </a:lnTo>
                <a:lnTo>
                  <a:pt x="7956" y="1514"/>
                </a:lnTo>
                <a:lnTo>
                  <a:pt x="8155" y="1262"/>
                </a:lnTo>
                <a:lnTo>
                  <a:pt x="8374" y="1073"/>
                </a:lnTo>
                <a:lnTo>
                  <a:pt x="8583" y="820"/>
                </a:lnTo>
                <a:lnTo>
                  <a:pt x="8812" y="694"/>
                </a:lnTo>
                <a:lnTo>
                  <a:pt x="9020" y="505"/>
                </a:lnTo>
                <a:lnTo>
                  <a:pt x="9229" y="379"/>
                </a:lnTo>
                <a:lnTo>
                  <a:pt x="9448" y="252"/>
                </a:lnTo>
                <a:lnTo>
                  <a:pt x="9647" y="126"/>
                </a:lnTo>
                <a:lnTo>
                  <a:pt x="9856" y="63"/>
                </a:lnTo>
                <a:lnTo>
                  <a:pt x="10075" y="63"/>
                </a:lnTo>
                <a:lnTo>
                  <a:pt x="10293" y="0"/>
                </a:lnTo>
                <a:lnTo>
                  <a:pt x="10502" y="63"/>
                </a:lnTo>
                <a:lnTo>
                  <a:pt x="10701" y="63"/>
                </a:lnTo>
                <a:lnTo>
                  <a:pt x="10910" y="63"/>
                </a:lnTo>
                <a:lnTo>
                  <a:pt x="11129" y="252"/>
                </a:lnTo>
                <a:lnTo>
                  <a:pt x="11338" y="315"/>
                </a:lnTo>
                <a:lnTo>
                  <a:pt x="11566" y="505"/>
                </a:lnTo>
                <a:lnTo>
                  <a:pt x="11785" y="757"/>
                </a:lnTo>
                <a:lnTo>
                  <a:pt x="12004" y="1009"/>
                </a:lnTo>
                <a:lnTo>
                  <a:pt x="12223" y="1262"/>
                </a:lnTo>
                <a:lnTo>
                  <a:pt x="12452" y="1514"/>
                </a:lnTo>
                <a:lnTo>
                  <a:pt x="12690" y="1893"/>
                </a:lnTo>
                <a:lnTo>
                  <a:pt x="12909" y="2271"/>
                </a:lnTo>
                <a:lnTo>
                  <a:pt x="13148" y="2713"/>
                </a:lnTo>
                <a:lnTo>
                  <a:pt x="13376" y="3091"/>
                </a:lnTo>
                <a:lnTo>
                  <a:pt x="13615" y="3533"/>
                </a:lnTo>
                <a:lnTo>
                  <a:pt x="13844" y="3975"/>
                </a:lnTo>
                <a:lnTo>
                  <a:pt x="14063" y="4479"/>
                </a:lnTo>
                <a:lnTo>
                  <a:pt x="14291" y="4921"/>
                </a:lnTo>
                <a:lnTo>
                  <a:pt x="14530" y="5489"/>
                </a:lnTo>
                <a:lnTo>
                  <a:pt x="14759" y="5994"/>
                </a:lnTo>
                <a:lnTo>
                  <a:pt x="14998" y="6498"/>
                </a:lnTo>
                <a:lnTo>
                  <a:pt x="15216" y="7066"/>
                </a:lnTo>
                <a:lnTo>
                  <a:pt x="15445" y="7634"/>
                </a:lnTo>
                <a:lnTo>
                  <a:pt x="15684" y="8202"/>
                </a:lnTo>
                <a:lnTo>
                  <a:pt x="15893" y="8770"/>
                </a:lnTo>
                <a:lnTo>
                  <a:pt x="16101" y="9338"/>
                </a:lnTo>
                <a:lnTo>
                  <a:pt x="16320" y="9905"/>
                </a:lnTo>
                <a:lnTo>
                  <a:pt x="16529" y="10473"/>
                </a:lnTo>
                <a:lnTo>
                  <a:pt x="16738" y="11041"/>
                </a:lnTo>
                <a:lnTo>
                  <a:pt x="16957" y="11609"/>
                </a:lnTo>
                <a:lnTo>
                  <a:pt x="17156" y="12177"/>
                </a:lnTo>
                <a:lnTo>
                  <a:pt x="17355" y="12744"/>
                </a:lnTo>
                <a:lnTo>
                  <a:pt x="17553" y="13249"/>
                </a:lnTo>
                <a:lnTo>
                  <a:pt x="17732" y="13880"/>
                </a:lnTo>
                <a:lnTo>
                  <a:pt x="17931" y="14385"/>
                </a:lnTo>
                <a:lnTo>
                  <a:pt x="18120" y="14953"/>
                </a:lnTo>
                <a:lnTo>
                  <a:pt x="18289" y="15457"/>
                </a:lnTo>
                <a:lnTo>
                  <a:pt x="18468" y="15962"/>
                </a:lnTo>
                <a:lnTo>
                  <a:pt x="18637" y="16404"/>
                </a:lnTo>
                <a:lnTo>
                  <a:pt x="18797" y="16845"/>
                </a:lnTo>
                <a:lnTo>
                  <a:pt x="18956" y="17350"/>
                </a:lnTo>
                <a:lnTo>
                  <a:pt x="19095" y="17729"/>
                </a:lnTo>
                <a:lnTo>
                  <a:pt x="19254" y="18170"/>
                </a:lnTo>
                <a:lnTo>
                  <a:pt x="19393" y="18549"/>
                </a:lnTo>
                <a:lnTo>
                  <a:pt x="19523" y="18864"/>
                </a:lnTo>
                <a:lnTo>
                  <a:pt x="19642" y="19180"/>
                </a:lnTo>
                <a:lnTo>
                  <a:pt x="19771" y="19495"/>
                </a:lnTo>
                <a:lnTo>
                  <a:pt x="19881" y="19748"/>
                </a:lnTo>
                <a:lnTo>
                  <a:pt x="19990" y="19937"/>
                </a:lnTo>
              </a:path>
            </a:pathLst>
          </a:cu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67" name="Freeform 31">
            <a:extLst>
              <a:ext uri="{FF2B5EF4-FFF2-40B4-BE49-F238E27FC236}">
                <a16:creationId xmlns:a16="http://schemas.microsoft.com/office/drawing/2014/main" id="{893EF1A8-C279-4C5C-B682-2C032D685811}"/>
              </a:ext>
            </a:extLst>
          </p:cNvPr>
          <p:cNvSpPr>
            <a:spLocks/>
          </p:cNvSpPr>
          <p:nvPr/>
        </p:nvSpPr>
        <p:spPr bwMode="auto">
          <a:xfrm>
            <a:off x="4322763" y="4652963"/>
            <a:ext cx="2674937" cy="26035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0"/>
                </a:moveTo>
                <a:lnTo>
                  <a:pt x="196" y="654"/>
                </a:lnTo>
                <a:lnTo>
                  <a:pt x="402" y="1242"/>
                </a:lnTo>
                <a:lnTo>
                  <a:pt x="599" y="1895"/>
                </a:lnTo>
                <a:lnTo>
                  <a:pt x="795" y="2549"/>
                </a:lnTo>
                <a:lnTo>
                  <a:pt x="982" y="3137"/>
                </a:lnTo>
                <a:lnTo>
                  <a:pt x="1188" y="3725"/>
                </a:lnTo>
                <a:lnTo>
                  <a:pt x="1384" y="4379"/>
                </a:lnTo>
                <a:lnTo>
                  <a:pt x="1581" y="4967"/>
                </a:lnTo>
                <a:lnTo>
                  <a:pt x="1777" y="5556"/>
                </a:lnTo>
                <a:lnTo>
                  <a:pt x="1983" y="6144"/>
                </a:lnTo>
                <a:lnTo>
                  <a:pt x="2180" y="6732"/>
                </a:lnTo>
                <a:lnTo>
                  <a:pt x="2376" y="7320"/>
                </a:lnTo>
                <a:lnTo>
                  <a:pt x="2563" y="7908"/>
                </a:lnTo>
                <a:lnTo>
                  <a:pt x="2769" y="8497"/>
                </a:lnTo>
                <a:lnTo>
                  <a:pt x="2965" y="9020"/>
                </a:lnTo>
                <a:lnTo>
                  <a:pt x="3162" y="9608"/>
                </a:lnTo>
                <a:lnTo>
                  <a:pt x="3368" y="10131"/>
                </a:lnTo>
                <a:lnTo>
                  <a:pt x="3564" y="10654"/>
                </a:lnTo>
                <a:lnTo>
                  <a:pt x="3761" y="11242"/>
                </a:lnTo>
                <a:lnTo>
                  <a:pt x="3966" y="11699"/>
                </a:lnTo>
                <a:lnTo>
                  <a:pt x="4163" y="12222"/>
                </a:lnTo>
                <a:lnTo>
                  <a:pt x="4359" y="12680"/>
                </a:lnTo>
                <a:lnTo>
                  <a:pt x="4574" y="13203"/>
                </a:lnTo>
                <a:lnTo>
                  <a:pt x="4790" y="13660"/>
                </a:lnTo>
                <a:lnTo>
                  <a:pt x="4977" y="14118"/>
                </a:lnTo>
                <a:lnTo>
                  <a:pt x="5173" y="14575"/>
                </a:lnTo>
                <a:lnTo>
                  <a:pt x="5370" y="15033"/>
                </a:lnTo>
                <a:lnTo>
                  <a:pt x="5566" y="15425"/>
                </a:lnTo>
                <a:lnTo>
                  <a:pt x="5781" y="15817"/>
                </a:lnTo>
                <a:lnTo>
                  <a:pt x="5978" y="16209"/>
                </a:lnTo>
                <a:lnTo>
                  <a:pt x="6183" y="16601"/>
                </a:lnTo>
                <a:lnTo>
                  <a:pt x="6380" y="16928"/>
                </a:lnTo>
                <a:lnTo>
                  <a:pt x="6576" y="17320"/>
                </a:lnTo>
                <a:lnTo>
                  <a:pt x="6791" y="17582"/>
                </a:lnTo>
                <a:lnTo>
                  <a:pt x="6988" y="17908"/>
                </a:lnTo>
                <a:lnTo>
                  <a:pt x="7203" y="18235"/>
                </a:lnTo>
                <a:lnTo>
                  <a:pt x="7399" y="18497"/>
                </a:lnTo>
                <a:lnTo>
                  <a:pt x="7615" y="18758"/>
                </a:lnTo>
                <a:lnTo>
                  <a:pt x="7811" y="18954"/>
                </a:lnTo>
                <a:lnTo>
                  <a:pt x="8026" y="19150"/>
                </a:lnTo>
                <a:lnTo>
                  <a:pt x="8241" y="19346"/>
                </a:lnTo>
                <a:lnTo>
                  <a:pt x="8438" y="19477"/>
                </a:lnTo>
                <a:lnTo>
                  <a:pt x="8644" y="19673"/>
                </a:lnTo>
                <a:lnTo>
                  <a:pt x="8859" y="19739"/>
                </a:lnTo>
                <a:lnTo>
                  <a:pt x="9055" y="19869"/>
                </a:lnTo>
                <a:lnTo>
                  <a:pt x="9270" y="19935"/>
                </a:lnTo>
                <a:lnTo>
                  <a:pt x="9486" y="19935"/>
                </a:lnTo>
                <a:lnTo>
                  <a:pt x="9691" y="19935"/>
                </a:lnTo>
                <a:lnTo>
                  <a:pt x="9906" y="19935"/>
                </a:lnTo>
                <a:lnTo>
                  <a:pt x="10122" y="19935"/>
                </a:lnTo>
                <a:lnTo>
                  <a:pt x="10327" y="19804"/>
                </a:lnTo>
                <a:lnTo>
                  <a:pt x="10552" y="19673"/>
                </a:lnTo>
                <a:lnTo>
                  <a:pt x="10795" y="19542"/>
                </a:lnTo>
                <a:lnTo>
                  <a:pt x="11020" y="19346"/>
                </a:lnTo>
                <a:lnTo>
                  <a:pt x="11244" y="19150"/>
                </a:lnTo>
                <a:lnTo>
                  <a:pt x="11478" y="18824"/>
                </a:lnTo>
                <a:lnTo>
                  <a:pt x="11712" y="18562"/>
                </a:lnTo>
                <a:lnTo>
                  <a:pt x="11964" y="18235"/>
                </a:lnTo>
                <a:lnTo>
                  <a:pt x="12208" y="17908"/>
                </a:lnTo>
                <a:lnTo>
                  <a:pt x="12460" y="17516"/>
                </a:lnTo>
                <a:lnTo>
                  <a:pt x="12713" y="17124"/>
                </a:lnTo>
                <a:lnTo>
                  <a:pt x="12956" y="16732"/>
                </a:lnTo>
                <a:lnTo>
                  <a:pt x="13199" y="16275"/>
                </a:lnTo>
                <a:lnTo>
                  <a:pt x="13442" y="15817"/>
                </a:lnTo>
                <a:lnTo>
                  <a:pt x="13704" y="15359"/>
                </a:lnTo>
                <a:lnTo>
                  <a:pt x="13957" y="14837"/>
                </a:lnTo>
                <a:lnTo>
                  <a:pt x="14210" y="14379"/>
                </a:lnTo>
                <a:lnTo>
                  <a:pt x="14443" y="13791"/>
                </a:lnTo>
                <a:lnTo>
                  <a:pt x="14696" y="13333"/>
                </a:lnTo>
                <a:lnTo>
                  <a:pt x="14958" y="12810"/>
                </a:lnTo>
                <a:lnTo>
                  <a:pt x="15201" y="12222"/>
                </a:lnTo>
                <a:lnTo>
                  <a:pt x="15454" y="11699"/>
                </a:lnTo>
                <a:lnTo>
                  <a:pt x="15688" y="11111"/>
                </a:lnTo>
                <a:lnTo>
                  <a:pt x="15921" y="10588"/>
                </a:lnTo>
                <a:lnTo>
                  <a:pt x="16146" y="10065"/>
                </a:lnTo>
                <a:lnTo>
                  <a:pt x="16389" y="9477"/>
                </a:lnTo>
                <a:lnTo>
                  <a:pt x="16614" y="8889"/>
                </a:lnTo>
                <a:lnTo>
                  <a:pt x="16848" y="8366"/>
                </a:lnTo>
                <a:lnTo>
                  <a:pt x="17072" y="7843"/>
                </a:lnTo>
                <a:lnTo>
                  <a:pt x="17287" y="7320"/>
                </a:lnTo>
                <a:lnTo>
                  <a:pt x="17493" y="6732"/>
                </a:lnTo>
                <a:lnTo>
                  <a:pt x="17717" y="6275"/>
                </a:lnTo>
                <a:lnTo>
                  <a:pt x="17923" y="5752"/>
                </a:lnTo>
                <a:lnTo>
                  <a:pt x="18120" y="5163"/>
                </a:lnTo>
                <a:lnTo>
                  <a:pt x="18307" y="4706"/>
                </a:lnTo>
                <a:lnTo>
                  <a:pt x="18494" y="4314"/>
                </a:lnTo>
                <a:lnTo>
                  <a:pt x="18681" y="3856"/>
                </a:lnTo>
                <a:lnTo>
                  <a:pt x="18849" y="3399"/>
                </a:lnTo>
                <a:lnTo>
                  <a:pt x="19018" y="3007"/>
                </a:lnTo>
                <a:lnTo>
                  <a:pt x="19177" y="2614"/>
                </a:lnTo>
                <a:lnTo>
                  <a:pt x="19336" y="2222"/>
                </a:lnTo>
                <a:lnTo>
                  <a:pt x="19486" y="1895"/>
                </a:lnTo>
                <a:lnTo>
                  <a:pt x="19616" y="1569"/>
                </a:lnTo>
                <a:lnTo>
                  <a:pt x="19747" y="1307"/>
                </a:lnTo>
                <a:lnTo>
                  <a:pt x="19878" y="1046"/>
                </a:lnTo>
                <a:lnTo>
                  <a:pt x="19991" y="850"/>
                </a:lnTo>
              </a:path>
            </a:pathLst>
          </a:cu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68" name="Rectangle 32">
            <a:extLst>
              <a:ext uri="{FF2B5EF4-FFF2-40B4-BE49-F238E27FC236}">
                <a16:creationId xmlns:a16="http://schemas.microsoft.com/office/drawing/2014/main" id="{A011BC69-7306-496C-B9EF-39FF15095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86100"/>
            <a:ext cx="6778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0000"/>
                </a:solidFill>
              </a:rPr>
              <a:t>E</a:t>
            </a:r>
            <a:endParaRPr lang="en-US" altLang="zh-CN" sz="2200" i="1"/>
          </a:p>
        </p:txBody>
      </p:sp>
      <p:sp>
        <p:nvSpPr>
          <p:cNvPr id="423970" name="Freeform 34">
            <a:extLst>
              <a:ext uri="{FF2B5EF4-FFF2-40B4-BE49-F238E27FC236}">
                <a16:creationId xmlns:a16="http://schemas.microsoft.com/office/drawing/2014/main" id="{698D4358-C88C-4B70-99DC-10ABB59A70E1}"/>
              </a:ext>
            </a:extLst>
          </p:cNvPr>
          <p:cNvSpPr>
            <a:spLocks/>
          </p:cNvSpPr>
          <p:nvPr/>
        </p:nvSpPr>
        <p:spPr bwMode="auto">
          <a:xfrm>
            <a:off x="2411413" y="4070350"/>
            <a:ext cx="1316037" cy="569913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0"/>
                </a:moveTo>
                <a:lnTo>
                  <a:pt x="209" y="659"/>
                </a:lnTo>
                <a:lnTo>
                  <a:pt x="399" y="1287"/>
                </a:lnTo>
                <a:lnTo>
                  <a:pt x="589" y="1856"/>
                </a:lnTo>
                <a:lnTo>
                  <a:pt x="798" y="2485"/>
                </a:lnTo>
                <a:lnTo>
                  <a:pt x="988" y="3174"/>
                </a:lnTo>
                <a:lnTo>
                  <a:pt x="1197" y="3802"/>
                </a:lnTo>
                <a:lnTo>
                  <a:pt x="1387" y="4311"/>
                </a:lnTo>
                <a:lnTo>
                  <a:pt x="1576" y="4940"/>
                </a:lnTo>
                <a:lnTo>
                  <a:pt x="1785" y="5569"/>
                </a:lnTo>
                <a:lnTo>
                  <a:pt x="1994" y="6198"/>
                </a:lnTo>
                <a:lnTo>
                  <a:pt x="2165" y="6707"/>
                </a:lnTo>
                <a:lnTo>
                  <a:pt x="2393" y="7275"/>
                </a:lnTo>
                <a:lnTo>
                  <a:pt x="2583" y="7844"/>
                </a:lnTo>
                <a:lnTo>
                  <a:pt x="2773" y="8503"/>
                </a:lnTo>
                <a:lnTo>
                  <a:pt x="2963" y="9042"/>
                </a:lnTo>
                <a:lnTo>
                  <a:pt x="3153" y="9611"/>
                </a:lnTo>
                <a:lnTo>
                  <a:pt x="3362" y="10150"/>
                </a:lnTo>
                <a:lnTo>
                  <a:pt x="3571" y="10629"/>
                </a:lnTo>
                <a:lnTo>
                  <a:pt x="3742" y="11228"/>
                </a:lnTo>
                <a:lnTo>
                  <a:pt x="3970" y="11707"/>
                </a:lnTo>
                <a:lnTo>
                  <a:pt x="4179" y="12275"/>
                </a:lnTo>
                <a:lnTo>
                  <a:pt x="4349" y="12725"/>
                </a:lnTo>
                <a:lnTo>
                  <a:pt x="4577" y="13204"/>
                </a:lnTo>
                <a:lnTo>
                  <a:pt x="4805" y="13683"/>
                </a:lnTo>
                <a:lnTo>
                  <a:pt x="4976" y="14102"/>
                </a:lnTo>
                <a:lnTo>
                  <a:pt x="5166" y="14551"/>
                </a:lnTo>
                <a:lnTo>
                  <a:pt x="5375" y="15030"/>
                </a:lnTo>
                <a:lnTo>
                  <a:pt x="5565" y="15389"/>
                </a:lnTo>
                <a:lnTo>
                  <a:pt x="5793" y="15808"/>
                </a:lnTo>
                <a:lnTo>
                  <a:pt x="5983" y="16168"/>
                </a:lnTo>
                <a:lnTo>
                  <a:pt x="6192" y="16617"/>
                </a:lnTo>
                <a:lnTo>
                  <a:pt x="6382" y="16976"/>
                </a:lnTo>
                <a:lnTo>
                  <a:pt x="6572" y="17246"/>
                </a:lnTo>
                <a:lnTo>
                  <a:pt x="6781" y="17605"/>
                </a:lnTo>
                <a:lnTo>
                  <a:pt x="6990" y="17934"/>
                </a:lnTo>
                <a:lnTo>
                  <a:pt x="7198" y="18204"/>
                </a:lnTo>
                <a:lnTo>
                  <a:pt x="7388" y="18473"/>
                </a:lnTo>
                <a:lnTo>
                  <a:pt x="7616" y="18713"/>
                </a:lnTo>
                <a:lnTo>
                  <a:pt x="7806" y="18922"/>
                </a:lnTo>
                <a:lnTo>
                  <a:pt x="8034" y="19162"/>
                </a:lnTo>
                <a:lnTo>
                  <a:pt x="8262" y="19341"/>
                </a:lnTo>
                <a:lnTo>
                  <a:pt x="8433" y="19521"/>
                </a:lnTo>
                <a:lnTo>
                  <a:pt x="8642" y="19641"/>
                </a:lnTo>
                <a:lnTo>
                  <a:pt x="8851" y="19760"/>
                </a:lnTo>
                <a:lnTo>
                  <a:pt x="9041" y="19850"/>
                </a:lnTo>
                <a:lnTo>
                  <a:pt x="9269" y="19850"/>
                </a:lnTo>
                <a:lnTo>
                  <a:pt x="9478" y="19970"/>
                </a:lnTo>
                <a:lnTo>
                  <a:pt x="9687" y="19970"/>
                </a:lnTo>
                <a:lnTo>
                  <a:pt x="9896" y="19970"/>
                </a:lnTo>
                <a:lnTo>
                  <a:pt x="10104" y="19940"/>
                </a:lnTo>
                <a:lnTo>
                  <a:pt x="10332" y="19820"/>
                </a:lnTo>
                <a:lnTo>
                  <a:pt x="10560" y="19731"/>
                </a:lnTo>
                <a:lnTo>
                  <a:pt x="10788" y="19581"/>
                </a:lnTo>
                <a:lnTo>
                  <a:pt x="11016" y="19341"/>
                </a:lnTo>
                <a:lnTo>
                  <a:pt x="11244" y="19132"/>
                </a:lnTo>
                <a:lnTo>
                  <a:pt x="11472" y="18862"/>
                </a:lnTo>
                <a:lnTo>
                  <a:pt x="11700" y="18563"/>
                </a:lnTo>
                <a:lnTo>
                  <a:pt x="11966" y="18234"/>
                </a:lnTo>
                <a:lnTo>
                  <a:pt x="12213" y="17904"/>
                </a:lnTo>
                <a:lnTo>
                  <a:pt x="12460" y="17515"/>
                </a:lnTo>
                <a:lnTo>
                  <a:pt x="12726" y="17096"/>
                </a:lnTo>
                <a:lnTo>
                  <a:pt x="12953" y="16766"/>
                </a:lnTo>
                <a:lnTo>
                  <a:pt x="13200" y="16198"/>
                </a:lnTo>
                <a:lnTo>
                  <a:pt x="13428" y="15778"/>
                </a:lnTo>
                <a:lnTo>
                  <a:pt x="13713" y="15359"/>
                </a:lnTo>
                <a:lnTo>
                  <a:pt x="13979" y="14850"/>
                </a:lnTo>
                <a:lnTo>
                  <a:pt x="14207" y="14401"/>
                </a:lnTo>
                <a:lnTo>
                  <a:pt x="14435" y="13802"/>
                </a:lnTo>
                <a:lnTo>
                  <a:pt x="14682" y="13293"/>
                </a:lnTo>
                <a:lnTo>
                  <a:pt x="14967" y="12754"/>
                </a:lnTo>
                <a:lnTo>
                  <a:pt x="15195" y="12275"/>
                </a:lnTo>
                <a:lnTo>
                  <a:pt x="15461" y="11647"/>
                </a:lnTo>
                <a:lnTo>
                  <a:pt x="15689" y="11108"/>
                </a:lnTo>
                <a:lnTo>
                  <a:pt x="15916" y="10599"/>
                </a:lnTo>
                <a:lnTo>
                  <a:pt x="16144" y="10060"/>
                </a:lnTo>
                <a:lnTo>
                  <a:pt x="16391" y="9491"/>
                </a:lnTo>
                <a:lnTo>
                  <a:pt x="16619" y="8892"/>
                </a:lnTo>
                <a:lnTo>
                  <a:pt x="16866" y="8353"/>
                </a:lnTo>
                <a:lnTo>
                  <a:pt x="17075" y="7814"/>
                </a:lnTo>
                <a:lnTo>
                  <a:pt x="17284" y="7275"/>
                </a:lnTo>
                <a:lnTo>
                  <a:pt x="17493" y="6737"/>
                </a:lnTo>
                <a:lnTo>
                  <a:pt x="17721" y="6257"/>
                </a:lnTo>
                <a:lnTo>
                  <a:pt x="17930" y="5749"/>
                </a:lnTo>
                <a:lnTo>
                  <a:pt x="18101" y="5240"/>
                </a:lnTo>
                <a:lnTo>
                  <a:pt x="18291" y="4701"/>
                </a:lnTo>
                <a:lnTo>
                  <a:pt x="18500" y="4281"/>
                </a:lnTo>
                <a:lnTo>
                  <a:pt x="18670" y="3862"/>
                </a:lnTo>
                <a:lnTo>
                  <a:pt x="18841" y="3383"/>
                </a:lnTo>
                <a:lnTo>
                  <a:pt x="19012" y="2964"/>
                </a:lnTo>
                <a:lnTo>
                  <a:pt x="19183" y="2605"/>
                </a:lnTo>
                <a:lnTo>
                  <a:pt x="19335" y="2275"/>
                </a:lnTo>
                <a:lnTo>
                  <a:pt x="19487" y="1886"/>
                </a:lnTo>
                <a:lnTo>
                  <a:pt x="19620" y="1677"/>
                </a:lnTo>
                <a:lnTo>
                  <a:pt x="19734" y="1347"/>
                </a:lnTo>
                <a:lnTo>
                  <a:pt x="19886" y="1078"/>
                </a:lnTo>
                <a:lnTo>
                  <a:pt x="19981" y="838"/>
                </a:lnTo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71" name="Freeform 35">
            <a:extLst>
              <a:ext uri="{FF2B5EF4-FFF2-40B4-BE49-F238E27FC236}">
                <a16:creationId xmlns:a16="http://schemas.microsoft.com/office/drawing/2014/main" id="{0904B29C-4701-46B6-9B5E-87B13F2AC608}"/>
              </a:ext>
            </a:extLst>
          </p:cNvPr>
          <p:cNvSpPr>
            <a:spLocks/>
          </p:cNvSpPr>
          <p:nvPr/>
        </p:nvSpPr>
        <p:spPr bwMode="auto">
          <a:xfrm>
            <a:off x="1204913" y="3429000"/>
            <a:ext cx="1238250" cy="657225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0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074"/>
                </a:moveTo>
                <a:lnTo>
                  <a:pt x="242" y="18466"/>
                </a:lnTo>
                <a:lnTo>
                  <a:pt x="424" y="17887"/>
                </a:lnTo>
                <a:lnTo>
                  <a:pt x="666" y="17250"/>
                </a:lnTo>
                <a:lnTo>
                  <a:pt x="888" y="16700"/>
                </a:lnTo>
                <a:lnTo>
                  <a:pt x="1090" y="16064"/>
                </a:lnTo>
                <a:lnTo>
                  <a:pt x="1332" y="15456"/>
                </a:lnTo>
                <a:lnTo>
                  <a:pt x="1554" y="14848"/>
                </a:lnTo>
                <a:lnTo>
                  <a:pt x="1756" y="14269"/>
                </a:lnTo>
                <a:lnTo>
                  <a:pt x="1998" y="13690"/>
                </a:lnTo>
                <a:lnTo>
                  <a:pt x="2220" y="13140"/>
                </a:lnTo>
                <a:lnTo>
                  <a:pt x="2442" y="12590"/>
                </a:lnTo>
                <a:lnTo>
                  <a:pt x="2684" y="12012"/>
                </a:lnTo>
                <a:lnTo>
                  <a:pt x="2886" y="11520"/>
                </a:lnTo>
                <a:lnTo>
                  <a:pt x="3108" y="10854"/>
                </a:lnTo>
                <a:lnTo>
                  <a:pt x="3330" y="10362"/>
                </a:lnTo>
                <a:lnTo>
                  <a:pt x="3552" y="9783"/>
                </a:lnTo>
                <a:lnTo>
                  <a:pt x="3774" y="9291"/>
                </a:lnTo>
                <a:lnTo>
                  <a:pt x="3976" y="8770"/>
                </a:lnTo>
                <a:lnTo>
                  <a:pt x="4218" y="8220"/>
                </a:lnTo>
                <a:lnTo>
                  <a:pt x="4460" y="7699"/>
                </a:lnTo>
                <a:lnTo>
                  <a:pt x="4662" y="7236"/>
                </a:lnTo>
                <a:lnTo>
                  <a:pt x="4884" y="6773"/>
                </a:lnTo>
                <a:lnTo>
                  <a:pt x="5126" y="6339"/>
                </a:lnTo>
                <a:lnTo>
                  <a:pt x="5348" y="5904"/>
                </a:lnTo>
                <a:lnTo>
                  <a:pt x="5550" y="5412"/>
                </a:lnTo>
                <a:lnTo>
                  <a:pt x="5752" y="4978"/>
                </a:lnTo>
                <a:lnTo>
                  <a:pt x="5974" y="4573"/>
                </a:lnTo>
                <a:lnTo>
                  <a:pt x="6196" y="4139"/>
                </a:lnTo>
                <a:lnTo>
                  <a:pt x="6418" y="3763"/>
                </a:lnTo>
                <a:lnTo>
                  <a:pt x="6620" y="3386"/>
                </a:lnTo>
                <a:lnTo>
                  <a:pt x="6862" y="3068"/>
                </a:lnTo>
                <a:lnTo>
                  <a:pt x="7084" y="2692"/>
                </a:lnTo>
                <a:lnTo>
                  <a:pt x="7286" y="2431"/>
                </a:lnTo>
                <a:lnTo>
                  <a:pt x="7528" y="2113"/>
                </a:lnTo>
                <a:lnTo>
                  <a:pt x="7730" y="1795"/>
                </a:lnTo>
                <a:lnTo>
                  <a:pt x="7952" y="1621"/>
                </a:lnTo>
                <a:lnTo>
                  <a:pt x="8153" y="1302"/>
                </a:lnTo>
                <a:lnTo>
                  <a:pt x="8355" y="1071"/>
                </a:lnTo>
                <a:lnTo>
                  <a:pt x="8577" y="839"/>
                </a:lnTo>
                <a:lnTo>
                  <a:pt x="8799" y="666"/>
                </a:lnTo>
                <a:lnTo>
                  <a:pt x="9021" y="463"/>
                </a:lnTo>
                <a:lnTo>
                  <a:pt x="9243" y="376"/>
                </a:lnTo>
                <a:lnTo>
                  <a:pt x="9445" y="260"/>
                </a:lnTo>
                <a:lnTo>
                  <a:pt x="9647" y="145"/>
                </a:lnTo>
                <a:lnTo>
                  <a:pt x="9869" y="145"/>
                </a:lnTo>
                <a:lnTo>
                  <a:pt x="10071" y="29"/>
                </a:lnTo>
                <a:lnTo>
                  <a:pt x="10293" y="0"/>
                </a:lnTo>
                <a:lnTo>
                  <a:pt x="10494" y="29"/>
                </a:lnTo>
                <a:lnTo>
                  <a:pt x="10696" y="29"/>
                </a:lnTo>
                <a:lnTo>
                  <a:pt x="10918" y="145"/>
                </a:lnTo>
                <a:lnTo>
                  <a:pt x="11140" y="203"/>
                </a:lnTo>
                <a:lnTo>
                  <a:pt x="11342" y="260"/>
                </a:lnTo>
                <a:lnTo>
                  <a:pt x="11564" y="579"/>
                </a:lnTo>
                <a:lnTo>
                  <a:pt x="11786" y="781"/>
                </a:lnTo>
                <a:lnTo>
                  <a:pt x="11988" y="984"/>
                </a:lnTo>
                <a:lnTo>
                  <a:pt x="12230" y="1245"/>
                </a:lnTo>
                <a:lnTo>
                  <a:pt x="12432" y="1621"/>
                </a:lnTo>
                <a:lnTo>
                  <a:pt x="12674" y="1910"/>
                </a:lnTo>
                <a:lnTo>
                  <a:pt x="12916" y="2287"/>
                </a:lnTo>
                <a:lnTo>
                  <a:pt x="13138" y="2692"/>
                </a:lnTo>
                <a:lnTo>
                  <a:pt x="13380" y="3097"/>
                </a:lnTo>
                <a:lnTo>
                  <a:pt x="13623" y="3531"/>
                </a:lnTo>
                <a:lnTo>
                  <a:pt x="13845" y="3936"/>
                </a:lnTo>
                <a:lnTo>
                  <a:pt x="14067" y="4457"/>
                </a:lnTo>
                <a:lnTo>
                  <a:pt x="14289" y="4949"/>
                </a:lnTo>
                <a:lnTo>
                  <a:pt x="14531" y="5412"/>
                </a:lnTo>
                <a:lnTo>
                  <a:pt x="14773" y="5962"/>
                </a:lnTo>
                <a:lnTo>
                  <a:pt x="14995" y="6454"/>
                </a:lnTo>
                <a:lnTo>
                  <a:pt x="15217" y="7033"/>
                </a:lnTo>
                <a:lnTo>
                  <a:pt x="15459" y="7612"/>
                </a:lnTo>
                <a:lnTo>
                  <a:pt x="15681" y="8191"/>
                </a:lnTo>
                <a:lnTo>
                  <a:pt x="15903" y="8770"/>
                </a:lnTo>
                <a:lnTo>
                  <a:pt x="16085" y="9320"/>
                </a:lnTo>
                <a:lnTo>
                  <a:pt x="16307" y="9928"/>
                </a:lnTo>
                <a:lnTo>
                  <a:pt x="16529" y="10420"/>
                </a:lnTo>
                <a:lnTo>
                  <a:pt x="16731" y="11027"/>
                </a:lnTo>
                <a:lnTo>
                  <a:pt x="16973" y="11606"/>
                </a:lnTo>
                <a:lnTo>
                  <a:pt x="17175" y="12185"/>
                </a:lnTo>
                <a:lnTo>
                  <a:pt x="17356" y="12735"/>
                </a:lnTo>
                <a:lnTo>
                  <a:pt x="17558" y="13314"/>
                </a:lnTo>
                <a:lnTo>
                  <a:pt x="17719" y="13835"/>
                </a:lnTo>
                <a:lnTo>
                  <a:pt x="17941" y="14356"/>
                </a:lnTo>
                <a:lnTo>
                  <a:pt x="18123" y="14906"/>
                </a:lnTo>
                <a:lnTo>
                  <a:pt x="18285" y="15427"/>
                </a:lnTo>
                <a:lnTo>
                  <a:pt x="18466" y="15919"/>
                </a:lnTo>
                <a:lnTo>
                  <a:pt x="18648" y="16411"/>
                </a:lnTo>
                <a:lnTo>
                  <a:pt x="18789" y="16874"/>
                </a:lnTo>
                <a:lnTo>
                  <a:pt x="18951" y="17308"/>
                </a:lnTo>
                <a:lnTo>
                  <a:pt x="19092" y="17713"/>
                </a:lnTo>
                <a:lnTo>
                  <a:pt x="19253" y="18119"/>
                </a:lnTo>
                <a:lnTo>
                  <a:pt x="19395" y="18524"/>
                </a:lnTo>
                <a:lnTo>
                  <a:pt x="19536" y="18900"/>
                </a:lnTo>
                <a:lnTo>
                  <a:pt x="19637" y="19190"/>
                </a:lnTo>
                <a:lnTo>
                  <a:pt x="19758" y="19421"/>
                </a:lnTo>
                <a:lnTo>
                  <a:pt x="19879" y="19768"/>
                </a:lnTo>
                <a:lnTo>
                  <a:pt x="19980" y="19971"/>
                </a:lnTo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72" name="Line 36">
            <a:extLst>
              <a:ext uri="{FF2B5EF4-FFF2-40B4-BE49-F238E27FC236}">
                <a16:creationId xmlns:a16="http://schemas.microsoft.com/office/drawing/2014/main" id="{46539B61-D09D-4A21-87D3-B4B6B20C0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5863" y="3400425"/>
            <a:ext cx="625475" cy="600075"/>
          </a:xfrm>
          <a:prstGeom prst="line">
            <a:avLst/>
          </a:prstGeom>
          <a:noFill/>
          <a:ln w="123825">
            <a:solidFill>
              <a:srgbClr val="002B5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73" name="Freeform 37">
            <a:extLst>
              <a:ext uri="{FF2B5EF4-FFF2-40B4-BE49-F238E27FC236}">
                <a16:creationId xmlns:a16="http://schemas.microsoft.com/office/drawing/2014/main" id="{3440D35E-8D34-4960-B785-C80A75163A2C}"/>
              </a:ext>
            </a:extLst>
          </p:cNvPr>
          <p:cNvSpPr>
            <a:spLocks/>
          </p:cNvSpPr>
          <p:nvPr/>
        </p:nvSpPr>
        <p:spPr bwMode="auto">
          <a:xfrm>
            <a:off x="3736975" y="3446463"/>
            <a:ext cx="1227138" cy="630237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0 h 20000"/>
              <a:gd name="T48" fmla="*/ 2147483646 w 20000"/>
              <a:gd name="T49" fmla="*/ 0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970"/>
                </a:moveTo>
                <a:lnTo>
                  <a:pt x="204" y="19311"/>
                </a:lnTo>
                <a:lnTo>
                  <a:pt x="408" y="18683"/>
                </a:lnTo>
                <a:lnTo>
                  <a:pt x="591" y="18114"/>
                </a:lnTo>
                <a:lnTo>
                  <a:pt x="795" y="17485"/>
                </a:lnTo>
                <a:lnTo>
                  <a:pt x="979" y="16796"/>
                </a:lnTo>
                <a:lnTo>
                  <a:pt x="1203" y="16168"/>
                </a:lnTo>
                <a:lnTo>
                  <a:pt x="1386" y="15659"/>
                </a:lnTo>
                <a:lnTo>
                  <a:pt x="1570" y="15030"/>
                </a:lnTo>
                <a:lnTo>
                  <a:pt x="1794" y="14401"/>
                </a:lnTo>
                <a:lnTo>
                  <a:pt x="1998" y="13772"/>
                </a:lnTo>
                <a:lnTo>
                  <a:pt x="2161" y="13263"/>
                </a:lnTo>
                <a:lnTo>
                  <a:pt x="2385" y="12695"/>
                </a:lnTo>
                <a:lnTo>
                  <a:pt x="2589" y="12126"/>
                </a:lnTo>
                <a:lnTo>
                  <a:pt x="2773" y="11467"/>
                </a:lnTo>
                <a:lnTo>
                  <a:pt x="2956" y="10928"/>
                </a:lnTo>
                <a:lnTo>
                  <a:pt x="3160" y="10359"/>
                </a:lnTo>
                <a:lnTo>
                  <a:pt x="3364" y="9820"/>
                </a:lnTo>
                <a:lnTo>
                  <a:pt x="3568" y="9341"/>
                </a:lnTo>
                <a:lnTo>
                  <a:pt x="3751" y="8743"/>
                </a:lnTo>
                <a:lnTo>
                  <a:pt x="3976" y="8263"/>
                </a:lnTo>
                <a:lnTo>
                  <a:pt x="4179" y="7695"/>
                </a:lnTo>
                <a:lnTo>
                  <a:pt x="4343" y="7246"/>
                </a:lnTo>
                <a:lnTo>
                  <a:pt x="4587" y="6766"/>
                </a:lnTo>
                <a:lnTo>
                  <a:pt x="4811" y="6287"/>
                </a:lnTo>
                <a:lnTo>
                  <a:pt x="4975" y="5868"/>
                </a:lnTo>
                <a:lnTo>
                  <a:pt x="5158" y="5419"/>
                </a:lnTo>
                <a:lnTo>
                  <a:pt x="5382" y="4940"/>
                </a:lnTo>
                <a:lnTo>
                  <a:pt x="5566" y="4581"/>
                </a:lnTo>
                <a:lnTo>
                  <a:pt x="5790" y="4162"/>
                </a:lnTo>
                <a:lnTo>
                  <a:pt x="5973" y="3802"/>
                </a:lnTo>
                <a:lnTo>
                  <a:pt x="6198" y="3353"/>
                </a:lnTo>
                <a:lnTo>
                  <a:pt x="6381" y="2994"/>
                </a:lnTo>
                <a:lnTo>
                  <a:pt x="6565" y="2725"/>
                </a:lnTo>
                <a:lnTo>
                  <a:pt x="6789" y="2365"/>
                </a:lnTo>
                <a:lnTo>
                  <a:pt x="6993" y="2036"/>
                </a:lnTo>
                <a:lnTo>
                  <a:pt x="7197" y="1766"/>
                </a:lnTo>
                <a:lnTo>
                  <a:pt x="7380" y="1497"/>
                </a:lnTo>
                <a:lnTo>
                  <a:pt x="7625" y="1257"/>
                </a:lnTo>
                <a:lnTo>
                  <a:pt x="7808" y="1048"/>
                </a:lnTo>
                <a:lnTo>
                  <a:pt x="8033" y="808"/>
                </a:lnTo>
                <a:lnTo>
                  <a:pt x="8257" y="629"/>
                </a:lnTo>
                <a:lnTo>
                  <a:pt x="8440" y="449"/>
                </a:lnTo>
                <a:lnTo>
                  <a:pt x="8644" y="329"/>
                </a:lnTo>
                <a:lnTo>
                  <a:pt x="8848" y="210"/>
                </a:lnTo>
                <a:lnTo>
                  <a:pt x="9032" y="120"/>
                </a:lnTo>
                <a:lnTo>
                  <a:pt x="9276" y="120"/>
                </a:lnTo>
                <a:lnTo>
                  <a:pt x="9480" y="0"/>
                </a:lnTo>
                <a:lnTo>
                  <a:pt x="9684" y="0"/>
                </a:lnTo>
                <a:lnTo>
                  <a:pt x="9888" y="0"/>
                </a:lnTo>
                <a:lnTo>
                  <a:pt x="10112" y="30"/>
                </a:lnTo>
                <a:lnTo>
                  <a:pt x="10336" y="150"/>
                </a:lnTo>
                <a:lnTo>
                  <a:pt x="10561" y="240"/>
                </a:lnTo>
                <a:lnTo>
                  <a:pt x="10785" y="389"/>
                </a:lnTo>
                <a:lnTo>
                  <a:pt x="11009" y="629"/>
                </a:lnTo>
                <a:lnTo>
                  <a:pt x="11254" y="838"/>
                </a:lnTo>
                <a:lnTo>
                  <a:pt x="11478" y="1108"/>
                </a:lnTo>
                <a:lnTo>
                  <a:pt x="11702" y="1407"/>
                </a:lnTo>
                <a:lnTo>
                  <a:pt x="11967" y="1737"/>
                </a:lnTo>
                <a:lnTo>
                  <a:pt x="12212" y="2066"/>
                </a:lnTo>
                <a:lnTo>
                  <a:pt x="12457" y="2455"/>
                </a:lnTo>
                <a:lnTo>
                  <a:pt x="12722" y="2874"/>
                </a:lnTo>
                <a:lnTo>
                  <a:pt x="12946" y="3204"/>
                </a:lnTo>
                <a:lnTo>
                  <a:pt x="13191" y="3772"/>
                </a:lnTo>
                <a:lnTo>
                  <a:pt x="13435" y="4192"/>
                </a:lnTo>
                <a:lnTo>
                  <a:pt x="13721" y="4611"/>
                </a:lnTo>
                <a:lnTo>
                  <a:pt x="13986" y="5120"/>
                </a:lnTo>
                <a:lnTo>
                  <a:pt x="14210" y="5569"/>
                </a:lnTo>
                <a:lnTo>
                  <a:pt x="14434" y="6168"/>
                </a:lnTo>
                <a:lnTo>
                  <a:pt x="14679" y="6677"/>
                </a:lnTo>
                <a:lnTo>
                  <a:pt x="14964" y="7216"/>
                </a:lnTo>
                <a:lnTo>
                  <a:pt x="15189" y="7695"/>
                </a:lnTo>
                <a:lnTo>
                  <a:pt x="15454" y="8323"/>
                </a:lnTo>
                <a:lnTo>
                  <a:pt x="15698" y="8862"/>
                </a:lnTo>
                <a:lnTo>
                  <a:pt x="15923" y="9371"/>
                </a:lnTo>
                <a:lnTo>
                  <a:pt x="16147" y="9910"/>
                </a:lnTo>
                <a:lnTo>
                  <a:pt x="16391" y="10479"/>
                </a:lnTo>
                <a:lnTo>
                  <a:pt x="16616" y="11078"/>
                </a:lnTo>
                <a:lnTo>
                  <a:pt x="16860" y="11617"/>
                </a:lnTo>
                <a:lnTo>
                  <a:pt x="17085" y="12156"/>
                </a:lnTo>
                <a:lnTo>
                  <a:pt x="17288" y="12695"/>
                </a:lnTo>
                <a:lnTo>
                  <a:pt x="17492" y="13234"/>
                </a:lnTo>
                <a:lnTo>
                  <a:pt x="17717" y="13713"/>
                </a:lnTo>
                <a:lnTo>
                  <a:pt x="17920" y="14222"/>
                </a:lnTo>
                <a:lnTo>
                  <a:pt x="18104" y="14731"/>
                </a:lnTo>
                <a:lnTo>
                  <a:pt x="18287" y="15269"/>
                </a:lnTo>
                <a:lnTo>
                  <a:pt x="18491" y="15689"/>
                </a:lnTo>
                <a:lnTo>
                  <a:pt x="18675" y="16108"/>
                </a:lnTo>
                <a:lnTo>
                  <a:pt x="18838" y="16587"/>
                </a:lnTo>
                <a:lnTo>
                  <a:pt x="19021" y="17006"/>
                </a:lnTo>
                <a:lnTo>
                  <a:pt x="19185" y="17365"/>
                </a:lnTo>
                <a:lnTo>
                  <a:pt x="19327" y="17695"/>
                </a:lnTo>
                <a:lnTo>
                  <a:pt x="19490" y="18084"/>
                </a:lnTo>
                <a:lnTo>
                  <a:pt x="19613" y="18293"/>
                </a:lnTo>
                <a:lnTo>
                  <a:pt x="19735" y="18623"/>
                </a:lnTo>
                <a:lnTo>
                  <a:pt x="19878" y="18892"/>
                </a:lnTo>
                <a:lnTo>
                  <a:pt x="19980" y="19132"/>
                </a:lnTo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74" name="Freeform 38">
            <a:extLst>
              <a:ext uri="{FF2B5EF4-FFF2-40B4-BE49-F238E27FC236}">
                <a16:creationId xmlns:a16="http://schemas.microsoft.com/office/drawing/2014/main" id="{1A171D3D-3713-4FC6-B297-BC19072733A0}"/>
              </a:ext>
            </a:extLst>
          </p:cNvPr>
          <p:cNvSpPr>
            <a:spLocks/>
          </p:cNvSpPr>
          <p:nvPr/>
        </p:nvSpPr>
        <p:spPr bwMode="auto">
          <a:xfrm>
            <a:off x="6338888" y="3446463"/>
            <a:ext cx="1346200" cy="652462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0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19981" y="19074"/>
                </a:moveTo>
                <a:lnTo>
                  <a:pt x="19758" y="18466"/>
                </a:lnTo>
                <a:lnTo>
                  <a:pt x="19553" y="17887"/>
                </a:lnTo>
                <a:lnTo>
                  <a:pt x="19330" y="17250"/>
                </a:lnTo>
                <a:lnTo>
                  <a:pt x="19088" y="16700"/>
                </a:lnTo>
                <a:lnTo>
                  <a:pt x="18883" y="16064"/>
                </a:lnTo>
                <a:lnTo>
                  <a:pt x="18659" y="15456"/>
                </a:lnTo>
                <a:lnTo>
                  <a:pt x="18454" y="14848"/>
                </a:lnTo>
                <a:lnTo>
                  <a:pt x="18231" y="14269"/>
                </a:lnTo>
                <a:lnTo>
                  <a:pt x="17989" y="13690"/>
                </a:lnTo>
                <a:lnTo>
                  <a:pt x="17765" y="13140"/>
                </a:lnTo>
                <a:lnTo>
                  <a:pt x="17523" y="12590"/>
                </a:lnTo>
                <a:lnTo>
                  <a:pt x="17300" y="12012"/>
                </a:lnTo>
                <a:lnTo>
                  <a:pt x="17095" y="11520"/>
                </a:lnTo>
                <a:lnTo>
                  <a:pt x="16872" y="10854"/>
                </a:lnTo>
                <a:lnTo>
                  <a:pt x="16648" y="10362"/>
                </a:lnTo>
                <a:lnTo>
                  <a:pt x="16443" y="9783"/>
                </a:lnTo>
                <a:lnTo>
                  <a:pt x="16201" y="9291"/>
                </a:lnTo>
                <a:lnTo>
                  <a:pt x="15996" y="8770"/>
                </a:lnTo>
                <a:lnTo>
                  <a:pt x="15754" y="8220"/>
                </a:lnTo>
                <a:lnTo>
                  <a:pt x="15549" y="7699"/>
                </a:lnTo>
                <a:lnTo>
                  <a:pt x="15326" y="7236"/>
                </a:lnTo>
                <a:lnTo>
                  <a:pt x="15102" y="6773"/>
                </a:lnTo>
                <a:lnTo>
                  <a:pt x="14879" y="6339"/>
                </a:lnTo>
                <a:lnTo>
                  <a:pt x="14655" y="5904"/>
                </a:lnTo>
                <a:lnTo>
                  <a:pt x="14432" y="5412"/>
                </a:lnTo>
                <a:lnTo>
                  <a:pt x="14227" y="4978"/>
                </a:lnTo>
                <a:lnTo>
                  <a:pt x="14022" y="4573"/>
                </a:lnTo>
                <a:lnTo>
                  <a:pt x="13780" y="4139"/>
                </a:lnTo>
                <a:lnTo>
                  <a:pt x="13575" y="3763"/>
                </a:lnTo>
                <a:lnTo>
                  <a:pt x="13352" y="3386"/>
                </a:lnTo>
                <a:lnTo>
                  <a:pt x="13128" y="3068"/>
                </a:lnTo>
                <a:lnTo>
                  <a:pt x="12905" y="2692"/>
                </a:lnTo>
                <a:lnTo>
                  <a:pt x="12700" y="2431"/>
                </a:lnTo>
                <a:lnTo>
                  <a:pt x="12477" y="2113"/>
                </a:lnTo>
                <a:lnTo>
                  <a:pt x="12253" y="1795"/>
                </a:lnTo>
                <a:lnTo>
                  <a:pt x="12030" y="1621"/>
                </a:lnTo>
                <a:lnTo>
                  <a:pt x="11825" y="1302"/>
                </a:lnTo>
                <a:lnTo>
                  <a:pt x="11620" y="1071"/>
                </a:lnTo>
                <a:lnTo>
                  <a:pt x="11397" y="839"/>
                </a:lnTo>
                <a:lnTo>
                  <a:pt x="11192" y="666"/>
                </a:lnTo>
                <a:lnTo>
                  <a:pt x="10968" y="463"/>
                </a:lnTo>
                <a:lnTo>
                  <a:pt x="10745" y="376"/>
                </a:lnTo>
                <a:lnTo>
                  <a:pt x="10559" y="260"/>
                </a:lnTo>
                <a:lnTo>
                  <a:pt x="10335" y="145"/>
                </a:lnTo>
                <a:lnTo>
                  <a:pt x="10130" y="145"/>
                </a:lnTo>
                <a:lnTo>
                  <a:pt x="9907" y="29"/>
                </a:lnTo>
                <a:lnTo>
                  <a:pt x="9702" y="0"/>
                </a:lnTo>
                <a:lnTo>
                  <a:pt x="9479" y="29"/>
                </a:lnTo>
                <a:lnTo>
                  <a:pt x="9292" y="29"/>
                </a:lnTo>
                <a:lnTo>
                  <a:pt x="9069" y="145"/>
                </a:lnTo>
                <a:lnTo>
                  <a:pt x="8845" y="203"/>
                </a:lnTo>
                <a:lnTo>
                  <a:pt x="8659" y="260"/>
                </a:lnTo>
                <a:lnTo>
                  <a:pt x="8417" y="579"/>
                </a:lnTo>
                <a:lnTo>
                  <a:pt x="8194" y="781"/>
                </a:lnTo>
                <a:lnTo>
                  <a:pt x="7989" y="984"/>
                </a:lnTo>
                <a:lnTo>
                  <a:pt x="7747" y="1245"/>
                </a:lnTo>
                <a:lnTo>
                  <a:pt x="7542" y="1621"/>
                </a:lnTo>
                <a:lnTo>
                  <a:pt x="7300" y="1910"/>
                </a:lnTo>
                <a:lnTo>
                  <a:pt x="7058" y="2287"/>
                </a:lnTo>
                <a:lnTo>
                  <a:pt x="6834" y="2692"/>
                </a:lnTo>
                <a:lnTo>
                  <a:pt x="6611" y="3097"/>
                </a:lnTo>
                <a:lnTo>
                  <a:pt x="6369" y="3531"/>
                </a:lnTo>
                <a:lnTo>
                  <a:pt x="6145" y="3936"/>
                </a:lnTo>
                <a:lnTo>
                  <a:pt x="5922" y="4457"/>
                </a:lnTo>
                <a:lnTo>
                  <a:pt x="5698" y="4949"/>
                </a:lnTo>
                <a:lnTo>
                  <a:pt x="5456" y="5412"/>
                </a:lnTo>
                <a:lnTo>
                  <a:pt x="5233" y="5962"/>
                </a:lnTo>
                <a:lnTo>
                  <a:pt x="4991" y="6454"/>
                </a:lnTo>
                <a:lnTo>
                  <a:pt x="4767" y="7033"/>
                </a:lnTo>
                <a:lnTo>
                  <a:pt x="4544" y="7612"/>
                </a:lnTo>
                <a:lnTo>
                  <a:pt x="4302" y="8191"/>
                </a:lnTo>
                <a:lnTo>
                  <a:pt x="4097" y="8770"/>
                </a:lnTo>
                <a:lnTo>
                  <a:pt x="3892" y="9320"/>
                </a:lnTo>
                <a:lnTo>
                  <a:pt x="3669" y="9928"/>
                </a:lnTo>
                <a:lnTo>
                  <a:pt x="3464" y="10420"/>
                </a:lnTo>
                <a:lnTo>
                  <a:pt x="3240" y="11027"/>
                </a:lnTo>
                <a:lnTo>
                  <a:pt x="3035" y="11606"/>
                </a:lnTo>
                <a:lnTo>
                  <a:pt x="2831" y="12185"/>
                </a:lnTo>
                <a:lnTo>
                  <a:pt x="2644" y="12735"/>
                </a:lnTo>
                <a:lnTo>
                  <a:pt x="2439" y="13314"/>
                </a:lnTo>
                <a:lnTo>
                  <a:pt x="2235" y="13835"/>
                </a:lnTo>
                <a:lnTo>
                  <a:pt x="2048" y="14356"/>
                </a:lnTo>
                <a:lnTo>
                  <a:pt x="1862" y="14906"/>
                </a:lnTo>
                <a:lnTo>
                  <a:pt x="1695" y="15427"/>
                </a:lnTo>
                <a:lnTo>
                  <a:pt x="1508" y="15919"/>
                </a:lnTo>
                <a:lnTo>
                  <a:pt x="1359" y="16411"/>
                </a:lnTo>
                <a:lnTo>
                  <a:pt x="1192" y="16874"/>
                </a:lnTo>
                <a:lnTo>
                  <a:pt x="1024" y="17308"/>
                </a:lnTo>
                <a:lnTo>
                  <a:pt x="894" y="17713"/>
                </a:lnTo>
                <a:lnTo>
                  <a:pt x="726" y="18119"/>
                </a:lnTo>
                <a:lnTo>
                  <a:pt x="596" y="18524"/>
                </a:lnTo>
                <a:lnTo>
                  <a:pt x="466" y="18900"/>
                </a:lnTo>
                <a:lnTo>
                  <a:pt x="335" y="19190"/>
                </a:lnTo>
                <a:lnTo>
                  <a:pt x="223" y="19421"/>
                </a:lnTo>
                <a:lnTo>
                  <a:pt x="112" y="19768"/>
                </a:lnTo>
                <a:lnTo>
                  <a:pt x="0" y="19971"/>
                </a:lnTo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76" name="Freeform 40">
            <a:extLst>
              <a:ext uri="{FF2B5EF4-FFF2-40B4-BE49-F238E27FC236}">
                <a16:creationId xmlns:a16="http://schemas.microsoft.com/office/drawing/2014/main" id="{E2F88465-10F2-4923-879C-92D4962CCB74}"/>
              </a:ext>
            </a:extLst>
          </p:cNvPr>
          <p:cNvSpPr>
            <a:spLocks/>
          </p:cNvSpPr>
          <p:nvPr/>
        </p:nvSpPr>
        <p:spPr bwMode="auto">
          <a:xfrm>
            <a:off x="4953000" y="4056063"/>
            <a:ext cx="1411288" cy="60325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0"/>
                </a:moveTo>
                <a:lnTo>
                  <a:pt x="210" y="659"/>
                </a:lnTo>
                <a:lnTo>
                  <a:pt x="403" y="1287"/>
                </a:lnTo>
                <a:lnTo>
                  <a:pt x="596" y="1856"/>
                </a:lnTo>
                <a:lnTo>
                  <a:pt x="806" y="2485"/>
                </a:lnTo>
                <a:lnTo>
                  <a:pt x="982" y="3174"/>
                </a:lnTo>
                <a:lnTo>
                  <a:pt x="1192" y="3802"/>
                </a:lnTo>
                <a:lnTo>
                  <a:pt x="1385" y="4311"/>
                </a:lnTo>
                <a:lnTo>
                  <a:pt x="1578" y="4940"/>
                </a:lnTo>
                <a:lnTo>
                  <a:pt x="1788" y="5569"/>
                </a:lnTo>
                <a:lnTo>
                  <a:pt x="1998" y="6198"/>
                </a:lnTo>
                <a:lnTo>
                  <a:pt x="2174" y="6707"/>
                </a:lnTo>
                <a:lnTo>
                  <a:pt x="2384" y="7275"/>
                </a:lnTo>
                <a:lnTo>
                  <a:pt x="2577" y="7844"/>
                </a:lnTo>
                <a:lnTo>
                  <a:pt x="2770" y="8503"/>
                </a:lnTo>
                <a:lnTo>
                  <a:pt x="2962" y="9042"/>
                </a:lnTo>
                <a:lnTo>
                  <a:pt x="3155" y="9611"/>
                </a:lnTo>
                <a:lnTo>
                  <a:pt x="3365" y="10150"/>
                </a:lnTo>
                <a:lnTo>
                  <a:pt x="3576" y="10629"/>
                </a:lnTo>
                <a:lnTo>
                  <a:pt x="3751" y="11228"/>
                </a:lnTo>
                <a:lnTo>
                  <a:pt x="3961" y="11707"/>
                </a:lnTo>
                <a:lnTo>
                  <a:pt x="4172" y="12275"/>
                </a:lnTo>
                <a:lnTo>
                  <a:pt x="4347" y="12725"/>
                </a:lnTo>
                <a:lnTo>
                  <a:pt x="4575" y="13204"/>
                </a:lnTo>
                <a:lnTo>
                  <a:pt x="4803" y="13683"/>
                </a:lnTo>
                <a:lnTo>
                  <a:pt x="4978" y="14102"/>
                </a:lnTo>
                <a:lnTo>
                  <a:pt x="5171" y="14551"/>
                </a:lnTo>
                <a:lnTo>
                  <a:pt x="5381" y="15030"/>
                </a:lnTo>
                <a:lnTo>
                  <a:pt x="5557" y="15389"/>
                </a:lnTo>
                <a:lnTo>
                  <a:pt x="5784" y="15808"/>
                </a:lnTo>
                <a:lnTo>
                  <a:pt x="5977" y="16168"/>
                </a:lnTo>
                <a:lnTo>
                  <a:pt x="6188" y="16617"/>
                </a:lnTo>
                <a:lnTo>
                  <a:pt x="6380" y="16976"/>
                </a:lnTo>
                <a:lnTo>
                  <a:pt x="6573" y="17246"/>
                </a:lnTo>
                <a:lnTo>
                  <a:pt x="6784" y="17605"/>
                </a:lnTo>
                <a:lnTo>
                  <a:pt x="6994" y="17934"/>
                </a:lnTo>
                <a:lnTo>
                  <a:pt x="7204" y="18204"/>
                </a:lnTo>
                <a:lnTo>
                  <a:pt x="7397" y="18473"/>
                </a:lnTo>
                <a:lnTo>
                  <a:pt x="7625" y="18713"/>
                </a:lnTo>
                <a:lnTo>
                  <a:pt x="7800" y="18922"/>
                </a:lnTo>
                <a:lnTo>
                  <a:pt x="8028" y="19162"/>
                </a:lnTo>
                <a:lnTo>
                  <a:pt x="8256" y="19341"/>
                </a:lnTo>
                <a:lnTo>
                  <a:pt x="8431" y="19521"/>
                </a:lnTo>
                <a:lnTo>
                  <a:pt x="8642" y="19641"/>
                </a:lnTo>
                <a:lnTo>
                  <a:pt x="8852" y="19760"/>
                </a:lnTo>
                <a:lnTo>
                  <a:pt x="9045" y="19850"/>
                </a:lnTo>
                <a:lnTo>
                  <a:pt x="9273" y="19850"/>
                </a:lnTo>
                <a:lnTo>
                  <a:pt x="9483" y="19970"/>
                </a:lnTo>
                <a:lnTo>
                  <a:pt x="9693" y="19970"/>
                </a:lnTo>
                <a:lnTo>
                  <a:pt x="9904" y="19970"/>
                </a:lnTo>
                <a:lnTo>
                  <a:pt x="10114" y="19940"/>
                </a:lnTo>
                <a:lnTo>
                  <a:pt x="10324" y="19820"/>
                </a:lnTo>
                <a:lnTo>
                  <a:pt x="10552" y="19731"/>
                </a:lnTo>
                <a:lnTo>
                  <a:pt x="10798" y="19581"/>
                </a:lnTo>
                <a:lnTo>
                  <a:pt x="11025" y="19341"/>
                </a:lnTo>
                <a:lnTo>
                  <a:pt x="11236" y="19132"/>
                </a:lnTo>
                <a:lnTo>
                  <a:pt x="11481" y="18862"/>
                </a:lnTo>
                <a:lnTo>
                  <a:pt x="11709" y="18563"/>
                </a:lnTo>
                <a:lnTo>
                  <a:pt x="11972" y="18234"/>
                </a:lnTo>
                <a:lnTo>
                  <a:pt x="12217" y="17904"/>
                </a:lnTo>
                <a:lnTo>
                  <a:pt x="12463" y="17515"/>
                </a:lnTo>
                <a:lnTo>
                  <a:pt x="12726" y="17096"/>
                </a:lnTo>
                <a:lnTo>
                  <a:pt x="12954" y="16766"/>
                </a:lnTo>
                <a:lnTo>
                  <a:pt x="13199" y="16198"/>
                </a:lnTo>
                <a:lnTo>
                  <a:pt x="13427" y="15778"/>
                </a:lnTo>
                <a:lnTo>
                  <a:pt x="13707" y="15359"/>
                </a:lnTo>
                <a:lnTo>
                  <a:pt x="13970" y="14850"/>
                </a:lnTo>
                <a:lnTo>
                  <a:pt x="14216" y="14401"/>
                </a:lnTo>
                <a:lnTo>
                  <a:pt x="14443" y="13802"/>
                </a:lnTo>
                <a:lnTo>
                  <a:pt x="14689" y="13293"/>
                </a:lnTo>
                <a:lnTo>
                  <a:pt x="14969" y="12754"/>
                </a:lnTo>
                <a:lnTo>
                  <a:pt x="15197" y="12275"/>
                </a:lnTo>
                <a:lnTo>
                  <a:pt x="15460" y="11647"/>
                </a:lnTo>
                <a:lnTo>
                  <a:pt x="15688" y="11108"/>
                </a:lnTo>
                <a:lnTo>
                  <a:pt x="15916" y="10599"/>
                </a:lnTo>
                <a:lnTo>
                  <a:pt x="16144" y="10060"/>
                </a:lnTo>
                <a:lnTo>
                  <a:pt x="16389" y="9491"/>
                </a:lnTo>
                <a:lnTo>
                  <a:pt x="16617" y="8892"/>
                </a:lnTo>
                <a:lnTo>
                  <a:pt x="16862" y="8353"/>
                </a:lnTo>
                <a:lnTo>
                  <a:pt x="17073" y="7814"/>
                </a:lnTo>
                <a:lnTo>
                  <a:pt x="17283" y="7275"/>
                </a:lnTo>
                <a:lnTo>
                  <a:pt x="17493" y="6737"/>
                </a:lnTo>
                <a:lnTo>
                  <a:pt x="17721" y="6257"/>
                </a:lnTo>
                <a:lnTo>
                  <a:pt x="17932" y="5749"/>
                </a:lnTo>
                <a:lnTo>
                  <a:pt x="18107" y="5240"/>
                </a:lnTo>
                <a:lnTo>
                  <a:pt x="18300" y="4701"/>
                </a:lnTo>
                <a:lnTo>
                  <a:pt x="18493" y="4281"/>
                </a:lnTo>
                <a:lnTo>
                  <a:pt x="18668" y="3862"/>
                </a:lnTo>
                <a:lnTo>
                  <a:pt x="18843" y="3383"/>
                </a:lnTo>
                <a:lnTo>
                  <a:pt x="19018" y="2964"/>
                </a:lnTo>
                <a:lnTo>
                  <a:pt x="19176" y="2605"/>
                </a:lnTo>
                <a:lnTo>
                  <a:pt x="19334" y="2275"/>
                </a:lnTo>
                <a:lnTo>
                  <a:pt x="19492" y="1886"/>
                </a:lnTo>
                <a:lnTo>
                  <a:pt x="19614" y="1677"/>
                </a:lnTo>
                <a:lnTo>
                  <a:pt x="19737" y="1347"/>
                </a:lnTo>
                <a:lnTo>
                  <a:pt x="19877" y="1078"/>
                </a:lnTo>
                <a:lnTo>
                  <a:pt x="19982" y="838"/>
                </a:lnTo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77" name="Line 41">
            <a:extLst>
              <a:ext uri="{FF2B5EF4-FFF2-40B4-BE49-F238E27FC236}">
                <a16:creationId xmlns:a16="http://schemas.microsoft.com/office/drawing/2014/main" id="{6A32F791-1535-4ED7-8C17-AB016979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46463"/>
            <a:ext cx="7938" cy="1220787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78" name="Rectangle 42">
            <a:extLst>
              <a:ext uri="{FF2B5EF4-FFF2-40B4-BE49-F238E27FC236}">
                <a16:creationId xmlns:a16="http://schemas.microsoft.com/office/drawing/2014/main" id="{055685C1-68F5-4F57-BBA6-17655704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3929063"/>
            <a:ext cx="603250" cy="785812"/>
          </a:xfrm>
          <a:prstGeom prst="rect">
            <a:avLst/>
          </a:prstGeom>
          <a:solidFill>
            <a:srgbClr val="002448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3979" name="Rectangle 43">
            <a:extLst>
              <a:ext uri="{FF2B5EF4-FFF2-40B4-BE49-F238E27FC236}">
                <a16:creationId xmlns:a16="http://schemas.microsoft.com/office/drawing/2014/main" id="{378BC68C-2B80-4714-877F-6FF62634F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3951288"/>
            <a:ext cx="762000" cy="962025"/>
          </a:xfrm>
          <a:prstGeom prst="rect">
            <a:avLst/>
          </a:prstGeom>
          <a:solidFill>
            <a:srgbClr val="0029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3980" name="Line 44">
            <a:extLst>
              <a:ext uri="{FF2B5EF4-FFF2-40B4-BE49-F238E27FC236}">
                <a16:creationId xmlns:a16="http://schemas.microsoft.com/office/drawing/2014/main" id="{9E50167B-66E5-4B08-B172-5AFDEF08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338" y="3200400"/>
            <a:ext cx="1587" cy="18002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81" name="Rectangle 45">
            <a:extLst>
              <a:ext uri="{FF2B5EF4-FFF2-40B4-BE49-F238E27FC236}">
                <a16:creationId xmlns:a16="http://schemas.microsoft.com/office/drawing/2014/main" id="{F5B86E46-E00C-4181-A682-5DBEE72A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476750"/>
            <a:ext cx="7683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423983" name="Rectangle 47">
            <a:extLst>
              <a:ext uri="{FF2B5EF4-FFF2-40B4-BE49-F238E27FC236}">
                <a16:creationId xmlns:a16="http://schemas.microsoft.com/office/drawing/2014/main" id="{18AE0084-1144-4C7C-AAB2-A003F5BF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291013"/>
            <a:ext cx="5984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chemeClr val="bg1"/>
                </a:solidFill>
              </a:rPr>
              <a:t>E</a:t>
            </a:r>
            <a:r>
              <a:rPr lang="en-US" altLang="zh-CN" sz="2200" i="1" baseline="-25000">
                <a:solidFill>
                  <a:schemeClr val="bg1"/>
                </a:solidFill>
              </a:rPr>
              <a:t>p</a:t>
            </a:r>
            <a:endParaRPr lang="en-US" altLang="zh-CN" sz="2200" i="1">
              <a:solidFill>
                <a:schemeClr val="bg1"/>
              </a:solidFill>
            </a:endParaRPr>
          </a:p>
        </p:txBody>
      </p:sp>
      <p:sp>
        <p:nvSpPr>
          <p:cNvPr id="423984" name="Rectangle 48">
            <a:extLst>
              <a:ext uri="{FF2B5EF4-FFF2-40B4-BE49-F238E27FC236}">
                <a16:creationId xmlns:a16="http://schemas.microsoft.com/office/drawing/2014/main" id="{25B1BF98-90FF-46EE-B818-4361E17C8ABC}"/>
              </a:ext>
            </a:extLst>
          </p:cNvPr>
          <p:cNvSpPr>
            <a:spLocks noChangeArrowheads="1"/>
          </p:cNvSpPr>
          <p:nvPr/>
        </p:nvSpPr>
        <p:spPr bwMode="auto">
          <a:xfrm rot="-2546279">
            <a:off x="7308850" y="3213100"/>
            <a:ext cx="152400" cy="1143000"/>
          </a:xfrm>
          <a:prstGeom prst="rect">
            <a:avLst/>
          </a:prstGeom>
          <a:solidFill>
            <a:srgbClr val="002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23985" name="Object 49">
            <a:extLst>
              <a:ext uri="{FF2B5EF4-FFF2-40B4-BE49-F238E27FC236}">
                <a16:creationId xmlns:a16="http://schemas.microsoft.com/office/drawing/2014/main" id="{F23E1E91-2771-4125-A805-86E664E82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786188"/>
          <a:ext cx="1155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公式" r:id="rId3" imgW="971684" imgH="314325" progId="Equation.3">
                  <p:embed/>
                </p:oleObj>
              </mc:Choice>
              <mc:Fallback>
                <p:oleObj name="公式" r:id="rId3" imgW="971684" imgH="314325" progId="Equation.3">
                  <p:embed/>
                  <p:pic>
                    <p:nvPicPr>
                      <p:cNvPr id="423985" name="Object 49">
                        <a:extLst>
                          <a:ext uri="{FF2B5EF4-FFF2-40B4-BE49-F238E27FC236}">
                            <a16:creationId xmlns:a16="http://schemas.microsoft.com/office/drawing/2014/main" id="{F23E1E91-2771-4125-A805-86E664E82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786188"/>
                        <a:ext cx="1155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86" name="Rectangle 50">
            <a:extLst>
              <a:ext uri="{FF2B5EF4-FFF2-40B4-BE49-F238E27FC236}">
                <a16:creationId xmlns:a16="http://schemas.microsoft.com/office/drawing/2014/main" id="{57D7C2C5-E6DB-4D51-8B59-19E67DC2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857625"/>
            <a:ext cx="9001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00"/>
                </a:solidFill>
              </a:rPr>
              <a:t>kA</a:t>
            </a:r>
            <a:r>
              <a:rPr lang="en-US" altLang="zh-CN" sz="2200" i="1" baseline="30000">
                <a:solidFill>
                  <a:srgbClr val="FFFF00"/>
                </a:solidFill>
              </a:rPr>
              <a:t>2</a:t>
            </a:r>
            <a:r>
              <a:rPr lang="en-US" altLang="zh-CN" sz="2200" i="1">
                <a:solidFill>
                  <a:srgbClr val="FFFF00"/>
                </a:solidFill>
              </a:rPr>
              <a:t>/</a:t>
            </a:r>
            <a:r>
              <a:rPr lang="en-US" altLang="zh-CN" sz="22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C6022516-7250-4A59-8D43-EDBCF94F6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46050"/>
            <a:ext cx="651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5.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谐振动的能量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以水平弹簧振子为例）</a:t>
            </a:r>
            <a:endParaRPr lang="en-US" altLang="zh-CN" sz="20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6DF00171-0EAC-41FC-A12B-2DE6129EA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1184275"/>
            <a:ext cx="1371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动能：</a:t>
            </a:r>
          </a:p>
        </p:txBody>
      </p:sp>
      <p:graphicFrame>
        <p:nvGraphicFramePr>
          <p:cNvPr id="50" name="Object 52">
            <a:extLst>
              <a:ext uri="{FF2B5EF4-FFF2-40B4-BE49-F238E27FC236}">
                <a16:creationId xmlns:a16="http://schemas.microsoft.com/office/drawing/2014/main" id="{56FFAA41-B852-4EBA-BDCD-360DE0165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1074738"/>
          <a:ext cx="14652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1495307" imgH="723764" progId="Equation.DSMT4">
                  <p:embed/>
                </p:oleObj>
              </mc:Choice>
              <mc:Fallback>
                <p:oleObj name="Equation" r:id="rId5" imgW="1495307" imgH="723764" progId="Equation.DSMT4">
                  <p:embed/>
                  <p:pic>
                    <p:nvPicPr>
                      <p:cNvPr id="50" name="Object 52">
                        <a:extLst>
                          <a:ext uri="{FF2B5EF4-FFF2-40B4-BE49-F238E27FC236}">
                            <a16:creationId xmlns:a16="http://schemas.microsoft.com/office/drawing/2014/main" id="{56FFAA41-B852-4EBA-BDCD-360DE0165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074738"/>
                        <a:ext cx="146526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3">
            <a:extLst>
              <a:ext uri="{FF2B5EF4-FFF2-40B4-BE49-F238E27FC236}">
                <a16:creationId xmlns:a16="http://schemas.microsoft.com/office/drawing/2014/main" id="{FEDBCA8D-D74A-44D4-A712-9510A9711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1071563"/>
          <a:ext cx="26384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公式" r:id="rId7" imgW="2781491" imgH="723764" progId="Equation.3">
                  <p:embed/>
                </p:oleObj>
              </mc:Choice>
              <mc:Fallback>
                <p:oleObj name="公式" r:id="rId7" imgW="2781491" imgH="723764" progId="Equation.3">
                  <p:embed/>
                  <p:pic>
                    <p:nvPicPr>
                      <p:cNvPr id="51" name="Object 53">
                        <a:extLst>
                          <a:ext uri="{FF2B5EF4-FFF2-40B4-BE49-F238E27FC236}">
                            <a16:creationId xmlns:a16="http://schemas.microsoft.com/office/drawing/2014/main" id="{FEDBCA8D-D74A-44D4-A712-9510A9711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071563"/>
                        <a:ext cx="26384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56">
            <a:extLst>
              <a:ext uri="{FF2B5EF4-FFF2-40B4-BE49-F238E27FC236}">
                <a16:creationId xmlns:a16="http://schemas.microsoft.com/office/drawing/2014/main" id="{21EBBD55-46C3-4050-BE05-C39FD2E77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0002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势能：</a:t>
            </a:r>
          </a:p>
        </p:txBody>
      </p:sp>
      <p:graphicFrame>
        <p:nvGraphicFramePr>
          <p:cNvPr id="53" name="Object 57">
            <a:extLst>
              <a:ext uri="{FF2B5EF4-FFF2-40B4-BE49-F238E27FC236}">
                <a16:creationId xmlns:a16="http://schemas.microsoft.com/office/drawing/2014/main" id="{1AE33278-183C-4A45-BCC7-9BEC7C9BA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8788" y="1889125"/>
          <a:ext cx="13462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公式" r:id="rId9" imgW="1257185" imgH="657225" progId="Equation.3">
                  <p:embed/>
                </p:oleObj>
              </mc:Choice>
              <mc:Fallback>
                <p:oleObj name="公式" r:id="rId9" imgW="1257185" imgH="657225" progId="Equation.3">
                  <p:embed/>
                  <p:pic>
                    <p:nvPicPr>
                      <p:cNvPr id="53" name="Object 57">
                        <a:extLst>
                          <a:ext uri="{FF2B5EF4-FFF2-40B4-BE49-F238E27FC236}">
                            <a16:creationId xmlns:a16="http://schemas.microsoft.com/office/drawing/2014/main" id="{1AE33278-183C-4A45-BCC7-9BEC7C9BA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889125"/>
                        <a:ext cx="13462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8">
            <a:extLst>
              <a:ext uri="{FF2B5EF4-FFF2-40B4-BE49-F238E27FC236}">
                <a16:creationId xmlns:a16="http://schemas.microsoft.com/office/drawing/2014/main" id="{215E9EAF-53C7-4944-A34A-75BC31870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881188"/>
          <a:ext cx="26844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公式" r:id="rId11" imgW="2600143" imgH="657225" progId="Equation.3">
                  <p:embed/>
                </p:oleObj>
              </mc:Choice>
              <mc:Fallback>
                <p:oleObj name="公式" r:id="rId11" imgW="2600143" imgH="657225" progId="Equation.3">
                  <p:embed/>
                  <p:pic>
                    <p:nvPicPr>
                      <p:cNvPr id="54" name="Object 58">
                        <a:extLst>
                          <a:ext uri="{FF2B5EF4-FFF2-40B4-BE49-F238E27FC236}">
                            <a16:creationId xmlns:a16="http://schemas.microsoft.com/office/drawing/2014/main" id="{215E9EAF-53C7-4944-A34A-75BC31870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881188"/>
                        <a:ext cx="26844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9">
            <a:extLst>
              <a:ext uri="{FF2B5EF4-FFF2-40B4-BE49-F238E27FC236}">
                <a16:creationId xmlns:a16="http://schemas.microsoft.com/office/drawing/2014/main" id="{D3B32F59-7EE0-4DA2-AFE9-5DEDB6FED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684463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机械能：</a:t>
            </a:r>
            <a:endParaRPr lang="zh-CN" altLang="en-US" i="1" baseline="-25000">
              <a:solidFill>
                <a:srgbClr val="66FFFF"/>
              </a:solidFill>
              <a:ea typeface="仿宋_GB2312" pitchFamily="49" charset="-122"/>
            </a:endParaRPr>
          </a:p>
        </p:txBody>
      </p:sp>
      <p:graphicFrame>
        <p:nvGraphicFramePr>
          <p:cNvPr id="56" name="Object 60">
            <a:extLst>
              <a:ext uri="{FF2B5EF4-FFF2-40B4-BE49-F238E27FC236}">
                <a16:creationId xmlns:a16="http://schemas.microsoft.com/office/drawing/2014/main" id="{93AF60E0-BDC6-4016-922F-4AAB86B30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75" y="2571750"/>
          <a:ext cx="25955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13" imgW="2724310" imgH="723764" progId="Equation.DSMT4">
                  <p:embed/>
                </p:oleObj>
              </mc:Choice>
              <mc:Fallback>
                <p:oleObj name="Equation" r:id="rId13" imgW="2724310" imgH="723764" progId="Equation.DSMT4">
                  <p:embed/>
                  <p:pic>
                    <p:nvPicPr>
                      <p:cNvPr id="56" name="Object 60">
                        <a:extLst>
                          <a:ext uri="{FF2B5EF4-FFF2-40B4-BE49-F238E27FC236}">
                            <a16:creationId xmlns:a16="http://schemas.microsoft.com/office/drawing/2014/main" id="{93AF60E0-BDC6-4016-922F-4AAB86B30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571750"/>
                        <a:ext cx="259556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61">
            <a:extLst>
              <a:ext uri="{FF2B5EF4-FFF2-40B4-BE49-F238E27FC236}">
                <a16:creationId xmlns:a16="http://schemas.microsoft.com/office/drawing/2014/main" id="{7782DF7E-7830-445D-B4B2-FFADD5786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714625"/>
            <a:ext cx="350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简谐振动系统</a:t>
            </a:r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机械能守恒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id="{64FA617F-0EA5-4288-AD53-67100AAE1F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1214438"/>
            <a:ext cx="2309813" cy="1322387"/>
            <a:chOff x="2744" y="1525"/>
            <a:chExt cx="1205" cy="690"/>
          </a:xfrm>
        </p:grpSpPr>
        <p:sp>
          <p:nvSpPr>
            <p:cNvPr id="10296" name="Rectangle 63">
              <a:extLst>
                <a:ext uri="{FF2B5EF4-FFF2-40B4-BE49-F238E27FC236}">
                  <a16:creationId xmlns:a16="http://schemas.microsoft.com/office/drawing/2014/main" id="{1D591DDA-7E67-4E9C-90A3-006027C5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525"/>
              <a:ext cx="22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m</a:t>
              </a:r>
            </a:p>
          </p:txBody>
        </p:sp>
        <p:grpSp>
          <p:nvGrpSpPr>
            <p:cNvPr id="10297" name="Group 64">
              <a:extLst>
                <a:ext uri="{FF2B5EF4-FFF2-40B4-BE49-F238E27FC236}">
                  <a16:creationId xmlns:a16="http://schemas.microsoft.com/office/drawing/2014/main" id="{AAC9E773-510D-4B67-AB3F-B6C490E3E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1709"/>
              <a:ext cx="1205" cy="506"/>
              <a:chOff x="2744" y="1709"/>
              <a:chExt cx="1205" cy="506"/>
            </a:xfrm>
          </p:grpSpPr>
          <p:grpSp>
            <p:nvGrpSpPr>
              <p:cNvPr id="10298" name="Group 65">
                <a:extLst>
                  <a:ext uri="{FF2B5EF4-FFF2-40B4-BE49-F238E27FC236}">
                    <a16:creationId xmlns:a16="http://schemas.microsoft.com/office/drawing/2014/main" id="{846AD8E9-2C91-4E2C-BACD-4D28D426F3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4" y="1813"/>
                <a:ext cx="692" cy="132"/>
                <a:chOff x="1610" y="572"/>
                <a:chExt cx="1690" cy="253"/>
              </a:xfrm>
            </p:grpSpPr>
            <p:sp>
              <p:nvSpPr>
                <p:cNvPr id="10310" name="Freeform 66">
                  <a:extLst>
                    <a:ext uri="{FF2B5EF4-FFF2-40B4-BE49-F238E27FC236}">
                      <a16:creationId xmlns:a16="http://schemas.microsoft.com/office/drawing/2014/main" id="{8CD10184-C372-4F87-B994-79F2948DC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9" y="575"/>
                  <a:ext cx="164" cy="250"/>
                </a:xfrm>
                <a:custGeom>
                  <a:avLst/>
                  <a:gdLst>
                    <a:gd name="T0" fmla="*/ 0 w 164"/>
                    <a:gd name="T1" fmla="*/ 132 h 250"/>
                    <a:gd name="T2" fmla="*/ 16 w 164"/>
                    <a:gd name="T3" fmla="*/ 48 h 250"/>
                    <a:gd name="T4" fmla="*/ 58 w 164"/>
                    <a:gd name="T5" fmla="*/ 5 h 250"/>
                    <a:gd name="T6" fmla="*/ 106 w 164"/>
                    <a:gd name="T7" fmla="*/ 18 h 250"/>
                    <a:gd name="T8" fmla="*/ 150 w 164"/>
                    <a:gd name="T9" fmla="*/ 86 h 250"/>
                    <a:gd name="T10" fmla="*/ 163 w 164"/>
                    <a:gd name="T11" fmla="*/ 171 h 250"/>
                    <a:gd name="T12" fmla="*/ 156 w 164"/>
                    <a:gd name="T13" fmla="*/ 218 h 250"/>
                    <a:gd name="T14" fmla="*/ 139 w 164"/>
                    <a:gd name="T15" fmla="*/ 243 h 250"/>
                    <a:gd name="T16" fmla="*/ 124 w 164"/>
                    <a:gd name="T17" fmla="*/ 249 h 250"/>
                    <a:gd name="T18" fmla="*/ 102 w 164"/>
                    <a:gd name="T19" fmla="*/ 234 h 250"/>
                    <a:gd name="T20" fmla="*/ 88 w 164"/>
                    <a:gd name="T21" fmla="*/ 186 h 250"/>
                    <a:gd name="T22" fmla="*/ 88 w 164"/>
                    <a:gd name="T23" fmla="*/ 147 h 250"/>
                    <a:gd name="T24" fmla="*/ 90 w 164"/>
                    <a:gd name="T25" fmla="*/ 120 h 25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4"/>
                    <a:gd name="T40" fmla="*/ 0 h 250"/>
                    <a:gd name="T41" fmla="*/ 164 w 164"/>
                    <a:gd name="T42" fmla="*/ 250 h 25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4" h="250">
                      <a:moveTo>
                        <a:pt x="0" y="132"/>
                      </a:moveTo>
                      <a:cubicBezTo>
                        <a:pt x="3" y="118"/>
                        <a:pt x="6" y="69"/>
                        <a:pt x="16" y="48"/>
                      </a:cubicBezTo>
                      <a:cubicBezTo>
                        <a:pt x="26" y="27"/>
                        <a:pt x="43" y="10"/>
                        <a:pt x="58" y="5"/>
                      </a:cubicBezTo>
                      <a:cubicBezTo>
                        <a:pt x="73" y="0"/>
                        <a:pt x="91" y="5"/>
                        <a:pt x="106" y="18"/>
                      </a:cubicBezTo>
                      <a:cubicBezTo>
                        <a:pt x="121" y="31"/>
                        <a:pt x="141" y="61"/>
                        <a:pt x="150" y="86"/>
                      </a:cubicBezTo>
                      <a:cubicBezTo>
                        <a:pt x="159" y="111"/>
                        <a:pt x="162" y="149"/>
                        <a:pt x="163" y="171"/>
                      </a:cubicBezTo>
                      <a:cubicBezTo>
                        <a:pt x="164" y="193"/>
                        <a:pt x="160" y="206"/>
                        <a:pt x="156" y="218"/>
                      </a:cubicBezTo>
                      <a:cubicBezTo>
                        <a:pt x="152" y="230"/>
                        <a:pt x="144" y="238"/>
                        <a:pt x="139" y="243"/>
                      </a:cubicBezTo>
                      <a:cubicBezTo>
                        <a:pt x="134" y="248"/>
                        <a:pt x="130" y="250"/>
                        <a:pt x="124" y="249"/>
                      </a:cubicBezTo>
                      <a:cubicBezTo>
                        <a:pt x="118" y="248"/>
                        <a:pt x="108" y="244"/>
                        <a:pt x="102" y="234"/>
                      </a:cubicBezTo>
                      <a:cubicBezTo>
                        <a:pt x="96" y="224"/>
                        <a:pt x="90" y="200"/>
                        <a:pt x="88" y="186"/>
                      </a:cubicBezTo>
                      <a:cubicBezTo>
                        <a:pt x="86" y="172"/>
                        <a:pt x="88" y="158"/>
                        <a:pt x="88" y="147"/>
                      </a:cubicBezTo>
                      <a:cubicBezTo>
                        <a:pt x="88" y="136"/>
                        <a:pt x="90" y="126"/>
                        <a:pt x="90" y="120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1" name="Freeform 67">
                  <a:extLst>
                    <a:ext uri="{FF2B5EF4-FFF2-40B4-BE49-F238E27FC236}">
                      <a16:creationId xmlns:a16="http://schemas.microsoft.com/office/drawing/2014/main" id="{EB0DA876-1578-4F5E-B4F0-60E2B4587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2" name="Freeform 68">
                  <a:extLst>
                    <a:ext uri="{FF2B5EF4-FFF2-40B4-BE49-F238E27FC236}">
                      <a16:creationId xmlns:a16="http://schemas.microsoft.com/office/drawing/2014/main" id="{1864F1B5-DA96-4321-ADF7-2520838C8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3" name="Freeform 69">
                  <a:extLst>
                    <a:ext uri="{FF2B5EF4-FFF2-40B4-BE49-F238E27FC236}">
                      <a16:creationId xmlns:a16="http://schemas.microsoft.com/office/drawing/2014/main" id="{493BA84E-22AF-4C3E-A991-2FEEF74F8E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4" name="Freeform 70">
                  <a:extLst>
                    <a:ext uri="{FF2B5EF4-FFF2-40B4-BE49-F238E27FC236}">
                      <a16:creationId xmlns:a16="http://schemas.microsoft.com/office/drawing/2014/main" id="{3C5D86AB-9306-4BD9-8571-F5D9BD1DB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5" name="Freeform 71">
                  <a:extLst>
                    <a:ext uri="{FF2B5EF4-FFF2-40B4-BE49-F238E27FC236}">
                      <a16:creationId xmlns:a16="http://schemas.microsoft.com/office/drawing/2014/main" id="{BC966F1C-896A-492D-B155-EF833A730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6" name="Freeform 72">
                  <a:extLst>
                    <a:ext uri="{FF2B5EF4-FFF2-40B4-BE49-F238E27FC236}">
                      <a16:creationId xmlns:a16="http://schemas.microsoft.com/office/drawing/2014/main" id="{D429C57E-ECB0-430E-9FCD-09B859C14F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4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7" name="Freeform 73">
                  <a:extLst>
                    <a:ext uri="{FF2B5EF4-FFF2-40B4-BE49-F238E27FC236}">
                      <a16:creationId xmlns:a16="http://schemas.microsoft.com/office/drawing/2014/main" id="{90FCEFCF-C1DC-4C30-81F6-43B39AFAD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0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8" name="Freeform 74">
                  <a:extLst>
                    <a:ext uri="{FF2B5EF4-FFF2-40B4-BE49-F238E27FC236}">
                      <a16:creationId xmlns:a16="http://schemas.microsoft.com/office/drawing/2014/main" id="{2D11334B-0DD3-4D87-9588-3A122C222B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2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9" name="Freeform 75">
                  <a:extLst>
                    <a:ext uri="{FF2B5EF4-FFF2-40B4-BE49-F238E27FC236}">
                      <a16:creationId xmlns:a16="http://schemas.microsoft.com/office/drawing/2014/main" id="{10E9A360-11A7-473F-9CEC-FE1D55F8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4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0" name="Freeform 76">
                  <a:extLst>
                    <a:ext uri="{FF2B5EF4-FFF2-40B4-BE49-F238E27FC236}">
                      <a16:creationId xmlns:a16="http://schemas.microsoft.com/office/drawing/2014/main" id="{3F21B155-2AA2-4208-8512-872318E8B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6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1" name="Freeform 77">
                  <a:extLst>
                    <a:ext uri="{FF2B5EF4-FFF2-40B4-BE49-F238E27FC236}">
                      <a16:creationId xmlns:a16="http://schemas.microsoft.com/office/drawing/2014/main" id="{25BF3908-2836-4599-BA42-8EEC74882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8" y="576"/>
                  <a:ext cx="196" cy="249"/>
                </a:xfrm>
                <a:custGeom>
                  <a:avLst/>
                  <a:gdLst>
                    <a:gd name="T0" fmla="*/ 0 w 196"/>
                    <a:gd name="T1" fmla="*/ 126 h 249"/>
                    <a:gd name="T2" fmla="*/ 16 w 196"/>
                    <a:gd name="T3" fmla="*/ 68 h 249"/>
                    <a:gd name="T4" fmla="*/ 68 w 196"/>
                    <a:gd name="T5" fmla="*/ 8 h 249"/>
                    <a:gd name="T6" fmla="*/ 142 w 196"/>
                    <a:gd name="T7" fmla="*/ 20 h 249"/>
                    <a:gd name="T8" fmla="*/ 187 w 196"/>
                    <a:gd name="T9" fmla="*/ 103 h 249"/>
                    <a:gd name="T10" fmla="*/ 194 w 196"/>
                    <a:gd name="T11" fmla="*/ 182 h 249"/>
                    <a:gd name="T12" fmla="*/ 185 w 196"/>
                    <a:gd name="T13" fmla="*/ 221 h 249"/>
                    <a:gd name="T14" fmla="*/ 175 w 196"/>
                    <a:gd name="T15" fmla="*/ 242 h 249"/>
                    <a:gd name="T16" fmla="*/ 158 w 196"/>
                    <a:gd name="T17" fmla="*/ 248 h 249"/>
                    <a:gd name="T18" fmla="*/ 139 w 196"/>
                    <a:gd name="T19" fmla="*/ 241 h 249"/>
                    <a:gd name="T20" fmla="*/ 125 w 196"/>
                    <a:gd name="T21" fmla="*/ 200 h 249"/>
                    <a:gd name="T22" fmla="*/ 121 w 196"/>
                    <a:gd name="T23" fmla="*/ 154 h 249"/>
                    <a:gd name="T24" fmla="*/ 128 w 196"/>
                    <a:gd name="T25" fmla="*/ 104 h 2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6"/>
                    <a:gd name="T40" fmla="*/ 0 h 249"/>
                    <a:gd name="T41" fmla="*/ 196 w 196"/>
                    <a:gd name="T42" fmla="*/ 249 h 2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6" h="249">
                      <a:moveTo>
                        <a:pt x="0" y="126"/>
                      </a:moveTo>
                      <a:cubicBezTo>
                        <a:pt x="3" y="116"/>
                        <a:pt x="5" y="88"/>
                        <a:pt x="16" y="68"/>
                      </a:cubicBezTo>
                      <a:cubicBezTo>
                        <a:pt x="27" y="48"/>
                        <a:pt x="47" y="16"/>
                        <a:pt x="68" y="8"/>
                      </a:cubicBezTo>
                      <a:cubicBezTo>
                        <a:pt x="89" y="0"/>
                        <a:pt x="122" y="4"/>
                        <a:pt x="142" y="20"/>
                      </a:cubicBezTo>
                      <a:cubicBezTo>
                        <a:pt x="162" y="36"/>
                        <a:pt x="178" y="76"/>
                        <a:pt x="187" y="103"/>
                      </a:cubicBezTo>
                      <a:cubicBezTo>
                        <a:pt x="196" y="130"/>
                        <a:pt x="194" y="162"/>
                        <a:pt x="194" y="182"/>
                      </a:cubicBezTo>
                      <a:cubicBezTo>
                        <a:pt x="194" y="202"/>
                        <a:pt x="188" y="211"/>
                        <a:pt x="185" y="221"/>
                      </a:cubicBezTo>
                      <a:cubicBezTo>
                        <a:pt x="182" y="231"/>
                        <a:pt x="179" y="238"/>
                        <a:pt x="175" y="242"/>
                      </a:cubicBezTo>
                      <a:cubicBezTo>
                        <a:pt x="171" y="246"/>
                        <a:pt x="164" y="248"/>
                        <a:pt x="158" y="248"/>
                      </a:cubicBezTo>
                      <a:cubicBezTo>
                        <a:pt x="152" y="248"/>
                        <a:pt x="144" y="249"/>
                        <a:pt x="139" y="241"/>
                      </a:cubicBezTo>
                      <a:cubicBezTo>
                        <a:pt x="134" y="233"/>
                        <a:pt x="128" y="214"/>
                        <a:pt x="125" y="200"/>
                      </a:cubicBezTo>
                      <a:cubicBezTo>
                        <a:pt x="122" y="186"/>
                        <a:pt x="120" y="170"/>
                        <a:pt x="121" y="154"/>
                      </a:cubicBezTo>
                      <a:cubicBezTo>
                        <a:pt x="122" y="138"/>
                        <a:pt x="127" y="114"/>
                        <a:pt x="128" y="104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2" name="Freeform 78">
                  <a:extLst>
                    <a:ext uri="{FF2B5EF4-FFF2-40B4-BE49-F238E27FC236}">
                      <a16:creationId xmlns:a16="http://schemas.microsoft.com/office/drawing/2014/main" id="{BABEA54A-8B92-49B7-AE0F-C7B439771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2" y="572"/>
                  <a:ext cx="218" cy="149"/>
                </a:xfrm>
                <a:custGeom>
                  <a:avLst/>
                  <a:gdLst>
                    <a:gd name="T0" fmla="*/ 0 w 218"/>
                    <a:gd name="T1" fmla="*/ 128 h 149"/>
                    <a:gd name="T2" fmla="*/ 16 w 218"/>
                    <a:gd name="T3" fmla="*/ 70 h 149"/>
                    <a:gd name="T4" fmla="*/ 68 w 218"/>
                    <a:gd name="T5" fmla="*/ 10 h 149"/>
                    <a:gd name="T6" fmla="*/ 117 w 218"/>
                    <a:gd name="T7" fmla="*/ 12 h 149"/>
                    <a:gd name="T8" fmla="*/ 147 w 218"/>
                    <a:gd name="T9" fmla="*/ 42 h 149"/>
                    <a:gd name="T10" fmla="*/ 164 w 218"/>
                    <a:gd name="T11" fmla="*/ 101 h 149"/>
                    <a:gd name="T12" fmla="*/ 171 w 218"/>
                    <a:gd name="T13" fmla="*/ 142 h 149"/>
                    <a:gd name="T14" fmla="*/ 218 w 218"/>
                    <a:gd name="T15" fmla="*/ 143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8"/>
                    <a:gd name="T25" fmla="*/ 0 h 149"/>
                    <a:gd name="T26" fmla="*/ 218 w 21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8" h="149">
                      <a:moveTo>
                        <a:pt x="0" y="128"/>
                      </a:moveTo>
                      <a:cubicBezTo>
                        <a:pt x="3" y="118"/>
                        <a:pt x="5" y="90"/>
                        <a:pt x="16" y="70"/>
                      </a:cubicBezTo>
                      <a:cubicBezTo>
                        <a:pt x="27" y="50"/>
                        <a:pt x="51" y="20"/>
                        <a:pt x="68" y="10"/>
                      </a:cubicBezTo>
                      <a:cubicBezTo>
                        <a:pt x="85" y="0"/>
                        <a:pt x="104" y="7"/>
                        <a:pt x="117" y="12"/>
                      </a:cubicBezTo>
                      <a:cubicBezTo>
                        <a:pt x="130" y="17"/>
                        <a:pt x="139" y="27"/>
                        <a:pt x="147" y="42"/>
                      </a:cubicBezTo>
                      <a:cubicBezTo>
                        <a:pt x="155" y="57"/>
                        <a:pt x="160" y="84"/>
                        <a:pt x="164" y="101"/>
                      </a:cubicBezTo>
                      <a:cubicBezTo>
                        <a:pt x="168" y="118"/>
                        <a:pt x="162" y="135"/>
                        <a:pt x="171" y="142"/>
                      </a:cubicBezTo>
                      <a:cubicBezTo>
                        <a:pt x="180" y="149"/>
                        <a:pt x="208" y="143"/>
                        <a:pt x="218" y="143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3" name="Line 79">
                  <a:extLst>
                    <a:ext uri="{FF2B5EF4-FFF2-40B4-BE49-F238E27FC236}">
                      <a16:creationId xmlns:a16="http://schemas.microsoft.com/office/drawing/2014/main" id="{094B32BC-C4C8-432D-AC00-21EF4E3850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0" y="713"/>
                  <a:ext cx="45" cy="0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99" name="Line 80">
                <a:extLst>
                  <a:ext uri="{FF2B5EF4-FFF2-40B4-BE49-F238E27FC236}">
                    <a16:creationId xmlns:a16="http://schemas.microsoft.com/office/drawing/2014/main" id="{888328FB-EEFF-47B7-93CB-B355D7C46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1" y="1722"/>
                <a:ext cx="0" cy="26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Rectangle 81">
                <a:extLst>
                  <a:ext uri="{FF2B5EF4-FFF2-40B4-BE49-F238E27FC236}">
                    <a16:creationId xmlns:a16="http://schemas.microsoft.com/office/drawing/2014/main" id="{94D82B8C-4069-4242-93C2-B5156C95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1709"/>
                <a:ext cx="99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1" name="Line 82">
                <a:extLst>
                  <a:ext uri="{FF2B5EF4-FFF2-40B4-BE49-F238E27FC236}">
                    <a16:creationId xmlns:a16="http://schemas.microsoft.com/office/drawing/2014/main" id="{7F276CD9-0D0A-4899-B45A-1D90993E5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6" y="1987"/>
                <a:ext cx="112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Rectangle 83">
                <a:extLst>
                  <a:ext uri="{FF2B5EF4-FFF2-40B4-BE49-F238E27FC236}">
                    <a16:creationId xmlns:a16="http://schemas.microsoft.com/office/drawing/2014/main" id="{C7F106AE-79C8-45A1-929A-E67C5E7F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1962"/>
                <a:ext cx="177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</a:rPr>
                  <a:t>x</a:t>
                </a:r>
              </a:p>
            </p:txBody>
          </p:sp>
          <p:sp>
            <p:nvSpPr>
              <p:cNvPr id="10303" name="Oval 84">
                <a:extLst>
                  <a:ext uri="{FF2B5EF4-FFF2-40B4-BE49-F238E27FC236}">
                    <a16:creationId xmlns:a16="http://schemas.microsoft.com/office/drawing/2014/main" id="{721B5E5A-BCA2-43FC-ABE3-928216925A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83" y="1959"/>
                <a:ext cx="53" cy="5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04" name="Rectangle 85">
                <a:extLst>
                  <a:ext uri="{FF2B5EF4-FFF2-40B4-BE49-F238E27FC236}">
                    <a16:creationId xmlns:a16="http://schemas.microsoft.com/office/drawing/2014/main" id="{CD3EB86A-9811-4B50-8A36-83AE8B3D6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1974"/>
                <a:ext cx="21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</a:rPr>
                  <a:t>O</a:t>
                </a:r>
              </a:p>
            </p:txBody>
          </p:sp>
          <p:sp>
            <p:nvSpPr>
              <p:cNvPr id="10305" name="Line 86">
                <a:extLst>
                  <a:ext uri="{FF2B5EF4-FFF2-40B4-BE49-F238E27FC236}">
                    <a16:creationId xmlns:a16="http://schemas.microsoft.com/office/drawing/2014/main" id="{CBA8438C-7A5D-443B-85CB-4AA90836A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4" y="1743"/>
                <a:ext cx="70" cy="85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87">
                <a:extLst>
                  <a:ext uri="{FF2B5EF4-FFF2-40B4-BE49-F238E27FC236}">
                    <a16:creationId xmlns:a16="http://schemas.microsoft.com/office/drawing/2014/main" id="{A8D855E0-37B3-4B11-9473-128486576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4" y="1806"/>
                <a:ext cx="70" cy="85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Line 88">
                <a:extLst>
                  <a:ext uri="{FF2B5EF4-FFF2-40B4-BE49-F238E27FC236}">
                    <a16:creationId xmlns:a16="http://schemas.microsoft.com/office/drawing/2014/main" id="{317786BF-88A4-41F9-B9C5-CFFE5BB3B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4" y="1869"/>
                <a:ext cx="70" cy="85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Line 89">
                <a:extLst>
                  <a:ext uri="{FF2B5EF4-FFF2-40B4-BE49-F238E27FC236}">
                    <a16:creationId xmlns:a16="http://schemas.microsoft.com/office/drawing/2014/main" id="{2CE11BB4-E302-4514-A85E-C4F0BBAA6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64" y="1932"/>
                <a:ext cx="70" cy="85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AutoShape 90">
                <a:extLst>
                  <a:ext uri="{FF2B5EF4-FFF2-40B4-BE49-F238E27FC236}">
                    <a16:creationId xmlns:a16="http://schemas.microsoft.com/office/drawing/2014/main" id="{BC30C6B0-710A-450A-A6BB-A31359F67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1797"/>
                <a:ext cx="227" cy="182"/>
              </a:xfrm>
              <a:prstGeom prst="roundRect">
                <a:avLst>
                  <a:gd name="adj" fmla="val 17583"/>
                </a:avLst>
              </a:prstGeom>
              <a:solidFill>
                <a:srgbClr val="00FFFF">
                  <a:alpha val="79999"/>
                </a:srgbClr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1" dir="t"/>
              </a:scene3d>
              <a:sp3d extrusionH="36500" prstMaterial="legacyMatte">
                <a:bevelT w="13500" h="13500" prst="angle"/>
                <a:bevelB w="13500" h="13500" prst="angle"/>
                <a:extrusionClr>
                  <a:srgbClr val="0099CC"/>
                </a:extrusionClr>
                <a:contourClr>
                  <a:srgbClr val="00FFFF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87" name="Text Box 2">
            <a:extLst>
              <a:ext uri="{FF2B5EF4-FFF2-40B4-BE49-F238E27FC236}">
                <a16:creationId xmlns:a16="http://schemas.microsoft.com/office/drawing/2014/main" id="{A223ABFC-6CD4-4BDC-B1A0-3AE6AC631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625475"/>
            <a:ext cx="264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运动学方程：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" name="Object 9">
            <a:extLst>
              <a:ext uri="{FF2B5EF4-FFF2-40B4-BE49-F238E27FC236}">
                <a16:creationId xmlns:a16="http://schemas.microsoft.com/office/drawing/2014/main" id="{A13026B5-DC13-40DD-B5B1-27A1E3C44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625475"/>
          <a:ext cx="2530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公式" r:id="rId15" imgW="971684" imgH="95114" progId="Equation.3">
                  <p:embed/>
                </p:oleObj>
              </mc:Choice>
              <mc:Fallback>
                <p:oleObj name="公式" r:id="rId15" imgW="971684" imgH="95114" progId="Equation.3">
                  <p:embed/>
                  <p:pic>
                    <p:nvPicPr>
                      <p:cNvPr id="88" name="Object 9">
                        <a:extLst>
                          <a:ext uri="{FF2B5EF4-FFF2-40B4-BE49-F238E27FC236}">
                            <a16:creationId xmlns:a16="http://schemas.microsoft.com/office/drawing/2014/main" id="{A13026B5-DC13-40DD-B5B1-27A1E3C44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625475"/>
                        <a:ext cx="2530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2">
            <a:extLst>
              <a:ext uri="{FF2B5EF4-FFF2-40B4-BE49-F238E27FC236}">
                <a16:creationId xmlns:a16="http://schemas.microsoft.com/office/drawing/2014/main" id="{C0CA32E5-217B-45A3-BE79-1CC0D2B01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625475"/>
            <a:ext cx="158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速度：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0" name="Object 15">
            <a:extLst>
              <a:ext uri="{FF2B5EF4-FFF2-40B4-BE49-F238E27FC236}">
                <a16:creationId xmlns:a16="http://schemas.microsoft.com/office/drawing/2014/main" id="{50071182-775F-4D4C-AE3C-EBD464B19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625475"/>
          <a:ext cx="2857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公式" r:id="rId17" imgW="1114230" imgH="95114" progId="Equation.3">
                  <p:embed/>
                </p:oleObj>
              </mc:Choice>
              <mc:Fallback>
                <p:oleObj name="公式" r:id="rId17" imgW="1114230" imgH="95114" progId="Equation.3">
                  <p:embed/>
                  <p:pic>
                    <p:nvPicPr>
                      <p:cNvPr id="90" name="Object 15">
                        <a:extLst>
                          <a:ext uri="{FF2B5EF4-FFF2-40B4-BE49-F238E27FC236}">
                            <a16:creationId xmlns:a16="http://schemas.microsoft.com/office/drawing/2014/main" id="{50071182-775F-4D4C-AE3C-EBD464B19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625475"/>
                        <a:ext cx="2857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7">
            <a:extLst>
              <a:ext uri="{FF2B5EF4-FFF2-40B4-BE49-F238E27FC236}">
                <a16:creationId xmlns:a16="http://schemas.microsoft.com/office/drawing/2014/main" id="{9FF92FBD-9788-4CFF-B974-B9270627E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5529263"/>
          <a:ext cx="18907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公式" r:id="rId19" imgW="838123" imgH="380864" progId="Equation.3">
                  <p:embed/>
                </p:oleObj>
              </mc:Choice>
              <mc:Fallback>
                <p:oleObj name="公式" r:id="rId19" imgW="838123" imgH="380864" progId="Equation.3">
                  <p:embed/>
                  <p:pic>
                    <p:nvPicPr>
                      <p:cNvPr id="93" name="Object 7">
                        <a:extLst>
                          <a:ext uri="{FF2B5EF4-FFF2-40B4-BE49-F238E27FC236}">
                            <a16:creationId xmlns:a16="http://schemas.microsoft.com/office/drawing/2014/main" id="{9FF92FBD-9788-4CFF-B974-B9270627E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529263"/>
                        <a:ext cx="18907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8">
            <a:extLst>
              <a:ext uri="{FF2B5EF4-FFF2-40B4-BE49-F238E27FC236}">
                <a16:creationId xmlns:a16="http://schemas.microsoft.com/office/drawing/2014/main" id="{4E34A2EC-CB95-4FB4-94BF-8133110D4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5143500"/>
          <a:ext cx="29003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公式" r:id="rId21" imgW="1409534" imgH="380864" progId="Equation.3">
                  <p:embed/>
                </p:oleObj>
              </mc:Choice>
              <mc:Fallback>
                <p:oleObj name="公式" r:id="rId21" imgW="1409534" imgH="380864" progId="Equation.3">
                  <p:embed/>
                  <p:pic>
                    <p:nvPicPr>
                      <p:cNvPr id="94" name="Object 8">
                        <a:extLst>
                          <a:ext uri="{FF2B5EF4-FFF2-40B4-BE49-F238E27FC236}">
                            <a16:creationId xmlns:a16="http://schemas.microsoft.com/office/drawing/2014/main" id="{4E34A2EC-CB95-4FB4-94BF-8133110D4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143500"/>
                        <a:ext cx="29003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20">
            <a:extLst>
              <a:ext uri="{FF2B5EF4-FFF2-40B4-BE49-F238E27FC236}">
                <a16:creationId xmlns:a16="http://schemas.microsoft.com/office/drawing/2014/main" id="{DA8D5ADF-59EB-4E6C-8088-98082B073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6000750"/>
          <a:ext cx="35623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公式" r:id="rId23" imgW="1866989" imgH="380864" progId="Equation.3">
                  <p:embed/>
                </p:oleObj>
              </mc:Choice>
              <mc:Fallback>
                <p:oleObj name="公式" r:id="rId23" imgW="1866989" imgH="380864" progId="Equation.3">
                  <p:embed/>
                  <p:pic>
                    <p:nvPicPr>
                      <p:cNvPr id="95" name="Object 20">
                        <a:extLst>
                          <a:ext uri="{FF2B5EF4-FFF2-40B4-BE49-F238E27FC236}">
                            <a16:creationId xmlns:a16="http://schemas.microsoft.com/office/drawing/2014/main" id="{DA8D5ADF-59EB-4E6C-8088-98082B073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6000750"/>
                        <a:ext cx="35623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AutoShape 10">
            <a:extLst>
              <a:ext uri="{FF2B5EF4-FFF2-40B4-BE49-F238E27FC236}">
                <a16:creationId xmlns:a16="http://schemas.microsoft.com/office/drawing/2014/main" id="{955FC126-C024-46F8-BA79-5CF024E31AF8}"/>
              </a:ext>
            </a:extLst>
          </p:cNvPr>
          <p:cNvSpPr>
            <a:spLocks/>
          </p:cNvSpPr>
          <p:nvPr/>
        </p:nvSpPr>
        <p:spPr bwMode="auto">
          <a:xfrm>
            <a:off x="4405313" y="5572125"/>
            <a:ext cx="238125" cy="857250"/>
          </a:xfrm>
          <a:prstGeom prst="leftBrace">
            <a:avLst>
              <a:gd name="adj1" fmla="val 38567"/>
              <a:gd name="adj2" fmla="val 42171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" name="Object 11">
            <a:extLst>
              <a:ext uri="{FF2B5EF4-FFF2-40B4-BE49-F238E27FC236}">
                <a16:creationId xmlns:a16="http://schemas.microsoft.com/office/drawing/2014/main" id="{0F7198E6-C145-4BF8-9267-771A7B7DD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5229225"/>
          <a:ext cx="695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公式" r:id="rId25" imgW="285910" imgH="285750" progId="Equation.3">
                  <p:embed/>
                </p:oleObj>
              </mc:Choice>
              <mc:Fallback>
                <p:oleObj name="公式" r:id="rId25" imgW="285910" imgH="285750" progId="Equation.3">
                  <p:embed/>
                  <p:pic>
                    <p:nvPicPr>
                      <p:cNvPr id="97" name="Object 11">
                        <a:extLst>
                          <a:ext uri="{FF2B5EF4-FFF2-40B4-BE49-F238E27FC236}">
                            <a16:creationId xmlns:a16="http://schemas.microsoft.com/office/drawing/2014/main" id="{0F7198E6-C145-4BF8-9267-771A7B7DD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229225"/>
                        <a:ext cx="695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2">
            <a:extLst>
              <a:ext uri="{FF2B5EF4-FFF2-40B4-BE49-F238E27FC236}">
                <a16:creationId xmlns:a16="http://schemas.microsoft.com/office/drawing/2014/main" id="{21156B1F-D9A4-43B8-9124-D9544FAA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038725"/>
            <a:ext cx="4429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物理量对时间取平均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88" name="右箭头 98">
            <a:extLst>
              <a:ext uri="{FF2B5EF4-FFF2-40B4-BE49-F238E27FC236}">
                <a16:creationId xmlns:a16="http://schemas.microsoft.com/office/drawing/2014/main" id="{65604746-A69A-4BD7-A155-61DD09CD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5786438"/>
            <a:ext cx="785812" cy="285750"/>
          </a:xfrm>
          <a:prstGeom prst="rightArrow">
            <a:avLst>
              <a:gd name="adj1" fmla="val 50000"/>
              <a:gd name="adj2" fmla="val 940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" name="Rectangle 50">
            <a:extLst>
              <a:ext uri="{FF2B5EF4-FFF2-40B4-BE49-F238E27FC236}">
                <a16:creationId xmlns:a16="http://schemas.microsoft.com/office/drawing/2014/main" id="{9F290E0B-5A9B-4203-90DB-3638851E2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286125"/>
            <a:ext cx="90011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00"/>
                </a:solidFill>
              </a:rPr>
              <a:t>kA</a:t>
            </a:r>
            <a:r>
              <a:rPr lang="en-US" altLang="zh-CN" sz="2200" i="1" baseline="30000">
                <a:solidFill>
                  <a:srgbClr val="FFFF00"/>
                </a:solidFill>
              </a:rPr>
              <a:t>2</a:t>
            </a:r>
            <a:r>
              <a:rPr lang="en-US" altLang="zh-CN" sz="2200" i="1">
                <a:solidFill>
                  <a:srgbClr val="FFFF00"/>
                </a:solidFill>
              </a:rPr>
              <a:t>/</a:t>
            </a:r>
            <a:r>
              <a:rPr lang="en-US" altLang="zh-CN" sz="22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23965" name="Line 29">
            <a:extLst>
              <a:ext uri="{FF2B5EF4-FFF2-40B4-BE49-F238E27FC236}">
                <a16:creationId xmlns:a16="http://schemas.microsoft.com/office/drawing/2014/main" id="{894FEE6B-2DCC-4892-A022-8E4A35D87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651375"/>
            <a:ext cx="5905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69" name="Rectangle 33">
            <a:extLst>
              <a:ext uri="{FF2B5EF4-FFF2-40B4-BE49-F238E27FC236}">
                <a16:creationId xmlns:a16="http://schemas.microsoft.com/office/drawing/2014/main" id="{E62B19F1-29DE-46B2-8A50-47D79B319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3255963"/>
            <a:ext cx="6778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</a:rPr>
              <a:t>E</a:t>
            </a:r>
            <a:r>
              <a:rPr lang="en-US" altLang="zh-CN" sz="2200" i="1" baseline="-25000">
                <a:solidFill>
                  <a:srgbClr val="FFFF66"/>
                </a:solidFill>
              </a:rPr>
              <a:t>k</a:t>
            </a:r>
            <a:endParaRPr lang="en-US" altLang="zh-CN" sz="2200" i="1">
              <a:solidFill>
                <a:srgbClr val="FFFF66"/>
              </a:solidFill>
            </a:endParaRPr>
          </a:p>
        </p:txBody>
      </p:sp>
      <p:sp>
        <p:nvSpPr>
          <p:cNvPr id="10295" name="灯片编号占位符 1">
            <a:extLst>
              <a:ext uri="{FF2B5EF4-FFF2-40B4-BE49-F238E27FC236}">
                <a16:creationId xmlns:a16="http://schemas.microsoft.com/office/drawing/2014/main" id="{6338F06D-C9F5-4BC3-A7F5-7E0F9712E7B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303C5C-4144-4BCD-A29E-6A3FB9E4C448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1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2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60" grpId="0" autoUpdateAnimBg="0"/>
      <p:bldP spid="423961" grpId="0" autoUpdateAnimBg="0"/>
      <p:bldP spid="423968" grpId="0" autoUpdateAnimBg="0"/>
      <p:bldP spid="423978" grpId="0" animBg="1"/>
      <p:bldP spid="423979" grpId="0" animBg="1"/>
      <p:bldP spid="423981" grpId="0" autoUpdateAnimBg="0"/>
      <p:bldP spid="423983" grpId="0" autoUpdateAnimBg="0"/>
      <p:bldP spid="423984" grpId="0" animBg="1"/>
      <p:bldP spid="423986" grpId="0" autoUpdateAnimBg="0"/>
      <p:bldP spid="48" grpId="0" autoUpdateAnimBg="0"/>
      <p:bldP spid="49" grpId="0" autoUpdateAnimBg="0"/>
      <p:bldP spid="52" grpId="0" autoUpdateAnimBg="0"/>
      <p:bldP spid="55" grpId="0" autoUpdateAnimBg="0"/>
      <p:bldP spid="57" grpId="0" autoUpdateAnimBg="0"/>
      <p:bldP spid="87" grpId="0" autoUpdateAnimBg="0"/>
      <p:bldP spid="89" grpId="0" autoUpdateAnimBg="0"/>
      <p:bldP spid="96" grpId="0" animBg="1"/>
      <p:bldP spid="98" grpId="0" autoUpdateAnimBg="0"/>
      <p:bldP spid="14388" grpId="0" animBg="1"/>
      <p:bldP spid="100" grpId="0" autoUpdateAnimBg="0"/>
      <p:bldP spid="4239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13" name="Arc 69">
            <a:extLst>
              <a:ext uri="{FF2B5EF4-FFF2-40B4-BE49-F238E27FC236}">
                <a16:creationId xmlns:a16="http://schemas.microsoft.com/office/drawing/2014/main" id="{4B95D6BC-7BFE-4E55-B651-1FE09DE40FCF}"/>
              </a:ext>
            </a:extLst>
          </p:cNvPr>
          <p:cNvSpPr>
            <a:spLocks/>
          </p:cNvSpPr>
          <p:nvPr/>
        </p:nvSpPr>
        <p:spPr bwMode="auto">
          <a:xfrm rot="-1818803" flipH="1" flipV="1">
            <a:off x="7115175" y="1212850"/>
            <a:ext cx="179388" cy="161925"/>
          </a:xfrm>
          <a:custGeom>
            <a:avLst/>
            <a:gdLst>
              <a:gd name="T0" fmla="*/ 0 w 18567"/>
              <a:gd name="T1" fmla="*/ 1822046 h 21600"/>
              <a:gd name="T2" fmla="*/ 1563145505 w 18567"/>
              <a:gd name="T3" fmla="*/ 188481771 h 21600"/>
              <a:gd name="T4" fmla="*/ 153057483 w 18567"/>
              <a:gd name="T5" fmla="*/ 511392310 h 21600"/>
              <a:gd name="T6" fmla="*/ 0 60000 65536"/>
              <a:gd name="T7" fmla="*/ 0 60000 65536"/>
              <a:gd name="T8" fmla="*/ 0 60000 65536"/>
              <a:gd name="T9" fmla="*/ 0 w 18567"/>
              <a:gd name="T10" fmla="*/ 0 h 21600"/>
              <a:gd name="T11" fmla="*/ 18567 w 1856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567" h="21600" fill="none" extrusionOk="0">
                <a:moveTo>
                  <a:pt x="-1" y="76"/>
                </a:moveTo>
                <a:cubicBezTo>
                  <a:pt x="604" y="25"/>
                  <a:pt x="1211" y="-1"/>
                  <a:pt x="1818" y="0"/>
                </a:cubicBezTo>
                <a:cubicBezTo>
                  <a:pt x="8314" y="0"/>
                  <a:pt x="14465" y="2923"/>
                  <a:pt x="18567" y="7960"/>
                </a:cubicBezTo>
              </a:path>
              <a:path w="18567" h="21600" stroke="0" extrusionOk="0">
                <a:moveTo>
                  <a:pt x="-1" y="76"/>
                </a:moveTo>
                <a:cubicBezTo>
                  <a:pt x="604" y="25"/>
                  <a:pt x="1211" y="-1"/>
                  <a:pt x="1818" y="0"/>
                </a:cubicBezTo>
                <a:cubicBezTo>
                  <a:pt x="8314" y="0"/>
                  <a:pt x="14465" y="2923"/>
                  <a:pt x="18567" y="7960"/>
                </a:cubicBezTo>
                <a:lnTo>
                  <a:pt x="1818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7B2A7764-9A0C-4681-BFD3-4F70C3BD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68338"/>
            <a:ext cx="585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FF00"/>
                </a:solidFill>
                <a:latin typeface="+mn-lt"/>
                <a:ea typeface="+mj-ea"/>
              </a:rPr>
              <a:t>(1) </a:t>
            </a: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单摆  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（证明小角度摆动时为谐振动）</a:t>
            </a:r>
          </a:p>
        </p:txBody>
      </p:sp>
      <p:sp>
        <p:nvSpPr>
          <p:cNvPr id="57410" name="Line 66">
            <a:extLst>
              <a:ext uri="{FF2B5EF4-FFF2-40B4-BE49-F238E27FC236}">
                <a16:creationId xmlns:a16="http://schemas.microsoft.com/office/drawing/2014/main" id="{0240E860-2EF1-4540-9165-0FF8314FE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860425"/>
            <a:ext cx="0" cy="2592388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57412" name="Object 68">
            <a:extLst>
              <a:ext uri="{FF2B5EF4-FFF2-40B4-BE49-F238E27FC236}">
                <a16:creationId xmlns:a16="http://schemas.microsoft.com/office/drawing/2014/main" id="{44D38429-A655-469E-AB34-7E53D3C68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6613" y="1492250"/>
          <a:ext cx="18415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公式" r:id="rId3" imgW="114364" imgH="190636" progId="Equation.3">
                  <p:embed/>
                </p:oleObj>
              </mc:Choice>
              <mc:Fallback>
                <p:oleObj name="公式" r:id="rId3" imgW="114364" imgH="190636" progId="Equation.3">
                  <p:embed/>
                  <p:pic>
                    <p:nvPicPr>
                      <p:cNvPr id="57412" name="Object 68">
                        <a:extLst>
                          <a:ext uri="{FF2B5EF4-FFF2-40B4-BE49-F238E27FC236}">
                            <a16:creationId xmlns:a16="http://schemas.microsoft.com/office/drawing/2014/main" id="{44D38429-A655-469E-AB34-7E53D3C68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1492250"/>
                        <a:ext cx="18415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5" name="Arc 71">
            <a:extLst>
              <a:ext uri="{FF2B5EF4-FFF2-40B4-BE49-F238E27FC236}">
                <a16:creationId xmlns:a16="http://schemas.microsoft.com/office/drawing/2014/main" id="{06256DD5-6A29-44B5-A8F7-AEC9860DC201}"/>
              </a:ext>
            </a:extLst>
          </p:cNvPr>
          <p:cNvSpPr>
            <a:spLocks/>
          </p:cNvSpPr>
          <p:nvPr/>
        </p:nvSpPr>
        <p:spPr bwMode="auto">
          <a:xfrm>
            <a:off x="6040438" y="855663"/>
            <a:ext cx="2205037" cy="2046287"/>
          </a:xfrm>
          <a:custGeom>
            <a:avLst/>
            <a:gdLst>
              <a:gd name="T0" fmla="*/ 2147483647 w 22801"/>
              <a:gd name="T1" fmla="*/ 2147483647 h 21600"/>
              <a:gd name="T2" fmla="*/ 0 w 22801"/>
              <a:gd name="T3" fmla="*/ 2147483647 h 21600"/>
              <a:gd name="T4" fmla="*/ 2147483647 w 22801"/>
              <a:gd name="T5" fmla="*/ 0 h 21600"/>
              <a:gd name="T6" fmla="*/ 0 60000 65536"/>
              <a:gd name="T7" fmla="*/ 0 60000 65536"/>
              <a:gd name="T8" fmla="*/ 0 60000 65536"/>
              <a:gd name="T9" fmla="*/ 0 w 22801"/>
              <a:gd name="T10" fmla="*/ 0 h 21600"/>
              <a:gd name="T11" fmla="*/ 22801 w 2280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801" h="21600" fill="none" extrusionOk="0">
                <a:moveTo>
                  <a:pt x="22801" y="18405"/>
                </a:moveTo>
                <a:cubicBezTo>
                  <a:pt x="19400" y="20494"/>
                  <a:pt x="15487" y="21599"/>
                  <a:pt x="11496" y="21600"/>
                </a:cubicBezTo>
                <a:cubicBezTo>
                  <a:pt x="7428" y="21600"/>
                  <a:pt x="3443" y="20451"/>
                  <a:pt x="0" y="18286"/>
                </a:cubicBezTo>
              </a:path>
              <a:path w="22801" h="21600" stroke="0" extrusionOk="0">
                <a:moveTo>
                  <a:pt x="22801" y="18405"/>
                </a:moveTo>
                <a:cubicBezTo>
                  <a:pt x="19400" y="20494"/>
                  <a:pt x="15487" y="21599"/>
                  <a:pt x="11496" y="21600"/>
                </a:cubicBezTo>
                <a:cubicBezTo>
                  <a:pt x="7428" y="21600"/>
                  <a:pt x="3443" y="20451"/>
                  <a:pt x="0" y="18286"/>
                </a:cubicBezTo>
                <a:lnTo>
                  <a:pt x="11496" y="0"/>
                </a:lnTo>
                <a:close/>
              </a:path>
            </a:pathLst>
          </a:custGeom>
          <a:noFill/>
          <a:ln w="9525">
            <a:solidFill>
              <a:srgbClr val="FF99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57416" name="Line 72">
            <a:extLst>
              <a:ext uri="{FF2B5EF4-FFF2-40B4-BE49-F238E27FC236}">
                <a16:creationId xmlns:a16="http://schemas.microsoft.com/office/drawing/2014/main" id="{EE795C16-AF15-4F97-AFB6-C338721D3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9088" y="2744788"/>
            <a:ext cx="0" cy="6477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57418" name="Object 74">
            <a:extLst>
              <a:ext uri="{FF2B5EF4-FFF2-40B4-BE49-F238E27FC236}">
                <a16:creationId xmlns:a16="http://schemas.microsoft.com/office/drawing/2014/main" id="{FBFF4D9B-5ADA-4182-826F-4C084A4BC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6988" y="3163888"/>
          <a:ext cx="2174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公式" r:id="rId5" imgW="152349" imgH="237989" progId="Equation.3">
                  <p:embed/>
                </p:oleObj>
              </mc:Choice>
              <mc:Fallback>
                <p:oleObj name="公式" r:id="rId5" imgW="152349" imgH="237989" progId="Equation.3">
                  <p:embed/>
                  <p:pic>
                    <p:nvPicPr>
                      <p:cNvPr id="57418" name="Object 74">
                        <a:extLst>
                          <a:ext uri="{FF2B5EF4-FFF2-40B4-BE49-F238E27FC236}">
                            <a16:creationId xmlns:a16="http://schemas.microsoft.com/office/drawing/2014/main" id="{FBFF4D9B-5ADA-4182-826F-4C084A4BC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3163888"/>
                        <a:ext cx="2174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19" name="Object 75">
            <a:extLst>
              <a:ext uri="{FF2B5EF4-FFF2-40B4-BE49-F238E27FC236}">
                <a16:creationId xmlns:a16="http://schemas.microsoft.com/office/drawing/2014/main" id="{55C2F7FC-93D4-406A-8C95-5B70AA49C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1088" y="2155825"/>
          <a:ext cx="2063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公式" r:id="rId7" imgW="133152" imgH="237989" progId="Equation.3">
                  <p:embed/>
                </p:oleObj>
              </mc:Choice>
              <mc:Fallback>
                <p:oleObj name="公式" r:id="rId7" imgW="133152" imgH="237989" progId="Equation.3">
                  <p:embed/>
                  <p:pic>
                    <p:nvPicPr>
                      <p:cNvPr id="57419" name="Object 75">
                        <a:extLst>
                          <a:ext uri="{FF2B5EF4-FFF2-40B4-BE49-F238E27FC236}">
                            <a16:creationId xmlns:a16="http://schemas.microsoft.com/office/drawing/2014/main" id="{55C2F7FC-93D4-406A-8C95-5B70AA49C3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2155825"/>
                        <a:ext cx="2063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0" name="Object 76">
            <a:extLst>
              <a:ext uri="{FF2B5EF4-FFF2-40B4-BE49-F238E27FC236}">
                <a16:creationId xmlns:a16="http://schemas.microsoft.com/office/drawing/2014/main" id="{654D954F-F970-44FC-AD8C-5A821D0C3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6988" y="1579563"/>
          <a:ext cx="11906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公式" r:id="rId9" imgW="37985" imgH="200025" progId="Equation.3">
                  <p:embed/>
                </p:oleObj>
              </mc:Choice>
              <mc:Fallback>
                <p:oleObj name="公式" r:id="rId9" imgW="37985" imgH="200025" progId="Equation.3">
                  <p:embed/>
                  <p:pic>
                    <p:nvPicPr>
                      <p:cNvPr id="57420" name="Object 76">
                        <a:extLst>
                          <a:ext uri="{FF2B5EF4-FFF2-40B4-BE49-F238E27FC236}">
                            <a16:creationId xmlns:a16="http://schemas.microsoft.com/office/drawing/2014/main" id="{654D954F-F970-44FC-AD8C-5A821D0C3F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1579563"/>
                        <a:ext cx="11906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1" name="Object 77">
            <a:extLst>
              <a:ext uri="{FF2B5EF4-FFF2-40B4-BE49-F238E27FC236}">
                <a16:creationId xmlns:a16="http://schemas.microsoft.com/office/drawing/2014/main" id="{0C6103F7-4881-4EDB-92FF-4DD6BFFEC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2852738"/>
          <a:ext cx="23812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公式" r:id="rId11" imgW="171546" imgH="114300" progId="Equation.3">
                  <p:embed/>
                </p:oleObj>
              </mc:Choice>
              <mc:Fallback>
                <p:oleObj name="公式" r:id="rId11" imgW="171546" imgH="114300" progId="Equation.3">
                  <p:embed/>
                  <p:pic>
                    <p:nvPicPr>
                      <p:cNvPr id="57421" name="Object 77">
                        <a:extLst>
                          <a:ext uri="{FF2B5EF4-FFF2-40B4-BE49-F238E27FC236}">
                            <a16:creationId xmlns:a16="http://schemas.microsoft.com/office/drawing/2014/main" id="{0C6103F7-4881-4EDB-92FF-4DD6BFFEC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852738"/>
                        <a:ext cx="238125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0">
            <a:extLst>
              <a:ext uri="{FF2B5EF4-FFF2-40B4-BE49-F238E27FC236}">
                <a16:creationId xmlns:a16="http://schemas.microsoft.com/office/drawing/2014/main" id="{3BDAB1EA-0F36-4CF0-B245-935572825141}"/>
              </a:ext>
            </a:extLst>
          </p:cNvPr>
          <p:cNvGrpSpPr>
            <a:grpSpLocks/>
          </p:cNvGrpSpPr>
          <p:nvPr/>
        </p:nvGrpSpPr>
        <p:grpSpPr bwMode="auto">
          <a:xfrm>
            <a:off x="6805613" y="715963"/>
            <a:ext cx="1285875" cy="2171700"/>
            <a:chOff x="4269" y="391"/>
            <a:chExt cx="810" cy="1368"/>
          </a:xfrm>
        </p:grpSpPr>
        <p:sp>
          <p:nvSpPr>
            <p:cNvPr id="10278" name="Line 67">
              <a:extLst>
                <a:ext uri="{FF2B5EF4-FFF2-40B4-BE49-F238E27FC236}">
                  <a16:creationId xmlns:a16="http://schemas.microsoft.com/office/drawing/2014/main" id="{32BFC34C-7770-4C4F-823D-2B2D9BEB4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" y="482"/>
              <a:ext cx="498" cy="1179"/>
            </a:xfrm>
            <a:prstGeom prst="line">
              <a:avLst/>
            </a:prstGeom>
            <a:noFill/>
            <a:ln w="38100">
              <a:pattFill prst="zigZag">
                <a:fgClr>
                  <a:schemeClr val="tx1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79" name="Oval 70">
              <a:extLst>
                <a:ext uri="{FF2B5EF4-FFF2-40B4-BE49-F238E27FC236}">
                  <a16:creationId xmlns:a16="http://schemas.microsoft.com/office/drawing/2014/main" id="{B0CAEA38-42DD-47CD-A74B-E20188FD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578"/>
              <a:ext cx="181" cy="18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" name="Rectangle 65">
              <a:extLst>
                <a:ext uri="{FF2B5EF4-FFF2-40B4-BE49-F238E27FC236}">
                  <a16:creationId xmlns:a16="http://schemas.microsoft.com/office/drawing/2014/main" id="{61F9F8E3-177D-4F21-A60C-9CBFCF530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391"/>
              <a:ext cx="408" cy="91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281" name="Line 64">
              <a:extLst>
                <a:ext uri="{FF2B5EF4-FFF2-40B4-BE49-F238E27FC236}">
                  <a16:creationId xmlns:a16="http://schemas.microsoft.com/office/drawing/2014/main" id="{1E224394-9DA7-4F4C-B055-1203F0659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482"/>
              <a:ext cx="38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7422" name="Rectangle 78">
            <a:extLst>
              <a:ext uri="{FF2B5EF4-FFF2-40B4-BE49-F238E27FC236}">
                <a16:creationId xmlns:a16="http://schemas.microsoft.com/office/drawing/2014/main" id="{27B4D620-9CD8-49B5-BACF-D348C9D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573213"/>
            <a:ext cx="473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以小球为研究对象，受力分析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:</a:t>
            </a:r>
          </a:p>
        </p:txBody>
      </p:sp>
      <p:sp>
        <p:nvSpPr>
          <p:cNvPr id="57423" name="Rectangle 79">
            <a:extLst>
              <a:ext uri="{FF2B5EF4-FFF2-40B4-BE49-F238E27FC236}">
                <a16:creationId xmlns:a16="http://schemas.microsoft.com/office/drawing/2014/main" id="{04D09E8D-04C3-4005-8783-8C6724CC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5865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　沿逆时针为正，切线向上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正方向</a:t>
            </a:r>
          </a:p>
        </p:txBody>
      </p:sp>
      <p:sp>
        <p:nvSpPr>
          <p:cNvPr id="57424" name="Rectangle 80">
            <a:extLst>
              <a:ext uri="{FF2B5EF4-FFF2-40B4-BE49-F238E27FC236}">
                <a16:creationId xmlns:a16="http://schemas.microsoft.com/office/drawing/2014/main" id="{E5EA5CC9-D099-4DD1-BC1D-9F5C3EB6F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35175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重力</a:t>
            </a:r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绳的拉力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57425" name="Object 81">
            <a:extLst>
              <a:ext uri="{FF2B5EF4-FFF2-40B4-BE49-F238E27FC236}">
                <a16:creationId xmlns:a16="http://schemas.microsoft.com/office/drawing/2014/main" id="{841F80BB-66A1-462F-8A96-733047ACE65E}"/>
              </a:ext>
            </a:extLst>
          </p:cNvPr>
          <p:cNvGraphicFramePr>
            <a:graphicFrameLocks/>
          </p:cNvGraphicFramePr>
          <p:nvPr/>
        </p:nvGraphicFramePr>
        <p:xfrm>
          <a:off x="1119188" y="1231900"/>
          <a:ext cx="2159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公式" r:id="rId13" imgW="114364" imgH="190636" progId="Equation.3">
                  <p:embed/>
                </p:oleObj>
              </mc:Choice>
              <mc:Fallback>
                <p:oleObj name="公式" r:id="rId13" imgW="114364" imgH="190636" progId="Equation.3">
                  <p:embed/>
                  <p:pic>
                    <p:nvPicPr>
                      <p:cNvPr id="57425" name="Object 81">
                        <a:extLst>
                          <a:ext uri="{FF2B5EF4-FFF2-40B4-BE49-F238E27FC236}">
                            <a16:creationId xmlns:a16="http://schemas.microsoft.com/office/drawing/2014/main" id="{841F80BB-66A1-462F-8A96-733047ACE6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31900"/>
                        <a:ext cx="2159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6" name="Object 82">
            <a:extLst>
              <a:ext uri="{FF2B5EF4-FFF2-40B4-BE49-F238E27FC236}">
                <a16:creationId xmlns:a16="http://schemas.microsoft.com/office/drawing/2014/main" id="{5054E602-2315-46D4-A19B-2735FEDE970E}"/>
              </a:ext>
            </a:extLst>
          </p:cNvPr>
          <p:cNvGraphicFramePr>
            <a:graphicFrameLocks/>
          </p:cNvGraphicFramePr>
          <p:nvPr/>
        </p:nvGraphicFramePr>
        <p:xfrm>
          <a:off x="1533525" y="2533650"/>
          <a:ext cx="15128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公式" r:id="rId15" imgW="1409534" imgH="247786" progId="Equation.3">
                  <p:embed/>
                </p:oleObj>
              </mc:Choice>
              <mc:Fallback>
                <p:oleObj name="公式" r:id="rId15" imgW="1409534" imgH="247786" progId="Equation.3">
                  <p:embed/>
                  <p:pic>
                    <p:nvPicPr>
                      <p:cNvPr id="57426" name="Object 82">
                        <a:extLst>
                          <a:ext uri="{FF2B5EF4-FFF2-40B4-BE49-F238E27FC236}">
                            <a16:creationId xmlns:a16="http://schemas.microsoft.com/office/drawing/2014/main" id="{5054E602-2315-46D4-A19B-2735FEDE97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533650"/>
                        <a:ext cx="15128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7" name="Rectangle 83">
            <a:extLst>
              <a:ext uri="{FF2B5EF4-FFF2-40B4-BE49-F238E27FC236}">
                <a16:creationId xmlns:a16="http://schemas.microsoft.com/office/drawing/2014/main" id="{CA5993B6-9C80-4B36-B2A1-492E4EED0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2970213"/>
            <a:ext cx="378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沿切向方向的分量方程</a:t>
            </a:r>
          </a:p>
        </p:txBody>
      </p:sp>
      <p:graphicFrame>
        <p:nvGraphicFramePr>
          <p:cNvPr id="57428" name="Object 84">
            <a:extLst>
              <a:ext uri="{FF2B5EF4-FFF2-40B4-BE49-F238E27FC236}">
                <a16:creationId xmlns:a16="http://schemas.microsoft.com/office/drawing/2014/main" id="{24F80F5F-BA3D-4B16-9E0F-3B822BC69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30600"/>
          <a:ext cx="21923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公式" r:id="rId17" imgW="1038260" imgH="285750" progId="Equation.3">
                  <p:embed/>
                </p:oleObj>
              </mc:Choice>
              <mc:Fallback>
                <p:oleObj name="公式" r:id="rId17" imgW="1038260" imgH="285750" progId="Equation.3">
                  <p:embed/>
                  <p:pic>
                    <p:nvPicPr>
                      <p:cNvPr id="57428" name="Object 84">
                        <a:extLst>
                          <a:ext uri="{FF2B5EF4-FFF2-40B4-BE49-F238E27FC236}">
                            <a16:creationId xmlns:a16="http://schemas.microsoft.com/office/drawing/2014/main" id="{24F80F5F-BA3D-4B16-9E0F-3B822BC69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30600"/>
                        <a:ext cx="21923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9" name="Object 85">
            <a:extLst>
              <a:ext uri="{FF2B5EF4-FFF2-40B4-BE49-F238E27FC236}">
                <a16:creationId xmlns:a16="http://schemas.microsoft.com/office/drawing/2014/main" id="{F1B6CD54-7A2D-4F35-8FA9-D2FD91476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3460750"/>
          <a:ext cx="7127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公式" r:id="rId19" imgW="733562" imgH="237989" progId="Equation.3">
                  <p:embed/>
                </p:oleObj>
              </mc:Choice>
              <mc:Fallback>
                <p:oleObj name="公式" r:id="rId19" imgW="733562" imgH="237989" progId="Equation.3">
                  <p:embed/>
                  <p:pic>
                    <p:nvPicPr>
                      <p:cNvPr id="57429" name="Object 85">
                        <a:extLst>
                          <a:ext uri="{FF2B5EF4-FFF2-40B4-BE49-F238E27FC236}">
                            <a16:creationId xmlns:a16="http://schemas.microsoft.com/office/drawing/2014/main" id="{F1B6CD54-7A2D-4F35-8FA9-D2FD91476D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460750"/>
                        <a:ext cx="7127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30" name="Object 86">
            <a:extLst>
              <a:ext uri="{FF2B5EF4-FFF2-40B4-BE49-F238E27FC236}">
                <a16:creationId xmlns:a16="http://schemas.microsoft.com/office/drawing/2014/main" id="{13359614-384F-415A-B18E-3315867AD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3892550"/>
          <a:ext cx="26304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公式" r:id="rId21" imgW="2981220" imgH="666614" progId="Equation.3">
                  <p:embed/>
                </p:oleObj>
              </mc:Choice>
              <mc:Fallback>
                <p:oleObj name="公式" r:id="rId21" imgW="2981220" imgH="666614" progId="Equation.3">
                  <p:embed/>
                  <p:pic>
                    <p:nvPicPr>
                      <p:cNvPr id="57430" name="Object 86">
                        <a:extLst>
                          <a:ext uri="{FF2B5EF4-FFF2-40B4-BE49-F238E27FC236}">
                            <a16:creationId xmlns:a16="http://schemas.microsoft.com/office/drawing/2014/main" id="{13359614-384F-415A-B18E-3315867AD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892550"/>
                        <a:ext cx="263048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31" name="Rectangle 87">
            <a:extLst>
              <a:ext uri="{FF2B5EF4-FFF2-40B4-BE49-F238E27FC236}">
                <a16:creationId xmlns:a16="http://schemas.microsoft.com/office/drawing/2014/main" id="{9DF0EEFA-5D27-4673-AF05-45E3DFF2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3968750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FFFF"/>
                </a:solidFill>
                <a:latin typeface="+mj-ea"/>
                <a:ea typeface="+mj-ea"/>
                <a:cs typeface="Times New Roman" pitchFamily="18" charset="0"/>
              </a:rPr>
              <a:t>（小角度时）</a:t>
            </a:r>
          </a:p>
        </p:txBody>
      </p:sp>
      <p:sp>
        <p:nvSpPr>
          <p:cNvPr id="57432" name="AutoShape 88">
            <a:extLst>
              <a:ext uri="{FF2B5EF4-FFF2-40B4-BE49-F238E27FC236}">
                <a16:creationId xmlns:a16="http://schemas.microsoft.com/office/drawing/2014/main" id="{4A6FAD7F-8B05-4A9A-A751-F6246F6C909B}"/>
              </a:ext>
            </a:extLst>
          </p:cNvPr>
          <p:cNvSpPr>
            <a:spLocks/>
          </p:cNvSpPr>
          <p:nvPr/>
        </p:nvSpPr>
        <p:spPr bwMode="auto">
          <a:xfrm>
            <a:off x="4168775" y="3600450"/>
            <a:ext cx="144463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57433" name="AutoShape 89">
            <a:extLst>
              <a:ext uri="{FF2B5EF4-FFF2-40B4-BE49-F238E27FC236}">
                <a16:creationId xmlns:a16="http://schemas.microsoft.com/office/drawing/2014/main" id="{9D24583A-1D5F-4AB1-A28B-2D6BF376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86188"/>
            <a:ext cx="595313" cy="285750"/>
          </a:xfrm>
          <a:prstGeom prst="leftArrow">
            <a:avLst>
              <a:gd name="adj1" fmla="val 49861"/>
              <a:gd name="adj2" fmla="val 75728"/>
            </a:avLst>
          </a:prstGeom>
          <a:solidFill>
            <a:srgbClr val="00CC99">
              <a:alpha val="50195"/>
            </a:srgbClr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57435" name="Object 91">
            <a:extLst>
              <a:ext uri="{FF2B5EF4-FFF2-40B4-BE49-F238E27FC236}">
                <a16:creationId xmlns:a16="http://schemas.microsoft.com/office/drawing/2014/main" id="{D83D533D-8301-4B62-9D02-AD51C1C7C48E}"/>
              </a:ext>
            </a:extLst>
          </p:cNvPr>
          <p:cNvGraphicFramePr>
            <a:graphicFrameLocks/>
          </p:cNvGraphicFramePr>
          <p:nvPr/>
        </p:nvGraphicFramePr>
        <p:xfrm>
          <a:off x="1431925" y="4549775"/>
          <a:ext cx="14747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公式" r:id="rId23" imgW="1371549" imgH="666614" progId="Equation.3">
                  <p:embed/>
                </p:oleObj>
              </mc:Choice>
              <mc:Fallback>
                <p:oleObj name="公式" r:id="rId23" imgW="1371549" imgH="666614" progId="Equation.3">
                  <p:embed/>
                  <p:pic>
                    <p:nvPicPr>
                      <p:cNvPr id="57435" name="Object 91">
                        <a:extLst>
                          <a:ext uri="{FF2B5EF4-FFF2-40B4-BE49-F238E27FC236}">
                            <a16:creationId xmlns:a16="http://schemas.microsoft.com/office/drawing/2014/main" id="{D83D533D-8301-4B62-9D02-AD51C1C7C48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549775"/>
                        <a:ext cx="14747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17" name="Line 73">
            <a:extLst>
              <a:ext uri="{FF2B5EF4-FFF2-40B4-BE49-F238E27FC236}">
                <a16:creationId xmlns:a16="http://schemas.microsoft.com/office/drawing/2014/main" id="{837F36EF-BC16-4768-8451-0E77EC8A1C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56513" y="2074863"/>
            <a:ext cx="277812" cy="660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57445" name="AutoShape 101">
            <a:extLst>
              <a:ext uri="{FF2B5EF4-FFF2-40B4-BE49-F238E27FC236}">
                <a16:creationId xmlns:a16="http://schemas.microsoft.com/office/drawing/2014/main" id="{3510EA77-19D4-4C83-AA6C-076712FEDA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06763" y="4619625"/>
            <a:ext cx="1552575" cy="666750"/>
          </a:xfrm>
          <a:prstGeom prst="leftArrow">
            <a:avLst>
              <a:gd name="adj1" fmla="val 96667"/>
              <a:gd name="adj2" fmla="val 37175"/>
            </a:avLst>
          </a:prstGeom>
          <a:solidFill>
            <a:srgbClr val="00CC99">
              <a:alpha val="10196"/>
            </a:srgbClr>
          </a:solidFill>
          <a:ln w="9525">
            <a:solidFill>
              <a:srgbClr val="00FFFF">
                <a:alpha val="3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57446" name="Rectangle 102">
            <a:extLst>
              <a:ext uri="{FF2B5EF4-FFF2-40B4-BE49-F238E27FC236}">
                <a16:creationId xmlns:a16="http://schemas.microsoft.com/office/drawing/2014/main" id="{5549B897-C8BB-4AB1-8D90-24191E10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4727575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令</a:t>
            </a:r>
          </a:p>
        </p:txBody>
      </p:sp>
      <p:graphicFrame>
        <p:nvGraphicFramePr>
          <p:cNvPr id="57447" name="Object 103">
            <a:extLst>
              <a:ext uri="{FF2B5EF4-FFF2-40B4-BE49-F238E27FC236}">
                <a16:creationId xmlns:a16="http://schemas.microsoft.com/office/drawing/2014/main" id="{63CB12BA-B829-4CE9-9F6F-61A8A3041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7775" y="4635500"/>
          <a:ext cx="763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公式" r:id="rId25" imgW="847926" imgH="666614" progId="Equation.3">
                  <p:embed/>
                </p:oleObj>
              </mc:Choice>
              <mc:Fallback>
                <p:oleObj name="公式" r:id="rId25" imgW="847926" imgH="666614" progId="Equation.3">
                  <p:embed/>
                  <p:pic>
                    <p:nvPicPr>
                      <p:cNvPr id="57447" name="Object 103">
                        <a:extLst>
                          <a:ext uri="{FF2B5EF4-FFF2-40B4-BE49-F238E27FC236}">
                            <a16:creationId xmlns:a16="http://schemas.microsoft.com/office/drawing/2014/main" id="{63CB12BA-B829-4CE9-9F6F-61A8A3041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4635500"/>
                        <a:ext cx="7635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8" name="Object 104">
            <a:extLst>
              <a:ext uri="{FF2B5EF4-FFF2-40B4-BE49-F238E27FC236}">
                <a16:creationId xmlns:a16="http://schemas.microsoft.com/office/drawing/2014/main" id="{726B46A3-9438-49C9-8020-DF3D7657FB4D}"/>
              </a:ext>
            </a:extLst>
          </p:cNvPr>
          <p:cNvGraphicFramePr>
            <a:graphicFrameLocks/>
          </p:cNvGraphicFramePr>
          <p:nvPr/>
        </p:nvGraphicFramePr>
        <p:xfrm>
          <a:off x="5148263" y="4727575"/>
          <a:ext cx="1550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公式" r:id="rId27" imgW="1447928" imgH="247786" progId="Equation.3">
                  <p:embed/>
                </p:oleObj>
              </mc:Choice>
              <mc:Fallback>
                <p:oleObj name="公式" r:id="rId27" imgW="1447928" imgH="247786" progId="Equation.3">
                  <p:embed/>
                  <p:pic>
                    <p:nvPicPr>
                      <p:cNvPr id="57448" name="Object 104">
                        <a:extLst>
                          <a:ext uri="{FF2B5EF4-FFF2-40B4-BE49-F238E27FC236}">
                            <a16:creationId xmlns:a16="http://schemas.microsoft.com/office/drawing/2014/main" id="{726B46A3-9438-49C9-8020-DF3D7657FB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727575"/>
                        <a:ext cx="15509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9" name="Text Box 105">
            <a:extLst>
              <a:ext uri="{FF2B5EF4-FFF2-40B4-BE49-F238E27FC236}">
                <a16:creationId xmlns:a16="http://schemas.microsoft.com/office/drawing/2014/main" id="{1A59C331-814D-4327-BA7F-4DB58CFF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5419725"/>
            <a:ext cx="1443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结论</a:t>
            </a: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57450" name="Rectangle 106">
            <a:extLst>
              <a:ext uri="{FF2B5EF4-FFF2-40B4-BE49-F238E27FC236}">
                <a16:creationId xmlns:a16="http://schemas.microsoft.com/office/drawing/2014/main" id="{D8AC90C4-E8B6-4F2A-8AB3-ADB790B4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5419725"/>
            <a:ext cx="539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小角度摆动时，单摆的运动是谐振动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57451" name="Rectangle 107">
            <a:extLst>
              <a:ext uri="{FF2B5EF4-FFF2-40B4-BE49-F238E27FC236}">
                <a16:creationId xmlns:a16="http://schemas.microsoft.com/office/drawing/2014/main" id="{B836A9DA-9E9E-44AD-BBCF-5E7C1E9F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5997575"/>
            <a:ext cx="261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周期和角频率：</a:t>
            </a:r>
          </a:p>
        </p:txBody>
      </p:sp>
      <p:graphicFrame>
        <p:nvGraphicFramePr>
          <p:cNvPr id="57452" name="Object 108">
            <a:extLst>
              <a:ext uri="{FF2B5EF4-FFF2-40B4-BE49-F238E27FC236}">
                <a16:creationId xmlns:a16="http://schemas.microsoft.com/office/drawing/2014/main" id="{846EAAD9-0592-41EA-9ABC-6CF025DF2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5870575"/>
          <a:ext cx="12414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Equation" r:id="rId29" imgW="1447928" imgH="923789" progId="Equation.DSMT4">
                  <p:embed/>
                </p:oleObj>
              </mc:Choice>
              <mc:Fallback>
                <p:oleObj name="Equation" r:id="rId29" imgW="1447928" imgH="923789" progId="Equation.DSMT4">
                  <p:embed/>
                  <p:pic>
                    <p:nvPicPr>
                      <p:cNvPr id="57452" name="Object 108">
                        <a:extLst>
                          <a:ext uri="{FF2B5EF4-FFF2-40B4-BE49-F238E27FC236}">
                            <a16:creationId xmlns:a16="http://schemas.microsoft.com/office/drawing/2014/main" id="{846EAAD9-0592-41EA-9ABC-6CF025DF2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870575"/>
                        <a:ext cx="12414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53" name="Object 109">
            <a:extLst>
              <a:ext uri="{FF2B5EF4-FFF2-40B4-BE49-F238E27FC236}">
                <a16:creationId xmlns:a16="http://schemas.microsoft.com/office/drawing/2014/main" id="{2BFE1E6E-9E5D-4BDA-9726-0EABCBD8F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0925" y="5972175"/>
          <a:ext cx="84613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公式" r:id="rId31" imgW="952487" imgH="723764" progId="Equation.3">
                  <p:embed/>
                </p:oleObj>
              </mc:Choice>
              <mc:Fallback>
                <p:oleObj name="公式" r:id="rId31" imgW="952487" imgH="723764" progId="Equation.3">
                  <p:embed/>
                  <p:pic>
                    <p:nvPicPr>
                      <p:cNvPr id="57453" name="Object 109">
                        <a:extLst>
                          <a:ext uri="{FF2B5EF4-FFF2-40B4-BE49-F238E27FC236}">
                            <a16:creationId xmlns:a16="http://schemas.microsoft.com/office/drawing/2014/main" id="{2BFE1E6E-9E5D-4BDA-9726-0EABCBD8F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5972175"/>
                        <a:ext cx="84613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54" name="Rectangle 110">
            <a:extLst>
              <a:ext uri="{FF2B5EF4-FFF2-40B4-BE49-F238E27FC236}">
                <a16:creationId xmlns:a16="http://schemas.microsoft.com/office/drawing/2014/main" id="{F5ECAFBE-F530-47CF-A146-ADF9F20A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2528888"/>
            <a:ext cx="222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FFFF"/>
                </a:solidFill>
                <a:latin typeface="+mj-ea"/>
                <a:ea typeface="+mj-ea"/>
                <a:cs typeface="Times New Roman" pitchFamily="18" charset="0"/>
              </a:rPr>
              <a:t>（牛顿第二定律）</a:t>
            </a: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260CBC51-79B1-487A-9817-C584940B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14313"/>
            <a:ext cx="541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6.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常见的简谐振动实例分析</a:t>
            </a:r>
          </a:p>
        </p:txBody>
      </p:sp>
      <p:sp>
        <p:nvSpPr>
          <p:cNvPr id="15398" name="下箭头 42">
            <a:extLst>
              <a:ext uri="{FF2B5EF4-FFF2-40B4-BE49-F238E27FC236}">
                <a16:creationId xmlns:a16="http://schemas.microsoft.com/office/drawing/2014/main" id="{8538966D-0170-4EF4-84CA-92306CAB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4143375"/>
            <a:ext cx="285750" cy="500063"/>
          </a:xfrm>
          <a:prstGeom prst="downArrow">
            <a:avLst>
              <a:gd name="adj1" fmla="val 50000"/>
              <a:gd name="adj2" fmla="val 646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3" name="灯片编号占位符 1">
            <a:extLst>
              <a:ext uri="{FF2B5EF4-FFF2-40B4-BE49-F238E27FC236}">
                <a16:creationId xmlns:a16="http://schemas.microsoft.com/office/drawing/2014/main" id="{F79E28CD-BE36-4237-91DF-7B367B0A492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535C97-AF1F-436F-94E9-C92F40B4C469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6CBAF10E-19C7-47B6-9411-6CF44C35BE8F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2422525"/>
            <a:ext cx="806450" cy="358775"/>
            <a:chOff x="5012" y="1526"/>
            <a:chExt cx="508" cy="226"/>
          </a:xfrm>
        </p:grpSpPr>
        <p:sp>
          <p:nvSpPr>
            <p:cNvPr id="11306" name="Line 45">
              <a:extLst>
                <a:ext uri="{FF2B5EF4-FFF2-40B4-BE49-F238E27FC236}">
                  <a16:creationId xmlns:a16="http://schemas.microsoft.com/office/drawing/2014/main" id="{98FA4FC9-4F1E-4838-A27E-FDAD408DE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" y="1526"/>
              <a:ext cx="453" cy="22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7" name="Object 46">
              <a:extLst>
                <a:ext uri="{FF2B5EF4-FFF2-40B4-BE49-F238E27FC236}">
                  <a16:creationId xmlns:a16="http://schemas.microsoft.com/office/drawing/2014/main" id="{AB86B1FC-EA2F-46D0-9A20-169CBEB368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5" y="1592"/>
            <a:ext cx="14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5" name="公式" r:id="rId33" imgW="19197" imgH="37964" progId="Equation.3">
                    <p:embed/>
                  </p:oleObj>
                </mc:Choice>
                <mc:Fallback>
                  <p:oleObj name="公式" r:id="rId33" imgW="19197" imgH="37964" progId="Equation.3">
                    <p:embed/>
                    <p:pic>
                      <p:nvPicPr>
                        <p:cNvPr id="11307" name="Object 46">
                          <a:extLst>
                            <a:ext uri="{FF2B5EF4-FFF2-40B4-BE49-F238E27FC236}">
                              <a16:creationId xmlns:a16="http://schemas.microsoft.com/office/drawing/2014/main" id="{AB86B1FC-EA2F-46D0-9A20-169CBEB36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592"/>
                          <a:ext cx="145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4" name="Text Box 22">
            <a:extLst>
              <a:ext uri="{FF2B5EF4-FFF2-40B4-BE49-F238E27FC236}">
                <a16:creationId xmlns:a16="http://schemas.microsoft.com/office/drawing/2014/main" id="{6CA024D0-EFC6-4BB5-8A58-7913F179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538663"/>
            <a:ext cx="19446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具有谐振动的运动学特征</a:t>
            </a:r>
            <a:endParaRPr lang="zh-CN" altLang="en-US" sz="22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422" grpId="0"/>
      <p:bldP spid="57423" grpId="0"/>
      <p:bldP spid="57424" grpId="0"/>
      <p:bldP spid="57427" grpId="0"/>
      <p:bldP spid="57431" grpId="0"/>
      <p:bldP spid="57432" grpId="0" animBg="1"/>
      <p:bldP spid="57433" grpId="0" animBg="1"/>
      <p:bldP spid="57445" grpId="0" animBg="1"/>
      <p:bldP spid="57446" grpId="0"/>
      <p:bldP spid="57449" grpId="0"/>
      <p:bldP spid="57450" grpId="0"/>
      <p:bldP spid="57451" grpId="0"/>
      <p:bldP spid="57454" grpId="0"/>
      <p:bldP spid="41" grpId="0" autoUpdateAnimBg="0"/>
      <p:bldP spid="15398" grpId="0" animBg="1"/>
      <p:bldP spid="645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id="{4850E383-A18E-4753-8A81-C3BBBCFE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785813"/>
            <a:ext cx="5414962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zh-CN" altLang="en-US">
                <a:solidFill>
                  <a:schemeClr val="bg1"/>
                </a:solidFill>
              </a:rPr>
              <a:t>如图</a:t>
            </a:r>
            <a:r>
              <a:rPr lang="en-US" altLang="zh-CN">
                <a:solidFill>
                  <a:schemeClr val="bg1"/>
                </a:solidFill>
              </a:rPr>
              <a:t>,  </a:t>
            </a:r>
            <a:r>
              <a:rPr lang="zh-CN" altLang="en-US">
                <a:solidFill>
                  <a:schemeClr val="bg1"/>
                </a:solidFill>
              </a:rPr>
              <a:t>设刚体对轴的转动惯量为 </a:t>
            </a:r>
            <a:r>
              <a:rPr lang="en-US" altLang="zh-CN" i="1">
                <a:solidFill>
                  <a:srgbClr val="FFFF00"/>
                </a:solidFill>
              </a:rPr>
              <a:t>J</a:t>
            </a:r>
            <a:r>
              <a:rPr lang="en-US" altLang="zh-CN"/>
              <a:t> 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>
                <a:solidFill>
                  <a:schemeClr val="bg1"/>
                </a:solidFill>
              </a:rPr>
              <a:t>设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FFFF00"/>
                </a:solidFill>
              </a:rPr>
              <a:t>t </a:t>
            </a:r>
            <a:r>
              <a:rPr lang="en-US" altLang="zh-CN">
                <a:solidFill>
                  <a:srgbClr val="FFFF00"/>
                </a:solidFill>
              </a:rPr>
              <a:t>= 0 </a:t>
            </a:r>
            <a:r>
              <a:rPr lang="zh-CN" altLang="en-US">
                <a:solidFill>
                  <a:schemeClr val="bg1"/>
                </a:solidFill>
              </a:rPr>
              <a:t>时摆角向右最大为 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</a:t>
            </a:r>
            <a:r>
              <a:rPr lang="en-US" altLang="zh-CN" sz="2800" i="1" baseline="-25000">
                <a:solidFill>
                  <a:srgbClr val="FFFF00"/>
                </a:solidFill>
                <a:sym typeface="Symbol" panose="05050102010706020507" pitchFamily="18" charset="2"/>
              </a:rPr>
              <a:t>0</a:t>
            </a:r>
            <a:endParaRPr lang="en-US" altLang="zh-CN" sz="2800" baseline="-25000">
              <a:solidFill>
                <a:srgbClr val="66FFFF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E578DDB-A4B4-4288-BB38-0FDC1F8ADE49}"/>
              </a:ext>
            </a:extLst>
          </p:cNvPr>
          <p:cNvGrpSpPr>
            <a:grpSpLocks/>
          </p:cNvGrpSpPr>
          <p:nvPr/>
        </p:nvGrpSpPr>
        <p:grpSpPr bwMode="auto">
          <a:xfrm>
            <a:off x="6308725" y="476250"/>
            <a:ext cx="2366963" cy="3529013"/>
            <a:chOff x="3456" y="1248"/>
            <a:chExt cx="1536" cy="2400"/>
          </a:xfrm>
        </p:grpSpPr>
        <p:sp>
          <p:nvSpPr>
            <p:cNvPr id="12308" name="Rectangle 5">
              <a:extLst>
                <a:ext uri="{FF2B5EF4-FFF2-40B4-BE49-F238E27FC236}">
                  <a16:creationId xmlns:a16="http://schemas.microsoft.com/office/drawing/2014/main" id="{9FBC222B-BD34-4CAA-BD44-90CF2326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48"/>
              <a:ext cx="1536" cy="2400"/>
            </a:xfrm>
            <a:prstGeom prst="rect">
              <a:avLst/>
            </a:prstGeom>
            <a:gradFill rotWithShape="1">
              <a:gsLst>
                <a:gs pos="0">
                  <a:srgbClr val="66CCFF">
                    <a:alpha val="79999"/>
                  </a:srgbClr>
                </a:gs>
                <a:gs pos="100000">
                  <a:srgbClr val="006699"/>
                </a:gs>
              </a:gsLst>
              <a:lin ang="5400000" scaled="1"/>
            </a:gra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2309" name="Picture 6" descr="c06s45">
              <a:extLst>
                <a:ext uri="{FF2B5EF4-FFF2-40B4-BE49-F238E27FC236}">
                  <a16:creationId xmlns:a16="http://schemas.microsoft.com/office/drawing/2014/main" id="{0B52DD8C-519C-40F7-B7A7-A55D32835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296"/>
              <a:ext cx="1058" cy="2210"/>
            </a:xfrm>
            <a:prstGeom prst="rect">
              <a:avLst/>
            </a:prstGeom>
            <a:gradFill rotWithShape="1">
              <a:gsLst>
                <a:gs pos="0">
                  <a:srgbClr val="66CCFF">
                    <a:alpha val="79999"/>
                  </a:srgbClr>
                </a:gs>
                <a:gs pos="100000">
                  <a:srgbClr val="0066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8B14D293-1834-4448-B28E-DA073EB7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7573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2F8A07AE-2DE2-499D-B256-ED3E6879B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757363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振动周期和振动方程？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0980D7A7-3FFF-405C-AE25-77036D1D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27647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graphicFrame>
        <p:nvGraphicFramePr>
          <p:cNvPr id="201738" name="Object 2">
            <a:extLst>
              <a:ext uri="{FF2B5EF4-FFF2-40B4-BE49-F238E27FC236}">
                <a16:creationId xmlns:a16="http://schemas.microsoft.com/office/drawing/2014/main" id="{B813AD1E-41B9-4E5C-87F9-B6D3651F083E}"/>
              </a:ext>
            </a:extLst>
          </p:cNvPr>
          <p:cNvGraphicFramePr>
            <a:graphicFrameLocks/>
          </p:cNvGraphicFramePr>
          <p:nvPr/>
        </p:nvGraphicFramePr>
        <p:xfrm>
          <a:off x="971550" y="2820988"/>
          <a:ext cx="3059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公式" r:id="rId4" imgW="2952629" imgH="285750" progId="Equation.3">
                  <p:embed/>
                </p:oleObj>
              </mc:Choice>
              <mc:Fallback>
                <p:oleObj name="公式" r:id="rId4" imgW="2952629" imgH="285750" progId="Equation.3">
                  <p:embed/>
                  <p:pic>
                    <p:nvPicPr>
                      <p:cNvPr id="201738" name="Object 2">
                        <a:extLst>
                          <a:ext uri="{FF2B5EF4-FFF2-40B4-BE49-F238E27FC236}">
                            <a16:creationId xmlns:a16="http://schemas.microsoft.com/office/drawing/2014/main" id="{B813AD1E-41B9-4E5C-87F9-B6D3651F08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20988"/>
                        <a:ext cx="3059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9" name="Object 3">
            <a:extLst>
              <a:ext uri="{FF2B5EF4-FFF2-40B4-BE49-F238E27FC236}">
                <a16:creationId xmlns:a16="http://schemas.microsoft.com/office/drawing/2014/main" id="{7A781AD5-5118-454F-B003-B7CF226C2F84}"/>
              </a:ext>
            </a:extLst>
          </p:cNvPr>
          <p:cNvGraphicFramePr>
            <a:graphicFrameLocks/>
          </p:cNvGraphicFramePr>
          <p:nvPr/>
        </p:nvGraphicFramePr>
        <p:xfrm>
          <a:off x="979488" y="3322638"/>
          <a:ext cx="24399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公式" r:id="rId6" imgW="2343233" imgH="723764" progId="Equation.3">
                  <p:embed/>
                </p:oleObj>
              </mc:Choice>
              <mc:Fallback>
                <p:oleObj name="公式" r:id="rId6" imgW="2343233" imgH="723764" progId="Equation.3">
                  <p:embed/>
                  <p:pic>
                    <p:nvPicPr>
                      <p:cNvPr id="201739" name="Object 3">
                        <a:extLst>
                          <a:ext uri="{FF2B5EF4-FFF2-40B4-BE49-F238E27FC236}">
                            <a16:creationId xmlns:a16="http://schemas.microsoft.com/office/drawing/2014/main" id="{7A781AD5-5118-454F-B003-B7CF226C2F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322638"/>
                        <a:ext cx="243998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0" name="Object 4">
            <a:extLst>
              <a:ext uri="{FF2B5EF4-FFF2-40B4-BE49-F238E27FC236}">
                <a16:creationId xmlns:a16="http://schemas.microsoft.com/office/drawing/2014/main" id="{C0787E72-1B33-49B0-90FA-22AA493ED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9813" y="4186238"/>
          <a:ext cx="23891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公式" r:id="rId8" imgW="1200003" imgH="114300" progId="Equation.3">
                  <p:embed/>
                </p:oleObj>
              </mc:Choice>
              <mc:Fallback>
                <p:oleObj name="公式" r:id="rId8" imgW="1200003" imgH="114300" progId="Equation.3">
                  <p:embed/>
                  <p:pic>
                    <p:nvPicPr>
                      <p:cNvPr id="201740" name="Object 4">
                        <a:extLst>
                          <a:ext uri="{FF2B5EF4-FFF2-40B4-BE49-F238E27FC236}">
                            <a16:creationId xmlns:a16="http://schemas.microsoft.com/office/drawing/2014/main" id="{C0787E72-1B33-49B0-90FA-22AA493ED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186238"/>
                        <a:ext cx="23891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1" name="Object 5">
            <a:extLst>
              <a:ext uri="{FF2B5EF4-FFF2-40B4-BE49-F238E27FC236}">
                <a16:creationId xmlns:a16="http://schemas.microsoft.com/office/drawing/2014/main" id="{61614B83-8529-40C0-B6E1-966657F7EF04}"/>
              </a:ext>
            </a:extLst>
          </p:cNvPr>
          <p:cNvGraphicFramePr>
            <a:graphicFrameLocks/>
          </p:cNvGraphicFramePr>
          <p:nvPr/>
        </p:nvGraphicFramePr>
        <p:xfrm>
          <a:off x="928688" y="4714875"/>
          <a:ext cx="20002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公式" r:id="rId10" imgW="1885778" imgH="723764" progId="Equation.3">
                  <p:embed/>
                </p:oleObj>
              </mc:Choice>
              <mc:Fallback>
                <p:oleObj name="公式" r:id="rId10" imgW="1885778" imgH="723764" progId="Equation.3">
                  <p:embed/>
                  <p:pic>
                    <p:nvPicPr>
                      <p:cNvPr id="201741" name="Object 5">
                        <a:extLst>
                          <a:ext uri="{FF2B5EF4-FFF2-40B4-BE49-F238E27FC236}">
                            <a16:creationId xmlns:a16="http://schemas.microsoft.com/office/drawing/2014/main" id="{61614B83-8529-40C0-B6E1-966657F7EF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14875"/>
                        <a:ext cx="20002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2" name="Object 6">
            <a:extLst>
              <a:ext uri="{FF2B5EF4-FFF2-40B4-BE49-F238E27FC236}">
                <a16:creationId xmlns:a16="http://schemas.microsoft.com/office/drawing/2014/main" id="{851CED46-A133-47F8-86E7-29BFC35E7038}"/>
              </a:ext>
            </a:extLst>
          </p:cNvPr>
          <p:cNvGraphicFramePr>
            <a:graphicFrameLocks/>
          </p:cNvGraphicFramePr>
          <p:nvPr/>
        </p:nvGraphicFramePr>
        <p:xfrm>
          <a:off x="3571875" y="4710113"/>
          <a:ext cx="15446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公式" r:id="rId12" imgW="1447928" imgH="771525" progId="Equation.3">
                  <p:embed/>
                </p:oleObj>
              </mc:Choice>
              <mc:Fallback>
                <p:oleObj name="公式" r:id="rId12" imgW="1447928" imgH="771525" progId="Equation.3">
                  <p:embed/>
                  <p:pic>
                    <p:nvPicPr>
                      <p:cNvPr id="201742" name="Object 6">
                        <a:extLst>
                          <a:ext uri="{FF2B5EF4-FFF2-40B4-BE49-F238E27FC236}">
                            <a16:creationId xmlns:a16="http://schemas.microsoft.com/office/drawing/2014/main" id="{851CED46-A133-47F8-86E7-29BFC35E70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710113"/>
                        <a:ext cx="15446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3" name="AutoShape 15">
            <a:extLst>
              <a:ext uri="{FF2B5EF4-FFF2-40B4-BE49-F238E27FC236}">
                <a16:creationId xmlns:a16="http://schemas.microsoft.com/office/drawing/2014/main" id="{F0FF7EA7-0ADF-4197-92B4-9745869AA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5013325"/>
            <a:ext cx="466725" cy="287338"/>
          </a:xfrm>
          <a:prstGeom prst="rightArrow">
            <a:avLst>
              <a:gd name="adj1" fmla="val 50000"/>
              <a:gd name="adj2" fmla="val 40608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1744" name="Object 7">
            <a:extLst>
              <a:ext uri="{FF2B5EF4-FFF2-40B4-BE49-F238E27FC236}">
                <a16:creationId xmlns:a16="http://schemas.microsoft.com/office/drawing/2014/main" id="{689BF48B-DD43-46AB-AB07-E8B58F8B9B71}"/>
              </a:ext>
            </a:extLst>
          </p:cNvPr>
          <p:cNvGraphicFramePr>
            <a:graphicFrameLocks/>
          </p:cNvGraphicFramePr>
          <p:nvPr/>
        </p:nvGraphicFramePr>
        <p:xfrm>
          <a:off x="6164263" y="4710113"/>
          <a:ext cx="19319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14" imgW="1829004" imgH="847861" progId="Equation.3">
                  <p:embed/>
                </p:oleObj>
              </mc:Choice>
              <mc:Fallback>
                <p:oleObj name="公式" r:id="rId14" imgW="1829004" imgH="847861" progId="Equation.3">
                  <p:embed/>
                  <p:pic>
                    <p:nvPicPr>
                      <p:cNvPr id="201744" name="Object 7">
                        <a:extLst>
                          <a:ext uri="{FF2B5EF4-FFF2-40B4-BE49-F238E27FC236}">
                            <a16:creationId xmlns:a16="http://schemas.microsoft.com/office/drawing/2014/main" id="{689BF48B-DD43-46AB-AB07-E8B58F8B9B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4710113"/>
                        <a:ext cx="1931987" cy="950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5" name="AutoShape 17">
            <a:extLst>
              <a:ext uri="{FF2B5EF4-FFF2-40B4-BE49-F238E27FC236}">
                <a16:creationId xmlns:a16="http://schemas.microsoft.com/office/drawing/2014/main" id="{58DE428D-5BAD-40A4-BE26-8DAD4E53C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13325"/>
            <a:ext cx="647700" cy="32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1654727E-1DD6-474C-B288-A52A86847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734050"/>
            <a:ext cx="188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振动方程：</a:t>
            </a:r>
          </a:p>
        </p:txBody>
      </p:sp>
      <p:graphicFrame>
        <p:nvGraphicFramePr>
          <p:cNvPr id="201751" name="Object 9">
            <a:extLst>
              <a:ext uri="{FF2B5EF4-FFF2-40B4-BE49-F238E27FC236}">
                <a16:creationId xmlns:a16="http://schemas.microsoft.com/office/drawing/2014/main" id="{DA537442-72C6-40C7-A3EC-04F1CA197200}"/>
              </a:ext>
            </a:extLst>
          </p:cNvPr>
          <p:cNvGraphicFramePr>
            <a:graphicFrameLocks/>
          </p:cNvGraphicFramePr>
          <p:nvPr/>
        </p:nvGraphicFramePr>
        <p:xfrm>
          <a:off x="2987675" y="5792788"/>
          <a:ext cx="18335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公式" r:id="rId16" imgW="1724035" imgH="323714" progId="Equation.3">
                  <p:embed/>
                </p:oleObj>
              </mc:Choice>
              <mc:Fallback>
                <p:oleObj name="公式" r:id="rId16" imgW="1724035" imgH="323714" progId="Equation.3">
                  <p:embed/>
                  <p:pic>
                    <p:nvPicPr>
                      <p:cNvPr id="201751" name="Object 9">
                        <a:extLst>
                          <a:ext uri="{FF2B5EF4-FFF2-40B4-BE49-F238E27FC236}">
                            <a16:creationId xmlns:a16="http://schemas.microsoft.com/office/drawing/2014/main" id="{DA537442-72C6-40C7-A3EC-04F1CA1972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792788"/>
                        <a:ext cx="18335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14CD60DC-843A-4640-B47B-E21E723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85750"/>
            <a:ext cx="335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(2)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复摆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（物理摆）</a:t>
            </a:r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CC3457C7-77F6-4279-9E89-E84600268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286000"/>
            <a:ext cx="472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FFFF"/>
                </a:solidFill>
                <a:ea typeface="仿宋_GB2312" pitchFamily="49" charset="-122"/>
                <a:cs typeface="Times New Roman" panose="02020603050405020304" pitchFamily="18" charset="0"/>
              </a:rPr>
              <a:t>刚体绕定轴转动定律，</a:t>
            </a:r>
            <a:r>
              <a:rPr lang="zh-CN" altLang="en-US" sz="200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逆时针为正</a:t>
            </a:r>
          </a:p>
        </p:txBody>
      </p:sp>
      <p:sp>
        <p:nvSpPr>
          <p:cNvPr id="12307" name="灯片编号占位符 1">
            <a:extLst>
              <a:ext uri="{FF2B5EF4-FFF2-40B4-BE49-F238E27FC236}">
                <a16:creationId xmlns:a16="http://schemas.microsoft.com/office/drawing/2014/main" id="{FEE5EBBB-8B44-49D2-98BA-496AE42D55A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28DBA5-EA8F-45AA-B9EA-6095272D9F25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/>
      <p:bldP spid="201735" grpId="0"/>
      <p:bldP spid="201736" grpId="0"/>
      <p:bldP spid="201737" grpId="0" autoUpdateAnimBg="0"/>
      <p:bldP spid="201743" grpId="0" animBg="1"/>
      <p:bldP spid="201745" grpId="0" animBg="1"/>
      <p:bldP spid="201750" grpId="0" autoUpdateAnimBg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 Box 2">
            <a:extLst>
              <a:ext uri="{FF2B5EF4-FFF2-40B4-BE49-F238E27FC236}">
                <a16:creationId xmlns:a16="http://schemas.microsoft.com/office/drawing/2014/main" id="{6683B8FF-3EC2-4768-9DFD-EABCA233F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19075"/>
            <a:ext cx="5035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例</a:t>
            </a:r>
            <a:r>
              <a:rPr lang="en-US" altLang="zh-CN" sz="2200">
                <a:solidFill>
                  <a:schemeClr val="bg1"/>
                </a:solidFill>
              </a:rPr>
              <a:t>:  </a:t>
            </a:r>
            <a:r>
              <a:rPr lang="zh-CN" altLang="en-US" sz="2200">
                <a:solidFill>
                  <a:schemeClr val="bg1"/>
                </a:solidFill>
              </a:rPr>
              <a:t>如图，连通管中液体柱的运动，</a:t>
            </a:r>
          </a:p>
        </p:txBody>
      </p:sp>
      <p:sp>
        <p:nvSpPr>
          <p:cNvPr id="467971" name="Text Box 3">
            <a:extLst>
              <a:ext uri="{FF2B5EF4-FFF2-40B4-BE49-F238E27FC236}">
                <a16:creationId xmlns:a16="http://schemas.microsoft.com/office/drawing/2014/main" id="{B0C79C1D-79D2-4383-89FC-CAB740F9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220663"/>
            <a:ext cx="41036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已知液体总质量</a:t>
            </a:r>
          </a:p>
        </p:txBody>
      </p:sp>
      <p:graphicFrame>
        <p:nvGraphicFramePr>
          <p:cNvPr id="467972" name="Object 4">
            <a:extLst>
              <a:ext uri="{FF2B5EF4-FFF2-40B4-BE49-F238E27FC236}">
                <a16:creationId xmlns:a16="http://schemas.microsoft.com/office/drawing/2014/main" id="{0B1E1077-C526-452F-AF96-4482CF5B8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9438" y="214313"/>
          <a:ext cx="1524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公式" r:id="rId3" imgW="476244" imgH="95114" progId="Equation.3">
                  <p:embed/>
                </p:oleObj>
              </mc:Choice>
              <mc:Fallback>
                <p:oleObj name="公式" r:id="rId3" imgW="476244" imgH="95114" progId="Equation.3">
                  <p:embed/>
                  <p:pic>
                    <p:nvPicPr>
                      <p:cNvPr id="467972" name="Object 4">
                        <a:extLst>
                          <a:ext uri="{FF2B5EF4-FFF2-40B4-BE49-F238E27FC236}">
                            <a16:creationId xmlns:a16="http://schemas.microsoft.com/office/drawing/2014/main" id="{0B1E1077-C526-452F-AF96-4482CF5B8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214313"/>
                        <a:ext cx="1524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3" name="Text Box 5">
            <a:extLst>
              <a:ext uri="{FF2B5EF4-FFF2-40B4-BE49-F238E27FC236}">
                <a16:creationId xmlns:a16="http://schemas.microsoft.com/office/drawing/2014/main" id="{E3E4EF5D-CF1B-4882-A164-561FF901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714375"/>
            <a:ext cx="3167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忽略一切阻力。</a:t>
            </a:r>
          </a:p>
        </p:txBody>
      </p:sp>
      <p:sp>
        <p:nvSpPr>
          <p:cNvPr id="467974" name="Text Box 6">
            <a:extLst>
              <a:ext uri="{FF2B5EF4-FFF2-40B4-BE49-F238E27FC236}">
                <a16:creationId xmlns:a16="http://schemas.microsoft.com/office/drawing/2014/main" id="{75A51716-E50C-4BB9-9997-2D0282CE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714375"/>
            <a:ext cx="3527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试分析振动周期？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DB19302-19F8-419B-A1B1-D4292AF75D47}"/>
              </a:ext>
            </a:extLst>
          </p:cNvPr>
          <p:cNvGrpSpPr>
            <a:grpSpLocks/>
          </p:cNvGrpSpPr>
          <p:nvPr/>
        </p:nvGrpSpPr>
        <p:grpSpPr bwMode="auto">
          <a:xfrm>
            <a:off x="6054725" y="1341438"/>
            <a:ext cx="2362200" cy="2586037"/>
            <a:chOff x="3936" y="768"/>
            <a:chExt cx="1488" cy="1629"/>
          </a:xfrm>
        </p:grpSpPr>
        <p:sp>
          <p:nvSpPr>
            <p:cNvPr id="13354" name="AutoShape 8">
              <a:extLst>
                <a:ext uri="{FF2B5EF4-FFF2-40B4-BE49-F238E27FC236}">
                  <a16:creationId xmlns:a16="http://schemas.microsoft.com/office/drawing/2014/main" id="{9C78BD0F-3273-4397-A3D5-67FDAA404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768"/>
              <a:ext cx="384" cy="1248"/>
            </a:xfrm>
            <a:prstGeom prst="can">
              <a:avLst>
                <a:gd name="adj" fmla="val 37240"/>
              </a:avLst>
            </a:prstGeom>
            <a:noFill/>
            <a:ln w="349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5" name="AutoShape 9">
              <a:extLst>
                <a:ext uri="{FF2B5EF4-FFF2-40B4-BE49-F238E27FC236}">
                  <a16:creationId xmlns:a16="http://schemas.microsoft.com/office/drawing/2014/main" id="{4E82C51C-8380-409E-B939-6D930B32B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768"/>
              <a:ext cx="384" cy="1248"/>
            </a:xfrm>
            <a:prstGeom prst="can">
              <a:avLst>
                <a:gd name="adj" fmla="val 32816"/>
              </a:avLst>
            </a:prstGeom>
            <a:noFill/>
            <a:ln w="476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6" name="AutoShape 10">
              <a:extLst>
                <a:ext uri="{FF2B5EF4-FFF2-40B4-BE49-F238E27FC236}">
                  <a16:creationId xmlns:a16="http://schemas.microsoft.com/office/drawing/2014/main" id="{D834E7FC-E366-4CE5-944B-E1975F13E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384" cy="912"/>
            </a:xfrm>
            <a:prstGeom prst="can">
              <a:avLst>
                <a:gd name="adj" fmla="val 34635"/>
              </a:avLst>
            </a:prstGeom>
            <a:solidFill>
              <a:schemeClr val="accent1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7" name="AutoShape 11">
              <a:extLst>
                <a:ext uri="{FF2B5EF4-FFF2-40B4-BE49-F238E27FC236}">
                  <a16:creationId xmlns:a16="http://schemas.microsoft.com/office/drawing/2014/main" id="{F9E9DDF4-A212-4DE3-9875-76971856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248"/>
              <a:ext cx="384" cy="912"/>
            </a:xfrm>
            <a:prstGeom prst="can">
              <a:avLst>
                <a:gd name="adj" fmla="val 34635"/>
              </a:avLst>
            </a:prstGeom>
            <a:solidFill>
              <a:schemeClr val="accent1"/>
            </a:solidFill>
            <a:ln w="9525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8" name="AutoShape 12">
              <a:extLst>
                <a:ext uri="{FF2B5EF4-FFF2-40B4-BE49-F238E27FC236}">
                  <a16:creationId xmlns:a16="http://schemas.microsoft.com/office/drawing/2014/main" id="{76345F5E-DDD3-477A-90EE-6B36BEB8F9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88" y="1704"/>
              <a:ext cx="384" cy="912"/>
            </a:xfrm>
            <a:prstGeom prst="can">
              <a:avLst>
                <a:gd name="adj" fmla="val 59375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9" name="Freeform 13">
              <a:extLst>
                <a:ext uri="{FF2B5EF4-FFF2-40B4-BE49-F238E27FC236}">
                  <a16:creationId xmlns:a16="http://schemas.microsoft.com/office/drawing/2014/main" id="{82846509-98BC-4BDC-A931-49A72B828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1969"/>
              <a:ext cx="429" cy="398"/>
            </a:xfrm>
            <a:custGeom>
              <a:avLst/>
              <a:gdLst>
                <a:gd name="T0" fmla="*/ 0 w 429"/>
                <a:gd name="T1" fmla="*/ 6 h 398"/>
                <a:gd name="T2" fmla="*/ 18 w 429"/>
                <a:gd name="T3" fmla="*/ 100 h 398"/>
                <a:gd name="T4" fmla="*/ 103 w 429"/>
                <a:gd name="T5" fmla="*/ 272 h 398"/>
                <a:gd name="T6" fmla="*/ 180 w 429"/>
                <a:gd name="T7" fmla="*/ 340 h 398"/>
                <a:gd name="T8" fmla="*/ 429 w 429"/>
                <a:gd name="T9" fmla="*/ 392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9"/>
                <a:gd name="T16" fmla="*/ 0 h 398"/>
                <a:gd name="T17" fmla="*/ 429 w 429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9" h="398">
                  <a:moveTo>
                    <a:pt x="0" y="6"/>
                  </a:moveTo>
                  <a:cubicBezTo>
                    <a:pt x="20" y="63"/>
                    <a:pt x="0" y="0"/>
                    <a:pt x="18" y="100"/>
                  </a:cubicBezTo>
                  <a:cubicBezTo>
                    <a:pt x="29" y="159"/>
                    <a:pt x="62" y="228"/>
                    <a:pt x="103" y="272"/>
                  </a:cubicBezTo>
                  <a:cubicBezTo>
                    <a:pt x="115" y="306"/>
                    <a:pt x="146" y="329"/>
                    <a:pt x="180" y="340"/>
                  </a:cubicBezTo>
                  <a:cubicBezTo>
                    <a:pt x="242" y="398"/>
                    <a:pt x="352" y="392"/>
                    <a:pt x="429" y="392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Freeform 14">
              <a:extLst>
                <a:ext uri="{FF2B5EF4-FFF2-40B4-BE49-F238E27FC236}">
                  <a16:creationId xmlns:a16="http://schemas.microsoft.com/office/drawing/2014/main" id="{1BFFA8CC-DA8C-4089-98C6-842F57C542FD}"/>
                </a:ext>
              </a:extLst>
            </p:cNvPr>
            <p:cNvSpPr>
              <a:spLocks/>
            </p:cNvSpPr>
            <p:nvPr/>
          </p:nvSpPr>
          <p:spPr bwMode="auto">
            <a:xfrm rot="-4511736">
              <a:off x="4993" y="2015"/>
              <a:ext cx="477" cy="288"/>
            </a:xfrm>
            <a:custGeom>
              <a:avLst/>
              <a:gdLst>
                <a:gd name="T0" fmla="*/ 0 w 429"/>
                <a:gd name="T1" fmla="*/ 1 h 398"/>
                <a:gd name="T2" fmla="*/ 3562 w 429"/>
                <a:gd name="T3" fmla="*/ 1 h 398"/>
                <a:gd name="T4" fmla="*/ 20733 w 429"/>
                <a:gd name="T5" fmla="*/ 1 h 398"/>
                <a:gd name="T6" fmla="*/ 36189 w 429"/>
                <a:gd name="T7" fmla="*/ 1 h 398"/>
                <a:gd name="T8" fmla="*/ 86159 w 429"/>
                <a:gd name="T9" fmla="*/ 1 h 3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9"/>
                <a:gd name="T16" fmla="*/ 0 h 398"/>
                <a:gd name="T17" fmla="*/ 429 w 429"/>
                <a:gd name="T18" fmla="*/ 398 h 3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9" h="398">
                  <a:moveTo>
                    <a:pt x="0" y="6"/>
                  </a:moveTo>
                  <a:cubicBezTo>
                    <a:pt x="20" y="63"/>
                    <a:pt x="0" y="0"/>
                    <a:pt x="18" y="100"/>
                  </a:cubicBezTo>
                  <a:cubicBezTo>
                    <a:pt x="29" y="159"/>
                    <a:pt x="62" y="228"/>
                    <a:pt x="103" y="272"/>
                  </a:cubicBezTo>
                  <a:cubicBezTo>
                    <a:pt x="115" y="306"/>
                    <a:pt x="146" y="329"/>
                    <a:pt x="180" y="340"/>
                  </a:cubicBezTo>
                  <a:cubicBezTo>
                    <a:pt x="242" y="398"/>
                    <a:pt x="352" y="392"/>
                    <a:pt x="429" y="392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1" name="AutoShape 15">
              <a:extLst>
                <a:ext uri="{FF2B5EF4-FFF2-40B4-BE49-F238E27FC236}">
                  <a16:creationId xmlns:a16="http://schemas.microsoft.com/office/drawing/2014/main" id="{3002F26E-06AB-45FE-973E-DFC4E8DB2D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57662">
              <a:off x="4488" y="1704"/>
              <a:ext cx="384" cy="912"/>
            </a:xfrm>
            <a:prstGeom prst="can">
              <a:avLst>
                <a:gd name="adj" fmla="val 41409"/>
              </a:avLst>
            </a:prstGeom>
            <a:solidFill>
              <a:schemeClr val="accent1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62" name="Freeform 16">
              <a:extLst>
                <a:ext uri="{FF2B5EF4-FFF2-40B4-BE49-F238E27FC236}">
                  <a16:creationId xmlns:a16="http://schemas.microsoft.com/office/drawing/2014/main" id="{B7BAA50A-0EAB-448D-B4FC-3B8C17A5C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1898"/>
              <a:ext cx="456" cy="445"/>
            </a:xfrm>
            <a:custGeom>
              <a:avLst/>
              <a:gdLst>
                <a:gd name="T0" fmla="*/ 309 w 456"/>
                <a:gd name="T1" fmla="*/ 0 h 445"/>
                <a:gd name="T2" fmla="*/ 386 w 456"/>
                <a:gd name="T3" fmla="*/ 120 h 445"/>
                <a:gd name="T4" fmla="*/ 429 w 456"/>
                <a:gd name="T5" fmla="*/ 180 h 445"/>
                <a:gd name="T6" fmla="*/ 454 w 456"/>
                <a:gd name="T7" fmla="*/ 257 h 445"/>
                <a:gd name="T8" fmla="*/ 437 w 456"/>
                <a:gd name="T9" fmla="*/ 385 h 445"/>
                <a:gd name="T10" fmla="*/ 403 w 456"/>
                <a:gd name="T11" fmla="*/ 428 h 445"/>
                <a:gd name="T12" fmla="*/ 352 w 456"/>
                <a:gd name="T13" fmla="*/ 445 h 445"/>
                <a:gd name="T14" fmla="*/ 146 w 456"/>
                <a:gd name="T15" fmla="*/ 411 h 445"/>
                <a:gd name="T16" fmla="*/ 103 w 456"/>
                <a:gd name="T17" fmla="*/ 343 h 445"/>
                <a:gd name="T18" fmla="*/ 60 w 456"/>
                <a:gd name="T19" fmla="*/ 300 h 445"/>
                <a:gd name="T20" fmla="*/ 26 w 456"/>
                <a:gd name="T21" fmla="*/ 231 h 445"/>
                <a:gd name="T22" fmla="*/ 9 w 456"/>
                <a:gd name="T23" fmla="*/ 180 h 445"/>
                <a:gd name="T24" fmla="*/ 0 w 456"/>
                <a:gd name="T25" fmla="*/ 154 h 445"/>
                <a:gd name="T26" fmla="*/ 112 w 456"/>
                <a:gd name="T27" fmla="*/ 51 h 445"/>
                <a:gd name="T28" fmla="*/ 309 w 456"/>
                <a:gd name="T29" fmla="*/ 0 h 4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6"/>
                <a:gd name="T46" fmla="*/ 0 h 445"/>
                <a:gd name="T47" fmla="*/ 456 w 456"/>
                <a:gd name="T48" fmla="*/ 445 h 4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6" h="445">
                  <a:moveTo>
                    <a:pt x="309" y="0"/>
                  </a:moveTo>
                  <a:cubicBezTo>
                    <a:pt x="366" y="57"/>
                    <a:pt x="349" y="56"/>
                    <a:pt x="386" y="120"/>
                  </a:cubicBezTo>
                  <a:cubicBezTo>
                    <a:pt x="398" y="141"/>
                    <a:pt x="416" y="159"/>
                    <a:pt x="429" y="180"/>
                  </a:cubicBezTo>
                  <a:cubicBezTo>
                    <a:pt x="449" y="240"/>
                    <a:pt x="441" y="214"/>
                    <a:pt x="454" y="257"/>
                  </a:cubicBezTo>
                  <a:cubicBezTo>
                    <a:pt x="453" y="265"/>
                    <a:pt x="456" y="354"/>
                    <a:pt x="437" y="385"/>
                  </a:cubicBezTo>
                  <a:cubicBezTo>
                    <a:pt x="428" y="401"/>
                    <a:pt x="419" y="418"/>
                    <a:pt x="403" y="428"/>
                  </a:cubicBezTo>
                  <a:cubicBezTo>
                    <a:pt x="388" y="437"/>
                    <a:pt x="352" y="445"/>
                    <a:pt x="352" y="445"/>
                  </a:cubicBezTo>
                  <a:cubicBezTo>
                    <a:pt x="284" y="424"/>
                    <a:pt x="216" y="420"/>
                    <a:pt x="146" y="411"/>
                  </a:cubicBezTo>
                  <a:cubicBezTo>
                    <a:pt x="119" y="329"/>
                    <a:pt x="148" y="382"/>
                    <a:pt x="103" y="343"/>
                  </a:cubicBezTo>
                  <a:cubicBezTo>
                    <a:pt x="88" y="330"/>
                    <a:pt x="60" y="300"/>
                    <a:pt x="60" y="300"/>
                  </a:cubicBezTo>
                  <a:cubicBezTo>
                    <a:pt x="51" y="271"/>
                    <a:pt x="35" y="260"/>
                    <a:pt x="26" y="231"/>
                  </a:cubicBezTo>
                  <a:cubicBezTo>
                    <a:pt x="20" y="214"/>
                    <a:pt x="15" y="197"/>
                    <a:pt x="9" y="180"/>
                  </a:cubicBezTo>
                  <a:cubicBezTo>
                    <a:pt x="6" y="171"/>
                    <a:pt x="0" y="154"/>
                    <a:pt x="0" y="154"/>
                  </a:cubicBezTo>
                  <a:cubicBezTo>
                    <a:pt x="19" y="99"/>
                    <a:pt x="55" y="66"/>
                    <a:pt x="112" y="51"/>
                  </a:cubicBezTo>
                  <a:cubicBezTo>
                    <a:pt x="168" y="13"/>
                    <a:pt x="243" y="9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3" name="Freeform 17">
              <a:extLst>
                <a:ext uri="{FF2B5EF4-FFF2-40B4-BE49-F238E27FC236}">
                  <a16:creationId xmlns:a16="http://schemas.microsoft.com/office/drawing/2014/main" id="{9B229E66-46D3-4782-A680-51F6550F7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" y="1923"/>
              <a:ext cx="411" cy="409"/>
            </a:xfrm>
            <a:custGeom>
              <a:avLst/>
              <a:gdLst>
                <a:gd name="T0" fmla="*/ 17 w 411"/>
                <a:gd name="T1" fmla="*/ 78 h 409"/>
                <a:gd name="T2" fmla="*/ 94 w 411"/>
                <a:gd name="T3" fmla="*/ 26 h 409"/>
                <a:gd name="T4" fmla="*/ 145 w 411"/>
                <a:gd name="T5" fmla="*/ 9 h 409"/>
                <a:gd name="T6" fmla="*/ 197 w 411"/>
                <a:gd name="T7" fmla="*/ 26 h 409"/>
                <a:gd name="T8" fmla="*/ 257 w 411"/>
                <a:gd name="T9" fmla="*/ 69 h 409"/>
                <a:gd name="T10" fmla="*/ 360 w 411"/>
                <a:gd name="T11" fmla="*/ 95 h 409"/>
                <a:gd name="T12" fmla="*/ 411 w 411"/>
                <a:gd name="T13" fmla="*/ 112 h 409"/>
                <a:gd name="T14" fmla="*/ 325 w 411"/>
                <a:gd name="T15" fmla="*/ 266 h 409"/>
                <a:gd name="T16" fmla="*/ 265 w 411"/>
                <a:gd name="T17" fmla="*/ 335 h 409"/>
                <a:gd name="T18" fmla="*/ 180 w 411"/>
                <a:gd name="T19" fmla="*/ 403 h 409"/>
                <a:gd name="T20" fmla="*/ 60 w 411"/>
                <a:gd name="T21" fmla="*/ 395 h 409"/>
                <a:gd name="T22" fmla="*/ 25 w 411"/>
                <a:gd name="T23" fmla="*/ 343 h 409"/>
                <a:gd name="T24" fmla="*/ 0 w 411"/>
                <a:gd name="T25" fmla="*/ 266 h 409"/>
                <a:gd name="T26" fmla="*/ 34 w 411"/>
                <a:gd name="T27" fmla="*/ 43 h 409"/>
                <a:gd name="T28" fmla="*/ 103 w 411"/>
                <a:gd name="T29" fmla="*/ 0 h 409"/>
                <a:gd name="T30" fmla="*/ 163 w 411"/>
                <a:gd name="T31" fmla="*/ 18 h 4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1"/>
                <a:gd name="T49" fmla="*/ 0 h 409"/>
                <a:gd name="T50" fmla="*/ 411 w 411"/>
                <a:gd name="T51" fmla="*/ 409 h 40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1" h="409">
                  <a:moveTo>
                    <a:pt x="17" y="78"/>
                  </a:moveTo>
                  <a:cubicBezTo>
                    <a:pt x="53" y="66"/>
                    <a:pt x="64" y="46"/>
                    <a:pt x="94" y="26"/>
                  </a:cubicBezTo>
                  <a:cubicBezTo>
                    <a:pt x="109" y="16"/>
                    <a:pt x="128" y="15"/>
                    <a:pt x="145" y="9"/>
                  </a:cubicBezTo>
                  <a:cubicBezTo>
                    <a:pt x="162" y="15"/>
                    <a:pt x="182" y="16"/>
                    <a:pt x="197" y="26"/>
                  </a:cubicBezTo>
                  <a:cubicBezTo>
                    <a:pt x="244" y="57"/>
                    <a:pt x="200" y="51"/>
                    <a:pt x="257" y="69"/>
                  </a:cubicBezTo>
                  <a:cubicBezTo>
                    <a:pt x="291" y="80"/>
                    <a:pt x="326" y="84"/>
                    <a:pt x="360" y="95"/>
                  </a:cubicBezTo>
                  <a:cubicBezTo>
                    <a:pt x="377" y="101"/>
                    <a:pt x="394" y="106"/>
                    <a:pt x="411" y="112"/>
                  </a:cubicBezTo>
                  <a:cubicBezTo>
                    <a:pt x="396" y="175"/>
                    <a:pt x="362" y="216"/>
                    <a:pt x="325" y="266"/>
                  </a:cubicBezTo>
                  <a:cubicBezTo>
                    <a:pt x="273" y="334"/>
                    <a:pt x="314" y="303"/>
                    <a:pt x="265" y="335"/>
                  </a:cubicBezTo>
                  <a:cubicBezTo>
                    <a:pt x="244" y="366"/>
                    <a:pt x="216" y="391"/>
                    <a:pt x="180" y="403"/>
                  </a:cubicBezTo>
                  <a:cubicBezTo>
                    <a:pt x="140" y="400"/>
                    <a:pt x="97" y="409"/>
                    <a:pt x="60" y="395"/>
                  </a:cubicBezTo>
                  <a:cubicBezTo>
                    <a:pt x="41" y="387"/>
                    <a:pt x="25" y="343"/>
                    <a:pt x="25" y="343"/>
                  </a:cubicBezTo>
                  <a:cubicBezTo>
                    <a:pt x="5" y="283"/>
                    <a:pt x="13" y="309"/>
                    <a:pt x="0" y="266"/>
                  </a:cubicBezTo>
                  <a:cubicBezTo>
                    <a:pt x="4" y="202"/>
                    <a:pt x="1" y="107"/>
                    <a:pt x="34" y="43"/>
                  </a:cubicBezTo>
                  <a:cubicBezTo>
                    <a:pt x="46" y="19"/>
                    <a:pt x="103" y="0"/>
                    <a:pt x="103" y="0"/>
                  </a:cubicBezTo>
                  <a:cubicBezTo>
                    <a:pt x="157" y="19"/>
                    <a:pt x="136" y="18"/>
                    <a:pt x="163" y="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Freeform 18">
              <a:extLst>
                <a:ext uri="{FF2B5EF4-FFF2-40B4-BE49-F238E27FC236}">
                  <a16:creationId xmlns:a16="http://schemas.microsoft.com/office/drawing/2014/main" id="{C3E7306D-7E7A-4451-A8F9-5599E2477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" y="1778"/>
              <a:ext cx="323" cy="340"/>
            </a:xfrm>
            <a:custGeom>
              <a:avLst/>
              <a:gdLst>
                <a:gd name="T0" fmla="*/ 109 w 323"/>
                <a:gd name="T1" fmla="*/ 0 h 340"/>
                <a:gd name="T2" fmla="*/ 160 w 323"/>
                <a:gd name="T3" fmla="*/ 128 h 340"/>
                <a:gd name="T4" fmla="*/ 323 w 323"/>
                <a:gd name="T5" fmla="*/ 205 h 340"/>
                <a:gd name="T6" fmla="*/ 237 w 323"/>
                <a:gd name="T7" fmla="*/ 325 h 340"/>
                <a:gd name="T8" fmla="*/ 83 w 323"/>
                <a:gd name="T9" fmla="*/ 308 h 340"/>
                <a:gd name="T10" fmla="*/ 66 w 323"/>
                <a:gd name="T11" fmla="*/ 283 h 340"/>
                <a:gd name="T12" fmla="*/ 40 w 323"/>
                <a:gd name="T13" fmla="*/ 265 h 340"/>
                <a:gd name="T14" fmla="*/ 49 w 323"/>
                <a:gd name="T15" fmla="*/ 68 h 340"/>
                <a:gd name="T16" fmla="*/ 57 w 323"/>
                <a:gd name="T17" fmla="*/ 43 h 340"/>
                <a:gd name="T18" fmla="*/ 109 w 323"/>
                <a:gd name="T19" fmla="*/ 0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3"/>
                <a:gd name="T31" fmla="*/ 0 h 340"/>
                <a:gd name="T32" fmla="*/ 323 w 323"/>
                <a:gd name="T33" fmla="*/ 340 h 3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3" h="340">
                  <a:moveTo>
                    <a:pt x="109" y="0"/>
                  </a:moveTo>
                  <a:cubicBezTo>
                    <a:pt x="121" y="36"/>
                    <a:pt x="132" y="100"/>
                    <a:pt x="160" y="128"/>
                  </a:cubicBezTo>
                  <a:cubicBezTo>
                    <a:pt x="204" y="171"/>
                    <a:pt x="270" y="178"/>
                    <a:pt x="323" y="205"/>
                  </a:cubicBezTo>
                  <a:cubicBezTo>
                    <a:pt x="312" y="301"/>
                    <a:pt x="323" y="305"/>
                    <a:pt x="237" y="325"/>
                  </a:cubicBezTo>
                  <a:cubicBezTo>
                    <a:pt x="185" y="322"/>
                    <a:pt x="124" y="340"/>
                    <a:pt x="83" y="308"/>
                  </a:cubicBezTo>
                  <a:cubicBezTo>
                    <a:pt x="75" y="302"/>
                    <a:pt x="73" y="290"/>
                    <a:pt x="66" y="283"/>
                  </a:cubicBezTo>
                  <a:cubicBezTo>
                    <a:pt x="59" y="276"/>
                    <a:pt x="49" y="271"/>
                    <a:pt x="40" y="265"/>
                  </a:cubicBezTo>
                  <a:cubicBezTo>
                    <a:pt x="0" y="206"/>
                    <a:pt x="9" y="125"/>
                    <a:pt x="49" y="68"/>
                  </a:cubicBezTo>
                  <a:cubicBezTo>
                    <a:pt x="52" y="60"/>
                    <a:pt x="50" y="48"/>
                    <a:pt x="57" y="43"/>
                  </a:cubicBezTo>
                  <a:cubicBezTo>
                    <a:pt x="117" y="0"/>
                    <a:pt x="109" y="53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5" name="Freeform 19">
              <a:extLst>
                <a:ext uri="{FF2B5EF4-FFF2-40B4-BE49-F238E27FC236}">
                  <a16:creationId xmlns:a16="http://schemas.microsoft.com/office/drawing/2014/main" id="{9DEB1679-419C-4F7A-AE4A-148CE4D09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1821"/>
              <a:ext cx="274" cy="284"/>
            </a:xfrm>
            <a:custGeom>
              <a:avLst/>
              <a:gdLst>
                <a:gd name="T0" fmla="*/ 8 w 274"/>
                <a:gd name="T1" fmla="*/ 137 h 284"/>
                <a:gd name="T2" fmla="*/ 60 w 274"/>
                <a:gd name="T3" fmla="*/ 120 h 284"/>
                <a:gd name="T4" fmla="*/ 102 w 274"/>
                <a:gd name="T5" fmla="*/ 85 h 284"/>
                <a:gd name="T6" fmla="*/ 180 w 274"/>
                <a:gd name="T7" fmla="*/ 0 h 284"/>
                <a:gd name="T8" fmla="*/ 240 w 274"/>
                <a:gd name="T9" fmla="*/ 51 h 284"/>
                <a:gd name="T10" fmla="*/ 274 w 274"/>
                <a:gd name="T11" fmla="*/ 137 h 284"/>
                <a:gd name="T12" fmla="*/ 265 w 274"/>
                <a:gd name="T13" fmla="*/ 214 h 284"/>
                <a:gd name="T14" fmla="*/ 162 w 274"/>
                <a:gd name="T15" fmla="*/ 282 h 284"/>
                <a:gd name="T16" fmla="*/ 34 w 274"/>
                <a:gd name="T17" fmla="*/ 274 h 284"/>
                <a:gd name="T18" fmla="*/ 0 w 274"/>
                <a:gd name="T19" fmla="*/ 197 h 284"/>
                <a:gd name="T20" fmla="*/ 8 w 274"/>
                <a:gd name="T21" fmla="*/ 171 h 284"/>
                <a:gd name="T22" fmla="*/ 8 w 274"/>
                <a:gd name="T23" fmla="*/ 137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4"/>
                <a:gd name="T37" fmla="*/ 0 h 284"/>
                <a:gd name="T38" fmla="*/ 274 w 274"/>
                <a:gd name="T39" fmla="*/ 284 h 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4" h="284">
                  <a:moveTo>
                    <a:pt x="8" y="137"/>
                  </a:moveTo>
                  <a:cubicBezTo>
                    <a:pt x="25" y="131"/>
                    <a:pt x="44" y="129"/>
                    <a:pt x="60" y="120"/>
                  </a:cubicBezTo>
                  <a:cubicBezTo>
                    <a:pt x="76" y="111"/>
                    <a:pt x="87" y="95"/>
                    <a:pt x="102" y="85"/>
                  </a:cubicBezTo>
                  <a:cubicBezTo>
                    <a:pt x="125" y="53"/>
                    <a:pt x="147" y="21"/>
                    <a:pt x="180" y="0"/>
                  </a:cubicBezTo>
                  <a:cubicBezTo>
                    <a:pt x="236" y="13"/>
                    <a:pt x="203" y="16"/>
                    <a:pt x="240" y="51"/>
                  </a:cubicBezTo>
                  <a:cubicBezTo>
                    <a:pt x="248" y="84"/>
                    <a:pt x="263" y="106"/>
                    <a:pt x="274" y="137"/>
                  </a:cubicBezTo>
                  <a:cubicBezTo>
                    <a:pt x="271" y="163"/>
                    <a:pt x="271" y="189"/>
                    <a:pt x="265" y="214"/>
                  </a:cubicBezTo>
                  <a:cubicBezTo>
                    <a:pt x="256" y="250"/>
                    <a:pt x="194" y="272"/>
                    <a:pt x="162" y="282"/>
                  </a:cubicBezTo>
                  <a:cubicBezTo>
                    <a:pt x="119" y="279"/>
                    <a:pt x="76" y="284"/>
                    <a:pt x="34" y="274"/>
                  </a:cubicBezTo>
                  <a:cubicBezTo>
                    <a:pt x="7" y="268"/>
                    <a:pt x="0" y="197"/>
                    <a:pt x="0" y="197"/>
                  </a:cubicBezTo>
                  <a:cubicBezTo>
                    <a:pt x="3" y="188"/>
                    <a:pt x="4" y="179"/>
                    <a:pt x="8" y="171"/>
                  </a:cubicBezTo>
                  <a:cubicBezTo>
                    <a:pt x="24" y="138"/>
                    <a:pt x="37" y="151"/>
                    <a:pt x="8" y="1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6" name="Freeform 20">
              <a:extLst>
                <a:ext uri="{FF2B5EF4-FFF2-40B4-BE49-F238E27FC236}">
                  <a16:creationId xmlns:a16="http://schemas.microsoft.com/office/drawing/2014/main" id="{5897AC4D-87F8-4B1C-9CB4-2CBEAD3E8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7" y="1778"/>
              <a:ext cx="725" cy="197"/>
            </a:xfrm>
            <a:custGeom>
              <a:avLst/>
              <a:gdLst>
                <a:gd name="T0" fmla="*/ 0 w 725"/>
                <a:gd name="T1" fmla="*/ 43 h 197"/>
                <a:gd name="T2" fmla="*/ 102 w 725"/>
                <a:gd name="T3" fmla="*/ 180 h 197"/>
                <a:gd name="T4" fmla="*/ 282 w 725"/>
                <a:gd name="T5" fmla="*/ 188 h 197"/>
                <a:gd name="T6" fmla="*/ 454 w 725"/>
                <a:gd name="T7" fmla="*/ 197 h 197"/>
                <a:gd name="T8" fmla="*/ 617 w 725"/>
                <a:gd name="T9" fmla="*/ 171 h 197"/>
                <a:gd name="T10" fmla="*/ 660 w 725"/>
                <a:gd name="T11" fmla="*/ 137 h 197"/>
                <a:gd name="T12" fmla="*/ 677 w 725"/>
                <a:gd name="T13" fmla="*/ 111 h 197"/>
                <a:gd name="T14" fmla="*/ 702 w 725"/>
                <a:gd name="T15" fmla="*/ 94 h 197"/>
                <a:gd name="T16" fmla="*/ 720 w 725"/>
                <a:gd name="T17" fmla="*/ 0 h 1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5"/>
                <a:gd name="T28" fmla="*/ 0 h 197"/>
                <a:gd name="T29" fmla="*/ 725 w 725"/>
                <a:gd name="T30" fmla="*/ 197 h 1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5" h="197">
                  <a:moveTo>
                    <a:pt x="0" y="43"/>
                  </a:moveTo>
                  <a:cubicBezTo>
                    <a:pt x="19" y="101"/>
                    <a:pt x="27" y="174"/>
                    <a:pt x="102" y="180"/>
                  </a:cubicBezTo>
                  <a:cubicBezTo>
                    <a:pt x="162" y="185"/>
                    <a:pt x="222" y="185"/>
                    <a:pt x="282" y="188"/>
                  </a:cubicBezTo>
                  <a:cubicBezTo>
                    <a:pt x="339" y="191"/>
                    <a:pt x="397" y="194"/>
                    <a:pt x="454" y="197"/>
                  </a:cubicBezTo>
                  <a:cubicBezTo>
                    <a:pt x="517" y="191"/>
                    <a:pt x="561" y="191"/>
                    <a:pt x="617" y="171"/>
                  </a:cubicBezTo>
                  <a:cubicBezTo>
                    <a:pt x="666" y="96"/>
                    <a:pt x="601" y="184"/>
                    <a:pt x="660" y="137"/>
                  </a:cubicBezTo>
                  <a:cubicBezTo>
                    <a:pt x="668" y="131"/>
                    <a:pt x="670" y="118"/>
                    <a:pt x="677" y="111"/>
                  </a:cubicBezTo>
                  <a:cubicBezTo>
                    <a:pt x="684" y="104"/>
                    <a:pt x="694" y="100"/>
                    <a:pt x="702" y="94"/>
                  </a:cubicBezTo>
                  <a:cubicBezTo>
                    <a:pt x="725" y="29"/>
                    <a:pt x="720" y="61"/>
                    <a:pt x="720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7989" name="AutoShape 21">
            <a:extLst>
              <a:ext uri="{FF2B5EF4-FFF2-40B4-BE49-F238E27FC236}">
                <a16:creationId xmlns:a16="http://schemas.microsoft.com/office/drawing/2014/main" id="{85B15CDE-1019-48BE-A50F-6AAD372F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2103438"/>
            <a:ext cx="609600" cy="609600"/>
          </a:xfrm>
          <a:prstGeom prst="can">
            <a:avLst>
              <a:gd name="adj" fmla="val 27083"/>
            </a:avLst>
          </a:prstGeom>
          <a:solidFill>
            <a:srgbClr val="0024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7990" name="AutoShape 22">
            <a:extLst>
              <a:ext uri="{FF2B5EF4-FFF2-40B4-BE49-F238E27FC236}">
                <a16:creationId xmlns:a16="http://schemas.microsoft.com/office/drawing/2014/main" id="{77683A5A-5F83-4F32-ACF6-DBE80B52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5" y="1646238"/>
            <a:ext cx="609600" cy="685800"/>
          </a:xfrm>
          <a:prstGeom prst="can">
            <a:avLst>
              <a:gd name="adj" fmla="val 30469"/>
            </a:avLst>
          </a:prstGeom>
          <a:solidFill>
            <a:schemeClr val="accent1"/>
          </a:solidFill>
          <a:ln w="9525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7991" name="Line 23">
            <a:extLst>
              <a:ext uri="{FF2B5EF4-FFF2-40B4-BE49-F238E27FC236}">
                <a16:creationId xmlns:a16="http://schemas.microsoft.com/office/drawing/2014/main" id="{845527CE-7358-45EF-8864-4E168A4F2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7525" y="2636838"/>
            <a:ext cx="1524000" cy="0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2" name="Line 24">
            <a:extLst>
              <a:ext uri="{FF2B5EF4-FFF2-40B4-BE49-F238E27FC236}">
                <a16:creationId xmlns:a16="http://schemas.microsoft.com/office/drawing/2014/main" id="{A71FD88B-11A9-40DA-A415-DDBCDD6CF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179638"/>
            <a:ext cx="0" cy="457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7994" name="Object 26">
            <a:extLst>
              <a:ext uri="{FF2B5EF4-FFF2-40B4-BE49-F238E27FC236}">
                <a16:creationId xmlns:a16="http://schemas.microsoft.com/office/drawing/2014/main" id="{2794A8A3-81D0-480C-B973-6ADC02876A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2284413"/>
          <a:ext cx="2936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公式" r:id="rId5" imgW="19197" imgH="37964" progId="Equation.3">
                  <p:embed/>
                </p:oleObj>
              </mc:Choice>
              <mc:Fallback>
                <p:oleObj name="公式" r:id="rId5" imgW="19197" imgH="37964" progId="Equation.3">
                  <p:embed/>
                  <p:pic>
                    <p:nvPicPr>
                      <p:cNvPr id="467994" name="Object 26">
                        <a:extLst>
                          <a:ext uri="{FF2B5EF4-FFF2-40B4-BE49-F238E27FC236}">
                            <a16:creationId xmlns:a16="http://schemas.microsoft.com/office/drawing/2014/main" id="{2794A8A3-81D0-480C-B973-6ADC02876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284413"/>
                        <a:ext cx="2936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5" name="Line 27">
            <a:extLst>
              <a:ext uri="{FF2B5EF4-FFF2-40B4-BE49-F238E27FC236}">
                <a16:creationId xmlns:a16="http://schemas.microsoft.com/office/drawing/2014/main" id="{135F9529-F8EE-4469-8918-4F3F9081E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1722438"/>
            <a:ext cx="1524000" cy="0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7996" name="Object 28">
            <a:extLst>
              <a:ext uri="{FF2B5EF4-FFF2-40B4-BE49-F238E27FC236}">
                <a16:creationId xmlns:a16="http://schemas.microsoft.com/office/drawing/2014/main" id="{9D9844CE-D1A9-47EF-AB08-477C5698D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0" y="1827213"/>
          <a:ext cx="29368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公式" r:id="rId7" imgW="19197" imgH="37964" progId="Equation.3">
                  <p:embed/>
                </p:oleObj>
              </mc:Choice>
              <mc:Fallback>
                <p:oleObj name="公式" r:id="rId7" imgW="19197" imgH="37964" progId="Equation.3">
                  <p:embed/>
                  <p:pic>
                    <p:nvPicPr>
                      <p:cNvPr id="467996" name="Object 28">
                        <a:extLst>
                          <a:ext uri="{FF2B5EF4-FFF2-40B4-BE49-F238E27FC236}">
                            <a16:creationId xmlns:a16="http://schemas.microsoft.com/office/drawing/2014/main" id="{9D9844CE-D1A9-47EF-AB08-477C5698D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1827213"/>
                        <a:ext cx="29368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7" name="Object 29">
            <a:extLst>
              <a:ext uri="{FF2B5EF4-FFF2-40B4-BE49-F238E27FC236}">
                <a16:creationId xmlns:a16="http://schemas.microsoft.com/office/drawing/2014/main" id="{C0C9586B-6998-42D1-90C3-C2DC4F44A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2000250"/>
          <a:ext cx="2295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公式" r:id="rId9" imgW="1038260" imgH="362086" progId="Equation.3">
                  <p:embed/>
                </p:oleObj>
              </mc:Choice>
              <mc:Fallback>
                <p:oleObj name="公式" r:id="rId9" imgW="1038260" imgH="362086" progId="Equation.3">
                  <p:embed/>
                  <p:pic>
                    <p:nvPicPr>
                      <p:cNvPr id="467997" name="Object 29">
                        <a:extLst>
                          <a:ext uri="{FF2B5EF4-FFF2-40B4-BE49-F238E27FC236}">
                            <a16:creationId xmlns:a16="http://schemas.microsoft.com/office/drawing/2014/main" id="{C0C9586B-6998-42D1-90C3-C2DC4F44A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2000250"/>
                        <a:ext cx="22955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98" name="Object 30">
            <a:extLst>
              <a:ext uri="{FF2B5EF4-FFF2-40B4-BE49-F238E27FC236}">
                <a16:creationId xmlns:a16="http://schemas.microsoft.com/office/drawing/2014/main" id="{15255D05-3C1A-4AFA-AF8B-29B769B7C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8188" y="3497263"/>
          <a:ext cx="27781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公式" r:id="rId11" imgW="1162018" imgH="152264" progId="Equation.3">
                  <p:embed/>
                </p:oleObj>
              </mc:Choice>
              <mc:Fallback>
                <p:oleObj name="公式" r:id="rId11" imgW="1162018" imgH="152264" progId="Equation.3">
                  <p:embed/>
                  <p:pic>
                    <p:nvPicPr>
                      <p:cNvPr id="467998" name="Object 30">
                        <a:extLst>
                          <a:ext uri="{FF2B5EF4-FFF2-40B4-BE49-F238E27FC236}">
                            <a16:creationId xmlns:a16="http://schemas.microsoft.com/office/drawing/2014/main" id="{15255D05-3C1A-4AFA-AF8B-29B769B7C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97263"/>
                        <a:ext cx="27781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9" name="AutoShape 31">
            <a:extLst>
              <a:ext uri="{FF2B5EF4-FFF2-40B4-BE49-F238E27FC236}">
                <a16:creationId xmlns:a16="http://schemas.microsoft.com/office/drawing/2014/main" id="{6D59CEA7-E517-4E21-B10B-25A659680F13}"/>
              </a:ext>
            </a:extLst>
          </p:cNvPr>
          <p:cNvSpPr>
            <a:spLocks/>
          </p:cNvSpPr>
          <p:nvPr/>
        </p:nvSpPr>
        <p:spPr bwMode="auto">
          <a:xfrm>
            <a:off x="519113" y="2428875"/>
            <a:ext cx="266700" cy="1285875"/>
          </a:xfrm>
          <a:prstGeom prst="leftBrace">
            <a:avLst>
              <a:gd name="adj1" fmla="val 50000"/>
              <a:gd name="adj2" fmla="val 50000"/>
            </a:avLst>
          </a:prstGeom>
          <a:noFill/>
          <a:ln w="349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8000" name="Text Box 32">
            <a:extLst>
              <a:ext uri="{FF2B5EF4-FFF2-40B4-BE49-F238E27FC236}">
                <a16:creationId xmlns:a16="http://schemas.microsoft.com/office/drawing/2014/main" id="{78308FDB-BA33-4F68-90FA-5E418A759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解：</a:t>
            </a:r>
          </a:p>
        </p:txBody>
      </p:sp>
      <p:sp>
        <p:nvSpPr>
          <p:cNvPr id="468001" name="Text Box 33">
            <a:extLst>
              <a:ext uri="{FF2B5EF4-FFF2-40B4-BE49-F238E27FC236}">
                <a16:creationId xmlns:a16="http://schemas.microsoft.com/office/drawing/2014/main" id="{ADC71DD3-EB56-4651-854B-B5329A96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1181100"/>
            <a:ext cx="42291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100"/>
              </a:lnSpc>
            </a:pPr>
            <a:r>
              <a:rPr lang="zh-CN" altLang="en-US" sz="2200">
                <a:solidFill>
                  <a:schemeClr val="bg1"/>
                </a:solidFill>
              </a:rPr>
              <a:t>设 </a:t>
            </a:r>
            <a:r>
              <a:rPr lang="en-US" altLang="zh-CN" sz="2200" i="1">
                <a:solidFill>
                  <a:srgbClr val="FFFF00"/>
                </a:solidFill>
              </a:rPr>
              <a:t>t </a:t>
            </a:r>
            <a:r>
              <a:rPr lang="zh-CN" altLang="en-US" sz="2200">
                <a:solidFill>
                  <a:schemeClr val="bg1"/>
                </a:solidFill>
              </a:rPr>
              <a:t>时刻，液体上升了</a:t>
            </a:r>
            <a:r>
              <a:rPr lang="en-US" altLang="zh-CN" sz="2200" i="1">
                <a:solidFill>
                  <a:srgbClr val="FFFF00"/>
                </a:solidFill>
              </a:rPr>
              <a:t>x</a:t>
            </a:r>
            <a:r>
              <a:rPr lang="zh-CN" altLang="en-US" sz="2200">
                <a:solidFill>
                  <a:schemeClr val="bg1"/>
                </a:solidFill>
              </a:rPr>
              <a:t>，液体的速率为</a:t>
            </a:r>
            <a:r>
              <a:rPr lang="en-US" altLang="zh-CN" sz="2200">
                <a:solidFill>
                  <a:schemeClr val="bg1"/>
                </a:solidFill>
              </a:rPr>
              <a:t>  </a:t>
            </a:r>
            <a:r>
              <a:rPr lang="en-US" altLang="zh-CN" sz="2200">
                <a:solidFill>
                  <a:srgbClr val="FFFF00"/>
                </a:solidFill>
              </a:rPr>
              <a:t>d</a:t>
            </a:r>
            <a:r>
              <a:rPr lang="en-US" altLang="zh-CN" sz="2200" i="1">
                <a:solidFill>
                  <a:srgbClr val="FFFF00"/>
                </a:solidFill>
              </a:rPr>
              <a:t>x</a:t>
            </a:r>
            <a:r>
              <a:rPr lang="en-US" altLang="zh-CN" sz="2200">
                <a:solidFill>
                  <a:srgbClr val="FFFF00"/>
                </a:solidFill>
              </a:rPr>
              <a:t>/d</a:t>
            </a:r>
            <a:r>
              <a:rPr lang="en-US" altLang="zh-CN" sz="2200" i="1">
                <a:solidFill>
                  <a:srgbClr val="FFFF00"/>
                </a:solidFill>
              </a:rPr>
              <a:t>t</a:t>
            </a:r>
            <a:r>
              <a:rPr lang="en-US" altLang="zh-CN" sz="2200">
                <a:solidFill>
                  <a:schemeClr val="bg1"/>
                </a:solidFill>
              </a:rPr>
              <a:t> 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468002" name="Text Box 34">
            <a:extLst>
              <a:ext uri="{FF2B5EF4-FFF2-40B4-BE49-F238E27FC236}">
                <a16:creationId xmlns:a16="http://schemas.microsoft.com/office/drawing/2014/main" id="{72FA077B-CCBC-4625-9087-1D49C61EC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2216150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系统动能</a:t>
            </a:r>
          </a:p>
        </p:txBody>
      </p:sp>
      <p:sp>
        <p:nvSpPr>
          <p:cNvPr id="468003" name="Text Box 35">
            <a:extLst>
              <a:ext uri="{FF2B5EF4-FFF2-40B4-BE49-F238E27FC236}">
                <a16:creationId xmlns:a16="http://schemas.microsoft.com/office/drawing/2014/main" id="{0D9E32CE-39B2-4F73-8FB1-890F3FAF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928938"/>
            <a:ext cx="49291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系统势能    （克服重力作功）</a:t>
            </a:r>
          </a:p>
        </p:txBody>
      </p:sp>
      <p:sp>
        <p:nvSpPr>
          <p:cNvPr id="468004" name="Text Box 36">
            <a:extLst>
              <a:ext uri="{FF2B5EF4-FFF2-40B4-BE49-F238E27FC236}">
                <a16:creationId xmlns:a16="http://schemas.microsoft.com/office/drawing/2014/main" id="{971BACA0-70FB-4418-BA36-31BE229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292600"/>
            <a:ext cx="320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系统机械能</a:t>
            </a:r>
          </a:p>
        </p:txBody>
      </p:sp>
      <p:graphicFrame>
        <p:nvGraphicFramePr>
          <p:cNvPr id="468005" name="Object 37">
            <a:extLst>
              <a:ext uri="{FF2B5EF4-FFF2-40B4-BE49-F238E27FC236}">
                <a16:creationId xmlns:a16="http://schemas.microsoft.com/office/drawing/2014/main" id="{6E237596-2DC3-4294-A0D4-956DD7E17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252913"/>
          <a:ext cx="18240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公式" r:id="rId13" imgW="723760" imgH="114300" progId="Equation.3">
                  <p:embed/>
                </p:oleObj>
              </mc:Choice>
              <mc:Fallback>
                <p:oleObj name="公式" r:id="rId13" imgW="723760" imgH="114300" progId="Equation.3">
                  <p:embed/>
                  <p:pic>
                    <p:nvPicPr>
                      <p:cNvPr id="468005" name="Object 37">
                        <a:extLst>
                          <a:ext uri="{FF2B5EF4-FFF2-40B4-BE49-F238E27FC236}">
                            <a16:creationId xmlns:a16="http://schemas.microsoft.com/office/drawing/2014/main" id="{6E237596-2DC3-4294-A0D4-956DD7E17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252913"/>
                        <a:ext cx="18240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006" name="Object 38">
            <a:extLst>
              <a:ext uri="{FF2B5EF4-FFF2-40B4-BE49-F238E27FC236}">
                <a16:creationId xmlns:a16="http://schemas.microsoft.com/office/drawing/2014/main" id="{4C89E088-0C91-405F-ADCF-8BBC05651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4281488"/>
          <a:ext cx="6445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公式" r:id="rId15" imgW="171546" imgH="76336" progId="Equation.3">
                  <p:embed/>
                </p:oleObj>
              </mc:Choice>
              <mc:Fallback>
                <p:oleObj name="公式" r:id="rId15" imgW="171546" imgH="76336" progId="Equation.3">
                  <p:embed/>
                  <p:pic>
                    <p:nvPicPr>
                      <p:cNvPr id="468006" name="Object 38">
                        <a:extLst>
                          <a:ext uri="{FF2B5EF4-FFF2-40B4-BE49-F238E27FC236}">
                            <a16:creationId xmlns:a16="http://schemas.microsoft.com/office/drawing/2014/main" id="{4C89E088-0C91-405F-ADCF-8BBC05651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4281488"/>
                        <a:ext cx="6445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07" name="Text Box 39">
            <a:extLst>
              <a:ext uri="{FF2B5EF4-FFF2-40B4-BE49-F238E27FC236}">
                <a16:creationId xmlns:a16="http://schemas.microsoft.com/office/drawing/2014/main" id="{753E5787-E0AB-4796-8815-7C065D828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4287838"/>
            <a:ext cx="31670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—— </a:t>
            </a:r>
            <a:r>
              <a:rPr lang="zh-CN" altLang="en-US" sz="2200">
                <a:solidFill>
                  <a:schemeClr val="bg1"/>
                </a:solidFill>
              </a:rPr>
              <a:t>机械能守恒</a:t>
            </a:r>
          </a:p>
        </p:txBody>
      </p:sp>
      <p:sp>
        <p:nvSpPr>
          <p:cNvPr id="468008" name="Text Box 40">
            <a:extLst>
              <a:ext uri="{FF2B5EF4-FFF2-40B4-BE49-F238E27FC236}">
                <a16:creationId xmlns:a16="http://schemas.microsoft.com/office/drawing/2014/main" id="{FF7D573A-BC1C-4CF4-A5F2-02DCE4133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059363"/>
            <a:ext cx="1882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求导</a:t>
            </a:r>
          </a:p>
        </p:txBody>
      </p:sp>
      <p:graphicFrame>
        <p:nvGraphicFramePr>
          <p:cNvPr id="468010" name="Object 42">
            <a:extLst>
              <a:ext uri="{FF2B5EF4-FFF2-40B4-BE49-F238E27FC236}">
                <a16:creationId xmlns:a16="http://schemas.microsoft.com/office/drawing/2014/main" id="{C9BF8EE3-8720-4DA2-BA0B-EE35DFE77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450" y="5805488"/>
          <a:ext cx="186213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公式" r:id="rId17" imgW="857320" imgH="314325" progId="Equation.3">
                  <p:embed/>
                </p:oleObj>
              </mc:Choice>
              <mc:Fallback>
                <p:oleObj name="公式" r:id="rId17" imgW="857320" imgH="314325" progId="Equation.3">
                  <p:embed/>
                  <p:pic>
                    <p:nvPicPr>
                      <p:cNvPr id="468010" name="Object 42">
                        <a:extLst>
                          <a:ext uri="{FF2B5EF4-FFF2-40B4-BE49-F238E27FC236}">
                            <a16:creationId xmlns:a16="http://schemas.microsoft.com/office/drawing/2014/main" id="{C9BF8EE3-8720-4DA2-BA0B-EE35DFE77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805488"/>
                        <a:ext cx="1862138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11" name="AutoShape 43">
            <a:extLst>
              <a:ext uri="{FF2B5EF4-FFF2-40B4-BE49-F238E27FC236}">
                <a16:creationId xmlns:a16="http://schemas.microsoft.com/office/drawing/2014/main" id="{B524EBA9-4DD8-440D-B83A-BA0EB75C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5143500"/>
            <a:ext cx="533400" cy="1295400"/>
          </a:xfrm>
          <a:prstGeom prst="curvedLeftArrow">
            <a:avLst>
              <a:gd name="adj1" fmla="val 48571"/>
              <a:gd name="adj2" fmla="val 97143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8012" name="AutoShape 44">
            <a:extLst>
              <a:ext uri="{FF2B5EF4-FFF2-40B4-BE49-F238E27FC236}">
                <a16:creationId xmlns:a16="http://schemas.microsoft.com/office/drawing/2014/main" id="{756CA81A-9A42-4EFE-9D57-0ACEAAB98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6143625"/>
            <a:ext cx="533400" cy="285750"/>
          </a:xfrm>
          <a:prstGeom prst="leftArrow">
            <a:avLst>
              <a:gd name="adj1" fmla="val 50000"/>
              <a:gd name="adj2" fmla="val 6219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8013" name="Object 45">
            <a:extLst>
              <a:ext uri="{FF2B5EF4-FFF2-40B4-BE49-F238E27FC236}">
                <a16:creationId xmlns:a16="http://schemas.microsoft.com/office/drawing/2014/main" id="{2432C7EF-279B-44A6-B2D8-B1E5C0042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1713" y="5864225"/>
          <a:ext cx="14716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公式" r:id="rId19" imgW="533426" imgH="342900" progId="Equation.3">
                  <p:embed/>
                </p:oleObj>
              </mc:Choice>
              <mc:Fallback>
                <p:oleObj name="公式" r:id="rId19" imgW="533426" imgH="342900" progId="Equation.3">
                  <p:embed/>
                  <p:pic>
                    <p:nvPicPr>
                      <p:cNvPr id="468013" name="Object 45">
                        <a:extLst>
                          <a:ext uri="{FF2B5EF4-FFF2-40B4-BE49-F238E27FC236}">
                            <a16:creationId xmlns:a16="http://schemas.microsoft.com/office/drawing/2014/main" id="{2432C7EF-279B-44A6-B2D8-B1E5C0042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5864225"/>
                        <a:ext cx="14716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14" name="AutoShape 46">
            <a:extLst>
              <a:ext uri="{FF2B5EF4-FFF2-40B4-BE49-F238E27FC236}">
                <a16:creationId xmlns:a16="http://schemas.microsoft.com/office/drawing/2014/main" id="{AF62872E-6989-4426-9B25-C7BE85AD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6143625"/>
            <a:ext cx="690563" cy="355600"/>
          </a:xfrm>
          <a:prstGeom prst="leftArrow">
            <a:avLst>
              <a:gd name="adj1" fmla="val 50000"/>
              <a:gd name="adj2" fmla="val 574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8015" name="Object 47">
            <a:extLst>
              <a:ext uri="{FF2B5EF4-FFF2-40B4-BE49-F238E27FC236}">
                <a16:creationId xmlns:a16="http://schemas.microsoft.com/office/drawing/2014/main" id="{09A840A6-34C4-4228-BD32-90B2D8024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888038"/>
          <a:ext cx="17129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公式" r:id="rId21" imgW="695169" imgH="362086" progId="Equation.3">
                  <p:embed/>
                </p:oleObj>
              </mc:Choice>
              <mc:Fallback>
                <p:oleObj name="公式" r:id="rId21" imgW="695169" imgH="362086" progId="Equation.3">
                  <p:embed/>
                  <p:pic>
                    <p:nvPicPr>
                      <p:cNvPr id="468015" name="Object 47">
                        <a:extLst>
                          <a:ext uri="{FF2B5EF4-FFF2-40B4-BE49-F238E27FC236}">
                            <a16:creationId xmlns:a16="http://schemas.microsoft.com/office/drawing/2014/main" id="{09A840A6-34C4-4228-BD32-90B2D8024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888038"/>
                        <a:ext cx="171291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18" name="Rectangle 50">
            <a:extLst>
              <a:ext uri="{FF2B5EF4-FFF2-40B4-BE49-F238E27FC236}">
                <a16:creationId xmlns:a16="http://schemas.microsoft.com/office/drawing/2014/main" id="{18E453A4-1E2B-478E-993E-2D763B97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5" y="2179638"/>
            <a:ext cx="6096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8019" name="Object 51">
            <a:extLst>
              <a:ext uri="{FF2B5EF4-FFF2-40B4-BE49-F238E27FC236}">
                <a16:creationId xmlns:a16="http://schemas.microsoft.com/office/drawing/2014/main" id="{099ED967-C4F0-4003-8DAC-0FD993A90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4851400"/>
          <a:ext cx="44783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公式" r:id="rId23" imgW="1990747" imgH="380864" progId="Equation.3">
                  <p:embed/>
                </p:oleObj>
              </mc:Choice>
              <mc:Fallback>
                <p:oleObj name="公式" r:id="rId23" imgW="1990747" imgH="380864" progId="Equation.3">
                  <p:embed/>
                  <p:pic>
                    <p:nvPicPr>
                      <p:cNvPr id="468019" name="Object 51">
                        <a:extLst>
                          <a:ext uri="{FF2B5EF4-FFF2-40B4-BE49-F238E27FC236}">
                            <a16:creationId xmlns:a16="http://schemas.microsoft.com/office/drawing/2014/main" id="{099ED967-C4F0-4003-8DAC-0FD993A90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851400"/>
                        <a:ext cx="44783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22" name="Line 54">
            <a:extLst>
              <a:ext uri="{FF2B5EF4-FFF2-40B4-BE49-F238E27FC236}">
                <a16:creationId xmlns:a16="http://schemas.microsoft.com/office/drawing/2014/main" id="{80C5FB86-62DF-414B-B6F7-67A78F1E2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2179638"/>
            <a:ext cx="2971800" cy="0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id="{AFEA3888-0162-4428-B82A-39A092769201}"/>
              </a:ext>
            </a:extLst>
          </p:cNvPr>
          <p:cNvGrpSpPr>
            <a:grpSpLocks/>
          </p:cNvGrpSpPr>
          <p:nvPr/>
        </p:nvGrpSpPr>
        <p:grpSpPr bwMode="auto">
          <a:xfrm>
            <a:off x="7000875" y="928688"/>
            <a:ext cx="508000" cy="1557337"/>
            <a:chOff x="4410" y="585"/>
            <a:chExt cx="320" cy="981"/>
          </a:xfrm>
        </p:grpSpPr>
        <p:graphicFrame>
          <p:nvGraphicFramePr>
            <p:cNvPr id="13350" name="Object 25">
              <a:extLst>
                <a:ext uri="{FF2B5EF4-FFF2-40B4-BE49-F238E27FC236}">
                  <a16:creationId xmlns:a16="http://schemas.microsoft.com/office/drawing/2014/main" id="{EAA66F86-A181-42D4-8A59-46B53AFED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0" y="1395"/>
            <a:ext cx="14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4" name="公式" r:id="rId25" imgW="47788" imgH="76336" progId="Equation.3">
                    <p:embed/>
                  </p:oleObj>
                </mc:Choice>
                <mc:Fallback>
                  <p:oleObj name="公式" r:id="rId25" imgW="47788" imgH="76336" progId="Equation.3">
                    <p:embed/>
                    <p:pic>
                      <p:nvPicPr>
                        <p:cNvPr id="13350" name="Object 25">
                          <a:extLst>
                            <a:ext uri="{FF2B5EF4-FFF2-40B4-BE49-F238E27FC236}">
                              <a16:creationId xmlns:a16="http://schemas.microsoft.com/office/drawing/2014/main" id="{EAA66F86-A181-42D4-8A59-46B53AFED6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1395"/>
                          <a:ext cx="148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51" name="Group 57">
              <a:extLst>
                <a:ext uri="{FF2B5EF4-FFF2-40B4-BE49-F238E27FC236}">
                  <a16:creationId xmlns:a16="http://schemas.microsoft.com/office/drawing/2014/main" id="{0A3BA11F-293E-4466-92F6-0B13EF940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585"/>
              <a:ext cx="230" cy="765"/>
              <a:chOff x="4500" y="585"/>
              <a:chExt cx="230" cy="765"/>
            </a:xfrm>
          </p:grpSpPr>
          <p:cxnSp>
            <p:nvCxnSpPr>
              <p:cNvPr id="13352" name="直接箭头连接符 55">
                <a:extLst>
                  <a:ext uri="{FF2B5EF4-FFF2-40B4-BE49-F238E27FC236}">
                    <a16:creationId xmlns:a16="http://schemas.microsoft.com/office/drawing/2014/main" id="{0D1721B7-BA42-43CB-92E9-C20D69072B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163" y="1012"/>
                <a:ext cx="675" cy="1"/>
              </a:xfrm>
              <a:prstGeom prst="straightConnector1">
                <a:avLst/>
              </a:prstGeom>
              <a:noFill/>
              <a:ln w="25400" algn="ctr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aphicFrame>
            <p:nvGraphicFramePr>
              <p:cNvPr id="13353" name="Object 16">
                <a:extLst>
                  <a:ext uri="{FF2B5EF4-FFF2-40B4-BE49-F238E27FC236}">
                    <a16:creationId xmlns:a16="http://schemas.microsoft.com/office/drawing/2014/main" id="{37A30DD1-B195-4909-A2EB-3C968E1B83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45" y="585"/>
              <a:ext cx="185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55" name="公式" r:id="rId27" imgW="19197" imgH="37964" progId="Equation.3">
                      <p:embed/>
                    </p:oleObj>
                  </mc:Choice>
                  <mc:Fallback>
                    <p:oleObj name="公式" r:id="rId27" imgW="19197" imgH="37964" progId="Equation.3">
                      <p:embed/>
                      <p:pic>
                        <p:nvPicPr>
                          <p:cNvPr id="13353" name="Object 16">
                            <a:extLst>
                              <a:ext uri="{FF2B5EF4-FFF2-40B4-BE49-F238E27FC236}">
                                <a16:creationId xmlns:a16="http://schemas.microsoft.com/office/drawing/2014/main" id="{37A30DD1-B195-4909-A2EB-3C968E1B83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5" y="585"/>
                            <a:ext cx="185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49" name="灯片编号占位符 1">
            <a:extLst>
              <a:ext uri="{FF2B5EF4-FFF2-40B4-BE49-F238E27FC236}">
                <a16:creationId xmlns:a16="http://schemas.microsoft.com/office/drawing/2014/main" id="{83191E0D-84C4-4048-9927-CFBBB8C71B2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6FC36C-7258-477D-8914-00EEF1350CE7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8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8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68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46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6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6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0" grpId="0" build="p" autoUpdateAnimBg="0"/>
      <p:bldP spid="467971" grpId="0" build="p" autoUpdateAnimBg="0"/>
      <p:bldP spid="467973" grpId="0" build="p" autoUpdateAnimBg="0"/>
      <p:bldP spid="467974" grpId="0" build="p" autoUpdateAnimBg="0"/>
      <p:bldP spid="467989" grpId="0" animBg="1"/>
      <p:bldP spid="467990" grpId="0" animBg="1"/>
      <p:bldP spid="467999" grpId="0" animBg="1"/>
      <p:bldP spid="468000" grpId="0" build="p" autoUpdateAnimBg="0"/>
      <p:bldP spid="468001" grpId="0" build="p" autoUpdateAnimBg="0"/>
      <p:bldP spid="468002" grpId="0" build="p" autoUpdateAnimBg="0"/>
      <p:bldP spid="468003" grpId="0" build="p" autoUpdateAnimBg="0"/>
      <p:bldP spid="468004" grpId="0" build="p" autoUpdateAnimBg="0"/>
      <p:bldP spid="468007" grpId="0" build="p" autoUpdateAnimBg="0"/>
      <p:bldP spid="468008" grpId="0" build="p" autoUpdateAnimBg="0"/>
      <p:bldP spid="468011" grpId="0" animBg="1"/>
      <p:bldP spid="468012" grpId="0" animBg="1"/>
      <p:bldP spid="468014" grpId="0" animBg="1"/>
      <p:bldP spid="46801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13804</TotalTime>
  <Words>588</Words>
  <Application>Microsoft Office PowerPoint</Application>
  <PresentationFormat>全屏显示(4:3)</PresentationFormat>
  <Paragraphs>126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仿宋_GB2312</vt:lpstr>
      <vt:lpstr>楷体_GB2312</vt:lpstr>
      <vt:lpstr>宋体</vt:lpstr>
      <vt:lpstr>华文仿宋</vt:lpstr>
      <vt:lpstr>幼圆</vt:lpstr>
      <vt:lpstr>Arial</vt:lpstr>
      <vt:lpstr>Bookman Old Style</vt:lpstr>
      <vt:lpstr>Symbol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xjtu</cp:lastModifiedBy>
  <cp:revision>1246</cp:revision>
  <cp:lastPrinted>2021-09-13T02:59:24Z</cp:lastPrinted>
  <dcterms:created xsi:type="dcterms:W3CDTF">1998-11-21T01:35:42Z</dcterms:created>
  <dcterms:modified xsi:type="dcterms:W3CDTF">2022-09-08T08:23:35Z</dcterms:modified>
</cp:coreProperties>
</file>