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39" r:id="rId2"/>
    <p:sldId id="587" r:id="rId3"/>
    <p:sldId id="582" r:id="rId4"/>
    <p:sldId id="583" r:id="rId5"/>
    <p:sldId id="584" r:id="rId6"/>
    <p:sldId id="585" r:id="rId7"/>
    <p:sldId id="586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</p:sldIdLst>
  <p:sldSz cx="9144000" cy="6858000" type="screen4x3"/>
  <p:notesSz cx="7102475" cy="93884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32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957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21" Type="http://schemas.openxmlformats.org/officeDocument/2006/relationships/image" Target="../media/image22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2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7" Type="http://schemas.openxmlformats.org/officeDocument/2006/relationships/image" Target="../media/image148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4" Type="http://schemas.openxmlformats.org/officeDocument/2006/relationships/image" Target="../media/image14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image" Target="../media/image175.emf"/><Relationship Id="rId18" Type="http://schemas.openxmlformats.org/officeDocument/2006/relationships/image" Target="../media/image180.e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17" Type="http://schemas.openxmlformats.org/officeDocument/2006/relationships/image" Target="../media/image179.emf"/><Relationship Id="rId2" Type="http://schemas.openxmlformats.org/officeDocument/2006/relationships/image" Target="../media/image164.emf"/><Relationship Id="rId16" Type="http://schemas.openxmlformats.org/officeDocument/2006/relationships/image" Target="../media/image178.emf"/><Relationship Id="rId20" Type="http://schemas.openxmlformats.org/officeDocument/2006/relationships/image" Target="../media/image182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emf"/><Relationship Id="rId5" Type="http://schemas.openxmlformats.org/officeDocument/2006/relationships/image" Target="../media/image167.emf"/><Relationship Id="rId15" Type="http://schemas.openxmlformats.org/officeDocument/2006/relationships/image" Target="../media/image177.emf"/><Relationship Id="rId10" Type="http://schemas.openxmlformats.org/officeDocument/2006/relationships/image" Target="../media/image172.emf"/><Relationship Id="rId19" Type="http://schemas.openxmlformats.org/officeDocument/2006/relationships/image" Target="../media/image181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Relationship Id="rId14" Type="http://schemas.openxmlformats.org/officeDocument/2006/relationships/image" Target="../media/image17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4" Type="http://schemas.openxmlformats.org/officeDocument/2006/relationships/image" Target="../media/image18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12" Type="http://schemas.openxmlformats.org/officeDocument/2006/relationships/image" Target="../media/image198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11" Type="http://schemas.openxmlformats.org/officeDocument/2006/relationships/image" Target="../media/image197.emf"/><Relationship Id="rId5" Type="http://schemas.openxmlformats.org/officeDocument/2006/relationships/image" Target="../media/image191.emf"/><Relationship Id="rId10" Type="http://schemas.openxmlformats.org/officeDocument/2006/relationships/image" Target="../media/image196.e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Relationship Id="rId5" Type="http://schemas.openxmlformats.org/officeDocument/2006/relationships/image" Target="../media/image203.emf"/><Relationship Id="rId4" Type="http://schemas.openxmlformats.org/officeDocument/2006/relationships/image" Target="../media/image20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7" Type="http://schemas.openxmlformats.org/officeDocument/2006/relationships/image" Target="../media/image210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6" Type="http://schemas.openxmlformats.org/officeDocument/2006/relationships/image" Target="../media/image209.emf"/><Relationship Id="rId5" Type="http://schemas.openxmlformats.org/officeDocument/2006/relationships/image" Target="../media/image208.emf"/><Relationship Id="rId4" Type="http://schemas.openxmlformats.org/officeDocument/2006/relationships/image" Target="../media/image20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17" Type="http://schemas.openxmlformats.org/officeDocument/2006/relationships/image" Target="../media/image40.emf"/><Relationship Id="rId2" Type="http://schemas.openxmlformats.org/officeDocument/2006/relationships/image" Target="../media/image25.emf"/><Relationship Id="rId16" Type="http://schemas.openxmlformats.org/officeDocument/2006/relationships/image" Target="../media/image39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18" Type="http://schemas.openxmlformats.org/officeDocument/2006/relationships/image" Target="../media/image58.emf"/><Relationship Id="rId3" Type="http://schemas.openxmlformats.org/officeDocument/2006/relationships/image" Target="../media/image43.emf"/><Relationship Id="rId21" Type="http://schemas.openxmlformats.org/officeDocument/2006/relationships/image" Target="../media/image61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17" Type="http://schemas.openxmlformats.org/officeDocument/2006/relationships/image" Target="../media/image57.emf"/><Relationship Id="rId2" Type="http://schemas.openxmlformats.org/officeDocument/2006/relationships/image" Target="../media/image42.emf"/><Relationship Id="rId16" Type="http://schemas.openxmlformats.org/officeDocument/2006/relationships/image" Target="../media/image56.emf"/><Relationship Id="rId20" Type="http://schemas.openxmlformats.org/officeDocument/2006/relationships/image" Target="../media/image60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5.emf"/><Relationship Id="rId10" Type="http://schemas.openxmlformats.org/officeDocument/2006/relationships/image" Target="../media/image50.emf"/><Relationship Id="rId19" Type="http://schemas.openxmlformats.org/officeDocument/2006/relationships/image" Target="../media/image59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Relationship Id="rId14" Type="http://schemas.openxmlformats.org/officeDocument/2006/relationships/image" Target="../media/image54.emf"/><Relationship Id="rId22" Type="http://schemas.openxmlformats.org/officeDocument/2006/relationships/image" Target="../media/image6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image" Target="../media/image111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12" Type="http://schemas.openxmlformats.org/officeDocument/2006/relationships/image" Target="../media/image110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11" Type="http://schemas.openxmlformats.org/officeDocument/2006/relationships/image" Target="../media/image109.emf"/><Relationship Id="rId5" Type="http://schemas.openxmlformats.org/officeDocument/2006/relationships/image" Target="../media/image103.emf"/><Relationship Id="rId15" Type="http://schemas.openxmlformats.org/officeDocument/2006/relationships/image" Target="../media/image113.emf"/><Relationship Id="rId10" Type="http://schemas.openxmlformats.org/officeDocument/2006/relationships/image" Target="../media/image108.e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Relationship Id="rId14" Type="http://schemas.openxmlformats.org/officeDocument/2006/relationships/image" Target="../media/image1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513" cy="4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62" y="0"/>
            <a:ext cx="3078513" cy="4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8602"/>
            <a:ext cx="3078513" cy="46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62" y="8918602"/>
            <a:ext cx="3078513" cy="46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513" cy="4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3962" y="0"/>
            <a:ext cx="3078513" cy="4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108" y="4460052"/>
            <a:ext cx="5208261" cy="42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8602"/>
            <a:ext cx="3078513" cy="46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62" y="8918602"/>
            <a:ext cx="3078513" cy="46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98296A2-32BA-481D-81DF-E54A98BE2E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D802E12-A547-4524-86C9-59C3138C334E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63C851-452F-4983-A8B9-06FA04D8A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0164591-CF1F-4BDB-B681-545372162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71386B88-1794-4251-B723-DF061D783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89335436-9C93-45A2-8E0B-08BFC6097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tps://image.baidu.com/search/detail?ct=503316480&amp;z=0&amp;ipn=d&amp;word=%E5%8F%B3%E6%97%8B%E5%9C%86%E5%81%8F%E6%8C%AF%E5%85%89&amp;step_word=&amp;hs=0&amp;pn=73&amp;spn=0&amp;di=33660&amp;pi=0&amp;rn=1&amp;tn=baiduimagedetail&amp;is=0%2C0&amp;istype=0&amp;ie=utf-8&amp;oe=utf-8&amp;in=&amp;cl=2&amp;lm=-1&amp;st=undefined&amp;cs=2647297630%2C1340718233&amp;os=605493496%2C3381495584&amp;simid=3501420481%2C413838625&amp;adpicid=0&amp;lpn=0&amp;ln=348&amp;fr=&amp;fmq=1636585830075_R&amp;fm=&amp;ic=undefined&amp;s=undefined&amp;hd=undefined&amp;latest=undefined&amp;copyright=undefined&amp;se=&amp;sme=&amp;tab=0&amp;width=undefined&amp;height=undefined&amp;face=undefined&amp;ist=&amp;jit=&amp;cg=&amp;bdtype=0&amp;oriquery=&amp;objurl=https%3A%2F%2Fgimg2.baidu.com%2Fimage_search%2Fsrc%3Dhttp%3A%2F%2Fs2.sinaimg.cn%2Fmiddle%2F554f6db1t841765ce0761%26690%26refer%3Dhttp%3A%2F%2Fs2.sinaimg.cn%26app%3D2002%26size%3Df9999%2C10000%26q%3Da80%26n%3D0%26g%3D0n%26fmt%3Djpeg%3Fsec%3D1639177836%26t%3Dc436e4acda2d12d48cec36909e99a82b&amp;fromurl=ippr_z2C%24qAzdH3FAzdH3Fks52_z%26e3Bftgw_z%26e3Bv54_z%26e3BvgAzdH3FfAzdH3Fks52_cc9um1k8a8aa3hqx_z%26e3Bip4s&amp;gsm=4a&amp;rpstart=0&amp;rpnum=0&amp;islist=&amp;querylist=&amp;nojc=undefined&amp;dyTabStr=MCwzLDUsNCw2LDEsMiw4LDcsOQ%3D%3D</a:t>
            </a:r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B1F5C1D8-048F-459F-9CDD-4BCFB348C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71B4D5-42C7-40BC-8061-8E5E2E383C04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FDA2406-A5EE-48D9-9E49-3534C61527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DFFCCBA-E5C8-4C9B-A184-4506424EBDD3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359518D-3F87-495A-A453-24321EB10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99C78E5-AC21-4E20-9D6D-2CB91217D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F448465-9DAA-4B44-9EB0-CAD4449650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42FCABD-8799-4F3B-A5A8-C62B6EB39C7A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4A7CDF7-ED72-411A-AD3D-F3397CD13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E395AF5-2BCA-4064-8E3B-43F4B312E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E02AD01-AD77-4948-AEA7-3D5312CD5B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5D3E70-E666-4220-8360-4601E658398E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C27A29F-45A2-4622-BE22-88703FC60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B5F9DB4-3135-47A4-9D7A-1588BB564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E553184-904C-47F1-BE1F-F355040DCC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688E0B7-1C86-452C-B973-825DAA5F83DC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758DC8F4-1A4B-4629-9B4E-64D993F67D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1CE61E2-2F8B-4761-B9C1-072EE8FBBC86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30CD6DD-7748-48E8-B1F2-E521B751D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91010F20-DA03-46FB-8A42-1744B2CD0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936C4C4-392C-4566-B040-51B0EBA215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49D603-1940-4A84-BEB6-0405DFACE00B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0430E60-2633-4AD3-967F-E943402F1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A7ED464-92C0-4ABA-B211-7595C3E4A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CB271A7-7F0B-42E6-99F3-4F827590F8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6F33AE-211A-4CAD-8753-1B23265B5AF5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FE64DB7-BFA2-4CC9-9C8C-16224542D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72D6AE3-E64E-414C-8DE4-0BD28EFF6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FC20465-427C-4342-B35E-0AD8C2612D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50E82D-33B6-4328-BB15-1F6E0B00230F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419054E-374C-41AF-A6E8-690012C75E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17A09B6-03EE-44F9-A735-746C34026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20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7.emf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9.emf"/><Relationship Id="rId5" Type="http://schemas.openxmlformats.org/officeDocument/2006/relationships/image" Target="../media/image116.emf"/><Relationship Id="rId15" Type="http://schemas.openxmlformats.org/officeDocument/2006/relationships/image" Target="../media/image121.e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8.emf"/><Relationship Id="rId14" Type="http://schemas.openxmlformats.org/officeDocument/2006/relationships/oleObject" Target="../embeddings/oleObject10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26.emf"/><Relationship Id="rId18" Type="http://schemas.openxmlformats.org/officeDocument/2006/relationships/oleObject" Target="../embeddings/oleObject11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3.e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2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25.emf"/><Relationship Id="rId5" Type="http://schemas.openxmlformats.org/officeDocument/2006/relationships/image" Target="../media/image122.emf"/><Relationship Id="rId15" Type="http://schemas.openxmlformats.org/officeDocument/2006/relationships/image" Target="../media/image127.emf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129.e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4.emf"/><Relationship Id="rId14" Type="http://schemas.openxmlformats.org/officeDocument/2006/relationships/oleObject" Target="../embeddings/oleObject1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34.e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38.emf"/><Relationship Id="rId7" Type="http://schemas.openxmlformats.org/officeDocument/2006/relationships/image" Target="../media/image131.e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36.emf"/><Relationship Id="rId25" Type="http://schemas.openxmlformats.org/officeDocument/2006/relationships/image" Target="../media/image14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33.emf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130.emf"/><Relationship Id="rId15" Type="http://schemas.openxmlformats.org/officeDocument/2006/relationships/image" Target="../media/image135.emf"/><Relationship Id="rId23" Type="http://schemas.openxmlformats.org/officeDocument/2006/relationships/image" Target="../media/image139.e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37.e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32.e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4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45.emf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4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59.e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61.emf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62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emf"/><Relationship Id="rId18" Type="http://schemas.openxmlformats.org/officeDocument/2006/relationships/oleObject" Target="../embeddings/oleObject157.bin"/><Relationship Id="rId26" Type="http://schemas.openxmlformats.org/officeDocument/2006/relationships/oleObject" Target="../embeddings/oleObject161.bin"/><Relationship Id="rId39" Type="http://schemas.openxmlformats.org/officeDocument/2006/relationships/image" Target="../media/image180.emf"/><Relationship Id="rId21" Type="http://schemas.openxmlformats.org/officeDocument/2006/relationships/image" Target="../media/image171.emf"/><Relationship Id="rId34" Type="http://schemas.openxmlformats.org/officeDocument/2006/relationships/oleObject" Target="../embeddings/oleObject165.bin"/><Relationship Id="rId42" Type="http://schemas.openxmlformats.org/officeDocument/2006/relationships/oleObject" Target="../embeddings/oleObject169.bin"/><Relationship Id="rId7" Type="http://schemas.openxmlformats.org/officeDocument/2006/relationships/image" Target="../media/image16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58.bin"/><Relationship Id="rId29" Type="http://schemas.openxmlformats.org/officeDocument/2006/relationships/image" Target="../media/image175.emf"/><Relationship Id="rId41" Type="http://schemas.openxmlformats.org/officeDocument/2006/relationships/image" Target="../media/image181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66.emf"/><Relationship Id="rId24" Type="http://schemas.openxmlformats.org/officeDocument/2006/relationships/oleObject" Target="../embeddings/oleObject160.bin"/><Relationship Id="rId32" Type="http://schemas.openxmlformats.org/officeDocument/2006/relationships/oleObject" Target="../embeddings/oleObject164.bin"/><Relationship Id="rId37" Type="http://schemas.openxmlformats.org/officeDocument/2006/relationships/image" Target="../media/image179.emf"/><Relationship Id="rId40" Type="http://schemas.openxmlformats.org/officeDocument/2006/relationships/oleObject" Target="../embeddings/oleObject168.bin"/><Relationship Id="rId5" Type="http://schemas.openxmlformats.org/officeDocument/2006/relationships/image" Target="../media/image163.emf"/><Relationship Id="rId15" Type="http://schemas.openxmlformats.org/officeDocument/2006/relationships/image" Target="../media/image168.emf"/><Relationship Id="rId23" Type="http://schemas.openxmlformats.org/officeDocument/2006/relationships/image" Target="../media/image172.emf"/><Relationship Id="rId28" Type="http://schemas.openxmlformats.org/officeDocument/2006/relationships/oleObject" Target="../embeddings/oleObject162.bin"/><Relationship Id="rId36" Type="http://schemas.openxmlformats.org/officeDocument/2006/relationships/oleObject" Target="../embeddings/oleObject166.bin"/><Relationship Id="rId10" Type="http://schemas.openxmlformats.org/officeDocument/2006/relationships/oleObject" Target="../embeddings/oleObject153.bin"/><Relationship Id="rId19" Type="http://schemas.openxmlformats.org/officeDocument/2006/relationships/image" Target="../media/image170.emf"/><Relationship Id="rId31" Type="http://schemas.openxmlformats.org/officeDocument/2006/relationships/image" Target="../media/image176.emf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65.emf"/><Relationship Id="rId14" Type="http://schemas.openxmlformats.org/officeDocument/2006/relationships/oleObject" Target="../embeddings/oleObject155.bin"/><Relationship Id="rId22" Type="http://schemas.openxmlformats.org/officeDocument/2006/relationships/oleObject" Target="../embeddings/oleObject159.bin"/><Relationship Id="rId27" Type="http://schemas.openxmlformats.org/officeDocument/2006/relationships/image" Target="../media/image174.emf"/><Relationship Id="rId30" Type="http://schemas.openxmlformats.org/officeDocument/2006/relationships/oleObject" Target="../embeddings/oleObject163.bin"/><Relationship Id="rId35" Type="http://schemas.openxmlformats.org/officeDocument/2006/relationships/image" Target="../media/image178.emf"/><Relationship Id="rId43" Type="http://schemas.openxmlformats.org/officeDocument/2006/relationships/image" Target="../media/image182.emf"/><Relationship Id="rId8" Type="http://schemas.openxmlformats.org/officeDocument/2006/relationships/oleObject" Target="../embeddings/oleObject152.bin"/><Relationship Id="rId3" Type="http://schemas.openxmlformats.org/officeDocument/2006/relationships/notesSlide" Target="../notesSlides/notesSlide6.xml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169.emf"/><Relationship Id="rId25" Type="http://schemas.openxmlformats.org/officeDocument/2006/relationships/image" Target="../media/image173.emf"/><Relationship Id="rId33" Type="http://schemas.openxmlformats.org/officeDocument/2006/relationships/image" Target="../media/image177.emf"/><Relationship Id="rId38" Type="http://schemas.openxmlformats.org/officeDocument/2006/relationships/oleObject" Target="../embeddings/oleObject1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4.emf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86.emf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7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91.emf"/><Relationship Id="rId18" Type="http://schemas.openxmlformats.org/officeDocument/2006/relationships/oleObject" Target="../embeddings/oleObject181.bin"/><Relationship Id="rId26" Type="http://schemas.openxmlformats.org/officeDocument/2006/relationships/oleObject" Target="../embeddings/oleObject185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95.emf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93.emf"/><Relationship Id="rId25" Type="http://schemas.openxmlformats.org/officeDocument/2006/relationships/image" Target="../media/image19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90.emf"/><Relationship Id="rId24" Type="http://schemas.openxmlformats.org/officeDocument/2006/relationships/oleObject" Target="../embeddings/oleObject184.bin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23" Type="http://schemas.openxmlformats.org/officeDocument/2006/relationships/image" Target="../media/image196.emf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94.e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89.emf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3.bin"/><Relationship Id="rId27" Type="http://schemas.openxmlformats.org/officeDocument/2006/relationships/image" Target="../media/image198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3.emf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8.e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20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203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0.emf"/><Relationship Id="rId12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202.emf"/><Relationship Id="rId5" Type="http://schemas.openxmlformats.org/officeDocument/2006/relationships/image" Target="../media/image199.e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20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208.emf"/><Relationship Id="rId18" Type="http://schemas.openxmlformats.org/officeDocument/2006/relationships/image" Target="../media/image211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5.e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21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7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207.emf"/><Relationship Id="rId5" Type="http://schemas.openxmlformats.org/officeDocument/2006/relationships/image" Target="../media/image204.emf"/><Relationship Id="rId15" Type="http://schemas.openxmlformats.org/officeDocument/2006/relationships/image" Target="../media/image209.e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206.emf"/><Relationship Id="rId14" Type="http://schemas.openxmlformats.org/officeDocument/2006/relationships/oleObject" Target="../embeddings/oleObject19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jpeg"/><Relationship Id="rId2" Type="http://schemas.openxmlformats.org/officeDocument/2006/relationships/image" Target="../media/image21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&#21333;&#36724;&#26230;&#20307;&#20316;&#22270;&#27861;3.swf" TargetMode="External"/><Relationship Id="rId4" Type="http://schemas.openxmlformats.org/officeDocument/2006/relationships/hyperlink" Target="file:///C:\Documents%20and%20Settings\Administrator\&#26700;&#38754;\&#21160;&#30011;\&#24377;&#31783;&#25391;&#23376;1(&#21147;&#30340;&#21464;&#21270;&#65289;.swf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emf"/><Relationship Id="rId26" Type="http://schemas.openxmlformats.org/officeDocument/2006/relationships/image" Target="../media/image35.e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39.e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4.emf"/><Relationship Id="rId32" Type="http://schemas.openxmlformats.org/officeDocument/2006/relationships/image" Target="../media/image38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6.emf"/><Relationship Id="rId36" Type="http://schemas.openxmlformats.org/officeDocument/2006/relationships/image" Target="../media/image40.emf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emf"/><Relationship Id="rId22" Type="http://schemas.openxmlformats.org/officeDocument/2006/relationships/image" Target="../media/image33.e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7.e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8.emf"/><Relationship Id="rId26" Type="http://schemas.openxmlformats.org/officeDocument/2006/relationships/image" Target="../media/image52.emf"/><Relationship Id="rId39" Type="http://schemas.openxmlformats.org/officeDocument/2006/relationships/oleObject" Target="../embeddings/oleObject58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6.emf"/><Relationship Id="rId42" Type="http://schemas.openxmlformats.org/officeDocument/2006/relationships/image" Target="../media/image60.emf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1.emf"/><Relationship Id="rId32" Type="http://schemas.openxmlformats.org/officeDocument/2006/relationships/image" Target="../media/image55.emf"/><Relationship Id="rId37" Type="http://schemas.openxmlformats.org/officeDocument/2006/relationships/oleObject" Target="../embeddings/oleObject57.bin"/><Relationship Id="rId40" Type="http://schemas.openxmlformats.org/officeDocument/2006/relationships/image" Target="../media/image59.emf"/><Relationship Id="rId45" Type="http://schemas.openxmlformats.org/officeDocument/2006/relationships/oleObject" Target="../embeddings/oleObject61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3.emf"/><Relationship Id="rId36" Type="http://schemas.openxmlformats.org/officeDocument/2006/relationships/image" Target="../media/image57.emf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4" Type="http://schemas.openxmlformats.org/officeDocument/2006/relationships/image" Target="../media/image61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4.emf"/><Relationship Id="rId35" Type="http://schemas.openxmlformats.org/officeDocument/2006/relationships/oleObject" Target="../embeddings/oleObject56.bin"/><Relationship Id="rId43" Type="http://schemas.openxmlformats.org/officeDocument/2006/relationships/oleObject" Target="../embeddings/oleObject60.bin"/><Relationship Id="rId8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38" Type="http://schemas.openxmlformats.org/officeDocument/2006/relationships/image" Target="../media/image58.emf"/><Relationship Id="rId46" Type="http://schemas.openxmlformats.org/officeDocument/2006/relationships/image" Target="../media/image62.emf"/><Relationship Id="rId20" Type="http://schemas.openxmlformats.org/officeDocument/2006/relationships/image" Target="../media/image49.emf"/><Relationship Id="rId41" Type="http://schemas.openxmlformats.org/officeDocument/2006/relationships/oleObject" Target="../embeddings/oleObject59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5.emf"/><Relationship Id="rId26" Type="http://schemas.openxmlformats.org/officeDocument/2006/relationships/image" Target="../media/image69.emf"/><Relationship Id="rId3" Type="http://schemas.openxmlformats.org/officeDocument/2006/relationships/image" Target="../media/image74.jpeg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73.emf"/><Relationship Id="rId7" Type="http://schemas.openxmlformats.org/officeDocument/2006/relationships/image" Target="../media/image78.jpeg"/><Relationship Id="rId12" Type="http://schemas.openxmlformats.org/officeDocument/2006/relationships/image" Target="../media/image83.jpeg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77.jpeg"/><Relationship Id="rId11" Type="http://schemas.openxmlformats.org/officeDocument/2006/relationships/image" Target="../media/image82.jpeg"/><Relationship Id="rId24" Type="http://schemas.openxmlformats.org/officeDocument/2006/relationships/image" Target="../media/image68.emf"/><Relationship Id="rId32" Type="http://schemas.openxmlformats.org/officeDocument/2006/relationships/image" Target="../media/image72.emf"/><Relationship Id="rId5" Type="http://schemas.openxmlformats.org/officeDocument/2006/relationships/image" Target="../media/image76.jpeg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70.emf"/><Relationship Id="rId10" Type="http://schemas.openxmlformats.org/officeDocument/2006/relationships/image" Target="../media/image81.jpeg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" Type="http://schemas.openxmlformats.org/officeDocument/2006/relationships/image" Target="../media/image75.jpeg"/><Relationship Id="rId9" Type="http://schemas.openxmlformats.org/officeDocument/2006/relationships/image" Target="../media/image80.jpeg"/><Relationship Id="rId14" Type="http://schemas.openxmlformats.org/officeDocument/2006/relationships/image" Target="../media/image63.emf"/><Relationship Id="rId22" Type="http://schemas.openxmlformats.org/officeDocument/2006/relationships/image" Target="../media/image67.e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71.emf"/><Relationship Id="rId8" Type="http://schemas.openxmlformats.org/officeDocument/2006/relationships/image" Target="../media/image79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9.jpeg"/><Relationship Id="rId26" Type="http://schemas.openxmlformats.org/officeDocument/2006/relationships/image" Target="../media/image93.e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97.e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8.emf"/><Relationship Id="rId17" Type="http://schemas.openxmlformats.org/officeDocument/2006/relationships/image" Target="../media/image78.jpeg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jpeg"/><Relationship Id="rId20" Type="http://schemas.openxmlformats.org/officeDocument/2006/relationships/image" Target="../media/image90.emf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92.emf"/><Relationship Id="rId32" Type="http://schemas.openxmlformats.org/officeDocument/2006/relationships/image" Target="../media/image96.emf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77.jpeg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94.emf"/><Relationship Id="rId36" Type="http://schemas.openxmlformats.org/officeDocument/2006/relationships/image" Target="../media/image98.e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9.emf"/><Relationship Id="rId22" Type="http://schemas.openxmlformats.org/officeDocument/2006/relationships/image" Target="../media/image91.e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95.emf"/><Relationship Id="rId35" Type="http://schemas.openxmlformats.org/officeDocument/2006/relationships/oleObject" Target="../embeddings/oleObject87.bin"/><Relationship Id="rId8" Type="http://schemas.openxmlformats.org/officeDocument/2006/relationships/image" Target="../media/image8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06.emf"/><Relationship Id="rId26" Type="http://schemas.openxmlformats.org/officeDocument/2006/relationships/image" Target="../media/image110.e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29" Type="http://schemas.openxmlformats.org/officeDocument/2006/relationships/oleObject" Target="../embeddings/oleObject10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109.emf"/><Relationship Id="rId32" Type="http://schemas.openxmlformats.org/officeDocument/2006/relationships/image" Target="../media/image113.e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111.emf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96.bin"/><Relationship Id="rId31" Type="http://schemas.openxmlformats.org/officeDocument/2006/relationships/oleObject" Target="../embeddings/oleObject102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4.emf"/><Relationship Id="rId22" Type="http://schemas.openxmlformats.org/officeDocument/2006/relationships/image" Target="../media/image108.e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1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Nov. 01,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E7A77645-2BD3-4FC3-AD53-60B5EBDCB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630238"/>
            <a:ext cx="555625" cy="2195512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vert="eaVert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 四分之一波片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D72E197-1135-445F-BDD6-F295F41B0EA7}"/>
              </a:ext>
            </a:extLst>
          </p:cNvPr>
          <p:cNvGrpSpPr>
            <a:grpSpLocks/>
          </p:cNvGrpSpPr>
          <p:nvPr/>
        </p:nvGrpSpPr>
        <p:grpSpPr bwMode="auto">
          <a:xfrm>
            <a:off x="984250" y="1589088"/>
            <a:ext cx="1500188" cy="568325"/>
            <a:chOff x="607" y="858"/>
            <a:chExt cx="945" cy="358"/>
          </a:xfrm>
        </p:grpSpPr>
        <p:sp>
          <p:nvSpPr>
            <p:cNvPr id="12339" name="Line 4">
              <a:extLst>
                <a:ext uri="{FF2B5EF4-FFF2-40B4-BE49-F238E27FC236}">
                  <a16:creationId xmlns:a16="http://schemas.microsoft.com/office/drawing/2014/main" id="{FA11316E-1BA3-467A-B6BB-F3F5A2741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" y="1186"/>
              <a:ext cx="84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Text Box 5">
              <a:extLst>
                <a:ext uri="{FF2B5EF4-FFF2-40B4-BE49-F238E27FC236}">
                  <a16:creationId xmlns:a16="http://schemas.microsoft.com/office/drawing/2014/main" id="{30785B9C-0681-4F00-99C2-AEBF1C208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" y="858"/>
              <a:ext cx="94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</a:rPr>
                <a:t>圆偏振光</a:t>
              </a:r>
            </a:p>
          </p:txBody>
        </p:sp>
      </p:grpSp>
      <p:grpSp>
        <p:nvGrpSpPr>
          <p:cNvPr id="4" name="Group 6">
            <a:extLst>
              <a:ext uri="{FF2B5EF4-FFF2-40B4-BE49-F238E27FC236}">
                <a16:creationId xmlns:a16="http://schemas.microsoft.com/office/drawing/2014/main" id="{C639FF7F-A1DC-4F2B-BBC9-0E2F8AAB9FAD}"/>
              </a:ext>
            </a:extLst>
          </p:cNvPr>
          <p:cNvGrpSpPr>
            <a:grpSpLocks/>
          </p:cNvGrpSpPr>
          <p:nvPr/>
        </p:nvGrpSpPr>
        <p:grpSpPr bwMode="auto">
          <a:xfrm>
            <a:off x="1119188" y="647700"/>
            <a:ext cx="1352550" cy="650875"/>
            <a:chOff x="692" y="265"/>
            <a:chExt cx="852" cy="410"/>
          </a:xfrm>
        </p:grpSpPr>
        <p:sp>
          <p:nvSpPr>
            <p:cNvPr id="12337" name="Line 7">
              <a:extLst>
                <a:ext uri="{FF2B5EF4-FFF2-40B4-BE49-F238E27FC236}">
                  <a16:creationId xmlns:a16="http://schemas.microsoft.com/office/drawing/2014/main" id="{D1214949-8009-4731-A05D-C6613B2E9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" y="592"/>
              <a:ext cx="84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Text Box 8">
              <a:extLst>
                <a:ext uri="{FF2B5EF4-FFF2-40B4-BE49-F238E27FC236}">
                  <a16:creationId xmlns:a16="http://schemas.microsoft.com/office/drawing/2014/main" id="{EA293BEE-0708-4058-84F6-D52C5C0BA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" y="265"/>
              <a:ext cx="81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FF"/>
                  </a:solidFill>
                </a:rPr>
                <a:t>自然光</a:t>
              </a:r>
            </a:p>
          </p:txBody>
        </p:sp>
      </p:grpSp>
      <p:grpSp>
        <p:nvGrpSpPr>
          <p:cNvPr id="5" name="Group 9">
            <a:extLst>
              <a:ext uri="{FF2B5EF4-FFF2-40B4-BE49-F238E27FC236}">
                <a16:creationId xmlns:a16="http://schemas.microsoft.com/office/drawing/2014/main" id="{2F7C5525-E9D3-4A18-B62C-BC1483E2CA9B}"/>
              </a:ext>
            </a:extLst>
          </p:cNvPr>
          <p:cNvGrpSpPr>
            <a:grpSpLocks/>
          </p:cNvGrpSpPr>
          <p:nvPr/>
        </p:nvGrpSpPr>
        <p:grpSpPr bwMode="auto">
          <a:xfrm>
            <a:off x="3052763" y="663575"/>
            <a:ext cx="1352550" cy="650875"/>
            <a:chOff x="1910" y="275"/>
            <a:chExt cx="852" cy="410"/>
          </a:xfrm>
        </p:grpSpPr>
        <p:sp>
          <p:nvSpPr>
            <p:cNvPr id="12335" name="Line 10">
              <a:extLst>
                <a:ext uri="{FF2B5EF4-FFF2-40B4-BE49-F238E27FC236}">
                  <a16:creationId xmlns:a16="http://schemas.microsoft.com/office/drawing/2014/main" id="{DF601BAD-B62D-4C3D-B15C-1778BF1D6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602"/>
              <a:ext cx="84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Text Box 11">
              <a:extLst>
                <a:ext uri="{FF2B5EF4-FFF2-40B4-BE49-F238E27FC236}">
                  <a16:creationId xmlns:a16="http://schemas.microsoft.com/office/drawing/2014/main" id="{95290CAA-8083-4437-91BB-0E7FC3B60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" y="275"/>
              <a:ext cx="81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FF"/>
                  </a:solidFill>
                </a:rPr>
                <a:t>自然光</a:t>
              </a:r>
            </a:p>
          </p:txBody>
        </p:sp>
      </p:grpSp>
      <p:grpSp>
        <p:nvGrpSpPr>
          <p:cNvPr id="6" name="Group 12">
            <a:extLst>
              <a:ext uri="{FF2B5EF4-FFF2-40B4-BE49-F238E27FC236}">
                <a16:creationId xmlns:a16="http://schemas.microsoft.com/office/drawing/2014/main" id="{B5BC234A-4916-4FA4-B301-A5756367E118}"/>
              </a:ext>
            </a:extLst>
          </p:cNvPr>
          <p:cNvGrpSpPr>
            <a:grpSpLocks/>
          </p:cNvGrpSpPr>
          <p:nvPr/>
        </p:nvGrpSpPr>
        <p:grpSpPr bwMode="auto">
          <a:xfrm>
            <a:off x="2978150" y="1589088"/>
            <a:ext cx="1500188" cy="569912"/>
            <a:chOff x="1863" y="858"/>
            <a:chExt cx="945" cy="359"/>
          </a:xfrm>
        </p:grpSpPr>
        <p:sp>
          <p:nvSpPr>
            <p:cNvPr id="12333" name="Line 13">
              <a:extLst>
                <a:ext uri="{FF2B5EF4-FFF2-40B4-BE49-F238E27FC236}">
                  <a16:creationId xmlns:a16="http://schemas.microsoft.com/office/drawing/2014/main" id="{0B05A09F-A545-4A51-92E2-2579F3B39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1196"/>
              <a:ext cx="84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Text Box 14">
              <a:extLst>
                <a:ext uri="{FF2B5EF4-FFF2-40B4-BE49-F238E27FC236}">
                  <a16:creationId xmlns:a16="http://schemas.microsoft.com/office/drawing/2014/main" id="{1CF2B0BB-742F-48C8-8857-87D02445D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858"/>
              <a:ext cx="94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</a:rPr>
                <a:t>线偏振光</a:t>
              </a:r>
            </a:p>
          </p:txBody>
        </p:sp>
      </p:grpSp>
      <p:sp>
        <p:nvSpPr>
          <p:cNvPr id="16" name="Text Box 15">
            <a:extLst>
              <a:ext uri="{FF2B5EF4-FFF2-40B4-BE49-F238E27FC236}">
                <a16:creationId xmlns:a16="http://schemas.microsoft.com/office/drawing/2014/main" id="{4C7E263A-E20D-4B2E-9D74-F23665C5B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531813"/>
            <a:ext cx="614362" cy="2343150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eaVert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 偏振片（转动）</a:t>
            </a:r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E51B7751-FBB0-44CA-B5AE-70407AABDEB7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650875"/>
            <a:ext cx="2713038" cy="815975"/>
            <a:chOff x="3139" y="267"/>
            <a:chExt cx="1709" cy="514"/>
          </a:xfrm>
        </p:grpSpPr>
        <p:sp>
          <p:nvSpPr>
            <p:cNvPr id="12330" name="Line 17">
              <a:extLst>
                <a:ext uri="{FF2B5EF4-FFF2-40B4-BE49-F238E27FC236}">
                  <a16:creationId xmlns:a16="http://schemas.microsoft.com/office/drawing/2014/main" id="{B8433BAD-D9AF-47C5-94EF-A238C4294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" y="592"/>
              <a:ext cx="8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Text Box 18">
              <a:extLst>
                <a:ext uri="{FF2B5EF4-FFF2-40B4-BE49-F238E27FC236}">
                  <a16:creationId xmlns:a16="http://schemas.microsoft.com/office/drawing/2014/main" id="{D082BC08-3EA9-4538-A48A-90D3266F3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9" y="267"/>
              <a:ext cx="94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FF"/>
                  </a:solidFill>
                </a:rPr>
                <a:t>线偏振光</a:t>
              </a:r>
            </a:p>
          </p:txBody>
        </p:sp>
        <p:sp>
          <p:nvSpPr>
            <p:cNvPr id="12332" name="Text Box 19">
              <a:extLst>
                <a:ext uri="{FF2B5EF4-FFF2-40B4-BE49-F238E27FC236}">
                  <a16:creationId xmlns:a16="http://schemas.microsoft.com/office/drawing/2014/main" id="{B0C91DB6-0D8B-48B2-9BBD-9B893CB63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" y="442"/>
              <a:ext cx="86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FF"/>
                  </a:solidFill>
                </a:rPr>
                <a:t> </a:t>
              </a:r>
              <a:r>
                <a:rPr lang="en-US" altLang="zh-CN" i="1">
                  <a:solidFill>
                    <a:srgbClr val="FF00FF"/>
                  </a:solidFill>
                </a:rPr>
                <a:t>I</a:t>
              </a:r>
              <a:r>
                <a:rPr lang="zh-CN" altLang="en-US">
                  <a:solidFill>
                    <a:srgbClr val="FF00FF"/>
                  </a:solidFill>
                </a:rPr>
                <a:t>不变</a:t>
              </a:r>
            </a:p>
          </p:txBody>
        </p:sp>
      </p:grpSp>
      <p:grpSp>
        <p:nvGrpSpPr>
          <p:cNvPr id="8" name="Group 20">
            <a:extLst>
              <a:ext uri="{FF2B5EF4-FFF2-40B4-BE49-F238E27FC236}">
                <a16:creationId xmlns:a16="http://schemas.microsoft.com/office/drawing/2014/main" id="{95E75C54-F0DA-4A93-834C-CE63DCB142E5}"/>
              </a:ext>
            </a:extLst>
          </p:cNvPr>
          <p:cNvGrpSpPr>
            <a:grpSpLocks/>
          </p:cNvGrpSpPr>
          <p:nvPr/>
        </p:nvGrpSpPr>
        <p:grpSpPr bwMode="auto">
          <a:xfrm>
            <a:off x="5019675" y="1604963"/>
            <a:ext cx="3611563" cy="823912"/>
            <a:chOff x="3149" y="868"/>
            <a:chExt cx="2275" cy="519"/>
          </a:xfrm>
        </p:grpSpPr>
        <p:sp>
          <p:nvSpPr>
            <p:cNvPr id="12327" name="Line 21">
              <a:extLst>
                <a:ext uri="{FF2B5EF4-FFF2-40B4-BE49-F238E27FC236}">
                  <a16:creationId xmlns:a16="http://schemas.microsoft.com/office/drawing/2014/main" id="{FD85C2A7-7465-473D-970F-7A4740253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1207"/>
              <a:ext cx="84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Text Box 22">
              <a:extLst>
                <a:ext uri="{FF2B5EF4-FFF2-40B4-BE49-F238E27FC236}">
                  <a16:creationId xmlns:a16="http://schemas.microsoft.com/office/drawing/2014/main" id="{04884DCD-9204-4AF6-B22D-74944D946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" y="868"/>
              <a:ext cx="121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</a:rPr>
                <a:t>线偏振光</a:t>
              </a:r>
            </a:p>
          </p:txBody>
        </p:sp>
        <p:sp>
          <p:nvSpPr>
            <p:cNvPr id="12329" name="Text Box 23">
              <a:extLst>
                <a:ext uri="{FF2B5EF4-FFF2-40B4-BE49-F238E27FC236}">
                  <a16:creationId xmlns:a16="http://schemas.microsoft.com/office/drawing/2014/main" id="{FACCED1B-4E0B-4881-991A-BBE73CFB7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048"/>
              <a:ext cx="138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I </a:t>
              </a:r>
              <a:r>
                <a:rPr lang="zh-CN" altLang="en-US">
                  <a:solidFill>
                    <a:srgbClr val="FFFF00"/>
                  </a:solidFill>
                </a:rPr>
                <a:t>变，有消光</a:t>
              </a:r>
            </a:p>
          </p:txBody>
        </p:sp>
      </p:grpSp>
      <p:sp>
        <p:nvSpPr>
          <p:cNvPr id="25" name="Text Box 24">
            <a:extLst>
              <a:ext uri="{FF2B5EF4-FFF2-40B4-BE49-F238E27FC236}">
                <a16:creationId xmlns:a16="http://schemas.microsoft.com/office/drawing/2014/main" id="{D29E3A73-B367-47C0-BE7A-FAC07F999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2665413"/>
            <a:ext cx="35337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以入射光方向为旋转轴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C0AA01F4-168B-458C-A2D1-A70133191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9675" y="2433638"/>
            <a:ext cx="420688" cy="4413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04E0B0B-211B-4851-A440-BBA17CC9F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3276600"/>
            <a:ext cx="555625" cy="2197100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vert="eaVert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 四分之一波片</a:t>
            </a:r>
          </a:p>
        </p:txBody>
      </p:sp>
      <p:grpSp>
        <p:nvGrpSpPr>
          <p:cNvPr id="9" name="Group 27">
            <a:extLst>
              <a:ext uri="{FF2B5EF4-FFF2-40B4-BE49-F238E27FC236}">
                <a16:creationId xmlns:a16="http://schemas.microsoft.com/office/drawing/2014/main" id="{F2BC8988-B6F4-4891-959D-7D66D47802FC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4235450"/>
            <a:ext cx="1784350" cy="569913"/>
            <a:chOff x="529" y="2668"/>
            <a:chExt cx="1124" cy="359"/>
          </a:xfrm>
        </p:grpSpPr>
        <p:sp>
          <p:nvSpPr>
            <p:cNvPr id="12325" name="Line 28">
              <a:extLst>
                <a:ext uri="{FF2B5EF4-FFF2-40B4-BE49-F238E27FC236}">
                  <a16:creationId xmlns:a16="http://schemas.microsoft.com/office/drawing/2014/main" id="{4D056348-3846-407F-A0C5-1545CE0A8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997"/>
              <a:ext cx="84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Text Box 29">
              <a:extLst>
                <a:ext uri="{FF2B5EF4-FFF2-40B4-BE49-F238E27FC236}">
                  <a16:creationId xmlns:a16="http://schemas.microsoft.com/office/drawing/2014/main" id="{DA6C9EB2-2685-485F-AC3D-9C78292B0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2668"/>
              <a:ext cx="112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</a:rPr>
                <a:t>椭圆偏振光</a:t>
              </a:r>
            </a:p>
          </p:txBody>
        </p:sp>
      </p:grpSp>
      <p:grpSp>
        <p:nvGrpSpPr>
          <p:cNvPr id="10" name="Group 30">
            <a:extLst>
              <a:ext uri="{FF2B5EF4-FFF2-40B4-BE49-F238E27FC236}">
                <a16:creationId xmlns:a16="http://schemas.microsoft.com/office/drawing/2014/main" id="{A077E5C5-A84D-4C7F-8D4F-0382E609310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295650"/>
            <a:ext cx="1725613" cy="650875"/>
            <a:chOff x="528" y="2076"/>
            <a:chExt cx="1087" cy="410"/>
          </a:xfrm>
        </p:grpSpPr>
        <p:sp>
          <p:nvSpPr>
            <p:cNvPr id="12323" name="Line 31">
              <a:extLst>
                <a:ext uri="{FF2B5EF4-FFF2-40B4-BE49-F238E27FC236}">
                  <a16:creationId xmlns:a16="http://schemas.microsoft.com/office/drawing/2014/main" id="{BA7BB87D-B143-48EF-8CC5-6199DD635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403"/>
              <a:ext cx="84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Text Box 32">
              <a:extLst>
                <a:ext uri="{FF2B5EF4-FFF2-40B4-BE49-F238E27FC236}">
                  <a16:creationId xmlns:a16="http://schemas.microsoft.com/office/drawing/2014/main" id="{FAC42FE3-EF30-4281-83B4-85412563C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76"/>
              <a:ext cx="1087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FF"/>
                  </a:solidFill>
                </a:rPr>
                <a:t>部分偏振光</a:t>
              </a:r>
            </a:p>
          </p:txBody>
        </p:sp>
      </p:grpSp>
      <p:grpSp>
        <p:nvGrpSpPr>
          <p:cNvPr id="11" name="Group 33">
            <a:extLst>
              <a:ext uri="{FF2B5EF4-FFF2-40B4-BE49-F238E27FC236}">
                <a16:creationId xmlns:a16="http://schemas.microsoft.com/office/drawing/2014/main" id="{323F83A6-FAFA-484F-9016-D4DE32E86C6E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4237038"/>
            <a:ext cx="1500187" cy="569912"/>
            <a:chOff x="1871" y="2669"/>
            <a:chExt cx="945" cy="359"/>
          </a:xfrm>
        </p:grpSpPr>
        <p:sp>
          <p:nvSpPr>
            <p:cNvPr id="12321" name="Line 34">
              <a:extLst>
                <a:ext uri="{FF2B5EF4-FFF2-40B4-BE49-F238E27FC236}">
                  <a16:creationId xmlns:a16="http://schemas.microsoft.com/office/drawing/2014/main" id="{DEBB55EA-AB57-4019-9CCB-4DE558053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007"/>
              <a:ext cx="84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Text Box 35">
              <a:extLst>
                <a:ext uri="{FF2B5EF4-FFF2-40B4-BE49-F238E27FC236}">
                  <a16:creationId xmlns:a16="http://schemas.microsoft.com/office/drawing/2014/main" id="{0B0AAE2A-A8CC-46D8-B4E8-3EE95359B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2669"/>
              <a:ext cx="94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</a:rPr>
                <a:t>线偏振光</a:t>
              </a:r>
            </a:p>
          </p:txBody>
        </p:sp>
      </p:grpSp>
      <p:sp>
        <p:nvSpPr>
          <p:cNvPr id="37" name="Text Box 36">
            <a:extLst>
              <a:ext uri="{FF2B5EF4-FFF2-40B4-BE49-F238E27FC236}">
                <a16:creationId xmlns:a16="http://schemas.microsoft.com/office/drawing/2014/main" id="{6BBCF68E-AE2B-4110-B474-08751FA78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3178175"/>
            <a:ext cx="614363" cy="2344738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eaVert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 偏振片（转动）</a:t>
            </a:r>
          </a:p>
        </p:txBody>
      </p:sp>
      <p:grpSp>
        <p:nvGrpSpPr>
          <p:cNvPr id="12" name="Group 37">
            <a:extLst>
              <a:ext uri="{FF2B5EF4-FFF2-40B4-BE49-F238E27FC236}">
                <a16:creationId xmlns:a16="http://schemas.microsoft.com/office/drawing/2014/main" id="{E2C55604-CAF6-47E5-93DE-3F7F3E4A7251}"/>
              </a:ext>
            </a:extLst>
          </p:cNvPr>
          <p:cNvGrpSpPr>
            <a:grpSpLocks/>
          </p:cNvGrpSpPr>
          <p:nvPr/>
        </p:nvGrpSpPr>
        <p:grpSpPr bwMode="auto">
          <a:xfrm>
            <a:off x="5011738" y="4252913"/>
            <a:ext cx="3751262" cy="819150"/>
            <a:chOff x="3157" y="2679"/>
            <a:chExt cx="2363" cy="516"/>
          </a:xfrm>
        </p:grpSpPr>
        <p:sp>
          <p:nvSpPr>
            <p:cNvPr id="12318" name="Line 38">
              <a:extLst>
                <a:ext uri="{FF2B5EF4-FFF2-40B4-BE49-F238E27FC236}">
                  <a16:creationId xmlns:a16="http://schemas.microsoft.com/office/drawing/2014/main" id="{974307B5-3810-4243-9F30-441EFD403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3017"/>
              <a:ext cx="84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Text Box 39">
              <a:extLst>
                <a:ext uri="{FF2B5EF4-FFF2-40B4-BE49-F238E27FC236}">
                  <a16:creationId xmlns:a16="http://schemas.microsoft.com/office/drawing/2014/main" id="{AA12ED46-518A-40B5-A247-DDF114EB9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79"/>
              <a:ext cx="1163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</a:rPr>
                <a:t>线偏振光</a:t>
              </a:r>
            </a:p>
          </p:txBody>
        </p:sp>
        <p:sp>
          <p:nvSpPr>
            <p:cNvPr id="12320" name="Text Box 40">
              <a:extLst>
                <a:ext uri="{FF2B5EF4-FFF2-40B4-BE49-F238E27FC236}">
                  <a16:creationId xmlns:a16="http://schemas.microsoft.com/office/drawing/2014/main" id="{DC261390-DFEB-40B1-9B8B-67A902200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2856"/>
              <a:ext cx="147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I </a:t>
              </a:r>
              <a:r>
                <a:rPr lang="zh-CN" altLang="en-US">
                  <a:solidFill>
                    <a:srgbClr val="FFFF00"/>
                  </a:solidFill>
                </a:rPr>
                <a:t>变，有消光</a:t>
              </a:r>
            </a:p>
          </p:txBody>
        </p:sp>
      </p:grpSp>
      <p:grpSp>
        <p:nvGrpSpPr>
          <p:cNvPr id="13" name="Group 41">
            <a:extLst>
              <a:ext uri="{FF2B5EF4-FFF2-40B4-BE49-F238E27FC236}">
                <a16:creationId xmlns:a16="http://schemas.microsoft.com/office/drawing/2014/main" id="{ABE0BD32-C3EB-4A15-AF51-E373EAE9FC0F}"/>
              </a:ext>
            </a:extLst>
          </p:cNvPr>
          <p:cNvGrpSpPr>
            <a:grpSpLocks/>
          </p:cNvGrpSpPr>
          <p:nvPr/>
        </p:nvGrpSpPr>
        <p:grpSpPr bwMode="auto">
          <a:xfrm>
            <a:off x="3044825" y="2933700"/>
            <a:ext cx="1411288" cy="992188"/>
            <a:chOff x="1918" y="1848"/>
            <a:chExt cx="889" cy="625"/>
          </a:xfrm>
        </p:grpSpPr>
        <p:sp>
          <p:nvSpPr>
            <p:cNvPr id="12316" name="Line 42">
              <a:extLst>
                <a:ext uri="{FF2B5EF4-FFF2-40B4-BE49-F238E27FC236}">
                  <a16:creationId xmlns:a16="http://schemas.microsoft.com/office/drawing/2014/main" id="{D3D3B91F-77FB-414F-972E-1C768D798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2413"/>
              <a:ext cx="84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Text Box 43">
              <a:extLst>
                <a:ext uri="{FF2B5EF4-FFF2-40B4-BE49-F238E27FC236}">
                  <a16:creationId xmlns:a16="http://schemas.microsoft.com/office/drawing/2014/main" id="{159D7415-CF5D-4A00-A5A5-FCEA6B3CE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1848"/>
              <a:ext cx="859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FF"/>
                  </a:solidFill>
                </a:rPr>
                <a:t> 部分</a:t>
              </a:r>
            </a:p>
            <a:p>
              <a:pPr eaLnBrk="1" hangingPunct="1"/>
              <a:r>
                <a:rPr lang="zh-CN" altLang="en-US">
                  <a:solidFill>
                    <a:srgbClr val="FF00FF"/>
                  </a:solidFill>
                </a:rPr>
                <a:t>偏振光</a:t>
              </a:r>
            </a:p>
          </p:txBody>
        </p:sp>
      </p:grpSp>
      <p:sp>
        <p:nvSpPr>
          <p:cNvPr id="45" name="Text Box 44">
            <a:extLst>
              <a:ext uri="{FF2B5EF4-FFF2-40B4-BE49-F238E27FC236}">
                <a16:creationId xmlns:a16="http://schemas.microsoft.com/office/drawing/2014/main" id="{9C5098F8-F37F-4DA9-8AE6-83959E69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5715000"/>
            <a:ext cx="64976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光轴平行最大光强或最小光强方向放置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B85DC146-1252-49A5-B8B1-4EA0CDD299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3638" y="5359400"/>
            <a:ext cx="360362" cy="390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46">
            <a:extLst>
              <a:ext uri="{FF2B5EF4-FFF2-40B4-BE49-F238E27FC236}">
                <a16:creationId xmlns:a16="http://schemas.microsoft.com/office/drawing/2014/main" id="{4BB67C29-AF0F-4D8A-9556-99C955DE41A0}"/>
              </a:ext>
            </a:extLst>
          </p:cNvPr>
          <p:cNvGrpSpPr>
            <a:grpSpLocks/>
          </p:cNvGrpSpPr>
          <p:nvPr/>
        </p:nvGrpSpPr>
        <p:grpSpPr bwMode="auto">
          <a:xfrm>
            <a:off x="4995863" y="3297238"/>
            <a:ext cx="3386137" cy="811212"/>
            <a:chOff x="3147" y="2077"/>
            <a:chExt cx="2133" cy="511"/>
          </a:xfrm>
        </p:grpSpPr>
        <p:sp>
          <p:nvSpPr>
            <p:cNvPr id="12313" name="Line 47">
              <a:extLst>
                <a:ext uri="{FF2B5EF4-FFF2-40B4-BE49-F238E27FC236}">
                  <a16:creationId xmlns:a16="http://schemas.microsoft.com/office/drawing/2014/main" id="{A5A56950-4F6A-40F4-BCFE-053036DDD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403"/>
              <a:ext cx="8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Text Box 48">
              <a:extLst>
                <a:ext uri="{FF2B5EF4-FFF2-40B4-BE49-F238E27FC236}">
                  <a16:creationId xmlns:a16="http://schemas.microsoft.com/office/drawing/2014/main" id="{1E6984AD-5402-4001-AC4E-186046063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" y="2077"/>
              <a:ext cx="94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FF"/>
                  </a:solidFill>
                </a:rPr>
                <a:t>线偏振光</a:t>
              </a:r>
            </a:p>
          </p:txBody>
        </p:sp>
        <p:sp>
          <p:nvSpPr>
            <p:cNvPr id="12315" name="Text Box 49">
              <a:extLst>
                <a:ext uri="{FF2B5EF4-FFF2-40B4-BE49-F238E27FC236}">
                  <a16:creationId xmlns:a16="http://schemas.microsoft.com/office/drawing/2014/main" id="{1BCAE71D-7D90-47FA-B24F-FCD46C383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2250"/>
              <a:ext cx="123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FF"/>
                  </a:solidFill>
                </a:rPr>
                <a:t>I</a:t>
              </a:r>
              <a:r>
                <a:rPr lang="zh-CN" altLang="en-US">
                  <a:solidFill>
                    <a:srgbClr val="FF00FF"/>
                  </a:solidFill>
                </a:rPr>
                <a:t>变</a:t>
              </a:r>
              <a:r>
                <a:rPr lang="en-US" altLang="zh-CN">
                  <a:solidFill>
                    <a:srgbClr val="FF00FF"/>
                  </a:solidFill>
                </a:rPr>
                <a:t>, </a:t>
              </a:r>
              <a:r>
                <a:rPr lang="zh-CN" altLang="en-US">
                  <a:solidFill>
                    <a:srgbClr val="FF00FF"/>
                  </a:solidFill>
                </a:rPr>
                <a:t>无消光</a:t>
              </a:r>
            </a:p>
          </p:txBody>
        </p:sp>
      </p:grpSp>
      <p:sp>
        <p:nvSpPr>
          <p:cNvPr id="51" name="Line 50">
            <a:extLst>
              <a:ext uri="{FF2B5EF4-FFF2-40B4-BE49-F238E27FC236}">
                <a16:creationId xmlns:a16="http://schemas.microsoft.com/office/drawing/2014/main" id="{0C10A4E5-9FA0-4EF9-8B86-2E0C28221E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8088" y="2933700"/>
            <a:ext cx="422275" cy="508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C84AAC-695B-4B17-9D16-D8CD157C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6186488"/>
            <a:ext cx="657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或光轴平行椭圆偏振光的长轴或短轴放置</a:t>
            </a:r>
          </a:p>
        </p:txBody>
      </p:sp>
      <p:sp>
        <p:nvSpPr>
          <p:cNvPr id="12312" name="灯片编号占位符 1">
            <a:extLst>
              <a:ext uri="{FF2B5EF4-FFF2-40B4-BE49-F238E27FC236}">
                <a16:creationId xmlns:a16="http://schemas.microsoft.com/office/drawing/2014/main" id="{707BA2B2-B818-428F-AD15-958DDF67632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4B1675-8644-46B8-83E2-CD2FB9D3497F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16" grpId="0" animBg="1" autoUpdateAnimBg="0"/>
      <p:bldP spid="25" grpId="0" autoUpdateAnimBg="0"/>
      <p:bldP spid="27" grpId="0" animBg="1" autoUpdateAnimBg="0"/>
      <p:bldP spid="37" grpId="0" animBg="1" autoUpdateAnimBg="0"/>
      <p:bldP spid="45" grpId="0" build="p" autoUpdateAnimBg="0" advAuto="0"/>
      <p:bldP spid="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A119C70-2F09-427D-8560-260074BB4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1785938"/>
            <a:ext cx="7927975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chemeClr val="bg1"/>
                </a:solidFill>
              </a:rPr>
              <a:t> 如何区分由自然光和椭圆偏振光组成的   部分偏振光，与由自然光和线偏振光组成   的部分偏振光？  </a:t>
            </a:r>
            <a:endParaRPr lang="zh-CN" altLang="en-US" sz="3200" b="0">
              <a:solidFill>
                <a:schemeClr val="bg1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1358B31-335E-40D2-A8DC-F737AFE1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00125"/>
            <a:ext cx="17319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</a:rPr>
              <a:t>【</a:t>
            </a:r>
            <a:r>
              <a:rPr lang="zh-CN" altLang="en-US" sz="3600">
                <a:solidFill>
                  <a:srgbClr val="FF0000"/>
                </a:solidFill>
              </a:rPr>
              <a:t>思考</a:t>
            </a:r>
            <a:r>
              <a:rPr lang="en-US" altLang="zh-CN" sz="3600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B00E46-0025-4990-8A05-B15D003A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3929063"/>
            <a:ext cx="779621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chemeClr val="bg1"/>
                </a:solidFill>
              </a:rPr>
              <a:t> 如何区分由自然光和圆偏振光组成的部</a:t>
            </a:r>
            <a:endParaRPr lang="en-US" altLang="zh-CN" sz="320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>
                <a:solidFill>
                  <a:schemeClr val="bg1"/>
                </a:solidFill>
              </a:rPr>
              <a:t>分偏振光，与自然光？</a:t>
            </a:r>
          </a:p>
        </p:txBody>
      </p:sp>
      <p:sp>
        <p:nvSpPr>
          <p:cNvPr id="13317" name="灯片编号占位符 1">
            <a:extLst>
              <a:ext uri="{FF2B5EF4-FFF2-40B4-BE49-F238E27FC236}">
                <a16:creationId xmlns:a16="http://schemas.microsoft.com/office/drawing/2014/main" id="{C3AF7AB3-1FAD-4443-B9F0-56725879CC2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B7784E-FB2A-45DC-BE19-BC54D8181960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AutoShape 2">
            <a:extLst>
              <a:ext uri="{FF2B5EF4-FFF2-40B4-BE49-F238E27FC236}">
                <a16:creationId xmlns:a16="http://schemas.microsoft.com/office/drawing/2014/main" id="{491BCA83-B993-4D02-A6CC-318F6671E0C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64338" y="1628775"/>
            <a:ext cx="2222500" cy="1393825"/>
          </a:xfrm>
          <a:prstGeom prst="parallelogram">
            <a:avLst>
              <a:gd name="adj" fmla="val 22789"/>
            </a:avLst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0611" name="AutoShape 3">
            <a:extLst>
              <a:ext uri="{FF2B5EF4-FFF2-40B4-BE49-F238E27FC236}">
                <a16:creationId xmlns:a16="http://schemas.microsoft.com/office/drawing/2014/main" id="{76754C34-07C8-4B08-B63E-23FFBBECF3D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63544" y="1627982"/>
            <a:ext cx="2222500" cy="1395412"/>
          </a:xfrm>
          <a:prstGeom prst="parallelogram">
            <a:avLst>
              <a:gd name="adj" fmla="val 22785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0612" name="Line 4">
            <a:extLst>
              <a:ext uri="{FF2B5EF4-FFF2-40B4-BE49-F238E27FC236}">
                <a16:creationId xmlns:a16="http://schemas.microsoft.com/office/drawing/2014/main" id="{42D7FA37-88C2-4E53-BC57-017D9BB1939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122988" y="2239963"/>
            <a:ext cx="1806575" cy="2984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13" name="Oval 5">
            <a:extLst>
              <a:ext uri="{FF2B5EF4-FFF2-40B4-BE49-F238E27FC236}">
                <a16:creationId xmlns:a16="http://schemas.microsoft.com/office/drawing/2014/main" id="{180353CE-4894-4599-8627-9FB752ECE6EF}"/>
              </a:ext>
            </a:extLst>
          </p:cNvPr>
          <p:cNvSpPr>
            <a:spLocks noChangeArrowheads="1"/>
          </p:cNvSpPr>
          <p:nvPr/>
        </p:nvSpPr>
        <p:spPr bwMode="auto">
          <a:xfrm rot="-1312701">
            <a:off x="5561013" y="1519238"/>
            <a:ext cx="1131887" cy="2016125"/>
          </a:xfrm>
          <a:prstGeom prst="ellipse">
            <a:avLst/>
          </a:prstGeom>
          <a:solidFill>
            <a:srgbClr val="009999">
              <a:alpha val="67058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9999"/>
            </a:extrusionClr>
            <a:contourClr>
              <a:srgbClr val="009999"/>
            </a:contourClr>
          </a:sp3d>
        </p:spPr>
        <p:txBody>
          <a:bodyPr wrap="none" anchor="ctr">
            <a:flatTx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0614" name="Line 6">
            <a:extLst>
              <a:ext uri="{FF2B5EF4-FFF2-40B4-BE49-F238E27FC236}">
                <a16:creationId xmlns:a16="http://schemas.microsoft.com/office/drawing/2014/main" id="{E5060FB3-8D0E-4A7D-96F6-AE3D9186D46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64013" y="2533650"/>
            <a:ext cx="1968500" cy="327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15" name="Rectangle 7">
            <a:extLst>
              <a:ext uri="{FF2B5EF4-FFF2-40B4-BE49-F238E27FC236}">
                <a16:creationId xmlns:a16="http://schemas.microsoft.com/office/drawing/2014/main" id="{6DF93AF7-085B-4A44-9E64-3FA26B05F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13" y="2044700"/>
            <a:ext cx="1812925" cy="1741488"/>
          </a:xfrm>
          <a:prstGeom prst="rect">
            <a:avLst/>
          </a:prstGeom>
          <a:solidFill>
            <a:srgbClr val="009999">
              <a:alpha val="63921"/>
            </a:srgbClr>
          </a:solidFill>
          <a:ln w="9525">
            <a:miter lim="800000"/>
            <a:headEnd/>
            <a:tailEnd/>
          </a:ln>
          <a:scene3d>
            <a:camera prst="legacyObliqueTopRight">
              <a:rot lat="0" lon="1799995" rev="0"/>
            </a:camera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009999"/>
            </a:extrusionClr>
            <a:contourClr>
              <a:srgbClr val="009999"/>
            </a:contourClr>
          </a:sp3d>
        </p:spPr>
        <p:txBody>
          <a:bodyPr wrap="none" anchor="ctr">
            <a:flatTx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0616" name="Line 8">
            <a:extLst>
              <a:ext uri="{FF2B5EF4-FFF2-40B4-BE49-F238E27FC236}">
                <a16:creationId xmlns:a16="http://schemas.microsoft.com/office/drawing/2014/main" id="{C4BB1A8C-EEAB-4D46-A42B-8A1E218D69B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190750" y="2863850"/>
            <a:ext cx="1968500" cy="327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17" name="Text Box 9">
            <a:extLst>
              <a:ext uri="{FF2B5EF4-FFF2-40B4-BE49-F238E27FC236}">
                <a16:creationId xmlns:a16="http://schemas.microsoft.com/office/drawing/2014/main" id="{79457F77-509A-44D4-BF13-961EBE120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757238"/>
            <a:ext cx="40322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一</a:t>
            </a:r>
            <a:r>
              <a:rPr lang="en-US" altLang="zh-CN">
                <a:solidFill>
                  <a:srgbClr val="FFFF00"/>
                </a:solidFill>
              </a:rPr>
              <a:t>.</a:t>
            </a:r>
            <a:r>
              <a:rPr lang="zh-CN" altLang="en-US">
                <a:solidFill>
                  <a:srgbClr val="FFFF00"/>
                </a:solidFill>
              </a:rPr>
              <a:t> 偏振光的干涉</a:t>
            </a:r>
            <a:endParaRPr lang="zh-CN" altLang="en-US">
              <a:solidFill>
                <a:srgbClr val="FFFF00"/>
              </a:solidFill>
              <a:latin typeface="方正书宋简体"/>
            </a:endParaRPr>
          </a:p>
        </p:txBody>
      </p:sp>
      <p:sp>
        <p:nvSpPr>
          <p:cNvPr id="580618" name="Text Box 10">
            <a:extLst>
              <a:ext uri="{FF2B5EF4-FFF2-40B4-BE49-F238E27FC236}">
                <a16:creationId xmlns:a16="http://schemas.microsoft.com/office/drawing/2014/main" id="{4A497A54-B856-49A4-B498-2D81C134D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285875"/>
            <a:ext cx="273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FFFF"/>
                </a:solidFill>
              </a:rPr>
              <a:t>1. </a:t>
            </a:r>
            <a:r>
              <a:rPr lang="zh-CN" altLang="en-US">
                <a:solidFill>
                  <a:srgbClr val="00FFFF"/>
                </a:solidFill>
              </a:rPr>
              <a:t>实验装置</a:t>
            </a:r>
          </a:p>
        </p:txBody>
      </p:sp>
      <p:sp>
        <p:nvSpPr>
          <p:cNvPr id="580619" name="Oval 11">
            <a:extLst>
              <a:ext uri="{FF2B5EF4-FFF2-40B4-BE49-F238E27FC236}">
                <a16:creationId xmlns:a16="http://schemas.microsoft.com/office/drawing/2014/main" id="{0469CE84-C735-49ED-AFEF-178C3F5789ED}"/>
              </a:ext>
            </a:extLst>
          </p:cNvPr>
          <p:cNvSpPr>
            <a:spLocks noChangeArrowheads="1"/>
          </p:cNvSpPr>
          <p:nvPr/>
        </p:nvSpPr>
        <p:spPr bwMode="auto">
          <a:xfrm rot="-1312701">
            <a:off x="1601788" y="2166938"/>
            <a:ext cx="1131887" cy="2016125"/>
          </a:xfrm>
          <a:prstGeom prst="ellipse">
            <a:avLst/>
          </a:prstGeom>
          <a:solidFill>
            <a:srgbClr val="009999">
              <a:alpha val="67058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9999"/>
            </a:extrusionClr>
            <a:contourClr>
              <a:srgbClr val="009999"/>
            </a:contourClr>
          </a:sp3d>
        </p:spPr>
        <p:txBody>
          <a:bodyPr wrap="none" anchor="ctr">
            <a:flatTx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0620" name="Line 12">
            <a:extLst>
              <a:ext uri="{FF2B5EF4-FFF2-40B4-BE49-F238E27FC236}">
                <a16:creationId xmlns:a16="http://schemas.microsoft.com/office/drawing/2014/main" id="{87595FEC-39BD-433B-99B9-B779C48725A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1688" y="3189288"/>
            <a:ext cx="1385887" cy="2301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21" name="Line 13">
            <a:extLst>
              <a:ext uri="{FF2B5EF4-FFF2-40B4-BE49-F238E27FC236}">
                <a16:creationId xmlns:a16="http://schemas.microsoft.com/office/drawing/2014/main" id="{936F348D-B9FE-4399-8D47-8FF4A979E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2338" y="1951038"/>
            <a:ext cx="0" cy="252095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22" name="Line 14">
            <a:extLst>
              <a:ext uri="{FF2B5EF4-FFF2-40B4-BE49-F238E27FC236}">
                <a16:creationId xmlns:a16="http://schemas.microsoft.com/office/drawing/2014/main" id="{480B658B-A59D-4C9D-AFCD-5A99D9F02C1E}"/>
              </a:ext>
            </a:extLst>
          </p:cNvPr>
          <p:cNvSpPr>
            <a:spLocks noChangeAspect="1" noChangeShapeType="1"/>
          </p:cNvSpPr>
          <p:nvPr/>
        </p:nvSpPr>
        <p:spPr bwMode="auto">
          <a:xfrm rot="-1440000">
            <a:off x="1439863" y="2589213"/>
            <a:ext cx="1511300" cy="12096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23" name="Line 15">
            <a:extLst>
              <a:ext uri="{FF2B5EF4-FFF2-40B4-BE49-F238E27FC236}">
                <a16:creationId xmlns:a16="http://schemas.microsoft.com/office/drawing/2014/main" id="{9F414E9B-5574-428E-BADD-E697E7C070CE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809625" y="3328988"/>
            <a:ext cx="576263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24" name="Line 16">
            <a:extLst>
              <a:ext uri="{FF2B5EF4-FFF2-40B4-BE49-F238E27FC236}">
                <a16:creationId xmlns:a16="http://schemas.microsoft.com/office/drawing/2014/main" id="{0F1AF162-CA49-4794-83D1-B1763D32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0838" y="1592263"/>
            <a:ext cx="0" cy="252095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25" name="Line 17">
            <a:extLst>
              <a:ext uri="{FF2B5EF4-FFF2-40B4-BE49-F238E27FC236}">
                <a16:creationId xmlns:a16="http://schemas.microsoft.com/office/drawing/2014/main" id="{F8D7357C-B0B0-4D60-B292-86BEE4D3B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1309688"/>
            <a:ext cx="0" cy="252095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26" name="Line 18">
            <a:extLst>
              <a:ext uri="{FF2B5EF4-FFF2-40B4-BE49-F238E27FC236}">
                <a16:creationId xmlns:a16="http://schemas.microsoft.com/office/drawing/2014/main" id="{D34B3B3D-F0D6-458D-874E-2796A09706BE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2897188" y="2990850"/>
            <a:ext cx="576262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27" name="Line 19">
            <a:extLst>
              <a:ext uri="{FF2B5EF4-FFF2-40B4-BE49-F238E27FC236}">
                <a16:creationId xmlns:a16="http://schemas.microsoft.com/office/drawing/2014/main" id="{D25BB199-4718-4238-BD56-74C1B6B1BA6B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4986338" y="2638425"/>
            <a:ext cx="576262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28" name="Line 20">
            <a:extLst>
              <a:ext uri="{FF2B5EF4-FFF2-40B4-BE49-F238E27FC236}">
                <a16:creationId xmlns:a16="http://schemas.microsoft.com/office/drawing/2014/main" id="{5F4024E6-4950-408E-985F-BE36A0BE4FE7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7032625" y="2301875"/>
            <a:ext cx="576263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29" name="Line 21">
            <a:extLst>
              <a:ext uri="{FF2B5EF4-FFF2-40B4-BE49-F238E27FC236}">
                <a16:creationId xmlns:a16="http://schemas.microsoft.com/office/drawing/2014/main" id="{5CD956CD-0D4A-4E3F-9B2E-53445D75A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1624013"/>
            <a:ext cx="792162" cy="18002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30" name="Line 22">
            <a:extLst>
              <a:ext uri="{FF2B5EF4-FFF2-40B4-BE49-F238E27FC236}">
                <a16:creationId xmlns:a16="http://schemas.microsoft.com/office/drawing/2014/main" id="{A57CF4B5-EF27-4DA8-B854-CD5C34E9D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2974975"/>
            <a:ext cx="1008063" cy="4318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31" name="Line 23">
            <a:extLst>
              <a:ext uri="{FF2B5EF4-FFF2-40B4-BE49-F238E27FC236}">
                <a16:creationId xmlns:a16="http://schemas.microsoft.com/office/drawing/2014/main" id="{CFFFCB97-5B3F-40BA-ACB7-AC65D145C5DB}"/>
              </a:ext>
            </a:extLst>
          </p:cNvPr>
          <p:cNvSpPr>
            <a:spLocks noChangeAspect="1" noChangeShapeType="1"/>
          </p:cNvSpPr>
          <p:nvPr/>
        </p:nvSpPr>
        <p:spPr bwMode="auto">
          <a:xfrm rot="-1440000">
            <a:off x="5399088" y="1936750"/>
            <a:ext cx="1511300" cy="12096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0632" name="Object 24">
            <a:extLst>
              <a:ext uri="{FF2B5EF4-FFF2-40B4-BE49-F238E27FC236}">
                <a16:creationId xmlns:a16="http://schemas.microsoft.com/office/drawing/2014/main" id="{322FC26B-2C61-4DF0-803A-CA163E3A9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846263"/>
          <a:ext cx="254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0" name="公式" r:id="rId4" imgW="228753" imgH="342900" progId="Equation.3">
                  <p:embed/>
                </p:oleObj>
              </mc:Choice>
              <mc:Fallback>
                <p:oleObj name="公式" r:id="rId4" imgW="228753" imgH="342900" progId="Equation.3">
                  <p:embed/>
                  <p:pic>
                    <p:nvPicPr>
                      <p:cNvPr id="580632" name="Object 24">
                        <a:extLst>
                          <a:ext uri="{FF2B5EF4-FFF2-40B4-BE49-F238E27FC236}">
                            <a16:creationId xmlns:a16="http://schemas.microsoft.com/office/drawing/2014/main" id="{322FC26B-2C61-4DF0-803A-CA163E3A9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46263"/>
                        <a:ext cx="254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33" name="Object 25">
            <a:extLst>
              <a:ext uri="{FF2B5EF4-FFF2-40B4-BE49-F238E27FC236}">
                <a16:creationId xmlns:a16="http://schemas.microsoft.com/office/drawing/2014/main" id="{875043A8-84BC-4ED4-842C-B0A5DA8A2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5063" y="1131888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1" name="公式" r:id="rId6" imgW="247714" imgH="342900" progId="Equation.3">
                  <p:embed/>
                </p:oleObj>
              </mc:Choice>
              <mc:Fallback>
                <p:oleObj name="公式" r:id="rId6" imgW="247714" imgH="342900" progId="Equation.3">
                  <p:embed/>
                  <p:pic>
                    <p:nvPicPr>
                      <p:cNvPr id="580633" name="Object 25">
                        <a:extLst>
                          <a:ext uri="{FF2B5EF4-FFF2-40B4-BE49-F238E27FC236}">
                            <a16:creationId xmlns:a16="http://schemas.microsoft.com/office/drawing/2014/main" id="{875043A8-84BC-4ED4-842C-B0A5DA8A2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1131888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34" name="Object 26">
            <a:extLst>
              <a:ext uri="{FF2B5EF4-FFF2-40B4-BE49-F238E27FC236}">
                <a16:creationId xmlns:a16="http://schemas.microsoft.com/office/drawing/2014/main" id="{B77009DB-1BD5-4AE8-8497-EDA06C42D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412875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2" name="公式" r:id="rId8" imgW="209486" imgH="247684" progId="Equation.3">
                  <p:embed/>
                </p:oleObj>
              </mc:Choice>
              <mc:Fallback>
                <p:oleObj name="公式" r:id="rId8" imgW="209486" imgH="247684" progId="Equation.3">
                  <p:embed/>
                  <p:pic>
                    <p:nvPicPr>
                      <p:cNvPr id="580634" name="Object 26">
                        <a:extLst>
                          <a:ext uri="{FF2B5EF4-FFF2-40B4-BE49-F238E27FC236}">
                            <a16:creationId xmlns:a16="http://schemas.microsoft.com/office/drawing/2014/main" id="{B77009DB-1BD5-4AE8-8497-EDA06C42D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412875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5" name="Arc 27">
            <a:extLst>
              <a:ext uri="{FF2B5EF4-FFF2-40B4-BE49-F238E27FC236}">
                <a16:creationId xmlns:a16="http://schemas.microsoft.com/office/drawing/2014/main" id="{AB1EB881-FC43-439B-919B-6D859CA343F7}"/>
              </a:ext>
            </a:extLst>
          </p:cNvPr>
          <p:cNvSpPr>
            <a:spLocks/>
          </p:cNvSpPr>
          <p:nvPr/>
        </p:nvSpPr>
        <p:spPr bwMode="auto">
          <a:xfrm rot="14381396" flipV="1">
            <a:off x="2114550" y="2849563"/>
            <a:ext cx="301625" cy="339725"/>
          </a:xfrm>
          <a:custGeom>
            <a:avLst/>
            <a:gdLst>
              <a:gd name="T0" fmla="*/ 0 w 21618"/>
              <a:gd name="T1" fmla="*/ 2147483646 h 21600"/>
              <a:gd name="T2" fmla="*/ 2147483646 w 21618"/>
              <a:gd name="T3" fmla="*/ 2147483646 h 21600"/>
              <a:gd name="T4" fmla="*/ 2147483646 w 21618"/>
              <a:gd name="T5" fmla="*/ 2147483646 h 21600"/>
              <a:gd name="T6" fmla="*/ 0 60000 65536"/>
              <a:gd name="T7" fmla="*/ 0 60000 65536"/>
              <a:gd name="T8" fmla="*/ 0 60000 65536"/>
              <a:gd name="T9" fmla="*/ 0 w 21618"/>
              <a:gd name="T10" fmla="*/ 0 h 21600"/>
              <a:gd name="T11" fmla="*/ 21618 w 2161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8" h="21600" fill="none" extrusionOk="0">
                <a:moveTo>
                  <a:pt x="-1" y="186"/>
                </a:moveTo>
                <a:cubicBezTo>
                  <a:pt x="939" y="62"/>
                  <a:pt x="1885" y="-1"/>
                  <a:pt x="2833" y="0"/>
                </a:cubicBezTo>
                <a:cubicBezTo>
                  <a:pt x="10606" y="0"/>
                  <a:pt x="17780" y="4177"/>
                  <a:pt x="21618" y="10937"/>
                </a:cubicBezTo>
              </a:path>
              <a:path w="21618" h="21600" stroke="0" extrusionOk="0">
                <a:moveTo>
                  <a:pt x="-1" y="186"/>
                </a:moveTo>
                <a:cubicBezTo>
                  <a:pt x="939" y="62"/>
                  <a:pt x="1885" y="-1"/>
                  <a:pt x="2833" y="0"/>
                </a:cubicBezTo>
                <a:cubicBezTo>
                  <a:pt x="10606" y="0"/>
                  <a:pt x="17780" y="4177"/>
                  <a:pt x="21618" y="10937"/>
                </a:cubicBezTo>
                <a:lnTo>
                  <a:pt x="2833" y="21600"/>
                </a:lnTo>
                <a:lnTo>
                  <a:pt x="-1" y="186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0636" name="Object 28">
            <a:extLst>
              <a:ext uri="{FF2B5EF4-FFF2-40B4-BE49-F238E27FC236}">
                <a16:creationId xmlns:a16="http://schemas.microsoft.com/office/drawing/2014/main" id="{3BCC86B5-0916-42AE-809F-3219726C7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693988"/>
          <a:ext cx="220662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3" name="公式" r:id="rId10" imgW="247714" imgH="209414" progId="Equation.3">
                  <p:embed/>
                </p:oleObj>
              </mc:Choice>
              <mc:Fallback>
                <p:oleObj name="公式" r:id="rId10" imgW="247714" imgH="209414" progId="Equation.3">
                  <p:embed/>
                  <p:pic>
                    <p:nvPicPr>
                      <p:cNvPr id="580636" name="Object 28">
                        <a:extLst>
                          <a:ext uri="{FF2B5EF4-FFF2-40B4-BE49-F238E27FC236}">
                            <a16:creationId xmlns:a16="http://schemas.microsoft.com/office/drawing/2014/main" id="{3BCC86B5-0916-42AE-809F-3219726C7B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693988"/>
                        <a:ext cx="220662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7" name="Arc 29">
            <a:extLst>
              <a:ext uri="{FF2B5EF4-FFF2-40B4-BE49-F238E27FC236}">
                <a16:creationId xmlns:a16="http://schemas.microsoft.com/office/drawing/2014/main" id="{C64E7197-3932-4E9F-8444-CFFA2D97EFD3}"/>
              </a:ext>
            </a:extLst>
          </p:cNvPr>
          <p:cNvSpPr>
            <a:spLocks/>
          </p:cNvSpPr>
          <p:nvPr/>
        </p:nvSpPr>
        <p:spPr bwMode="auto">
          <a:xfrm rot="12029211" flipV="1">
            <a:off x="5908675" y="1976438"/>
            <a:ext cx="249238" cy="328612"/>
          </a:xfrm>
          <a:custGeom>
            <a:avLst/>
            <a:gdLst>
              <a:gd name="T0" fmla="*/ 2147483646 w 17885"/>
              <a:gd name="T1" fmla="*/ 0 h 20936"/>
              <a:gd name="T2" fmla="*/ 2147483646 w 17885"/>
              <a:gd name="T3" fmla="*/ 2147483646 h 20936"/>
              <a:gd name="T4" fmla="*/ 0 w 17885"/>
              <a:gd name="T5" fmla="*/ 2147483646 h 20936"/>
              <a:gd name="T6" fmla="*/ 0 60000 65536"/>
              <a:gd name="T7" fmla="*/ 0 60000 65536"/>
              <a:gd name="T8" fmla="*/ 0 60000 65536"/>
              <a:gd name="T9" fmla="*/ 0 w 17885"/>
              <a:gd name="T10" fmla="*/ 0 h 20936"/>
              <a:gd name="T11" fmla="*/ 17885 w 17885"/>
              <a:gd name="T12" fmla="*/ 20936 h 209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5" h="20936" fill="none" extrusionOk="0">
                <a:moveTo>
                  <a:pt x="5314" y="0"/>
                </a:moveTo>
                <a:cubicBezTo>
                  <a:pt x="10444" y="1302"/>
                  <a:pt x="14917" y="4442"/>
                  <a:pt x="17885" y="8824"/>
                </a:cubicBezTo>
              </a:path>
              <a:path w="17885" h="20936" stroke="0" extrusionOk="0">
                <a:moveTo>
                  <a:pt x="5314" y="0"/>
                </a:moveTo>
                <a:cubicBezTo>
                  <a:pt x="10444" y="1302"/>
                  <a:pt x="14917" y="4442"/>
                  <a:pt x="17885" y="8824"/>
                </a:cubicBezTo>
                <a:lnTo>
                  <a:pt x="0" y="20936"/>
                </a:lnTo>
                <a:lnTo>
                  <a:pt x="5314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0638" name="Object 30">
            <a:extLst>
              <a:ext uri="{FF2B5EF4-FFF2-40B4-BE49-F238E27FC236}">
                <a16:creationId xmlns:a16="http://schemas.microsoft.com/office/drawing/2014/main" id="{27FB754E-41BF-4137-A397-5AAD63957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0413" y="1631950"/>
          <a:ext cx="2413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4" name="公式" r:id="rId12" imgW="276155" imgH="380864" progId="Equation.3">
                  <p:embed/>
                </p:oleObj>
              </mc:Choice>
              <mc:Fallback>
                <p:oleObj name="公式" r:id="rId12" imgW="276155" imgH="380864" progId="Equation.3">
                  <p:embed/>
                  <p:pic>
                    <p:nvPicPr>
                      <p:cNvPr id="580638" name="Object 30">
                        <a:extLst>
                          <a:ext uri="{FF2B5EF4-FFF2-40B4-BE49-F238E27FC236}">
                            <a16:creationId xmlns:a16="http://schemas.microsoft.com/office/drawing/2014/main" id="{27FB754E-41BF-4137-A397-5AAD63957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1631950"/>
                        <a:ext cx="2413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9" name="Text Box 31">
            <a:extLst>
              <a:ext uri="{FF2B5EF4-FFF2-40B4-BE49-F238E27FC236}">
                <a16:creationId xmlns:a16="http://schemas.microsoft.com/office/drawing/2014/main" id="{054AB7BE-DC8E-439E-91C3-6F753E671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4214813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FFFF"/>
                </a:solidFill>
              </a:rPr>
              <a:t>2. </a:t>
            </a:r>
            <a:r>
              <a:rPr lang="zh-CN" altLang="en-US">
                <a:solidFill>
                  <a:srgbClr val="00FFFF"/>
                </a:solidFill>
              </a:rPr>
              <a:t>实验现象</a:t>
            </a:r>
          </a:p>
        </p:txBody>
      </p:sp>
      <p:sp>
        <p:nvSpPr>
          <p:cNvPr id="580640" name="Text Box 32">
            <a:extLst>
              <a:ext uri="{FF2B5EF4-FFF2-40B4-BE49-F238E27FC236}">
                <a16:creationId xmlns:a16="http://schemas.microsoft.com/office/drawing/2014/main" id="{6EA5094A-42A7-4C78-8A7C-2A0F0F57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654550"/>
            <a:ext cx="809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单色自然光入射，波晶片厚度均匀，屏幕上光强均匀分布且稳定不变</a:t>
            </a:r>
            <a:endParaRPr lang="en-US" altLang="zh-CN">
              <a:solidFill>
                <a:schemeClr val="bg1"/>
              </a:solidFill>
              <a:ea typeface="仿宋_GB2312"/>
              <a:cs typeface="仿宋_GB2312"/>
              <a:sym typeface="Wingdings" panose="05000000000000000000" pitchFamily="2" charset="2"/>
            </a:endParaRPr>
          </a:p>
        </p:txBody>
      </p:sp>
      <p:graphicFrame>
        <p:nvGraphicFramePr>
          <p:cNvPr id="580641" name="Object 33">
            <a:extLst>
              <a:ext uri="{FF2B5EF4-FFF2-40B4-BE49-F238E27FC236}">
                <a16:creationId xmlns:a16="http://schemas.microsoft.com/office/drawing/2014/main" id="{4FBF4F22-13B7-4266-8410-147D76B58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2959100"/>
          <a:ext cx="2444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5" name="公式" r:id="rId14" imgW="209486" imgH="266666" progId="Equation.3">
                  <p:embed/>
                </p:oleObj>
              </mc:Choice>
              <mc:Fallback>
                <p:oleObj name="公式" r:id="rId14" imgW="209486" imgH="266666" progId="Equation.3">
                  <p:embed/>
                  <p:pic>
                    <p:nvPicPr>
                      <p:cNvPr id="580641" name="Object 33">
                        <a:extLst>
                          <a:ext uri="{FF2B5EF4-FFF2-40B4-BE49-F238E27FC236}">
                            <a16:creationId xmlns:a16="http://schemas.microsoft.com/office/drawing/2014/main" id="{4FBF4F22-13B7-4266-8410-147D76B58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959100"/>
                        <a:ext cx="2444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42" name="Text Box 34">
            <a:extLst>
              <a:ext uri="{FF2B5EF4-FFF2-40B4-BE49-F238E27FC236}">
                <a16:creationId xmlns:a16="http://schemas.microsoft.com/office/drawing/2014/main" id="{D8DBD253-5FD1-4B7E-9E4B-7F136B85E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5627688"/>
            <a:ext cx="81549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99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chemeClr val="bg1"/>
                </a:solidFill>
                <a:ea typeface="仿宋_GB2312"/>
                <a:cs typeface="仿宋_GB231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</a:rPr>
              <a:t>转动任何一个元件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屏幕上光强发生变化</a:t>
            </a:r>
            <a:r>
              <a:rPr lang="zh-CN" altLang="en-US">
                <a:solidFill>
                  <a:schemeClr val="bg1"/>
                </a:solidFill>
                <a:sym typeface="Wingdings" panose="05000000000000000000" pitchFamily="2" charset="2"/>
              </a:rPr>
              <a:t>，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但光强仍然</a:t>
            </a:r>
          </a:p>
          <a:p>
            <a:pPr eaLnBrk="1" hangingPunct="1">
              <a:lnSpc>
                <a:spcPct val="125000"/>
              </a:lnSpc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    均匀分布</a:t>
            </a:r>
            <a:endParaRPr lang="en-US" altLang="zh-CN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80643" name="Text Box 35">
            <a:extLst>
              <a:ext uri="{FF2B5EF4-FFF2-40B4-BE49-F238E27FC236}">
                <a16:creationId xmlns:a16="http://schemas.microsoft.com/office/drawing/2014/main" id="{A717CC80-A962-4CCF-9B23-6A6A25019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8913"/>
            <a:ext cx="514350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66FF33"/>
                </a:solidFill>
              </a:rPr>
              <a:t>§14.14 </a:t>
            </a:r>
            <a:r>
              <a:rPr lang="en-US" altLang="zh-CN" sz="2800">
                <a:solidFill>
                  <a:srgbClr val="66FF33"/>
                </a:solidFill>
                <a:latin typeface="方正书宋简体"/>
              </a:rPr>
              <a:t> </a:t>
            </a:r>
            <a:r>
              <a:rPr lang="zh-CN" altLang="en-US" sz="28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偏振光的干涉</a:t>
            </a:r>
            <a:endParaRPr lang="zh-CN" altLang="en-US" sz="280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72" name="灯片编号占位符 1">
            <a:extLst>
              <a:ext uri="{FF2B5EF4-FFF2-40B4-BE49-F238E27FC236}">
                <a16:creationId xmlns:a16="http://schemas.microsoft.com/office/drawing/2014/main" id="{AD6BDE83-05C0-43BB-95D3-88890EEC5D8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833CED-6EAB-4877-A80B-E507009A0F0D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8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8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8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8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8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8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8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8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8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8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  <p:bldP spid="580613" grpId="0" animBg="1"/>
      <p:bldP spid="580615" grpId="0" animBg="1"/>
      <p:bldP spid="580617" grpId="0" autoUpdateAnimBg="0"/>
      <p:bldP spid="580618" grpId="0"/>
      <p:bldP spid="580619" grpId="0" animBg="1"/>
      <p:bldP spid="580639" grpId="0" autoUpdateAnimBg="0"/>
      <p:bldP spid="580640" grpId="0" autoUpdateAnimBg="0"/>
      <p:bldP spid="580642" grpId="0" autoUpdateAnimBg="0"/>
      <p:bldP spid="58064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ext Box 2">
            <a:extLst>
              <a:ext uri="{FF2B5EF4-FFF2-40B4-BE49-F238E27FC236}">
                <a16:creationId xmlns:a16="http://schemas.microsoft.com/office/drawing/2014/main" id="{67B3FC1C-795F-417A-8953-8030ABAD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188913"/>
            <a:ext cx="8093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</a:rPr>
              <a:t> 白光入射，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波晶片厚度均匀，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</a:rPr>
              <a:t>屏幕上出现单一颜色  </a:t>
            </a:r>
            <a:r>
              <a:rPr lang="en-US" altLang="zh-CN" sz="3200">
                <a:solidFill>
                  <a:srgbClr val="FF0000"/>
                </a:solidFill>
                <a:ea typeface="仿宋_GB2312"/>
                <a:cs typeface="仿宋_GB2312"/>
              </a:rPr>
              <a:t>?</a:t>
            </a:r>
            <a:endParaRPr lang="en-US" altLang="zh-CN" sz="320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81635" name="AutoShape 3">
            <a:extLst>
              <a:ext uri="{FF2B5EF4-FFF2-40B4-BE49-F238E27FC236}">
                <a16:creationId xmlns:a16="http://schemas.microsoft.com/office/drawing/2014/main" id="{0151241B-BA08-41B3-A7FA-ECB41AB9B5E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66694" y="1651794"/>
            <a:ext cx="2554287" cy="1635125"/>
          </a:xfrm>
          <a:prstGeom prst="parallelogram">
            <a:avLst>
              <a:gd name="adj" fmla="val 22788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1636" name="Line 4">
            <a:extLst>
              <a:ext uri="{FF2B5EF4-FFF2-40B4-BE49-F238E27FC236}">
                <a16:creationId xmlns:a16="http://schemas.microsoft.com/office/drawing/2014/main" id="{F2A31C17-ED40-474A-ADF0-03D33687203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994400" y="2359025"/>
            <a:ext cx="1806575" cy="2984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C86CED0-4F5B-49FD-B1FC-7E604A3609A5}"/>
              </a:ext>
            </a:extLst>
          </p:cNvPr>
          <p:cNvGrpSpPr>
            <a:grpSpLocks/>
          </p:cNvGrpSpPr>
          <p:nvPr/>
        </p:nvGrpSpPr>
        <p:grpSpPr bwMode="auto">
          <a:xfrm>
            <a:off x="5432425" y="1652588"/>
            <a:ext cx="1131888" cy="2016125"/>
            <a:chOff x="3527" y="1389"/>
            <a:chExt cx="713" cy="1270"/>
          </a:xfrm>
        </p:grpSpPr>
        <p:sp>
          <p:nvSpPr>
            <p:cNvPr id="16439" name="Oval 6">
              <a:extLst>
                <a:ext uri="{FF2B5EF4-FFF2-40B4-BE49-F238E27FC236}">
                  <a16:creationId xmlns:a16="http://schemas.microsoft.com/office/drawing/2014/main" id="{4A4720CF-E7FB-46A8-9834-830722F4E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12701">
              <a:off x="3527" y="1389"/>
              <a:ext cx="713" cy="1270"/>
            </a:xfrm>
            <a:prstGeom prst="ellipse">
              <a:avLst/>
            </a:prstGeom>
            <a:solidFill>
              <a:srgbClr val="009999">
                <a:alpha val="67058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40" name="Line 7">
              <a:extLst>
                <a:ext uri="{FF2B5EF4-FFF2-40B4-BE49-F238E27FC236}">
                  <a16:creationId xmlns:a16="http://schemas.microsoft.com/office/drawing/2014/main" id="{83A6D52D-2CF4-4823-9F0E-20B6364DB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1455"/>
              <a:ext cx="499" cy="1134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1640" name="Line 8">
            <a:extLst>
              <a:ext uri="{FF2B5EF4-FFF2-40B4-BE49-F238E27FC236}">
                <a16:creationId xmlns:a16="http://schemas.microsoft.com/office/drawing/2014/main" id="{70B18E15-91A0-4772-BD6C-7B202AD0F5A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035425" y="2652713"/>
            <a:ext cx="1968500" cy="327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1" name="Line 9">
            <a:extLst>
              <a:ext uri="{FF2B5EF4-FFF2-40B4-BE49-F238E27FC236}">
                <a16:creationId xmlns:a16="http://schemas.microsoft.com/office/drawing/2014/main" id="{89FDE055-72E4-4F5C-A489-4E2A9ED85284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4857750" y="2757488"/>
            <a:ext cx="576263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2" name="Rectangle 10">
            <a:extLst>
              <a:ext uri="{FF2B5EF4-FFF2-40B4-BE49-F238E27FC236}">
                <a16:creationId xmlns:a16="http://schemas.microsoft.com/office/drawing/2014/main" id="{869E6E7E-419E-4CD8-9348-25100E540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2163763"/>
            <a:ext cx="1812925" cy="1741487"/>
          </a:xfrm>
          <a:prstGeom prst="rect">
            <a:avLst/>
          </a:prstGeom>
          <a:solidFill>
            <a:srgbClr val="009999">
              <a:alpha val="63921"/>
            </a:srgbClr>
          </a:solidFill>
          <a:ln w="9525">
            <a:miter lim="800000"/>
            <a:headEnd/>
            <a:tailEnd/>
          </a:ln>
          <a:scene3d>
            <a:camera prst="legacyObliqueTopRight">
              <a:rot lat="0" lon="1799995" rev="0"/>
            </a:camera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009999"/>
            </a:extrusionClr>
            <a:contourClr>
              <a:srgbClr val="009999"/>
            </a:contourClr>
          </a:sp3d>
        </p:spPr>
        <p:txBody>
          <a:bodyPr wrap="none" anchor="ctr">
            <a:flatTx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1643" name="Line 11">
            <a:extLst>
              <a:ext uri="{FF2B5EF4-FFF2-40B4-BE49-F238E27FC236}">
                <a16:creationId xmlns:a16="http://schemas.microsoft.com/office/drawing/2014/main" id="{BACAC1E6-9214-491F-B591-D4848540C0F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062163" y="2982913"/>
            <a:ext cx="1968500" cy="327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4" name="Line 12">
            <a:extLst>
              <a:ext uri="{FF2B5EF4-FFF2-40B4-BE49-F238E27FC236}">
                <a16:creationId xmlns:a16="http://schemas.microsoft.com/office/drawing/2014/main" id="{E34AC9A9-D47C-44DA-825F-4E6175B12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1711325"/>
            <a:ext cx="0" cy="252095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5" name="Line 13">
            <a:extLst>
              <a:ext uri="{FF2B5EF4-FFF2-40B4-BE49-F238E27FC236}">
                <a16:creationId xmlns:a16="http://schemas.microsoft.com/office/drawing/2014/main" id="{AFB5EFB9-452C-420A-BC28-C73F30506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9163" y="1428750"/>
            <a:ext cx="0" cy="252095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6" name="Line 14">
            <a:extLst>
              <a:ext uri="{FF2B5EF4-FFF2-40B4-BE49-F238E27FC236}">
                <a16:creationId xmlns:a16="http://schemas.microsoft.com/office/drawing/2014/main" id="{C7A1B457-1596-4E67-89BE-C54859F29D49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2768600" y="3109913"/>
            <a:ext cx="576263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7" name="Line 15">
            <a:extLst>
              <a:ext uri="{FF2B5EF4-FFF2-40B4-BE49-F238E27FC236}">
                <a16:creationId xmlns:a16="http://schemas.microsoft.com/office/drawing/2014/main" id="{967DA85F-3AD6-4B66-A53C-5E4AD1612DD8}"/>
              </a:ext>
            </a:extLst>
          </p:cNvPr>
          <p:cNvSpPr>
            <a:spLocks noChangeAspect="1" noChangeShapeType="1"/>
          </p:cNvSpPr>
          <p:nvPr/>
        </p:nvSpPr>
        <p:spPr bwMode="auto">
          <a:xfrm rot="-1440000">
            <a:off x="5270500" y="2055813"/>
            <a:ext cx="1511300" cy="12096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1648" name="Object 16">
            <a:extLst>
              <a:ext uri="{FF2B5EF4-FFF2-40B4-BE49-F238E27FC236}">
                <a16:creationId xmlns:a16="http://schemas.microsoft.com/office/drawing/2014/main" id="{18881B51-0E42-47B1-A644-E5546EB30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4875" y="1901825"/>
          <a:ext cx="254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8" name="公式" r:id="rId4" imgW="228753" imgH="342900" progId="Equation.3">
                  <p:embed/>
                </p:oleObj>
              </mc:Choice>
              <mc:Fallback>
                <p:oleObj name="公式" r:id="rId4" imgW="228753" imgH="342900" progId="Equation.3">
                  <p:embed/>
                  <p:pic>
                    <p:nvPicPr>
                      <p:cNvPr id="581648" name="Object 16">
                        <a:extLst>
                          <a:ext uri="{FF2B5EF4-FFF2-40B4-BE49-F238E27FC236}">
                            <a16:creationId xmlns:a16="http://schemas.microsoft.com/office/drawing/2014/main" id="{18881B51-0E42-47B1-A644-E5546EB30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901825"/>
                        <a:ext cx="254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9" name="Object 17">
            <a:extLst>
              <a:ext uri="{FF2B5EF4-FFF2-40B4-BE49-F238E27FC236}">
                <a16:creationId xmlns:a16="http://schemas.microsoft.com/office/drawing/2014/main" id="{EA19146E-4CBF-4522-8457-1D617F5F5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8538" y="1401763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9" name="公式" r:id="rId6" imgW="247714" imgH="342900" progId="Equation.3">
                  <p:embed/>
                </p:oleObj>
              </mc:Choice>
              <mc:Fallback>
                <p:oleObj name="公式" r:id="rId6" imgW="247714" imgH="342900" progId="Equation.3">
                  <p:embed/>
                  <p:pic>
                    <p:nvPicPr>
                      <p:cNvPr id="581649" name="Object 17">
                        <a:extLst>
                          <a:ext uri="{FF2B5EF4-FFF2-40B4-BE49-F238E27FC236}">
                            <a16:creationId xmlns:a16="http://schemas.microsoft.com/office/drawing/2014/main" id="{EA19146E-4CBF-4522-8457-1D617F5F5D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1401763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50" name="Object 18">
            <a:extLst>
              <a:ext uri="{FF2B5EF4-FFF2-40B4-BE49-F238E27FC236}">
                <a16:creationId xmlns:a16="http://schemas.microsoft.com/office/drawing/2014/main" id="{1A1F948F-A008-4C92-AB01-79C9CA1E3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166211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0" name="公式" r:id="rId8" imgW="209486" imgH="247684" progId="Equation.3">
                  <p:embed/>
                </p:oleObj>
              </mc:Choice>
              <mc:Fallback>
                <p:oleObj name="公式" r:id="rId8" imgW="209486" imgH="247684" progId="Equation.3">
                  <p:embed/>
                  <p:pic>
                    <p:nvPicPr>
                      <p:cNvPr id="581650" name="Object 18">
                        <a:extLst>
                          <a:ext uri="{FF2B5EF4-FFF2-40B4-BE49-F238E27FC236}">
                            <a16:creationId xmlns:a16="http://schemas.microsoft.com/office/drawing/2014/main" id="{1A1F948F-A008-4C92-AB01-79C9CA1E3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1662113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51" name="Object 19">
            <a:extLst>
              <a:ext uri="{FF2B5EF4-FFF2-40B4-BE49-F238E27FC236}">
                <a16:creationId xmlns:a16="http://schemas.microsoft.com/office/drawing/2014/main" id="{7874E618-8940-43B0-94B1-E50A76FC9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3028950"/>
          <a:ext cx="2444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1" name="公式" r:id="rId10" imgW="209486" imgH="266666" progId="Equation.3">
                  <p:embed/>
                </p:oleObj>
              </mc:Choice>
              <mc:Fallback>
                <p:oleObj name="公式" r:id="rId10" imgW="209486" imgH="266666" progId="Equation.3">
                  <p:embed/>
                  <p:pic>
                    <p:nvPicPr>
                      <p:cNvPr id="581651" name="Object 19">
                        <a:extLst>
                          <a:ext uri="{FF2B5EF4-FFF2-40B4-BE49-F238E27FC236}">
                            <a16:creationId xmlns:a16="http://schemas.microsoft.com/office/drawing/2014/main" id="{7874E618-8940-43B0-94B1-E50A76FC9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028950"/>
                        <a:ext cx="2444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52" name="AutoShape 20">
            <a:extLst>
              <a:ext uri="{FF2B5EF4-FFF2-40B4-BE49-F238E27FC236}">
                <a16:creationId xmlns:a16="http://schemas.microsoft.com/office/drawing/2014/main" id="{1B4342E5-F3A8-4003-BB8A-811F526ABCB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76219" y="1674019"/>
            <a:ext cx="2554287" cy="1635125"/>
          </a:xfrm>
          <a:prstGeom prst="parallelogram">
            <a:avLst>
              <a:gd name="adj" fmla="val 2278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1653" name="AutoShape 21">
            <a:extLst>
              <a:ext uri="{FF2B5EF4-FFF2-40B4-BE49-F238E27FC236}">
                <a16:creationId xmlns:a16="http://schemas.microsoft.com/office/drawing/2014/main" id="{C1F846B0-B577-43B7-A651-34EF05A8546E}"/>
              </a:ext>
            </a:extLst>
          </p:cNvPr>
          <p:cNvSpPr>
            <a:spLocks noChangeArrowheads="1"/>
          </p:cNvSpPr>
          <p:nvPr/>
        </p:nvSpPr>
        <p:spPr bwMode="auto">
          <a:xfrm rot="-176420">
            <a:off x="2919413" y="1471613"/>
            <a:ext cx="2379662" cy="3016250"/>
          </a:xfrm>
          <a:prstGeom prst="parallelogram">
            <a:avLst>
              <a:gd name="adj" fmla="val 5981"/>
            </a:avLst>
          </a:prstGeom>
          <a:solidFill>
            <a:srgbClr val="001F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1654" name="Line 22">
            <a:extLst>
              <a:ext uri="{FF2B5EF4-FFF2-40B4-BE49-F238E27FC236}">
                <a16:creationId xmlns:a16="http://schemas.microsoft.com/office/drawing/2014/main" id="{99517455-CF8A-4D49-90C4-858646D3948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035425" y="2655888"/>
            <a:ext cx="1968500" cy="327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5" name="Freeform 23">
            <a:extLst>
              <a:ext uri="{FF2B5EF4-FFF2-40B4-BE49-F238E27FC236}">
                <a16:creationId xmlns:a16="http://schemas.microsoft.com/office/drawing/2014/main" id="{AE267594-9F85-49C2-A161-68EE7B057CF4}"/>
              </a:ext>
            </a:extLst>
          </p:cNvPr>
          <p:cNvSpPr>
            <a:spLocks/>
          </p:cNvSpPr>
          <p:nvPr/>
        </p:nvSpPr>
        <p:spPr bwMode="auto">
          <a:xfrm>
            <a:off x="3430588" y="1860550"/>
            <a:ext cx="1552575" cy="2114550"/>
          </a:xfrm>
          <a:custGeom>
            <a:avLst/>
            <a:gdLst>
              <a:gd name="T0" fmla="*/ 2147483646 w 978"/>
              <a:gd name="T1" fmla="*/ 2147483646 h 1332"/>
              <a:gd name="T2" fmla="*/ 2147483646 w 978"/>
              <a:gd name="T3" fmla="*/ 2147483646 h 1332"/>
              <a:gd name="T4" fmla="*/ 2147483646 w 978"/>
              <a:gd name="T5" fmla="*/ 2147483646 h 1332"/>
              <a:gd name="T6" fmla="*/ 2147483646 w 978"/>
              <a:gd name="T7" fmla="*/ 2147483646 h 1332"/>
              <a:gd name="T8" fmla="*/ 2147483646 w 978"/>
              <a:gd name="T9" fmla="*/ 2147483646 h 1332"/>
              <a:gd name="T10" fmla="*/ 2147483646 w 978"/>
              <a:gd name="T11" fmla="*/ 2147483646 h 1332"/>
              <a:gd name="T12" fmla="*/ 2147483646 w 978"/>
              <a:gd name="T13" fmla="*/ 2147483646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8"/>
              <a:gd name="T22" fmla="*/ 0 h 1332"/>
              <a:gd name="T23" fmla="*/ 978 w 978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8" h="1332">
                <a:moveTo>
                  <a:pt x="780" y="1320"/>
                </a:moveTo>
                <a:cubicBezTo>
                  <a:pt x="792" y="1326"/>
                  <a:pt x="978" y="1200"/>
                  <a:pt x="972" y="1194"/>
                </a:cubicBezTo>
                <a:cubicBezTo>
                  <a:pt x="978" y="1200"/>
                  <a:pt x="780" y="234"/>
                  <a:pt x="792" y="246"/>
                </a:cubicBezTo>
                <a:cubicBezTo>
                  <a:pt x="780" y="252"/>
                  <a:pt x="780" y="1320"/>
                  <a:pt x="786" y="1314"/>
                </a:cubicBezTo>
                <a:cubicBezTo>
                  <a:pt x="774" y="1332"/>
                  <a:pt x="12" y="1128"/>
                  <a:pt x="6" y="1116"/>
                </a:cubicBezTo>
                <a:cubicBezTo>
                  <a:pt x="0" y="1122"/>
                  <a:pt x="24" y="18"/>
                  <a:pt x="18" y="12"/>
                </a:cubicBezTo>
                <a:cubicBezTo>
                  <a:pt x="30" y="0"/>
                  <a:pt x="792" y="240"/>
                  <a:pt x="792" y="228"/>
                </a:cubicBezTo>
              </a:path>
            </a:pathLst>
          </a:custGeom>
          <a:solidFill>
            <a:srgbClr val="009999">
              <a:alpha val="65881"/>
            </a:srgb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1656" name="Line 24">
            <a:extLst>
              <a:ext uri="{FF2B5EF4-FFF2-40B4-BE49-F238E27FC236}">
                <a16:creationId xmlns:a16="http://schemas.microsoft.com/office/drawing/2014/main" id="{20B42BE9-44EC-47EE-BF2E-F13CC4D109B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062163" y="2986088"/>
            <a:ext cx="1968500" cy="327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7" name="Line 25">
            <a:extLst>
              <a:ext uri="{FF2B5EF4-FFF2-40B4-BE49-F238E27FC236}">
                <a16:creationId xmlns:a16="http://schemas.microsoft.com/office/drawing/2014/main" id="{D8F85EE9-A222-4262-AAC3-4BA72EDFD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1714500"/>
            <a:ext cx="0" cy="252095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1658" name="Object 26">
            <a:extLst>
              <a:ext uri="{FF2B5EF4-FFF2-40B4-BE49-F238E27FC236}">
                <a16:creationId xmlns:a16="http://schemas.microsoft.com/office/drawing/2014/main" id="{CEC3372B-AAF7-4F59-A378-0E1885B0F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177641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2" name="公式" r:id="rId12" imgW="209486" imgH="247684" progId="Equation.3">
                  <p:embed/>
                </p:oleObj>
              </mc:Choice>
              <mc:Fallback>
                <p:oleObj name="公式" r:id="rId12" imgW="209486" imgH="247684" progId="Equation.3">
                  <p:embed/>
                  <p:pic>
                    <p:nvPicPr>
                      <p:cNvPr id="581658" name="Object 26">
                        <a:extLst>
                          <a:ext uri="{FF2B5EF4-FFF2-40B4-BE49-F238E27FC236}">
                            <a16:creationId xmlns:a16="http://schemas.microsoft.com/office/drawing/2014/main" id="{CEC3372B-AAF7-4F59-A378-0E1885B0F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1776413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59" name="Object 27">
            <a:extLst>
              <a:ext uri="{FF2B5EF4-FFF2-40B4-BE49-F238E27FC236}">
                <a16:creationId xmlns:a16="http://schemas.microsoft.com/office/drawing/2014/main" id="{99A768F8-EF97-497C-A4AB-FA5A8B1D8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3022600"/>
          <a:ext cx="2444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3" name="公式" r:id="rId14" imgW="209486" imgH="266666" progId="Equation.3">
                  <p:embed/>
                </p:oleObj>
              </mc:Choice>
              <mc:Fallback>
                <p:oleObj name="公式" r:id="rId14" imgW="209486" imgH="266666" progId="Equation.3">
                  <p:embed/>
                  <p:pic>
                    <p:nvPicPr>
                      <p:cNvPr id="581659" name="Object 27">
                        <a:extLst>
                          <a:ext uri="{FF2B5EF4-FFF2-40B4-BE49-F238E27FC236}">
                            <a16:creationId xmlns:a16="http://schemas.microsoft.com/office/drawing/2014/main" id="{99A768F8-EF97-497C-A4AB-FA5A8B1D8B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022600"/>
                        <a:ext cx="2444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60" name="Text Box 28">
            <a:extLst>
              <a:ext uri="{FF2B5EF4-FFF2-40B4-BE49-F238E27FC236}">
                <a16:creationId xmlns:a16="http://schemas.microsoft.com/office/drawing/2014/main" id="{6D34D541-041C-4964-8FE8-1FDE54EC6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928688"/>
            <a:ext cx="751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</a:rPr>
              <a:t> 转动任何一个元件，屏幕上颜色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变化</a:t>
            </a:r>
            <a:endParaRPr lang="en-US" altLang="zh-CN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81661" name="Rectangle 29">
            <a:extLst>
              <a:ext uri="{FF2B5EF4-FFF2-40B4-BE49-F238E27FC236}">
                <a16:creationId xmlns:a16="http://schemas.microsoft.com/office/drawing/2014/main" id="{4AF7C2B7-540D-4C3E-84CB-26604A55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468813"/>
            <a:ext cx="8172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仿宋_GB2312"/>
                <a:ea typeface="仿宋_GB2312"/>
                <a:cs typeface="仿宋_GB2312"/>
              </a:rPr>
              <a:t>白光照射时，屏上由于某种颜色干涉相消</a:t>
            </a:r>
            <a:r>
              <a:rPr lang="en-US" altLang="zh-CN">
                <a:solidFill>
                  <a:schemeClr val="bg1"/>
                </a:solidFill>
                <a:latin typeface="仿宋_GB2312"/>
                <a:ea typeface="仿宋_GB2312"/>
                <a:cs typeface="仿宋_GB231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仿宋_GB2312"/>
                <a:ea typeface="仿宋_GB2312"/>
                <a:cs typeface="仿宋_GB2312"/>
              </a:rPr>
              <a:t>而呈现它的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仿宋_GB2312"/>
                <a:ea typeface="仿宋_GB2312"/>
                <a:cs typeface="仿宋_GB2312"/>
              </a:rPr>
              <a:t>互补色，这叫（</a:t>
            </a:r>
            <a:r>
              <a:rPr lang="zh-CN" altLang="en-US">
                <a:solidFill>
                  <a:srgbClr val="66FFFF"/>
                </a:solidFill>
                <a:latin typeface="仿宋_GB2312"/>
                <a:ea typeface="仿宋_GB2312"/>
                <a:cs typeface="仿宋_GB2312"/>
              </a:rPr>
              <a:t>显</a:t>
            </a:r>
            <a:r>
              <a:rPr lang="zh-CN" altLang="en-US">
                <a:solidFill>
                  <a:schemeClr val="bg1"/>
                </a:solidFill>
                <a:latin typeface="仿宋_GB2312"/>
                <a:ea typeface="仿宋_GB2312"/>
                <a:cs typeface="仿宋_GB2312"/>
              </a:rPr>
              <a:t>）</a:t>
            </a:r>
            <a:r>
              <a:rPr lang="zh-CN" altLang="en-US">
                <a:solidFill>
                  <a:srgbClr val="66FFFF"/>
                </a:solidFill>
                <a:latin typeface="仿宋_GB2312"/>
                <a:ea typeface="仿宋_GB2312"/>
                <a:cs typeface="仿宋_GB2312"/>
              </a:rPr>
              <a:t>色偏振</a:t>
            </a:r>
            <a:endParaRPr lang="en-US" alt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1662" name="Text Box 30">
            <a:extLst>
              <a:ext uri="{FF2B5EF4-FFF2-40B4-BE49-F238E27FC236}">
                <a16:creationId xmlns:a16="http://schemas.microsoft.com/office/drawing/2014/main" id="{CE5901EF-4EA3-40E8-A727-24D3B084F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456238"/>
            <a:ext cx="590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¬"/>
            </a:pPr>
            <a:r>
              <a:rPr lang="en-US" altLang="zh-CN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单色光入射</a:t>
            </a:r>
            <a:r>
              <a:rPr lang="zh-CN" altLang="en-US">
                <a:solidFill>
                  <a:schemeClr val="bg1"/>
                </a:solidFill>
                <a:sym typeface="Wingdings" panose="05000000000000000000" pitchFamily="2" charset="2"/>
              </a:rPr>
              <a:t>，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</a:rPr>
              <a:t>波晶片厚度不均匀，</a:t>
            </a:r>
          </a:p>
        </p:txBody>
      </p:sp>
      <p:sp>
        <p:nvSpPr>
          <p:cNvPr id="581663" name="Text Box 31">
            <a:extLst>
              <a:ext uri="{FF2B5EF4-FFF2-40B4-BE49-F238E27FC236}">
                <a16:creationId xmlns:a16="http://schemas.microsoft.com/office/drawing/2014/main" id="{F67166B5-3C32-4607-9A6C-90088E08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984875"/>
            <a:ext cx="860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¬"/>
            </a:pPr>
            <a:r>
              <a:rPr lang="en-US" altLang="zh-CN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白光入射</a:t>
            </a:r>
            <a:r>
              <a:rPr lang="zh-CN" altLang="en-US">
                <a:solidFill>
                  <a:schemeClr val="bg1"/>
                </a:solidFill>
                <a:sym typeface="Wingdings" panose="05000000000000000000" pitchFamily="2" charset="2"/>
              </a:rPr>
              <a:t>，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</a:rPr>
              <a:t>波晶片厚度不均匀，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屏幕上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</a:rPr>
              <a:t>出现彩色干涉图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81664" name="Line 32">
            <a:extLst>
              <a:ext uri="{FF2B5EF4-FFF2-40B4-BE49-F238E27FC236}">
                <a16:creationId xmlns:a16="http://schemas.microsoft.com/office/drawing/2014/main" id="{529957AA-FF13-42B1-8737-6588D344C5FA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2790825" y="3100388"/>
            <a:ext cx="576263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E7F53274-2293-423E-816A-1ECCCAA96C9F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2286000"/>
            <a:ext cx="1131888" cy="2016125"/>
            <a:chOff x="1033" y="1797"/>
            <a:chExt cx="713" cy="1270"/>
          </a:xfrm>
        </p:grpSpPr>
        <p:sp>
          <p:nvSpPr>
            <p:cNvPr id="16437" name="Oval 34">
              <a:extLst>
                <a:ext uri="{FF2B5EF4-FFF2-40B4-BE49-F238E27FC236}">
                  <a16:creationId xmlns:a16="http://schemas.microsoft.com/office/drawing/2014/main" id="{B4A896F4-05C6-4463-A0C0-4E0E22FA09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12701">
              <a:off x="1033" y="1797"/>
              <a:ext cx="713" cy="1270"/>
            </a:xfrm>
            <a:prstGeom prst="ellipse">
              <a:avLst/>
            </a:prstGeom>
            <a:solidFill>
              <a:srgbClr val="009999">
                <a:alpha val="67058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38" name="Line 35">
              <a:extLst>
                <a:ext uri="{FF2B5EF4-FFF2-40B4-BE49-F238E27FC236}">
                  <a16:creationId xmlns:a16="http://schemas.microsoft.com/office/drawing/2014/main" id="{BDE2A2EF-DC5F-4542-87AD-FCB72DDDA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0" y="2306"/>
              <a:ext cx="635" cy="272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1668" name="Line 36">
            <a:extLst>
              <a:ext uri="{FF2B5EF4-FFF2-40B4-BE49-F238E27FC236}">
                <a16:creationId xmlns:a16="http://schemas.microsoft.com/office/drawing/2014/main" id="{619117E5-395F-49A3-9DCE-FBB628850A9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73100" y="3308350"/>
            <a:ext cx="1385888" cy="2301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69" name="Line 37">
            <a:extLst>
              <a:ext uri="{FF2B5EF4-FFF2-40B4-BE49-F238E27FC236}">
                <a16:creationId xmlns:a16="http://schemas.microsoft.com/office/drawing/2014/main" id="{245CAD69-6D75-4D45-9510-DEB01D59E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1911350"/>
            <a:ext cx="0" cy="252095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0" name="Line 38">
            <a:extLst>
              <a:ext uri="{FF2B5EF4-FFF2-40B4-BE49-F238E27FC236}">
                <a16:creationId xmlns:a16="http://schemas.microsoft.com/office/drawing/2014/main" id="{8529F9AF-1DF9-43F8-9278-724E3E948E0A}"/>
              </a:ext>
            </a:extLst>
          </p:cNvPr>
          <p:cNvSpPr>
            <a:spLocks noChangeAspect="1" noChangeShapeType="1"/>
          </p:cNvSpPr>
          <p:nvPr/>
        </p:nvSpPr>
        <p:spPr bwMode="auto">
          <a:xfrm rot="-1440000">
            <a:off x="1311275" y="2708275"/>
            <a:ext cx="1511300" cy="12096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1" name="Line 39">
            <a:extLst>
              <a:ext uri="{FF2B5EF4-FFF2-40B4-BE49-F238E27FC236}">
                <a16:creationId xmlns:a16="http://schemas.microsoft.com/office/drawing/2014/main" id="{B1F520E7-1EB3-4431-AC4F-9B2C5D03CDA6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681038" y="3448050"/>
            <a:ext cx="576262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8">
            <a:extLst>
              <a:ext uri="{FF2B5EF4-FFF2-40B4-BE49-F238E27FC236}">
                <a16:creationId xmlns:a16="http://schemas.microsoft.com/office/drawing/2014/main" id="{44461A78-86D3-4502-B08B-68AE2E365809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984250"/>
            <a:ext cx="1785937" cy="3071813"/>
            <a:chOff x="4656" y="816"/>
            <a:chExt cx="960" cy="1920"/>
          </a:xfrm>
        </p:grpSpPr>
        <p:sp>
          <p:nvSpPr>
            <p:cNvPr id="16428" name="Rectangle 69">
              <a:extLst>
                <a:ext uri="{FF2B5EF4-FFF2-40B4-BE49-F238E27FC236}">
                  <a16:creationId xmlns:a16="http://schemas.microsoft.com/office/drawing/2014/main" id="{A721520B-16D7-4FA9-A9BD-4CD3A572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816"/>
              <a:ext cx="960" cy="1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6429" name="Group 70">
              <a:extLst>
                <a:ext uri="{FF2B5EF4-FFF2-40B4-BE49-F238E27FC236}">
                  <a16:creationId xmlns:a16="http://schemas.microsoft.com/office/drawing/2014/main" id="{8D5155B1-BC34-4DA4-8F84-CAB39225B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1" y="1307"/>
              <a:ext cx="816" cy="984"/>
              <a:chOff x="3973" y="1355"/>
              <a:chExt cx="816" cy="984"/>
            </a:xfrm>
          </p:grpSpPr>
          <p:sp>
            <p:nvSpPr>
              <p:cNvPr id="16430" name="Rectangle 71">
                <a:extLst>
                  <a:ext uri="{FF2B5EF4-FFF2-40B4-BE49-F238E27FC236}">
                    <a16:creationId xmlns:a16="http://schemas.microsoft.com/office/drawing/2014/main" id="{D01DDD46-E2FC-4EE9-B35B-E2760CFEA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1355"/>
                <a:ext cx="816" cy="14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1" name="Rectangle 72">
                <a:extLst>
                  <a:ext uri="{FF2B5EF4-FFF2-40B4-BE49-F238E27FC236}">
                    <a16:creationId xmlns:a16="http://schemas.microsoft.com/office/drawing/2014/main" id="{F9F9575F-85BB-4098-85A1-3F08B33FF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1492"/>
                <a:ext cx="816" cy="14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2" name="Rectangle 73">
                <a:extLst>
                  <a:ext uri="{FF2B5EF4-FFF2-40B4-BE49-F238E27FC236}">
                    <a16:creationId xmlns:a16="http://schemas.microsoft.com/office/drawing/2014/main" id="{DFC6490A-D8D1-442A-B474-DD0F0B1C2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1636"/>
                <a:ext cx="816" cy="14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3" name="Rectangle 74">
                <a:extLst>
                  <a:ext uri="{FF2B5EF4-FFF2-40B4-BE49-F238E27FC236}">
                    <a16:creationId xmlns:a16="http://schemas.microsoft.com/office/drawing/2014/main" id="{7F5D043B-517B-435A-9D93-5090AF97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1770"/>
                <a:ext cx="816" cy="14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4" name="Rectangle 75">
                <a:extLst>
                  <a:ext uri="{FF2B5EF4-FFF2-40B4-BE49-F238E27FC236}">
                    <a16:creationId xmlns:a16="http://schemas.microsoft.com/office/drawing/2014/main" id="{6030F7AE-A39F-48A9-A969-CBB7A2B15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1914"/>
                <a:ext cx="816" cy="14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5" name="Rectangle 76">
                <a:extLst>
                  <a:ext uri="{FF2B5EF4-FFF2-40B4-BE49-F238E27FC236}">
                    <a16:creationId xmlns:a16="http://schemas.microsoft.com/office/drawing/2014/main" id="{241C1527-87C5-45C8-8462-2ED371276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2195"/>
                <a:ext cx="816" cy="14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6" name="Rectangle 77">
                <a:extLst>
                  <a:ext uri="{FF2B5EF4-FFF2-40B4-BE49-F238E27FC236}">
                    <a16:creationId xmlns:a16="http://schemas.microsoft.com/office/drawing/2014/main" id="{7C03BB62-1491-4065-9BC9-4BD5EAD4A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2057"/>
                <a:ext cx="816" cy="14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581672" name="Line 40">
            <a:extLst>
              <a:ext uri="{FF2B5EF4-FFF2-40B4-BE49-F238E27FC236}">
                <a16:creationId xmlns:a16="http://schemas.microsoft.com/office/drawing/2014/main" id="{26022145-C8DD-49D2-95A7-AA916B9BE563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6904038" y="2420938"/>
            <a:ext cx="576262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3" name="Rectangle 41">
            <a:extLst>
              <a:ext uri="{FF2B5EF4-FFF2-40B4-BE49-F238E27FC236}">
                <a16:creationId xmlns:a16="http://schemas.microsoft.com/office/drawing/2014/main" id="{632FA0BD-6461-4560-B1D4-4E1417BB9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5456238"/>
            <a:ext cx="317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  <a:sym typeface="Wingdings" panose="05000000000000000000" pitchFamily="2" charset="2"/>
              </a:rPr>
              <a:t>屏幕上</a:t>
            </a:r>
            <a:r>
              <a:rPr lang="zh-CN" altLang="en-US">
                <a:solidFill>
                  <a:schemeClr val="bg1"/>
                </a:solidFill>
                <a:ea typeface="仿宋_GB2312"/>
                <a:cs typeface="仿宋_GB2312"/>
              </a:rPr>
              <a:t>出现干涉图样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423" name="灯片编号占位符 1">
            <a:extLst>
              <a:ext uri="{FF2B5EF4-FFF2-40B4-BE49-F238E27FC236}">
                <a16:creationId xmlns:a16="http://schemas.microsoft.com/office/drawing/2014/main" id="{0B22CC2D-3F87-4C4E-BEB5-E288C9EFE41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0C822D-DBC0-4E03-AD4D-FC49C50B3C95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sp>
        <p:nvSpPr>
          <p:cNvPr id="53" name="Arc 27">
            <a:extLst>
              <a:ext uri="{FF2B5EF4-FFF2-40B4-BE49-F238E27FC236}">
                <a16:creationId xmlns:a16="http://schemas.microsoft.com/office/drawing/2014/main" id="{F5032446-023F-4BD0-B851-401DCC55BC0A}"/>
              </a:ext>
            </a:extLst>
          </p:cNvPr>
          <p:cNvSpPr>
            <a:spLocks/>
          </p:cNvSpPr>
          <p:nvPr/>
        </p:nvSpPr>
        <p:spPr bwMode="auto">
          <a:xfrm rot="14381396" flipV="1">
            <a:off x="2003425" y="2935288"/>
            <a:ext cx="301625" cy="339725"/>
          </a:xfrm>
          <a:custGeom>
            <a:avLst/>
            <a:gdLst>
              <a:gd name="T0" fmla="*/ 0 w 21618"/>
              <a:gd name="T1" fmla="*/ 2147483646 h 21600"/>
              <a:gd name="T2" fmla="*/ 2147483646 w 21618"/>
              <a:gd name="T3" fmla="*/ 2147483646 h 21600"/>
              <a:gd name="T4" fmla="*/ 2147483646 w 21618"/>
              <a:gd name="T5" fmla="*/ 2147483646 h 21600"/>
              <a:gd name="T6" fmla="*/ 0 60000 65536"/>
              <a:gd name="T7" fmla="*/ 0 60000 65536"/>
              <a:gd name="T8" fmla="*/ 0 60000 65536"/>
              <a:gd name="T9" fmla="*/ 0 w 21618"/>
              <a:gd name="T10" fmla="*/ 0 h 21600"/>
              <a:gd name="T11" fmla="*/ 21618 w 2161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8" h="21600" fill="none" extrusionOk="0">
                <a:moveTo>
                  <a:pt x="-1" y="186"/>
                </a:moveTo>
                <a:cubicBezTo>
                  <a:pt x="939" y="62"/>
                  <a:pt x="1885" y="-1"/>
                  <a:pt x="2833" y="0"/>
                </a:cubicBezTo>
                <a:cubicBezTo>
                  <a:pt x="10606" y="0"/>
                  <a:pt x="17780" y="4177"/>
                  <a:pt x="21618" y="10937"/>
                </a:cubicBezTo>
              </a:path>
              <a:path w="21618" h="21600" stroke="0" extrusionOk="0">
                <a:moveTo>
                  <a:pt x="-1" y="186"/>
                </a:moveTo>
                <a:cubicBezTo>
                  <a:pt x="939" y="62"/>
                  <a:pt x="1885" y="-1"/>
                  <a:pt x="2833" y="0"/>
                </a:cubicBezTo>
                <a:cubicBezTo>
                  <a:pt x="10606" y="0"/>
                  <a:pt x="17780" y="4177"/>
                  <a:pt x="21618" y="10937"/>
                </a:cubicBezTo>
                <a:lnTo>
                  <a:pt x="2833" y="21600"/>
                </a:lnTo>
                <a:lnTo>
                  <a:pt x="-1" y="186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" name="Object 28">
            <a:extLst>
              <a:ext uri="{FF2B5EF4-FFF2-40B4-BE49-F238E27FC236}">
                <a16:creationId xmlns:a16="http://schemas.microsoft.com/office/drawing/2014/main" id="{21D7F08B-7F82-407A-8D46-17481E86D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7263" y="2746375"/>
          <a:ext cx="220662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4" name="公式" r:id="rId16" imgW="247714" imgH="209414" progId="Equation.3">
                  <p:embed/>
                </p:oleObj>
              </mc:Choice>
              <mc:Fallback>
                <p:oleObj name="公式" r:id="rId16" imgW="247714" imgH="209414" progId="Equation.3">
                  <p:embed/>
                  <p:pic>
                    <p:nvPicPr>
                      <p:cNvPr id="54" name="Object 28">
                        <a:extLst>
                          <a:ext uri="{FF2B5EF4-FFF2-40B4-BE49-F238E27FC236}">
                            <a16:creationId xmlns:a16="http://schemas.microsoft.com/office/drawing/2014/main" id="{21D7F08B-7F82-407A-8D46-17481E86D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746375"/>
                        <a:ext cx="220662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Arc 29">
            <a:extLst>
              <a:ext uri="{FF2B5EF4-FFF2-40B4-BE49-F238E27FC236}">
                <a16:creationId xmlns:a16="http://schemas.microsoft.com/office/drawing/2014/main" id="{38361F31-3BAF-4DEF-9288-7BE8E82E4C7D}"/>
              </a:ext>
            </a:extLst>
          </p:cNvPr>
          <p:cNvSpPr>
            <a:spLocks/>
          </p:cNvSpPr>
          <p:nvPr/>
        </p:nvSpPr>
        <p:spPr bwMode="auto">
          <a:xfrm rot="12029211" flipV="1">
            <a:off x="5792788" y="2130425"/>
            <a:ext cx="249237" cy="328613"/>
          </a:xfrm>
          <a:custGeom>
            <a:avLst/>
            <a:gdLst>
              <a:gd name="T0" fmla="*/ 2147483646 w 17885"/>
              <a:gd name="T1" fmla="*/ 0 h 20936"/>
              <a:gd name="T2" fmla="*/ 2147483646 w 17885"/>
              <a:gd name="T3" fmla="*/ 2147483646 h 20936"/>
              <a:gd name="T4" fmla="*/ 0 w 17885"/>
              <a:gd name="T5" fmla="*/ 2147483646 h 20936"/>
              <a:gd name="T6" fmla="*/ 0 60000 65536"/>
              <a:gd name="T7" fmla="*/ 0 60000 65536"/>
              <a:gd name="T8" fmla="*/ 0 60000 65536"/>
              <a:gd name="T9" fmla="*/ 0 w 17885"/>
              <a:gd name="T10" fmla="*/ 0 h 20936"/>
              <a:gd name="T11" fmla="*/ 17885 w 17885"/>
              <a:gd name="T12" fmla="*/ 20936 h 209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5" h="20936" fill="none" extrusionOk="0">
                <a:moveTo>
                  <a:pt x="5314" y="0"/>
                </a:moveTo>
                <a:cubicBezTo>
                  <a:pt x="10444" y="1302"/>
                  <a:pt x="14917" y="4442"/>
                  <a:pt x="17885" y="8824"/>
                </a:cubicBezTo>
              </a:path>
              <a:path w="17885" h="20936" stroke="0" extrusionOk="0">
                <a:moveTo>
                  <a:pt x="5314" y="0"/>
                </a:moveTo>
                <a:cubicBezTo>
                  <a:pt x="10444" y="1302"/>
                  <a:pt x="14917" y="4442"/>
                  <a:pt x="17885" y="8824"/>
                </a:cubicBezTo>
                <a:lnTo>
                  <a:pt x="0" y="20936"/>
                </a:lnTo>
                <a:lnTo>
                  <a:pt x="5314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" name="Object 30">
            <a:extLst>
              <a:ext uri="{FF2B5EF4-FFF2-40B4-BE49-F238E27FC236}">
                <a16:creationId xmlns:a16="http://schemas.microsoft.com/office/drawing/2014/main" id="{DA71C6EA-3FF2-4B35-858F-503D2305F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7063" y="1706563"/>
          <a:ext cx="2413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5" name="公式" r:id="rId18" imgW="276155" imgH="380864" progId="Equation.3">
                  <p:embed/>
                </p:oleObj>
              </mc:Choice>
              <mc:Fallback>
                <p:oleObj name="公式" r:id="rId18" imgW="276155" imgH="380864" progId="Equation.3">
                  <p:embed/>
                  <p:pic>
                    <p:nvPicPr>
                      <p:cNvPr id="56" name="Object 30">
                        <a:extLst>
                          <a:ext uri="{FF2B5EF4-FFF2-40B4-BE49-F238E27FC236}">
                            <a16:creationId xmlns:a16="http://schemas.microsoft.com/office/drawing/2014/main" id="{DA71C6EA-3FF2-4B35-858F-503D2305F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1706563"/>
                        <a:ext cx="2413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8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utoUpdateAnimBg="0"/>
      <p:bldP spid="581635" grpId="0" animBg="1"/>
      <p:bldP spid="581642" grpId="0" animBg="1"/>
      <p:bldP spid="581642" grpId="1" animBg="1"/>
      <p:bldP spid="581652" grpId="0" animBg="1"/>
      <p:bldP spid="581653" grpId="0" animBg="1"/>
      <p:bldP spid="581660" grpId="0"/>
      <p:bldP spid="581661" grpId="0" autoUpdateAnimBg="0"/>
      <p:bldP spid="581662" grpId="0" autoUpdateAnimBg="0"/>
      <p:bldP spid="581663" grpId="0" autoUpdateAnimBg="0"/>
      <p:bldP spid="5816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AutoShape 2">
            <a:extLst>
              <a:ext uri="{FF2B5EF4-FFF2-40B4-BE49-F238E27FC236}">
                <a16:creationId xmlns:a16="http://schemas.microsoft.com/office/drawing/2014/main" id="{EA055123-7267-4CF6-9FA5-3899E2478D2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73057" y="1955006"/>
            <a:ext cx="2554288" cy="1635125"/>
          </a:xfrm>
          <a:prstGeom prst="parallelogram">
            <a:avLst>
              <a:gd name="adj" fmla="val 22788"/>
            </a:avLst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2659" name="Line 3">
            <a:extLst>
              <a:ext uri="{FF2B5EF4-FFF2-40B4-BE49-F238E27FC236}">
                <a16:creationId xmlns:a16="http://schemas.microsoft.com/office/drawing/2014/main" id="{9E921537-D788-4350-9A8D-1F346FB0CA7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76950" y="2709863"/>
            <a:ext cx="1806575" cy="2984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60" name="Oval 4">
            <a:extLst>
              <a:ext uri="{FF2B5EF4-FFF2-40B4-BE49-F238E27FC236}">
                <a16:creationId xmlns:a16="http://schemas.microsoft.com/office/drawing/2014/main" id="{6EAC0891-5D39-4B51-BB75-50C4B91C249B}"/>
              </a:ext>
            </a:extLst>
          </p:cNvPr>
          <p:cNvSpPr>
            <a:spLocks noChangeArrowheads="1"/>
          </p:cNvSpPr>
          <p:nvPr/>
        </p:nvSpPr>
        <p:spPr bwMode="auto">
          <a:xfrm rot="-1312701">
            <a:off x="5514975" y="1989138"/>
            <a:ext cx="1131888" cy="2016125"/>
          </a:xfrm>
          <a:prstGeom prst="ellipse">
            <a:avLst/>
          </a:prstGeom>
          <a:solidFill>
            <a:srgbClr val="009999">
              <a:alpha val="67058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9999"/>
            </a:extrusionClr>
            <a:contourClr>
              <a:srgbClr val="009999"/>
            </a:contourClr>
          </a:sp3d>
        </p:spPr>
        <p:txBody>
          <a:bodyPr wrap="none" anchor="ctr">
            <a:flatTx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2661" name="Line 5">
            <a:extLst>
              <a:ext uri="{FF2B5EF4-FFF2-40B4-BE49-F238E27FC236}">
                <a16:creationId xmlns:a16="http://schemas.microsoft.com/office/drawing/2014/main" id="{B01747C3-93CD-4442-8F74-CBCBC3A7556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17975" y="3003550"/>
            <a:ext cx="1968500" cy="327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62" name="Rectangle 6">
            <a:extLst>
              <a:ext uri="{FF2B5EF4-FFF2-40B4-BE49-F238E27FC236}">
                <a16:creationId xmlns:a16="http://schemas.microsoft.com/office/drawing/2014/main" id="{F3372024-9D89-4A05-9F79-F152AB05B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514600"/>
            <a:ext cx="1812925" cy="1741488"/>
          </a:xfrm>
          <a:prstGeom prst="rect">
            <a:avLst/>
          </a:prstGeom>
          <a:solidFill>
            <a:srgbClr val="009999">
              <a:alpha val="67058"/>
            </a:srgbClr>
          </a:solidFill>
          <a:ln w="9525">
            <a:miter lim="800000"/>
            <a:headEnd/>
            <a:tailEnd/>
          </a:ln>
          <a:scene3d>
            <a:camera prst="legacyObliqueTopRight">
              <a:rot lat="0" lon="1799995" rev="0"/>
            </a:camera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009999"/>
            </a:extrusionClr>
            <a:contourClr>
              <a:srgbClr val="009999"/>
            </a:contourClr>
          </a:sp3d>
        </p:spPr>
        <p:txBody>
          <a:bodyPr wrap="none" anchor="ctr">
            <a:flatTx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2663" name="Line 7">
            <a:extLst>
              <a:ext uri="{FF2B5EF4-FFF2-40B4-BE49-F238E27FC236}">
                <a16:creationId xmlns:a16="http://schemas.microsoft.com/office/drawing/2014/main" id="{F069E326-6592-4AFE-A9E9-50944C19C49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144713" y="3333750"/>
            <a:ext cx="1968500" cy="327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64" name="Text Box 8">
            <a:extLst>
              <a:ext uri="{FF2B5EF4-FFF2-40B4-BE49-F238E27FC236}">
                <a16:creationId xmlns:a16="http://schemas.microsoft.com/office/drawing/2014/main" id="{B90C6E2E-2773-437F-8504-AA393EA31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400050"/>
            <a:ext cx="380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二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</a:rPr>
              <a:t>偏振光的干涉原理分析</a:t>
            </a:r>
          </a:p>
        </p:txBody>
      </p:sp>
      <p:sp>
        <p:nvSpPr>
          <p:cNvPr id="582665" name="Oval 9">
            <a:extLst>
              <a:ext uri="{FF2B5EF4-FFF2-40B4-BE49-F238E27FC236}">
                <a16:creationId xmlns:a16="http://schemas.microsoft.com/office/drawing/2014/main" id="{F68C4886-5B5C-4C3C-9521-3D1072034FF5}"/>
              </a:ext>
            </a:extLst>
          </p:cNvPr>
          <p:cNvSpPr>
            <a:spLocks noChangeArrowheads="1"/>
          </p:cNvSpPr>
          <p:nvPr/>
        </p:nvSpPr>
        <p:spPr bwMode="auto">
          <a:xfrm rot="-1312701">
            <a:off x="1555750" y="2636838"/>
            <a:ext cx="1131888" cy="2016125"/>
          </a:xfrm>
          <a:prstGeom prst="ellipse">
            <a:avLst/>
          </a:prstGeom>
          <a:solidFill>
            <a:srgbClr val="009999">
              <a:alpha val="67058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9999"/>
            </a:extrusionClr>
            <a:contourClr>
              <a:srgbClr val="009999"/>
            </a:contourClr>
          </a:sp3d>
        </p:spPr>
        <p:txBody>
          <a:bodyPr wrap="none" anchor="ctr">
            <a:flatTx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82666" name="Line 10">
            <a:extLst>
              <a:ext uri="{FF2B5EF4-FFF2-40B4-BE49-F238E27FC236}">
                <a16:creationId xmlns:a16="http://schemas.microsoft.com/office/drawing/2014/main" id="{47A04862-CF22-46A4-92C1-BBDE72D197D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650" y="3659188"/>
            <a:ext cx="1385888" cy="2301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67" name="Line 11">
            <a:extLst>
              <a:ext uri="{FF2B5EF4-FFF2-40B4-BE49-F238E27FC236}">
                <a16:creationId xmlns:a16="http://schemas.microsoft.com/office/drawing/2014/main" id="{59CC7AB1-B821-4B94-B929-480FF194F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2420938"/>
            <a:ext cx="0" cy="252095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68" name="Line 12">
            <a:extLst>
              <a:ext uri="{FF2B5EF4-FFF2-40B4-BE49-F238E27FC236}">
                <a16:creationId xmlns:a16="http://schemas.microsoft.com/office/drawing/2014/main" id="{0CC034B0-9628-4DD7-B043-DA967FC153FA}"/>
              </a:ext>
            </a:extLst>
          </p:cNvPr>
          <p:cNvSpPr>
            <a:spLocks noChangeAspect="1" noChangeShapeType="1"/>
          </p:cNvSpPr>
          <p:nvPr/>
        </p:nvSpPr>
        <p:spPr bwMode="auto">
          <a:xfrm rot="-1440000">
            <a:off x="1393825" y="3059113"/>
            <a:ext cx="1511300" cy="12096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69" name="Line 13">
            <a:extLst>
              <a:ext uri="{FF2B5EF4-FFF2-40B4-BE49-F238E27FC236}">
                <a16:creationId xmlns:a16="http://schemas.microsoft.com/office/drawing/2014/main" id="{29184792-14D7-4A74-B430-37647F770885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763588" y="3798888"/>
            <a:ext cx="576262" cy="73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70" name="Line 14">
            <a:extLst>
              <a:ext uri="{FF2B5EF4-FFF2-40B4-BE49-F238E27FC236}">
                <a16:creationId xmlns:a16="http://schemas.microsoft.com/office/drawing/2014/main" id="{B5016C0B-2FE1-4EEF-A000-B53CFBDF0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062163"/>
            <a:ext cx="0" cy="252095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71" name="Line 15">
            <a:extLst>
              <a:ext uri="{FF2B5EF4-FFF2-40B4-BE49-F238E27FC236}">
                <a16:creationId xmlns:a16="http://schemas.microsoft.com/office/drawing/2014/main" id="{CCC6A409-0597-4771-8E09-1A9B7B4A5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1713" y="1779588"/>
            <a:ext cx="0" cy="252095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72" name="Line 16">
            <a:extLst>
              <a:ext uri="{FF2B5EF4-FFF2-40B4-BE49-F238E27FC236}">
                <a16:creationId xmlns:a16="http://schemas.microsoft.com/office/drawing/2014/main" id="{4B74F4C1-85A6-4407-BD1C-59926EB43EF0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2851150" y="3460750"/>
            <a:ext cx="576263" cy="73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73" name="Line 17">
            <a:extLst>
              <a:ext uri="{FF2B5EF4-FFF2-40B4-BE49-F238E27FC236}">
                <a16:creationId xmlns:a16="http://schemas.microsoft.com/office/drawing/2014/main" id="{1CFB4643-E668-47F3-8B81-CD7C48DFC852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4940300" y="3108325"/>
            <a:ext cx="576263" cy="73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74" name="Line 18">
            <a:extLst>
              <a:ext uri="{FF2B5EF4-FFF2-40B4-BE49-F238E27FC236}">
                <a16:creationId xmlns:a16="http://schemas.microsoft.com/office/drawing/2014/main" id="{86692905-8584-4739-B8B2-844075A19392}"/>
              </a:ext>
            </a:extLst>
          </p:cNvPr>
          <p:cNvSpPr>
            <a:spLocks noChangeShapeType="1"/>
          </p:cNvSpPr>
          <p:nvPr/>
        </p:nvSpPr>
        <p:spPr bwMode="auto">
          <a:xfrm rot="21480000" flipV="1">
            <a:off x="6986588" y="2771775"/>
            <a:ext cx="576262" cy="730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75" name="Line 19">
            <a:extLst>
              <a:ext uri="{FF2B5EF4-FFF2-40B4-BE49-F238E27FC236}">
                <a16:creationId xmlns:a16="http://schemas.microsoft.com/office/drawing/2014/main" id="{AB3ACC88-8281-478F-B91E-47B8F3E4C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916238"/>
            <a:ext cx="0" cy="4206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76" name="Line 20">
            <a:extLst>
              <a:ext uri="{FF2B5EF4-FFF2-40B4-BE49-F238E27FC236}">
                <a16:creationId xmlns:a16="http://schemas.microsoft.com/office/drawing/2014/main" id="{A97BC9A4-DD33-4EC7-AF06-04B87C27E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075" y="2093913"/>
            <a:ext cx="792163" cy="18002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77" name="Line 21">
            <a:extLst>
              <a:ext uri="{FF2B5EF4-FFF2-40B4-BE49-F238E27FC236}">
                <a16:creationId xmlns:a16="http://schemas.microsoft.com/office/drawing/2014/main" id="{D4E4AB2B-7F95-4AA4-BC97-7323F9BCD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6238" y="3444875"/>
            <a:ext cx="1008062" cy="4318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78" name="Line 22">
            <a:extLst>
              <a:ext uri="{FF2B5EF4-FFF2-40B4-BE49-F238E27FC236}">
                <a16:creationId xmlns:a16="http://schemas.microsoft.com/office/drawing/2014/main" id="{993ED44E-904A-4242-A5AA-7FDB94F5DAEC}"/>
              </a:ext>
            </a:extLst>
          </p:cNvPr>
          <p:cNvSpPr>
            <a:spLocks noChangeAspect="1" noChangeShapeType="1"/>
          </p:cNvSpPr>
          <p:nvPr/>
        </p:nvSpPr>
        <p:spPr bwMode="auto">
          <a:xfrm rot="-1440000">
            <a:off x="5353050" y="2406650"/>
            <a:ext cx="1511300" cy="12096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2679" name="Object 23">
            <a:extLst>
              <a:ext uri="{FF2B5EF4-FFF2-40B4-BE49-F238E27FC236}">
                <a16:creationId xmlns:a16="http://schemas.microsoft.com/office/drawing/2014/main" id="{6344F003-1442-46DE-AA0D-6463FE067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1989138"/>
          <a:ext cx="2619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62" name="公式" r:id="rId4" imgW="266675" imgH="419134" progId="Equation.3">
                  <p:embed/>
                </p:oleObj>
              </mc:Choice>
              <mc:Fallback>
                <p:oleObj name="公式" r:id="rId4" imgW="266675" imgH="419134" progId="Equation.3">
                  <p:embed/>
                  <p:pic>
                    <p:nvPicPr>
                      <p:cNvPr id="582679" name="Object 23">
                        <a:extLst>
                          <a:ext uri="{FF2B5EF4-FFF2-40B4-BE49-F238E27FC236}">
                            <a16:creationId xmlns:a16="http://schemas.microsoft.com/office/drawing/2014/main" id="{6344F003-1442-46DE-AA0D-6463FE067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989138"/>
                        <a:ext cx="2619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80" name="Object 24">
            <a:extLst>
              <a:ext uri="{FF2B5EF4-FFF2-40B4-BE49-F238E27FC236}">
                <a16:creationId xmlns:a16="http://schemas.microsoft.com/office/drawing/2014/main" id="{3CF0B9AD-B625-4137-98B5-2259B830D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4975" y="1412875"/>
          <a:ext cx="2968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63" name="公式" r:id="rId6" imgW="304902" imgH="419134" progId="Equation.3">
                  <p:embed/>
                </p:oleObj>
              </mc:Choice>
              <mc:Fallback>
                <p:oleObj name="公式" r:id="rId6" imgW="304902" imgH="419134" progId="Equation.3">
                  <p:embed/>
                  <p:pic>
                    <p:nvPicPr>
                      <p:cNvPr id="582680" name="Object 24">
                        <a:extLst>
                          <a:ext uri="{FF2B5EF4-FFF2-40B4-BE49-F238E27FC236}">
                            <a16:creationId xmlns:a16="http://schemas.microsoft.com/office/drawing/2014/main" id="{3CF0B9AD-B625-4137-98B5-2259B830D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1412875"/>
                        <a:ext cx="2968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81" name="Object 25">
            <a:extLst>
              <a:ext uri="{FF2B5EF4-FFF2-40B4-BE49-F238E27FC236}">
                <a16:creationId xmlns:a16="http://schemas.microsoft.com/office/drawing/2014/main" id="{F18DBEF5-8BDA-4E9E-ACC2-ACF921B91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773238"/>
          <a:ext cx="2508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64" name="公式" r:id="rId8" imgW="247714" imgH="304936" progId="Equation.3">
                  <p:embed/>
                </p:oleObj>
              </mc:Choice>
              <mc:Fallback>
                <p:oleObj name="公式" r:id="rId8" imgW="247714" imgH="304936" progId="Equation.3">
                  <p:embed/>
                  <p:pic>
                    <p:nvPicPr>
                      <p:cNvPr id="582681" name="Object 25">
                        <a:extLst>
                          <a:ext uri="{FF2B5EF4-FFF2-40B4-BE49-F238E27FC236}">
                            <a16:creationId xmlns:a16="http://schemas.microsoft.com/office/drawing/2014/main" id="{F18DBEF5-8BDA-4E9E-ACC2-ACF921B91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73238"/>
                        <a:ext cx="2508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82" name="Arc 26">
            <a:extLst>
              <a:ext uri="{FF2B5EF4-FFF2-40B4-BE49-F238E27FC236}">
                <a16:creationId xmlns:a16="http://schemas.microsoft.com/office/drawing/2014/main" id="{8E9877A9-EBED-4D3C-A321-384A852EAABA}"/>
              </a:ext>
            </a:extLst>
          </p:cNvPr>
          <p:cNvSpPr>
            <a:spLocks/>
          </p:cNvSpPr>
          <p:nvPr/>
        </p:nvSpPr>
        <p:spPr bwMode="auto">
          <a:xfrm rot="14381396" flipV="1">
            <a:off x="2068513" y="3319463"/>
            <a:ext cx="301625" cy="339725"/>
          </a:xfrm>
          <a:custGeom>
            <a:avLst/>
            <a:gdLst>
              <a:gd name="T0" fmla="*/ 0 w 21618"/>
              <a:gd name="T1" fmla="*/ 2147483646 h 21600"/>
              <a:gd name="T2" fmla="*/ 2147483646 w 21618"/>
              <a:gd name="T3" fmla="*/ 2147483646 h 21600"/>
              <a:gd name="T4" fmla="*/ 2147483646 w 21618"/>
              <a:gd name="T5" fmla="*/ 2147483646 h 21600"/>
              <a:gd name="T6" fmla="*/ 0 60000 65536"/>
              <a:gd name="T7" fmla="*/ 0 60000 65536"/>
              <a:gd name="T8" fmla="*/ 0 60000 65536"/>
              <a:gd name="T9" fmla="*/ 0 w 21618"/>
              <a:gd name="T10" fmla="*/ 0 h 21600"/>
              <a:gd name="T11" fmla="*/ 21618 w 2161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8" h="21600" fill="none" extrusionOk="0">
                <a:moveTo>
                  <a:pt x="-1" y="186"/>
                </a:moveTo>
                <a:cubicBezTo>
                  <a:pt x="939" y="62"/>
                  <a:pt x="1885" y="-1"/>
                  <a:pt x="2833" y="0"/>
                </a:cubicBezTo>
                <a:cubicBezTo>
                  <a:pt x="10606" y="0"/>
                  <a:pt x="17780" y="4177"/>
                  <a:pt x="21618" y="10937"/>
                </a:cubicBezTo>
              </a:path>
              <a:path w="21618" h="21600" stroke="0" extrusionOk="0">
                <a:moveTo>
                  <a:pt x="-1" y="186"/>
                </a:moveTo>
                <a:cubicBezTo>
                  <a:pt x="939" y="62"/>
                  <a:pt x="1885" y="-1"/>
                  <a:pt x="2833" y="0"/>
                </a:cubicBezTo>
                <a:cubicBezTo>
                  <a:pt x="10606" y="0"/>
                  <a:pt x="17780" y="4177"/>
                  <a:pt x="21618" y="10937"/>
                </a:cubicBezTo>
                <a:lnTo>
                  <a:pt x="2833" y="21600"/>
                </a:lnTo>
                <a:lnTo>
                  <a:pt x="-1" y="186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2683" name="Object 27">
            <a:extLst>
              <a:ext uri="{FF2B5EF4-FFF2-40B4-BE49-F238E27FC236}">
                <a16:creationId xmlns:a16="http://schemas.microsoft.com/office/drawing/2014/main" id="{69720DAF-681E-4928-8A55-A65275FBE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3163888"/>
          <a:ext cx="22066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65" name="公式" r:id="rId10" imgW="247714" imgH="209414" progId="Equation.3">
                  <p:embed/>
                </p:oleObj>
              </mc:Choice>
              <mc:Fallback>
                <p:oleObj name="公式" r:id="rId10" imgW="247714" imgH="209414" progId="Equation.3">
                  <p:embed/>
                  <p:pic>
                    <p:nvPicPr>
                      <p:cNvPr id="582683" name="Object 27">
                        <a:extLst>
                          <a:ext uri="{FF2B5EF4-FFF2-40B4-BE49-F238E27FC236}">
                            <a16:creationId xmlns:a16="http://schemas.microsoft.com/office/drawing/2014/main" id="{69720DAF-681E-4928-8A55-A65275FBE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163888"/>
                        <a:ext cx="220663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84" name="Arc 28">
            <a:extLst>
              <a:ext uri="{FF2B5EF4-FFF2-40B4-BE49-F238E27FC236}">
                <a16:creationId xmlns:a16="http://schemas.microsoft.com/office/drawing/2014/main" id="{401AE600-EAB4-49D9-AA1E-A67A71D22E15}"/>
              </a:ext>
            </a:extLst>
          </p:cNvPr>
          <p:cNvSpPr>
            <a:spLocks/>
          </p:cNvSpPr>
          <p:nvPr/>
        </p:nvSpPr>
        <p:spPr bwMode="auto">
          <a:xfrm rot="12029211" flipV="1">
            <a:off x="5862638" y="2446338"/>
            <a:ext cx="249237" cy="328612"/>
          </a:xfrm>
          <a:custGeom>
            <a:avLst/>
            <a:gdLst>
              <a:gd name="T0" fmla="*/ 2147483646 w 17885"/>
              <a:gd name="T1" fmla="*/ 0 h 20936"/>
              <a:gd name="T2" fmla="*/ 2147483646 w 17885"/>
              <a:gd name="T3" fmla="*/ 2147483646 h 20936"/>
              <a:gd name="T4" fmla="*/ 0 w 17885"/>
              <a:gd name="T5" fmla="*/ 2147483646 h 20936"/>
              <a:gd name="T6" fmla="*/ 0 60000 65536"/>
              <a:gd name="T7" fmla="*/ 0 60000 65536"/>
              <a:gd name="T8" fmla="*/ 0 60000 65536"/>
              <a:gd name="T9" fmla="*/ 0 w 17885"/>
              <a:gd name="T10" fmla="*/ 0 h 20936"/>
              <a:gd name="T11" fmla="*/ 17885 w 17885"/>
              <a:gd name="T12" fmla="*/ 20936 h 209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5" h="20936" fill="none" extrusionOk="0">
                <a:moveTo>
                  <a:pt x="5314" y="0"/>
                </a:moveTo>
                <a:cubicBezTo>
                  <a:pt x="10444" y="1302"/>
                  <a:pt x="14917" y="4442"/>
                  <a:pt x="17885" y="8824"/>
                </a:cubicBezTo>
              </a:path>
              <a:path w="17885" h="20936" stroke="0" extrusionOk="0">
                <a:moveTo>
                  <a:pt x="5314" y="0"/>
                </a:moveTo>
                <a:cubicBezTo>
                  <a:pt x="10444" y="1302"/>
                  <a:pt x="14917" y="4442"/>
                  <a:pt x="17885" y="8824"/>
                </a:cubicBezTo>
                <a:lnTo>
                  <a:pt x="0" y="20936"/>
                </a:lnTo>
                <a:lnTo>
                  <a:pt x="5314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2685" name="Object 29">
            <a:extLst>
              <a:ext uri="{FF2B5EF4-FFF2-40B4-BE49-F238E27FC236}">
                <a16:creationId xmlns:a16="http://schemas.microsoft.com/office/drawing/2014/main" id="{7893B13E-E502-4273-8A04-1B185DAE4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75" y="2101850"/>
          <a:ext cx="2413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66" name="公式" r:id="rId12" imgW="276155" imgH="380864" progId="Equation.3">
                  <p:embed/>
                </p:oleObj>
              </mc:Choice>
              <mc:Fallback>
                <p:oleObj name="公式" r:id="rId12" imgW="276155" imgH="380864" progId="Equation.3">
                  <p:embed/>
                  <p:pic>
                    <p:nvPicPr>
                      <p:cNvPr id="582685" name="Object 29">
                        <a:extLst>
                          <a:ext uri="{FF2B5EF4-FFF2-40B4-BE49-F238E27FC236}">
                            <a16:creationId xmlns:a16="http://schemas.microsoft.com/office/drawing/2014/main" id="{7893B13E-E502-4273-8A04-1B185DAE4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2101850"/>
                        <a:ext cx="2413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86" name="Object 30">
            <a:extLst>
              <a:ext uri="{FF2B5EF4-FFF2-40B4-BE49-F238E27FC236}">
                <a16:creationId xmlns:a16="http://schemas.microsoft.com/office/drawing/2014/main" id="{6415EDF6-18AD-46B6-A152-501A7CCE0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3429000"/>
          <a:ext cx="2444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67" name="公式" r:id="rId14" imgW="209486" imgH="266666" progId="Equation.3">
                  <p:embed/>
                </p:oleObj>
              </mc:Choice>
              <mc:Fallback>
                <p:oleObj name="公式" r:id="rId14" imgW="209486" imgH="266666" progId="Equation.3">
                  <p:embed/>
                  <p:pic>
                    <p:nvPicPr>
                      <p:cNvPr id="582686" name="Object 30">
                        <a:extLst>
                          <a:ext uri="{FF2B5EF4-FFF2-40B4-BE49-F238E27FC236}">
                            <a16:creationId xmlns:a16="http://schemas.microsoft.com/office/drawing/2014/main" id="{6415EDF6-18AD-46B6-A152-501A7CCE0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3429000"/>
                        <a:ext cx="2444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87" name="Line 31">
            <a:extLst>
              <a:ext uri="{FF2B5EF4-FFF2-40B4-BE49-F238E27FC236}">
                <a16:creationId xmlns:a16="http://schemas.microsoft.com/office/drawing/2014/main" id="{2264095E-EF36-47F4-8A57-F32C8B303D9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840038" y="3365500"/>
            <a:ext cx="604837" cy="2587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88" name="Line 32">
            <a:extLst>
              <a:ext uri="{FF2B5EF4-FFF2-40B4-BE49-F238E27FC236}">
                <a16:creationId xmlns:a16="http://schemas.microsoft.com/office/drawing/2014/main" id="{0668EC34-8AEA-428C-9986-D1762187263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103563" y="3327400"/>
            <a:ext cx="604837" cy="2587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89" name="Line 33">
            <a:extLst>
              <a:ext uri="{FF2B5EF4-FFF2-40B4-BE49-F238E27FC236}">
                <a16:creationId xmlns:a16="http://schemas.microsoft.com/office/drawing/2014/main" id="{9579B01D-B387-41E2-B450-4EC7733B3E0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419475" y="3268663"/>
            <a:ext cx="604838" cy="2587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90" name="Line 34">
            <a:extLst>
              <a:ext uri="{FF2B5EF4-FFF2-40B4-BE49-F238E27FC236}">
                <a16:creationId xmlns:a16="http://schemas.microsoft.com/office/drawing/2014/main" id="{472C005F-A010-404B-A828-C4105B29CE3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16388" y="3073400"/>
            <a:ext cx="600075" cy="2571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91" name="Line 35">
            <a:extLst>
              <a:ext uri="{FF2B5EF4-FFF2-40B4-BE49-F238E27FC236}">
                <a16:creationId xmlns:a16="http://schemas.microsoft.com/office/drawing/2014/main" id="{4F74B982-857F-49A3-83F4-0580330A549F}"/>
              </a:ext>
            </a:extLst>
          </p:cNvPr>
          <p:cNvSpPr>
            <a:spLocks noChangeAspect="1" noChangeShapeType="1"/>
          </p:cNvSpPr>
          <p:nvPr/>
        </p:nvSpPr>
        <p:spPr bwMode="auto">
          <a:xfrm rot="1320000" flipV="1">
            <a:off x="4111625" y="2955925"/>
            <a:ext cx="593725" cy="74613"/>
          </a:xfrm>
          <a:prstGeom prst="line">
            <a:avLst/>
          </a:prstGeom>
          <a:noFill/>
          <a:ln w="19050">
            <a:solidFill>
              <a:srgbClr val="FF9900"/>
            </a:solidFill>
            <a:prstDash val="sys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92" name="Line 36">
            <a:extLst>
              <a:ext uri="{FF2B5EF4-FFF2-40B4-BE49-F238E27FC236}">
                <a16:creationId xmlns:a16="http://schemas.microsoft.com/office/drawing/2014/main" id="{E647DB12-C3A4-47EA-9E58-FE1004C79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3067050"/>
            <a:ext cx="0" cy="431800"/>
          </a:xfrm>
          <a:prstGeom prst="line">
            <a:avLst/>
          </a:prstGeom>
          <a:noFill/>
          <a:ln w="28575">
            <a:solidFill>
              <a:srgbClr val="FF9900"/>
            </a:solidFill>
            <a:prstDash val="sysDot"/>
            <a:round/>
            <a:headEnd type="non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93" name="Text Box 37">
            <a:extLst>
              <a:ext uri="{FF2B5EF4-FFF2-40B4-BE49-F238E27FC236}">
                <a16:creationId xmlns:a16="http://schemas.microsoft.com/office/drawing/2014/main" id="{E0E1D59E-72D7-4071-A322-EF8EE5560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981075"/>
            <a:ext cx="441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</a:pPr>
            <a:r>
              <a:rPr lang="en-US" altLang="zh-CN">
                <a:solidFill>
                  <a:srgbClr val="66FFFF"/>
                </a:solidFill>
                <a:ea typeface="仿宋_GB2312"/>
                <a:cs typeface="仿宋_GB2312"/>
              </a:rPr>
              <a:t>1. </a:t>
            </a:r>
            <a:r>
              <a:rPr lang="zh-CN" altLang="en-US">
                <a:solidFill>
                  <a:srgbClr val="66FFFF"/>
                </a:solidFill>
                <a:ea typeface="仿宋_GB2312"/>
                <a:cs typeface="仿宋_GB2312"/>
              </a:rPr>
              <a:t>各个区域光矢量偏振状态</a:t>
            </a:r>
            <a:endParaRPr lang="zh-CN" altLang="en-US">
              <a:solidFill>
                <a:srgbClr val="66FFFF"/>
              </a:solidFill>
              <a:ea typeface="仿宋_GB2312"/>
              <a:cs typeface="仿宋_GB2312"/>
              <a:sym typeface="Wingdings" panose="05000000000000000000" pitchFamily="2" charset="2"/>
            </a:endParaRPr>
          </a:p>
        </p:txBody>
      </p:sp>
      <p:graphicFrame>
        <p:nvGraphicFramePr>
          <p:cNvPr id="582694" name="Object 38">
            <a:extLst>
              <a:ext uri="{FF2B5EF4-FFF2-40B4-BE49-F238E27FC236}">
                <a16:creationId xmlns:a16="http://schemas.microsoft.com/office/drawing/2014/main" id="{88779BDA-DFCF-46DD-A622-669BA11FB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950" y="2655888"/>
          <a:ext cx="2714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68" name="公式" r:id="rId16" imgW="314382" imgH="419134" progId="Equation.3">
                  <p:embed/>
                </p:oleObj>
              </mc:Choice>
              <mc:Fallback>
                <p:oleObj name="公式" r:id="rId16" imgW="314382" imgH="419134" progId="Equation.3">
                  <p:embed/>
                  <p:pic>
                    <p:nvPicPr>
                      <p:cNvPr id="582694" name="Object 38">
                        <a:extLst>
                          <a:ext uri="{FF2B5EF4-FFF2-40B4-BE49-F238E27FC236}">
                            <a16:creationId xmlns:a16="http://schemas.microsoft.com/office/drawing/2014/main" id="{88779BDA-DFCF-46DD-A622-669BA11FB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2655888"/>
                        <a:ext cx="2714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95" name="Object 39">
            <a:extLst>
              <a:ext uri="{FF2B5EF4-FFF2-40B4-BE49-F238E27FC236}">
                <a16:creationId xmlns:a16="http://schemas.microsoft.com/office/drawing/2014/main" id="{BA003333-393C-49D9-B27C-36B4D6021D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5638" y="3571875"/>
          <a:ext cx="3730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69" name="公式" r:id="rId18" imgW="438239" imgH="419134" progId="Equation.3">
                  <p:embed/>
                </p:oleObj>
              </mc:Choice>
              <mc:Fallback>
                <p:oleObj name="公式" r:id="rId18" imgW="438239" imgH="419134" progId="Equation.3">
                  <p:embed/>
                  <p:pic>
                    <p:nvPicPr>
                      <p:cNvPr id="582695" name="Object 39">
                        <a:extLst>
                          <a:ext uri="{FF2B5EF4-FFF2-40B4-BE49-F238E27FC236}">
                            <a16:creationId xmlns:a16="http://schemas.microsoft.com/office/drawing/2014/main" id="{BA003333-393C-49D9-B27C-36B4D6021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3571875"/>
                        <a:ext cx="3730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96" name="Object 40">
            <a:extLst>
              <a:ext uri="{FF2B5EF4-FFF2-40B4-BE49-F238E27FC236}">
                <a16:creationId xmlns:a16="http://schemas.microsoft.com/office/drawing/2014/main" id="{F6839F5E-D536-4D0C-9291-B19E63CC0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3163" y="2706688"/>
          <a:ext cx="3635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70" name="公式" r:id="rId20" imgW="428759" imgH="419134" progId="Equation.3">
                  <p:embed/>
                </p:oleObj>
              </mc:Choice>
              <mc:Fallback>
                <p:oleObj name="公式" r:id="rId20" imgW="428759" imgH="419134" progId="Equation.3">
                  <p:embed/>
                  <p:pic>
                    <p:nvPicPr>
                      <p:cNvPr id="582696" name="Object 40">
                        <a:extLst>
                          <a:ext uri="{FF2B5EF4-FFF2-40B4-BE49-F238E27FC236}">
                            <a16:creationId xmlns:a16="http://schemas.microsoft.com/office/drawing/2014/main" id="{F6839F5E-D536-4D0C-9291-B19E63CC0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2706688"/>
                        <a:ext cx="3635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97" name="Line 41">
            <a:extLst>
              <a:ext uri="{FF2B5EF4-FFF2-40B4-BE49-F238E27FC236}">
                <a16:creationId xmlns:a16="http://schemas.microsoft.com/office/drawing/2014/main" id="{0A587D93-7BAD-4487-BC21-3F1EFBFD644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719888" y="2603500"/>
            <a:ext cx="238125" cy="5397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98" name="Line 42">
            <a:extLst>
              <a:ext uri="{FF2B5EF4-FFF2-40B4-BE49-F238E27FC236}">
                <a16:creationId xmlns:a16="http://schemas.microsoft.com/office/drawing/2014/main" id="{30F4C5F9-43CE-41DE-BA2D-24C31354E30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935788" y="2559050"/>
            <a:ext cx="238125" cy="5397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99" name="Line 43">
            <a:extLst>
              <a:ext uri="{FF2B5EF4-FFF2-40B4-BE49-F238E27FC236}">
                <a16:creationId xmlns:a16="http://schemas.microsoft.com/office/drawing/2014/main" id="{F679327A-45FE-44D7-B90A-77D4D159917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56450" y="2506663"/>
            <a:ext cx="238125" cy="5397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2700" name="Object 44">
            <a:extLst>
              <a:ext uri="{FF2B5EF4-FFF2-40B4-BE49-F238E27FC236}">
                <a16:creationId xmlns:a16="http://schemas.microsoft.com/office/drawing/2014/main" id="{BBE4D964-01C8-4EB1-A712-9A911A13F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989388"/>
          <a:ext cx="2778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71" name="公式" r:id="rId22" imgW="276155" imgH="419134" progId="Equation.3">
                  <p:embed/>
                </p:oleObj>
              </mc:Choice>
              <mc:Fallback>
                <p:oleObj name="公式" r:id="rId22" imgW="276155" imgH="419134" progId="Equation.3">
                  <p:embed/>
                  <p:pic>
                    <p:nvPicPr>
                      <p:cNvPr id="582700" name="Object 44">
                        <a:extLst>
                          <a:ext uri="{FF2B5EF4-FFF2-40B4-BE49-F238E27FC236}">
                            <a16:creationId xmlns:a16="http://schemas.microsoft.com/office/drawing/2014/main" id="{BBE4D964-01C8-4EB1-A712-9A911A13F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89388"/>
                        <a:ext cx="2778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701" name="Line 45">
            <a:extLst>
              <a:ext uri="{FF2B5EF4-FFF2-40B4-BE49-F238E27FC236}">
                <a16:creationId xmlns:a16="http://schemas.microsoft.com/office/drawing/2014/main" id="{59C4AD71-2E9D-44B0-850E-E9937BC631F7}"/>
              </a:ext>
            </a:extLst>
          </p:cNvPr>
          <p:cNvSpPr>
            <a:spLocks noChangeAspect="1" noChangeShapeType="1"/>
          </p:cNvSpPr>
          <p:nvPr/>
        </p:nvSpPr>
        <p:spPr bwMode="auto">
          <a:xfrm rot="-1440000">
            <a:off x="3492500" y="2767013"/>
            <a:ext cx="1511300" cy="12096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702" name="Line 46">
            <a:extLst>
              <a:ext uri="{FF2B5EF4-FFF2-40B4-BE49-F238E27FC236}">
                <a16:creationId xmlns:a16="http://schemas.microsoft.com/office/drawing/2014/main" id="{951F945E-52A3-4167-B19C-E61AECD2B12A}"/>
              </a:ext>
            </a:extLst>
          </p:cNvPr>
          <p:cNvSpPr>
            <a:spLocks noChangeAspect="1" noChangeShapeType="1"/>
          </p:cNvSpPr>
          <p:nvPr/>
        </p:nvSpPr>
        <p:spPr bwMode="auto">
          <a:xfrm rot="1320000" flipV="1">
            <a:off x="4102100" y="3373438"/>
            <a:ext cx="622300" cy="793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703" name="AutoShape 47">
            <a:extLst>
              <a:ext uri="{FF2B5EF4-FFF2-40B4-BE49-F238E27FC236}">
                <a16:creationId xmlns:a16="http://schemas.microsoft.com/office/drawing/2014/main" id="{EC7F7B29-25A5-4E44-B8CF-BCC2DAA5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72100"/>
            <a:ext cx="1439862" cy="431800"/>
          </a:xfrm>
          <a:prstGeom prst="wedgeRoundRectCallout">
            <a:avLst>
              <a:gd name="adj1" fmla="val -16704"/>
              <a:gd name="adj2" fmla="val -347060"/>
              <a:gd name="adj3" fmla="val 16667"/>
            </a:avLst>
          </a:prstGeom>
          <a:solidFill>
            <a:srgbClr val="006699">
              <a:alpha val="20000"/>
            </a:srgbClr>
          </a:solidFill>
          <a:ln w="9525" algn="ctr">
            <a:solidFill>
              <a:srgbClr val="B2B2B2">
                <a:alpha val="52156"/>
              </a:srgbClr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800">
                <a:solidFill>
                  <a:schemeClr val="bg1"/>
                </a:solidFill>
                <a:ea typeface="楷体_GB2312" pitchFamily="49" charset="-122"/>
              </a:rPr>
              <a:t>单色自然光</a:t>
            </a:r>
          </a:p>
        </p:txBody>
      </p:sp>
      <p:sp>
        <p:nvSpPr>
          <p:cNvPr id="582704" name="AutoShape 48">
            <a:extLst>
              <a:ext uri="{FF2B5EF4-FFF2-40B4-BE49-F238E27FC236}">
                <a16:creationId xmlns:a16="http://schemas.microsoft.com/office/drawing/2014/main" id="{68A0CBE9-93D8-40E5-AF9D-8BD85ADBB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372100"/>
            <a:ext cx="1223962" cy="431800"/>
          </a:xfrm>
          <a:prstGeom prst="wedgeRoundRectCallout">
            <a:avLst>
              <a:gd name="adj1" fmla="val 17444"/>
              <a:gd name="adj2" fmla="val -406616"/>
              <a:gd name="adj3" fmla="val 16667"/>
            </a:avLst>
          </a:prstGeom>
          <a:solidFill>
            <a:srgbClr val="006699">
              <a:alpha val="20000"/>
            </a:srgbClr>
          </a:solidFill>
          <a:ln w="9525" algn="ctr">
            <a:solidFill>
              <a:srgbClr val="B2B2B2">
                <a:alpha val="52156"/>
              </a:srgbClr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800">
                <a:solidFill>
                  <a:schemeClr val="bg1"/>
                </a:solidFill>
                <a:ea typeface="楷体_GB2312" pitchFamily="49" charset="-122"/>
              </a:rPr>
              <a:t>线偏振光</a:t>
            </a:r>
          </a:p>
        </p:txBody>
      </p:sp>
      <p:sp>
        <p:nvSpPr>
          <p:cNvPr id="582705" name="AutoShape 49">
            <a:extLst>
              <a:ext uri="{FF2B5EF4-FFF2-40B4-BE49-F238E27FC236}">
                <a16:creationId xmlns:a16="http://schemas.microsoft.com/office/drawing/2014/main" id="{5E464FE2-18D2-4FC8-BEAC-1C6DF6D38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4868863"/>
            <a:ext cx="2714625" cy="1368425"/>
          </a:xfrm>
          <a:prstGeom prst="wedgeRoundRectCallout">
            <a:avLst>
              <a:gd name="adj1" fmla="val 13972"/>
              <a:gd name="adj2" fmla="val -172718"/>
              <a:gd name="adj3" fmla="val 16667"/>
            </a:avLst>
          </a:prstGeom>
          <a:solidFill>
            <a:srgbClr val="006699">
              <a:alpha val="20000"/>
            </a:srgbClr>
          </a:solidFill>
          <a:ln w="9525" algn="ctr">
            <a:solidFill>
              <a:srgbClr val="B2B2B2">
                <a:alpha val="52156"/>
              </a:srgbClr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>
                <a:solidFill>
                  <a:schemeClr val="bg1"/>
                </a:solidFill>
                <a:ea typeface="楷体_GB2312" pitchFamily="49" charset="-122"/>
              </a:rPr>
              <a:t>两束频率相同</a:t>
            </a:r>
            <a:r>
              <a:rPr kumimoji="0" lang="zh-CN" altLang="en-US" sz="1800">
                <a:solidFill>
                  <a:schemeClr val="bg1"/>
                </a:solidFill>
              </a:rPr>
              <a:t>，</a:t>
            </a:r>
            <a:r>
              <a:rPr kumimoji="0" lang="zh-CN" altLang="en-US" sz="1800">
                <a:solidFill>
                  <a:schemeClr val="bg1"/>
                </a:solidFill>
                <a:ea typeface="楷体_GB2312" pitchFamily="49" charset="-122"/>
              </a:rPr>
              <a:t>振动方向互相垂直</a:t>
            </a:r>
            <a:r>
              <a:rPr kumimoji="0" lang="zh-CN" altLang="en-US" sz="1800">
                <a:solidFill>
                  <a:schemeClr val="bg1"/>
                </a:solidFill>
              </a:rPr>
              <a:t>，</a:t>
            </a:r>
            <a:r>
              <a:rPr kumimoji="0" lang="zh-CN" altLang="en-US" sz="1800">
                <a:solidFill>
                  <a:schemeClr val="bg1"/>
                </a:solidFill>
                <a:ea typeface="楷体_GB2312" pitchFamily="49" charset="-122"/>
              </a:rPr>
              <a:t>具有恒定相位差的线偏振光，即合成为</a:t>
            </a:r>
            <a:r>
              <a:rPr kumimoji="0" lang="zh-CN" altLang="en-US" sz="1800">
                <a:solidFill>
                  <a:srgbClr val="FFFF00"/>
                </a:solidFill>
                <a:ea typeface="楷体_GB2312" pitchFamily="49" charset="-122"/>
              </a:rPr>
              <a:t>椭圆偏振光</a:t>
            </a:r>
            <a:endParaRPr kumimoji="0" lang="en-US" altLang="zh-CN" sz="1800">
              <a:solidFill>
                <a:srgbClr val="FFFF00"/>
              </a:solidFill>
              <a:ea typeface="楷体_GB2312" pitchFamily="49" charset="-122"/>
            </a:endParaRPr>
          </a:p>
          <a:p>
            <a:pPr algn="ctr" eaLnBrk="1" hangingPunct="1"/>
            <a:endParaRPr kumimoji="0" lang="en-US" altLang="zh-CN" sz="1800">
              <a:solidFill>
                <a:schemeClr val="bg1"/>
              </a:solidFill>
            </a:endParaRPr>
          </a:p>
        </p:txBody>
      </p:sp>
      <p:sp>
        <p:nvSpPr>
          <p:cNvPr id="582706" name="AutoShape 50">
            <a:extLst>
              <a:ext uri="{FF2B5EF4-FFF2-40B4-BE49-F238E27FC236}">
                <a16:creationId xmlns:a16="http://schemas.microsoft.com/office/drawing/2014/main" id="{D449AA9C-6170-4165-A598-5ACCF5A1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8" y="4857750"/>
            <a:ext cx="2428875" cy="1379538"/>
          </a:xfrm>
          <a:prstGeom prst="wedgeRoundRectCallout">
            <a:avLst>
              <a:gd name="adj1" fmla="val -22227"/>
              <a:gd name="adj2" fmla="val -179019"/>
              <a:gd name="adj3" fmla="val 16667"/>
            </a:avLst>
          </a:prstGeom>
          <a:solidFill>
            <a:srgbClr val="006699">
              <a:alpha val="20000"/>
            </a:srgbClr>
          </a:solidFill>
          <a:ln w="9525" algn="ctr">
            <a:solidFill>
              <a:srgbClr val="B2B2B2">
                <a:alpha val="52156"/>
              </a:srgbClr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>
                <a:solidFill>
                  <a:schemeClr val="bg1"/>
                </a:solidFill>
                <a:ea typeface="楷体_GB2312" pitchFamily="49" charset="-122"/>
              </a:rPr>
              <a:t>两束频率相同</a:t>
            </a:r>
            <a:r>
              <a:rPr kumimoji="0" lang="zh-CN" altLang="en-US" sz="1800">
                <a:solidFill>
                  <a:schemeClr val="bg1"/>
                </a:solidFill>
              </a:rPr>
              <a:t>，</a:t>
            </a:r>
            <a:r>
              <a:rPr kumimoji="0" lang="zh-CN" altLang="en-US" sz="1800">
                <a:solidFill>
                  <a:schemeClr val="bg1"/>
                </a:solidFill>
                <a:ea typeface="楷体_GB2312" pitchFamily="49" charset="-122"/>
              </a:rPr>
              <a:t>振动方向平行</a:t>
            </a:r>
            <a:r>
              <a:rPr kumimoji="0" lang="zh-CN" altLang="en-US" sz="1800">
                <a:solidFill>
                  <a:schemeClr val="bg1"/>
                </a:solidFill>
              </a:rPr>
              <a:t>，</a:t>
            </a:r>
            <a:r>
              <a:rPr kumimoji="0" lang="zh-CN" altLang="en-US" sz="1800">
                <a:solidFill>
                  <a:schemeClr val="bg1"/>
                </a:solidFill>
                <a:ea typeface="楷体_GB2312" pitchFamily="49" charset="-122"/>
              </a:rPr>
              <a:t>具有恒定相位差的线偏振光，即</a:t>
            </a:r>
            <a:r>
              <a:rPr kumimoji="0" lang="zh-CN" altLang="en-US" sz="1800">
                <a:solidFill>
                  <a:srgbClr val="FFFF00"/>
                </a:solidFill>
                <a:ea typeface="楷体_GB2312" pitchFamily="49" charset="-122"/>
              </a:rPr>
              <a:t>满足相干条件</a:t>
            </a:r>
            <a:endParaRPr kumimoji="0" lang="en-US" altLang="zh-CN" sz="18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8483" name="灯片编号占位符 1">
            <a:extLst>
              <a:ext uri="{FF2B5EF4-FFF2-40B4-BE49-F238E27FC236}">
                <a16:creationId xmlns:a16="http://schemas.microsoft.com/office/drawing/2014/main" id="{4B7AAD9D-7CB0-44F3-8BFB-19ABE7DFF47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96F1E5-6AC6-4CB0-B036-25549B761138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sp>
        <p:nvSpPr>
          <p:cNvPr id="52" name="Line 19">
            <a:extLst>
              <a:ext uri="{FF2B5EF4-FFF2-40B4-BE49-F238E27FC236}">
                <a16:creationId xmlns:a16="http://schemas.microsoft.com/office/drawing/2014/main" id="{84B03B31-6B3B-435B-B423-CF304A649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150" y="2709863"/>
            <a:ext cx="0" cy="4206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70AA105C-BDA6-42B2-B631-729DBAAA8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9125" y="3287713"/>
          <a:ext cx="3730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72" name="公式" r:id="rId24" imgW="438239" imgH="419134" progId="Equation.3">
                  <p:embed/>
                </p:oleObj>
              </mc:Choice>
              <mc:Fallback>
                <p:oleObj name="公式" r:id="rId24" imgW="438239" imgH="419134" progId="Equation.3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70AA105C-BDA6-42B2-B631-729DBAAA8D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3287713"/>
                        <a:ext cx="3730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C8325914-B2C1-4E39-BD1A-FE4A2C11A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2357438"/>
          <a:ext cx="3635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73" name="公式" r:id="rId26" imgW="428759" imgH="419134" progId="Equation.3">
                  <p:embed/>
                </p:oleObj>
              </mc:Choice>
              <mc:Fallback>
                <p:oleObj name="公式" r:id="rId26" imgW="428759" imgH="419134" progId="Equation.3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C8325914-B2C1-4E39-BD1A-FE4A2C11A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357438"/>
                        <a:ext cx="3635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46">
            <a:extLst>
              <a:ext uri="{FF2B5EF4-FFF2-40B4-BE49-F238E27FC236}">
                <a16:creationId xmlns:a16="http://schemas.microsoft.com/office/drawing/2014/main" id="{FF5E462F-DBBD-48A8-93EE-212EA27C257E}"/>
              </a:ext>
            </a:extLst>
          </p:cNvPr>
          <p:cNvSpPr>
            <a:spLocks noChangeAspect="1" noChangeShapeType="1"/>
          </p:cNvSpPr>
          <p:nvPr/>
        </p:nvSpPr>
        <p:spPr bwMode="auto">
          <a:xfrm rot="1320000" flipV="1">
            <a:off x="5246688" y="3167063"/>
            <a:ext cx="622300" cy="793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8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8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2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2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8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2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2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8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8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8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8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8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8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8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8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8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58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8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8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8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8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82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82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8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8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8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8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8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8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8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8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58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8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8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58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8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8" grpId="0" animBg="1"/>
      <p:bldP spid="582660" grpId="0" animBg="1"/>
      <p:bldP spid="582662" grpId="0" animBg="1"/>
      <p:bldP spid="582664" grpId="0"/>
      <p:bldP spid="582665" grpId="0" animBg="1"/>
      <p:bldP spid="582693" grpId="0" autoUpdateAnimBg="0"/>
      <p:bldP spid="582703" grpId="0" animBg="1"/>
      <p:bldP spid="582704" grpId="0" animBg="1"/>
      <p:bldP spid="582705" grpId="0" animBg="1"/>
      <p:bldP spid="5827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Text Box 2">
            <a:extLst>
              <a:ext uri="{FF2B5EF4-FFF2-40B4-BE49-F238E27FC236}">
                <a16:creationId xmlns:a16="http://schemas.microsoft.com/office/drawing/2014/main" id="{3A65855A-25DE-4A4F-A774-39650193F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811213"/>
            <a:ext cx="489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  <a:ea typeface="华文中宋" panose="02010600040101010101" pitchFamily="2" charset="-122"/>
              </a:rPr>
              <a:t>光线通过波片的传播情况</a:t>
            </a:r>
          </a:p>
        </p:txBody>
      </p:sp>
      <p:sp>
        <p:nvSpPr>
          <p:cNvPr id="1253379" name="Rectangle 3">
            <a:extLst>
              <a:ext uri="{FF2B5EF4-FFF2-40B4-BE49-F238E27FC236}">
                <a16:creationId xmlns:a16="http://schemas.microsoft.com/office/drawing/2014/main" id="{8FD3AED1-ADAA-43C9-8ED9-190F2874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3554413"/>
            <a:ext cx="3703637" cy="1336675"/>
          </a:xfrm>
          <a:prstGeom prst="rect">
            <a:avLst/>
          </a:prstGeom>
          <a:solidFill>
            <a:srgbClr val="FFFF00">
              <a:alpha val="50195"/>
            </a:srgbClr>
          </a:solidFill>
          <a:ln w="31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hlink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253380" name="Line 4">
            <a:extLst>
              <a:ext uri="{FF2B5EF4-FFF2-40B4-BE49-F238E27FC236}">
                <a16:creationId xmlns:a16="http://schemas.microsoft.com/office/drawing/2014/main" id="{F6FDB80F-E8C8-48A4-91C0-6508C6F7D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725" y="4033838"/>
            <a:ext cx="3703638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381" name="Line 5">
            <a:extLst>
              <a:ext uri="{FF2B5EF4-FFF2-40B4-BE49-F238E27FC236}">
                <a16:creationId xmlns:a16="http://schemas.microsoft.com/office/drawing/2014/main" id="{249B63B1-CF65-45B4-ADD3-DB826D8FD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725" y="4619625"/>
            <a:ext cx="3703638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382" name="Line 6">
            <a:extLst>
              <a:ext uri="{FF2B5EF4-FFF2-40B4-BE49-F238E27FC236}">
                <a16:creationId xmlns:a16="http://schemas.microsoft.com/office/drawing/2014/main" id="{94A0925F-D6BC-436E-9F8A-252549465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0" y="4248150"/>
            <a:ext cx="2728913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383" name="Line 7">
            <a:extLst>
              <a:ext uri="{FF2B5EF4-FFF2-40B4-BE49-F238E27FC236}">
                <a16:creationId xmlns:a16="http://schemas.microsoft.com/office/drawing/2014/main" id="{01B70959-DDAF-4E38-848B-100233BCD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0" y="4424363"/>
            <a:ext cx="2728913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384" name="Arc 8">
            <a:extLst>
              <a:ext uri="{FF2B5EF4-FFF2-40B4-BE49-F238E27FC236}">
                <a16:creationId xmlns:a16="http://schemas.microsoft.com/office/drawing/2014/main" id="{C3094AFD-EE42-48EA-844B-4ABA388D6622}"/>
              </a:ext>
            </a:extLst>
          </p:cNvPr>
          <p:cNvSpPr>
            <a:spLocks/>
          </p:cNvSpPr>
          <p:nvPr/>
        </p:nvSpPr>
        <p:spPr bwMode="auto">
          <a:xfrm>
            <a:off x="1330325" y="2949575"/>
            <a:ext cx="1198563" cy="612775"/>
          </a:xfrm>
          <a:custGeom>
            <a:avLst/>
            <a:gdLst>
              <a:gd name="T0" fmla="*/ 2147483646 w 43200"/>
              <a:gd name="T1" fmla="*/ 2147483646 h 22054"/>
              <a:gd name="T2" fmla="*/ 2147483646 w 43200"/>
              <a:gd name="T3" fmla="*/ 2147483646 h 22054"/>
              <a:gd name="T4" fmla="*/ 2147483646 w 43200"/>
              <a:gd name="T5" fmla="*/ 2147483646 h 22054"/>
              <a:gd name="T6" fmla="*/ 0 60000 65536"/>
              <a:gd name="T7" fmla="*/ 0 60000 65536"/>
              <a:gd name="T8" fmla="*/ 0 60000 65536"/>
              <a:gd name="T9" fmla="*/ 0 w 43200"/>
              <a:gd name="T10" fmla="*/ 0 h 22054"/>
              <a:gd name="T11" fmla="*/ 43200 w 43200"/>
              <a:gd name="T12" fmla="*/ 22054 h 220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054" fill="none" extrusionOk="0">
                <a:moveTo>
                  <a:pt x="4" y="22054"/>
                </a:moveTo>
                <a:cubicBezTo>
                  <a:pt x="1" y="21902"/>
                  <a:pt x="0" y="2175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32"/>
                  <a:pt x="43199" y="21665"/>
                  <a:pt x="43199" y="21697"/>
                </a:cubicBezTo>
              </a:path>
              <a:path w="43200" h="22054" stroke="0" extrusionOk="0">
                <a:moveTo>
                  <a:pt x="4" y="22054"/>
                </a:moveTo>
                <a:cubicBezTo>
                  <a:pt x="1" y="21902"/>
                  <a:pt x="0" y="2175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32"/>
                  <a:pt x="43199" y="21665"/>
                  <a:pt x="43199" y="21697"/>
                </a:cubicBezTo>
                <a:lnTo>
                  <a:pt x="21600" y="21600"/>
                </a:lnTo>
                <a:lnTo>
                  <a:pt x="4" y="22054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385" name="Arc 9">
            <a:extLst>
              <a:ext uri="{FF2B5EF4-FFF2-40B4-BE49-F238E27FC236}">
                <a16:creationId xmlns:a16="http://schemas.microsoft.com/office/drawing/2014/main" id="{9A5E7149-CFF2-434B-AFB4-A2B86F1E59CB}"/>
              </a:ext>
            </a:extLst>
          </p:cNvPr>
          <p:cNvSpPr>
            <a:spLocks/>
          </p:cNvSpPr>
          <p:nvPr/>
        </p:nvSpPr>
        <p:spPr bwMode="auto">
          <a:xfrm>
            <a:off x="1328738" y="3571875"/>
            <a:ext cx="1196975" cy="666750"/>
          </a:xfrm>
          <a:custGeom>
            <a:avLst/>
            <a:gdLst>
              <a:gd name="T0" fmla="*/ 2147483646 w 43200"/>
              <a:gd name="T1" fmla="*/ 0 h 24100"/>
              <a:gd name="T2" fmla="*/ 2147483646 w 43200"/>
              <a:gd name="T3" fmla="*/ 2147483646 h 24100"/>
              <a:gd name="T4" fmla="*/ 2147483646 w 43200"/>
              <a:gd name="T5" fmla="*/ 2147483646 h 24100"/>
              <a:gd name="T6" fmla="*/ 0 60000 65536"/>
              <a:gd name="T7" fmla="*/ 0 60000 65536"/>
              <a:gd name="T8" fmla="*/ 0 60000 65536"/>
              <a:gd name="T9" fmla="*/ 0 w 43200"/>
              <a:gd name="T10" fmla="*/ 0 h 24100"/>
              <a:gd name="T11" fmla="*/ 43200 w 43200"/>
              <a:gd name="T12" fmla="*/ 24100 h 24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100" fill="none" extrusionOk="0">
                <a:moveTo>
                  <a:pt x="43054" y="0"/>
                </a:moveTo>
                <a:cubicBezTo>
                  <a:pt x="43151" y="829"/>
                  <a:pt x="43200" y="1664"/>
                  <a:pt x="43200" y="2500"/>
                </a:cubicBezTo>
                <a:cubicBezTo>
                  <a:pt x="43200" y="14429"/>
                  <a:pt x="33529" y="24100"/>
                  <a:pt x="21600" y="24100"/>
                </a:cubicBezTo>
                <a:cubicBezTo>
                  <a:pt x="9670" y="24100"/>
                  <a:pt x="0" y="14429"/>
                  <a:pt x="0" y="2500"/>
                </a:cubicBezTo>
                <a:cubicBezTo>
                  <a:pt x="-1" y="1786"/>
                  <a:pt x="35" y="1072"/>
                  <a:pt x="106" y="362"/>
                </a:cubicBezTo>
              </a:path>
              <a:path w="43200" h="24100" stroke="0" extrusionOk="0">
                <a:moveTo>
                  <a:pt x="43054" y="0"/>
                </a:moveTo>
                <a:cubicBezTo>
                  <a:pt x="43151" y="829"/>
                  <a:pt x="43200" y="1664"/>
                  <a:pt x="43200" y="2500"/>
                </a:cubicBezTo>
                <a:cubicBezTo>
                  <a:pt x="43200" y="14429"/>
                  <a:pt x="33529" y="24100"/>
                  <a:pt x="21600" y="24100"/>
                </a:cubicBezTo>
                <a:cubicBezTo>
                  <a:pt x="9670" y="24100"/>
                  <a:pt x="0" y="14429"/>
                  <a:pt x="0" y="2500"/>
                </a:cubicBezTo>
                <a:cubicBezTo>
                  <a:pt x="-1" y="1786"/>
                  <a:pt x="35" y="1072"/>
                  <a:pt x="106" y="362"/>
                </a:cubicBezTo>
                <a:lnTo>
                  <a:pt x="21600" y="2500"/>
                </a:lnTo>
                <a:lnTo>
                  <a:pt x="43054" y="0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386" name="Arc 10">
            <a:extLst>
              <a:ext uri="{FF2B5EF4-FFF2-40B4-BE49-F238E27FC236}">
                <a16:creationId xmlns:a16="http://schemas.microsoft.com/office/drawing/2014/main" id="{2E0F12D8-0E85-471B-8D67-0046FEB5357C}"/>
              </a:ext>
            </a:extLst>
          </p:cNvPr>
          <p:cNvSpPr>
            <a:spLocks/>
          </p:cNvSpPr>
          <p:nvPr/>
        </p:nvSpPr>
        <p:spPr bwMode="auto">
          <a:xfrm>
            <a:off x="2986088" y="2949575"/>
            <a:ext cx="1196975" cy="612775"/>
          </a:xfrm>
          <a:custGeom>
            <a:avLst/>
            <a:gdLst>
              <a:gd name="T0" fmla="*/ 2147483646 w 43200"/>
              <a:gd name="T1" fmla="*/ 2147483646 h 22054"/>
              <a:gd name="T2" fmla="*/ 2147483646 w 43200"/>
              <a:gd name="T3" fmla="*/ 2147483646 h 22054"/>
              <a:gd name="T4" fmla="*/ 2147483646 w 43200"/>
              <a:gd name="T5" fmla="*/ 2147483646 h 22054"/>
              <a:gd name="T6" fmla="*/ 0 60000 65536"/>
              <a:gd name="T7" fmla="*/ 0 60000 65536"/>
              <a:gd name="T8" fmla="*/ 0 60000 65536"/>
              <a:gd name="T9" fmla="*/ 0 w 43200"/>
              <a:gd name="T10" fmla="*/ 0 h 22054"/>
              <a:gd name="T11" fmla="*/ 43200 w 43200"/>
              <a:gd name="T12" fmla="*/ 22054 h 220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054" fill="none" extrusionOk="0">
                <a:moveTo>
                  <a:pt x="4" y="22054"/>
                </a:moveTo>
                <a:cubicBezTo>
                  <a:pt x="1" y="21902"/>
                  <a:pt x="0" y="2175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32"/>
                  <a:pt x="43199" y="21665"/>
                  <a:pt x="43199" y="21697"/>
                </a:cubicBezTo>
              </a:path>
              <a:path w="43200" h="22054" stroke="0" extrusionOk="0">
                <a:moveTo>
                  <a:pt x="4" y="22054"/>
                </a:moveTo>
                <a:cubicBezTo>
                  <a:pt x="1" y="21902"/>
                  <a:pt x="0" y="2175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32"/>
                  <a:pt x="43199" y="21665"/>
                  <a:pt x="43199" y="21697"/>
                </a:cubicBezTo>
                <a:lnTo>
                  <a:pt x="21600" y="21600"/>
                </a:lnTo>
                <a:lnTo>
                  <a:pt x="4" y="22054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387" name="Arc 11">
            <a:extLst>
              <a:ext uri="{FF2B5EF4-FFF2-40B4-BE49-F238E27FC236}">
                <a16:creationId xmlns:a16="http://schemas.microsoft.com/office/drawing/2014/main" id="{A5CC0F04-785A-4E2A-ABE9-4C7D456FFE55}"/>
              </a:ext>
            </a:extLst>
          </p:cNvPr>
          <p:cNvSpPr>
            <a:spLocks/>
          </p:cNvSpPr>
          <p:nvPr/>
        </p:nvSpPr>
        <p:spPr bwMode="auto">
          <a:xfrm>
            <a:off x="2987675" y="3571875"/>
            <a:ext cx="1196975" cy="666750"/>
          </a:xfrm>
          <a:custGeom>
            <a:avLst/>
            <a:gdLst>
              <a:gd name="T0" fmla="*/ 2147483646 w 43200"/>
              <a:gd name="T1" fmla="*/ 0 h 24100"/>
              <a:gd name="T2" fmla="*/ 2147483646 w 43200"/>
              <a:gd name="T3" fmla="*/ 2147483646 h 24100"/>
              <a:gd name="T4" fmla="*/ 2147483646 w 43200"/>
              <a:gd name="T5" fmla="*/ 2147483646 h 24100"/>
              <a:gd name="T6" fmla="*/ 0 60000 65536"/>
              <a:gd name="T7" fmla="*/ 0 60000 65536"/>
              <a:gd name="T8" fmla="*/ 0 60000 65536"/>
              <a:gd name="T9" fmla="*/ 0 w 43200"/>
              <a:gd name="T10" fmla="*/ 0 h 24100"/>
              <a:gd name="T11" fmla="*/ 43200 w 43200"/>
              <a:gd name="T12" fmla="*/ 24100 h 24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100" fill="none" extrusionOk="0">
                <a:moveTo>
                  <a:pt x="43054" y="0"/>
                </a:moveTo>
                <a:cubicBezTo>
                  <a:pt x="43151" y="829"/>
                  <a:pt x="43200" y="1664"/>
                  <a:pt x="43200" y="2500"/>
                </a:cubicBezTo>
                <a:cubicBezTo>
                  <a:pt x="43200" y="14429"/>
                  <a:pt x="33529" y="24100"/>
                  <a:pt x="21600" y="24100"/>
                </a:cubicBezTo>
                <a:cubicBezTo>
                  <a:pt x="9670" y="24100"/>
                  <a:pt x="0" y="14429"/>
                  <a:pt x="0" y="2500"/>
                </a:cubicBezTo>
                <a:cubicBezTo>
                  <a:pt x="-1" y="1786"/>
                  <a:pt x="35" y="1072"/>
                  <a:pt x="106" y="362"/>
                </a:cubicBezTo>
              </a:path>
              <a:path w="43200" h="24100" stroke="0" extrusionOk="0">
                <a:moveTo>
                  <a:pt x="43054" y="0"/>
                </a:moveTo>
                <a:cubicBezTo>
                  <a:pt x="43151" y="829"/>
                  <a:pt x="43200" y="1664"/>
                  <a:pt x="43200" y="2500"/>
                </a:cubicBezTo>
                <a:cubicBezTo>
                  <a:pt x="43200" y="14429"/>
                  <a:pt x="33529" y="24100"/>
                  <a:pt x="21600" y="24100"/>
                </a:cubicBezTo>
                <a:cubicBezTo>
                  <a:pt x="9670" y="24100"/>
                  <a:pt x="0" y="14429"/>
                  <a:pt x="0" y="2500"/>
                </a:cubicBezTo>
                <a:cubicBezTo>
                  <a:pt x="-1" y="1786"/>
                  <a:pt x="35" y="1072"/>
                  <a:pt x="106" y="362"/>
                </a:cubicBezTo>
                <a:lnTo>
                  <a:pt x="21600" y="2500"/>
                </a:lnTo>
                <a:lnTo>
                  <a:pt x="43054" y="0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388" name="Arc 12">
            <a:extLst>
              <a:ext uri="{FF2B5EF4-FFF2-40B4-BE49-F238E27FC236}">
                <a16:creationId xmlns:a16="http://schemas.microsoft.com/office/drawing/2014/main" id="{12A451B4-DA40-4789-848C-002F98547D36}"/>
              </a:ext>
            </a:extLst>
          </p:cNvPr>
          <p:cNvSpPr>
            <a:spLocks/>
          </p:cNvSpPr>
          <p:nvPr/>
        </p:nvSpPr>
        <p:spPr bwMode="auto">
          <a:xfrm>
            <a:off x="1328738" y="3524250"/>
            <a:ext cx="1196975" cy="890588"/>
          </a:xfrm>
          <a:custGeom>
            <a:avLst/>
            <a:gdLst>
              <a:gd name="T0" fmla="*/ 2147483646 w 43200"/>
              <a:gd name="T1" fmla="*/ 0 h 24100"/>
              <a:gd name="T2" fmla="*/ 2147483646 w 43200"/>
              <a:gd name="T3" fmla="*/ 2147483646 h 24100"/>
              <a:gd name="T4" fmla="*/ 2147483646 w 43200"/>
              <a:gd name="T5" fmla="*/ 2147483646 h 24100"/>
              <a:gd name="T6" fmla="*/ 0 60000 65536"/>
              <a:gd name="T7" fmla="*/ 0 60000 65536"/>
              <a:gd name="T8" fmla="*/ 0 60000 65536"/>
              <a:gd name="T9" fmla="*/ 0 w 43200"/>
              <a:gd name="T10" fmla="*/ 0 h 24100"/>
              <a:gd name="T11" fmla="*/ 43200 w 43200"/>
              <a:gd name="T12" fmla="*/ 24100 h 24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100" fill="none" extrusionOk="0">
                <a:moveTo>
                  <a:pt x="43054" y="0"/>
                </a:moveTo>
                <a:cubicBezTo>
                  <a:pt x="43151" y="829"/>
                  <a:pt x="43200" y="1664"/>
                  <a:pt x="43200" y="2500"/>
                </a:cubicBezTo>
                <a:cubicBezTo>
                  <a:pt x="43200" y="14429"/>
                  <a:pt x="33529" y="24100"/>
                  <a:pt x="21600" y="24100"/>
                </a:cubicBezTo>
                <a:cubicBezTo>
                  <a:pt x="9670" y="24100"/>
                  <a:pt x="0" y="14429"/>
                  <a:pt x="0" y="2500"/>
                </a:cubicBezTo>
                <a:cubicBezTo>
                  <a:pt x="-1" y="1786"/>
                  <a:pt x="35" y="1072"/>
                  <a:pt x="106" y="362"/>
                </a:cubicBezTo>
              </a:path>
              <a:path w="43200" h="24100" stroke="0" extrusionOk="0">
                <a:moveTo>
                  <a:pt x="43054" y="0"/>
                </a:moveTo>
                <a:cubicBezTo>
                  <a:pt x="43151" y="829"/>
                  <a:pt x="43200" y="1664"/>
                  <a:pt x="43200" y="2500"/>
                </a:cubicBezTo>
                <a:cubicBezTo>
                  <a:pt x="43200" y="14429"/>
                  <a:pt x="33529" y="24100"/>
                  <a:pt x="21600" y="24100"/>
                </a:cubicBezTo>
                <a:cubicBezTo>
                  <a:pt x="9670" y="24100"/>
                  <a:pt x="0" y="14429"/>
                  <a:pt x="0" y="2500"/>
                </a:cubicBezTo>
                <a:cubicBezTo>
                  <a:pt x="-1" y="1786"/>
                  <a:pt x="35" y="1072"/>
                  <a:pt x="106" y="362"/>
                </a:cubicBezTo>
                <a:lnTo>
                  <a:pt x="21600" y="2500"/>
                </a:lnTo>
                <a:lnTo>
                  <a:pt x="43054" y="0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389" name="Arc 13">
            <a:extLst>
              <a:ext uri="{FF2B5EF4-FFF2-40B4-BE49-F238E27FC236}">
                <a16:creationId xmlns:a16="http://schemas.microsoft.com/office/drawing/2014/main" id="{B82D1C42-C500-4497-8406-14E4A6D1B241}"/>
              </a:ext>
            </a:extLst>
          </p:cNvPr>
          <p:cNvSpPr>
            <a:spLocks/>
          </p:cNvSpPr>
          <p:nvPr/>
        </p:nvSpPr>
        <p:spPr bwMode="auto">
          <a:xfrm>
            <a:off x="2986088" y="3567113"/>
            <a:ext cx="1195387" cy="857250"/>
          </a:xfrm>
          <a:custGeom>
            <a:avLst/>
            <a:gdLst>
              <a:gd name="T0" fmla="*/ 2147483646 w 43200"/>
              <a:gd name="T1" fmla="*/ 0 h 24100"/>
              <a:gd name="T2" fmla="*/ 2147483646 w 43200"/>
              <a:gd name="T3" fmla="*/ 2147483646 h 24100"/>
              <a:gd name="T4" fmla="*/ 2147483646 w 43200"/>
              <a:gd name="T5" fmla="*/ 2147483646 h 24100"/>
              <a:gd name="T6" fmla="*/ 0 60000 65536"/>
              <a:gd name="T7" fmla="*/ 0 60000 65536"/>
              <a:gd name="T8" fmla="*/ 0 60000 65536"/>
              <a:gd name="T9" fmla="*/ 0 w 43200"/>
              <a:gd name="T10" fmla="*/ 0 h 24100"/>
              <a:gd name="T11" fmla="*/ 43200 w 43200"/>
              <a:gd name="T12" fmla="*/ 24100 h 24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100" fill="none" extrusionOk="0">
                <a:moveTo>
                  <a:pt x="43054" y="0"/>
                </a:moveTo>
                <a:cubicBezTo>
                  <a:pt x="43151" y="829"/>
                  <a:pt x="43200" y="1664"/>
                  <a:pt x="43200" y="2500"/>
                </a:cubicBezTo>
                <a:cubicBezTo>
                  <a:pt x="43200" y="14429"/>
                  <a:pt x="33529" y="24100"/>
                  <a:pt x="21600" y="24100"/>
                </a:cubicBezTo>
                <a:cubicBezTo>
                  <a:pt x="9670" y="24100"/>
                  <a:pt x="0" y="14429"/>
                  <a:pt x="0" y="2500"/>
                </a:cubicBezTo>
                <a:cubicBezTo>
                  <a:pt x="-1" y="1786"/>
                  <a:pt x="35" y="1072"/>
                  <a:pt x="106" y="362"/>
                </a:cubicBezTo>
              </a:path>
              <a:path w="43200" h="24100" stroke="0" extrusionOk="0">
                <a:moveTo>
                  <a:pt x="43054" y="0"/>
                </a:moveTo>
                <a:cubicBezTo>
                  <a:pt x="43151" y="829"/>
                  <a:pt x="43200" y="1664"/>
                  <a:pt x="43200" y="2500"/>
                </a:cubicBezTo>
                <a:cubicBezTo>
                  <a:pt x="43200" y="14429"/>
                  <a:pt x="33529" y="24100"/>
                  <a:pt x="21600" y="24100"/>
                </a:cubicBezTo>
                <a:cubicBezTo>
                  <a:pt x="9670" y="24100"/>
                  <a:pt x="0" y="14429"/>
                  <a:pt x="0" y="2500"/>
                </a:cubicBezTo>
                <a:cubicBezTo>
                  <a:pt x="-1" y="1786"/>
                  <a:pt x="35" y="1072"/>
                  <a:pt x="106" y="362"/>
                </a:cubicBezTo>
                <a:lnTo>
                  <a:pt x="21600" y="2500"/>
                </a:lnTo>
                <a:lnTo>
                  <a:pt x="43054" y="0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390" name="Arc 14">
            <a:extLst>
              <a:ext uri="{FF2B5EF4-FFF2-40B4-BE49-F238E27FC236}">
                <a16:creationId xmlns:a16="http://schemas.microsoft.com/office/drawing/2014/main" id="{1D16C51F-9294-4FB4-A2C7-3F9BB2E84F0D}"/>
              </a:ext>
            </a:extLst>
          </p:cNvPr>
          <p:cNvSpPr>
            <a:spLocks/>
          </p:cNvSpPr>
          <p:nvPr/>
        </p:nvSpPr>
        <p:spPr bwMode="auto">
          <a:xfrm flipV="1">
            <a:off x="1328738" y="2705100"/>
            <a:ext cx="1196975" cy="890588"/>
          </a:xfrm>
          <a:custGeom>
            <a:avLst/>
            <a:gdLst>
              <a:gd name="T0" fmla="*/ 2147483646 w 43200"/>
              <a:gd name="T1" fmla="*/ 0 h 24100"/>
              <a:gd name="T2" fmla="*/ 2147483646 w 43200"/>
              <a:gd name="T3" fmla="*/ 2147483646 h 24100"/>
              <a:gd name="T4" fmla="*/ 2147483646 w 43200"/>
              <a:gd name="T5" fmla="*/ 2147483646 h 24100"/>
              <a:gd name="T6" fmla="*/ 0 60000 65536"/>
              <a:gd name="T7" fmla="*/ 0 60000 65536"/>
              <a:gd name="T8" fmla="*/ 0 60000 65536"/>
              <a:gd name="T9" fmla="*/ 0 w 43200"/>
              <a:gd name="T10" fmla="*/ 0 h 24100"/>
              <a:gd name="T11" fmla="*/ 43200 w 43200"/>
              <a:gd name="T12" fmla="*/ 24100 h 24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100" fill="none" extrusionOk="0">
                <a:moveTo>
                  <a:pt x="43054" y="0"/>
                </a:moveTo>
                <a:cubicBezTo>
                  <a:pt x="43151" y="829"/>
                  <a:pt x="43200" y="1664"/>
                  <a:pt x="43200" y="2500"/>
                </a:cubicBezTo>
                <a:cubicBezTo>
                  <a:pt x="43200" y="14429"/>
                  <a:pt x="33529" y="24100"/>
                  <a:pt x="21600" y="24100"/>
                </a:cubicBezTo>
                <a:cubicBezTo>
                  <a:pt x="9670" y="24100"/>
                  <a:pt x="0" y="14429"/>
                  <a:pt x="0" y="2500"/>
                </a:cubicBezTo>
                <a:cubicBezTo>
                  <a:pt x="-1" y="1786"/>
                  <a:pt x="35" y="1072"/>
                  <a:pt x="106" y="362"/>
                </a:cubicBezTo>
              </a:path>
              <a:path w="43200" h="24100" stroke="0" extrusionOk="0">
                <a:moveTo>
                  <a:pt x="43054" y="0"/>
                </a:moveTo>
                <a:cubicBezTo>
                  <a:pt x="43151" y="829"/>
                  <a:pt x="43200" y="1664"/>
                  <a:pt x="43200" y="2500"/>
                </a:cubicBezTo>
                <a:cubicBezTo>
                  <a:pt x="43200" y="14429"/>
                  <a:pt x="33529" y="24100"/>
                  <a:pt x="21600" y="24100"/>
                </a:cubicBezTo>
                <a:cubicBezTo>
                  <a:pt x="9670" y="24100"/>
                  <a:pt x="0" y="14429"/>
                  <a:pt x="0" y="2500"/>
                </a:cubicBezTo>
                <a:cubicBezTo>
                  <a:pt x="-1" y="1786"/>
                  <a:pt x="35" y="1072"/>
                  <a:pt x="106" y="362"/>
                </a:cubicBezTo>
                <a:lnTo>
                  <a:pt x="21600" y="2500"/>
                </a:lnTo>
                <a:lnTo>
                  <a:pt x="43054" y="0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1253391" name="Arc 15">
            <a:extLst>
              <a:ext uri="{FF2B5EF4-FFF2-40B4-BE49-F238E27FC236}">
                <a16:creationId xmlns:a16="http://schemas.microsoft.com/office/drawing/2014/main" id="{797F5761-CE9B-4FCA-8C1B-7C25BA193387}"/>
              </a:ext>
            </a:extLst>
          </p:cNvPr>
          <p:cNvSpPr>
            <a:spLocks/>
          </p:cNvSpPr>
          <p:nvPr/>
        </p:nvSpPr>
        <p:spPr bwMode="auto">
          <a:xfrm flipV="1">
            <a:off x="2987675" y="2703513"/>
            <a:ext cx="1196975" cy="868362"/>
          </a:xfrm>
          <a:custGeom>
            <a:avLst/>
            <a:gdLst>
              <a:gd name="T0" fmla="*/ 2147483646 w 43200"/>
              <a:gd name="T1" fmla="*/ 0 h 23507"/>
              <a:gd name="T2" fmla="*/ 2147483646 w 43200"/>
              <a:gd name="T3" fmla="*/ 2147483646 h 23507"/>
              <a:gd name="T4" fmla="*/ 2147483646 w 43200"/>
              <a:gd name="T5" fmla="*/ 2147483646 h 23507"/>
              <a:gd name="T6" fmla="*/ 0 60000 65536"/>
              <a:gd name="T7" fmla="*/ 0 60000 65536"/>
              <a:gd name="T8" fmla="*/ 0 60000 65536"/>
              <a:gd name="T9" fmla="*/ 0 w 43200"/>
              <a:gd name="T10" fmla="*/ 0 h 23507"/>
              <a:gd name="T11" fmla="*/ 43200 w 43200"/>
              <a:gd name="T12" fmla="*/ 23507 h 235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3507" fill="none" extrusionOk="0">
                <a:moveTo>
                  <a:pt x="43115" y="0"/>
                </a:moveTo>
                <a:cubicBezTo>
                  <a:pt x="43171" y="634"/>
                  <a:pt x="43200" y="1270"/>
                  <a:pt x="43200" y="1907"/>
                </a:cubicBezTo>
                <a:cubicBezTo>
                  <a:pt x="43200" y="13836"/>
                  <a:pt x="33529" y="23507"/>
                  <a:pt x="21600" y="23507"/>
                </a:cubicBezTo>
                <a:cubicBezTo>
                  <a:pt x="9670" y="23507"/>
                  <a:pt x="0" y="13836"/>
                  <a:pt x="0" y="1907"/>
                </a:cubicBezTo>
                <a:cubicBezTo>
                  <a:pt x="-1" y="1363"/>
                  <a:pt x="20" y="820"/>
                  <a:pt x="61" y="279"/>
                </a:cubicBezTo>
              </a:path>
              <a:path w="43200" h="23507" stroke="0" extrusionOk="0">
                <a:moveTo>
                  <a:pt x="43115" y="0"/>
                </a:moveTo>
                <a:cubicBezTo>
                  <a:pt x="43171" y="634"/>
                  <a:pt x="43200" y="1270"/>
                  <a:pt x="43200" y="1907"/>
                </a:cubicBezTo>
                <a:cubicBezTo>
                  <a:pt x="43200" y="13836"/>
                  <a:pt x="33529" y="23507"/>
                  <a:pt x="21600" y="23507"/>
                </a:cubicBezTo>
                <a:cubicBezTo>
                  <a:pt x="9670" y="23507"/>
                  <a:pt x="0" y="13836"/>
                  <a:pt x="0" y="1907"/>
                </a:cubicBezTo>
                <a:cubicBezTo>
                  <a:pt x="-1" y="1363"/>
                  <a:pt x="20" y="820"/>
                  <a:pt x="61" y="279"/>
                </a:cubicBezTo>
                <a:lnTo>
                  <a:pt x="21600" y="1907"/>
                </a:lnTo>
                <a:lnTo>
                  <a:pt x="43115" y="0"/>
                </a:lnTo>
                <a:close/>
              </a:path>
            </a:pathLst>
          </a:cu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1253392" name="Line 16">
            <a:extLst>
              <a:ext uri="{FF2B5EF4-FFF2-40B4-BE49-F238E27FC236}">
                <a16:creationId xmlns:a16="http://schemas.microsoft.com/office/drawing/2014/main" id="{DAA5DE01-747A-4AC0-82A0-9669C1CFF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9925" y="2487613"/>
            <a:ext cx="0" cy="11049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3393" name="Line 17">
            <a:extLst>
              <a:ext uri="{FF2B5EF4-FFF2-40B4-BE49-F238E27FC236}">
                <a16:creationId xmlns:a16="http://schemas.microsoft.com/office/drawing/2014/main" id="{809878D4-6D36-4920-8E22-B2DBE5A51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8863" y="2487613"/>
            <a:ext cx="0" cy="11049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89D4B594-2EA5-4F75-8064-AC7D8A0BA9CF}"/>
              </a:ext>
            </a:extLst>
          </p:cNvPr>
          <p:cNvGrpSpPr>
            <a:grpSpLocks/>
          </p:cNvGrpSpPr>
          <p:nvPr/>
        </p:nvGrpSpPr>
        <p:grpSpPr bwMode="auto">
          <a:xfrm>
            <a:off x="3500438" y="3551238"/>
            <a:ext cx="193675" cy="1793875"/>
            <a:chOff x="2135" y="1253"/>
            <a:chExt cx="96" cy="907"/>
          </a:xfrm>
        </p:grpSpPr>
        <p:sp>
          <p:nvSpPr>
            <p:cNvPr id="20518" name="Line 19">
              <a:extLst>
                <a:ext uri="{FF2B5EF4-FFF2-40B4-BE49-F238E27FC236}">
                  <a16:creationId xmlns:a16="http://schemas.microsoft.com/office/drawing/2014/main" id="{20ED1F5E-8F43-4F45-9116-D436CCD4A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3" y="1253"/>
              <a:ext cx="0" cy="907"/>
            </a:xfrm>
            <a:prstGeom prst="line">
              <a:avLst/>
            </a:prstGeom>
            <a:noFill/>
            <a:ln w="28575">
              <a:solidFill>
                <a:srgbClr val="CCFF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20">
              <a:extLst>
                <a:ext uri="{FF2B5EF4-FFF2-40B4-BE49-F238E27FC236}">
                  <a16:creationId xmlns:a16="http://schemas.microsoft.com/office/drawing/2014/main" id="{1651FD19-15CF-4FEA-BFC2-4D9CCABE7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1741"/>
              <a:ext cx="9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20" name="Object 21">
              <a:extLst>
                <a:ext uri="{FF2B5EF4-FFF2-40B4-BE49-F238E27FC236}">
                  <a16:creationId xmlns:a16="http://schemas.microsoft.com/office/drawing/2014/main" id="{FE24F972-5017-4C18-9440-F8F923EDAD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6" y="1814"/>
            <a:ext cx="73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61" name="Equation" r:id="rId3" imgW="85629" imgH="95216" progId="Equation.3">
                    <p:embed/>
                  </p:oleObj>
                </mc:Choice>
                <mc:Fallback>
                  <p:oleObj name="Equation" r:id="rId3" imgW="85629" imgH="95216" progId="Equation.3">
                    <p:embed/>
                    <p:pic>
                      <p:nvPicPr>
                        <p:cNvPr id="20520" name="Object 21">
                          <a:extLst>
                            <a:ext uri="{FF2B5EF4-FFF2-40B4-BE49-F238E27FC236}">
                              <a16:creationId xmlns:a16="http://schemas.microsoft.com/office/drawing/2014/main" id="{FE24F972-5017-4C18-9440-F8F923EDAD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" y="1814"/>
                          <a:ext cx="73" cy="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1" name="Object 22">
              <a:extLst>
                <a:ext uri="{FF2B5EF4-FFF2-40B4-BE49-F238E27FC236}">
                  <a16:creationId xmlns:a16="http://schemas.microsoft.com/office/drawing/2014/main" id="{BA5275C1-D39D-4005-8AEC-0F22B11E7E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6" y="1608"/>
            <a:ext cx="73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62" name="Equation" r:id="rId5" imgW="85629" imgH="95216" progId="Equation.3">
                    <p:embed/>
                  </p:oleObj>
                </mc:Choice>
                <mc:Fallback>
                  <p:oleObj name="Equation" r:id="rId5" imgW="85629" imgH="95216" progId="Equation.3">
                    <p:embed/>
                    <p:pic>
                      <p:nvPicPr>
                        <p:cNvPr id="20521" name="Object 22">
                          <a:extLst>
                            <a:ext uri="{FF2B5EF4-FFF2-40B4-BE49-F238E27FC236}">
                              <a16:creationId xmlns:a16="http://schemas.microsoft.com/office/drawing/2014/main" id="{BA5275C1-D39D-4005-8AEC-0F22B11E7E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" y="1608"/>
                          <a:ext cx="73" cy="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2" name="Line 23">
              <a:extLst>
                <a:ext uri="{FF2B5EF4-FFF2-40B4-BE49-F238E27FC236}">
                  <a16:creationId xmlns:a16="http://schemas.microsoft.com/office/drawing/2014/main" id="{EA5EAD78-CF17-44B9-B6CA-BC5F26FAC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1933"/>
              <a:ext cx="9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87122C98-A602-41E3-B7B8-48C2472BF93C}"/>
              </a:ext>
            </a:extLst>
          </p:cNvPr>
          <p:cNvGrpSpPr>
            <a:grpSpLocks/>
          </p:cNvGrpSpPr>
          <p:nvPr/>
        </p:nvGrpSpPr>
        <p:grpSpPr bwMode="auto">
          <a:xfrm>
            <a:off x="1841500" y="3552825"/>
            <a:ext cx="204788" cy="1792288"/>
            <a:chOff x="1318" y="1298"/>
            <a:chExt cx="101" cy="862"/>
          </a:xfrm>
        </p:grpSpPr>
        <p:sp>
          <p:nvSpPr>
            <p:cNvPr id="20513" name="Line 25">
              <a:extLst>
                <a:ext uri="{FF2B5EF4-FFF2-40B4-BE49-F238E27FC236}">
                  <a16:creationId xmlns:a16="http://schemas.microsoft.com/office/drawing/2014/main" id="{85535DFA-1B2C-422B-8338-04DFB8BAD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7" y="1298"/>
              <a:ext cx="0" cy="862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26">
              <a:extLst>
                <a:ext uri="{FF2B5EF4-FFF2-40B4-BE49-F238E27FC236}">
                  <a16:creationId xmlns:a16="http://schemas.microsoft.com/office/drawing/2014/main" id="{8A06AF57-3E5D-4864-BBAC-B12ADE1A7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3" y="1645"/>
              <a:ext cx="9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27">
              <a:extLst>
                <a:ext uri="{FF2B5EF4-FFF2-40B4-BE49-F238E27FC236}">
                  <a16:creationId xmlns:a16="http://schemas.microsoft.com/office/drawing/2014/main" id="{9156F3C6-96FE-40DC-8E1D-9FDA621AF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1836"/>
              <a:ext cx="9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6" name="Object 28">
              <a:extLst>
                <a:ext uri="{FF2B5EF4-FFF2-40B4-BE49-F238E27FC236}">
                  <a16:creationId xmlns:a16="http://schemas.microsoft.com/office/drawing/2014/main" id="{5CDA6C45-23DB-42A0-9F56-A05CB52C55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0" y="1694"/>
            <a:ext cx="73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63" name="Equation" r:id="rId7" imgW="85629" imgH="95216" progId="Equation.3">
                    <p:embed/>
                  </p:oleObj>
                </mc:Choice>
                <mc:Fallback>
                  <p:oleObj name="Equation" r:id="rId7" imgW="85629" imgH="95216" progId="Equation.3">
                    <p:embed/>
                    <p:pic>
                      <p:nvPicPr>
                        <p:cNvPr id="20516" name="Object 28">
                          <a:extLst>
                            <a:ext uri="{FF2B5EF4-FFF2-40B4-BE49-F238E27FC236}">
                              <a16:creationId xmlns:a16="http://schemas.microsoft.com/office/drawing/2014/main" id="{5CDA6C45-23DB-42A0-9F56-A05CB52C55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1694"/>
                          <a:ext cx="73" cy="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7" name="Object 29">
              <a:extLst>
                <a:ext uri="{FF2B5EF4-FFF2-40B4-BE49-F238E27FC236}">
                  <a16:creationId xmlns:a16="http://schemas.microsoft.com/office/drawing/2014/main" id="{1E31D77F-5D39-4367-9751-6254EDFB4C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6" y="1868"/>
            <a:ext cx="73" cy="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64" name="Equation" r:id="rId9" imgW="85629" imgH="95216" progId="Equation.3">
                    <p:embed/>
                  </p:oleObj>
                </mc:Choice>
                <mc:Fallback>
                  <p:oleObj name="Equation" r:id="rId9" imgW="85629" imgH="95216" progId="Equation.3">
                    <p:embed/>
                    <p:pic>
                      <p:nvPicPr>
                        <p:cNvPr id="20517" name="Object 29">
                          <a:extLst>
                            <a:ext uri="{FF2B5EF4-FFF2-40B4-BE49-F238E27FC236}">
                              <a16:creationId xmlns:a16="http://schemas.microsoft.com/office/drawing/2014/main" id="{1E31D77F-5D39-4367-9751-6254EDFB4C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1868"/>
                          <a:ext cx="73" cy="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3406" name="Object 30">
            <a:extLst>
              <a:ext uri="{FF2B5EF4-FFF2-40B4-BE49-F238E27FC236}">
                <a16:creationId xmlns:a16="http://schemas.microsoft.com/office/drawing/2014/main" id="{8708879C-496D-47B4-9F75-25A6715D3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8738" y="4411663"/>
          <a:ext cx="4349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65" name="公式" r:id="rId11" imgW="514388" imgH="323918" progId="Equation.3">
                  <p:embed/>
                </p:oleObj>
              </mc:Choice>
              <mc:Fallback>
                <p:oleObj name="公式" r:id="rId11" imgW="514388" imgH="323918" progId="Equation.3">
                  <p:embed/>
                  <p:pic>
                    <p:nvPicPr>
                      <p:cNvPr id="1253406" name="Object 30">
                        <a:extLst>
                          <a:ext uri="{FF2B5EF4-FFF2-40B4-BE49-F238E27FC236}">
                            <a16:creationId xmlns:a16="http://schemas.microsoft.com/office/drawing/2014/main" id="{8708879C-496D-47B4-9F75-25A6715D3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4411663"/>
                        <a:ext cx="4349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407" name="Object 31">
            <a:extLst>
              <a:ext uri="{FF2B5EF4-FFF2-40B4-BE49-F238E27FC236}">
                <a16:creationId xmlns:a16="http://schemas.microsoft.com/office/drawing/2014/main" id="{9C16F8E4-5226-4D46-A047-F13B7543B314}"/>
              </a:ext>
            </a:extLst>
          </p:cNvPr>
          <p:cNvGraphicFramePr>
            <a:graphicFrameLocks/>
          </p:cNvGraphicFramePr>
          <p:nvPr/>
        </p:nvGraphicFramePr>
        <p:xfrm>
          <a:off x="2547938" y="3932238"/>
          <a:ext cx="38893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66" name="公式" r:id="rId13" imgW="542829" imgH="323918" progId="Equation.3">
                  <p:embed/>
                </p:oleObj>
              </mc:Choice>
              <mc:Fallback>
                <p:oleObj name="公式" r:id="rId13" imgW="542829" imgH="323918" progId="Equation.3">
                  <p:embed/>
                  <p:pic>
                    <p:nvPicPr>
                      <p:cNvPr id="1253407" name="Object 31">
                        <a:extLst>
                          <a:ext uri="{FF2B5EF4-FFF2-40B4-BE49-F238E27FC236}">
                            <a16:creationId xmlns:a16="http://schemas.microsoft.com/office/drawing/2014/main" id="{9C16F8E4-5226-4D46-A047-F13B7543B3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932238"/>
                        <a:ext cx="388937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408" name="Line 32">
            <a:extLst>
              <a:ext uri="{FF2B5EF4-FFF2-40B4-BE49-F238E27FC236}">
                <a16:creationId xmlns:a16="http://schemas.microsoft.com/office/drawing/2014/main" id="{A2734619-4042-4D34-AE29-67FEE28F0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38" y="3548063"/>
            <a:ext cx="360362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409" name="Line 33">
            <a:extLst>
              <a:ext uri="{FF2B5EF4-FFF2-40B4-BE49-F238E27FC236}">
                <a16:creationId xmlns:a16="http://schemas.microsoft.com/office/drawing/2014/main" id="{903C644D-7218-4BE7-80EB-EE7AB4C6C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5" y="4884738"/>
            <a:ext cx="360363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410" name="Line 34">
            <a:extLst>
              <a:ext uri="{FF2B5EF4-FFF2-40B4-BE49-F238E27FC236}">
                <a16:creationId xmlns:a16="http://schemas.microsoft.com/office/drawing/2014/main" id="{603A7E5D-3C72-4061-90D1-F1F95066B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3" y="4449763"/>
            <a:ext cx="0" cy="431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411" name="Line 35">
            <a:extLst>
              <a:ext uri="{FF2B5EF4-FFF2-40B4-BE49-F238E27FC236}">
                <a16:creationId xmlns:a16="http://schemas.microsoft.com/office/drawing/2014/main" id="{33F3F31B-BA4D-41D1-A80D-3CB15171E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573463"/>
            <a:ext cx="0" cy="3603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412" name="Text Box 36">
            <a:extLst>
              <a:ext uri="{FF2B5EF4-FFF2-40B4-BE49-F238E27FC236}">
                <a16:creationId xmlns:a16="http://schemas.microsoft.com/office/drawing/2014/main" id="{BF274EAA-F3FF-41DA-9413-B402B7B0E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195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 i="1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1253413" name="Text Box 37">
            <a:extLst>
              <a:ext uri="{FF2B5EF4-FFF2-40B4-BE49-F238E27FC236}">
                <a16:creationId xmlns:a16="http://schemas.microsoft.com/office/drawing/2014/main" id="{7ECC01AC-C2C8-4D37-99FC-229D7C1F5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1676400"/>
            <a:ext cx="4011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66FFFF"/>
                </a:solidFill>
              </a:rPr>
              <a:t>o </a:t>
            </a: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光和</a:t>
            </a:r>
            <a:r>
              <a:rPr lang="en-US" altLang="zh-CN">
                <a:solidFill>
                  <a:srgbClr val="66FFFF"/>
                </a:solidFill>
              </a:rPr>
              <a:t>e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光传播方向相同</a:t>
            </a:r>
            <a:r>
              <a:rPr lang="zh-CN" altLang="en-US">
                <a:solidFill>
                  <a:schemeClr val="hlink"/>
                </a:solidFill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但速度不同。</a:t>
            </a:r>
          </a:p>
        </p:txBody>
      </p:sp>
      <p:sp>
        <p:nvSpPr>
          <p:cNvPr id="1253414" name="Text Box 38">
            <a:extLst>
              <a:ext uri="{FF2B5EF4-FFF2-40B4-BE49-F238E27FC236}">
                <a16:creationId xmlns:a16="http://schemas.microsoft.com/office/drawing/2014/main" id="{6DDBDB9E-80CE-4A4C-80B5-EF6E4E57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2782888"/>
            <a:ext cx="39020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66FFFF"/>
                </a:solidFill>
              </a:rPr>
              <a:t>o </a:t>
            </a: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光和</a:t>
            </a:r>
            <a:r>
              <a:rPr lang="en-US" altLang="zh-CN">
                <a:solidFill>
                  <a:srgbClr val="66FFFF"/>
                </a:solidFill>
              </a:rPr>
              <a:t>e </a:t>
            </a: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光通过波片后产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生的相位差为：</a:t>
            </a:r>
          </a:p>
        </p:txBody>
      </p:sp>
      <p:graphicFrame>
        <p:nvGraphicFramePr>
          <p:cNvPr id="1253415" name="Object 39">
            <a:extLst>
              <a:ext uri="{FF2B5EF4-FFF2-40B4-BE49-F238E27FC236}">
                <a16:creationId xmlns:a16="http://schemas.microsoft.com/office/drawing/2014/main" id="{F44AEFA5-4B8B-41D4-B8F7-76787EB78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898900"/>
          <a:ext cx="2797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67" name="公式" r:id="rId15" imgW="2762161" imgH="799998" progId="Equation.3">
                  <p:embed/>
                </p:oleObj>
              </mc:Choice>
              <mc:Fallback>
                <p:oleObj name="公式" r:id="rId15" imgW="2762161" imgH="799998" progId="Equation.3">
                  <p:embed/>
                  <p:pic>
                    <p:nvPicPr>
                      <p:cNvPr id="1253415" name="Object 39">
                        <a:extLst>
                          <a:ext uri="{FF2B5EF4-FFF2-40B4-BE49-F238E27FC236}">
                            <a16:creationId xmlns:a16="http://schemas.microsoft.com/office/drawing/2014/main" id="{F44AEFA5-4B8B-41D4-B8F7-76787EB78A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98900"/>
                        <a:ext cx="27971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416" name="Text Box 40">
            <a:extLst>
              <a:ext uri="{FF2B5EF4-FFF2-40B4-BE49-F238E27FC236}">
                <a16:creationId xmlns:a16="http://schemas.microsoft.com/office/drawing/2014/main" id="{5427787C-224F-4365-8662-575972694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797425"/>
            <a:ext cx="3924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hlink"/>
                </a:solidFill>
              </a:rPr>
              <a:t>n</a:t>
            </a:r>
            <a:r>
              <a:rPr lang="en-US" altLang="zh-CN" sz="2800" i="1" baseline="-25000">
                <a:solidFill>
                  <a:schemeClr val="hlink"/>
                </a:solidFill>
              </a:rPr>
              <a:t>o</a:t>
            </a:r>
            <a:r>
              <a:rPr lang="en-US" altLang="zh-CN" sz="2800" baseline="-25000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chemeClr val="hlink"/>
                </a:solidFill>
              </a:rPr>
              <a:t>——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rgbClr val="66FFFF"/>
                </a:solidFill>
              </a:rPr>
              <a:t>o</a:t>
            </a:r>
            <a:r>
              <a:rPr lang="en-US" altLang="zh-CN" sz="2800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光主折射率</a:t>
            </a:r>
            <a:endParaRPr lang="zh-CN" altLang="en-US" sz="2800">
              <a:solidFill>
                <a:schemeClr val="hlink"/>
              </a:solidFill>
              <a:ea typeface="华文中宋" panose="02010600040101010101" pitchFamily="2" charset="-122"/>
            </a:endParaRPr>
          </a:p>
        </p:txBody>
      </p:sp>
      <p:sp>
        <p:nvSpPr>
          <p:cNvPr id="1253417" name="Text Box 41">
            <a:extLst>
              <a:ext uri="{FF2B5EF4-FFF2-40B4-BE49-F238E27FC236}">
                <a16:creationId xmlns:a16="http://schemas.microsoft.com/office/drawing/2014/main" id="{05A6B77B-351E-4802-B5BA-813DE5476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357813"/>
            <a:ext cx="3924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hlink"/>
                </a:solidFill>
              </a:rPr>
              <a:t>n</a:t>
            </a:r>
            <a:r>
              <a:rPr lang="en-US" altLang="zh-CN" sz="2800" i="1" baseline="-25000">
                <a:solidFill>
                  <a:schemeClr val="hlink"/>
                </a:solidFill>
              </a:rPr>
              <a:t>e </a:t>
            </a:r>
            <a:r>
              <a:rPr lang="en-US" altLang="zh-CN" i="1">
                <a:solidFill>
                  <a:schemeClr val="hlink"/>
                </a:solidFill>
              </a:rPr>
              <a:t>——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rgbClr val="66FFFF"/>
                </a:solidFill>
              </a:rPr>
              <a:t>e</a:t>
            </a:r>
            <a:r>
              <a:rPr lang="en-US" altLang="zh-CN" sz="2800" i="1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光主折射率</a:t>
            </a:r>
            <a:endParaRPr lang="zh-CN" altLang="en-US" sz="2800">
              <a:solidFill>
                <a:schemeClr val="hlink"/>
              </a:solidFill>
              <a:ea typeface="华文中宋" panose="02010600040101010101" pitchFamily="2" charset="-122"/>
            </a:endParaRPr>
          </a:p>
        </p:txBody>
      </p:sp>
      <p:sp>
        <p:nvSpPr>
          <p:cNvPr id="20512" name="灯片编号占位符 1">
            <a:extLst>
              <a:ext uri="{FF2B5EF4-FFF2-40B4-BE49-F238E27FC236}">
                <a16:creationId xmlns:a16="http://schemas.microsoft.com/office/drawing/2014/main" id="{55787B38-B315-48A6-899F-FAF2D7AB999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CF68D1-071A-49CA-BF59-AE234D227237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5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5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5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5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5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5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5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5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5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5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5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5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5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5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5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5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5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5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5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5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5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5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5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5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78" grpId="0" autoUpdateAnimBg="0"/>
      <p:bldP spid="1253379" grpId="0" animBg="1"/>
      <p:bldP spid="1253412" grpId="0"/>
      <p:bldP spid="1253413" grpId="0" autoUpdateAnimBg="0"/>
      <p:bldP spid="1253414" grpId="0" autoUpdateAnimBg="0"/>
      <p:bldP spid="1253416" grpId="0" autoUpdateAnimBg="0"/>
      <p:bldP spid="12534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Line 2">
            <a:extLst>
              <a:ext uri="{FF2B5EF4-FFF2-40B4-BE49-F238E27FC236}">
                <a16:creationId xmlns:a16="http://schemas.microsoft.com/office/drawing/2014/main" id="{0337B713-9AF6-4E16-B4BB-C7E9FC160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1268413"/>
            <a:ext cx="1588" cy="30527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4403" name="Line 3">
            <a:extLst>
              <a:ext uri="{FF2B5EF4-FFF2-40B4-BE49-F238E27FC236}">
                <a16:creationId xmlns:a16="http://schemas.microsoft.com/office/drawing/2014/main" id="{5C7F2555-4865-4CA5-8E4E-4684658D0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550" y="3495675"/>
            <a:ext cx="25908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Text Box 4">
            <a:extLst>
              <a:ext uri="{FF2B5EF4-FFF2-40B4-BE49-F238E27FC236}">
                <a16:creationId xmlns:a16="http://schemas.microsoft.com/office/drawing/2014/main" id="{FDE896E2-B686-43D8-B386-43355339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702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3. </a:t>
            </a:r>
            <a:r>
              <a:rPr lang="zh-CN" altLang="en-US">
                <a:solidFill>
                  <a:srgbClr val="66FFFF"/>
                </a:solidFill>
                <a:ea typeface="华文中宋" panose="02010600040101010101" pitchFamily="2" charset="-122"/>
              </a:rPr>
              <a:t>光线通过偏振片的传播情况及光强分析</a:t>
            </a:r>
          </a:p>
        </p:txBody>
      </p:sp>
      <p:sp>
        <p:nvSpPr>
          <p:cNvPr id="1254405" name="Line 5">
            <a:extLst>
              <a:ext uri="{FF2B5EF4-FFF2-40B4-BE49-F238E27FC236}">
                <a16:creationId xmlns:a16="http://schemas.microsoft.com/office/drawing/2014/main" id="{FE687E5F-2B8A-4F0F-80EE-42B06781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1819275"/>
            <a:ext cx="1588" cy="166211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lg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4406" name="Line 6">
            <a:extLst>
              <a:ext uri="{FF2B5EF4-FFF2-40B4-BE49-F238E27FC236}">
                <a16:creationId xmlns:a16="http://schemas.microsoft.com/office/drawing/2014/main" id="{CC7DE1B7-D22B-4C9D-B3DA-53F9678F6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8175" y="1873250"/>
            <a:ext cx="827088" cy="795338"/>
          </a:xfrm>
          <a:prstGeom prst="line">
            <a:avLst/>
          </a:prstGeom>
          <a:noFill/>
          <a:ln w="19050">
            <a:solidFill>
              <a:srgbClr val="66FFFF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4407" name="Arc 7">
            <a:extLst>
              <a:ext uri="{FF2B5EF4-FFF2-40B4-BE49-F238E27FC236}">
                <a16:creationId xmlns:a16="http://schemas.microsoft.com/office/drawing/2014/main" id="{D3E4AB51-7BD8-4FB5-93D8-20065FFA2046}"/>
              </a:ext>
            </a:extLst>
          </p:cNvPr>
          <p:cNvSpPr>
            <a:spLocks/>
          </p:cNvSpPr>
          <p:nvPr/>
        </p:nvSpPr>
        <p:spPr bwMode="auto">
          <a:xfrm>
            <a:off x="6972300" y="2887663"/>
            <a:ext cx="385763" cy="2206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4408" name="Line 8">
            <a:extLst>
              <a:ext uri="{FF2B5EF4-FFF2-40B4-BE49-F238E27FC236}">
                <a16:creationId xmlns:a16="http://schemas.microsoft.com/office/drawing/2014/main" id="{26A60875-2156-41AB-84C3-8F9D867FB5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5063" y="2170113"/>
            <a:ext cx="2084387" cy="2084387"/>
          </a:xfrm>
          <a:prstGeom prst="line">
            <a:avLst/>
          </a:prstGeom>
          <a:noFill/>
          <a:ln w="28575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54409" name="Object 9">
            <a:extLst>
              <a:ext uri="{FF2B5EF4-FFF2-40B4-BE49-F238E27FC236}">
                <a16:creationId xmlns:a16="http://schemas.microsoft.com/office/drawing/2014/main" id="{E170A575-81E5-456C-BE59-7962D0DEF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8200" y="2630488"/>
          <a:ext cx="33813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0" name="Equation" r:id="rId3" imgW="123857" imgH="114198" progId="Equation.DSMT4">
                  <p:embed/>
                </p:oleObj>
              </mc:Choice>
              <mc:Fallback>
                <p:oleObj name="Equation" r:id="rId3" imgW="123857" imgH="114198" progId="Equation.DSMT4">
                  <p:embed/>
                  <p:pic>
                    <p:nvPicPr>
                      <p:cNvPr id="1254409" name="Object 9">
                        <a:extLst>
                          <a:ext uri="{FF2B5EF4-FFF2-40B4-BE49-F238E27FC236}">
                            <a16:creationId xmlns:a16="http://schemas.microsoft.com/office/drawing/2014/main" id="{E170A575-81E5-456C-BE59-7962D0DEF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2630488"/>
                        <a:ext cx="338138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410" name="Line 10">
            <a:extLst>
              <a:ext uri="{FF2B5EF4-FFF2-40B4-BE49-F238E27FC236}">
                <a16:creationId xmlns:a16="http://schemas.microsoft.com/office/drawing/2014/main" id="{AE1E7020-250C-4311-856C-40B4BC761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188" y="2457450"/>
            <a:ext cx="1943100" cy="19431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54411" name="Object 11">
            <a:extLst>
              <a:ext uri="{FF2B5EF4-FFF2-40B4-BE49-F238E27FC236}">
                <a16:creationId xmlns:a16="http://schemas.microsoft.com/office/drawing/2014/main" id="{B42AE65D-5CF1-47E1-943E-73DCB41BE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2088" y="1412875"/>
          <a:ext cx="3349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1" name="公式" r:id="rId5" imgW="304902" imgH="390661" progId="Equation.3">
                  <p:embed/>
                </p:oleObj>
              </mc:Choice>
              <mc:Fallback>
                <p:oleObj name="公式" r:id="rId5" imgW="304902" imgH="390661" progId="Equation.3">
                  <p:embed/>
                  <p:pic>
                    <p:nvPicPr>
                      <p:cNvPr id="1254411" name="Object 11">
                        <a:extLst>
                          <a:ext uri="{FF2B5EF4-FFF2-40B4-BE49-F238E27FC236}">
                            <a16:creationId xmlns:a16="http://schemas.microsoft.com/office/drawing/2014/main" id="{B42AE65D-5CF1-47E1-943E-73DCB41BE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1412875"/>
                        <a:ext cx="3349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12" name="Object 12">
            <a:extLst>
              <a:ext uri="{FF2B5EF4-FFF2-40B4-BE49-F238E27FC236}">
                <a16:creationId xmlns:a16="http://schemas.microsoft.com/office/drawing/2014/main" id="{8FCEBADC-CF56-460B-9B3D-144C4808D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2630488"/>
          <a:ext cx="371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2" name="公式" r:id="rId7" imgW="342824" imgH="400152" progId="Equation.3">
                  <p:embed/>
                </p:oleObj>
              </mc:Choice>
              <mc:Fallback>
                <p:oleObj name="公式" r:id="rId7" imgW="342824" imgH="400152" progId="Equation.3">
                  <p:embed/>
                  <p:pic>
                    <p:nvPicPr>
                      <p:cNvPr id="1254412" name="Object 12">
                        <a:extLst>
                          <a:ext uri="{FF2B5EF4-FFF2-40B4-BE49-F238E27FC236}">
                            <a16:creationId xmlns:a16="http://schemas.microsoft.com/office/drawing/2014/main" id="{8FCEBADC-CF56-460B-9B3D-144C4808D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630488"/>
                        <a:ext cx="3714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13" name="Object 13">
            <a:extLst>
              <a:ext uri="{FF2B5EF4-FFF2-40B4-BE49-F238E27FC236}">
                <a16:creationId xmlns:a16="http://schemas.microsoft.com/office/drawing/2014/main" id="{A14252F4-AF10-4979-8487-2B1B4E410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2414588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3" name="公式" r:id="rId9" imgW="323863" imgH="400152" progId="Equation.3">
                  <p:embed/>
                </p:oleObj>
              </mc:Choice>
              <mc:Fallback>
                <p:oleObj name="公式" r:id="rId9" imgW="323863" imgH="400152" progId="Equation.3">
                  <p:embed/>
                  <p:pic>
                    <p:nvPicPr>
                      <p:cNvPr id="1254413" name="Object 13">
                        <a:extLst>
                          <a:ext uri="{FF2B5EF4-FFF2-40B4-BE49-F238E27FC236}">
                            <a16:creationId xmlns:a16="http://schemas.microsoft.com/office/drawing/2014/main" id="{A14252F4-AF10-4979-8487-2B1B4E4102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2414588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14" name="Object 14">
            <a:extLst>
              <a:ext uri="{FF2B5EF4-FFF2-40B4-BE49-F238E27FC236}">
                <a16:creationId xmlns:a16="http://schemas.microsoft.com/office/drawing/2014/main" id="{A6C2D991-410E-4865-9E29-F7034DBB8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9525" y="3563938"/>
          <a:ext cx="4714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4" name="公式" r:id="rId11" imgW="438239" imgH="400152" progId="Equation.3">
                  <p:embed/>
                </p:oleObj>
              </mc:Choice>
              <mc:Fallback>
                <p:oleObj name="公式" r:id="rId11" imgW="438239" imgH="400152" progId="Equation.3">
                  <p:embed/>
                  <p:pic>
                    <p:nvPicPr>
                      <p:cNvPr id="1254414" name="Object 14">
                        <a:extLst>
                          <a:ext uri="{FF2B5EF4-FFF2-40B4-BE49-F238E27FC236}">
                            <a16:creationId xmlns:a16="http://schemas.microsoft.com/office/drawing/2014/main" id="{A6C2D991-410E-4865-9E29-F7034DBB8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5" y="3563938"/>
                        <a:ext cx="4714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15" name="Object 15">
            <a:extLst>
              <a:ext uri="{FF2B5EF4-FFF2-40B4-BE49-F238E27FC236}">
                <a16:creationId xmlns:a16="http://schemas.microsoft.com/office/drawing/2014/main" id="{8593075C-9496-422E-AAA7-DAE03EEF9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1063" y="3565525"/>
          <a:ext cx="48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5" name="公式" r:id="rId13" imgW="457200" imgH="400152" progId="Equation.3">
                  <p:embed/>
                </p:oleObj>
              </mc:Choice>
              <mc:Fallback>
                <p:oleObj name="公式" r:id="rId13" imgW="457200" imgH="400152" progId="Equation.3">
                  <p:embed/>
                  <p:pic>
                    <p:nvPicPr>
                      <p:cNvPr id="1254415" name="Object 15">
                        <a:extLst>
                          <a:ext uri="{FF2B5EF4-FFF2-40B4-BE49-F238E27FC236}">
                            <a16:creationId xmlns:a16="http://schemas.microsoft.com/office/drawing/2014/main" id="{8593075C-9496-422E-AAA7-DAE03EEF9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3565525"/>
                        <a:ext cx="48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16" name="Object 16">
            <a:extLst>
              <a:ext uri="{FF2B5EF4-FFF2-40B4-BE49-F238E27FC236}">
                <a16:creationId xmlns:a16="http://schemas.microsoft.com/office/drawing/2014/main" id="{DA88DF9B-C081-49E1-AD15-97586E107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8950" y="3000375"/>
          <a:ext cx="3206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6" name="公式" r:id="rId15" imgW="285635" imgH="390661" progId="Equation.3">
                  <p:embed/>
                </p:oleObj>
              </mc:Choice>
              <mc:Fallback>
                <p:oleObj name="公式" r:id="rId15" imgW="285635" imgH="390661" progId="Equation.3">
                  <p:embed/>
                  <p:pic>
                    <p:nvPicPr>
                      <p:cNvPr id="1254416" name="Object 16">
                        <a:extLst>
                          <a:ext uri="{FF2B5EF4-FFF2-40B4-BE49-F238E27FC236}">
                            <a16:creationId xmlns:a16="http://schemas.microsoft.com/office/drawing/2014/main" id="{DA88DF9B-C081-49E1-AD15-97586E107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950" y="3000375"/>
                        <a:ext cx="3206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17" name="Object 17">
            <a:extLst>
              <a:ext uri="{FF2B5EF4-FFF2-40B4-BE49-F238E27FC236}">
                <a16:creationId xmlns:a16="http://schemas.microsoft.com/office/drawing/2014/main" id="{D64C06E0-D03C-4287-B596-25CB40F16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2313" y="1214438"/>
          <a:ext cx="2778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7" name="公式" r:id="rId17" imgW="247714" imgH="390661" progId="Equation.3">
                  <p:embed/>
                </p:oleObj>
              </mc:Choice>
              <mc:Fallback>
                <p:oleObj name="公式" r:id="rId17" imgW="247714" imgH="390661" progId="Equation.3">
                  <p:embed/>
                  <p:pic>
                    <p:nvPicPr>
                      <p:cNvPr id="1254417" name="Object 17">
                        <a:extLst>
                          <a:ext uri="{FF2B5EF4-FFF2-40B4-BE49-F238E27FC236}">
                            <a16:creationId xmlns:a16="http://schemas.microsoft.com/office/drawing/2014/main" id="{D64C06E0-D03C-4287-B596-25CB40F16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1214438"/>
                        <a:ext cx="2778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18" name="Object 18">
            <a:extLst>
              <a:ext uri="{FF2B5EF4-FFF2-40B4-BE49-F238E27FC236}">
                <a16:creationId xmlns:a16="http://schemas.microsoft.com/office/drawing/2014/main" id="{E36A61E1-5C47-4572-906B-90B5A93B6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3538" y="1827213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8" name="公式" r:id="rId19" imgW="247714" imgH="285648" progId="Equation.3">
                  <p:embed/>
                </p:oleObj>
              </mc:Choice>
              <mc:Fallback>
                <p:oleObj name="公式" r:id="rId19" imgW="247714" imgH="285648" progId="Equation.3">
                  <p:embed/>
                  <p:pic>
                    <p:nvPicPr>
                      <p:cNvPr id="1254418" name="Object 18">
                        <a:extLst>
                          <a:ext uri="{FF2B5EF4-FFF2-40B4-BE49-F238E27FC236}">
                            <a16:creationId xmlns:a16="http://schemas.microsoft.com/office/drawing/2014/main" id="{E36A61E1-5C47-4572-906B-90B5A93B6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538" y="1827213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419" name="Line 19">
            <a:extLst>
              <a:ext uri="{FF2B5EF4-FFF2-40B4-BE49-F238E27FC236}">
                <a16:creationId xmlns:a16="http://schemas.microsoft.com/office/drawing/2014/main" id="{595DA00F-63C1-4218-BF0D-C638AD9EE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475" y="3497263"/>
            <a:ext cx="8382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4420" name="Line 20">
            <a:extLst>
              <a:ext uri="{FF2B5EF4-FFF2-40B4-BE49-F238E27FC236}">
                <a16:creationId xmlns:a16="http://schemas.microsoft.com/office/drawing/2014/main" id="{D1C0CEE2-173B-429C-9749-A6850888B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9388" y="2659063"/>
            <a:ext cx="0" cy="838200"/>
          </a:xfrm>
          <a:prstGeom prst="line">
            <a:avLst/>
          </a:prstGeom>
          <a:noFill/>
          <a:ln w="19050">
            <a:solidFill>
              <a:srgbClr val="66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4421" name="Line 21">
            <a:extLst>
              <a:ext uri="{FF2B5EF4-FFF2-40B4-BE49-F238E27FC236}">
                <a16:creationId xmlns:a16="http://schemas.microsoft.com/office/drawing/2014/main" id="{52890325-D137-47D1-901B-116343B2D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2679700"/>
            <a:ext cx="0" cy="838200"/>
          </a:xfrm>
          <a:prstGeom prst="line">
            <a:avLst/>
          </a:prstGeom>
          <a:noFill/>
          <a:ln w="19050">
            <a:solidFill>
              <a:srgbClr val="FFCC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4422" name="Line 22">
            <a:extLst>
              <a:ext uri="{FF2B5EF4-FFF2-40B4-BE49-F238E27FC236}">
                <a16:creationId xmlns:a16="http://schemas.microsoft.com/office/drawing/2014/main" id="{CC425123-7917-4950-9B76-60E6BE1C2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088" y="2668588"/>
            <a:ext cx="800100" cy="80010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 type="triangle" w="med" len="lg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4423" name="Line 23">
            <a:extLst>
              <a:ext uri="{FF2B5EF4-FFF2-40B4-BE49-F238E27FC236}">
                <a16:creationId xmlns:a16="http://schemas.microsoft.com/office/drawing/2014/main" id="{29B189E7-A785-4F4D-86F8-F4D7E54020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5063" y="1878013"/>
            <a:ext cx="762000" cy="762000"/>
          </a:xfrm>
          <a:prstGeom prst="line">
            <a:avLst/>
          </a:prstGeom>
          <a:noFill/>
          <a:ln w="19050">
            <a:solidFill>
              <a:srgbClr val="FFCC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4424" name="Line 24">
            <a:extLst>
              <a:ext uri="{FF2B5EF4-FFF2-40B4-BE49-F238E27FC236}">
                <a16:creationId xmlns:a16="http://schemas.microsoft.com/office/drawing/2014/main" id="{DFB0FEE0-C1B8-424E-A1AC-B37BA0387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5063" y="3495675"/>
            <a:ext cx="7620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54425" name="Object 25">
            <a:extLst>
              <a:ext uri="{FF2B5EF4-FFF2-40B4-BE49-F238E27FC236}">
                <a16:creationId xmlns:a16="http://schemas.microsoft.com/office/drawing/2014/main" id="{D43CCAE8-8CC7-4528-AC92-3079FAAEC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2362200"/>
          <a:ext cx="19843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9" name="Equation" r:id="rId21" imgW="838251" imgH="199923" progId="Equation.DSMT4">
                  <p:embed/>
                </p:oleObj>
              </mc:Choice>
              <mc:Fallback>
                <p:oleObj name="Equation" r:id="rId21" imgW="838251" imgH="199923" progId="Equation.DSMT4">
                  <p:embed/>
                  <p:pic>
                    <p:nvPicPr>
                      <p:cNvPr id="1254425" name="Object 25">
                        <a:extLst>
                          <a:ext uri="{FF2B5EF4-FFF2-40B4-BE49-F238E27FC236}">
                            <a16:creationId xmlns:a16="http://schemas.microsoft.com/office/drawing/2014/main" id="{D43CCAE8-8CC7-4528-AC92-3079FAAEC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2362200"/>
                        <a:ext cx="19843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26" name="Object 26">
            <a:extLst>
              <a:ext uri="{FF2B5EF4-FFF2-40B4-BE49-F238E27FC236}">
                <a16:creationId xmlns:a16="http://schemas.microsoft.com/office/drawing/2014/main" id="{22C9FA65-9702-4921-9EEE-ADBACCEAD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525" y="2327275"/>
          <a:ext cx="20145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30" name="Equation" r:id="rId23" imgW="847731" imgH="199923" progId="Equation.DSMT4">
                  <p:embed/>
                </p:oleObj>
              </mc:Choice>
              <mc:Fallback>
                <p:oleObj name="Equation" r:id="rId23" imgW="847731" imgH="199923" progId="Equation.DSMT4">
                  <p:embed/>
                  <p:pic>
                    <p:nvPicPr>
                      <p:cNvPr id="1254426" name="Object 26">
                        <a:extLst>
                          <a:ext uri="{FF2B5EF4-FFF2-40B4-BE49-F238E27FC236}">
                            <a16:creationId xmlns:a16="http://schemas.microsoft.com/office/drawing/2014/main" id="{22C9FA65-9702-4921-9EEE-ADBACCEAD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2327275"/>
                        <a:ext cx="201453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27" name="Object 27">
            <a:extLst>
              <a:ext uri="{FF2B5EF4-FFF2-40B4-BE49-F238E27FC236}">
                <a16:creationId xmlns:a16="http://schemas.microsoft.com/office/drawing/2014/main" id="{6071E43A-D15E-442B-872E-4FA6D08942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786188"/>
          <a:ext cx="42449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31" name="Equation" r:id="rId25" imgW="1904949" imgH="199923" progId="Equation.DSMT4">
                  <p:embed/>
                </p:oleObj>
              </mc:Choice>
              <mc:Fallback>
                <p:oleObj name="Equation" r:id="rId25" imgW="1904949" imgH="199923" progId="Equation.DSMT4">
                  <p:embed/>
                  <p:pic>
                    <p:nvPicPr>
                      <p:cNvPr id="1254427" name="Object 27">
                        <a:extLst>
                          <a:ext uri="{FF2B5EF4-FFF2-40B4-BE49-F238E27FC236}">
                            <a16:creationId xmlns:a16="http://schemas.microsoft.com/office/drawing/2014/main" id="{6071E43A-D15E-442B-872E-4FA6D08942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786188"/>
                        <a:ext cx="42449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28" name="Object 28">
            <a:extLst>
              <a:ext uri="{FF2B5EF4-FFF2-40B4-BE49-F238E27FC236}">
                <a16:creationId xmlns:a16="http://schemas.microsoft.com/office/drawing/2014/main" id="{EF96E15D-01EB-4BAD-BFC6-F536C6730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364038"/>
          <a:ext cx="4286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32" name="Equation" r:id="rId27" imgW="1952657" imgH="199923" progId="Equation.DSMT4">
                  <p:embed/>
                </p:oleObj>
              </mc:Choice>
              <mc:Fallback>
                <p:oleObj name="Equation" r:id="rId27" imgW="1952657" imgH="199923" progId="Equation.DSMT4">
                  <p:embed/>
                  <p:pic>
                    <p:nvPicPr>
                      <p:cNvPr id="1254428" name="Object 28">
                        <a:extLst>
                          <a:ext uri="{FF2B5EF4-FFF2-40B4-BE49-F238E27FC236}">
                            <a16:creationId xmlns:a16="http://schemas.microsoft.com/office/drawing/2014/main" id="{EF96E15D-01EB-4BAD-BFC6-F536C6730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364038"/>
                        <a:ext cx="42862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429" name="Line 29">
            <a:extLst>
              <a:ext uri="{FF2B5EF4-FFF2-40B4-BE49-F238E27FC236}">
                <a16:creationId xmlns:a16="http://schemas.microsoft.com/office/drawing/2014/main" id="{ACDFE95C-5FC5-42EE-8F07-37683FC1E2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5475" y="2659063"/>
            <a:ext cx="838200" cy="8382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2" name="Text Box 32">
            <a:extLst>
              <a:ext uri="{FF2B5EF4-FFF2-40B4-BE49-F238E27FC236}">
                <a16:creationId xmlns:a16="http://schemas.microsoft.com/office/drawing/2014/main" id="{8E2114D5-6C41-4B22-8CA9-EAF894B06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044575"/>
            <a:ext cx="577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(1)</a:t>
            </a:r>
            <a:r>
              <a:rPr kumimoji="0"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单色自然光通过偏振片</a:t>
            </a:r>
            <a:r>
              <a:rPr kumimoji="0" lang="en-US" altLang="zh-CN" i="1">
                <a:solidFill>
                  <a:srgbClr val="66FFFF"/>
                </a:solidFill>
              </a:rPr>
              <a:t>P</a:t>
            </a:r>
            <a:r>
              <a:rPr kumimoji="0" lang="en-US" altLang="zh-CN" baseline="-25000">
                <a:solidFill>
                  <a:srgbClr val="66FFFF"/>
                </a:solidFill>
              </a:rPr>
              <a:t>1</a:t>
            </a:r>
            <a:r>
              <a:rPr kumimoji="0"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后振幅为</a:t>
            </a:r>
            <a:r>
              <a:rPr kumimoji="0" lang="en-US" altLang="zh-CN" i="1">
                <a:solidFill>
                  <a:srgbClr val="FFFF00"/>
                </a:solidFill>
              </a:rPr>
              <a:t>A</a:t>
            </a:r>
            <a:r>
              <a:rPr kumimoji="0" lang="en-US" altLang="zh-CN" baseline="-250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83713" name="Text Box 33">
            <a:extLst>
              <a:ext uri="{FF2B5EF4-FFF2-40B4-BE49-F238E27FC236}">
                <a16:creationId xmlns:a16="http://schemas.microsoft.com/office/drawing/2014/main" id="{1F51D0A7-E057-4B3F-B1B4-AA051186B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693863"/>
            <a:ext cx="434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(2)</a:t>
            </a:r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波片</a:t>
            </a:r>
            <a:r>
              <a:rPr kumimoji="0"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中</a:t>
            </a:r>
            <a:r>
              <a:rPr lang="en-US" altLang="zh-CN" i="1">
                <a:solidFill>
                  <a:srgbClr val="00FFFF"/>
                </a:solidFill>
                <a:latin typeface="宋体" panose="02010600030101010101" pitchFamily="2" charset="-122"/>
              </a:rPr>
              <a:t>o</a:t>
            </a:r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光和</a:t>
            </a:r>
            <a:r>
              <a:rPr lang="en-US" altLang="zh-CN" i="1">
                <a:solidFill>
                  <a:srgbClr val="00FFFF"/>
                </a:solidFill>
                <a:latin typeface="宋体" panose="02010600030101010101" pitchFamily="2" charset="-122"/>
              </a:rPr>
              <a:t>e</a:t>
            </a:r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光的振幅</a:t>
            </a:r>
          </a:p>
        </p:txBody>
      </p:sp>
      <p:sp>
        <p:nvSpPr>
          <p:cNvPr id="583715" name="Text Box 35">
            <a:extLst>
              <a:ext uri="{FF2B5EF4-FFF2-40B4-BE49-F238E27FC236}">
                <a16:creationId xmlns:a16="http://schemas.microsoft.com/office/drawing/2014/main" id="{E4F312F5-97D7-4B41-A0E6-60ADDEA27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25788"/>
            <a:ext cx="468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(3)</a:t>
            </a:r>
            <a:r>
              <a:rPr kumimoji="0"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通过偏振片</a:t>
            </a:r>
            <a:r>
              <a:rPr kumimoji="0" lang="en-US" altLang="zh-CN" i="1">
                <a:solidFill>
                  <a:srgbClr val="00FFFF"/>
                </a:solidFill>
                <a:ea typeface="华文中宋" panose="02010600040101010101" pitchFamily="2" charset="-122"/>
              </a:rPr>
              <a:t>P</a:t>
            </a:r>
            <a:r>
              <a:rPr kumimoji="0" lang="en-US" altLang="zh-CN" baseline="-25000">
                <a:solidFill>
                  <a:srgbClr val="00FFFF"/>
                </a:solidFill>
              </a:rPr>
              <a:t>2</a:t>
            </a:r>
            <a:r>
              <a:rPr kumimoji="0"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后两分振动振幅</a:t>
            </a:r>
          </a:p>
        </p:txBody>
      </p:sp>
      <p:sp>
        <p:nvSpPr>
          <p:cNvPr id="1254433" name="Arc 33">
            <a:extLst>
              <a:ext uri="{FF2B5EF4-FFF2-40B4-BE49-F238E27FC236}">
                <a16:creationId xmlns:a16="http://schemas.microsoft.com/office/drawing/2014/main" id="{59397407-37B5-4506-BE2B-1119D89ACE19}"/>
              </a:ext>
            </a:extLst>
          </p:cNvPr>
          <p:cNvSpPr>
            <a:spLocks/>
          </p:cNvSpPr>
          <p:nvPr/>
        </p:nvSpPr>
        <p:spPr bwMode="auto">
          <a:xfrm rot="1527093">
            <a:off x="7221538" y="3243263"/>
            <a:ext cx="271462" cy="2206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54434" name="Object 34">
            <a:extLst>
              <a:ext uri="{FF2B5EF4-FFF2-40B4-BE49-F238E27FC236}">
                <a16:creationId xmlns:a16="http://schemas.microsoft.com/office/drawing/2014/main" id="{ABBA15A6-C103-4D23-98D9-073B8ADB7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0" y="2990850"/>
          <a:ext cx="3381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33" name="Equation" r:id="rId29" imgW="123857" imgH="171450" progId="Equation.DSMT4">
                  <p:embed/>
                </p:oleObj>
              </mc:Choice>
              <mc:Fallback>
                <p:oleObj name="Equation" r:id="rId29" imgW="123857" imgH="171450" progId="Equation.DSMT4">
                  <p:embed/>
                  <p:pic>
                    <p:nvPicPr>
                      <p:cNvPr id="1254434" name="Object 34">
                        <a:extLst>
                          <a:ext uri="{FF2B5EF4-FFF2-40B4-BE49-F238E27FC236}">
                            <a16:creationId xmlns:a16="http://schemas.microsoft.com/office/drawing/2014/main" id="{ABBA15A6-C103-4D23-98D9-073B8ADB7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2990850"/>
                        <a:ext cx="3381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38" name="Text Box 34">
            <a:extLst>
              <a:ext uri="{FF2B5EF4-FFF2-40B4-BE49-F238E27FC236}">
                <a16:creationId xmlns:a16="http://schemas.microsoft.com/office/drawing/2014/main" id="{22A378F9-ED3F-4B2F-A993-8527ABA4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999038"/>
            <a:ext cx="8107362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800"/>
              </a:lnSpc>
            </a:pPr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经过偏振片</a:t>
            </a:r>
            <a:r>
              <a:rPr lang="en-US" altLang="zh-CN" i="1">
                <a:solidFill>
                  <a:srgbClr val="00FFFF"/>
                </a:solidFill>
                <a:ea typeface="华文中宋" panose="02010600040101010101" pitchFamily="2" charset="-122"/>
              </a:rPr>
              <a:t>P</a:t>
            </a:r>
            <a:r>
              <a:rPr lang="en-US" altLang="zh-CN" baseline="-25000">
                <a:solidFill>
                  <a:srgbClr val="00FFFF"/>
                </a:solidFill>
              </a:rPr>
              <a:t>2</a:t>
            </a:r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出射的两束光：振动方向平行，频率相同，相位差恒定，满足干涉条件</a:t>
            </a:r>
          </a:p>
          <a:p>
            <a:pPr>
              <a:lnSpc>
                <a:spcPts val="3800"/>
              </a:lnSpc>
            </a:pPr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若</a:t>
            </a:r>
            <a:r>
              <a:rPr lang="el-GR" altLang="zh-CN" i="1">
                <a:solidFill>
                  <a:schemeClr val="hlink"/>
                </a:solidFill>
                <a:latin typeface="宋体" panose="02010600030101010101" pitchFamily="2" charset="-122"/>
              </a:rPr>
              <a:t>α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=</a:t>
            </a:r>
            <a:r>
              <a:rPr lang="el-GR" altLang="zh-CN" i="1">
                <a:solidFill>
                  <a:schemeClr val="hlink"/>
                </a:solidFill>
                <a:latin typeface="宋体" panose="02010600030101010101" pitchFamily="2" charset="-122"/>
              </a:rPr>
              <a:t>β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= 45</a:t>
            </a:r>
            <a:r>
              <a:rPr lang="en-US" altLang="zh-CN" baseline="30000">
                <a:solidFill>
                  <a:schemeClr val="hlink"/>
                </a:solidFill>
                <a:latin typeface="宋体" panose="02010600030101010101" pitchFamily="2" charset="-122"/>
              </a:rPr>
              <a:t>o 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kumimoji="0" lang="en-US" altLang="zh-CN" i="1">
                <a:solidFill>
                  <a:srgbClr val="66FFFF"/>
                </a:solidFill>
              </a:rPr>
              <a:t>A</a:t>
            </a:r>
            <a:r>
              <a:rPr kumimoji="0" lang="en-US" altLang="zh-CN" baseline="-25000">
                <a:solidFill>
                  <a:srgbClr val="66FFFF"/>
                </a:solidFill>
              </a:rPr>
              <a:t>o2</a:t>
            </a:r>
            <a:r>
              <a:rPr kumimoji="0" lang="en-US" altLang="zh-CN">
                <a:solidFill>
                  <a:schemeClr val="hlink"/>
                </a:solidFill>
              </a:rPr>
              <a:t>,  </a:t>
            </a:r>
            <a:r>
              <a:rPr kumimoji="0" lang="en-US" altLang="zh-CN" i="1">
                <a:solidFill>
                  <a:srgbClr val="66FFFF"/>
                </a:solidFill>
              </a:rPr>
              <a:t>A</a:t>
            </a:r>
            <a:r>
              <a:rPr kumimoji="0" lang="en-US" altLang="zh-CN" baseline="-25000">
                <a:solidFill>
                  <a:srgbClr val="66FFFF"/>
                </a:solidFill>
              </a:rPr>
              <a:t>e2 </a:t>
            </a:r>
            <a:r>
              <a:rPr kumimoji="0"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振幅最大且相等，干涉效果最好</a:t>
            </a:r>
            <a:endParaRPr kumimoji="0" lang="zh-CN" altLang="el-GR" baseline="-25000">
              <a:solidFill>
                <a:schemeClr val="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540" name="灯片编号占位符 1">
            <a:extLst>
              <a:ext uri="{FF2B5EF4-FFF2-40B4-BE49-F238E27FC236}">
                <a16:creationId xmlns:a16="http://schemas.microsoft.com/office/drawing/2014/main" id="{0F536E1C-EB10-4D1C-A34B-338B7F35B7C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2636BA-0425-4CA6-8C41-BDA682FC7FFA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5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5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5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5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5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5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5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5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5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5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5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5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5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5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5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5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5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5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8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5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25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5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5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25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5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5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5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8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/>
      <p:bldP spid="583712" grpId="0"/>
      <p:bldP spid="583713" grpId="0"/>
      <p:bldP spid="583715" grpId="0"/>
      <p:bldP spid="584738" grpId="0" build="allAtOnce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>
            <a:extLst>
              <a:ext uri="{FF2B5EF4-FFF2-40B4-BE49-F238E27FC236}">
                <a16:creationId xmlns:a16="http://schemas.microsoft.com/office/drawing/2014/main" id="{E1EC0B12-B55A-4CDF-95C7-5F3D4F207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429000"/>
            <a:ext cx="3529013" cy="3095625"/>
          </a:xfrm>
          <a:prstGeom prst="rect">
            <a:avLst/>
          </a:prstGeom>
          <a:solidFill>
            <a:srgbClr val="006699">
              <a:alpha val="43137"/>
            </a:srgbClr>
          </a:solidFill>
          <a:ln w="9525">
            <a:solidFill>
              <a:srgbClr val="B2B2B2">
                <a:alpha val="56078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zh-CN">
              <a:solidFill>
                <a:schemeClr val="bg1"/>
              </a:solidFill>
            </a:endParaRPr>
          </a:p>
        </p:txBody>
      </p:sp>
      <p:sp>
        <p:nvSpPr>
          <p:cNvPr id="584707" name="Text Box 3">
            <a:extLst>
              <a:ext uri="{FF2B5EF4-FFF2-40B4-BE49-F238E27FC236}">
                <a16:creationId xmlns:a16="http://schemas.microsoft.com/office/drawing/2014/main" id="{A77DB056-D90E-4439-B72D-A89520CF8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98838"/>
            <a:ext cx="113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kumimoji="0" lang="en-US" altLang="zh-CN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说明</a:t>
            </a:r>
          </a:p>
        </p:txBody>
      </p:sp>
      <p:sp>
        <p:nvSpPr>
          <p:cNvPr id="584708" name="Rectangle 4">
            <a:extLst>
              <a:ext uri="{FF2B5EF4-FFF2-40B4-BE49-F238E27FC236}">
                <a16:creationId xmlns:a16="http://schemas.microsoft.com/office/drawing/2014/main" id="{4EAD1FB4-E182-4570-8C74-CDF57865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000500"/>
            <a:ext cx="40020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是否存在附加相位差要具体考虑</a:t>
            </a:r>
            <a:endParaRPr kumimoji="0" lang="en-US" altLang="zh-CN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584709" name="AutoShape 5">
            <a:extLst>
              <a:ext uri="{FF2B5EF4-FFF2-40B4-BE49-F238E27FC236}">
                <a16:creationId xmlns:a16="http://schemas.microsoft.com/office/drawing/2014/main" id="{7DD0EDC4-4F1B-4E85-BC6F-CC5025C06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5867400"/>
            <a:ext cx="574675" cy="433388"/>
          </a:xfrm>
          <a:prstGeom prst="wedgeRectCallout">
            <a:avLst>
              <a:gd name="adj1" fmla="val -82046"/>
              <a:gd name="adj2" fmla="val -264287"/>
            </a:avLst>
          </a:prstGeom>
          <a:solidFill>
            <a:srgbClr val="669900">
              <a:alpha val="50195"/>
            </a:srgbClr>
          </a:solidFill>
          <a:ln w="6350">
            <a:solidFill>
              <a:schemeClr val="folHlink"/>
            </a:solidFill>
            <a:miter lim="800000"/>
            <a:headEnd/>
            <a:tailEnd/>
          </a:ln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84710" name="Line 6">
            <a:extLst>
              <a:ext uri="{FF2B5EF4-FFF2-40B4-BE49-F238E27FC236}">
                <a16:creationId xmlns:a16="http://schemas.microsoft.com/office/drawing/2014/main" id="{33B4CD3E-5356-48AF-B415-F7E937E4AD93}"/>
              </a:ext>
            </a:extLst>
          </p:cNvPr>
          <p:cNvSpPr>
            <a:spLocks noChangeAspect="1" noChangeShapeType="1"/>
          </p:cNvSpPr>
          <p:nvPr/>
        </p:nvSpPr>
        <p:spPr bwMode="auto">
          <a:xfrm rot="420000" flipV="1">
            <a:off x="6570663" y="4330700"/>
            <a:ext cx="1733550" cy="220663"/>
          </a:xfrm>
          <a:prstGeom prst="line">
            <a:avLst/>
          </a:prstGeom>
          <a:noFill/>
          <a:ln w="19050">
            <a:solidFill>
              <a:srgbClr val="FF9900"/>
            </a:solidFill>
            <a:prstDash val="sys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1" name="Line 7">
            <a:extLst>
              <a:ext uri="{FF2B5EF4-FFF2-40B4-BE49-F238E27FC236}">
                <a16:creationId xmlns:a16="http://schemas.microsoft.com/office/drawing/2014/main" id="{10A7D66A-1B10-46BA-A002-B2EF2A438946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60000" flipH="1">
            <a:off x="6670675" y="3575050"/>
            <a:ext cx="1266825" cy="2879725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2" name="Line 8">
            <a:extLst>
              <a:ext uri="{FF2B5EF4-FFF2-40B4-BE49-F238E27FC236}">
                <a16:creationId xmlns:a16="http://schemas.microsoft.com/office/drawing/2014/main" id="{344E64A3-3D95-419F-A1FF-5531F0100F0C}"/>
              </a:ext>
            </a:extLst>
          </p:cNvPr>
          <p:cNvSpPr>
            <a:spLocks noChangeAspect="1" noChangeShapeType="1"/>
          </p:cNvSpPr>
          <p:nvPr/>
        </p:nvSpPr>
        <p:spPr bwMode="auto">
          <a:xfrm rot="19740000" flipV="1">
            <a:off x="5614988" y="4244975"/>
            <a:ext cx="2774950" cy="1190625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3" name="Line 9">
            <a:extLst>
              <a:ext uri="{FF2B5EF4-FFF2-40B4-BE49-F238E27FC236}">
                <a16:creationId xmlns:a16="http://schemas.microsoft.com/office/drawing/2014/main" id="{F1984EBD-9C8F-4F92-9748-F0642DC90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3649663"/>
            <a:ext cx="1588" cy="2663825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4" name="Line 10">
            <a:extLst>
              <a:ext uri="{FF2B5EF4-FFF2-40B4-BE49-F238E27FC236}">
                <a16:creationId xmlns:a16="http://schemas.microsoft.com/office/drawing/2014/main" id="{0F32B2C1-EA11-4321-99B0-28B0C4C00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4427538"/>
            <a:ext cx="0" cy="101441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5" name="Line 11">
            <a:extLst>
              <a:ext uri="{FF2B5EF4-FFF2-40B4-BE49-F238E27FC236}">
                <a16:creationId xmlns:a16="http://schemas.microsoft.com/office/drawing/2014/main" id="{8B691F13-17A3-4989-801C-42A40A306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4213" y="4427538"/>
            <a:ext cx="0" cy="1008062"/>
          </a:xfrm>
          <a:prstGeom prst="line">
            <a:avLst/>
          </a:prstGeom>
          <a:noFill/>
          <a:ln w="19050">
            <a:solidFill>
              <a:srgbClr val="FF9900"/>
            </a:solidFill>
            <a:prstDash val="sysDot"/>
            <a:round/>
            <a:headEnd type="non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716" name="Object 12">
            <a:extLst>
              <a:ext uri="{FF2B5EF4-FFF2-40B4-BE49-F238E27FC236}">
                <a16:creationId xmlns:a16="http://schemas.microsoft.com/office/drawing/2014/main" id="{2DB96B9C-762F-4655-8F65-920708B19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0825" y="4714875"/>
          <a:ext cx="2714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4" name="公式" r:id="rId4" imgW="314382" imgH="419134" progId="Equation.3">
                  <p:embed/>
                </p:oleObj>
              </mc:Choice>
              <mc:Fallback>
                <p:oleObj name="公式" r:id="rId4" imgW="314382" imgH="419134" progId="Equation.3">
                  <p:embed/>
                  <p:pic>
                    <p:nvPicPr>
                      <p:cNvPr id="584716" name="Object 12">
                        <a:extLst>
                          <a:ext uri="{FF2B5EF4-FFF2-40B4-BE49-F238E27FC236}">
                            <a16:creationId xmlns:a16="http://schemas.microsoft.com/office/drawing/2014/main" id="{2DB96B9C-762F-4655-8F65-920708B19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25" y="4714875"/>
                        <a:ext cx="2714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7" name="Object 13">
            <a:extLst>
              <a:ext uri="{FF2B5EF4-FFF2-40B4-BE49-F238E27FC236}">
                <a16:creationId xmlns:a16="http://schemas.microsoft.com/office/drawing/2014/main" id="{AA8A84CD-0555-4502-A273-57EA49286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6725" y="5507038"/>
          <a:ext cx="3730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5" name="公式" r:id="rId6" imgW="438239" imgH="419134" progId="Equation.3">
                  <p:embed/>
                </p:oleObj>
              </mc:Choice>
              <mc:Fallback>
                <p:oleObj name="公式" r:id="rId6" imgW="438239" imgH="419134" progId="Equation.3">
                  <p:embed/>
                  <p:pic>
                    <p:nvPicPr>
                      <p:cNvPr id="584717" name="Object 13">
                        <a:extLst>
                          <a:ext uri="{FF2B5EF4-FFF2-40B4-BE49-F238E27FC236}">
                            <a16:creationId xmlns:a16="http://schemas.microsoft.com/office/drawing/2014/main" id="{AA8A84CD-0555-4502-A273-57EA49286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6725" y="5507038"/>
                        <a:ext cx="3730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8" name="Object 14">
            <a:extLst>
              <a:ext uri="{FF2B5EF4-FFF2-40B4-BE49-F238E27FC236}">
                <a16:creationId xmlns:a16="http://schemas.microsoft.com/office/drawing/2014/main" id="{C0F83E3F-DBF3-4A61-B0B3-6498FFB0D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25" y="4221163"/>
          <a:ext cx="3651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6" name="公式" r:id="rId8" imgW="428759" imgH="419134" progId="Equation.3">
                  <p:embed/>
                </p:oleObj>
              </mc:Choice>
              <mc:Fallback>
                <p:oleObj name="公式" r:id="rId8" imgW="428759" imgH="419134" progId="Equation.3">
                  <p:embed/>
                  <p:pic>
                    <p:nvPicPr>
                      <p:cNvPr id="584718" name="Object 14">
                        <a:extLst>
                          <a:ext uri="{FF2B5EF4-FFF2-40B4-BE49-F238E27FC236}">
                            <a16:creationId xmlns:a16="http://schemas.microsoft.com/office/drawing/2014/main" id="{C0F83E3F-DBF3-4A61-B0B3-6498FFB0D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4221163"/>
                        <a:ext cx="3651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9" name="Object 15">
            <a:extLst>
              <a:ext uri="{FF2B5EF4-FFF2-40B4-BE49-F238E27FC236}">
                <a16:creationId xmlns:a16="http://schemas.microsoft.com/office/drawing/2014/main" id="{C8BE0BD8-D401-43DD-B9C4-416B45E63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6413" y="5689600"/>
          <a:ext cx="2540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7" name="公式" r:id="rId10" imgW="228753" imgH="342900" progId="Equation.3">
                  <p:embed/>
                </p:oleObj>
              </mc:Choice>
              <mc:Fallback>
                <p:oleObj name="公式" r:id="rId10" imgW="228753" imgH="342900" progId="Equation.3">
                  <p:embed/>
                  <p:pic>
                    <p:nvPicPr>
                      <p:cNvPr id="584719" name="Object 15">
                        <a:extLst>
                          <a:ext uri="{FF2B5EF4-FFF2-40B4-BE49-F238E27FC236}">
                            <a16:creationId xmlns:a16="http://schemas.microsoft.com/office/drawing/2014/main" id="{C8BE0BD8-D401-43DD-B9C4-416B45E63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5689600"/>
                        <a:ext cx="2540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20" name="Object 16">
            <a:extLst>
              <a:ext uri="{FF2B5EF4-FFF2-40B4-BE49-F238E27FC236}">
                <a16:creationId xmlns:a16="http://schemas.microsoft.com/office/drawing/2014/main" id="{A1427EF5-4179-41DC-8CA7-8D232B93F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25" y="6121400"/>
          <a:ext cx="279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8" name="公式" r:id="rId12" imgW="247714" imgH="342900" progId="Equation.3">
                  <p:embed/>
                </p:oleObj>
              </mc:Choice>
              <mc:Fallback>
                <p:oleObj name="公式" r:id="rId12" imgW="247714" imgH="342900" progId="Equation.3">
                  <p:embed/>
                  <p:pic>
                    <p:nvPicPr>
                      <p:cNvPr id="584720" name="Object 16">
                        <a:extLst>
                          <a:ext uri="{FF2B5EF4-FFF2-40B4-BE49-F238E27FC236}">
                            <a16:creationId xmlns:a16="http://schemas.microsoft.com/office/drawing/2014/main" id="{A1427EF5-4179-41DC-8CA7-8D232B93F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6121400"/>
                        <a:ext cx="2794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21" name="Object 17">
            <a:extLst>
              <a:ext uri="{FF2B5EF4-FFF2-40B4-BE49-F238E27FC236}">
                <a16:creationId xmlns:a16="http://schemas.microsoft.com/office/drawing/2014/main" id="{FA372013-29B3-4AA5-8901-0E0DBD718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1688" y="5867400"/>
          <a:ext cx="3857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9" name="公式" r:id="rId14" imgW="457200" imgH="419134" progId="Equation.3">
                  <p:embed/>
                </p:oleObj>
              </mc:Choice>
              <mc:Fallback>
                <p:oleObj name="公式" r:id="rId14" imgW="457200" imgH="419134" progId="Equation.3">
                  <p:embed/>
                  <p:pic>
                    <p:nvPicPr>
                      <p:cNvPr id="584721" name="Object 17">
                        <a:extLst>
                          <a:ext uri="{FF2B5EF4-FFF2-40B4-BE49-F238E27FC236}">
                            <a16:creationId xmlns:a16="http://schemas.microsoft.com/office/drawing/2014/main" id="{FA372013-29B3-4AA5-8901-0E0DBD7182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5867400"/>
                        <a:ext cx="3857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22" name="Arc 18">
            <a:extLst>
              <a:ext uri="{FF2B5EF4-FFF2-40B4-BE49-F238E27FC236}">
                <a16:creationId xmlns:a16="http://schemas.microsoft.com/office/drawing/2014/main" id="{71F003A3-5122-49FE-A34B-EDA35116F4B4}"/>
              </a:ext>
            </a:extLst>
          </p:cNvPr>
          <p:cNvSpPr>
            <a:spLocks/>
          </p:cNvSpPr>
          <p:nvPr/>
        </p:nvSpPr>
        <p:spPr bwMode="auto">
          <a:xfrm rot="13411939" flipV="1">
            <a:off x="6488113" y="5153025"/>
            <a:ext cx="247650" cy="339725"/>
          </a:xfrm>
          <a:custGeom>
            <a:avLst/>
            <a:gdLst>
              <a:gd name="T0" fmla="*/ 0 w 17742"/>
              <a:gd name="T1" fmla="*/ 2147483646 h 21600"/>
              <a:gd name="T2" fmla="*/ 2147483646 w 17742"/>
              <a:gd name="T3" fmla="*/ 2147483646 h 21600"/>
              <a:gd name="T4" fmla="*/ 2147483646 w 17742"/>
              <a:gd name="T5" fmla="*/ 2147483646 h 21600"/>
              <a:gd name="T6" fmla="*/ 0 60000 65536"/>
              <a:gd name="T7" fmla="*/ 0 60000 65536"/>
              <a:gd name="T8" fmla="*/ 0 60000 65536"/>
              <a:gd name="T9" fmla="*/ 0 w 17742"/>
              <a:gd name="T10" fmla="*/ 0 h 21600"/>
              <a:gd name="T11" fmla="*/ 17742 w 177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42" h="21600" fill="none" extrusionOk="0">
                <a:moveTo>
                  <a:pt x="0" y="198"/>
                </a:moveTo>
                <a:cubicBezTo>
                  <a:pt x="967" y="66"/>
                  <a:pt x="1942" y="-1"/>
                  <a:pt x="2919" y="0"/>
                </a:cubicBezTo>
                <a:cubicBezTo>
                  <a:pt x="8430" y="0"/>
                  <a:pt x="13733" y="2106"/>
                  <a:pt x="17742" y="5888"/>
                </a:cubicBezTo>
              </a:path>
              <a:path w="17742" h="21600" stroke="0" extrusionOk="0">
                <a:moveTo>
                  <a:pt x="0" y="198"/>
                </a:moveTo>
                <a:cubicBezTo>
                  <a:pt x="967" y="66"/>
                  <a:pt x="1942" y="-1"/>
                  <a:pt x="2919" y="0"/>
                </a:cubicBezTo>
                <a:cubicBezTo>
                  <a:pt x="8430" y="0"/>
                  <a:pt x="13733" y="2106"/>
                  <a:pt x="17742" y="5888"/>
                </a:cubicBezTo>
                <a:lnTo>
                  <a:pt x="2919" y="21600"/>
                </a:lnTo>
                <a:lnTo>
                  <a:pt x="0" y="198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4723" name="Object 19">
            <a:extLst>
              <a:ext uri="{FF2B5EF4-FFF2-40B4-BE49-F238E27FC236}">
                <a16:creationId xmlns:a16="http://schemas.microsoft.com/office/drawing/2014/main" id="{9E9EAD33-AB6A-4443-B0F5-8ABA2BF14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5425" y="4968875"/>
          <a:ext cx="22066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80" name="公式" r:id="rId16" imgW="247714" imgH="209414" progId="Equation.3">
                  <p:embed/>
                </p:oleObj>
              </mc:Choice>
              <mc:Fallback>
                <p:oleObj name="公式" r:id="rId16" imgW="247714" imgH="209414" progId="Equation.3">
                  <p:embed/>
                  <p:pic>
                    <p:nvPicPr>
                      <p:cNvPr id="584723" name="Object 19">
                        <a:extLst>
                          <a:ext uri="{FF2B5EF4-FFF2-40B4-BE49-F238E27FC236}">
                            <a16:creationId xmlns:a16="http://schemas.microsoft.com/office/drawing/2014/main" id="{9E9EAD33-AB6A-4443-B0F5-8ABA2BF143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4968875"/>
                        <a:ext cx="220663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24" name="Arc 20">
            <a:extLst>
              <a:ext uri="{FF2B5EF4-FFF2-40B4-BE49-F238E27FC236}">
                <a16:creationId xmlns:a16="http://schemas.microsoft.com/office/drawing/2014/main" id="{02374F42-2BE9-4808-95B6-5CE9A6A499B7}"/>
              </a:ext>
            </a:extLst>
          </p:cNvPr>
          <p:cNvSpPr>
            <a:spLocks/>
          </p:cNvSpPr>
          <p:nvPr/>
        </p:nvSpPr>
        <p:spPr bwMode="auto">
          <a:xfrm rot="13902532" flipV="1">
            <a:off x="6503195" y="4837906"/>
            <a:ext cx="303212" cy="339725"/>
          </a:xfrm>
          <a:custGeom>
            <a:avLst/>
            <a:gdLst>
              <a:gd name="T0" fmla="*/ 0 w 21712"/>
              <a:gd name="T1" fmla="*/ 2147483646 h 21600"/>
              <a:gd name="T2" fmla="*/ 2147483646 w 21712"/>
              <a:gd name="T3" fmla="*/ 2147483646 h 21600"/>
              <a:gd name="T4" fmla="*/ 2147483646 w 21712"/>
              <a:gd name="T5" fmla="*/ 2147483646 h 21600"/>
              <a:gd name="T6" fmla="*/ 0 60000 65536"/>
              <a:gd name="T7" fmla="*/ 0 60000 65536"/>
              <a:gd name="T8" fmla="*/ 0 60000 65536"/>
              <a:gd name="T9" fmla="*/ 0 w 21712"/>
              <a:gd name="T10" fmla="*/ 0 h 21600"/>
              <a:gd name="T11" fmla="*/ 21712 w 2171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12" h="21600" fill="none" extrusionOk="0">
                <a:moveTo>
                  <a:pt x="-1" y="341"/>
                </a:moveTo>
                <a:cubicBezTo>
                  <a:pt x="1262" y="114"/>
                  <a:pt x="2543" y="-1"/>
                  <a:pt x="3827" y="0"/>
                </a:cubicBezTo>
                <a:cubicBezTo>
                  <a:pt x="10993" y="0"/>
                  <a:pt x="17693" y="3554"/>
                  <a:pt x="21712" y="9488"/>
                </a:cubicBezTo>
              </a:path>
              <a:path w="21712" h="21600" stroke="0" extrusionOk="0">
                <a:moveTo>
                  <a:pt x="-1" y="341"/>
                </a:moveTo>
                <a:cubicBezTo>
                  <a:pt x="1262" y="114"/>
                  <a:pt x="2543" y="-1"/>
                  <a:pt x="3827" y="0"/>
                </a:cubicBezTo>
                <a:cubicBezTo>
                  <a:pt x="10993" y="0"/>
                  <a:pt x="17693" y="3554"/>
                  <a:pt x="21712" y="9488"/>
                </a:cubicBezTo>
                <a:lnTo>
                  <a:pt x="3827" y="21600"/>
                </a:lnTo>
                <a:lnTo>
                  <a:pt x="-1" y="341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25" name="Line 21">
            <a:extLst>
              <a:ext uri="{FF2B5EF4-FFF2-40B4-BE49-F238E27FC236}">
                <a16:creationId xmlns:a16="http://schemas.microsoft.com/office/drawing/2014/main" id="{95092E44-BABF-4601-98EF-FE47EBF13BA2}"/>
              </a:ext>
            </a:extLst>
          </p:cNvPr>
          <p:cNvSpPr>
            <a:spLocks noChangeAspect="1" noChangeShapeType="1"/>
          </p:cNvSpPr>
          <p:nvPr/>
        </p:nvSpPr>
        <p:spPr bwMode="auto">
          <a:xfrm rot="-1440000">
            <a:off x="6661150" y="4340225"/>
            <a:ext cx="334963" cy="503238"/>
          </a:xfrm>
          <a:prstGeom prst="line">
            <a:avLst/>
          </a:prstGeom>
          <a:noFill/>
          <a:ln w="1905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6" name="Line 22">
            <a:extLst>
              <a:ext uri="{FF2B5EF4-FFF2-40B4-BE49-F238E27FC236}">
                <a16:creationId xmlns:a16="http://schemas.microsoft.com/office/drawing/2014/main" id="{1647859D-AF39-4837-8409-12E26DEF5F9B}"/>
              </a:ext>
            </a:extLst>
          </p:cNvPr>
          <p:cNvSpPr>
            <a:spLocks noChangeAspect="1" noChangeShapeType="1"/>
          </p:cNvSpPr>
          <p:nvPr/>
        </p:nvSpPr>
        <p:spPr bwMode="auto">
          <a:xfrm rot="9540000" flipH="1">
            <a:off x="6442075" y="4749800"/>
            <a:ext cx="841375" cy="5603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7" name="Text Box 23">
            <a:extLst>
              <a:ext uri="{FF2B5EF4-FFF2-40B4-BE49-F238E27FC236}">
                <a16:creationId xmlns:a16="http://schemas.microsoft.com/office/drawing/2014/main" id="{E5B35836-4767-4D1D-8882-B85345C20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4766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光轴</a:t>
            </a:r>
          </a:p>
        </p:txBody>
      </p:sp>
      <p:sp>
        <p:nvSpPr>
          <p:cNvPr id="584728" name="Line 24">
            <a:extLst>
              <a:ext uri="{FF2B5EF4-FFF2-40B4-BE49-F238E27FC236}">
                <a16:creationId xmlns:a16="http://schemas.microsoft.com/office/drawing/2014/main" id="{E44D0B24-92D7-4942-B644-8DAA3FF2F59F}"/>
              </a:ext>
            </a:extLst>
          </p:cNvPr>
          <p:cNvSpPr>
            <a:spLocks noChangeAspect="1" noChangeShapeType="1"/>
          </p:cNvSpPr>
          <p:nvPr/>
        </p:nvSpPr>
        <p:spPr bwMode="auto">
          <a:xfrm rot="-1260000">
            <a:off x="7345363" y="4451350"/>
            <a:ext cx="769937" cy="1155700"/>
          </a:xfrm>
          <a:prstGeom prst="line">
            <a:avLst/>
          </a:prstGeom>
          <a:noFill/>
          <a:ln w="19050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9" name="Line 25">
            <a:extLst>
              <a:ext uri="{FF2B5EF4-FFF2-40B4-BE49-F238E27FC236}">
                <a16:creationId xmlns:a16="http://schemas.microsoft.com/office/drawing/2014/main" id="{9BA04D4F-1677-4C56-9EC3-B86630047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425" y="5435600"/>
            <a:ext cx="1728788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30" name="Line 26">
            <a:extLst>
              <a:ext uri="{FF2B5EF4-FFF2-40B4-BE49-F238E27FC236}">
                <a16:creationId xmlns:a16="http://schemas.microsoft.com/office/drawing/2014/main" id="{EADDA300-E861-4743-A2E5-5AE7D2F7AC4A}"/>
              </a:ext>
            </a:extLst>
          </p:cNvPr>
          <p:cNvSpPr>
            <a:spLocks noChangeAspect="1" noChangeShapeType="1"/>
          </p:cNvSpPr>
          <p:nvPr/>
        </p:nvSpPr>
        <p:spPr bwMode="auto">
          <a:xfrm rot="9540000" flipH="1">
            <a:off x="6461125" y="4854575"/>
            <a:ext cx="719138" cy="477838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31" name="Line 27">
            <a:extLst>
              <a:ext uri="{FF2B5EF4-FFF2-40B4-BE49-F238E27FC236}">
                <a16:creationId xmlns:a16="http://schemas.microsoft.com/office/drawing/2014/main" id="{9AEA1B2C-E22A-4CFD-BD44-28544843152F}"/>
              </a:ext>
            </a:extLst>
          </p:cNvPr>
          <p:cNvSpPr>
            <a:spLocks noChangeAspect="1" noChangeShapeType="1"/>
          </p:cNvSpPr>
          <p:nvPr/>
        </p:nvSpPr>
        <p:spPr bwMode="auto">
          <a:xfrm rot="7620000" flipH="1" flipV="1">
            <a:off x="6519069" y="4531519"/>
            <a:ext cx="1860550" cy="79533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32" name="AutoShape 28">
            <a:extLst>
              <a:ext uri="{FF2B5EF4-FFF2-40B4-BE49-F238E27FC236}">
                <a16:creationId xmlns:a16="http://schemas.microsoft.com/office/drawing/2014/main" id="{63CAD46A-FF35-4BC0-BAA9-54FC8B6F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3562350"/>
            <a:ext cx="647700" cy="433388"/>
          </a:xfrm>
          <a:prstGeom prst="wedgeRectCallout">
            <a:avLst>
              <a:gd name="adj1" fmla="val -19606"/>
              <a:gd name="adj2" fmla="val 204579"/>
            </a:avLst>
          </a:prstGeom>
          <a:solidFill>
            <a:srgbClr val="669900">
              <a:alpha val="50195"/>
            </a:srgbClr>
          </a:solidFill>
          <a:ln w="6350">
            <a:solidFill>
              <a:schemeClr val="folHlink"/>
            </a:solidFill>
            <a:miter lim="800000"/>
            <a:headEnd/>
            <a:tailEnd/>
          </a:ln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84733" name="Object 29">
            <a:extLst>
              <a:ext uri="{FF2B5EF4-FFF2-40B4-BE49-F238E27FC236}">
                <a16:creationId xmlns:a16="http://schemas.microsoft.com/office/drawing/2014/main" id="{8E1BA1D3-13AB-4D6F-AB19-126B02747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5638" y="3592513"/>
          <a:ext cx="393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81" name="公式" r:id="rId18" imgW="466680" imgH="419134" progId="Equation.3">
                  <p:embed/>
                </p:oleObj>
              </mc:Choice>
              <mc:Fallback>
                <p:oleObj name="公式" r:id="rId18" imgW="466680" imgH="419134" progId="Equation.3">
                  <p:embed/>
                  <p:pic>
                    <p:nvPicPr>
                      <p:cNvPr id="584733" name="Object 29">
                        <a:extLst>
                          <a:ext uri="{FF2B5EF4-FFF2-40B4-BE49-F238E27FC236}">
                            <a16:creationId xmlns:a16="http://schemas.microsoft.com/office/drawing/2014/main" id="{8E1BA1D3-13AB-4D6F-AB19-126B02747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3592513"/>
                        <a:ext cx="393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34" name="AutoShape 30">
            <a:extLst>
              <a:ext uri="{FF2B5EF4-FFF2-40B4-BE49-F238E27FC236}">
                <a16:creationId xmlns:a16="http://schemas.microsoft.com/office/drawing/2014/main" id="{2BE20E50-9256-4E0F-B2B5-649C24E8C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429125"/>
            <a:ext cx="504825" cy="433388"/>
          </a:xfrm>
          <a:prstGeom prst="wedgeRectCallout">
            <a:avLst>
              <a:gd name="adj1" fmla="val 156657"/>
              <a:gd name="adj2" fmla="val 45338"/>
            </a:avLst>
          </a:prstGeom>
          <a:solidFill>
            <a:srgbClr val="669900">
              <a:alpha val="50195"/>
            </a:srgbClr>
          </a:solidFill>
          <a:ln w="6350">
            <a:solidFill>
              <a:schemeClr val="folHlink"/>
            </a:solidFill>
            <a:miter lim="800000"/>
            <a:headEnd/>
            <a:tailEnd/>
          </a:ln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84735" name="Object 31">
            <a:extLst>
              <a:ext uri="{FF2B5EF4-FFF2-40B4-BE49-F238E27FC236}">
                <a16:creationId xmlns:a16="http://schemas.microsoft.com/office/drawing/2014/main" id="{880F4F71-0679-49B5-9E2D-8A7E2E7CF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2938" y="4500563"/>
          <a:ext cx="2413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82" name="公式" r:id="rId20" imgW="276155" imgH="380864" progId="Equation.3">
                  <p:embed/>
                </p:oleObj>
              </mc:Choice>
              <mc:Fallback>
                <p:oleObj name="公式" r:id="rId20" imgW="276155" imgH="380864" progId="Equation.3">
                  <p:embed/>
                  <p:pic>
                    <p:nvPicPr>
                      <p:cNvPr id="584735" name="Object 31">
                        <a:extLst>
                          <a:ext uri="{FF2B5EF4-FFF2-40B4-BE49-F238E27FC236}">
                            <a16:creationId xmlns:a16="http://schemas.microsoft.com/office/drawing/2014/main" id="{880F4F71-0679-49B5-9E2D-8A7E2E7CF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4500563"/>
                        <a:ext cx="2413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36" name="Text Box 32">
            <a:extLst>
              <a:ext uri="{FF2B5EF4-FFF2-40B4-BE49-F238E27FC236}">
                <a16:creationId xmlns:a16="http://schemas.microsoft.com/office/drawing/2014/main" id="{A88FF986-CDC1-440C-A6A7-D89E8DB44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900613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该情况无需附加相位差</a:t>
            </a:r>
            <a:r>
              <a:rPr kumimoji="0" lang="el-GR" altLang="zh-CN">
                <a:solidFill>
                  <a:schemeClr val="hlink"/>
                </a:solidFill>
                <a:latin typeface="宋体" panose="02010600030101010101" pitchFamily="2" charset="-122"/>
              </a:rPr>
              <a:t>π</a:t>
            </a:r>
          </a:p>
        </p:txBody>
      </p:sp>
      <p:graphicFrame>
        <p:nvGraphicFramePr>
          <p:cNvPr id="1255457" name="Object 33">
            <a:extLst>
              <a:ext uri="{FF2B5EF4-FFF2-40B4-BE49-F238E27FC236}">
                <a16:creationId xmlns:a16="http://schemas.microsoft.com/office/drawing/2014/main" id="{4ACAC760-60C8-4325-9E5D-8603428C6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1317625"/>
          <a:ext cx="48609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83" name="公式" r:id="rId22" imgW="4838675" imgH="799998" progId="Equation.3">
                  <p:embed/>
                </p:oleObj>
              </mc:Choice>
              <mc:Fallback>
                <p:oleObj name="公式" r:id="rId22" imgW="4838675" imgH="799998" progId="Equation.3">
                  <p:embed/>
                  <p:pic>
                    <p:nvPicPr>
                      <p:cNvPr id="1255457" name="Object 33">
                        <a:extLst>
                          <a:ext uri="{FF2B5EF4-FFF2-40B4-BE49-F238E27FC236}">
                            <a16:creationId xmlns:a16="http://schemas.microsoft.com/office/drawing/2014/main" id="{4ACAC760-60C8-4325-9E5D-8603428C6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317625"/>
                        <a:ext cx="4860925" cy="825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5458" name="Text Box 34">
            <a:extLst>
              <a:ext uri="{FF2B5EF4-FFF2-40B4-BE49-F238E27FC236}">
                <a16:creationId xmlns:a16="http://schemas.microsoft.com/office/drawing/2014/main" id="{8140B039-6A12-45DA-99BF-AFA6E6404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70150"/>
            <a:ext cx="2447925" cy="701675"/>
          </a:xfrm>
          <a:prstGeom prst="rect">
            <a:avLst/>
          </a:prstGeom>
          <a:solidFill>
            <a:srgbClr val="66FFFF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式中</a:t>
            </a:r>
            <a:r>
              <a:rPr kumimoji="0" lang="zh-CN" altLang="en-US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kumimoji="0" lang="zh-CN" altLang="en-US" sz="2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为投影引入的附加相位</a:t>
            </a:r>
          </a:p>
        </p:txBody>
      </p:sp>
      <p:sp>
        <p:nvSpPr>
          <p:cNvPr id="583718" name="Text Box 38">
            <a:extLst>
              <a:ext uri="{FF2B5EF4-FFF2-40B4-BE49-F238E27FC236}">
                <a16:creationId xmlns:a16="http://schemas.microsoft.com/office/drawing/2014/main" id="{4EB9670C-D775-4DB1-A1CA-525486658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23875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(4)</a:t>
            </a:r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考虑</a:t>
            </a:r>
            <a:r>
              <a:rPr kumimoji="0" lang="en-US" altLang="zh-CN" i="1">
                <a:solidFill>
                  <a:srgbClr val="66FFFF"/>
                </a:solidFill>
              </a:rPr>
              <a:t>A</a:t>
            </a:r>
            <a:r>
              <a:rPr kumimoji="0" lang="en-US" altLang="zh-CN" baseline="-25000">
                <a:solidFill>
                  <a:srgbClr val="66FFFF"/>
                </a:solidFill>
              </a:rPr>
              <a:t>o2</a:t>
            </a:r>
            <a:r>
              <a:rPr kumimoji="0"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，</a:t>
            </a:r>
            <a:r>
              <a:rPr kumimoji="0" lang="en-US" altLang="zh-CN" i="1">
                <a:solidFill>
                  <a:srgbClr val="66FFFF"/>
                </a:solidFill>
              </a:rPr>
              <a:t>A</a:t>
            </a:r>
            <a:r>
              <a:rPr kumimoji="0" lang="en-US" altLang="zh-CN" baseline="-25000">
                <a:solidFill>
                  <a:srgbClr val="66FFFF"/>
                </a:solidFill>
              </a:rPr>
              <a:t>e2</a:t>
            </a:r>
            <a:r>
              <a:rPr kumimoji="0"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附加相位差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49FB212C-C101-4B32-842C-68ED50964BEC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96863"/>
            <a:ext cx="2663825" cy="3132137"/>
            <a:chOff x="3651" y="96"/>
            <a:chExt cx="1678" cy="1973"/>
          </a:xfrm>
        </p:grpSpPr>
        <p:sp>
          <p:nvSpPr>
            <p:cNvPr id="22566" name="Line 37">
              <a:extLst>
                <a:ext uri="{FF2B5EF4-FFF2-40B4-BE49-F238E27FC236}">
                  <a16:creationId xmlns:a16="http://schemas.microsoft.com/office/drawing/2014/main" id="{5597FC53-F119-41F9-987B-CCE27C2C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96"/>
              <a:ext cx="1" cy="192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Line 38">
              <a:extLst>
                <a:ext uri="{FF2B5EF4-FFF2-40B4-BE49-F238E27FC236}">
                  <a16:creationId xmlns:a16="http://schemas.microsoft.com/office/drawing/2014/main" id="{AE210883-6593-486C-A9D5-499B1A7D6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499"/>
              <a:ext cx="163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39">
              <a:extLst>
                <a:ext uri="{FF2B5EF4-FFF2-40B4-BE49-F238E27FC236}">
                  <a16:creationId xmlns:a16="http://schemas.microsoft.com/office/drawing/2014/main" id="{4C0CEBB7-56BE-4EF5-A22B-50A519D5D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443"/>
              <a:ext cx="1" cy="104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40">
              <a:extLst>
                <a:ext uri="{FF2B5EF4-FFF2-40B4-BE49-F238E27FC236}">
                  <a16:creationId xmlns:a16="http://schemas.microsoft.com/office/drawing/2014/main" id="{6E09B8EA-CE64-404E-A210-9A9F53E92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" y="477"/>
              <a:ext cx="521" cy="501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prstDash val="dash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Arc 41">
              <a:extLst>
                <a:ext uri="{FF2B5EF4-FFF2-40B4-BE49-F238E27FC236}">
                  <a16:creationId xmlns:a16="http://schemas.microsoft.com/office/drawing/2014/main" id="{A829BA87-690C-462C-A1FB-19D1B0134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" y="1116"/>
              <a:ext cx="243" cy="13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42">
              <a:extLst>
                <a:ext uri="{FF2B5EF4-FFF2-40B4-BE49-F238E27FC236}">
                  <a16:creationId xmlns:a16="http://schemas.microsoft.com/office/drawing/2014/main" id="{AEA2A0ED-65D2-4742-A2F3-11A788122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664"/>
              <a:ext cx="1313" cy="131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72" name="Object 43">
              <a:extLst>
                <a:ext uri="{FF2B5EF4-FFF2-40B4-BE49-F238E27FC236}">
                  <a16:creationId xmlns:a16="http://schemas.microsoft.com/office/drawing/2014/main" id="{2CF12125-0DB7-4C9A-9BC5-D19D5FD414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3" y="954"/>
            <a:ext cx="21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84" name="Equation" r:id="rId24" imgW="123857" imgH="114198" progId="Equation.DSMT4">
                    <p:embed/>
                  </p:oleObj>
                </mc:Choice>
                <mc:Fallback>
                  <p:oleObj name="Equation" r:id="rId24" imgW="123857" imgH="114198" progId="Equation.DSMT4">
                    <p:embed/>
                    <p:pic>
                      <p:nvPicPr>
                        <p:cNvPr id="22572" name="Object 43">
                          <a:extLst>
                            <a:ext uri="{FF2B5EF4-FFF2-40B4-BE49-F238E27FC236}">
                              <a16:creationId xmlns:a16="http://schemas.microsoft.com/office/drawing/2014/main" id="{2CF12125-0DB7-4C9A-9BC5-D19D5FD414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954"/>
                          <a:ext cx="213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3" name="Line 44">
              <a:extLst>
                <a:ext uri="{FF2B5EF4-FFF2-40B4-BE49-F238E27FC236}">
                  <a16:creationId xmlns:a16="http://schemas.microsoft.com/office/drawing/2014/main" id="{E71079C4-8EBD-42D6-BB1E-79C5F5449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" y="845"/>
              <a:ext cx="1224" cy="122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74" name="Object 45">
              <a:extLst>
                <a:ext uri="{FF2B5EF4-FFF2-40B4-BE49-F238E27FC236}">
                  <a16:creationId xmlns:a16="http://schemas.microsoft.com/office/drawing/2014/main" id="{C5E61F67-613C-427A-AB1F-BE1C568982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6" y="187"/>
            <a:ext cx="21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85" name="公式" r:id="rId26" imgW="304902" imgH="390661" progId="Equation.3">
                    <p:embed/>
                  </p:oleObj>
                </mc:Choice>
                <mc:Fallback>
                  <p:oleObj name="公式" r:id="rId26" imgW="304902" imgH="390661" progId="Equation.3">
                    <p:embed/>
                    <p:pic>
                      <p:nvPicPr>
                        <p:cNvPr id="22574" name="Object 45">
                          <a:extLst>
                            <a:ext uri="{FF2B5EF4-FFF2-40B4-BE49-F238E27FC236}">
                              <a16:creationId xmlns:a16="http://schemas.microsoft.com/office/drawing/2014/main" id="{C5E61F67-613C-427A-AB1F-BE1C568982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87"/>
                          <a:ext cx="211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5" name="Object 46">
              <a:extLst>
                <a:ext uri="{FF2B5EF4-FFF2-40B4-BE49-F238E27FC236}">
                  <a16:creationId xmlns:a16="http://schemas.microsoft.com/office/drawing/2014/main" id="{A9B0C379-F952-47E5-BF51-2AF8A375B3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1" y="954"/>
            <a:ext cx="23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86" name="公式" r:id="rId28" imgW="342824" imgH="400152" progId="Equation.3">
                    <p:embed/>
                  </p:oleObj>
                </mc:Choice>
                <mc:Fallback>
                  <p:oleObj name="公式" r:id="rId28" imgW="342824" imgH="400152" progId="Equation.3">
                    <p:embed/>
                    <p:pic>
                      <p:nvPicPr>
                        <p:cNvPr id="22575" name="Object 46">
                          <a:extLst>
                            <a:ext uri="{FF2B5EF4-FFF2-40B4-BE49-F238E27FC236}">
                              <a16:creationId xmlns:a16="http://schemas.microsoft.com/office/drawing/2014/main" id="{A9B0C379-F952-47E5-BF51-2AF8A375B3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954"/>
                          <a:ext cx="23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6" name="Object 47">
              <a:extLst>
                <a:ext uri="{FF2B5EF4-FFF2-40B4-BE49-F238E27FC236}">
                  <a16:creationId xmlns:a16="http://schemas.microsoft.com/office/drawing/2014/main" id="{73F83915-2FA1-4566-A5B6-6EA39CFF7E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81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87" name="公式" r:id="rId30" imgW="323863" imgH="400152" progId="Equation.3">
                    <p:embed/>
                  </p:oleObj>
                </mc:Choice>
                <mc:Fallback>
                  <p:oleObj name="公式" r:id="rId30" imgW="323863" imgH="400152" progId="Equation.3">
                    <p:embed/>
                    <p:pic>
                      <p:nvPicPr>
                        <p:cNvPr id="22576" name="Object 47">
                          <a:extLst>
                            <a:ext uri="{FF2B5EF4-FFF2-40B4-BE49-F238E27FC236}">
                              <a16:creationId xmlns:a16="http://schemas.microsoft.com/office/drawing/2014/main" id="{73F83915-2FA1-4566-A5B6-6EA39CFF7E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818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7" name="Object 48">
              <a:extLst>
                <a:ext uri="{FF2B5EF4-FFF2-40B4-BE49-F238E27FC236}">
                  <a16:creationId xmlns:a16="http://schemas.microsoft.com/office/drawing/2014/main" id="{1378D4F0-BC72-449F-B09F-0701D0AF1E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1" y="1542"/>
            <a:ext cx="29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88" name="公式" r:id="rId32" imgW="438239" imgH="400152" progId="Equation.3">
                    <p:embed/>
                  </p:oleObj>
                </mc:Choice>
                <mc:Fallback>
                  <p:oleObj name="公式" r:id="rId32" imgW="438239" imgH="400152" progId="Equation.3">
                    <p:embed/>
                    <p:pic>
                      <p:nvPicPr>
                        <p:cNvPr id="22577" name="Object 48">
                          <a:extLst>
                            <a:ext uri="{FF2B5EF4-FFF2-40B4-BE49-F238E27FC236}">
                              <a16:creationId xmlns:a16="http://schemas.microsoft.com/office/drawing/2014/main" id="{1378D4F0-BC72-449F-B09F-0701D0AF1E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" y="1542"/>
                          <a:ext cx="29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8" name="Object 49">
              <a:extLst>
                <a:ext uri="{FF2B5EF4-FFF2-40B4-BE49-F238E27FC236}">
                  <a16:creationId xmlns:a16="http://schemas.microsoft.com/office/drawing/2014/main" id="{A79C0E2A-2FA6-47D0-A9F6-AFF86935F5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0" y="1543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89" name="公式" r:id="rId34" imgW="457200" imgH="400152" progId="Equation.3">
                    <p:embed/>
                  </p:oleObj>
                </mc:Choice>
                <mc:Fallback>
                  <p:oleObj name="公式" r:id="rId34" imgW="457200" imgH="400152" progId="Equation.3">
                    <p:embed/>
                    <p:pic>
                      <p:nvPicPr>
                        <p:cNvPr id="22578" name="Object 49">
                          <a:extLst>
                            <a:ext uri="{FF2B5EF4-FFF2-40B4-BE49-F238E27FC236}">
                              <a16:creationId xmlns:a16="http://schemas.microsoft.com/office/drawing/2014/main" id="{A79C0E2A-2FA6-47D0-A9F6-AFF86935F5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1543"/>
                          <a:ext cx="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9" name="Object 50">
              <a:extLst>
                <a:ext uri="{FF2B5EF4-FFF2-40B4-BE49-F238E27FC236}">
                  <a16:creationId xmlns:a16="http://schemas.microsoft.com/office/drawing/2014/main" id="{1201A2F2-BD89-4DA4-8CDC-45089FEC5A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7" y="1232"/>
            <a:ext cx="20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90" name="公式" r:id="rId36" imgW="285635" imgH="390661" progId="Equation.3">
                    <p:embed/>
                  </p:oleObj>
                </mc:Choice>
                <mc:Fallback>
                  <p:oleObj name="公式" r:id="rId36" imgW="285635" imgH="390661" progId="Equation.3">
                    <p:embed/>
                    <p:pic>
                      <p:nvPicPr>
                        <p:cNvPr id="22579" name="Object 50">
                          <a:extLst>
                            <a:ext uri="{FF2B5EF4-FFF2-40B4-BE49-F238E27FC236}">
                              <a16:creationId xmlns:a16="http://schemas.microsoft.com/office/drawing/2014/main" id="{1201A2F2-BD89-4DA4-8CDC-45089FEC5A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" y="1232"/>
                          <a:ext cx="20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0" name="Object 51">
              <a:extLst>
                <a:ext uri="{FF2B5EF4-FFF2-40B4-BE49-F238E27FC236}">
                  <a16:creationId xmlns:a16="http://schemas.microsoft.com/office/drawing/2014/main" id="{9CF59776-5FB9-42B0-A27A-D15B5277F8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137"/>
            <a:ext cx="17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91" name="公式" r:id="rId38" imgW="247714" imgH="390661" progId="Equation.3">
                    <p:embed/>
                  </p:oleObj>
                </mc:Choice>
                <mc:Fallback>
                  <p:oleObj name="公式" r:id="rId38" imgW="247714" imgH="390661" progId="Equation.3">
                    <p:embed/>
                    <p:pic>
                      <p:nvPicPr>
                        <p:cNvPr id="22580" name="Object 51">
                          <a:extLst>
                            <a:ext uri="{FF2B5EF4-FFF2-40B4-BE49-F238E27FC236}">
                              <a16:creationId xmlns:a16="http://schemas.microsoft.com/office/drawing/2014/main" id="{9CF59776-5FB9-42B0-A27A-D15B5277F8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37"/>
                          <a:ext cx="17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1" name="Object 52">
              <a:extLst>
                <a:ext uri="{FF2B5EF4-FFF2-40B4-BE49-F238E27FC236}">
                  <a16:creationId xmlns:a16="http://schemas.microsoft.com/office/drawing/2014/main" id="{757C567E-8E26-43AE-B179-9661DCFF2D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4" y="448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92" name="公式" r:id="rId40" imgW="247714" imgH="285648" progId="Equation.3">
                    <p:embed/>
                  </p:oleObj>
                </mc:Choice>
                <mc:Fallback>
                  <p:oleObj name="公式" r:id="rId40" imgW="247714" imgH="285648" progId="Equation.3">
                    <p:embed/>
                    <p:pic>
                      <p:nvPicPr>
                        <p:cNvPr id="22581" name="Object 52">
                          <a:extLst>
                            <a:ext uri="{FF2B5EF4-FFF2-40B4-BE49-F238E27FC236}">
                              <a16:creationId xmlns:a16="http://schemas.microsoft.com/office/drawing/2014/main" id="{757C567E-8E26-43AE-B179-9661DCFF2D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4" y="448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2" name="Line 53">
              <a:extLst>
                <a:ext uri="{FF2B5EF4-FFF2-40B4-BE49-F238E27FC236}">
                  <a16:creationId xmlns:a16="http://schemas.microsoft.com/office/drawing/2014/main" id="{E35D8A11-5D62-4EF4-8B95-74418AA0B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9" y="1500"/>
              <a:ext cx="528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54">
              <a:extLst>
                <a:ext uri="{FF2B5EF4-FFF2-40B4-BE49-F238E27FC236}">
                  <a16:creationId xmlns:a16="http://schemas.microsoft.com/office/drawing/2014/main" id="{60FC3DB6-9B66-48B9-89B4-C39F28426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8" y="972"/>
              <a:ext cx="0" cy="528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55">
              <a:extLst>
                <a:ext uri="{FF2B5EF4-FFF2-40B4-BE49-F238E27FC236}">
                  <a16:creationId xmlns:a16="http://schemas.microsoft.com/office/drawing/2014/main" id="{6E19E9BD-841F-47F0-8777-A09A06CAA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9" y="985"/>
              <a:ext cx="0" cy="528"/>
            </a:xfrm>
            <a:prstGeom prst="line">
              <a:avLst/>
            </a:prstGeom>
            <a:noFill/>
            <a:ln w="19050">
              <a:solidFill>
                <a:srgbClr val="FFCC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Line 56">
              <a:extLst>
                <a:ext uri="{FF2B5EF4-FFF2-40B4-BE49-F238E27FC236}">
                  <a16:creationId xmlns:a16="http://schemas.microsoft.com/office/drawing/2014/main" id="{D2777F8F-653C-4087-A8EE-2DE857252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978"/>
              <a:ext cx="504" cy="504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57">
              <a:extLst>
                <a:ext uri="{FF2B5EF4-FFF2-40B4-BE49-F238E27FC236}">
                  <a16:creationId xmlns:a16="http://schemas.microsoft.com/office/drawing/2014/main" id="{842839E7-AFCA-455C-B474-E36988F9F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480"/>
              <a:ext cx="480" cy="480"/>
            </a:xfrm>
            <a:prstGeom prst="line">
              <a:avLst/>
            </a:prstGeom>
            <a:noFill/>
            <a:ln w="19050">
              <a:solidFill>
                <a:srgbClr val="FFCC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Line 58">
              <a:extLst>
                <a:ext uri="{FF2B5EF4-FFF2-40B4-BE49-F238E27FC236}">
                  <a16:creationId xmlns:a16="http://schemas.microsoft.com/office/drawing/2014/main" id="{03BFFCB7-AFCB-4787-AF01-5DCC25241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0" y="1499"/>
              <a:ext cx="480" cy="0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8" name="Line 59">
              <a:extLst>
                <a:ext uri="{FF2B5EF4-FFF2-40B4-BE49-F238E27FC236}">
                  <a16:creationId xmlns:a16="http://schemas.microsoft.com/office/drawing/2014/main" id="{4F16A3EF-65D4-4D06-B92C-5797EEF3E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9" y="972"/>
              <a:ext cx="528" cy="528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Arc 60">
              <a:extLst>
                <a:ext uri="{FF2B5EF4-FFF2-40B4-BE49-F238E27FC236}">
                  <a16:creationId xmlns:a16="http://schemas.microsoft.com/office/drawing/2014/main" id="{72F31F01-97B7-4705-B367-0FEEE93CD28C}"/>
                </a:ext>
              </a:extLst>
            </p:cNvPr>
            <p:cNvSpPr>
              <a:spLocks/>
            </p:cNvSpPr>
            <p:nvPr/>
          </p:nvSpPr>
          <p:spPr bwMode="auto">
            <a:xfrm rot="1527093">
              <a:off x="4594" y="1340"/>
              <a:ext cx="171" cy="13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90" name="Object 61">
              <a:extLst>
                <a:ext uri="{FF2B5EF4-FFF2-40B4-BE49-F238E27FC236}">
                  <a16:creationId xmlns:a16="http://schemas.microsoft.com/office/drawing/2014/main" id="{2AD24113-AB67-44E9-AF2B-A599A4953B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1181"/>
            <a:ext cx="21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93" name="Equation" r:id="rId42" imgW="123857" imgH="171450" progId="Equation.DSMT4">
                    <p:embed/>
                  </p:oleObj>
                </mc:Choice>
                <mc:Fallback>
                  <p:oleObj name="Equation" r:id="rId42" imgW="123857" imgH="171450" progId="Equation.DSMT4">
                    <p:embed/>
                    <p:pic>
                      <p:nvPicPr>
                        <p:cNvPr id="22590" name="Object 61">
                          <a:extLst>
                            <a:ext uri="{FF2B5EF4-FFF2-40B4-BE49-F238E27FC236}">
                              <a16:creationId xmlns:a16="http://schemas.microsoft.com/office/drawing/2014/main" id="{2AD24113-AB67-44E9-AF2B-A599A4953B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181"/>
                          <a:ext cx="21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65" name="灯片编号占位符 1">
            <a:extLst>
              <a:ext uri="{FF2B5EF4-FFF2-40B4-BE49-F238E27FC236}">
                <a16:creationId xmlns:a16="http://schemas.microsoft.com/office/drawing/2014/main" id="{5B3FDA85-5C8F-412A-8BCA-C645B5D2185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769DCC-672B-461B-A892-8A304D809F42}" type="slidenum">
              <a:rPr lang="en-US" altLang="zh-CN" b="0">
                <a:solidFill>
                  <a:srgbClr val="FF00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8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8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8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8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8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8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8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8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8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8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8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8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8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8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8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8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8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8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8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6" grpId="0" animBg="1"/>
      <p:bldP spid="584707" grpId="0"/>
      <p:bldP spid="584708" grpId="0"/>
      <p:bldP spid="584709" grpId="0" animBg="1" autoUpdateAnimBg="0"/>
      <p:bldP spid="584727" grpId="0"/>
      <p:bldP spid="584732" grpId="0" animBg="1" autoUpdateAnimBg="0"/>
      <p:bldP spid="584734" grpId="0" animBg="1" autoUpdateAnimBg="0"/>
      <p:bldP spid="584736" grpId="0"/>
      <p:bldP spid="1255458" grpId="0" animBg="1"/>
      <p:bldP spid="5837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Text Box 2">
            <a:extLst>
              <a:ext uri="{FF2B5EF4-FFF2-40B4-BE49-F238E27FC236}">
                <a16:creationId xmlns:a16="http://schemas.microsoft.com/office/drawing/2014/main" id="{34C44251-EC17-4064-AE74-218BD4B6F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3689350"/>
            <a:ext cx="233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—</a:t>
            </a: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干涉相长</a:t>
            </a:r>
          </a:p>
        </p:txBody>
      </p:sp>
      <p:sp>
        <p:nvSpPr>
          <p:cNvPr id="1257475" name="Text Box 3">
            <a:extLst>
              <a:ext uri="{FF2B5EF4-FFF2-40B4-BE49-F238E27FC236}">
                <a16:creationId xmlns:a16="http://schemas.microsoft.com/office/drawing/2014/main" id="{5217C7C0-DD41-4F40-A090-2035999F1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4797425"/>
            <a:ext cx="233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—</a:t>
            </a: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干涉相消</a:t>
            </a:r>
          </a:p>
        </p:txBody>
      </p:sp>
      <p:sp>
        <p:nvSpPr>
          <p:cNvPr id="21514" name="Rectangle 7">
            <a:extLst>
              <a:ext uri="{FF2B5EF4-FFF2-40B4-BE49-F238E27FC236}">
                <a16:creationId xmlns:a16="http://schemas.microsoft.com/office/drawing/2014/main" id="{DFD4A664-BD08-4E8D-B631-2F05A7E3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522288"/>
            <a:ext cx="453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华文中宋" panose="02010600040101010101" pitchFamily="2" charset="-122"/>
              </a:rPr>
              <a:t>合振动振幅和强度：</a:t>
            </a:r>
          </a:p>
        </p:txBody>
      </p:sp>
      <p:graphicFrame>
        <p:nvGraphicFramePr>
          <p:cNvPr id="1257480" name="Object 8">
            <a:extLst>
              <a:ext uri="{FF2B5EF4-FFF2-40B4-BE49-F238E27FC236}">
                <a16:creationId xmlns:a16="http://schemas.microsoft.com/office/drawing/2014/main" id="{FEC8E320-3AEC-44B4-BAF0-C1BDF80EC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0" y="3502025"/>
          <a:ext cx="4111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8" name="公式" r:id="rId3" imgW="4086359" imgH="799998" progId="Equation.3">
                  <p:embed/>
                </p:oleObj>
              </mc:Choice>
              <mc:Fallback>
                <p:oleObj name="公式" r:id="rId3" imgW="4086359" imgH="799998" progId="Equation.3">
                  <p:embed/>
                  <p:pic>
                    <p:nvPicPr>
                      <p:cNvPr id="1257480" name="Object 8">
                        <a:extLst>
                          <a:ext uri="{FF2B5EF4-FFF2-40B4-BE49-F238E27FC236}">
                            <a16:creationId xmlns:a16="http://schemas.microsoft.com/office/drawing/2014/main" id="{FEC8E320-3AEC-44B4-BAF0-C1BDF80EC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3502025"/>
                        <a:ext cx="41116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81" name="Object 9">
            <a:extLst>
              <a:ext uri="{FF2B5EF4-FFF2-40B4-BE49-F238E27FC236}">
                <a16:creationId xmlns:a16="http://schemas.microsoft.com/office/drawing/2014/main" id="{BDAE4BD9-443E-4960-955A-98E5B562D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4603750"/>
          <a:ext cx="48482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9" name="公式" r:id="rId5" imgW="4819714" imgH="799998" progId="Equation.3">
                  <p:embed/>
                </p:oleObj>
              </mc:Choice>
              <mc:Fallback>
                <p:oleObj name="公式" r:id="rId5" imgW="4819714" imgH="799998" progId="Equation.3">
                  <p:embed/>
                  <p:pic>
                    <p:nvPicPr>
                      <p:cNvPr id="1257481" name="Object 9">
                        <a:extLst>
                          <a:ext uri="{FF2B5EF4-FFF2-40B4-BE49-F238E27FC236}">
                            <a16:creationId xmlns:a16="http://schemas.microsoft.com/office/drawing/2014/main" id="{BDAE4BD9-443E-4960-955A-98E5B562D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603750"/>
                        <a:ext cx="48482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7000" name="Object 12">
            <a:extLst>
              <a:ext uri="{FF2B5EF4-FFF2-40B4-BE49-F238E27FC236}">
                <a16:creationId xmlns:a16="http://schemas.microsoft.com/office/drawing/2014/main" id="{54930FB7-7D2D-4D38-BB70-486D7B316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428875"/>
          <a:ext cx="42068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0" name="公式" r:id="rId7" imgW="1914429" imgH="238193" progId="Equation.3">
                  <p:embed/>
                </p:oleObj>
              </mc:Choice>
              <mc:Fallback>
                <p:oleObj name="公式" r:id="rId7" imgW="1914429" imgH="238193" progId="Equation.3">
                  <p:embed/>
                  <p:pic>
                    <p:nvPicPr>
                      <p:cNvPr id="597000" name="Object 12">
                        <a:extLst>
                          <a:ext uri="{FF2B5EF4-FFF2-40B4-BE49-F238E27FC236}">
                            <a16:creationId xmlns:a16="http://schemas.microsoft.com/office/drawing/2014/main" id="{54930FB7-7D2D-4D38-BB70-486D7B316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428875"/>
                        <a:ext cx="42068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48EC57BD-3FD9-46E0-ADED-461A93BD4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389063"/>
          <a:ext cx="5308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1" name="公式" r:id="rId9" imgW="2133702" imgH="209414" progId="Equation.3">
                  <p:embed/>
                </p:oleObj>
              </mc:Choice>
              <mc:Fallback>
                <p:oleObj name="公式" r:id="rId9" imgW="2133702" imgH="209414" progId="Equation.3">
                  <p:embed/>
                  <p:pic>
                    <p:nvPicPr>
                      <p:cNvPr id="2" name="Object 13">
                        <a:extLst>
                          <a:ext uri="{FF2B5EF4-FFF2-40B4-BE49-F238E27FC236}">
                            <a16:creationId xmlns:a16="http://schemas.microsoft.com/office/drawing/2014/main" id="{48EC57BD-3FD9-46E0-ADED-461A93BD4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89063"/>
                        <a:ext cx="5308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灯片编号占位符 1">
            <a:extLst>
              <a:ext uri="{FF2B5EF4-FFF2-40B4-BE49-F238E27FC236}">
                <a16:creationId xmlns:a16="http://schemas.microsoft.com/office/drawing/2014/main" id="{91C75E6D-CE7C-49ED-87E1-334ACB5A4B7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49E4C4-54AB-4156-93A4-A0A019BB273A}" type="slidenum">
              <a:rPr lang="en-US" altLang="zh-CN" b="0">
                <a:solidFill>
                  <a:srgbClr val="FF00FF"/>
                </a:solidFill>
              </a:rPr>
              <a:pPr eaLnBrk="1" hangingPunct="1"/>
              <a:t>18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5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5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4" grpId="0" autoUpdateAnimBg="0"/>
      <p:bldP spid="1257475" grpId="0" autoUpdateAnimBg="0"/>
      <p:bldP spid="215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>
            <a:extLst>
              <a:ext uri="{FF2B5EF4-FFF2-40B4-BE49-F238E27FC236}">
                <a16:creationId xmlns:a16="http://schemas.microsoft.com/office/drawing/2014/main" id="{FAAE194A-38E4-446C-8D7F-2EFCB8D4E4F6}"/>
              </a:ext>
            </a:extLst>
          </p:cNvPr>
          <p:cNvGrpSpPr>
            <a:grpSpLocks/>
          </p:cNvGrpSpPr>
          <p:nvPr/>
        </p:nvGrpSpPr>
        <p:grpSpPr bwMode="auto">
          <a:xfrm>
            <a:off x="5768975" y="2935288"/>
            <a:ext cx="2646363" cy="2439987"/>
            <a:chOff x="5768977" y="2935289"/>
            <a:chExt cx="2646363" cy="2439990"/>
          </a:xfrm>
        </p:grpSpPr>
        <p:grpSp>
          <p:nvGrpSpPr>
            <p:cNvPr id="25631" name="Group 9">
              <a:extLst>
                <a:ext uri="{FF2B5EF4-FFF2-40B4-BE49-F238E27FC236}">
                  <a16:creationId xmlns:a16="http://schemas.microsoft.com/office/drawing/2014/main" id="{AB11E044-DD90-4EB1-9BF0-6B3CE5021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8977" y="2935289"/>
              <a:ext cx="2646363" cy="2439990"/>
              <a:chOff x="3654" y="1441"/>
              <a:chExt cx="1667" cy="1537"/>
            </a:xfrm>
          </p:grpSpPr>
          <p:sp>
            <p:nvSpPr>
              <p:cNvPr id="25635" name="Line 10">
                <a:extLst>
                  <a:ext uri="{FF2B5EF4-FFF2-40B4-BE49-F238E27FC236}">
                    <a16:creationId xmlns:a16="http://schemas.microsoft.com/office/drawing/2014/main" id="{2B922DB0-D7F2-4541-A3B6-AD28AD80F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4" y="2667"/>
                <a:ext cx="1451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6" name="Line 11">
                <a:extLst>
                  <a:ext uri="{FF2B5EF4-FFF2-40B4-BE49-F238E27FC236}">
                    <a16:creationId xmlns:a16="http://schemas.microsoft.com/office/drawing/2014/main" id="{429667D8-41C9-4504-9EAB-B7AAFCD96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6" y="1617"/>
                <a:ext cx="1" cy="136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7" name="Line 12">
                <a:extLst>
                  <a:ext uri="{FF2B5EF4-FFF2-40B4-BE49-F238E27FC236}">
                    <a16:creationId xmlns:a16="http://schemas.microsoft.com/office/drawing/2014/main" id="{4D099053-1D54-4DFB-8796-6D4CC7B38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5" y="1692"/>
                <a:ext cx="729" cy="127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38" name="Object 13">
                <a:extLst>
                  <a:ext uri="{FF2B5EF4-FFF2-40B4-BE49-F238E27FC236}">
                    <a16:creationId xmlns:a16="http://schemas.microsoft.com/office/drawing/2014/main" id="{4E6BBCE7-B20C-4C3E-AD80-6D96FB3894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0" y="1570"/>
              <a:ext cx="17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782" name="公式" r:id="rId4" imgW="247714" imgH="390661" progId="Equation.3">
                      <p:embed/>
                    </p:oleObj>
                  </mc:Choice>
                  <mc:Fallback>
                    <p:oleObj name="公式" r:id="rId4" imgW="247714" imgH="390661" progId="Equation.3">
                      <p:embed/>
                      <p:pic>
                        <p:nvPicPr>
                          <p:cNvPr id="25638" name="Object 13">
                            <a:extLst>
                              <a:ext uri="{FF2B5EF4-FFF2-40B4-BE49-F238E27FC236}">
                                <a16:creationId xmlns:a16="http://schemas.microsoft.com/office/drawing/2014/main" id="{4E6BBCE7-B20C-4C3E-AD80-6D96FB38942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1570"/>
                            <a:ext cx="17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9" name="Object 14">
                <a:extLst>
                  <a:ext uri="{FF2B5EF4-FFF2-40B4-BE49-F238E27FC236}">
                    <a16:creationId xmlns:a16="http://schemas.microsoft.com/office/drawing/2014/main" id="{FF520566-EFA3-42BA-9217-B4684F1AF3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5" y="2531"/>
              <a:ext cx="20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783" name="公式" r:id="rId6" imgW="285635" imgH="390661" progId="Equation.3">
                      <p:embed/>
                    </p:oleObj>
                  </mc:Choice>
                  <mc:Fallback>
                    <p:oleObj name="公式" r:id="rId6" imgW="285635" imgH="390661" progId="Equation.3">
                      <p:embed/>
                      <p:pic>
                        <p:nvPicPr>
                          <p:cNvPr id="25639" name="Object 14">
                            <a:extLst>
                              <a:ext uri="{FF2B5EF4-FFF2-40B4-BE49-F238E27FC236}">
                                <a16:creationId xmlns:a16="http://schemas.microsoft.com/office/drawing/2014/main" id="{FF520566-EFA3-42BA-9217-B4684F1AF31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5" y="2531"/>
                            <a:ext cx="20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40" name="Text Box 15">
                <a:extLst>
                  <a:ext uri="{FF2B5EF4-FFF2-40B4-BE49-F238E27FC236}">
                    <a16:creationId xmlns:a16="http://schemas.microsoft.com/office/drawing/2014/main" id="{13170B86-4083-4C6B-BF1D-B7E47D4F1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0" y="1441"/>
                <a:ext cx="441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000">
                    <a:solidFill>
                      <a:schemeClr val="bg1"/>
                    </a:solidFill>
                  </a:rPr>
                  <a:t>波片</a:t>
                </a:r>
                <a:endParaRPr kumimoji="0" lang="en-US" altLang="zh-CN" sz="2000">
                  <a:solidFill>
                    <a:schemeClr val="bg1"/>
                  </a:solidFill>
                </a:endParaRPr>
              </a:p>
              <a:p>
                <a:pPr eaLnBrk="1" hangingPunct="1"/>
                <a:r>
                  <a:rPr kumimoji="0" lang="zh-CN" altLang="en-US" sz="2000">
                    <a:solidFill>
                      <a:schemeClr val="bg1"/>
                    </a:solidFill>
                  </a:rPr>
                  <a:t>光轴</a:t>
                </a:r>
                <a:endParaRPr kumimoji="0"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632" name="组合 37">
              <a:extLst>
                <a:ext uri="{FF2B5EF4-FFF2-40B4-BE49-F238E27FC236}">
                  <a16:creationId xmlns:a16="http://schemas.microsoft.com/office/drawing/2014/main" id="{F98A3021-3FFF-467C-8283-74EC347B0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2642" y="4143380"/>
              <a:ext cx="418125" cy="600842"/>
              <a:chOff x="6852642" y="4143380"/>
              <a:chExt cx="418125" cy="600842"/>
            </a:xfrm>
          </p:grpSpPr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CA389018-E805-4A3B-AF5A-5309973536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217929">
                <a:off x="6853240" y="4527553"/>
                <a:ext cx="258762" cy="215900"/>
              </a:xfrm>
              <a:prstGeom prst="arc">
                <a:avLst/>
              </a:prstGeom>
              <a:noFill/>
              <a:ln w="254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25634" name="Object 35">
                <a:extLst>
                  <a:ext uri="{FF2B5EF4-FFF2-40B4-BE49-F238E27FC236}">
                    <a16:creationId xmlns:a16="http://schemas.microsoft.com/office/drawing/2014/main" id="{C1534A1F-C000-46EC-9AE5-153FD9266C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929454" y="4143380"/>
              <a:ext cx="341313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784" name="公式" r:id="rId8" imgW="209486" imgH="171450" progId="Equation.3">
                      <p:embed/>
                    </p:oleObj>
                  </mc:Choice>
                  <mc:Fallback>
                    <p:oleObj name="公式" r:id="rId8" imgW="209486" imgH="171450" progId="Equation.3">
                      <p:embed/>
                      <p:pic>
                        <p:nvPicPr>
                          <p:cNvPr id="25634" name="Object 35">
                            <a:extLst>
                              <a:ext uri="{FF2B5EF4-FFF2-40B4-BE49-F238E27FC236}">
                                <a16:creationId xmlns:a16="http://schemas.microsoft.com/office/drawing/2014/main" id="{C1534A1F-C000-46EC-9AE5-153FD9266C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4143380"/>
                            <a:ext cx="341313" cy="285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85730" name="Line 2">
            <a:extLst>
              <a:ext uri="{FF2B5EF4-FFF2-40B4-BE49-F238E27FC236}">
                <a16:creationId xmlns:a16="http://schemas.microsoft.com/office/drawing/2014/main" id="{315D2BE8-E3A5-4504-9CCB-5CCFC185E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572000"/>
            <a:ext cx="0" cy="287338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731" name="Text Box 3">
            <a:extLst>
              <a:ext uri="{FF2B5EF4-FFF2-40B4-BE49-F238E27FC236}">
                <a16:creationId xmlns:a16="http://schemas.microsoft.com/office/drawing/2014/main" id="{BEDCB140-CC68-455B-B8A5-275B65F70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257175"/>
            <a:ext cx="220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  <a:latin typeface="仿宋_GB2312"/>
                <a:ea typeface="仿宋_GB2312"/>
                <a:cs typeface="仿宋_GB2312"/>
              </a:rPr>
              <a:t>例</a:t>
            </a:r>
          </a:p>
        </p:txBody>
      </p:sp>
      <p:sp>
        <p:nvSpPr>
          <p:cNvPr id="585732" name="Text Box 4">
            <a:extLst>
              <a:ext uri="{FF2B5EF4-FFF2-40B4-BE49-F238E27FC236}">
                <a16:creationId xmlns:a16="http://schemas.microsoft.com/office/drawing/2014/main" id="{762BA5CD-9B7E-4F9E-8FA3-0854A874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43063"/>
            <a:ext cx="74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求</a:t>
            </a:r>
          </a:p>
        </p:txBody>
      </p:sp>
      <p:sp>
        <p:nvSpPr>
          <p:cNvPr id="585733" name="Text Box 5">
            <a:extLst>
              <a:ext uri="{FF2B5EF4-FFF2-40B4-BE49-F238E27FC236}">
                <a16:creationId xmlns:a16="http://schemas.microsoft.com/office/drawing/2014/main" id="{53D25A55-D0AD-4814-909C-647701144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214313"/>
            <a:ext cx="786923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latin typeface="仿宋_GB2312"/>
                <a:ea typeface="仿宋_GB2312"/>
                <a:cs typeface="仿宋_GB2312"/>
              </a:rPr>
              <a:t>两偏振化方向正交的偏振片共轴放置，其间放一块</a:t>
            </a:r>
            <a:r>
              <a:rPr kumimoji="0" lang="zh-CN" altLang="en-US">
                <a:solidFill>
                  <a:schemeClr val="bg1"/>
                </a:solidFill>
                <a:ea typeface="仿宋_GB2312"/>
                <a:cs typeface="仿宋_GB2312"/>
              </a:rPr>
              <a:t> </a:t>
            </a:r>
            <a:r>
              <a:rPr kumimoji="0" lang="en-US" altLang="zh-CN">
                <a:solidFill>
                  <a:srgbClr val="00FFFF"/>
                </a:solidFill>
                <a:ea typeface="仿宋_GB2312"/>
                <a:cs typeface="仿宋_GB2312"/>
              </a:rPr>
              <a:t>1/4 </a:t>
            </a:r>
            <a:r>
              <a:rPr kumimoji="0" lang="zh-CN" altLang="en-US">
                <a:solidFill>
                  <a:schemeClr val="bg1"/>
                </a:solidFill>
                <a:latin typeface="仿宋_GB2312"/>
                <a:ea typeface="仿宋_GB2312"/>
                <a:cs typeface="仿宋_GB2312"/>
              </a:rPr>
              <a:t>波片，波片的光轴与第一块偏振片的起偏方向成</a:t>
            </a:r>
            <a:r>
              <a:rPr kumimoji="0" lang="en-US" altLang="zh-CN">
                <a:solidFill>
                  <a:srgbClr val="66FFFF"/>
                </a:solidFill>
                <a:latin typeface="仿宋_GB2312"/>
                <a:ea typeface="仿宋_GB2312"/>
                <a:cs typeface="仿宋_GB2312"/>
              </a:rPr>
              <a:t>30</a:t>
            </a:r>
            <a:r>
              <a:rPr kumimoji="0" lang="en-US" altLang="zh-CN" baseline="30000">
                <a:solidFill>
                  <a:srgbClr val="66FFFF"/>
                </a:solidFill>
                <a:latin typeface="仿宋_GB2312"/>
                <a:ea typeface="仿宋_GB2312"/>
                <a:cs typeface="仿宋_GB2312"/>
              </a:rPr>
              <a:t>0 </a:t>
            </a:r>
            <a:r>
              <a:rPr kumimoji="0" lang="zh-CN" altLang="en-US">
                <a:solidFill>
                  <a:schemeClr val="bg1"/>
                </a:solidFill>
                <a:latin typeface="仿宋_GB2312"/>
                <a:ea typeface="仿宋_GB2312"/>
                <a:cs typeface="仿宋_GB2312"/>
              </a:rPr>
              <a:t>角，光强为</a:t>
            </a:r>
            <a:r>
              <a:rPr kumimoji="0" lang="en-US" altLang="zh-CN" i="1">
                <a:solidFill>
                  <a:srgbClr val="66FFFF"/>
                </a:solidFill>
                <a:latin typeface="仿宋_GB2312"/>
                <a:ea typeface="仿宋_GB2312"/>
                <a:cs typeface="仿宋_GB2312"/>
              </a:rPr>
              <a:t>I</a:t>
            </a:r>
            <a:r>
              <a:rPr kumimoji="0" lang="en-US" altLang="zh-CN" baseline="-25000">
                <a:solidFill>
                  <a:srgbClr val="66FFFF"/>
                </a:solidFill>
                <a:latin typeface="仿宋_GB2312"/>
                <a:ea typeface="仿宋_GB2312"/>
                <a:cs typeface="仿宋_GB2312"/>
              </a:rPr>
              <a:t>0 </a:t>
            </a:r>
            <a:r>
              <a:rPr kumimoji="0" lang="zh-CN" altLang="en-US">
                <a:solidFill>
                  <a:schemeClr val="bg1"/>
                </a:solidFill>
                <a:latin typeface="仿宋_GB2312"/>
                <a:ea typeface="仿宋_GB2312"/>
                <a:cs typeface="仿宋_GB2312"/>
              </a:rPr>
              <a:t>的单色自然光通过该系统</a:t>
            </a:r>
            <a:endParaRPr kumimoji="0" lang="en-US" altLang="zh-CN">
              <a:solidFill>
                <a:schemeClr val="bg1"/>
              </a:solidFill>
              <a:latin typeface="仿宋_GB2312"/>
              <a:ea typeface="仿宋_GB2312"/>
              <a:cs typeface="仿宋_GB2312"/>
            </a:endParaRPr>
          </a:p>
        </p:txBody>
      </p:sp>
      <p:sp>
        <p:nvSpPr>
          <p:cNvPr id="585734" name="Text Box 6">
            <a:extLst>
              <a:ext uri="{FF2B5EF4-FFF2-40B4-BE49-F238E27FC236}">
                <a16:creationId xmlns:a16="http://schemas.microsoft.com/office/drawing/2014/main" id="{68B7D866-7208-4738-823F-562C32519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643063"/>
            <a:ext cx="326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  <a:ea typeface="仿宋_GB2312"/>
                <a:cs typeface="仿宋_GB2312"/>
              </a:rPr>
              <a:t>出射光的光强？</a:t>
            </a:r>
            <a:endParaRPr kumimoji="0" lang="en-US" altLang="zh-CN">
              <a:solidFill>
                <a:schemeClr val="bg1"/>
              </a:solidFill>
              <a:latin typeface="Arial" panose="020B0604020202020204" pitchFamily="34" charset="0"/>
              <a:ea typeface="仿宋_GB2312"/>
              <a:cs typeface="仿宋_GB2312"/>
            </a:endParaRPr>
          </a:p>
        </p:txBody>
      </p:sp>
      <p:sp>
        <p:nvSpPr>
          <p:cNvPr id="585735" name="Rectangle 7">
            <a:extLst>
              <a:ext uri="{FF2B5EF4-FFF2-40B4-BE49-F238E27FC236}">
                <a16:creationId xmlns:a16="http://schemas.microsoft.com/office/drawing/2014/main" id="{12B78331-5193-404B-AF94-F7965B17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2114550"/>
            <a:ext cx="245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解</a:t>
            </a:r>
          </a:p>
        </p:txBody>
      </p:sp>
      <p:sp>
        <p:nvSpPr>
          <p:cNvPr id="585736" name="Text Box 8">
            <a:extLst>
              <a:ext uri="{FF2B5EF4-FFF2-40B4-BE49-F238E27FC236}">
                <a16:creationId xmlns:a16="http://schemas.microsoft.com/office/drawing/2014/main" id="{2E1D3873-494D-4A1C-9F58-8ACB3A6A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071688"/>
            <a:ext cx="7858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仿宋_GB2312"/>
                <a:cs typeface="仿宋_GB2312"/>
              </a:rPr>
              <a:t>自然光通过第一块偏振片</a:t>
            </a:r>
            <a:r>
              <a:rPr kumimoji="0" lang="en-US" altLang="zh-CN" i="1">
                <a:solidFill>
                  <a:srgbClr val="00FFFF"/>
                </a:solidFill>
                <a:ea typeface="仿宋_GB2312"/>
                <a:cs typeface="仿宋_GB2312"/>
              </a:rPr>
              <a:t>P</a:t>
            </a:r>
            <a:r>
              <a:rPr kumimoji="0" lang="en-US" altLang="zh-CN" baseline="-25000">
                <a:solidFill>
                  <a:srgbClr val="00FFFF"/>
                </a:solidFill>
                <a:ea typeface="仿宋_GB2312"/>
                <a:cs typeface="仿宋_GB2312"/>
              </a:rPr>
              <a:t>1</a:t>
            </a:r>
            <a:r>
              <a:rPr kumimoji="0" lang="zh-CN" altLang="en-US">
                <a:solidFill>
                  <a:schemeClr val="bg1"/>
                </a:solidFill>
                <a:ea typeface="仿宋_GB2312"/>
                <a:cs typeface="仿宋_GB2312"/>
              </a:rPr>
              <a:t>后光强 </a:t>
            </a:r>
            <a:r>
              <a:rPr kumimoji="0" lang="en-US" altLang="zh-CN" i="1">
                <a:solidFill>
                  <a:srgbClr val="00FFFF"/>
                </a:solidFill>
                <a:ea typeface="仿宋_GB2312"/>
                <a:cs typeface="仿宋_GB2312"/>
              </a:rPr>
              <a:t>I</a:t>
            </a:r>
            <a:r>
              <a:rPr kumimoji="0" lang="en-US" altLang="zh-CN" baseline="-25000">
                <a:solidFill>
                  <a:srgbClr val="00FFFF"/>
                </a:solidFill>
                <a:ea typeface="仿宋_GB2312"/>
                <a:cs typeface="仿宋_GB2312"/>
              </a:rPr>
              <a:t>1 </a:t>
            </a:r>
            <a:r>
              <a:rPr kumimoji="0" lang="en-US" altLang="zh-CN">
                <a:solidFill>
                  <a:srgbClr val="00FFFF"/>
                </a:solidFill>
                <a:ea typeface="仿宋_GB2312"/>
                <a:cs typeface="仿宋_GB2312"/>
              </a:rPr>
              <a:t>= </a:t>
            </a:r>
            <a:r>
              <a:rPr kumimoji="0" lang="en-US" altLang="zh-CN" i="1">
                <a:solidFill>
                  <a:srgbClr val="00FFFF"/>
                </a:solidFill>
                <a:ea typeface="仿宋_GB2312"/>
                <a:cs typeface="仿宋_GB2312"/>
              </a:rPr>
              <a:t>I</a:t>
            </a:r>
            <a:r>
              <a:rPr kumimoji="0" lang="en-US" altLang="zh-CN" baseline="-25000">
                <a:solidFill>
                  <a:srgbClr val="00FFFF"/>
                </a:solidFill>
                <a:ea typeface="仿宋_GB2312"/>
                <a:cs typeface="仿宋_GB2312"/>
              </a:rPr>
              <a:t>0 </a:t>
            </a:r>
            <a:r>
              <a:rPr kumimoji="0" lang="en-US" altLang="zh-CN">
                <a:solidFill>
                  <a:srgbClr val="00FFFF"/>
                </a:solidFill>
                <a:ea typeface="仿宋_GB2312"/>
                <a:cs typeface="仿宋_GB2312"/>
              </a:rPr>
              <a:t>/2</a:t>
            </a:r>
            <a:r>
              <a:rPr kumimoji="0" lang="zh-CN" altLang="en-US">
                <a:solidFill>
                  <a:schemeClr val="bg1"/>
                </a:solidFill>
                <a:ea typeface="仿宋_GB2312"/>
                <a:cs typeface="仿宋_GB2312"/>
              </a:rPr>
              <a:t>，设振幅为 </a:t>
            </a:r>
            <a:r>
              <a:rPr kumimoji="0" lang="en-US" altLang="zh-CN" i="1">
                <a:solidFill>
                  <a:srgbClr val="66FFFF"/>
                </a:solidFill>
                <a:ea typeface="仿宋_GB2312"/>
                <a:cs typeface="仿宋_GB2312"/>
              </a:rPr>
              <a:t>A</a:t>
            </a:r>
            <a:r>
              <a:rPr kumimoji="0" lang="zh-CN" altLang="en-US">
                <a:solidFill>
                  <a:schemeClr val="bg1"/>
                </a:solidFill>
                <a:ea typeface="仿宋_GB2312"/>
                <a:cs typeface="仿宋_GB2312"/>
              </a:rPr>
              <a:t>，入射波片后</a:t>
            </a:r>
          </a:p>
        </p:txBody>
      </p:sp>
      <p:sp>
        <p:nvSpPr>
          <p:cNvPr id="585744" name="Line 16">
            <a:extLst>
              <a:ext uri="{FF2B5EF4-FFF2-40B4-BE49-F238E27FC236}">
                <a16:creationId xmlns:a16="http://schemas.microsoft.com/office/drawing/2014/main" id="{79D3017C-1FAA-4C89-8B86-ECBBBBE90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6738" y="3789363"/>
            <a:ext cx="0" cy="10795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745" name="Line 17">
            <a:extLst>
              <a:ext uri="{FF2B5EF4-FFF2-40B4-BE49-F238E27FC236}">
                <a16:creationId xmlns:a16="http://schemas.microsoft.com/office/drawing/2014/main" id="{F534EC92-511C-48A6-9AA6-42AF82FA8557}"/>
              </a:ext>
            </a:extLst>
          </p:cNvPr>
          <p:cNvSpPr>
            <a:spLocks noChangeShapeType="1"/>
          </p:cNvSpPr>
          <p:nvPr/>
        </p:nvSpPr>
        <p:spPr bwMode="auto">
          <a:xfrm rot="60000" flipV="1">
            <a:off x="6935788" y="4068763"/>
            <a:ext cx="449262" cy="8001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746" name="Line 18">
            <a:extLst>
              <a:ext uri="{FF2B5EF4-FFF2-40B4-BE49-F238E27FC236}">
                <a16:creationId xmlns:a16="http://schemas.microsoft.com/office/drawing/2014/main" id="{42D6FF26-64AB-4B19-9345-D48EA7DEE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3808413"/>
            <a:ext cx="441325" cy="26352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747" name="Line 19">
            <a:extLst>
              <a:ext uri="{FF2B5EF4-FFF2-40B4-BE49-F238E27FC236}">
                <a16:creationId xmlns:a16="http://schemas.microsoft.com/office/drawing/2014/main" id="{B3351BDA-9A66-40AE-85D3-BBAD3091C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4572000"/>
            <a:ext cx="506413" cy="309563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748" name="Line 20">
            <a:extLst>
              <a:ext uri="{FF2B5EF4-FFF2-40B4-BE49-F238E27FC236}">
                <a16:creationId xmlns:a16="http://schemas.microsoft.com/office/drawing/2014/main" id="{3BFFD9D6-AFBA-487C-9F10-20F01A158F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4775" y="3786188"/>
            <a:ext cx="474663" cy="78263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749" name="Line 21">
            <a:extLst>
              <a:ext uri="{FF2B5EF4-FFF2-40B4-BE49-F238E27FC236}">
                <a16:creationId xmlns:a16="http://schemas.microsoft.com/office/drawing/2014/main" id="{81C65C1B-D246-411D-B6DB-AD7B52A85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4071938"/>
            <a:ext cx="0" cy="828675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750" name="Line 22">
            <a:extLst>
              <a:ext uri="{FF2B5EF4-FFF2-40B4-BE49-F238E27FC236}">
                <a16:creationId xmlns:a16="http://schemas.microsoft.com/office/drawing/2014/main" id="{09789674-6C03-4ADB-AD9A-A76E99053A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9375" y="4878388"/>
            <a:ext cx="50323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751" name="Line 23">
            <a:extLst>
              <a:ext uri="{FF2B5EF4-FFF2-40B4-BE49-F238E27FC236}">
                <a16:creationId xmlns:a16="http://schemas.microsoft.com/office/drawing/2014/main" id="{3B3C08D2-4C2A-47A0-9F5C-333312F5B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4878388"/>
            <a:ext cx="46831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752" name="Text Box 24">
            <a:extLst>
              <a:ext uri="{FF2B5EF4-FFF2-40B4-BE49-F238E27FC236}">
                <a16:creationId xmlns:a16="http://schemas.microsoft.com/office/drawing/2014/main" id="{B7E9D10E-E1A5-4D8B-A1BD-91FFEE09A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275" y="34083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FFFF00"/>
                </a:solidFill>
              </a:rPr>
              <a:t>A</a:t>
            </a:r>
          </a:p>
        </p:txBody>
      </p:sp>
      <p:graphicFrame>
        <p:nvGraphicFramePr>
          <p:cNvPr id="585753" name="Object 25">
            <a:extLst>
              <a:ext uri="{FF2B5EF4-FFF2-40B4-BE49-F238E27FC236}">
                <a16:creationId xmlns:a16="http://schemas.microsoft.com/office/drawing/2014/main" id="{2106CE44-C135-432E-B760-9671ACD22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0" y="4014788"/>
          <a:ext cx="285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5" name="公式" r:id="rId10" imgW="285635" imgH="352391" progId="Equation.3">
                  <p:embed/>
                </p:oleObj>
              </mc:Choice>
              <mc:Fallback>
                <p:oleObj name="公式" r:id="rId10" imgW="285635" imgH="352391" progId="Equation.3">
                  <p:embed/>
                  <p:pic>
                    <p:nvPicPr>
                      <p:cNvPr id="585753" name="Object 25">
                        <a:extLst>
                          <a:ext uri="{FF2B5EF4-FFF2-40B4-BE49-F238E27FC236}">
                            <a16:creationId xmlns:a16="http://schemas.microsoft.com/office/drawing/2014/main" id="{2106CE44-C135-432E-B760-9671ACD22B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4014788"/>
                        <a:ext cx="2857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54" name="Object 26">
            <a:extLst>
              <a:ext uri="{FF2B5EF4-FFF2-40B4-BE49-F238E27FC236}">
                <a16:creationId xmlns:a16="http://schemas.microsoft.com/office/drawing/2014/main" id="{99ED85B3-663D-4A46-9F90-D4FCA5958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4371975"/>
          <a:ext cx="285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6" name="公式" r:id="rId12" imgW="285635" imgH="352391" progId="Equation.3">
                  <p:embed/>
                </p:oleObj>
              </mc:Choice>
              <mc:Fallback>
                <p:oleObj name="公式" r:id="rId12" imgW="285635" imgH="352391" progId="Equation.3">
                  <p:embed/>
                  <p:pic>
                    <p:nvPicPr>
                      <p:cNvPr id="585754" name="Object 26">
                        <a:extLst>
                          <a:ext uri="{FF2B5EF4-FFF2-40B4-BE49-F238E27FC236}">
                            <a16:creationId xmlns:a16="http://schemas.microsoft.com/office/drawing/2014/main" id="{99ED85B3-663D-4A46-9F90-D4FCA5958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371975"/>
                        <a:ext cx="2857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55" name="Object 27">
            <a:extLst>
              <a:ext uri="{FF2B5EF4-FFF2-40B4-BE49-F238E27FC236}">
                <a16:creationId xmlns:a16="http://schemas.microsoft.com/office/drawing/2014/main" id="{FAA2A1B3-1E36-4A91-B426-A0A5844D3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4425" y="4881563"/>
          <a:ext cx="2968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7" name="公式" r:id="rId14" imgW="304902" imgH="390661" progId="Equation.3">
                  <p:embed/>
                </p:oleObj>
              </mc:Choice>
              <mc:Fallback>
                <p:oleObj name="公式" r:id="rId14" imgW="304902" imgH="390661" progId="Equation.3">
                  <p:embed/>
                  <p:pic>
                    <p:nvPicPr>
                      <p:cNvPr id="585755" name="Object 27">
                        <a:extLst>
                          <a:ext uri="{FF2B5EF4-FFF2-40B4-BE49-F238E27FC236}">
                            <a16:creationId xmlns:a16="http://schemas.microsoft.com/office/drawing/2014/main" id="{FAA2A1B3-1E36-4A91-B426-A0A5844D3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4881563"/>
                        <a:ext cx="2968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56" name="Object 28">
            <a:extLst>
              <a:ext uri="{FF2B5EF4-FFF2-40B4-BE49-F238E27FC236}">
                <a16:creationId xmlns:a16="http://schemas.microsoft.com/office/drawing/2014/main" id="{68123629-BFE6-4FD1-BF3F-E7489C7C0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8538" y="4916488"/>
          <a:ext cx="3317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8" name="公式" r:id="rId16" imgW="342824" imgH="390661" progId="Equation.3">
                  <p:embed/>
                </p:oleObj>
              </mc:Choice>
              <mc:Fallback>
                <p:oleObj name="公式" r:id="rId16" imgW="342824" imgH="390661" progId="Equation.3">
                  <p:embed/>
                  <p:pic>
                    <p:nvPicPr>
                      <p:cNvPr id="585756" name="Object 28">
                        <a:extLst>
                          <a:ext uri="{FF2B5EF4-FFF2-40B4-BE49-F238E27FC236}">
                            <a16:creationId xmlns:a16="http://schemas.microsoft.com/office/drawing/2014/main" id="{68123629-BFE6-4FD1-BF3F-E7489C7C0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4916488"/>
                        <a:ext cx="3317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57" name="Object 29">
            <a:extLst>
              <a:ext uri="{FF2B5EF4-FFF2-40B4-BE49-F238E27FC236}">
                <a16:creationId xmlns:a16="http://schemas.microsoft.com/office/drawing/2014/main" id="{239D7558-7D80-40C6-A296-47A2B9AC6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4513" y="2997200"/>
          <a:ext cx="2260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9" name="公式" r:id="rId18" imgW="2228812" imgH="695291" progId="Equation.3">
                  <p:embed/>
                </p:oleObj>
              </mc:Choice>
              <mc:Fallback>
                <p:oleObj name="公式" r:id="rId18" imgW="2228812" imgH="695291" progId="Equation.3">
                  <p:embed/>
                  <p:pic>
                    <p:nvPicPr>
                      <p:cNvPr id="585757" name="Object 29">
                        <a:extLst>
                          <a:ext uri="{FF2B5EF4-FFF2-40B4-BE49-F238E27FC236}">
                            <a16:creationId xmlns:a16="http://schemas.microsoft.com/office/drawing/2014/main" id="{239D7558-7D80-40C6-A296-47A2B9AC6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997200"/>
                        <a:ext cx="2260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58" name="Object 30">
            <a:extLst>
              <a:ext uri="{FF2B5EF4-FFF2-40B4-BE49-F238E27FC236}">
                <a16:creationId xmlns:a16="http://schemas.microsoft.com/office/drawing/2014/main" id="{0D9D3A77-C112-4415-9727-3CC8E24D3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0863" y="3776663"/>
          <a:ext cx="2616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0" name="公式" r:id="rId20" imgW="2590902" imgH="723764" progId="Equation.3">
                  <p:embed/>
                </p:oleObj>
              </mc:Choice>
              <mc:Fallback>
                <p:oleObj name="公式" r:id="rId20" imgW="2590902" imgH="723764" progId="Equation.3">
                  <p:embed/>
                  <p:pic>
                    <p:nvPicPr>
                      <p:cNvPr id="585758" name="Object 30">
                        <a:extLst>
                          <a:ext uri="{FF2B5EF4-FFF2-40B4-BE49-F238E27FC236}">
                            <a16:creationId xmlns:a16="http://schemas.microsoft.com/office/drawing/2014/main" id="{0D9D3A77-C112-4415-9727-3CC8E24D3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3776663"/>
                        <a:ext cx="2616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59" name="Text Box 31">
            <a:extLst>
              <a:ext uri="{FF2B5EF4-FFF2-40B4-BE49-F238E27FC236}">
                <a16:creationId xmlns:a16="http://schemas.microsoft.com/office/drawing/2014/main" id="{25E1F7F0-C831-4140-84AA-4B1EEB0F0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4556125"/>
            <a:ext cx="4551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  <a:ea typeface="仿宋_GB2312"/>
                <a:cs typeface="仿宋_GB2312"/>
              </a:rPr>
              <a:t>通过第二块偏振片</a:t>
            </a:r>
            <a:r>
              <a:rPr kumimoji="0" lang="en-US" altLang="zh-CN" i="1">
                <a:solidFill>
                  <a:srgbClr val="00FFFF"/>
                </a:solidFill>
                <a:ea typeface="仿宋_GB2312"/>
                <a:cs typeface="仿宋_GB2312"/>
              </a:rPr>
              <a:t>P</a:t>
            </a:r>
            <a:r>
              <a:rPr kumimoji="0" lang="en-US" altLang="zh-CN" baseline="-25000">
                <a:solidFill>
                  <a:srgbClr val="00FFFF"/>
                </a:solidFill>
                <a:ea typeface="仿宋_GB2312"/>
                <a:cs typeface="仿宋_GB2312"/>
              </a:rPr>
              <a:t>2</a:t>
            </a:r>
            <a:r>
              <a:rPr kumimoji="0" lang="zh-CN" altLang="en-US">
                <a:solidFill>
                  <a:schemeClr val="bg1"/>
                </a:solidFill>
                <a:ea typeface="仿宋_GB2312"/>
                <a:cs typeface="仿宋_GB2312"/>
              </a:rPr>
              <a:t>，振幅</a:t>
            </a:r>
          </a:p>
        </p:txBody>
      </p:sp>
      <p:graphicFrame>
        <p:nvGraphicFramePr>
          <p:cNvPr id="585760" name="Object 32">
            <a:extLst>
              <a:ext uri="{FF2B5EF4-FFF2-40B4-BE49-F238E27FC236}">
                <a16:creationId xmlns:a16="http://schemas.microsoft.com/office/drawing/2014/main" id="{84FB18C9-9FC4-4EAD-BABC-AF1C5A0A4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4663" y="5013325"/>
          <a:ext cx="2755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1" name="公式" r:id="rId22" imgW="2724239" imgH="723764" progId="Equation.3">
                  <p:embed/>
                </p:oleObj>
              </mc:Choice>
              <mc:Fallback>
                <p:oleObj name="公式" r:id="rId22" imgW="2724239" imgH="723764" progId="Equation.3">
                  <p:embed/>
                  <p:pic>
                    <p:nvPicPr>
                      <p:cNvPr id="585760" name="Object 32">
                        <a:extLst>
                          <a:ext uri="{FF2B5EF4-FFF2-40B4-BE49-F238E27FC236}">
                            <a16:creationId xmlns:a16="http://schemas.microsoft.com/office/drawing/2014/main" id="{84FB18C9-9FC4-4EAD-BABC-AF1C5A0A4E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5013325"/>
                        <a:ext cx="27559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61" name="Object 33">
            <a:extLst>
              <a:ext uri="{FF2B5EF4-FFF2-40B4-BE49-F238E27FC236}">
                <a16:creationId xmlns:a16="http://schemas.microsoft.com/office/drawing/2014/main" id="{94EBC73E-73CF-44C6-A5E0-759393B36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925" y="5848350"/>
          <a:ext cx="2743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2" name="公式" r:id="rId24" imgW="2714759" imgH="723764" progId="Equation.3">
                  <p:embed/>
                </p:oleObj>
              </mc:Choice>
              <mc:Fallback>
                <p:oleObj name="公式" r:id="rId24" imgW="2714759" imgH="723764" progId="Equation.3">
                  <p:embed/>
                  <p:pic>
                    <p:nvPicPr>
                      <p:cNvPr id="585761" name="Object 33">
                        <a:extLst>
                          <a:ext uri="{FF2B5EF4-FFF2-40B4-BE49-F238E27FC236}">
                            <a16:creationId xmlns:a16="http://schemas.microsoft.com/office/drawing/2014/main" id="{94EBC73E-73CF-44C6-A5E0-759393B36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5848350"/>
                        <a:ext cx="2743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762" name="Object 34">
            <a:extLst>
              <a:ext uri="{FF2B5EF4-FFF2-40B4-BE49-F238E27FC236}">
                <a16:creationId xmlns:a16="http://schemas.microsoft.com/office/drawing/2014/main" id="{9CC064BC-D51A-483B-A027-2EA5BB85A5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5776913"/>
          <a:ext cx="205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3" name="公式" r:id="rId26" imgW="2028806" imgH="695291" progId="Equation.3">
                  <p:embed/>
                </p:oleObj>
              </mc:Choice>
              <mc:Fallback>
                <p:oleObj name="公式" r:id="rId26" imgW="2028806" imgH="695291" progId="Equation.3">
                  <p:embed/>
                  <p:pic>
                    <p:nvPicPr>
                      <p:cNvPr id="585762" name="Object 34">
                        <a:extLst>
                          <a:ext uri="{FF2B5EF4-FFF2-40B4-BE49-F238E27FC236}">
                            <a16:creationId xmlns:a16="http://schemas.microsoft.com/office/drawing/2014/main" id="{9CC064BC-D51A-483B-A027-2EA5BB85A5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776913"/>
                        <a:ext cx="2057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5D5044F4-4771-4421-A0A3-00E2A4B14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3" y="592931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仿宋_GB2312"/>
                <a:cs typeface="仿宋_GB2312"/>
              </a:rPr>
              <a:t>相位差：</a:t>
            </a:r>
          </a:p>
        </p:txBody>
      </p:sp>
      <p:sp>
        <p:nvSpPr>
          <p:cNvPr id="25630" name="灯片编号占位符 1">
            <a:extLst>
              <a:ext uri="{FF2B5EF4-FFF2-40B4-BE49-F238E27FC236}">
                <a16:creationId xmlns:a16="http://schemas.microsoft.com/office/drawing/2014/main" id="{961E3FB8-18BC-47A2-B007-DD6F2C1399A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B7F19B-AD1A-40F0-9F2A-D0750BE5D1D4}" type="slidenum">
              <a:rPr lang="en-US" altLang="zh-CN" b="0">
                <a:solidFill>
                  <a:srgbClr val="FF00FF"/>
                </a:solidFill>
              </a:rPr>
              <a:pPr eaLnBrk="1" hangingPunct="1"/>
              <a:t>19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8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8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8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8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8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8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8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/>
      <p:bldP spid="585732" grpId="0"/>
      <p:bldP spid="585733" grpId="0"/>
      <p:bldP spid="585734" grpId="0"/>
      <p:bldP spid="585735" grpId="0"/>
      <p:bldP spid="585736" grpId="0"/>
      <p:bldP spid="585752" grpId="0"/>
      <p:bldP spid="58575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7">
            <a:extLst>
              <a:ext uri="{FF2B5EF4-FFF2-40B4-BE49-F238E27FC236}">
                <a16:creationId xmlns:a16="http://schemas.microsoft.com/office/drawing/2014/main" id="{8C7AC6A3-D822-4D18-AF5C-05A7F9032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86607"/>
            <a:ext cx="7569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了解双折射现象，掌握 </a:t>
            </a:r>
            <a:r>
              <a:rPr lang="en-US" altLang="zh-CN" i="1" dirty="0">
                <a:solidFill>
                  <a:srgbClr val="FFFF00"/>
                </a:solidFill>
              </a:rPr>
              <a:t>o </a:t>
            </a:r>
            <a:r>
              <a:rPr lang="zh-CN" altLang="en-US" dirty="0">
                <a:solidFill>
                  <a:schemeClr val="bg1"/>
                </a:solidFill>
              </a:rPr>
              <a:t>光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i="1" dirty="0">
                <a:solidFill>
                  <a:srgbClr val="FFFF00"/>
                </a:solidFill>
              </a:rPr>
              <a:t>e </a:t>
            </a:r>
            <a:r>
              <a:rPr lang="zh-CN" altLang="en-US" dirty="0">
                <a:solidFill>
                  <a:schemeClr val="bg1"/>
                </a:solidFill>
              </a:rPr>
              <a:t>光的传播规律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[</a:t>
            </a:r>
            <a:r>
              <a:rPr lang="zh-CN" altLang="en-US" dirty="0">
                <a:solidFill>
                  <a:schemeClr val="bg1"/>
                </a:solidFill>
              </a:rPr>
              <a:t>光矢量振动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</a:rPr>
              <a:t>方向（相对各自的主平面），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</a:rPr>
              <a:t>正、负晶体中的传播规律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13CE7248-9875-4668-A0AE-F6524C346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164954"/>
            <a:ext cx="4359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lang="zh-CN" altLang="en-US" dirty="0">
                <a:solidFill>
                  <a:schemeClr val="bg1"/>
                </a:solidFill>
              </a:rPr>
              <a:t>根据惠更斯原理定性画出双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折射光线（光轴方向传播速率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相等）              </a:t>
            </a:r>
          </a:p>
        </p:txBody>
      </p:sp>
      <p:sp>
        <p:nvSpPr>
          <p:cNvPr id="17" name="Text Box 51">
            <a:extLst>
              <a:ext uri="{FF2B5EF4-FFF2-40B4-BE49-F238E27FC236}">
                <a16:creationId xmlns:a16="http://schemas.microsoft.com/office/drawing/2014/main" id="{39CB9ED5-D529-4D41-ADCF-D2CF82072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43" y="4509120"/>
            <a:ext cx="8001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波片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( </a:t>
            </a:r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光轴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表面，厚度 </a:t>
            </a:r>
            <a:r>
              <a:rPr lang="en-US" altLang="zh-CN" i="1" dirty="0">
                <a:solidFill>
                  <a:srgbClr val="FFFF00"/>
                </a:solidFill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endParaRPr lang="zh-CN" altLang="el-GR" i="1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5125" name="灯片编号占位符 1">
            <a:extLst>
              <a:ext uri="{FF2B5EF4-FFF2-40B4-BE49-F238E27FC236}">
                <a16:creationId xmlns:a16="http://schemas.microsoft.com/office/drawing/2014/main" id="{0C4FF8F4-2E94-4564-AF1E-8A4DBDE2DE6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5FD4C5-64C3-450D-9596-14D9970FC324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sp>
        <p:nvSpPr>
          <p:cNvPr id="10" name="Text Box 51">
            <a:extLst>
              <a:ext uri="{FF2B5EF4-FFF2-40B4-BE49-F238E27FC236}">
                <a16:creationId xmlns:a16="http://schemas.microsoft.com/office/drawing/2014/main" id="{A4D678B7-A94E-413D-8C8F-E074783A8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371" y="354013"/>
            <a:ext cx="408463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00"/>
                </a:solidFill>
                <a:cs typeface="Times New Roman" panose="02020603050405020304" pitchFamily="18" charset="0"/>
              </a:rPr>
              <a:t>回顾：</a:t>
            </a:r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晶体双折射</a:t>
            </a:r>
            <a:endParaRPr lang="zh-CN" altLang="el-GR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A54D7906-8F91-420C-A112-844C73AA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1057250"/>
            <a:ext cx="2376488" cy="1344613"/>
          </a:xfrm>
          <a:prstGeom prst="rect">
            <a:avLst/>
          </a:prstGeom>
          <a:solidFill>
            <a:srgbClr val="009999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9" name="Object 2">
            <a:extLst>
              <a:ext uri="{FF2B5EF4-FFF2-40B4-BE49-F238E27FC236}">
                <a16:creationId xmlns:a16="http://schemas.microsoft.com/office/drawing/2014/main" id="{B3B5C0C3-21E7-40A9-859C-776BA601BC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921034"/>
              </p:ext>
            </p:extLst>
          </p:nvPr>
        </p:nvGraphicFramePr>
        <p:xfrm>
          <a:off x="6975475" y="2420913"/>
          <a:ext cx="2032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1" name="公式" r:id="rId4" imgW="228753" imgH="247684" progId="Equation.3">
                  <p:embed/>
                </p:oleObj>
              </mc:Choice>
              <mc:Fallback>
                <p:oleObj name="公式" r:id="rId4" imgW="228753" imgH="247684" progId="Equation.3">
                  <p:embed/>
                  <p:pic>
                    <p:nvPicPr>
                      <p:cNvPr id="19" name="Object 2">
                        <a:extLst>
                          <a:ext uri="{FF2B5EF4-FFF2-40B4-BE49-F238E27FC236}">
                            <a16:creationId xmlns:a16="http://schemas.microsoft.com/office/drawing/2014/main" id="{B3B5C0C3-21E7-40A9-859C-776BA601B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5" y="2420913"/>
                        <a:ext cx="20320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9A282EE9-AA91-4E48-92FF-39B89C263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668460"/>
              </p:ext>
            </p:extLst>
          </p:nvPr>
        </p:nvGraphicFramePr>
        <p:xfrm>
          <a:off x="8347075" y="2371700"/>
          <a:ext cx="225425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2" name="公式" r:id="rId6" imgW="247714" imgH="238193" progId="Equation.3">
                  <p:embed/>
                </p:oleObj>
              </mc:Choice>
              <mc:Fallback>
                <p:oleObj name="公式" r:id="rId6" imgW="247714" imgH="238193" progId="Equation.3">
                  <p:embed/>
                  <p:pic>
                    <p:nvPicPr>
                      <p:cNvPr id="20" name="Object 3">
                        <a:extLst>
                          <a:ext uri="{FF2B5EF4-FFF2-40B4-BE49-F238E27FC236}">
                            <a16:creationId xmlns:a16="http://schemas.microsoft.com/office/drawing/2014/main" id="{9A282EE9-AA91-4E48-92FF-39B89C263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7075" y="2371700"/>
                        <a:ext cx="225425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6">
            <a:extLst>
              <a:ext uri="{FF2B5EF4-FFF2-40B4-BE49-F238E27FC236}">
                <a16:creationId xmlns:a16="http://schemas.microsoft.com/office/drawing/2014/main" id="{5A3D1E74-7B7B-4E86-A383-8E0C91790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63" y="1139800"/>
            <a:ext cx="723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光轴</a:t>
            </a:r>
            <a:endParaRPr lang="zh-CN" altLang="en-US" sz="2000" b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Line 27">
            <a:extLst>
              <a:ext uri="{FF2B5EF4-FFF2-40B4-BE49-F238E27FC236}">
                <a16:creationId xmlns:a16="http://schemas.microsoft.com/office/drawing/2014/main" id="{7EE0852F-D8E4-42C7-AE3E-F1EEFF51803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6196013" y="639738"/>
            <a:ext cx="571500" cy="420687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BB613FF6-665B-441D-AD20-711BB304D3F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976937" y="1412851"/>
            <a:ext cx="1584325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E4C6009A-E24E-4450-B4D4-8443510CE9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7050" y="1104875"/>
            <a:ext cx="1150938" cy="669925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54850024-A07B-4D0A-B4E5-F9F0E98EF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038" y="1092175"/>
            <a:ext cx="466725" cy="13096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60FED58B-AC4A-4FFF-BDA6-70017CDB4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975" y="1092175"/>
            <a:ext cx="1177925" cy="130968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96BC3B7D-B9F4-47C1-B0BC-3180C168F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84061"/>
              </p:ext>
            </p:extLst>
          </p:nvPr>
        </p:nvGraphicFramePr>
        <p:xfrm>
          <a:off x="6715125" y="1003275"/>
          <a:ext cx="115888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3" name="公式" r:id="rId8" imgW="161778" imgH="161959" progId="Equation.3">
                  <p:embed/>
                </p:oleObj>
              </mc:Choice>
              <mc:Fallback>
                <p:oleObj name="公式" r:id="rId8" imgW="161778" imgH="161959" progId="Equation.3">
                  <p:embed/>
                  <p:pic>
                    <p:nvPicPr>
                      <p:cNvPr id="27" name="Object 4">
                        <a:extLst>
                          <a:ext uri="{FF2B5EF4-FFF2-40B4-BE49-F238E27FC236}">
                            <a16:creationId xmlns:a16="http://schemas.microsoft.com/office/drawing/2014/main" id="{96BC3B7D-B9F4-47C1-B0BC-3180C168F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1003275"/>
                        <a:ext cx="115888" cy="11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33">
            <a:extLst>
              <a:ext uri="{FF2B5EF4-FFF2-40B4-BE49-F238E27FC236}">
                <a16:creationId xmlns:a16="http://schemas.microsoft.com/office/drawing/2014/main" id="{293961EC-22F4-47A5-AC5F-C7D4C88311DE}"/>
              </a:ext>
            </a:extLst>
          </p:cNvPr>
          <p:cNvSpPr>
            <a:spLocks noChangeAspect="1" noChangeShapeType="1"/>
          </p:cNvSpPr>
          <p:nvPr/>
        </p:nvSpPr>
        <p:spPr bwMode="auto">
          <a:xfrm rot="21540000" flipH="1" flipV="1">
            <a:off x="6291263" y="703238"/>
            <a:ext cx="346075" cy="258762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83208AF1-9748-4023-BDFC-796740089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539581"/>
              </p:ext>
            </p:extLst>
          </p:nvPr>
        </p:nvGraphicFramePr>
        <p:xfrm>
          <a:off x="6802438" y="1250925"/>
          <a:ext cx="115887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4" name="公式" r:id="rId10" imgW="161778" imgH="161959" progId="Equation.3">
                  <p:embed/>
                </p:oleObj>
              </mc:Choice>
              <mc:Fallback>
                <p:oleObj name="公式" r:id="rId10" imgW="161778" imgH="161959" progId="Equation.3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83208AF1-9748-4023-BDFC-796740089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1250925"/>
                        <a:ext cx="115887" cy="11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117E142E-F0D1-4728-91A5-6B42E01637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59824"/>
              </p:ext>
            </p:extLst>
          </p:nvPr>
        </p:nvGraphicFramePr>
        <p:xfrm>
          <a:off x="6888163" y="1473175"/>
          <a:ext cx="115887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5" name="公式" r:id="rId12" imgW="161778" imgH="161959" progId="Equation.3">
                  <p:embed/>
                </p:oleObj>
              </mc:Choice>
              <mc:Fallback>
                <p:oleObj name="公式" r:id="rId12" imgW="161778" imgH="161959" progId="Equation.3">
                  <p:embed/>
                  <p:pic>
                    <p:nvPicPr>
                      <p:cNvPr id="30" name="Object 6">
                        <a:extLst>
                          <a:ext uri="{FF2B5EF4-FFF2-40B4-BE49-F238E27FC236}">
                            <a16:creationId xmlns:a16="http://schemas.microsoft.com/office/drawing/2014/main" id="{117E142E-F0D1-4728-91A5-6B42E0163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1473175"/>
                        <a:ext cx="115887" cy="11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>
            <a:extLst>
              <a:ext uri="{FF2B5EF4-FFF2-40B4-BE49-F238E27FC236}">
                <a16:creationId xmlns:a16="http://schemas.microsoft.com/office/drawing/2014/main" id="{C062B4B7-C836-483D-8A62-81C0CDEFB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254939"/>
              </p:ext>
            </p:extLst>
          </p:nvPr>
        </p:nvGraphicFramePr>
        <p:xfrm>
          <a:off x="6969125" y="1709713"/>
          <a:ext cx="115888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6" name="公式" r:id="rId14" imgW="161778" imgH="161959" progId="Equation.3">
                  <p:embed/>
                </p:oleObj>
              </mc:Choice>
              <mc:Fallback>
                <p:oleObj name="公式" r:id="rId14" imgW="161778" imgH="161959" progId="Equation.3">
                  <p:embed/>
                  <p:pic>
                    <p:nvPicPr>
                      <p:cNvPr id="31" name="Object 9">
                        <a:extLst>
                          <a:ext uri="{FF2B5EF4-FFF2-40B4-BE49-F238E27FC236}">
                            <a16:creationId xmlns:a16="http://schemas.microsoft.com/office/drawing/2014/main" id="{C062B4B7-C836-483D-8A62-81C0CDEFBB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1709713"/>
                        <a:ext cx="115888" cy="11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37">
            <a:extLst>
              <a:ext uri="{FF2B5EF4-FFF2-40B4-BE49-F238E27FC236}">
                <a16:creationId xmlns:a16="http://schemas.microsoft.com/office/drawing/2014/main" id="{69CB7B19-CD03-4363-BB62-6FA80653AE3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6907213" y="1227113"/>
            <a:ext cx="115887" cy="1158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8">
            <a:extLst>
              <a:ext uri="{FF2B5EF4-FFF2-40B4-BE49-F238E27FC236}">
                <a16:creationId xmlns:a16="http://schemas.microsoft.com/office/drawing/2014/main" id="{9157A0E4-E85B-46FC-B7D2-6E0322C95CD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051675" y="1389038"/>
            <a:ext cx="115888" cy="1158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9">
            <a:extLst>
              <a:ext uri="{FF2B5EF4-FFF2-40B4-BE49-F238E27FC236}">
                <a16:creationId xmlns:a16="http://schemas.microsoft.com/office/drawing/2014/main" id="{B7D94B1F-6037-4DB5-9C27-C642A6011BB9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204075" y="1562075"/>
            <a:ext cx="115888" cy="1158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F599497F-9AF2-48CC-A8F9-E17CB514F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62651"/>
              </p:ext>
            </p:extLst>
          </p:nvPr>
        </p:nvGraphicFramePr>
        <p:xfrm>
          <a:off x="6831013" y="788963"/>
          <a:ext cx="19526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7" name="公式" r:id="rId16" imgW="209486" imgH="238193" progId="Equation.3">
                  <p:embed/>
                </p:oleObj>
              </mc:Choice>
              <mc:Fallback>
                <p:oleObj name="公式" r:id="rId16" imgW="209486" imgH="238193" progId="Equation.3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F599497F-9AF2-48CC-A8F9-E17CB514FC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788963"/>
                        <a:ext cx="19526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9">
            <a:extLst>
              <a:ext uri="{FF2B5EF4-FFF2-40B4-BE49-F238E27FC236}">
                <a16:creationId xmlns:a16="http://schemas.microsoft.com/office/drawing/2014/main" id="{BE078860-950E-4585-B90B-C4B3160E1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150657"/>
              </p:ext>
            </p:extLst>
          </p:nvPr>
        </p:nvGraphicFramePr>
        <p:xfrm>
          <a:off x="7061200" y="1970063"/>
          <a:ext cx="115888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8" name="公式" r:id="rId18" imgW="161778" imgH="161959" progId="Equation.3">
                  <p:embed/>
                </p:oleObj>
              </mc:Choice>
              <mc:Fallback>
                <p:oleObj name="公式" r:id="rId18" imgW="161778" imgH="161959" progId="Equation.3">
                  <p:embed/>
                  <p:pic>
                    <p:nvPicPr>
                      <p:cNvPr id="36" name="Object 9">
                        <a:extLst>
                          <a:ext uri="{FF2B5EF4-FFF2-40B4-BE49-F238E27FC236}">
                            <a16:creationId xmlns:a16="http://schemas.microsoft.com/office/drawing/2014/main" id="{BE078860-950E-4585-B90B-C4B3160E16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1970063"/>
                        <a:ext cx="115888" cy="11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">
            <a:extLst>
              <a:ext uri="{FF2B5EF4-FFF2-40B4-BE49-F238E27FC236}">
                <a16:creationId xmlns:a16="http://schemas.microsoft.com/office/drawing/2014/main" id="{79C98985-FB84-417D-8545-250AFB647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204349"/>
              </p:ext>
            </p:extLst>
          </p:nvPr>
        </p:nvGraphicFramePr>
        <p:xfrm>
          <a:off x="7146925" y="2200250"/>
          <a:ext cx="115888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9" name="公式" r:id="rId20" imgW="161778" imgH="161959" progId="Equation.3">
                  <p:embed/>
                </p:oleObj>
              </mc:Choice>
              <mc:Fallback>
                <p:oleObj name="公式" r:id="rId20" imgW="161778" imgH="161959" progId="Equation.3">
                  <p:embed/>
                  <p:pic>
                    <p:nvPicPr>
                      <p:cNvPr id="37" name="Object 10">
                        <a:extLst>
                          <a:ext uri="{FF2B5EF4-FFF2-40B4-BE49-F238E27FC236}">
                            <a16:creationId xmlns:a16="http://schemas.microsoft.com/office/drawing/2014/main" id="{79C98985-FB84-417D-8545-250AFB647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2200250"/>
                        <a:ext cx="115888" cy="11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43">
            <a:extLst>
              <a:ext uri="{FF2B5EF4-FFF2-40B4-BE49-F238E27FC236}">
                <a16:creationId xmlns:a16="http://schemas.microsoft.com/office/drawing/2014/main" id="{8F8778D7-B457-45AD-BD6E-33B4A66EB60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239000" y="2397100"/>
            <a:ext cx="576263" cy="45085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" name="Line 44">
            <a:extLst>
              <a:ext uri="{FF2B5EF4-FFF2-40B4-BE49-F238E27FC236}">
                <a16:creationId xmlns:a16="http://schemas.microsoft.com/office/drawing/2014/main" id="{DE583CCD-1827-42BE-8DB3-C771CE5C4004}"/>
              </a:ext>
            </a:extLst>
          </p:cNvPr>
          <p:cNvSpPr>
            <a:spLocks noChangeAspect="1" noChangeShapeType="1"/>
          </p:cNvSpPr>
          <p:nvPr/>
        </p:nvSpPr>
        <p:spPr bwMode="auto">
          <a:xfrm rot="60000" flipH="1" flipV="1">
            <a:off x="7697788" y="2755875"/>
            <a:ext cx="130175" cy="9683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Line 45">
            <a:extLst>
              <a:ext uri="{FF2B5EF4-FFF2-40B4-BE49-F238E27FC236}">
                <a16:creationId xmlns:a16="http://schemas.microsoft.com/office/drawing/2014/main" id="{8D4300BD-B1F5-489E-9274-539A9C7BE39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953375" y="2392338"/>
            <a:ext cx="576263" cy="45085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" name="Line 46">
            <a:extLst>
              <a:ext uri="{FF2B5EF4-FFF2-40B4-BE49-F238E27FC236}">
                <a16:creationId xmlns:a16="http://schemas.microsoft.com/office/drawing/2014/main" id="{7F6BAF73-4335-496B-BE06-0E412F4A9860}"/>
              </a:ext>
            </a:extLst>
          </p:cNvPr>
          <p:cNvSpPr>
            <a:spLocks noChangeAspect="1" noChangeShapeType="1"/>
          </p:cNvSpPr>
          <p:nvPr/>
        </p:nvSpPr>
        <p:spPr bwMode="auto">
          <a:xfrm rot="60000" flipH="1" flipV="1">
            <a:off x="8412163" y="2751113"/>
            <a:ext cx="130175" cy="9683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Line 47">
            <a:extLst>
              <a:ext uri="{FF2B5EF4-FFF2-40B4-BE49-F238E27FC236}">
                <a16:creationId xmlns:a16="http://schemas.microsoft.com/office/drawing/2014/main" id="{5EF2A702-4FFE-4BC2-B1B3-9A79B3A49F21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381875" y="1754163"/>
            <a:ext cx="115888" cy="1158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D9B3DC7D-3865-4108-9BB3-610357F4AED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559675" y="1951013"/>
            <a:ext cx="115888" cy="1158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9">
            <a:extLst>
              <a:ext uri="{FF2B5EF4-FFF2-40B4-BE49-F238E27FC236}">
                <a16:creationId xmlns:a16="http://schemas.microsoft.com/office/drawing/2014/main" id="{7ED12F22-588F-4EEB-8C6B-257A4B1AE961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727950" y="2133575"/>
            <a:ext cx="115888" cy="1158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" name="Object 11">
            <a:extLst>
              <a:ext uri="{FF2B5EF4-FFF2-40B4-BE49-F238E27FC236}">
                <a16:creationId xmlns:a16="http://schemas.microsoft.com/office/drawing/2014/main" id="{40A521C8-7B88-40BA-A318-43716C26C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639483"/>
              </p:ext>
            </p:extLst>
          </p:nvPr>
        </p:nvGraphicFramePr>
        <p:xfrm>
          <a:off x="7277100" y="2405038"/>
          <a:ext cx="115888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0" name="公式" r:id="rId22" imgW="161778" imgH="161959" progId="Equation.3">
                  <p:embed/>
                </p:oleObj>
              </mc:Choice>
              <mc:Fallback>
                <p:oleObj name="公式" r:id="rId22" imgW="161778" imgH="161959" progId="Equation.3">
                  <p:embed/>
                  <p:pic>
                    <p:nvPicPr>
                      <p:cNvPr id="45" name="Object 11">
                        <a:extLst>
                          <a:ext uri="{FF2B5EF4-FFF2-40B4-BE49-F238E27FC236}">
                            <a16:creationId xmlns:a16="http://schemas.microsoft.com/office/drawing/2014/main" id="{40A521C8-7B88-40BA-A318-43716C26C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2405038"/>
                        <a:ext cx="115888" cy="11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>
            <a:extLst>
              <a:ext uri="{FF2B5EF4-FFF2-40B4-BE49-F238E27FC236}">
                <a16:creationId xmlns:a16="http://schemas.microsoft.com/office/drawing/2014/main" id="{749FB148-D064-4403-ABCC-FD7C8EF90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892462"/>
              </p:ext>
            </p:extLst>
          </p:nvPr>
        </p:nvGraphicFramePr>
        <p:xfrm>
          <a:off x="7486650" y="2568550"/>
          <a:ext cx="115888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1" name="公式" r:id="rId24" imgW="161778" imgH="161959" progId="Equation.3">
                  <p:embed/>
                </p:oleObj>
              </mc:Choice>
              <mc:Fallback>
                <p:oleObj name="公式" r:id="rId24" imgW="161778" imgH="161959" progId="Equation.3">
                  <p:embed/>
                  <p:pic>
                    <p:nvPicPr>
                      <p:cNvPr id="46" name="Object 12">
                        <a:extLst>
                          <a:ext uri="{FF2B5EF4-FFF2-40B4-BE49-F238E27FC236}">
                            <a16:creationId xmlns:a16="http://schemas.microsoft.com/office/drawing/2014/main" id="{749FB148-D064-4403-ABCC-FD7C8EF90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2568550"/>
                        <a:ext cx="115888" cy="11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53">
            <a:extLst>
              <a:ext uri="{FF2B5EF4-FFF2-40B4-BE49-F238E27FC236}">
                <a16:creationId xmlns:a16="http://schemas.microsoft.com/office/drawing/2014/main" id="{60EFDCDC-3852-45AB-9033-7DB3BAB18CC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8061325" y="2452663"/>
            <a:ext cx="115888" cy="1158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54">
            <a:extLst>
              <a:ext uri="{FF2B5EF4-FFF2-40B4-BE49-F238E27FC236}">
                <a16:creationId xmlns:a16="http://schemas.microsoft.com/office/drawing/2014/main" id="{8AA84ACB-0BC1-4804-BC31-9AFEA944499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8253413" y="2606650"/>
            <a:ext cx="115887" cy="1158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8D7652D5-76EA-4873-8FF3-186744F89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2057375"/>
            <a:ext cx="6413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FFF00"/>
                </a:solidFill>
                <a:ea typeface="黑体" panose="02010609060101010101" pitchFamily="49" charset="-122"/>
              </a:rPr>
              <a:t>o</a:t>
            </a:r>
            <a:r>
              <a:rPr lang="zh-CN" altLang="en-US" sz="20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光</a:t>
            </a:r>
            <a:endParaRPr lang="zh-CN" altLang="en-US" sz="2000" b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9D350113-F0FA-45F7-B467-F29F4B451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1519213"/>
            <a:ext cx="5699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00FFFF"/>
                </a:solidFill>
              </a:rPr>
              <a:t>e</a:t>
            </a:r>
            <a:r>
              <a:rPr lang="zh-CN" altLang="en-US" sz="2000">
                <a:solidFill>
                  <a:srgbClr val="00FFFF"/>
                </a:solidFill>
                <a:ea typeface="楷体_GB2312" pitchFamily="49" charset="-122"/>
              </a:rPr>
              <a:t>光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B5AD5E9F-1B5D-4D91-94C9-9C3D1089D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3974157"/>
            <a:ext cx="3600450" cy="1128713"/>
          </a:xfrm>
          <a:prstGeom prst="rect">
            <a:avLst/>
          </a:prstGeom>
          <a:solidFill>
            <a:srgbClr val="00CC99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8F45280D-FE77-4B64-8E9D-B8607ABCD1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14938" y="2956570"/>
            <a:ext cx="1357312" cy="1035050"/>
          </a:xfrm>
          <a:prstGeom prst="line">
            <a:avLst/>
          </a:prstGeom>
          <a:noFill/>
          <a:ln w="28575">
            <a:solidFill>
              <a:srgbClr val="CC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" name="Text Box 6">
            <a:extLst>
              <a:ext uri="{FF2B5EF4-FFF2-40B4-BE49-F238E27FC236}">
                <a16:creationId xmlns:a16="http://schemas.microsoft.com/office/drawing/2014/main" id="{764AEF5F-F450-47FB-BD13-03D17150F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4761557"/>
            <a:ext cx="566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CCFFCC"/>
                </a:solidFill>
                <a:ea typeface="黑体" panose="02010609060101010101" pitchFamily="49" charset="-122"/>
              </a:rPr>
              <a:t>o</a:t>
            </a:r>
            <a:r>
              <a:rPr lang="zh-CN" altLang="zh-CN" sz="2000">
                <a:solidFill>
                  <a:srgbClr val="CCFFCC"/>
                </a:solidFill>
                <a:latin typeface="楷体_GB2312" pitchFamily="49" charset="-122"/>
                <a:ea typeface="楷体_GB2312" pitchFamily="49" charset="-122"/>
              </a:rPr>
              <a:t>光</a:t>
            </a:r>
            <a:endParaRPr lang="zh-CN" altLang="en-US" sz="2000">
              <a:solidFill>
                <a:srgbClr val="CCFF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4" name="Object 15">
            <a:extLst>
              <a:ext uri="{FF2B5EF4-FFF2-40B4-BE49-F238E27FC236}">
                <a16:creationId xmlns:a16="http://schemas.microsoft.com/office/drawing/2014/main" id="{C14E1CFA-D799-4335-A82D-777E41FDE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515884"/>
              </p:ext>
            </p:extLst>
          </p:nvPr>
        </p:nvGraphicFramePr>
        <p:xfrm>
          <a:off x="7143750" y="3008957"/>
          <a:ext cx="2238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2" name="公式" r:id="rId26" imgW="247714" imgH="266666" progId="Equation.3">
                  <p:embed/>
                </p:oleObj>
              </mc:Choice>
              <mc:Fallback>
                <p:oleObj name="公式" r:id="rId26" imgW="247714" imgH="266666" progId="Equation.3">
                  <p:embed/>
                  <p:pic>
                    <p:nvPicPr>
                      <p:cNvPr id="54" name="Object 15">
                        <a:extLst>
                          <a:ext uri="{FF2B5EF4-FFF2-40B4-BE49-F238E27FC236}">
                            <a16:creationId xmlns:a16="http://schemas.microsoft.com/office/drawing/2014/main" id="{C14E1CFA-D799-4335-A82D-777E41FDEF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3008957"/>
                        <a:ext cx="22383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6">
            <a:extLst>
              <a:ext uri="{FF2B5EF4-FFF2-40B4-BE49-F238E27FC236}">
                <a16:creationId xmlns:a16="http://schemas.microsoft.com/office/drawing/2014/main" id="{5578241C-103E-4C44-A838-0B70B12F9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732180"/>
              </p:ext>
            </p:extLst>
          </p:nvPr>
        </p:nvGraphicFramePr>
        <p:xfrm>
          <a:off x="8083550" y="3663007"/>
          <a:ext cx="2667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3" name="公式" r:id="rId28" imgW="304902" imgH="276157" progId="Equation.3">
                  <p:embed/>
                </p:oleObj>
              </mc:Choice>
              <mc:Fallback>
                <p:oleObj name="公式" r:id="rId28" imgW="304902" imgH="276157" progId="Equation.3">
                  <p:embed/>
                  <p:pic>
                    <p:nvPicPr>
                      <p:cNvPr id="55" name="Object 16">
                        <a:extLst>
                          <a:ext uri="{FF2B5EF4-FFF2-40B4-BE49-F238E27FC236}">
                            <a16:creationId xmlns:a16="http://schemas.microsoft.com/office/drawing/2014/main" id="{5578241C-103E-4C44-A838-0B70B12F9D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3663007"/>
                        <a:ext cx="26670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43">
            <a:extLst>
              <a:ext uri="{FF2B5EF4-FFF2-40B4-BE49-F238E27FC236}">
                <a16:creationId xmlns:a16="http://schemas.microsoft.com/office/drawing/2014/main" id="{D81A1541-61C5-4BD5-B112-76B08376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4639320"/>
            <a:ext cx="723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rgbClr val="CCCCFF"/>
                </a:solidFill>
                <a:latin typeface="楷体_GB2312" pitchFamily="49" charset="-122"/>
                <a:ea typeface="楷体_GB2312" pitchFamily="49" charset="-122"/>
              </a:rPr>
              <a:t>光轴</a:t>
            </a:r>
            <a:endParaRPr lang="zh-CN" altLang="en-US" sz="2000" b="0">
              <a:solidFill>
                <a:srgbClr val="CCCC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" name="Text Box 44">
            <a:extLst>
              <a:ext uri="{FF2B5EF4-FFF2-40B4-BE49-F238E27FC236}">
                <a16:creationId xmlns:a16="http://schemas.microsoft.com/office/drawing/2014/main" id="{95054E0A-7A57-4ED6-A621-0C4841E23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74257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FFCC99"/>
                </a:solidFill>
                <a:ea typeface="黑体" panose="02010609060101010101" pitchFamily="49" charset="-122"/>
              </a:rPr>
              <a:t>e</a:t>
            </a:r>
            <a:r>
              <a:rPr lang="zh-CN" altLang="zh-CN" sz="200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光</a:t>
            </a:r>
            <a:endParaRPr lang="zh-CN" altLang="en-US" sz="2000">
              <a:solidFill>
                <a:srgbClr val="FFCC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" name="Oval 51">
            <a:extLst>
              <a:ext uri="{FF2B5EF4-FFF2-40B4-BE49-F238E27FC236}">
                <a16:creationId xmlns:a16="http://schemas.microsoft.com/office/drawing/2014/main" id="{F34FC897-098C-426A-9285-93EF24A394FB}"/>
              </a:ext>
            </a:extLst>
          </p:cNvPr>
          <p:cNvSpPr>
            <a:spLocks noChangeArrowheads="1"/>
          </p:cNvSpPr>
          <p:nvPr/>
        </p:nvSpPr>
        <p:spPr bwMode="auto">
          <a:xfrm rot="3305394">
            <a:off x="5780088" y="3521720"/>
            <a:ext cx="1584325" cy="936625"/>
          </a:xfrm>
          <a:prstGeom prst="ellipse">
            <a:avLst/>
          </a:prstGeom>
          <a:noFill/>
          <a:ln w="19050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9" name="Oval 52">
            <a:extLst>
              <a:ext uri="{FF2B5EF4-FFF2-40B4-BE49-F238E27FC236}">
                <a16:creationId xmlns:a16="http://schemas.microsoft.com/office/drawing/2014/main" id="{E8680743-84C9-4C3F-A40C-03735B408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3521720"/>
            <a:ext cx="873125" cy="936625"/>
          </a:xfrm>
          <a:prstGeom prst="ellipse">
            <a:avLst/>
          </a:prstGeom>
          <a:noFill/>
          <a:ln w="19050">
            <a:solidFill>
              <a:srgbClr val="CC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60" name="Line 53">
            <a:extLst>
              <a:ext uri="{FF2B5EF4-FFF2-40B4-BE49-F238E27FC236}">
                <a16:creationId xmlns:a16="http://schemas.microsoft.com/office/drawing/2014/main" id="{C750E8EC-7D17-489E-B63A-029B10E6F6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83375" y="2942282"/>
            <a:ext cx="1400175" cy="1049338"/>
          </a:xfrm>
          <a:prstGeom prst="line">
            <a:avLst/>
          </a:prstGeom>
          <a:noFill/>
          <a:ln w="28575">
            <a:solidFill>
              <a:srgbClr val="CC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" name="Line 54">
            <a:extLst>
              <a:ext uri="{FF2B5EF4-FFF2-40B4-BE49-F238E27FC236}">
                <a16:creationId xmlns:a16="http://schemas.microsoft.com/office/drawing/2014/main" id="{6F3724DB-0974-4229-BC40-E26785A68165}"/>
              </a:ext>
            </a:extLst>
          </p:cNvPr>
          <p:cNvSpPr>
            <a:spLocks noChangeShapeType="1"/>
          </p:cNvSpPr>
          <p:nvPr/>
        </p:nvSpPr>
        <p:spPr bwMode="auto">
          <a:xfrm rot="16545603" flipH="1" flipV="1">
            <a:off x="5826919" y="3403451"/>
            <a:ext cx="1276350" cy="1379538"/>
          </a:xfrm>
          <a:prstGeom prst="line">
            <a:avLst/>
          </a:prstGeom>
          <a:noFill/>
          <a:ln w="19050">
            <a:solidFill>
              <a:srgbClr val="CCCC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2" name="Object 17">
            <a:extLst>
              <a:ext uri="{FF2B5EF4-FFF2-40B4-BE49-F238E27FC236}">
                <a16:creationId xmlns:a16="http://schemas.microsoft.com/office/drawing/2014/main" id="{352D4609-7A40-4C26-9991-6EB083FA6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15160"/>
              </p:ext>
            </p:extLst>
          </p:nvPr>
        </p:nvGraphicFramePr>
        <p:xfrm>
          <a:off x="7099300" y="3242320"/>
          <a:ext cx="115888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4" name="公式" r:id="rId30" imgW="161778" imgH="161959" progId="Equation.3">
                  <p:embed/>
                </p:oleObj>
              </mc:Choice>
              <mc:Fallback>
                <p:oleObj name="公式" r:id="rId30" imgW="161778" imgH="161959" progId="Equation.3">
                  <p:embed/>
                  <p:pic>
                    <p:nvPicPr>
                      <p:cNvPr id="62" name="Object 17">
                        <a:extLst>
                          <a:ext uri="{FF2B5EF4-FFF2-40B4-BE49-F238E27FC236}">
                            <a16:creationId xmlns:a16="http://schemas.microsoft.com/office/drawing/2014/main" id="{352D4609-7A40-4C26-9991-6EB083FA6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242320"/>
                        <a:ext cx="115888" cy="11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7">
            <a:extLst>
              <a:ext uri="{FF2B5EF4-FFF2-40B4-BE49-F238E27FC236}">
                <a16:creationId xmlns:a16="http://schemas.microsoft.com/office/drawing/2014/main" id="{B849A999-E2D1-4F75-8243-9E5340E78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64788"/>
              </p:ext>
            </p:extLst>
          </p:nvPr>
        </p:nvGraphicFramePr>
        <p:xfrm>
          <a:off x="8050213" y="3948757"/>
          <a:ext cx="115887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5" name="公式" r:id="rId32" imgW="161778" imgH="161959" progId="Equation.3">
                  <p:embed/>
                </p:oleObj>
              </mc:Choice>
              <mc:Fallback>
                <p:oleObj name="公式" r:id="rId32" imgW="161778" imgH="161959" progId="Equation.3">
                  <p:embed/>
                  <p:pic>
                    <p:nvPicPr>
                      <p:cNvPr id="63" name="Object 7">
                        <a:extLst>
                          <a:ext uri="{FF2B5EF4-FFF2-40B4-BE49-F238E27FC236}">
                            <a16:creationId xmlns:a16="http://schemas.microsoft.com/office/drawing/2014/main" id="{B849A999-E2D1-4F75-8243-9E5340E78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213" y="3948757"/>
                        <a:ext cx="115887" cy="11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9">
            <a:extLst>
              <a:ext uri="{FF2B5EF4-FFF2-40B4-BE49-F238E27FC236}">
                <a16:creationId xmlns:a16="http://schemas.microsoft.com/office/drawing/2014/main" id="{4DFDA7CC-A89E-4913-A462-B2E0361F2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408963"/>
              </p:ext>
            </p:extLst>
          </p:nvPr>
        </p:nvGraphicFramePr>
        <p:xfrm>
          <a:off x="6356350" y="3631257"/>
          <a:ext cx="2238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6" name="公式" r:id="rId34" imgW="247714" imgH="276157" progId="Equation.3">
                  <p:embed/>
                </p:oleObj>
              </mc:Choice>
              <mc:Fallback>
                <p:oleObj name="公式" r:id="rId34" imgW="247714" imgH="276157" progId="Equation.3">
                  <p:embed/>
                  <p:pic>
                    <p:nvPicPr>
                      <p:cNvPr id="64" name="Object 19">
                        <a:extLst>
                          <a:ext uri="{FF2B5EF4-FFF2-40B4-BE49-F238E27FC236}">
                            <a16:creationId xmlns:a16="http://schemas.microsoft.com/office/drawing/2014/main" id="{4DFDA7CC-A89E-4913-A462-B2E0361F2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3631257"/>
                        <a:ext cx="22383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Line 58">
            <a:extLst>
              <a:ext uri="{FF2B5EF4-FFF2-40B4-BE49-F238E27FC236}">
                <a16:creationId xmlns:a16="http://schemas.microsoft.com/office/drawing/2014/main" id="{9C29C57C-57EE-46DE-A7FF-3584B19E7C8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780087" y="3991620"/>
            <a:ext cx="1584325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59">
            <a:extLst>
              <a:ext uri="{FF2B5EF4-FFF2-40B4-BE49-F238E27FC236}">
                <a16:creationId xmlns:a16="http://schemas.microsoft.com/office/drawing/2014/main" id="{8C181B6A-6AAC-4267-865A-06567AE4A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3991620"/>
            <a:ext cx="357188" cy="965200"/>
          </a:xfrm>
          <a:prstGeom prst="line">
            <a:avLst/>
          </a:prstGeom>
          <a:noFill/>
          <a:ln w="19050">
            <a:solidFill>
              <a:srgbClr val="CCFF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" name="Line 60">
            <a:extLst>
              <a:ext uri="{FF2B5EF4-FFF2-40B4-BE49-F238E27FC236}">
                <a16:creationId xmlns:a16="http://schemas.microsoft.com/office/drawing/2014/main" id="{9DC35AFC-B388-4466-8AD7-A599AB95E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3991620"/>
            <a:ext cx="642938" cy="965200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8" name="Object 20">
            <a:extLst>
              <a:ext uri="{FF2B5EF4-FFF2-40B4-BE49-F238E27FC236}">
                <a16:creationId xmlns:a16="http://schemas.microsoft.com/office/drawing/2014/main" id="{6DFA2561-83D3-4A6E-A98D-248430242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642793"/>
              </p:ext>
            </p:extLst>
          </p:nvPr>
        </p:nvGraphicFramePr>
        <p:xfrm>
          <a:off x="6515100" y="3926532"/>
          <a:ext cx="115888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7" name="公式" r:id="rId36" imgW="161778" imgH="161959" progId="Equation.3">
                  <p:embed/>
                </p:oleObj>
              </mc:Choice>
              <mc:Fallback>
                <p:oleObj name="公式" r:id="rId36" imgW="161778" imgH="161959" progId="Equation.3">
                  <p:embed/>
                  <p:pic>
                    <p:nvPicPr>
                      <p:cNvPr id="68" name="Object 20">
                        <a:extLst>
                          <a:ext uri="{FF2B5EF4-FFF2-40B4-BE49-F238E27FC236}">
                            <a16:creationId xmlns:a16="http://schemas.microsoft.com/office/drawing/2014/main" id="{6DFA2561-83D3-4A6E-A98D-248430242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926532"/>
                        <a:ext cx="115888" cy="11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21">
            <a:extLst>
              <a:ext uri="{FF2B5EF4-FFF2-40B4-BE49-F238E27FC236}">
                <a16:creationId xmlns:a16="http://schemas.microsoft.com/office/drawing/2014/main" id="{89312430-F9A2-43A3-B980-CCD532ED6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484808"/>
              </p:ext>
            </p:extLst>
          </p:nvPr>
        </p:nvGraphicFramePr>
        <p:xfrm>
          <a:off x="6675438" y="4382145"/>
          <a:ext cx="115887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8" name="公式" r:id="rId38" imgW="161778" imgH="161959" progId="Equation.3">
                  <p:embed/>
                </p:oleObj>
              </mc:Choice>
              <mc:Fallback>
                <p:oleObj name="公式" r:id="rId38" imgW="161778" imgH="161959" progId="Equation.3">
                  <p:embed/>
                  <p:pic>
                    <p:nvPicPr>
                      <p:cNvPr id="69" name="Object 21">
                        <a:extLst>
                          <a:ext uri="{FF2B5EF4-FFF2-40B4-BE49-F238E27FC236}">
                            <a16:creationId xmlns:a16="http://schemas.microsoft.com/office/drawing/2014/main" id="{89312430-F9A2-43A3-B980-CCD532ED6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8" y="4382145"/>
                        <a:ext cx="115887" cy="11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2">
            <a:extLst>
              <a:ext uri="{FF2B5EF4-FFF2-40B4-BE49-F238E27FC236}">
                <a16:creationId xmlns:a16="http://schemas.microsoft.com/office/drawing/2014/main" id="{D043DD44-89BE-4B21-B857-73B016AB5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988"/>
              </p:ext>
            </p:extLst>
          </p:nvPr>
        </p:nvGraphicFramePr>
        <p:xfrm>
          <a:off x="6956425" y="4599632"/>
          <a:ext cx="115888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9" name="公式" r:id="rId40" imgW="161778" imgH="161959" progId="Equation.3">
                  <p:embed/>
                </p:oleObj>
              </mc:Choice>
              <mc:Fallback>
                <p:oleObj name="公式" r:id="rId40" imgW="161778" imgH="161959" progId="Equation.3">
                  <p:embed/>
                  <p:pic>
                    <p:nvPicPr>
                      <p:cNvPr id="70" name="Object 22">
                        <a:extLst>
                          <a:ext uri="{FF2B5EF4-FFF2-40B4-BE49-F238E27FC236}">
                            <a16:creationId xmlns:a16="http://schemas.microsoft.com/office/drawing/2014/main" id="{D043DD44-89BE-4B21-B857-73B016AB5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25" y="4599632"/>
                        <a:ext cx="115888" cy="11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80">
            <a:extLst>
              <a:ext uri="{FF2B5EF4-FFF2-40B4-BE49-F238E27FC236}">
                <a16:creationId xmlns:a16="http://schemas.microsoft.com/office/drawing/2014/main" id="{D91E6450-0000-44E8-9666-8452DCD35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6213" y="4021782"/>
            <a:ext cx="1557337" cy="487363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" name="Line 81">
            <a:extLst>
              <a:ext uri="{FF2B5EF4-FFF2-40B4-BE49-F238E27FC236}">
                <a16:creationId xmlns:a16="http://schemas.microsoft.com/office/drawing/2014/main" id="{6BA0B0B9-74C0-4D27-AC7D-EA569096EE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2613" y="4021782"/>
            <a:ext cx="1150937" cy="669925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" name="Line 82">
            <a:extLst>
              <a:ext uri="{FF2B5EF4-FFF2-40B4-BE49-F238E27FC236}">
                <a16:creationId xmlns:a16="http://schemas.microsoft.com/office/drawing/2014/main" id="{EC33DDEF-DEC6-4E85-A404-BC9B8D594A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2250" y="3313757"/>
            <a:ext cx="571500" cy="708025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4" name="Line 89">
            <a:extLst>
              <a:ext uri="{FF2B5EF4-FFF2-40B4-BE49-F238E27FC236}">
                <a16:creationId xmlns:a16="http://schemas.microsoft.com/office/drawing/2014/main" id="{7A44C0FE-FEF9-4923-9A08-FD6510C58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600" y="4009082"/>
            <a:ext cx="287338" cy="822325"/>
          </a:xfrm>
          <a:prstGeom prst="line">
            <a:avLst/>
          </a:prstGeom>
          <a:noFill/>
          <a:ln w="19050">
            <a:solidFill>
              <a:srgbClr val="CCFF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" name="Line 90">
            <a:extLst>
              <a:ext uri="{FF2B5EF4-FFF2-40B4-BE49-F238E27FC236}">
                <a16:creationId xmlns:a16="http://schemas.microsoft.com/office/drawing/2014/main" id="{9FBC4D39-3888-4285-9AB9-65BBF444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0538" y="4009082"/>
            <a:ext cx="719137" cy="822325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0CCF42E-B9A4-4E17-8FE2-3B413AFC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2742257"/>
            <a:ext cx="442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FF00"/>
                </a:solidFill>
                <a:latin typeface="宋体" panose="02010600030101010101" pitchFamily="2" charset="-122"/>
              </a:rPr>
              <a:t>①</a:t>
            </a:r>
            <a:endParaRPr lang="zh-CN" altLang="en-US" sz="2000">
              <a:solidFill>
                <a:srgbClr val="FFFF00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4D89B68-369B-4159-BF5E-6F6329BAE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2708920"/>
            <a:ext cx="442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000">
                <a:solidFill>
                  <a:srgbClr val="FFFF00"/>
                </a:solidFill>
                <a:latin typeface="宋体" panose="02010600030101010101" pitchFamily="2" charset="-122"/>
              </a:rPr>
              <a:t>②</a:t>
            </a:r>
          </a:p>
        </p:txBody>
      </p:sp>
      <p:graphicFrame>
        <p:nvGraphicFramePr>
          <p:cNvPr id="78" name="Object 3">
            <a:extLst>
              <a:ext uri="{FF2B5EF4-FFF2-40B4-BE49-F238E27FC236}">
                <a16:creationId xmlns:a16="http://schemas.microsoft.com/office/drawing/2014/main" id="{2A8F1D67-3616-48FB-A9AD-0573CCE6B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614133"/>
              </p:ext>
            </p:extLst>
          </p:nvPr>
        </p:nvGraphicFramePr>
        <p:xfrm>
          <a:off x="2681288" y="5149263"/>
          <a:ext cx="5848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0" name="公式" r:id="rId42" imgW="3000394" imgH="352391" progId="Equation.3">
                  <p:embed/>
                </p:oleObj>
              </mc:Choice>
              <mc:Fallback>
                <p:oleObj name="公式" r:id="rId42" imgW="3000394" imgH="352391" progId="Equation.3">
                  <p:embed/>
                  <p:pic>
                    <p:nvPicPr>
                      <p:cNvPr id="52256" name="Object 3">
                        <a:extLst>
                          <a:ext uri="{FF2B5EF4-FFF2-40B4-BE49-F238E27FC236}">
                            <a16:creationId xmlns:a16="http://schemas.microsoft.com/office/drawing/2014/main" id="{370C38F1-9526-4503-830F-370D83D65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5149263"/>
                        <a:ext cx="58483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4">
            <a:extLst>
              <a:ext uri="{FF2B5EF4-FFF2-40B4-BE49-F238E27FC236}">
                <a16:creationId xmlns:a16="http://schemas.microsoft.com/office/drawing/2014/main" id="{04382E3B-E8A8-4A7D-AD2D-339C3BCFB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980971"/>
              </p:ext>
            </p:extLst>
          </p:nvPr>
        </p:nvGraphicFramePr>
        <p:xfrm>
          <a:off x="1000674" y="5337472"/>
          <a:ext cx="43261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1" name="公式" r:id="rId44" imgW="418973" imgH="380864" progId="Equation.3">
                  <p:embed/>
                </p:oleObj>
              </mc:Choice>
              <mc:Fallback>
                <p:oleObj name="公式" r:id="rId44" imgW="418973" imgH="380864" progId="Equation.3">
                  <p:embed/>
                  <p:pic>
                    <p:nvPicPr>
                      <p:cNvPr id="52257" name="Object 4">
                        <a:extLst>
                          <a:ext uri="{FF2B5EF4-FFF2-40B4-BE49-F238E27FC236}">
                            <a16:creationId xmlns:a16="http://schemas.microsoft.com/office/drawing/2014/main" id="{112FF63D-4AD9-4FFA-9CC8-7A2DF61916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674" y="5337472"/>
                        <a:ext cx="43261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34">
            <a:extLst>
              <a:ext uri="{FF2B5EF4-FFF2-40B4-BE49-F238E27FC236}">
                <a16:creationId xmlns:a16="http://schemas.microsoft.com/office/drawing/2014/main" id="{8653E49C-A51E-4075-BD75-2420BD5F3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899" y="5318720"/>
            <a:ext cx="100786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波片：</a:t>
            </a: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87A70E97-0FC6-4B61-93FE-184F75C7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22" y="6214049"/>
            <a:ext cx="14210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半波片：</a:t>
            </a:r>
          </a:p>
        </p:txBody>
      </p:sp>
      <p:graphicFrame>
        <p:nvGraphicFramePr>
          <p:cNvPr id="86" name="Object 15">
            <a:extLst>
              <a:ext uri="{FF2B5EF4-FFF2-40B4-BE49-F238E27FC236}">
                <a16:creationId xmlns:a16="http://schemas.microsoft.com/office/drawing/2014/main" id="{F1AA9D88-C50D-4E24-A1D8-E6CA44D09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45896"/>
              </p:ext>
            </p:extLst>
          </p:nvPr>
        </p:nvGraphicFramePr>
        <p:xfrm>
          <a:off x="2711543" y="5990134"/>
          <a:ext cx="57515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2" name="公式" r:id="rId46" imgW="2943206" imgH="352391" progId="Equation.3">
                  <p:embed/>
                </p:oleObj>
              </mc:Choice>
              <mc:Fallback>
                <p:oleObj name="公式" r:id="rId46" imgW="2943206" imgH="352391" progId="Equation.3">
                  <p:embed/>
                  <p:pic>
                    <p:nvPicPr>
                      <p:cNvPr id="3" name="Object 15">
                        <a:extLst>
                          <a:ext uri="{FF2B5EF4-FFF2-40B4-BE49-F238E27FC236}">
                            <a16:creationId xmlns:a16="http://schemas.microsoft.com/office/drawing/2014/main" id="{6872A6C0-7B81-41B8-91E2-5E3ED73AE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543" y="5990134"/>
                        <a:ext cx="57515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0" grpId="0"/>
      <p:bldP spid="18" grpId="0" animBg="1"/>
      <p:bldP spid="21" grpId="0" autoUpdateAnimBg="0"/>
      <p:bldP spid="49" grpId="0" autoUpdateAnimBg="0"/>
      <p:bldP spid="50" grpId="0" autoUpdateAnimBg="0"/>
      <p:bldP spid="51" grpId="0" animBg="1"/>
      <p:bldP spid="53" grpId="0" autoUpdateAnimBg="0"/>
      <p:bldP spid="56" grpId="0" autoUpdateAnimBg="0"/>
      <p:bldP spid="57" grpId="0" autoUpdateAnimBg="0"/>
      <p:bldP spid="58" grpId="0" animBg="1"/>
      <p:bldP spid="59" grpId="0" animBg="1"/>
      <p:bldP spid="76" grpId="0"/>
      <p:bldP spid="77" grpId="0"/>
      <p:bldP spid="80" grpId="0" autoUpdateAnimBg="0"/>
      <p:bldP spid="8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754" name="Object 2">
            <a:extLst>
              <a:ext uri="{FF2B5EF4-FFF2-40B4-BE49-F238E27FC236}">
                <a16:creationId xmlns:a16="http://schemas.microsoft.com/office/drawing/2014/main" id="{F1840B9C-0240-49B6-9850-DC33C6303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1281113"/>
          <a:ext cx="47656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1" name="公式" r:id="rId4" imgW="1838280" imgH="228702" progId="Equation.3">
                  <p:embed/>
                </p:oleObj>
              </mc:Choice>
              <mc:Fallback>
                <p:oleObj name="公式" r:id="rId4" imgW="1838280" imgH="228702" progId="Equation.3">
                  <p:embed/>
                  <p:pic>
                    <p:nvPicPr>
                      <p:cNvPr id="586754" name="Object 2">
                        <a:extLst>
                          <a:ext uri="{FF2B5EF4-FFF2-40B4-BE49-F238E27FC236}">
                            <a16:creationId xmlns:a16="http://schemas.microsoft.com/office/drawing/2014/main" id="{F1840B9C-0240-49B6-9850-DC33C6303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281113"/>
                        <a:ext cx="47656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5" name="Object 3">
            <a:extLst>
              <a:ext uri="{FF2B5EF4-FFF2-40B4-BE49-F238E27FC236}">
                <a16:creationId xmlns:a16="http://schemas.microsoft.com/office/drawing/2014/main" id="{75D7920C-4722-4250-A36C-5CED74057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8838" y="2357438"/>
          <a:ext cx="48006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2" name="公式" r:id="rId6" imgW="3829165" imgH="695291" progId="Equation.3">
                  <p:embed/>
                </p:oleObj>
              </mc:Choice>
              <mc:Fallback>
                <p:oleObj name="公式" r:id="rId6" imgW="3829165" imgH="695291" progId="Equation.3">
                  <p:embed/>
                  <p:pic>
                    <p:nvPicPr>
                      <p:cNvPr id="586755" name="Object 3">
                        <a:extLst>
                          <a:ext uri="{FF2B5EF4-FFF2-40B4-BE49-F238E27FC236}">
                            <a16:creationId xmlns:a16="http://schemas.microsoft.com/office/drawing/2014/main" id="{75D7920C-4722-4250-A36C-5CED74057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357438"/>
                        <a:ext cx="48006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6" name="Object 4">
            <a:extLst>
              <a:ext uri="{FF2B5EF4-FFF2-40B4-BE49-F238E27FC236}">
                <a16:creationId xmlns:a16="http://schemas.microsoft.com/office/drawing/2014/main" id="{37DC2AD9-BD95-47A9-8B61-9EA181565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2313" y="2357438"/>
          <a:ext cx="96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3" name="公式" r:id="rId8" imgW="742835" imgH="695291" progId="Equation.3">
                  <p:embed/>
                </p:oleObj>
              </mc:Choice>
              <mc:Fallback>
                <p:oleObj name="公式" r:id="rId8" imgW="742835" imgH="695291" progId="Equation.3">
                  <p:embed/>
                  <p:pic>
                    <p:nvPicPr>
                      <p:cNvPr id="586756" name="Object 4">
                        <a:extLst>
                          <a:ext uri="{FF2B5EF4-FFF2-40B4-BE49-F238E27FC236}">
                            <a16:creationId xmlns:a16="http://schemas.microsoft.com/office/drawing/2014/main" id="{37DC2AD9-BD95-47A9-8B61-9EA181565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2357438"/>
                        <a:ext cx="96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7" name="Object 5">
            <a:extLst>
              <a:ext uri="{FF2B5EF4-FFF2-40B4-BE49-F238E27FC236}">
                <a16:creationId xmlns:a16="http://schemas.microsoft.com/office/drawing/2014/main" id="{0D11154E-109A-4326-9A85-307B0B521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0763" y="4572000"/>
          <a:ext cx="24399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4" name="公式" r:id="rId10" imgW="1038257" imgH="361882" progId="Equation.3">
                  <p:embed/>
                </p:oleObj>
              </mc:Choice>
              <mc:Fallback>
                <p:oleObj name="公式" r:id="rId10" imgW="1038257" imgH="361882" progId="Equation.3">
                  <p:embed/>
                  <p:pic>
                    <p:nvPicPr>
                      <p:cNvPr id="586757" name="Object 5">
                        <a:extLst>
                          <a:ext uri="{FF2B5EF4-FFF2-40B4-BE49-F238E27FC236}">
                            <a16:creationId xmlns:a16="http://schemas.microsoft.com/office/drawing/2014/main" id="{0D11154E-109A-4326-9A85-307B0B521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4572000"/>
                        <a:ext cx="24399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8" name="Text Box 6">
            <a:extLst>
              <a:ext uri="{FF2B5EF4-FFF2-40B4-BE49-F238E27FC236}">
                <a16:creationId xmlns:a16="http://schemas.microsoft.com/office/drawing/2014/main" id="{3EAD4EA9-5F8E-4032-9202-A6287C4A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71500"/>
            <a:ext cx="3243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  <a:ea typeface="仿宋_GB2312"/>
                <a:cs typeface="仿宋_GB2312"/>
              </a:rPr>
              <a:t>出射光的振幅：</a:t>
            </a: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97C65BBC-3B05-40D0-8B9B-F12C99353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3714750"/>
          <a:ext cx="23860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5" name="公式" r:id="rId12" imgW="914400" imgH="209414" progId="Equation.3">
                  <p:embed/>
                </p:oleObj>
              </mc:Choice>
              <mc:Fallback>
                <p:oleObj name="公式" r:id="rId12" imgW="914400" imgH="209414" progId="Equation.3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97C65BBC-3B05-40D0-8B9B-F12C99353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714750"/>
                        <a:ext cx="23860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>
            <a:extLst>
              <a:ext uri="{FF2B5EF4-FFF2-40B4-BE49-F238E27FC236}">
                <a16:creationId xmlns:a16="http://schemas.microsoft.com/office/drawing/2014/main" id="{FBA3B2D7-233C-4FF1-9CC7-10049A66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786313"/>
            <a:ext cx="324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  <a:ea typeface="仿宋_GB2312"/>
                <a:cs typeface="仿宋_GB2312"/>
              </a:rPr>
              <a:t>出射光的光强：</a:t>
            </a:r>
          </a:p>
        </p:txBody>
      </p:sp>
      <p:sp>
        <p:nvSpPr>
          <p:cNvPr id="27657" name="灯片编号占位符 1">
            <a:extLst>
              <a:ext uri="{FF2B5EF4-FFF2-40B4-BE49-F238E27FC236}">
                <a16:creationId xmlns:a16="http://schemas.microsoft.com/office/drawing/2014/main" id="{74A54D09-D758-4289-92FE-B764FCFD8680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05F138-B0C2-4E15-8E76-5EA6651A0851}" type="slidenum">
              <a:rPr lang="en-US" altLang="zh-CN" b="0">
                <a:solidFill>
                  <a:srgbClr val="FF00FF"/>
                </a:solidFill>
              </a:rPr>
              <a:pPr eaLnBrk="1" hangingPunct="1"/>
              <a:t>20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8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0">
            <a:extLst>
              <a:ext uri="{FF2B5EF4-FFF2-40B4-BE49-F238E27FC236}">
                <a16:creationId xmlns:a16="http://schemas.microsoft.com/office/drawing/2014/main" id="{49A89686-AFBB-47B8-91E8-9EF8E7804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087438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非晶体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9026C71-839B-44CF-A158-CDE24AE2EC4F}"/>
              </a:ext>
            </a:extLst>
          </p:cNvPr>
          <p:cNvGrpSpPr>
            <a:grpSpLocks/>
          </p:cNvGrpSpPr>
          <p:nvPr/>
        </p:nvGrpSpPr>
        <p:grpSpPr bwMode="auto">
          <a:xfrm>
            <a:off x="2879725" y="2820988"/>
            <a:ext cx="877888" cy="777875"/>
            <a:chOff x="1813" y="1736"/>
            <a:chExt cx="553" cy="490"/>
          </a:xfrm>
        </p:grpSpPr>
        <p:sp>
          <p:nvSpPr>
            <p:cNvPr id="29762" name="Line 5">
              <a:extLst>
                <a:ext uri="{FF2B5EF4-FFF2-40B4-BE49-F238E27FC236}">
                  <a16:creationId xmlns:a16="http://schemas.microsoft.com/office/drawing/2014/main" id="{E6742B77-A530-4F86-BA13-0D7C0710C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6" y="1736"/>
              <a:ext cx="0" cy="48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3" name="Text Box 6">
              <a:extLst>
                <a:ext uri="{FF2B5EF4-FFF2-40B4-BE49-F238E27FC236}">
                  <a16:creationId xmlns:a16="http://schemas.microsoft.com/office/drawing/2014/main" id="{1CA0B918-1081-4A47-AE17-DCACA6D3C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938"/>
              <a:ext cx="5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F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104F164F-232C-45F0-B479-14F114C8AADB}"/>
              </a:ext>
            </a:extLst>
          </p:cNvPr>
          <p:cNvGrpSpPr>
            <a:grpSpLocks/>
          </p:cNvGrpSpPr>
          <p:nvPr/>
        </p:nvGrpSpPr>
        <p:grpSpPr bwMode="auto">
          <a:xfrm>
            <a:off x="1573213" y="1635125"/>
            <a:ext cx="1628775" cy="1681163"/>
            <a:chOff x="990" y="967"/>
            <a:chExt cx="1026" cy="1059"/>
          </a:xfrm>
        </p:grpSpPr>
        <p:sp>
          <p:nvSpPr>
            <p:cNvPr id="29759" name="Oval 8">
              <a:extLst>
                <a:ext uri="{FF2B5EF4-FFF2-40B4-BE49-F238E27FC236}">
                  <a16:creationId xmlns:a16="http://schemas.microsoft.com/office/drawing/2014/main" id="{A9C21564-E0CF-4D96-B016-7800493C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67"/>
              <a:ext cx="336" cy="816"/>
            </a:xfrm>
            <a:prstGeom prst="ellipse">
              <a:avLst/>
            </a:prstGeom>
            <a:solidFill>
              <a:schemeClr val="hlink"/>
            </a:solidFill>
            <a:ln w="9525">
              <a:round/>
              <a:headEnd/>
              <a:tailEnd/>
            </a:ln>
            <a:scene3d>
              <a:camera prst="legacyPerspectiveFront">
                <a:rot lat="1500000" lon="1799995" rev="0"/>
              </a:camera>
              <a:lightRig rig="legacyFlat3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99CC"/>
              </a:extrusionClr>
              <a:contourClr>
                <a:schemeClr val="hlink"/>
              </a:contourClr>
            </a:sp3d>
          </p:spPr>
          <p:txBody>
            <a:bodyPr wrap="none" anchor="ctr">
              <a:flatTx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60" name="Line 9">
              <a:extLst>
                <a:ext uri="{FF2B5EF4-FFF2-40B4-BE49-F238E27FC236}">
                  <a16:creationId xmlns:a16="http://schemas.microsoft.com/office/drawing/2014/main" id="{36745C82-C78C-4672-9A5E-C5023DE7A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978"/>
              <a:ext cx="0" cy="768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1" name="Text Box 10">
              <a:extLst>
                <a:ext uri="{FF2B5EF4-FFF2-40B4-BE49-F238E27FC236}">
                  <a16:creationId xmlns:a16="http://schemas.microsoft.com/office/drawing/2014/main" id="{BC92E92F-115B-4798-B24C-7E0D5228C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" y="1776"/>
              <a:ext cx="10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ea typeface="楷体_GB2312" pitchFamily="49" charset="-122"/>
                </a:rPr>
                <a:t>偏振片</a:t>
              </a:r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93179F02-2C95-4202-9AB1-EBF9CE9AEC38}"/>
              </a:ext>
            </a:extLst>
          </p:cNvPr>
          <p:cNvGrpSpPr>
            <a:grpSpLocks/>
          </p:cNvGrpSpPr>
          <p:nvPr/>
        </p:nvGrpSpPr>
        <p:grpSpPr bwMode="auto">
          <a:xfrm>
            <a:off x="4451350" y="1595438"/>
            <a:ext cx="1828800" cy="1692275"/>
            <a:chOff x="2803" y="960"/>
            <a:chExt cx="1152" cy="1066"/>
          </a:xfrm>
        </p:grpSpPr>
        <p:sp>
          <p:nvSpPr>
            <p:cNvPr id="29756" name="Oval 12">
              <a:extLst>
                <a:ext uri="{FF2B5EF4-FFF2-40B4-BE49-F238E27FC236}">
                  <a16:creationId xmlns:a16="http://schemas.microsoft.com/office/drawing/2014/main" id="{8C4CD317-3902-4E4A-96E1-B5BEABD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60"/>
              <a:ext cx="336" cy="816"/>
            </a:xfrm>
            <a:prstGeom prst="ellipse">
              <a:avLst/>
            </a:prstGeom>
            <a:solidFill>
              <a:schemeClr val="hlink"/>
            </a:solidFill>
            <a:ln w="9525">
              <a:round/>
              <a:headEnd/>
              <a:tailEnd/>
            </a:ln>
            <a:scene3d>
              <a:camera prst="legacyPerspectiveFront">
                <a:rot lat="1500000" lon="1799995" rev="0"/>
              </a:camera>
              <a:lightRig rig="legacyFlat3" dir="t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99CC"/>
              </a:extrusionClr>
              <a:contourClr>
                <a:schemeClr val="hlink"/>
              </a:contourClr>
            </a:sp3d>
          </p:spPr>
          <p:txBody>
            <a:bodyPr wrap="none" anchor="ctr">
              <a:flatTx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7" name="Line 13">
              <a:extLst>
                <a:ext uri="{FF2B5EF4-FFF2-40B4-BE49-F238E27FC236}">
                  <a16:creationId xmlns:a16="http://schemas.microsoft.com/office/drawing/2014/main" id="{AB75247E-8357-4331-92A5-6655FB625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7" y="1366"/>
              <a:ext cx="277" cy="15"/>
            </a:xfrm>
            <a:prstGeom prst="line">
              <a:avLst/>
            </a:prstGeom>
            <a:noFill/>
            <a:ln w="19050">
              <a:solidFill>
                <a:srgbClr val="3366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Text Box 14">
              <a:extLst>
                <a:ext uri="{FF2B5EF4-FFF2-40B4-BE49-F238E27FC236}">
                  <a16:creationId xmlns:a16="http://schemas.microsoft.com/office/drawing/2014/main" id="{0511C6C5-EF3A-44FB-947D-28BA27B6C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" y="1776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ea typeface="楷体_GB2312" pitchFamily="49" charset="-122"/>
                </a:rPr>
                <a:t>偏振片</a:t>
              </a: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5" name="Text Box 15">
            <a:extLst>
              <a:ext uri="{FF2B5EF4-FFF2-40B4-BE49-F238E27FC236}">
                <a16:creationId xmlns:a16="http://schemas.microsoft.com/office/drawing/2014/main" id="{6FDC239E-382C-430E-94F8-C0DE9DB0A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4313"/>
            <a:ext cx="7437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光弹效应 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应力双折射效应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53F469AD-8C92-4E42-9E7B-87C938D52130}"/>
              </a:ext>
            </a:extLst>
          </p:cNvPr>
          <p:cNvGrpSpPr>
            <a:grpSpLocks/>
          </p:cNvGrpSpPr>
          <p:nvPr/>
        </p:nvGrpSpPr>
        <p:grpSpPr bwMode="auto">
          <a:xfrm>
            <a:off x="6332538" y="1079500"/>
            <a:ext cx="685800" cy="2514600"/>
            <a:chOff x="4224" y="1152"/>
            <a:chExt cx="432" cy="1584"/>
          </a:xfrm>
        </p:grpSpPr>
        <p:sp>
          <p:nvSpPr>
            <p:cNvPr id="29754" name="Freeform 17">
              <a:extLst>
                <a:ext uri="{FF2B5EF4-FFF2-40B4-BE49-F238E27FC236}">
                  <a16:creationId xmlns:a16="http://schemas.microsoft.com/office/drawing/2014/main" id="{BEA34707-F7AD-4414-9104-018E868D3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152"/>
              <a:ext cx="384" cy="1584"/>
            </a:xfrm>
            <a:custGeom>
              <a:avLst/>
              <a:gdLst>
                <a:gd name="T0" fmla="*/ 0 w 528"/>
                <a:gd name="T1" fmla="*/ 0 h 1440"/>
                <a:gd name="T2" fmla="*/ 4 w 528"/>
                <a:gd name="T3" fmla="*/ 2422 h 1440"/>
                <a:gd name="T4" fmla="*/ 4 w 528"/>
                <a:gd name="T5" fmla="*/ 6619 h 1440"/>
                <a:gd name="T6" fmla="*/ 0 w 528"/>
                <a:gd name="T7" fmla="*/ 4184 h 1440"/>
                <a:gd name="T8" fmla="*/ 0 w 528"/>
                <a:gd name="T9" fmla="*/ 0 h 1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0"/>
                <a:gd name="T17" fmla="*/ 528 w 528"/>
                <a:gd name="T18" fmla="*/ 1440 h 1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0">
                  <a:moveTo>
                    <a:pt x="0" y="0"/>
                  </a:moveTo>
                  <a:lnTo>
                    <a:pt x="528" y="528"/>
                  </a:lnTo>
                  <a:lnTo>
                    <a:pt x="528" y="1440"/>
                  </a:lnTo>
                  <a:lnTo>
                    <a:pt x="0" y="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Text Box 18">
              <a:extLst>
                <a:ext uri="{FF2B5EF4-FFF2-40B4-BE49-F238E27FC236}">
                  <a16:creationId xmlns:a16="http://schemas.microsoft.com/office/drawing/2014/main" id="{520AC2CD-D329-486D-A8FB-914B53BDC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1681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6600"/>
                  </a:solidFill>
                </a:rPr>
                <a:t>屏</a:t>
              </a:r>
            </a:p>
          </p:txBody>
        </p:sp>
      </p:grpSp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id="{EC242218-9A4D-4361-922F-CFFE3C7D8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775" y="3857625"/>
          <a:ext cx="17605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5" name="公式" r:id="rId4" imgW="1723904" imgH="428625" progId="Equation.3">
                  <p:embed/>
                </p:oleObj>
              </mc:Choice>
              <mc:Fallback>
                <p:oleObj name="公式" r:id="rId4" imgW="1723904" imgH="428625" progId="Equation.3">
                  <p:embed/>
                  <p:pic>
                    <p:nvPicPr>
                      <p:cNvPr id="29" name="Object 7">
                        <a:extLst>
                          <a:ext uri="{FF2B5EF4-FFF2-40B4-BE49-F238E27FC236}">
                            <a16:creationId xmlns:a16="http://schemas.microsoft.com/office/drawing/2014/main" id="{EC242218-9A4D-4361-922F-CFFE3C7D8B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857625"/>
                        <a:ext cx="17605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9392587B-8ECB-4EB3-A040-BD2126B55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3488" y="4316413"/>
          <a:ext cx="260826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6" name="公式" r:id="rId6" imgW="2571635" imgH="799998" progId="Equation.3">
                  <p:embed/>
                </p:oleObj>
              </mc:Choice>
              <mc:Fallback>
                <p:oleObj name="公式" r:id="rId6" imgW="2571635" imgH="799998" progId="Equation.3">
                  <p:embed/>
                  <p:pic>
                    <p:nvPicPr>
                      <p:cNvPr id="30" name="Object 8">
                        <a:extLst>
                          <a:ext uri="{FF2B5EF4-FFF2-40B4-BE49-F238E27FC236}">
                            <a16:creationId xmlns:a16="http://schemas.microsoft.com/office/drawing/2014/main" id="{9392587B-8ECB-4EB3-A040-BD2126B55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4316413"/>
                        <a:ext cx="2608262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>
            <a:extLst>
              <a:ext uri="{FF2B5EF4-FFF2-40B4-BE49-F238E27FC236}">
                <a16:creationId xmlns:a16="http://schemas.microsoft.com/office/drawing/2014/main" id="{6C09ED08-8A17-45A1-9F50-C4C4D239D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2725" y="4318000"/>
          <a:ext cx="144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7" name="公式" r:id="rId8" imgW="1419308" imgH="799998" progId="Equation.3">
                  <p:embed/>
                </p:oleObj>
              </mc:Choice>
              <mc:Fallback>
                <p:oleObj name="公式" r:id="rId8" imgW="1419308" imgH="799998" progId="Equation.3">
                  <p:embed/>
                  <p:pic>
                    <p:nvPicPr>
                      <p:cNvPr id="31" name="Object 9">
                        <a:extLst>
                          <a:ext uri="{FF2B5EF4-FFF2-40B4-BE49-F238E27FC236}">
                            <a16:creationId xmlns:a16="http://schemas.microsoft.com/office/drawing/2014/main" id="{6C09ED08-8A17-45A1-9F50-C4C4D239D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4318000"/>
                        <a:ext cx="144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2">
            <a:extLst>
              <a:ext uri="{FF2B5EF4-FFF2-40B4-BE49-F238E27FC236}">
                <a16:creationId xmlns:a16="http://schemas.microsoft.com/office/drawing/2014/main" id="{BEF6075C-0328-43EF-8806-4D2561E5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4476750"/>
            <a:ext cx="5122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</a:rPr>
              <a:t>o </a:t>
            </a:r>
            <a:r>
              <a:rPr lang="zh-CN" altLang="en-US">
                <a:solidFill>
                  <a:schemeClr val="bg1"/>
                </a:solidFill>
              </a:rPr>
              <a:t>光和</a:t>
            </a:r>
            <a:r>
              <a:rPr lang="en-US" altLang="zh-CN" i="1">
                <a:solidFill>
                  <a:srgbClr val="66FFFF"/>
                </a:solidFill>
              </a:rPr>
              <a:t>e</a:t>
            </a:r>
            <a:r>
              <a:rPr lang="en-US" altLang="zh-CN" sz="2800" i="1">
                <a:solidFill>
                  <a:srgbClr val="66FFFF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的相位差：</a:t>
            </a:r>
          </a:p>
        </p:txBody>
      </p:sp>
      <p:sp>
        <p:nvSpPr>
          <p:cNvPr id="33" name="Text Box 23">
            <a:extLst>
              <a:ext uri="{FF2B5EF4-FFF2-40B4-BE49-F238E27FC236}">
                <a16:creationId xmlns:a16="http://schemas.microsoft.com/office/drawing/2014/main" id="{1B4F382E-4131-4C20-B262-F4832EF2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5575300"/>
            <a:ext cx="2922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bg1"/>
                </a:solidFill>
                <a:sym typeface="Wingdings" panose="05000000000000000000" pitchFamily="2" charset="2"/>
              </a:rPr>
              <a:t>(1)</a:t>
            </a:r>
            <a:r>
              <a:rPr lang="en-US" altLang="zh-CN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各处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黑体" panose="02010609060101010101" pitchFamily="49" charset="-122"/>
              </a:rPr>
              <a:t>p </a:t>
            </a:r>
            <a:r>
              <a:rPr lang="zh-CN" altLang="en-US">
                <a:solidFill>
                  <a:schemeClr val="bg1"/>
                </a:solidFill>
                <a:latin typeface="方正书宋简体"/>
              </a:rPr>
              <a:t>不同</a:t>
            </a:r>
          </a:p>
        </p:txBody>
      </p:sp>
      <p:graphicFrame>
        <p:nvGraphicFramePr>
          <p:cNvPr id="34" name="Object 10">
            <a:extLst>
              <a:ext uri="{FF2B5EF4-FFF2-40B4-BE49-F238E27FC236}">
                <a16:creationId xmlns:a16="http://schemas.microsoft.com/office/drawing/2014/main" id="{B61A26C4-9A43-4333-9F11-FA1B340D5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9988" y="5632450"/>
          <a:ext cx="49371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8" name="公式" r:id="rId10" imgW="466680" imgH="352391" progId="Equation.3">
                  <p:embed/>
                </p:oleObj>
              </mc:Choice>
              <mc:Fallback>
                <p:oleObj name="公式" r:id="rId10" imgW="466680" imgH="352391" progId="Equation.3">
                  <p:embed/>
                  <p:pic>
                    <p:nvPicPr>
                      <p:cNvPr id="34" name="Object 10">
                        <a:extLst>
                          <a:ext uri="{FF2B5EF4-FFF2-40B4-BE49-F238E27FC236}">
                            <a16:creationId xmlns:a16="http://schemas.microsoft.com/office/drawing/2014/main" id="{B61A26C4-9A43-4333-9F11-FA1B340D5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5632450"/>
                        <a:ext cx="49371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5">
            <a:extLst>
              <a:ext uri="{FF2B5EF4-FFF2-40B4-BE49-F238E27FC236}">
                <a16:creationId xmlns:a16="http://schemas.microsoft.com/office/drawing/2014/main" id="{C2731B25-1413-466A-9A8C-4A1AE308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5575300"/>
            <a:ext cx="193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方正书宋简体"/>
              </a:rPr>
              <a:t>不同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237C2B1-8EDF-403E-9605-A8D7DD5B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5561013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方正书宋简体"/>
              </a:rPr>
              <a:t>出现干涉条纹</a:t>
            </a:r>
          </a:p>
        </p:txBody>
      </p:sp>
      <p:sp>
        <p:nvSpPr>
          <p:cNvPr id="37" name="AutoShape 27">
            <a:extLst>
              <a:ext uri="{FF2B5EF4-FFF2-40B4-BE49-F238E27FC236}">
                <a16:creationId xmlns:a16="http://schemas.microsoft.com/office/drawing/2014/main" id="{F2074FB2-9FB9-414D-9E3B-560C667D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5699125"/>
            <a:ext cx="660400" cy="211138"/>
          </a:xfrm>
          <a:prstGeom prst="rightArrow">
            <a:avLst>
              <a:gd name="adj1" fmla="val 50000"/>
              <a:gd name="adj2" fmla="val 7819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7889E790-AD7D-4947-93EF-8910C7966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6137275"/>
            <a:ext cx="641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Wingdings" panose="05000000000000000000" pitchFamily="2" charset="2"/>
              </a:rPr>
              <a:t>(2) </a:t>
            </a:r>
            <a:r>
              <a:rPr lang="en-US" altLang="zh-CN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zh-CN" altLang="en-US">
                <a:solidFill>
                  <a:schemeClr val="bg1"/>
                </a:solidFill>
                <a:sym typeface="Wingdings" panose="05000000000000000000" pitchFamily="2" charset="2"/>
              </a:rPr>
              <a:t>应力分布越集中的地方条纹越细密</a:t>
            </a:r>
          </a:p>
        </p:txBody>
      </p:sp>
      <p:sp>
        <p:nvSpPr>
          <p:cNvPr id="39" name="AutoShape 29">
            <a:extLst>
              <a:ext uri="{FF2B5EF4-FFF2-40B4-BE49-F238E27FC236}">
                <a16:creationId xmlns:a16="http://schemas.microsoft.com/office/drawing/2014/main" id="{B05E6452-6D65-43D2-B207-CD888CDF9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5699125"/>
            <a:ext cx="660400" cy="211138"/>
          </a:xfrm>
          <a:prstGeom prst="rightArrow">
            <a:avLst>
              <a:gd name="adj1" fmla="val 50000"/>
              <a:gd name="adj2" fmla="val 7819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" name="Object 11">
            <a:extLst>
              <a:ext uri="{FF2B5EF4-FFF2-40B4-BE49-F238E27FC236}">
                <a16:creationId xmlns:a16="http://schemas.microsoft.com/office/drawing/2014/main" id="{E90739FE-976E-4714-BA74-39BEF5B86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538" y="29845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9" name="公式" r:id="rId12" imgW="228753" imgH="285648" progId="Equation.3">
                  <p:embed/>
                </p:oleObj>
              </mc:Choice>
              <mc:Fallback>
                <p:oleObj name="公式" r:id="rId12" imgW="228753" imgH="285648" progId="Equation.3">
                  <p:embed/>
                  <p:pic>
                    <p:nvPicPr>
                      <p:cNvPr id="40" name="Object 11">
                        <a:extLst>
                          <a:ext uri="{FF2B5EF4-FFF2-40B4-BE49-F238E27FC236}">
                            <a16:creationId xmlns:a16="http://schemas.microsoft.com/office/drawing/2014/main" id="{E90739FE-976E-4714-BA74-39BEF5B86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2984500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1">
            <a:extLst>
              <a:ext uri="{FF2B5EF4-FFF2-40B4-BE49-F238E27FC236}">
                <a16:creationId xmlns:a16="http://schemas.microsoft.com/office/drawing/2014/main" id="{14C0EFE8-37EA-4DE2-9A9E-3FC408A6FDB3}"/>
              </a:ext>
            </a:extLst>
          </p:cNvPr>
          <p:cNvGrpSpPr>
            <a:grpSpLocks/>
          </p:cNvGrpSpPr>
          <p:nvPr/>
        </p:nvGrpSpPr>
        <p:grpSpPr bwMode="auto">
          <a:xfrm>
            <a:off x="3776663" y="2808288"/>
            <a:ext cx="592137" cy="428625"/>
            <a:chOff x="2496" y="1772"/>
            <a:chExt cx="373" cy="270"/>
          </a:xfrm>
        </p:grpSpPr>
        <p:sp>
          <p:nvSpPr>
            <p:cNvPr id="29750" name="Line 32">
              <a:extLst>
                <a:ext uri="{FF2B5EF4-FFF2-40B4-BE49-F238E27FC236}">
                  <a16:creationId xmlns:a16="http://schemas.microsoft.com/office/drawing/2014/main" id="{3BF0ECB3-5A3A-4960-A8E7-0F9EFA1DC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7" y="1946"/>
              <a:ext cx="144" cy="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33">
              <a:extLst>
                <a:ext uri="{FF2B5EF4-FFF2-40B4-BE49-F238E27FC236}">
                  <a16:creationId xmlns:a16="http://schemas.microsoft.com/office/drawing/2014/main" id="{AC8AA96E-21FF-4905-81DE-975A7799C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1772"/>
              <a:ext cx="144" cy="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34">
              <a:extLst>
                <a:ext uri="{FF2B5EF4-FFF2-40B4-BE49-F238E27FC236}">
                  <a16:creationId xmlns:a16="http://schemas.microsoft.com/office/drawing/2014/main" id="{F9F6FEC5-DD63-4C0E-99C4-9E8401541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72"/>
              <a:ext cx="192" cy="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Line 35">
              <a:extLst>
                <a:ext uri="{FF2B5EF4-FFF2-40B4-BE49-F238E27FC236}">
                  <a16:creationId xmlns:a16="http://schemas.microsoft.com/office/drawing/2014/main" id="{F7536A92-A87E-4D61-B9C6-956E2C101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" y="1787"/>
              <a:ext cx="192" cy="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Freeform 36">
            <a:extLst>
              <a:ext uri="{FF2B5EF4-FFF2-40B4-BE49-F238E27FC236}">
                <a16:creationId xmlns:a16="http://schemas.microsoft.com/office/drawing/2014/main" id="{4B41CEDB-5896-46DA-B839-0EE03089BF92}"/>
              </a:ext>
            </a:extLst>
          </p:cNvPr>
          <p:cNvSpPr>
            <a:spLocks/>
          </p:cNvSpPr>
          <p:nvPr/>
        </p:nvSpPr>
        <p:spPr bwMode="auto">
          <a:xfrm>
            <a:off x="3121025" y="1589088"/>
            <a:ext cx="762000" cy="1447800"/>
          </a:xfrm>
          <a:custGeom>
            <a:avLst/>
            <a:gdLst>
              <a:gd name="T0" fmla="*/ 2147483646 w 480"/>
              <a:gd name="T1" fmla="*/ 2147483646 h 912"/>
              <a:gd name="T2" fmla="*/ 2147483646 w 480"/>
              <a:gd name="T3" fmla="*/ 2147483646 h 912"/>
              <a:gd name="T4" fmla="*/ 0 w 480"/>
              <a:gd name="T5" fmla="*/ 2147483646 h 912"/>
              <a:gd name="T6" fmla="*/ 0 w 480"/>
              <a:gd name="T7" fmla="*/ 0 h 912"/>
              <a:gd name="T8" fmla="*/ 2147483646 w 480"/>
              <a:gd name="T9" fmla="*/ 2147483646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912"/>
              <a:gd name="T17" fmla="*/ 480 w 48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912">
                <a:moveTo>
                  <a:pt x="480" y="192"/>
                </a:moveTo>
                <a:lnTo>
                  <a:pt x="480" y="912"/>
                </a:lnTo>
                <a:lnTo>
                  <a:pt x="0" y="720"/>
                </a:lnTo>
                <a:lnTo>
                  <a:pt x="0" y="0"/>
                </a:lnTo>
                <a:lnTo>
                  <a:pt x="480" y="192"/>
                </a:lnTo>
                <a:close/>
              </a:path>
            </a:pathLst>
          </a:custGeom>
          <a:solidFill>
            <a:srgbClr val="66FFFF"/>
          </a:solidFill>
          <a:ln w="9525">
            <a:round/>
            <a:headEnd/>
            <a:tailEnd/>
          </a:ln>
          <a:scene3d>
            <a:camera prst="legacyObliqueFront">
              <a:rot lat="1500000" lon="1500000" rev="0"/>
            </a:camera>
            <a:lightRig rig="legacyFlat3" dir="t"/>
          </a:scene3d>
          <a:sp3d extrusionH="2905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66FFFF"/>
            </a:contour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7" name="Group 37">
            <a:extLst>
              <a:ext uri="{FF2B5EF4-FFF2-40B4-BE49-F238E27FC236}">
                <a16:creationId xmlns:a16="http://schemas.microsoft.com/office/drawing/2014/main" id="{2DBE383D-D247-4193-AA47-0B9D1266B54A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990600"/>
            <a:ext cx="1066800" cy="774700"/>
            <a:chOff x="1913" y="535"/>
            <a:chExt cx="672" cy="488"/>
          </a:xfrm>
        </p:grpSpPr>
        <p:sp>
          <p:nvSpPr>
            <p:cNvPr id="29748" name="Line 38">
              <a:extLst>
                <a:ext uri="{FF2B5EF4-FFF2-40B4-BE49-F238E27FC236}">
                  <a16:creationId xmlns:a16="http://schemas.microsoft.com/office/drawing/2014/main" id="{0FE90784-680A-4E00-97B3-28811981C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543"/>
              <a:ext cx="0" cy="48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Rectangle 39">
              <a:extLst>
                <a:ext uri="{FF2B5EF4-FFF2-40B4-BE49-F238E27FC236}">
                  <a16:creationId xmlns:a16="http://schemas.microsoft.com/office/drawing/2014/main" id="{0F871973-AE0E-4B3E-8E37-94CFB643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535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F</a:t>
              </a:r>
            </a:p>
          </p:txBody>
        </p:sp>
      </p:grpSp>
      <p:grpSp>
        <p:nvGrpSpPr>
          <p:cNvPr id="8" name="Group 40">
            <a:extLst>
              <a:ext uri="{FF2B5EF4-FFF2-40B4-BE49-F238E27FC236}">
                <a16:creationId xmlns:a16="http://schemas.microsoft.com/office/drawing/2014/main" id="{A3E54D0C-5AB2-434A-A6F8-BA9BF8C4E2DE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2081213"/>
            <a:ext cx="1471612" cy="304800"/>
            <a:chOff x="720" y="1979"/>
            <a:chExt cx="960" cy="192"/>
          </a:xfrm>
        </p:grpSpPr>
        <p:sp>
          <p:nvSpPr>
            <p:cNvPr id="29743" name="Line 41">
              <a:extLst>
                <a:ext uri="{FF2B5EF4-FFF2-40B4-BE49-F238E27FC236}">
                  <a16:creationId xmlns:a16="http://schemas.microsoft.com/office/drawing/2014/main" id="{0C2D5623-449F-43E6-AD63-3AE835C76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075"/>
              <a:ext cx="96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44" name="Object 12">
              <a:extLst>
                <a:ext uri="{FF2B5EF4-FFF2-40B4-BE49-F238E27FC236}">
                  <a16:creationId xmlns:a16="http://schemas.microsoft.com/office/drawing/2014/main" id="{250F9983-2913-4A40-9F93-486E3750A2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008"/>
            <a:ext cx="12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10" name="Equation" r:id="rId14" imgW="85629" imgH="95216" progId="Equation.3">
                    <p:embed/>
                  </p:oleObj>
                </mc:Choice>
                <mc:Fallback>
                  <p:oleObj name="Equation" r:id="rId14" imgW="85629" imgH="95216" progId="Equation.3">
                    <p:embed/>
                    <p:pic>
                      <p:nvPicPr>
                        <p:cNvPr id="29744" name="Object 12">
                          <a:extLst>
                            <a:ext uri="{FF2B5EF4-FFF2-40B4-BE49-F238E27FC236}">
                              <a16:creationId xmlns:a16="http://schemas.microsoft.com/office/drawing/2014/main" id="{250F9983-2913-4A40-9F93-486E3750A2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08"/>
                          <a:ext cx="122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5" name="Object 13">
              <a:extLst>
                <a:ext uri="{FF2B5EF4-FFF2-40B4-BE49-F238E27FC236}">
                  <a16:creationId xmlns:a16="http://schemas.microsoft.com/office/drawing/2014/main" id="{003A913A-61A3-4B01-81E3-206F532629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8" y="2008"/>
            <a:ext cx="12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11" name="Equation" r:id="rId16" imgW="85629" imgH="95216" progId="Equation.3">
                    <p:embed/>
                  </p:oleObj>
                </mc:Choice>
                <mc:Fallback>
                  <p:oleObj name="Equation" r:id="rId16" imgW="85629" imgH="95216" progId="Equation.3">
                    <p:embed/>
                    <p:pic>
                      <p:nvPicPr>
                        <p:cNvPr id="29745" name="Object 13">
                          <a:extLst>
                            <a:ext uri="{FF2B5EF4-FFF2-40B4-BE49-F238E27FC236}">
                              <a16:creationId xmlns:a16="http://schemas.microsoft.com/office/drawing/2014/main" id="{003A913A-61A3-4B01-81E3-206F532629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2008"/>
                          <a:ext cx="122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6" name="Line 44">
              <a:extLst>
                <a:ext uri="{FF2B5EF4-FFF2-40B4-BE49-F238E27FC236}">
                  <a16:creationId xmlns:a16="http://schemas.microsoft.com/office/drawing/2014/main" id="{05D84E1D-5E6A-4575-98FA-8EA567C27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79"/>
              <a:ext cx="0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Line 45">
              <a:extLst>
                <a:ext uri="{FF2B5EF4-FFF2-40B4-BE49-F238E27FC236}">
                  <a16:creationId xmlns:a16="http://schemas.microsoft.com/office/drawing/2014/main" id="{DE4D2C71-D6D4-405E-89C6-7CD91A211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79"/>
              <a:ext cx="0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C4976FDA-6C24-46FE-B2B7-65996935D8D0}"/>
              </a:ext>
            </a:extLst>
          </p:cNvPr>
          <p:cNvGrpSpPr>
            <a:grpSpLocks/>
          </p:cNvGrpSpPr>
          <p:nvPr/>
        </p:nvGrpSpPr>
        <p:grpSpPr bwMode="auto">
          <a:xfrm>
            <a:off x="2903538" y="908050"/>
            <a:ext cx="1477962" cy="2895600"/>
            <a:chOff x="1853" y="528"/>
            <a:chExt cx="931" cy="1824"/>
          </a:xfrm>
        </p:grpSpPr>
        <p:sp>
          <p:nvSpPr>
            <p:cNvPr id="29738" name="Rectangle 47">
              <a:extLst>
                <a:ext uri="{FF2B5EF4-FFF2-40B4-BE49-F238E27FC236}">
                  <a16:creationId xmlns:a16="http://schemas.microsoft.com/office/drawing/2014/main" id="{0BE58FDC-2417-4F4C-B17C-5CEFA9A15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528"/>
              <a:ext cx="931" cy="1824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9739" name="Group 48">
              <a:extLst>
                <a:ext uri="{FF2B5EF4-FFF2-40B4-BE49-F238E27FC236}">
                  <a16:creationId xmlns:a16="http://schemas.microsoft.com/office/drawing/2014/main" id="{AFCD6B13-CC16-48CC-A27F-6DE9D33BC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4" y="1111"/>
              <a:ext cx="639" cy="606"/>
              <a:chOff x="3888" y="2721"/>
              <a:chExt cx="639" cy="606"/>
            </a:xfrm>
          </p:grpSpPr>
          <p:sp>
            <p:nvSpPr>
              <p:cNvPr id="29740" name="Rectangle 49">
                <a:extLst>
                  <a:ext uri="{FF2B5EF4-FFF2-40B4-BE49-F238E27FC236}">
                    <a16:creationId xmlns:a16="http://schemas.microsoft.com/office/drawing/2014/main" id="{E861D610-B649-45DB-A07A-231CD68D8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" y="3183"/>
                <a:ext cx="62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Front">
                  <a:rot lat="1500000" lon="1500000" rev="0"/>
                </a:camera>
                <a:lightRig rig="legacyFlat2" dir="b"/>
              </a:scene3d>
              <a:sp3d extrusionH="354000" prstMaterial="legacyMatte">
                <a:bevelT w="13500" h="13500" prst="angle"/>
                <a:bevelB w="13500" h="13500" prst="angle"/>
                <a:extrusionClr>
                  <a:srgbClr val="009999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41" name="Rectangle 50">
                <a:extLst>
                  <a:ext uri="{FF2B5EF4-FFF2-40B4-BE49-F238E27FC236}">
                    <a16:creationId xmlns:a16="http://schemas.microsoft.com/office/drawing/2014/main" id="{75DF5279-6BBD-4A6D-94AC-A5D41DAB8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14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Front">
                  <a:rot lat="1500000" lon="1500000" rev="0"/>
                </a:camera>
                <a:lightRig rig="legacyFlat2" dir="b"/>
              </a:scene3d>
              <a:sp3d extrusionH="354000" prstMaterial="legacyMatte">
                <a:bevelT w="13500" h="13500" prst="angle"/>
                <a:bevelB w="13500" h="13500" prst="angle"/>
                <a:extrusionClr>
                  <a:srgbClr val="009999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42" name="Rectangle 51">
                <a:extLst>
                  <a:ext uri="{FF2B5EF4-FFF2-40B4-BE49-F238E27FC236}">
                    <a16:creationId xmlns:a16="http://schemas.microsoft.com/office/drawing/2014/main" id="{D25F82DA-7ACE-4589-9D86-966ED1984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721"/>
                <a:ext cx="62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Front">
                  <a:rot lat="1500000" lon="1500000" rev="0"/>
                </a:camera>
                <a:lightRig rig="legacyFlat2" dir="b"/>
              </a:scene3d>
              <a:sp3d extrusionH="354000" prstMaterial="legacyMatte">
                <a:bevelT w="13500" h="13500" prst="angle"/>
                <a:bevelB w="13500" h="13500" prst="angle"/>
                <a:extrusionClr>
                  <a:srgbClr val="009999"/>
                </a:extrusionClr>
                <a:contourClr>
                  <a:schemeClr val="accent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62" name="Line 52">
            <a:extLst>
              <a:ext uri="{FF2B5EF4-FFF2-40B4-BE49-F238E27FC236}">
                <a16:creationId xmlns:a16="http://schemas.microsoft.com/office/drawing/2014/main" id="{5F2F722C-89CE-4531-A4C8-0809D36D1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225425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3">
            <a:extLst>
              <a:ext uri="{FF2B5EF4-FFF2-40B4-BE49-F238E27FC236}">
                <a16:creationId xmlns:a16="http://schemas.microsoft.com/office/drawing/2014/main" id="{C48F3DFB-D7D4-44FF-A0D9-58EBC901EC9D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1014413"/>
            <a:ext cx="1066800" cy="774700"/>
            <a:chOff x="1955" y="535"/>
            <a:chExt cx="672" cy="488"/>
          </a:xfrm>
        </p:grpSpPr>
        <p:sp>
          <p:nvSpPr>
            <p:cNvPr id="29736" name="Line 54">
              <a:extLst>
                <a:ext uri="{FF2B5EF4-FFF2-40B4-BE49-F238E27FC236}">
                  <a16:creationId xmlns:a16="http://schemas.microsoft.com/office/drawing/2014/main" id="{6F5E4735-6ED2-4BBA-91DC-5AF5994DE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543"/>
              <a:ext cx="0" cy="48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Rectangle 55">
              <a:extLst>
                <a:ext uri="{FF2B5EF4-FFF2-40B4-BE49-F238E27FC236}">
                  <a16:creationId xmlns:a16="http://schemas.microsoft.com/office/drawing/2014/main" id="{3D54B335-5553-4946-BCBD-FCB819B7F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535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FF66"/>
                  </a:solidFill>
                </a:rPr>
                <a:t>F</a:t>
              </a:r>
            </a:p>
          </p:txBody>
        </p:sp>
      </p:grpSp>
      <p:grpSp>
        <p:nvGrpSpPr>
          <p:cNvPr id="12" name="Group 56">
            <a:extLst>
              <a:ext uri="{FF2B5EF4-FFF2-40B4-BE49-F238E27FC236}">
                <a16:creationId xmlns:a16="http://schemas.microsoft.com/office/drawing/2014/main" id="{5DE9A7B0-09E4-41DA-BD65-6F39F7413E42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767013"/>
            <a:ext cx="877887" cy="762000"/>
            <a:chOff x="1912" y="1736"/>
            <a:chExt cx="553" cy="480"/>
          </a:xfrm>
        </p:grpSpPr>
        <p:sp>
          <p:nvSpPr>
            <p:cNvPr id="29734" name="Line 57">
              <a:extLst>
                <a:ext uri="{FF2B5EF4-FFF2-40B4-BE49-F238E27FC236}">
                  <a16:creationId xmlns:a16="http://schemas.microsoft.com/office/drawing/2014/main" id="{88C0295E-4497-448F-9EF4-531D4A0D3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6" y="1736"/>
              <a:ext cx="0" cy="48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Text Box 58">
              <a:extLst>
                <a:ext uri="{FF2B5EF4-FFF2-40B4-BE49-F238E27FC236}">
                  <a16:creationId xmlns:a16="http://schemas.microsoft.com/office/drawing/2014/main" id="{C0C58B90-9CD9-4104-96C6-07E264A22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1938"/>
              <a:ext cx="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FF66"/>
                  </a:solidFill>
                </a:rPr>
                <a:t>F</a:t>
              </a:r>
            </a:p>
          </p:txBody>
        </p:sp>
      </p:grpSp>
      <p:sp>
        <p:nvSpPr>
          <p:cNvPr id="69" name="Line 59">
            <a:extLst>
              <a:ext uri="{FF2B5EF4-FFF2-40B4-BE49-F238E27FC236}">
                <a16:creationId xmlns:a16="http://schemas.microsoft.com/office/drawing/2014/main" id="{0B1EF65C-C917-4D6B-B60E-C7A8C0D2C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2388" y="2233613"/>
            <a:ext cx="838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60">
            <a:extLst>
              <a:ext uri="{FF2B5EF4-FFF2-40B4-BE49-F238E27FC236}">
                <a16:creationId xmlns:a16="http://schemas.microsoft.com/office/drawing/2014/main" id="{819D1389-F975-47FE-8D3C-9E86BEEB6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547813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66FFFF"/>
                </a:solidFill>
                <a:ea typeface="楷体_GB2312" pitchFamily="49" charset="-122"/>
              </a:rPr>
              <a:t>白光</a:t>
            </a:r>
          </a:p>
        </p:txBody>
      </p:sp>
      <p:sp>
        <p:nvSpPr>
          <p:cNvPr id="71" name="Text Box 61">
            <a:extLst>
              <a:ext uri="{FF2B5EF4-FFF2-40B4-BE49-F238E27FC236}">
                <a16:creationId xmlns:a16="http://schemas.microsoft.com/office/drawing/2014/main" id="{DBE702D1-5818-48FC-AED8-FEEEAAEA8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5056188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说明</a:t>
            </a:r>
          </a:p>
        </p:txBody>
      </p:sp>
      <p:sp>
        <p:nvSpPr>
          <p:cNvPr id="72" name="Line 65">
            <a:extLst>
              <a:ext uri="{FF2B5EF4-FFF2-40B4-BE49-F238E27FC236}">
                <a16:creationId xmlns:a16="http://schemas.microsoft.com/office/drawing/2014/main" id="{FD418B74-BCB8-4F6E-8CB0-B229B2EBF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6988" y="2254250"/>
            <a:ext cx="14827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3" name="Picture 66" descr="booke9">
            <a:extLst>
              <a:ext uri="{FF2B5EF4-FFF2-40B4-BE49-F238E27FC236}">
                <a16:creationId xmlns:a16="http://schemas.microsoft.com/office/drawing/2014/main" id="{5F0889C6-EA13-4B96-8EAC-2EB23384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984250"/>
            <a:ext cx="2743200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Line 67">
            <a:extLst>
              <a:ext uri="{FF2B5EF4-FFF2-40B4-BE49-F238E27FC236}">
                <a16:creationId xmlns:a16="http://schemas.microsoft.com/office/drawing/2014/main" id="{C48BA3A4-21DE-4461-B256-D6338E4B7A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9588" y="3189288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68">
            <a:extLst>
              <a:ext uri="{FF2B5EF4-FFF2-40B4-BE49-F238E27FC236}">
                <a16:creationId xmlns:a16="http://schemas.microsoft.com/office/drawing/2014/main" id="{6C1488E8-D9BD-4AEE-B642-17F90FE6A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785813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69">
            <a:extLst>
              <a:ext uri="{FF2B5EF4-FFF2-40B4-BE49-F238E27FC236}">
                <a16:creationId xmlns:a16="http://schemas.microsoft.com/office/drawing/2014/main" id="{7AB81B19-AF8E-4B42-82B3-E6C4EB57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4989513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" name="Text Box 70">
            <a:extLst>
              <a:ext uri="{FF2B5EF4-FFF2-40B4-BE49-F238E27FC236}">
                <a16:creationId xmlns:a16="http://schemas.microsoft.com/office/drawing/2014/main" id="{CC76C603-0A3B-4CDD-A108-63C0D3EA9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857625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( </a:t>
            </a:r>
            <a:r>
              <a:rPr lang="en-US" altLang="zh-CN" sz="2000" i="1">
                <a:solidFill>
                  <a:srgbClr val="66FFFF"/>
                </a:solidFill>
              </a:rPr>
              <a:t>c</a:t>
            </a:r>
            <a:r>
              <a:rPr lang="en-US" altLang="zh-CN" sz="2000" i="1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是与材料有关的常数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 i="1">
                <a:solidFill>
                  <a:srgbClr val="66FFFF"/>
                </a:solidFill>
              </a:rPr>
              <a:t>p 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为样品材料中的应力</a:t>
            </a:r>
            <a:r>
              <a:rPr lang="en-US" altLang="zh-CN" sz="200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9733" name="灯片编号占位符 1">
            <a:extLst>
              <a:ext uri="{FF2B5EF4-FFF2-40B4-BE49-F238E27FC236}">
                <a16:creationId xmlns:a16="http://schemas.microsoft.com/office/drawing/2014/main" id="{D2F0BFE0-AC24-493F-BD99-B1509E32BAA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82D69F-2134-4D91-AE78-8F70C45D1B2E}" type="slidenum">
              <a:rPr lang="en-US" altLang="zh-CN" b="0">
                <a:solidFill>
                  <a:srgbClr val="FF00FF"/>
                </a:solidFill>
              </a:rPr>
              <a:pPr eaLnBrk="1" hangingPunct="1"/>
              <a:t>21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25" grpId="0" autoUpdateAnimBg="0"/>
      <p:bldP spid="32" grpId="0" autoUpdateAnimBg="0"/>
      <p:bldP spid="33" grpId="0" autoUpdateAnimBg="0"/>
      <p:bldP spid="35" grpId="0" autoUpdateAnimBg="0"/>
      <p:bldP spid="36" grpId="0" autoUpdateAnimBg="0"/>
      <p:bldP spid="37" grpId="0" animBg="1"/>
      <p:bldP spid="38" grpId="0" autoUpdateAnimBg="0"/>
      <p:bldP spid="39" grpId="0" animBg="1"/>
      <p:bldP spid="70" grpId="0" autoUpdateAnimBg="0"/>
      <p:bldP spid="71" grpId="0"/>
      <p:bldP spid="76" grpId="0" animBg="1"/>
      <p:bldP spid="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749D7133-F9C9-4F69-B531-CF7DEA93A5ED}"/>
              </a:ext>
            </a:extLst>
          </p:cNvPr>
          <p:cNvGrpSpPr>
            <a:grpSpLocks/>
          </p:cNvGrpSpPr>
          <p:nvPr/>
        </p:nvGrpSpPr>
        <p:grpSpPr bwMode="auto">
          <a:xfrm>
            <a:off x="4214813" y="1214438"/>
            <a:ext cx="3643312" cy="3286125"/>
            <a:chOff x="2153" y="1866"/>
            <a:chExt cx="2295" cy="2070"/>
          </a:xfrm>
        </p:grpSpPr>
        <p:pic>
          <p:nvPicPr>
            <p:cNvPr id="31758" name="Picture 11" descr="光弹性模型">
              <a:extLst>
                <a:ext uri="{FF2B5EF4-FFF2-40B4-BE49-F238E27FC236}">
                  <a16:creationId xmlns:a16="http://schemas.microsoft.com/office/drawing/2014/main" id="{F62917B7-D402-4466-8AC3-854E2C236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1866"/>
              <a:ext cx="1956" cy="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9" name="Text Box 12">
              <a:extLst>
                <a:ext uri="{FF2B5EF4-FFF2-40B4-BE49-F238E27FC236}">
                  <a16:creationId xmlns:a16="http://schemas.microsoft.com/office/drawing/2014/main" id="{081E8141-4A4E-4B61-9FBB-29B67DF3E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009"/>
              <a:ext cx="316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模型的光弹图象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4ECCB176-96C9-48E3-BBA4-6E75DDC52003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281113"/>
            <a:ext cx="2724150" cy="3140075"/>
            <a:chOff x="325" y="1921"/>
            <a:chExt cx="1716" cy="1978"/>
          </a:xfrm>
        </p:grpSpPr>
        <p:sp>
          <p:nvSpPr>
            <p:cNvPr id="31756" name="Text Box 14">
              <a:extLst>
                <a:ext uri="{FF2B5EF4-FFF2-40B4-BE49-F238E27FC236}">
                  <a16:creationId xmlns:a16="http://schemas.microsoft.com/office/drawing/2014/main" id="{E8D09CD9-540A-49D0-A3A8-FF3BCF3E9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2009"/>
              <a:ext cx="429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吊钩的光弹图象</a:t>
              </a:r>
            </a:p>
          </p:txBody>
        </p:sp>
        <p:pic>
          <p:nvPicPr>
            <p:cNvPr id="31757" name="Picture 15" descr="f">
              <a:extLst>
                <a:ext uri="{FF2B5EF4-FFF2-40B4-BE49-F238E27FC236}">
                  <a16:creationId xmlns:a16="http://schemas.microsoft.com/office/drawing/2014/main" id="{F24349AC-38FB-4D18-819F-6AB3C6EB3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" y="1921"/>
              <a:ext cx="1340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8" name="灯片编号占位符 1">
            <a:extLst>
              <a:ext uri="{FF2B5EF4-FFF2-40B4-BE49-F238E27FC236}">
                <a16:creationId xmlns:a16="http://schemas.microsoft.com/office/drawing/2014/main" id="{705D6C86-DB05-474D-A190-DFD84F0C75B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6576D4-2E7F-4B5D-9850-40E088DCFB90}" type="slidenum">
              <a:rPr lang="en-US" altLang="zh-CN" b="0">
                <a:solidFill>
                  <a:srgbClr val="FF00FF"/>
                </a:solidFill>
              </a:rPr>
              <a:pPr eaLnBrk="1" hangingPunct="1"/>
              <a:t>22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8ACC60D-6FF2-433D-A0E7-4C12B2E3F8E3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5084763"/>
            <a:ext cx="649288" cy="504825"/>
            <a:chOff x="5012" y="3612"/>
            <a:chExt cx="272" cy="184"/>
          </a:xfrm>
        </p:grpSpPr>
        <p:grpSp>
          <p:nvGrpSpPr>
            <p:cNvPr id="31750" name="Group 10">
              <a:extLst>
                <a:ext uri="{FF2B5EF4-FFF2-40B4-BE49-F238E27FC236}">
                  <a16:creationId xmlns:a16="http://schemas.microsoft.com/office/drawing/2014/main" id="{760B1D6F-99AA-49D5-A5FD-35B528292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0" y="3621"/>
              <a:ext cx="248" cy="175"/>
              <a:chOff x="4958" y="1120"/>
              <a:chExt cx="248" cy="175"/>
            </a:xfrm>
          </p:grpSpPr>
          <p:sp>
            <p:nvSpPr>
              <p:cNvPr id="31752" name="AutoShape 11">
                <a:hlinkClick r:id="rId4" action="ppaction://hlinkfile"/>
                <a:extLst>
                  <a:ext uri="{FF2B5EF4-FFF2-40B4-BE49-F238E27FC236}">
                    <a16:creationId xmlns:a16="http://schemas.microsoft.com/office/drawing/2014/main" id="{0908CC34-8437-4627-A661-58A2A7DAE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8" y="1120"/>
                <a:ext cx="248" cy="175"/>
              </a:xfrm>
              <a:prstGeom prst="roundRect">
                <a:avLst>
                  <a:gd name="adj" fmla="val 19116"/>
                </a:avLst>
              </a:prstGeom>
              <a:solidFill>
                <a:srgbClr val="33CCCC">
                  <a:alpha val="39999"/>
                </a:srgbClr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753" name="AutoShape 12">
                <a:extLst>
                  <a:ext uri="{FF2B5EF4-FFF2-40B4-BE49-F238E27FC236}">
                    <a16:creationId xmlns:a16="http://schemas.microsoft.com/office/drawing/2014/main" id="{5ACC8A64-112F-436D-B604-3210024C0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" y="1154"/>
                <a:ext cx="179" cy="104"/>
              </a:xfrm>
              <a:prstGeom prst="roundRect">
                <a:avLst>
                  <a:gd name="adj" fmla="val 22079"/>
                </a:avLst>
              </a:prstGeom>
              <a:solidFill>
                <a:srgbClr val="33CCCC">
                  <a:alpha val="50195"/>
                </a:srgbClr>
              </a:solidFill>
              <a:ln w="31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754" name="AutoShape 13">
                <a:extLst>
                  <a:ext uri="{FF2B5EF4-FFF2-40B4-BE49-F238E27FC236}">
                    <a16:creationId xmlns:a16="http://schemas.microsoft.com/office/drawing/2014/main" id="{6E8A1AC4-6402-49E7-9C7D-19EFBE969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4" y="1174"/>
                <a:ext cx="66" cy="66"/>
              </a:xfrm>
              <a:prstGeom prst="triangle">
                <a:avLst>
                  <a:gd name="adj" fmla="val 50000"/>
                </a:avLst>
              </a:prstGeom>
              <a:solidFill>
                <a:srgbClr val="006666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755" name="Line 14">
                <a:extLst>
                  <a:ext uri="{FF2B5EF4-FFF2-40B4-BE49-F238E27FC236}">
                    <a16:creationId xmlns:a16="http://schemas.microsoft.com/office/drawing/2014/main" id="{CB1C8912-058D-455A-869A-705BA940E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5" y="117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33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1" name="Rectangle 15">
              <a:hlinkClick r:id="rId5" action="ppaction://hlinkfile" tooltip="点击播放动画"/>
              <a:extLst>
                <a:ext uri="{FF2B5EF4-FFF2-40B4-BE49-F238E27FC236}">
                  <a16:creationId xmlns:a16="http://schemas.microsoft.com/office/drawing/2014/main" id="{A98F7889-5685-4E41-A107-9348D1F7D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612"/>
              <a:ext cx="272" cy="181"/>
            </a:xfrm>
            <a:prstGeom prst="rect">
              <a:avLst/>
            </a:prstGeom>
            <a:solidFill>
              <a:srgbClr val="00CC99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>
            <a:extLst>
              <a:ext uri="{FF2B5EF4-FFF2-40B4-BE49-F238E27FC236}">
                <a16:creationId xmlns:a16="http://schemas.microsoft.com/office/drawing/2014/main" id="{7F0C0A66-9E29-4BA1-9F66-8490C469E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7925" y="568325"/>
          <a:ext cx="1743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97" name="公式" r:id="rId3" imgW="771582" imgH="180941" progId="Equation.3">
                  <p:embed/>
                </p:oleObj>
              </mc:Choice>
              <mc:Fallback>
                <p:oleObj name="公式" r:id="rId3" imgW="771582" imgH="180941" progId="Equation.3">
                  <p:embed/>
                  <p:pic>
                    <p:nvPicPr>
                      <p:cNvPr id="95234" name="Object 2">
                        <a:extLst>
                          <a:ext uri="{FF2B5EF4-FFF2-40B4-BE49-F238E27FC236}">
                            <a16:creationId xmlns:a16="http://schemas.microsoft.com/office/drawing/2014/main" id="{7F0C0A66-9E29-4BA1-9F66-8490C469E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568325"/>
                        <a:ext cx="1743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>
            <a:extLst>
              <a:ext uri="{FF2B5EF4-FFF2-40B4-BE49-F238E27FC236}">
                <a16:creationId xmlns:a16="http://schemas.microsoft.com/office/drawing/2014/main" id="{8DA3A557-76DF-493B-9087-2EECCFA9E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0625" y="1068388"/>
          <a:ext cx="2516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98" name="公式" r:id="rId5" imgW="1219302" imgH="180941" progId="Equation.3">
                  <p:embed/>
                </p:oleObj>
              </mc:Choice>
              <mc:Fallback>
                <p:oleObj name="公式" r:id="rId5" imgW="1219302" imgH="180941" progId="Equation.3">
                  <p:embed/>
                  <p:pic>
                    <p:nvPicPr>
                      <p:cNvPr id="95235" name="Object 3">
                        <a:extLst>
                          <a:ext uri="{FF2B5EF4-FFF2-40B4-BE49-F238E27FC236}">
                            <a16:creationId xmlns:a16="http://schemas.microsoft.com/office/drawing/2014/main" id="{8DA3A557-76DF-493B-9087-2EECCFA9E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1068388"/>
                        <a:ext cx="25161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C6B4C88E-6E88-474B-B1C9-9AB2D4EBB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1350963"/>
          <a:ext cx="41767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99" name="公式" r:id="rId7" imgW="2028806" imgH="419134" progId="Equation.3">
                  <p:embed/>
                </p:oleObj>
              </mc:Choice>
              <mc:Fallback>
                <p:oleObj name="公式" r:id="rId7" imgW="2028806" imgH="419134" progId="Equation.3">
                  <p:embed/>
                  <p:pic>
                    <p:nvPicPr>
                      <p:cNvPr id="95236" name="Object 4">
                        <a:extLst>
                          <a:ext uri="{FF2B5EF4-FFF2-40B4-BE49-F238E27FC236}">
                            <a16:creationId xmlns:a16="http://schemas.microsoft.com/office/drawing/2014/main" id="{C6B4C88E-6E88-474B-B1C9-9AB2D4EBB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350963"/>
                        <a:ext cx="417671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5">
            <a:extLst>
              <a:ext uri="{FF2B5EF4-FFF2-40B4-BE49-F238E27FC236}">
                <a16:creationId xmlns:a16="http://schemas.microsoft.com/office/drawing/2014/main" id="{109BE559-EDCC-4E8D-B44B-786E373BF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1571625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轨迹一般为椭圆</a:t>
            </a:r>
          </a:p>
        </p:txBody>
      </p:sp>
      <p:grpSp>
        <p:nvGrpSpPr>
          <p:cNvPr id="2" name="组合 45">
            <a:extLst>
              <a:ext uri="{FF2B5EF4-FFF2-40B4-BE49-F238E27FC236}">
                <a16:creationId xmlns:a16="http://schemas.microsoft.com/office/drawing/2014/main" id="{C4989C40-AA4B-461C-8221-87A0DB1CB95D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428875"/>
            <a:ext cx="3000375" cy="500063"/>
            <a:chOff x="500034" y="2428875"/>
            <a:chExt cx="3000396" cy="500059"/>
          </a:xfrm>
        </p:grpSpPr>
        <p:sp>
          <p:nvSpPr>
            <p:cNvPr id="32807" name="Text Box 8">
              <a:extLst>
                <a:ext uri="{FF2B5EF4-FFF2-40B4-BE49-F238E27FC236}">
                  <a16:creationId xmlns:a16="http://schemas.microsoft.com/office/drawing/2014/main" id="{96B95EAB-9A28-43B2-91C5-46A8B5C23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2428875"/>
              <a:ext cx="30003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chemeClr val="hlink"/>
                  </a:solidFill>
                </a:rPr>
                <a:t>1. </a:t>
              </a:r>
              <a:r>
                <a:rPr kumimoji="0" lang="zh-CN" altLang="en-US">
                  <a:solidFill>
                    <a:schemeClr val="hlink"/>
                  </a:solidFill>
                </a:rPr>
                <a:t>当                 时</a:t>
              </a:r>
            </a:p>
          </p:txBody>
        </p:sp>
        <p:graphicFrame>
          <p:nvGraphicFramePr>
            <p:cNvPr id="32808" name="Object 5">
              <a:extLst>
                <a:ext uri="{FF2B5EF4-FFF2-40B4-BE49-F238E27FC236}">
                  <a16:creationId xmlns:a16="http://schemas.microsoft.com/office/drawing/2014/main" id="{A003E3D6-35B3-4DC7-A04C-D6700A186A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5852" y="2497134"/>
            <a:ext cx="111283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00" name="Equation" r:id="rId9" imgW="485641" imgH="161959" progId="Equation.3">
                    <p:embed/>
                  </p:oleObj>
                </mc:Choice>
                <mc:Fallback>
                  <p:oleObj name="Equation" r:id="rId9" imgW="485641" imgH="161959" progId="Equation.3">
                    <p:embed/>
                    <p:pic>
                      <p:nvPicPr>
                        <p:cNvPr id="32808" name="Object 5">
                          <a:extLst>
                            <a:ext uri="{FF2B5EF4-FFF2-40B4-BE49-F238E27FC236}">
                              <a16:creationId xmlns:a16="http://schemas.microsoft.com/office/drawing/2014/main" id="{A003E3D6-35B3-4DC7-A04C-D6700A186A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2497134"/>
                          <a:ext cx="1112837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39" name="Object 6">
            <a:extLst>
              <a:ext uri="{FF2B5EF4-FFF2-40B4-BE49-F238E27FC236}">
                <a16:creationId xmlns:a16="http://schemas.microsoft.com/office/drawing/2014/main" id="{934BD5DF-4ADB-4BF1-A4FA-C641DF62F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5975" y="2992438"/>
          <a:ext cx="16287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01" name="公式" r:id="rId11" imgW="714394" imgH="390661" progId="Equation.3">
                  <p:embed/>
                </p:oleObj>
              </mc:Choice>
              <mc:Fallback>
                <p:oleObj name="公式" r:id="rId11" imgW="714394" imgH="390661" progId="Equation.3">
                  <p:embed/>
                  <p:pic>
                    <p:nvPicPr>
                      <p:cNvPr id="95239" name="Object 6">
                        <a:extLst>
                          <a:ext uri="{FF2B5EF4-FFF2-40B4-BE49-F238E27FC236}">
                            <a16:creationId xmlns:a16="http://schemas.microsoft.com/office/drawing/2014/main" id="{934BD5DF-4ADB-4BF1-A4FA-C641DF62F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992438"/>
                        <a:ext cx="16287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3" name="Text Box 11">
            <a:extLst>
              <a:ext uri="{FF2B5EF4-FFF2-40B4-BE49-F238E27FC236}">
                <a16:creationId xmlns:a16="http://schemas.microsoft.com/office/drawing/2014/main" id="{C745430C-6F5F-4C94-9A03-CD618264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04336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为一，三象限的线偏振光</a:t>
            </a:r>
          </a:p>
        </p:txBody>
      </p:sp>
      <p:grpSp>
        <p:nvGrpSpPr>
          <p:cNvPr id="3" name="组合 46">
            <a:extLst>
              <a:ext uri="{FF2B5EF4-FFF2-40B4-BE49-F238E27FC236}">
                <a16:creationId xmlns:a16="http://schemas.microsoft.com/office/drawing/2014/main" id="{F2342470-3BBE-4CC2-B623-B0861BC063AD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4619625"/>
            <a:ext cx="2762250" cy="461963"/>
            <a:chOff x="381000" y="4619625"/>
            <a:chExt cx="2762240" cy="461665"/>
          </a:xfrm>
        </p:grpSpPr>
        <p:sp>
          <p:nvSpPr>
            <p:cNvPr id="32805" name="Rectangle 12">
              <a:extLst>
                <a:ext uri="{FF2B5EF4-FFF2-40B4-BE49-F238E27FC236}">
                  <a16:creationId xmlns:a16="http://schemas.microsoft.com/office/drawing/2014/main" id="{405FD21A-80FB-4E3C-B972-F1F859B7F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619625"/>
              <a:ext cx="27622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chemeClr val="hlink"/>
                  </a:solidFill>
                </a:rPr>
                <a:t>2. </a:t>
              </a:r>
              <a:r>
                <a:rPr kumimoji="0" lang="zh-CN" altLang="en-US">
                  <a:solidFill>
                    <a:schemeClr val="hlink"/>
                  </a:solidFill>
                </a:rPr>
                <a:t>当                时</a:t>
              </a:r>
            </a:p>
          </p:txBody>
        </p:sp>
        <p:graphicFrame>
          <p:nvGraphicFramePr>
            <p:cNvPr id="32806" name="Object 8">
              <a:extLst>
                <a:ext uri="{FF2B5EF4-FFF2-40B4-BE49-F238E27FC236}">
                  <a16:creationId xmlns:a16="http://schemas.microsoft.com/office/drawing/2014/main" id="{FF833778-D28B-4510-8625-CC075B6BE8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5380" y="4643446"/>
            <a:ext cx="1166813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02" name="Equation" r:id="rId13" imgW="504908" imgH="161959" progId="Equation.3">
                    <p:embed/>
                  </p:oleObj>
                </mc:Choice>
                <mc:Fallback>
                  <p:oleObj name="Equation" r:id="rId13" imgW="504908" imgH="161959" progId="Equation.3">
                    <p:embed/>
                    <p:pic>
                      <p:nvPicPr>
                        <p:cNvPr id="32806" name="Object 8">
                          <a:extLst>
                            <a:ext uri="{FF2B5EF4-FFF2-40B4-BE49-F238E27FC236}">
                              <a16:creationId xmlns:a16="http://schemas.microsoft.com/office/drawing/2014/main" id="{FF833778-D28B-4510-8625-CC075B6BE8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380" y="4643446"/>
                          <a:ext cx="1166813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46" name="Object 9">
            <a:extLst>
              <a:ext uri="{FF2B5EF4-FFF2-40B4-BE49-F238E27FC236}">
                <a16:creationId xmlns:a16="http://schemas.microsoft.com/office/drawing/2014/main" id="{207E9F28-14F2-46CF-8FB6-5A6D35CD6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5143500"/>
          <a:ext cx="16557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03" name="公式" r:id="rId15" imgW="723875" imgH="390661" progId="Equation.3">
                  <p:embed/>
                </p:oleObj>
              </mc:Choice>
              <mc:Fallback>
                <p:oleObj name="公式" r:id="rId15" imgW="723875" imgH="390661" progId="Equation.3">
                  <p:embed/>
                  <p:pic>
                    <p:nvPicPr>
                      <p:cNvPr id="95246" name="Object 9">
                        <a:extLst>
                          <a:ext uri="{FF2B5EF4-FFF2-40B4-BE49-F238E27FC236}">
                            <a16:creationId xmlns:a16="http://schemas.microsoft.com/office/drawing/2014/main" id="{207E9F28-14F2-46CF-8FB6-5A6D35CD6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5143500"/>
                        <a:ext cx="16557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9" name="Rectangle 17">
            <a:extLst>
              <a:ext uri="{FF2B5EF4-FFF2-40B4-BE49-F238E27FC236}">
                <a16:creationId xmlns:a16="http://schemas.microsoft.com/office/drawing/2014/main" id="{E0B997D3-27E2-488E-93D9-99CF5F1D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6143625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为二，四象限的线偏振光</a:t>
            </a:r>
          </a:p>
        </p:txBody>
      </p:sp>
      <p:sp>
        <p:nvSpPr>
          <p:cNvPr id="95250" name="Line 18">
            <a:extLst>
              <a:ext uri="{FF2B5EF4-FFF2-40B4-BE49-F238E27FC236}">
                <a16:creationId xmlns:a16="http://schemas.microsoft.com/office/drawing/2014/main" id="{023346A2-6E50-44CA-90FC-8D3B0EDF0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319338"/>
            <a:ext cx="0" cy="1981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1" name="Line 19">
            <a:extLst>
              <a:ext uri="{FF2B5EF4-FFF2-40B4-BE49-F238E27FC236}">
                <a16:creationId xmlns:a16="http://schemas.microsoft.com/office/drawing/2014/main" id="{BF0DEBC1-EBA8-4900-88B2-9DBB033E7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33738"/>
            <a:ext cx="3276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5252" name="Object 11">
            <a:extLst>
              <a:ext uri="{FF2B5EF4-FFF2-40B4-BE49-F238E27FC236}">
                <a16:creationId xmlns:a16="http://schemas.microsoft.com/office/drawing/2014/main" id="{DBE8B626-75AF-4B79-86CD-86AAE821F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7350" y="3233738"/>
          <a:ext cx="3349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04" name="Equation" r:id="rId17" imgW="85629" imgH="114198" progId="Equation.3">
                  <p:embed/>
                </p:oleObj>
              </mc:Choice>
              <mc:Fallback>
                <p:oleObj name="Equation" r:id="rId17" imgW="85629" imgH="114198" progId="Equation.3">
                  <p:embed/>
                  <p:pic>
                    <p:nvPicPr>
                      <p:cNvPr id="95252" name="Object 11">
                        <a:extLst>
                          <a:ext uri="{FF2B5EF4-FFF2-40B4-BE49-F238E27FC236}">
                            <a16:creationId xmlns:a16="http://schemas.microsoft.com/office/drawing/2014/main" id="{DBE8B626-75AF-4B79-86CD-86AAE821F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3233738"/>
                        <a:ext cx="3349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3" name="Line 21">
            <a:extLst>
              <a:ext uri="{FF2B5EF4-FFF2-40B4-BE49-F238E27FC236}">
                <a16:creationId xmlns:a16="http://schemas.microsoft.com/office/drawing/2014/main" id="{1AEE1CC4-4A44-4FF8-BA96-185BCEBA99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438400"/>
            <a:ext cx="1600200" cy="1557338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54" name="Line 22">
            <a:extLst>
              <a:ext uri="{FF2B5EF4-FFF2-40B4-BE49-F238E27FC236}">
                <a16:creationId xmlns:a16="http://schemas.microsoft.com/office/drawing/2014/main" id="{E275E209-5B0B-4DF9-AFC7-EEB0FE546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33738"/>
            <a:ext cx="0" cy="728662"/>
          </a:xfrm>
          <a:prstGeom prst="line">
            <a:avLst/>
          </a:prstGeom>
          <a:noFill/>
          <a:ln w="19050">
            <a:solidFill>
              <a:srgbClr val="99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0E45AB53-6523-49E6-96AB-1A7D72B58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962400"/>
            <a:ext cx="533400" cy="0"/>
          </a:xfrm>
          <a:prstGeom prst="line">
            <a:avLst/>
          </a:prstGeom>
          <a:noFill/>
          <a:ln w="19050">
            <a:solidFill>
              <a:srgbClr val="99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5256" name="Object 12">
            <a:extLst>
              <a:ext uri="{FF2B5EF4-FFF2-40B4-BE49-F238E27FC236}">
                <a16:creationId xmlns:a16="http://schemas.microsoft.com/office/drawing/2014/main" id="{38742EC3-8743-4FC1-AF4B-6D917AE03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0425" y="2852738"/>
          <a:ext cx="30638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05" name="Equation" r:id="rId19" imgW="85629" imgH="85725" progId="Equation.3">
                  <p:embed/>
                </p:oleObj>
              </mc:Choice>
              <mc:Fallback>
                <p:oleObj name="Equation" r:id="rId19" imgW="85629" imgH="85725" progId="Equation.3">
                  <p:embed/>
                  <p:pic>
                    <p:nvPicPr>
                      <p:cNvPr id="95256" name="Object 12">
                        <a:extLst>
                          <a:ext uri="{FF2B5EF4-FFF2-40B4-BE49-F238E27FC236}">
                            <a16:creationId xmlns:a16="http://schemas.microsoft.com/office/drawing/2014/main" id="{38742EC3-8743-4FC1-AF4B-6D917AE03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0425" y="2852738"/>
                        <a:ext cx="30638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7" name="Object 13">
            <a:extLst>
              <a:ext uri="{FF2B5EF4-FFF2-40B4-BE49-F238E27FC236}">
                <a16:creationId xmlns:a16="http://schemas.microsoft.com/office/drawing/2014/main" id="{7CCAFF3F-1199-4F86-8B32-5BD08F78F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2214563"/>
          <a:ext cx="3381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06" name="公式" r:id="rId21" imgW="104896" imgH="123689" progId="Equation.3">
                  <p:embed/>
                </p:oleObj>
              </mc:Choice>
              <mc:Fallback>
                <p:oleObj name="公式" r:id="rId21" imgW="104896" imgH="123689" progId="Equation.3">
                  <p:embed/>
                  <p:pic>
                    <p:nvPicPr>
                      <p:cNvPr id="95257" name="Object 13">
                        <a:extLst>
                          <a:ext uri="{FF2B5EF4-FFF2-40B4-BE49-F238E27FC236}">
                            <a16:creationId xmlns:a16="http://schemas.microsoft.com/office/drawing/2014/main" id="{7CCAFF3F-1199-4F86-8B32-5BD08F78F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2214563"/>
                        <a:ext cx="33813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8" name="Object 14">
            <a:extLst>
              <a:ext uri="{FF2B5EF4-FFF2-40B4-BE49-F238E27FC236}">
                <a16:creationId xmlns:a16="http://schemas.microsoft.com/office/drawing/2014/main" id="{63489F28-B0B1-43D3-AFC4-93D0744AC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547938"/>
          <a:ext cx="4889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07" name="Equation" r:id="rId23" imgW="161778" imgH="199923" progId="Equation.3">
                  <p:embed/>
                </p:oleObj>
              </mc:Choice>
              <mc:Fallback>
                <p:oleObj name="Equation" r:id="rId23" imgW="161778" imgH="199923" progId="Equation.3">
                  <p:embed/>
                  <p:pic>
                    <p:nvPicPr>
                      <p:cNvPr id="95258" name="Object 14">
                        <a:extLst>
                          <a:ext uri="{FF2B5EF4-FFF2-40B4-BE49-F238E27FC236}">
                            <a16:creationId xmlns:a16="http://schemas.microsoft.com/office/drawing/2014/main" id="{63489F28-B0B1-43D3-AFC4-93D0744AC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47938"/>
                        <a:ext cx="4889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9" name="Object 15">
            <a:extLst>
              <a:ext uri="{FF2B5EF4-FFF2-40B4-BE49-F238E27FC236}">
                <a16:creationId xmlns:a16="http://schemas.microsoft.com/office/drawing/2014/main" id="{04EC3D6A-0D9D-49BE-BBF2-C9E7ABA30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690938"/>
          <a:ext cx="5191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08" name="公式" r:id="rId25" imgW="181045" imgH="199923" progId="Equation.3">
                  <p:embed/>
                </p:oleObj>
              </mc:Choice>
              <mc:Fallback>
                <p:oleObj name="公式" r:id="rId25" imgW="181045" imgH="199923" progId="Equation.3">
                  <p:embed/>
                  <p:pic>
                    <p:nvPicPr>
                      <p:cNvPr id="95259" name="Object 15">
                        <a:extLst>
                          <a:ext uri="{FF2B5EF4-FFF2-40B4-BE49-F238E27FC236}">
                            <a16:creationId xmlns:a16="http://schemas.microsoft.com/office/drawing/2014/main" id="{04EC3D6A-0D9D-49BE-BBF2-C9E7ABA30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690938"/>
                        <a:ext cx="5191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2" name="AutoShape 30">
            <a:extLst>
              <a:ext uri="{FF2B5EF4-FFF2-40B4-BE49-F238E27FC236}">
                <a16:creationId xmlns:a16="http://schemas.microsoft.com/office/drawing/2014/main" id="{306C726A-49D0-4657-A346-DCDD8C53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0005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95264" name="AutoShape 32">
            <a:extLst>
              <a:ext uri="{FF2B5EF4-FFF2-40B4-BE49-F238E27FC236}">
                <a16:creationId xmlns:a16="http://schemas.microsoft.com/office/drawing/2014/main" id="{EA5043E1-8071-45CE-A2E0-61CC4E1C1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6143625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95265" name="Line 33">
            <a:extLst>
              <a:ext uri="{FF2B5EF4-FFF2-40B4-BE49-F238E27FC236}">
                <a16:creationId xmlns:a16="http://schemas.microsoft.com/office/drawing/2014/main" id="{BDE0870D-3841-4F1A-BABF-9E7C7E4B9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605338"/>
            <a:ext cx="0" cy="1981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6" name="Line 34">
            <a:extLst>
              <a:ext uri="{FF2B5EF4-FFF2-40B4-BE49-F238E27FC236}">
                <a16:creationId xmlns:a16="http://schemas.microsoft.com/office/drawing/2014/main" id="{AC98B921-1A75-4551-9DD7-B39ABB30B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595938"/>
            <a:ext cx="3276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5267" name="Object 17">
            <a:extLst>
              <a:ext uri="{FF2B5EF4-FFF2-40B4-BE49-F238E27FC236}">
                <a16:creationId xmlns:a16="http://schemas.microsoft.com/office/drawing/2014/main" id="{DFD6F89F-72B9-4EA2-BC27-165BD8DCD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062538"/>
          <a:ext cx="3349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09" name="Equation" r:id="rId27" imgW="85629" imgH="114198" progId="Equation.3">
                  <p:embed/>
                </p:oleObj>
              </mc:Choice>
              <mc:Fallback>
                <p:oleObj name="Equation" r:id="rId27" imgW="85629" imgH="114198" progId="Equation.3">
                  <p:embed/>
                  <p:pic>
                    <p:nvPicPr>
                      <p:cNvPr id="95267" name="Object 17">
                        <a:extLst>
                          <a:ext uri="{FF2B5EF4-FFF2-40B4-BE49-F238E27FC236}">
                            <a16:creationId xmlns:a16="http://schemas.microsoft.com/office/drawing/2014/main" id="{DFD6F89F-72B9-4EA2-BC27-165BD8DCD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62538"/>
                        <a:ext cx="3349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8" name="Line 36">
            <a:extLst>
              <a:ext uri="{FF2B5EF4-FFF2-40B4-BE49-F238E27FC236}">
                <a16:creationId xmlns:a16="http://schemas.microsoft.com/office/drawing/2014/main" id="{0871D47F-F032-4EA0-B180-C9AC3606E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910138"/>
            <a:ext cx="0" cy="685800"/>
          </a:xfrm>
          <a:prstGeom prst="line">
            <a:avLst/>
          </a:prstGeom>
          <a:noFill/>
          <a:ln w="19050">
            <a:solidFill>
              <a:srgbClr val="99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9" name="Line 37">
            <a:extLst>
              <a:ext uri="{FF2B5EF4-FFF2-40B4-BE49-F238E27FC236}">
                <a16:creationId xmlns:a16="http://schemas.microsoft.com/office/drawing/2014/main" id="{681DE64E-7A75-4910-A452-B7BC31E6A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6434138"/>
            <a:ext cx="838200" cy="0"/>
          </a:xfrm>
          <a:prstGeom prst="line">
            <a:avLst/>
          </a:prstGeom>
          <a:noFill/>
          <a:ln w="19050">
            <a:solidFill>
              <a:srgbClr val="99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5270" name="Object 18">
            <a:extLst>
              <a:ext uri="{FF2B5EF4-FFF2-40B4-BE49-F238E27FC236}">
                <a16:creationId xmlns:a16="http://schemas.microsoft.com/office/drawing/2014/main" id="{CC8D9445-781F-40A8-B1D4-D99D4A645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5214938"/>
          <a:ext cx="30638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10" name="Equation" r:id="rId29" imgW="85629" imgH="85725" progId="Equation.3">
                  <p:embed/>
                </p:oleObj>
              </mc:Choice>
              <mc:Fallback>
                <p:oleObj name="Equation" r:id="rId29" imgW="85629" imgH="85725" progId="Equation.3">
                  <p:embed/>
                  <p:pic>
                    <p:nvPicPr>
                      <p:cNvPr id="95270" name="Object 18">
                        <a:extLst>
                          <a:ext uri="{FF2B5EF4-FFF2-40B4-BE49-F238E27FC236}">
                            <a16:creationId xmlns:a16="http://schemas.microsoft.com/office/drawing/2014/main" id="{CC8D9445-781F-40A8-B1D4-D99D4A64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214938"/>
                        <a:ext cx="30638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1" name="Object 19">
            <a:extLst>
              <a:ext uri="{FF2B5EF4-FFF2-40B4-BE49-F238E27FC236}">
                <a16:creationId xmlns:a16="http://schemas.microsoft.com/office/drawing/2014/main" id="{6DCE8DBA-74C3-44E9-B3F9-41B3ED84D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0863" y="4419600"/>
          <a:ext cx="3381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11" name="Equation" r:id="rId31" imgW="104896" imgH="123689" progId="Equation.3">
                  <p:embed/>
                </p:oleObj>
              </mc:Choice>
              <mc:Fallback>
                <p:oleObj name="Equation" r:id="rId31" imgW="104896" imgH="123689" progId="Equation.3">
                  <p:embed/>
                  <p:pic>
                    <p:nvPicPr>
                      <p:cNvPr id="95271" name="Object 19">
                        <a:extLst>
                          <a:ext uri="{FF2B5EF4-FFF2-40B4-BE49-F238E27FC236}">
                            <a16:creationId xmlns:a16="http://schemas.microsoft.com/office/drawing/2014/main" id="{6DCE8DBA-74C3-44E9-B3F9-41B3ED84D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4419600"/>
                        <a:ext cx="3381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2" name="Object 20">
            <a:extLst>
              <a:ext uri="{FF2B5EF4-FFF2-40B4-BE49-F238E27FC236}">
                <a16:creationId xmlns:a16="http://schemas.microsoft.com/office/drawing/2014/main" id="{B7E96C29-7BD2-45B1-9B0B-EB9E46218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5595938"/>
          <a:ext cx="4889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12" name="Equation" r:id="rId33" imgW="161778" imgH="199923" progId="Equation.3">
                  <p:embed/>
                </p:oleObj>
              </mc:Choice>
              <mc:Fallback>
                <p:oleObj name="Equation" r:id="rId33" imgW="161778" imgH="199923" progId="Equation.3">
                  <p:embed/>
                  <p:pic>
                    <p:nvPicPr>
                      <p:cNvPr id="95272" name="Object 20">
                        <a:extLst>
                          <a:ext uri="{FF2B5EF4-FFF2-40B4-BE49-F238E27FC236}">
                            <a16:creationId xmlns:a16="http://schemas.microsoft.com/office/drawing/2014/main" id="{B7E96C29-7BD2-45B1-9B0B-EB9E46218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95938"/>
                        <a:ext cx="4889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3" name="Object 21">
            <a:extLst>
              <a:ext uri="{FF2B5EF4-FFF2-40B4-BE49-F238E27FC236}">
                <a16:creationId xmlns:a16="http://schemas.microsoft.com/office/drawing/2014/main" id="{FEDB10F3-1CAA-4DCF-BFF8-95C03C49D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6019800"/>
          <a:ext cx="519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13" name="Equation" r:id="rId35" imgW="181045" imgH="199923" progId="Equation.3">
                  <p:embed/>
                </p:oleObj>
              </mc:Choice>
              <mc:Fallback>
                <p:oleObj name="Equation" r:id="rId35" imgW="181045" imgH="199923" progId="Equation.3">
                  <p:embed/>
                  <p:pic>
                    <p:nvPicPr>
                      <p:cNvPr id="95273" name="Object 21">
                        <a:extLst>
                          <a:ext uri="{FF2B5EF4-FFF2-40B4-BE49-F238E27FC236}">
                            <a16:creationId xmlns:a16="http://schemas.microsoft.com/office/drawing/2014/main" id="{FEDB10F3-1CAA-4DCF-BFF8-95C03C49D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019800"/>
                        <a:ext cx="5191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75" name="Line 43">
            <a:extLst>
              <a:ext uri="{FF2B5EF4-FFF2-40B4-BE49-F238E27FC236}">
                <a16:creationId xmlns:a16="http://schemas.microsoft.com/office/drawing/2014/main" id="{C5AD25A2-6F5F-4687-A76B-32CCCFF3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757738"/>
            <a:ext cx="1676400" cy="1676400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76" name="Rectangle 44">
            <a:extLst>
              <a:ext uri="{FF2B5EF4-FFF2-40B4-BE49-F238E27FC236}">
                <a16:creationId xmlns:a16="http://schemas.microsoft.com/office/drawing/2014/main" id="{19E492DB-7A84-4B8B-A0F7-95F67E989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57175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四</a:t>
            </a:r>
            <a:r>
              <a:rPr kumimoji="0" lang="en-US" altLang="zh-CN">
                <a:solidFill>
                  <a:srgbClr val="FFFF00"/>
                </a:solidFill>
              </a:rPr>
              <a:t>.   </a:t>
            </a:r>
            <a:r>
              <a:rPr kumimoji="0" lang="zh-CN" altLang="en-US">
                <a:solidFill>
                  <a:srgbClr val="FFFF00"/>
                </a:solidFill>
              </a:rPr>
              <a:t>圆偏振光  椭圆偏振光</a:t>
            </a:r>
          </a:p>
        </p:txBody>
      </p:sp>
      <p:sp>
        <p:nvSpPr>
          <p:cNvPr id="95277" name="Rectangle 45">
            <a:extLst>
              <a:ext uri="{FF2B5EF4-FFF2-40B4-BE49-F238E27FC236}">
                <a16:creationId xmlns:a16="http://schemas.microsoft.com/office/drawing/2014/main" id="{B141363D-1296-4EEA-B43E-E33B82094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785813"/>
            <a:ext cx="635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两相互垂直、同频、相差恒定的线偏振光</a:t>
            </a:r>
          </a:p>
        </p:txBody>
      </p:sp>
      <p:sp>
        <p:nvSpPr>
          <p:cNvPr id="32804" name="灯片编号占位符 1">
            <a:extLst>
              <a:ext uri="{FF2B5EF4-FFF2-40B4-BE49-F238E27FC236}">
                <a16:creationId xmlns:a16="http://schemas.microsoft.com/office/drawing/2014/main" id="{1F78FA33-8850-4F57-8938-D4DD8297C8C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08E596-09BF-47A9-A7DC-54A0F335F706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utoUpdateAnimBg="0"/>
      <p:bldP spid="95243" grpId="0" autoUpdateAnimBg="0"/>
      <p:bldP spid="95249" grpId="0" autoUpdateAnimBg="0"/>
      <p:bldP spid="95262" grpId="0" animBg="1"/>
      <p:bldP spid="95264" grpId="0" animBg="1"/>
      <p:bldP spid="95276" grpId="0" autoUpdateAnimBg="0"/>
      <p:bldP spid="9527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B1F2A85-6342-4F5F-9D73-CD86778BC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5240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>
                <a:solidFill>
                  <a:srgbClr val="00CC99"/>
                </a:solidFill>
              </a:rPr>
              <a:t>右旋正椭圆偏振光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D92A6A5-561E-4449-9670-5437D0D7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75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bg1"/>
                </a:solidFill>
              </a:rPr>
              <a:t>3. </a:t>
            </a:r>
            <a:r>
              <a:rPr kumimoji="0" lang="zh-CN" altLang="en-US">
                <a:solidFill>
                  <a:schemeClr val="hlink"/>
                </a:solidFill>
              </a:rPr>
              <a:t>当</a:t>
            </a:r>
            <a:endParaRPr kumimoji="0" lang="zh-CN" altLang="en-US">
              <a:solidFill>
                <a:srgbClr val="66FFFF"/>
              </a:solidFill>
            </a:endParaRPr>
          </a:p>
        </p:txBody>
      </p:sp>
      <p:graphicFrame>
        <p:nvGraphicFramePr>
          <p:cNvPr id="96260" name="Object 2">
            <a:extLst>
              <a:ext uri="{FF2B5EF4-FFF2-40B4-BE49-F238E27FC236}">
                <a16:creationId xmlns:a16="http://schemas.microsoft.com/office/drawing/2014/main" id="{8D2D48F8-30A5-4057-A3B1-8034856F9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85750"/>
          <a:ext cx="15541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76" name="Equation" r:id="rId3" imgW="609498" imgH="180941" progId="Equation.3">
                  <p:embed/>
                </p:oleObj>
              </mc:Choice>
              <mc:Fallback>
                <p:oleObj name="Equation" r:id="rId3" imgW="609498" imgH="180941" progId="Equation.3">
                  <p:embed/>
                  <p:pic>
                    <p:nvPicPr>
                      <p:cNvPr id="96260" name="Object 2">
                        <a:extLst>
                          <a:ext uri="{FF2B5EF4-FFF2-40B4-BE49-F238E27FC236}">
                            <a16:creationId xmlns:a16="http://schemas.microsoft.com/office/drawing/2014/main" id="{8D2D48F8-30A5-4057-A3B1-8034856F9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85750"/>
                        <a:ext cx="15541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0">
            <a:extLst>
              <a:ext uri="{FF2B5EF4-FFF2-40B4-BE49-F238E27FC236}">
                <a16:creationId xmlns:a16="http://schemas.microsoft.com/office/drawing/2014/main" id="{64C5737A-B06E-40FA-9D91-5C5F658DD6AF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857250"/>
            <a:ext cx="2316163" cy="528638"/>
            <a:chOff x="571472" y="928670"/>
            <a:chExt cx="2316174" cy="528638"/>
          </a:xfrm>
        </p:grpSpPr>
        <p:graphicFrame>
          <p:nvGraphicFramePr>
            <p:cNvPr id="33840" name="Object 3">
              <a:extLst>
                <a:ext uri="{FF2B5EF4-FFF2-40B4-BE49-F238E27FC236}">
                  <a16:creationId xmlns:a16="http://schemas.microsoft.com/office/drawing/2014/main" id="{93624523-BF2E-4417-9EB2-B32F6BFC01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472" y="1063611"/>
            <a:ext cx="366712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77" name="Equation" r:id="rId5" imgW="114376" imgH="114198" progId="Equation.3">
                    <p:embed/>
                  </p:oleObj>
                </mc:Choice>
                <mc:Fallback>
                  <p:oleObj name="Equation" r:id="rId5" imgW="114376" imgH="114198" progId="Equation.3">
                    <p:embed/>
                    <p:pic>
                      <p:nvPicPr>
                        <p:cNvPr id="33840" name="Object 3">
                          <a:extLst>
                            <a:ext uri="{FF2B5EF4-FFF2-40B4-BE49-F238E27FC236}">
                              <a16:creationId xmlns:a16="http://schemas.microsoft.com/office/drawing/2014/main" id="{93624523-BF2E-4417-9EB2-B32F6BFC01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472" y="1063611"/>
                          <a:ext cx="366712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1" name="Rectangle 6">
              <a:extLst>
                <a:ext uri="{FF2B5EF4-FFF2-40B4-BE49-F238E27FC236}">
                  <a16:creationId xmlns:a16="http://schemas.microsoft.com/office/drawing/2014/main" id="{03CD977F-1B15-4050-ADB6-CAEB94DA0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1000108"/>
              <a:ext cx="1714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>
                  <a:solidFill>
                    <a:schemeClr val="hlink"/>
                  </a:solidFill>
                </a:rPr>
                <a:t>比    滞后   </a:t>
              </a:r>
              <a:r>
                <a:rPr kumimoji="0" lang="zh-CN" altLang="en-US">
                  <a:solidFill>
                    <a:srgbClr val="66FFFF"/>
                  </a:solidFill>
                </a:rPr>
                <a:t>   </a:t>
              </a:r>
            </a:p>
          </p:txBody>
        </p:sp>
        <p:graphicFrame>
          <p:nvGraphicFramePr>
            <p:cNvPr id="33842" name="Object 4">
              <a:extLst>
                <a:ext uri="{FF2B5EF4-FFF2-40B4-BE49-F238E27FC236}">
                  <a16:creationId xmlns:a16="http://schemas.microsoft.com/office/drawing/2014/main" id="{6A76F372-7954-422D-8D1A-F9CCFEF6AF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4414" y="1006475"/>
            <a:ext cx="36671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78" name="Equation" r:id="rId7" imgW="114376" imgH="142977" progId="Equation.3">
                    <p:embed/>
                  </p:oleObj>
                </mc:Choice>
                <mc:Fallback>
                  <p:oleObj name="Equation" r:id="rId7" imgW="114376" imgH="142977" progId="Equation.3">
                    <p:embed/>
                    <p:pic>
                      <p:nvPicPr>
                        <p:cNvPr id="33842" name="Object 4">
                          <a:extLst>
                            <a:ext uri="{FF2B5EF4-FFF2-40B4-BE49-F238E27FC236}">
                              <a16:creationId xmlns:a16="http://schemas.microsoft.com/office/drawing/2014/main" id="{6A76F372-7954-422D-8D1A-F9CCFEF6AF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1006475"/>
                          <a:ext cx="366713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3" name="Object 5">
              <a:extLst>
                <a:ext uri="{FF2B5EF4-FFF2-40B4-BE49-F238E27FC236}">
                  <a16:creationId xmlns:a16="http://schemas.microsoft.com/office/drawing/2014/main" id="{199F951F-091F-479E-83BF-382AD19260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4546" y="928670"/>
            <a:ext cx="673100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79" name="Equation" r:id="rId9" imgW="238233" imgH="180941" progId="Equation.3">
                    <p:embed/>
                  </p:oleObj>
                </mc:Choice>
                <mc:Fallback>
                  <p:oleObj name="Equation" r:id="rId9" imgW="238233" imgH="180941" progId="Equation.3">
                    <p:embed/>
                    <p:pic>
                      <p:nvPicPr>
                        <p:cNvPr id="33843" name="Object 5">
                          <a:extLst>
                            <a:ext uri="{FF2B5EF4-FFF2-40B4-BE49-F238E27FC236}">
                              <a16:creationId xmlns:a16="http://schemas.microsoft.com/office/drawing/2014/main" id="{199F951F-091F-479E-83BF-382AD19260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928670"/>
                          <a:ext cx="673100" cy="512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5" name="Rectangle 9">
            <a:extLst>
              <a:ext uri="{FF2B5EF4-FFF2-40B4-BE49-F238E27FC236}">
                <a16:creationId xmlns:a16="http://schemas.microsoft.com/office/drawing/2014/main" id="{E5815F5A-4245-45A0-AE01-33617EBFC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solidFill>
                  <a:schemeClr val="hlink"/>
                </a:solidFill>
              </a:rPr>
              <a:t>4. </a:t>
            </a:r>
            <a:r>
              <a:rPr kumimoji="0" lang="zh-CN" altLang="en-US">
                <a:solidFill>
                  <a:schemeClr val="hlink"/>
                </a:solidFill>
              </a:rPr>
              <a:t>当</a:t>
            </a:r>
          </a:p>
        </p:txBody>
      </p:sp>
      <p:graphicFrame>
        <p:nvGraphicFramePr>
          <p:cNvPr id="96266" name="Object 6">
            <a:extLst>
              <a:ext uri="{FF2B5EF4-FFF2-40B4-BE49-F238E27FC236}">
                <a16:creationId xmlns:a16="http://schemas.microsoft.com/office/drawing/2014/main" id="{1E765DAD-5E40-4B91-8EA5-02D690EB5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060575"/>
          <a:ext cx="18272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80" name="Equation" r:id="rId11" imgW="723875" imgH="180941" progId="Equation.3">
                  <p:embed/>
                </p:oleObj>
              </mc:Choice>
              <mc:Fallback>
                <p:oleObj name="Equation" r:id="rId11" imgW="723875" imgH="180941" progId="Equation.3">
                  <p:embed/>
                  <p:pic>
                    <p:nvPicPr>
                      <p:cNvPr id="96266" name="Object 6">
                        <a:extLst>
                          <a:ext uri="{FF2B5EF4-FFF2-40B4-BE49-F238E27FC236}">
                            <a16:creationId xmlns:a16="http://schemas.microsoft.com/office/drawing/2014/main" id="{1E765DAD-5E40-4B91-8EA5-02D690EB5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060575"/>
                        <a:ext cx="18272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7">
            <a:extLst>
              <a:ext uri="{FF2B5EF4-FFF2-40B4-BE49-F238E27FC236}">
                <a16:creationId xmlns:a16="http://schemas.microsoft.com/office/drawing/2014/main" id="{155EE39C-A638-4348-A0DC-281E383F6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8925" y="1500188"/>
          <a:ext cx="16160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81" name="公式" r:id="rId13" imgW="733355" imgH="419134" progId="Equation.3">
                  <p:embed/>
                </p:oleObj>
              </mc:Choice>
              <mc:Fallback>
                <p:oleObj name="公式" r:id="rId13" imgW="733355" imgH="419134" progId="Equation.3">
                  <p:embed/>
                  <p:pic>
                    <p:nvPicPr>
                      <p:cNvPr id="96267" name="Object 7">
                        <a:extLst>
                          <a:ext uri="{FF2B5EF4-FFF2-40B4-BE49-F238E27FC236}">
                            <a16:creationId xmlns:a16="http://schemas.microsoft.com/office/drawing/2014/main" id="{155EE39C-A638-4348-A0DC-281E383F6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500188"/>
                        <a:ext cx="16160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8" name="Line 12">
            <a:extLst>
              <a:ext uri="{FF2B5EF4-FFF2-40B4-BE49-F238E27FC236}">
                <a16:creationId xmlns:a16="http://schemas.microsoft.com/office/drawing/2014/main" id="{867AB138-2E1B-4FC9-890C-161E370BF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7175"/>
            <a:ext cx="0" cy="1981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9" name="Line 13">
            <a:extLst>
              <a:ext uri="{FF2B5EF4-FFF2-40B4-BE49-F238E27FC236}">
                <a16:creationId xmlns:a16="http://schemas.microsoft.com/office/drawing/2014/main" id="{6DF5DBAE-2246-4620-A657-DD9180812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247775"/>
            <a:ext cx="3276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6270" name="Object 8">
            <a:extLst>
              <a:ext uri="{FF2B5EF4-FFF2-40B4-BE49-F238E27FC236}">
                <a16:creationId xmlns:a16="http://schemas.microsoft.com/office/drawing/2014/main" id="{03E5217D-2EAB-49D6-ABAD-B8AE44F2E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889000"/>
          <a:ext cx="3349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82" name="Equation" r:id="rId15" imgW="85629" imgH="114198" progId="Equation.3">
                  <p:embed/>
                </p:oleObj>
              </mc:Choice>
              <mc:Fallback>
                <p:oleObj name="Equation" r:id="rId15" imgW="85629" imgH="114198" progId="Equation.3">
                  <p:embed/>
                  <p:pic>
                    <p:nvPicPr>
                      <p:cNvPr id="96270" name="Object 8">
                        <a:extLst>
                          <a:ext uri="{FF2B5EF4-FFF2-40B4-BE49-F238E27FC236}">
                            <a16:creationId xmlns:a16="http://schemas.microsoft.com/office/drawing/2014/main" id="{03E5217D-2EAB-49D6-ABAD-B8AE44F2E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889000"/>
                        <a:ext cx="3349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9">
            <a:extLst>
              <a:ext uri="{FF2B5EF4-FFF2-40B4-BE49-F238E27FC236}">
                <a16:creationId xmlns:a16="http://schemas.microsoft.com/office/drawing/2014/main" id="{1F9E0630-5491-442A-AD3E-44A6BB6BE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866775"/>
          <a:ext cx="3063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83" name="Equation" r:id="rId17" imgW="85629" imgH="85725" progId="Equation.3">
                  <p:embed/>
                </p:oleObj>
              </mc:Choice>
              <mc:Fallback>
                <p:oleObj name="Equation" r:id="rId17" imgW="85629" imgH="85725" progId="Equation.3">
                  <p:embed/>
                  <p:pic>
                    <p:nvPicPr>
                      <p:cNvPr id="96271" name="Object 9">
                        <a:extLst>
                          <a:ext uri="{FF2B5EF4-FFF2-40B4-BE49-F238E27FC236}">
                            <a16:creationId xmlns:a16="http://schemas.microsoft.com/office/drawing/2014/main" id="{1F9E0630-5491-442A-AD3E-44A6BB6BE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866775"/>
                        <a:ext cx="30638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10">
            <a:extLst>
              <a:ext uri="{FF2B5EF4-FFF2-40B4-BE49-F238E27FC236}">
                <a16:creationId xmlns:a16="http://schemas.microsoft.com/office/drawing/2014/main" id="{DD990F48-0FB3-4094-BA38-9827B8547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180975"/>
          <a:ext cx="3381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84" name="Equation" r:id="rId19" imgW="104896" imgH="123689" progId="Equation.3">
                  <p:embed/>
                </p:oleObj>
              </mc:Choice>
              <mc:Fallback>
                <p:oleObj name="Equation" r:id="rId19" imgW="104896" imgH="123689" progId="Equation.3">
                  <p:embed/>
                  <p:pic>
                    <p:nvPicPr>
                      <p:cNvPr id="96272" name="Object 10">
                        <a:extLst>
                          <a:ext uri="{FF2B5EF4-FFF2-40B4-BE49-F238E27FC236}">
                            <a16:creationId xmlns:a16="http://schemas.microsoft.com/office/drawing/2014/main" id="{DD990F48-0FB3-4094-BA38-9827B85476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0975"/>
                        <a:ext cx="3381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3" name="Object 11">
            <a:extLst>
              <a:ext uri="{FF2B5EF4-FFF2-40B4-BE49-F238E27FC236}">
                <a16:creationId xmlns:a16="http://schemas.microsoft.com/office/drawing/2014/main" id="{D465D5B8-7EBD-4B8D-BB3F-B23943A1A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638175"/>
          <a:ext cx="4889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85" name="Equation" r:id="rId21" imgW="161778" imgH="199923" progId="Equation.3">
                  <p:embed/>
                </p:oleObj>
              </mc:Choice>
              <mc:Fallback>
                <p:oleObj name="Equation" r:id="rId21" imgW="161778" imgH="199923" progId="Equation.3">
                  <p:embed/>
                  <p:pic>
                    <p:nvPicPr>
                      <p:cNvPr id="96273" name="Object 11">
                        <a:extLst>
                          <a:ext uri="{FF2B5EF4-FFF2-40B4-BE49-F238E27FC236}">
                            <a16:creationId xmlns:a16="http://schemas.microsoft.com/office/drawing/2014/main" id="{D465D5B8-7EBD-4B8D-BB3F-B23943A1A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638175"/>
                        <a:ext cx="4889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2">
            <a:extLst>
              <a:ext uri="{FF2B5EF4-FFF2-40B4-BE49-F238E27FC236}">
                <a16:creationId xmlns:a16="http://schemas.microsoft.com/office/drawing/2014/main" id="{4C6EC7B8-EB6B-48A1-B409-CE3483EB2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571625"/>
          <a:ext cx="519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86" name="Equation" r:id="rId23" imgW="181045" imgH="199923" progId="Equation.3">
                  <p:embed/>
                </p:oleObj>
              </mc:Choice>
              <mc:Fallback>
                <p:oleObj name="Equation" r:id="rId23" imgW="181045" imgH="199923" progId="Equation.3">
                  <p:embed/>
                  <p:pic>
                    <p:nvPicPr>
                      <p:cNvPr id="96274" name="Object 12">
                        <a:extLst>
                          <a:ext uri="{FF2B5EF4-FFF2-40B4-BE49-F238E27FC236}">
                            <a16:creationId xmlns:a16="http://schemas.microsoft.com/office/drawing/2014/main" id="{4C6EC7B8-EB6B-48A1-B409-CE3483EB2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71625"/>
                        <a:ext cx="5191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5" name="Oval 19">
            <a:extLst>
              <a:ext uri="{FF2B5EF4-FFF2-40B4-BE49-F238E27FC236}">
                <a16:creationId xmlns:a16="http://schemas.microsoft.com/office/drawing/2014/main" id="{FD0C1492-569D-4EE2-8E7F-A35FDACE4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882650"/>
            <a:ext cx="1828800" cy="762000"/>
          </a:xfrm>
          <a:prstGeom prst="ellipse">
            <a:avLst/>
          </a:prstGeom>
          <a:noFill/>
          <a:ln w="19050">
            <a:solidFill>
              <a:srgbClr val="99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96276" name="Line 20">
            <a:extLst>
              <a:ext uri="{FF2B5EF4-FFF2-40B4-BE49-F238E27FC236}">
                <a16:creationId xmlns:a16="http://schemas.microsoft.com/office/drawing/2014/main" id="{A4D5AFEF-4A2D-45AB-A8AA-F00AD9517FD1}"/>
              </a:ext>
            </a:extLst>
          </p:cNvPr>
          <p:cNvSpPr>
            <a:spLocks noChangeShapeType="1"/>
          </p:cNvSpPr>
          <p:nvPr/>
        </p:nvSpPr>
        <p:spPr bwMode="auto">
          <a:xfrm rot="-698298">
            <a:off x="7239000" y="909638"/>
            <a:ext cx="228600" cy="152400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1" name="Rectangle 25">
            <a:extLst>
              <a:ext uri="{FF2B5EF4-FFF2-40B4-BE49-F238E27FC236}">
                <a16:creationId xmlns:a16="http://schemas.microsoft.com/office/drawing/2014/main" id="{B80137BE-B8E6-4E85-BC67-9A627823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14325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CC99"/>
                </a:solidFill>
              </a:rPr>
              <a:t>左旋正椭圆偏振光</a:t>
            </a:r>
          </a:p>
        </p:txBody>
      </p:sp>
      <p:sp>
        <p:nvSpPr>
          <p:cNvPr id="96282" name="Line 26">
            <a:extLst>
              <a:ext uri="{FF2B5EF4-FFF2-40B4-BE49-F238E27FC236}">
                <a16:creationId xmlns:a16="http://schemas.microsoft.com/office/drawing/2014/main" id="{EBD192E8-ABD7-4BA5-9563-520716A5D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760663"/>
            <a:ext cx="1588" cy="1981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0E8EB246-7A4A-4DA8-BAD4-E436DDB5B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51263"/>
            <a:ext cx="3276600" cy="15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6284" name="Object 16">
            <a:extLst>
              <a:ext uri="{FF2B5EF4-FFF2-40B4-BE49-F238E27FC236}">
                <a16:creationId xmlns:a16="http://schemas.microsoft.com/office/drawing/2014/main" id="{9BD87CF1-D75B-4010-9447-725BFF010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3392488"/>
          <a:ext cx="3349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87" name="Equation" r:id="rId25" imgW="85629" imgH="114198" progId="Equation.3">
                  <p:embed/>
                </p:oleObj>
              </mc:Choice>
              <mc:Fallback>
                <p:oleObj name="Equation" r:id="rId25" imgW="85629" imgH="114198" progId="Equation.3">
                  <p:embed/>
                  <p:pic>
                    <p:nvPicPr>
                      <p:cNvPr id="96284" name="Object 16">
                        <a:extLst>
                          <a:ext uri="{FF2B5EF4-FFF2-40B4-BE49-F238E27FC236}">
                            <a16:creationId xmlns:a16="http://schemas.microsoft.com/office/drawing/2014/main" id="{9BD87CF1-D75B-4010-9447-725BFF010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92488"/>
                        <a:ext cx="3349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5" name="Object 17">
            <a:extLst>
              <a:ext uri="{FF2B5EF4-FFF2-40B4-BE49-F238E27FC236}">
                <a16:creationId xmlns:a16="http://schemas.microsoft.com/office/drawing/2014/main" id="{20BE936F-9C56-4FEA-A0EF-3AE502210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3370263"/>
          <a:ext cx="30638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88" name="Equation" r:id="rId27" imgW="85629" imgH="85725" progId="Equation.3">
                  <p:embed/>
                </p:oleObj>
              </mc:Choice>
              <mc:Fallback>
                <p:oleObj name="Equation" r:id="rId27" imgW="85629" imgH="85725" progId="Equation.3">
                  <p:embed/>
                  <p:pic>
                    <p:nvPicPr>
                      <p:cNvPr id="96285" name="Object 17">
                        <a:extLst>
                          <a:ext uri="{FF2B5EF4-FFF2-40B4-BE49-F238E27FC236}">
                            <a16:creationId xmlns:a16="http://schemas.microsoft.com/office/drawing/2014/main" id="{20BE936F-9C56-4FEA-A0EF-3AE502210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370263"/>
                        <a:ext cx="30638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6" name="Object 18">
            <a:extLst>
              <a:ext uri="{FF2B5EF4-FFF2-40B4-BE49-F238E27FC236}">
                <a16:creationId xmlns:a16="http://schemas.microsoft.com/office/drawing/2014/main" id="{C5228F16-A982-4428-BE3A-D4593C129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684463"/>
          <a:ext cx="3381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89" name="Equation" r:id="rId29" imgW="104896" imgH="123689" progId="Equation.3">
                  <p:embed/>
                </p:oleObj>
              </mc:Choice>
              <mc:Fallback>
                <p:oleObj name="Equation" r:id="rId29" imgW="104896" imgH="123689" progId="Equation.3">
                  <p:embed/>
                  <p:pic>
                    <p:nvPicPr>
                      <p:cNvPr id="96286" name="Object 18">
                        <a:extLst>
                          <a:ext uri="{FF2B5EF4-FFF2-40B4-BE49-F238E27FC236}">
                            <a16:creationId xmlns:a16="http://schemas.microsoft.com/office/drawing/2014/main" id="{C5228F16-A982-4428-BE3A-D4593C129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84463"/>
                        <a:ext cx="33813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7" name="Object 19">
            <a:extLst>
              <a:ext uri="{FF2B5EF4-FFF2-40B4-BE49-F238E27FC236}">
                <a16:creationId xmlns:a16="http://schemas.microsoft.com/office/drawing/2014/main" id="{D884ABC3-5200-4976-A5C9-AEA8A4F6A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3143250"/>
          <a:ext cx="4889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90" name="Equation" r:id="rId31" imgW="161778" imgH="199923" progId="Equation.3">
                  <p:embed/>
                </p:oleObj>
              </mc:Choice>
              <mc:Fallback>
                <p:oleObj name="Equation" r:id="rId31" imgW="161778" imgH="199923" progId="Equation.3">
                  <p:embed/>
                  <p:pic>
                    <p:nvPicPr>
                      <p:cNvPr id="96287" name="Object 19">
                        <a:extLst>
                          <a:ext uri="{FF2B5EF4-FFF2-40B4-BE49-F238E27FC236}">
                            <a16:creationId xmlns:a16="http://schemas.microsoft.com/office/drawing/2014/main" id="{D884ABC3-5200-4976-A5C9-AEA8A4F6A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3143250"/>
                        <a:ext cx="4889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8" name="Object 20">
            <a:extLst>
              <a:ext uri="{FF2B5EF4-FFF2-40B4-BE49-F238E27FC236}">
                <a16:creationId xmlns:a16="http://schemas.microsoft.com/office/drawing/2014/main" id="{EB7E2D4E-78D5-48B5-A586-CD04D10FB5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098925"/>
          <a:ext cx="519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91" name="Equation" r:id="rId33" imgW="181045" imgH="199923" progId="Equation.3">
                  <p:embed/>
                </p:oleObj>
              </mc:Choice>
              <mc:Fallback>
                <p:oleObj name="Equation" r:id="rId33" imgW="181045" imgH="199923" progId="Equation.3">
                  <p:embed/>
                  <p:pic>
                    <p:nvPicPr>
                      <p:cNvPr id="96288" name="Object 20">
                        <a:extLst>
                          <a:ext uri="{FF2B5EF4-FFF2-40B4-BE49-F238E27FC236}">
                            <a16:creationId xmlns:a16="http://schemas.microsoft.com/office/drawing/2014/main" id="{EB7E2D4E-78D5-48B5-A586-CD04D10FB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098925"/>
                        <a:ext cx="5191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9" name="Oval 33">
            <a:extLst>
              <a:ext uri="{FF2B5EF4-FFF2-40B4-BE49-F238E27FC236}">
                <a16:creationId xmlns:a16="http://schemas.microsoft.com/office/drawing/2014/main" id="{88397CD8-DE1E-4C4F-9205-FC28768C6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86138"/>
            <a:ext cx="1828800" cy="762000"/>
          </a:xfrm>
          <a:prstGeom prst="ellipse">
            <a:avLst/>
          </a:prstGeom>
          <a:noFill/>
          <a:ln w="19050">
            <a:solidFill>
              <a:srgbClr val="99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96290" name="Line 34">
            <a:extLst>
              <a:ext uri="{FF2B5EF4-FFF2-40B4-BE49-F238E27FC236}">
                <a16:creationId xmlns:a16="http://schemas.microsoft.com/office/drawing/2014/main" id="{D9EE971B-5371-484C-98F3-B5EF2125772F}"/>
              </a:ext>
            </a:extLst>
          </p:cNvPr>
          <p:cNvSpPr>
            <a:spLocks noChangeShapeType="1"/>
          </p:cNvSpPr>
          <p:nvPr/>
        </p:nvSpPr>
        <p:spPr bwMode="auto">
          <a:xfrm rot="-698298">
            <a:off x="7239000" y="3413125"/>
            <a:ext cx="228600" cy="152400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2" name="Rectangle 36">
            <a:extLst>
              <a:ext uri="{FF2B5EF4-FFF2-40B4-BE49-F238E27FC236}">
                <a16:creationId xmlns:a16="http://schemas.microsoft.com/office/drawing/2014/main" id="{F0CDC36A-6E1B-4880-86CE-69A3629DD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7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hlink"/>
                </a:solidFill>
              </a:rPr>
              <a:t>5. </a:t>
            </a:r>
            <a:r>
              <a:rPr kumimoji="0" lang="zh-CN" altLang="en-US">
                <a:solidFill>
                  <a:schemeClr val="hlink"/>
                </a:solidFill>
              </a:rPr>
              <a:t>当</a:t>
            </a:r>
          </a:p>
        </p:txBody>
      </p:sp>
      <p:graphicFrame>
        <p:nvGraphicFramePr>
          <p:cNvPr id="96293" name="Object 22">
            <a:extLst>
              <a:ext uri="{FF2B5EF4-FFF2-40B4-BE49-F238E27FC236}">
                <a16:creationId xmlns:a16="http://schemas.microsoft.com/office/drawing/2014/main" id="{84CA61E6-22BD-4E50-9015-C6AFBC08A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3643313"/>
          <a:ext cx="6397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92" name="Equation" r:id="rId35" imgW="228753" imgH="161959" progId="Equation.3">
                  <p:embed/>
                </p:oleObj>
              </mc:Choice>
              <mc:Fallback>
                <p:oleObj name="Equation" r:id="rId35" imgW="228753" imgH="161959" progId="Equation.3">
                  <p:embed/>
                  <p:pic>
                    <p:nvPicPr>
                      <p:cNvPr id="96293" name="Object 22">
                        <a:extLst>
                          <a:ext uri="{FF2B5EF4-FFF2-40B4-BE49-F238E27FC236}">
                            <a16:creationId xmlns:a16="http://schemas.microsoft.com/office/drawing/2014/main" id="{84CA61E6-22BD-4E50-9015-C6AFBC08A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643313"/>
                        <a:ext cx="6397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4" name="Rectangle 38">
            <a:extLst>
              <a:ext uri="{FF2B5EF4-FFF2-40B4-BE49-F238E27FC236}">
                <a16:creationId xmlns:a16="http://schemas.microsoft.com/office/drawing/2014/main" id="{F9286072-CC0F-4C49-91A7-340298C4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CC99"/>
                </a:solidFill>
              </a:rPr>
              <a:t>为斜椭圆偏振光</a:t>
            </a:r>
          </a:p>
        </p:txBody>
      </p:sp>
      <p:grpSp>
        <p:nvGrpSpPr>
          <p:cNvPr id="3" name="组合 51">
            <a:extLst>
              <a:ext uri="{FF2B5EF4-FFF2-40B4-BE49-F238E27FC236}">
                <a16:creationId xmlns:a16="http://schemas.microsoft.com/office/drawing/2014/main" id="{A9081C3A-1B54-4248-A212-1393D4B36528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2571750"/>
            <a:ext cx="2357438" cy="512763"/>
            <a:chOff x="714348" y="2571744"/>
            <a:chExt cx="2357454" cy="512763"/>
          </a:xfrm>
        </p:grpSpPr>
        <p:sp>
          <p:nvSpPr>
            <p:cNvPr id="33836" name="Rectangle 23">
              <a:extLst>
                <a:ext uri="{FF2B5EF4-FFF2-40B4-BE49-F238E27FC236}">
                  <a16:creationId xmlns:a16="http://schemas.microsoft.com/office/drawing/2014/main" id="{8B0C5CEF-372C-4457-960D-198D3C4E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611438"/>
              <a:ext cx="19591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>
                  <a:solidFill>
                    <a:schemeClr val="hlink"/>
                  </a:solidFill>
                </a:rPr>
                <a:t>比     滞后 </a:t>
              </a:r>
              <a:r>
                <a:rPr kumimoji="0" lang="zh-CN" altLang="en-US">
                  <a:solidFill>
                    <a:srgbClr val="66FFFF"/>
                  </a:solidFill>
                </a:rPr>
                <a:t>     </a:t>
              </a:r>
            </a:p>
          </p:txBody>
        </p:sp>
        <p:graphicFrame>
          <p:nvGraphicFramePr>
            <p:cNvPr id="33837" name="Object 14">
              <a:extLst>
                <a:ext uri="{FF2B5EF4-FFF2-40B4-BE49-F238E27FC236}">
                  <a16:creationId xmlns:a16="http://schemas.microsoft.com/office/drawing/2014/main" id="{4423ADDD-0E14-410D-B6D2-57950654FF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28" y="2657475"/>
            <a:ext cx="366713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93" name="Equation" r:id="rId37" imgW="114376" imgH="114198" progId="Equation.3">
                    <p:embed/>
                  </p:oleObj>
                </mc:Choice>
                <mc:Fallback>
                  <p:oleObj name="Equation" r:id="rId37" imgW="114376" imgH="114198" progId="Equation.3">
                    <p:embed/>
                    <p:pic>
                      <p:nvPicPr>
                        <p:cNvPr id="33837" name="Object 14">
                          <a:extLst>
                            <a:ext uri="{FF2B5EF4-FFF2-40B4-BE49-F238E27FC236}">
                              <a16:creationId xmlns:a16="http://schemas.microsoft.com/office/drawing/2014/main" id="{4423ADDD-0E14-410D-B6D2-57950654FF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2657475"/>
                          <a:ext cx="366713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8" name="Object 15">
              <a:extLst>
                <a:ext uri="{FF2B5EF4-FFF2-40B4-BE49-F238E27FC236}">
                  <a16:creationId xmlns:a16="http://schemas.microsoft.com/office/drawing/2014/main" id="{526E0857-1A7A-414B-A98B-3BDA72F9E5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348" y="2646360"/>
            <a:ext cx="366712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94" name="Equation" r:id="rId39" imgW="114376" imgH="142977" progId="Equation.3">
                    <p:embed/>
                  </p:oleObj>
                </mc:Choice>
                <mc:Fallback>
                  <p:oleObj name="Equation" r:id="rId39" imgW="114376" imgH="142977" progId="Equation.3">
                    <p:embed/>
                    <p:pic>
                      <p:nvPicPr>
                        <p:cNvPr id="33838" name="Object 15">
                          <a:extLst>
                            <a:ext uri="{FF2B5EF4-FFF2-40B4-BE49-F238E27FC236}">
                              <a16:creationId xmlns:a16="http://schemas.microsoft.com/office/drawing/2014/main" id="{526E0857-1A7A-414B-A98B-3BDA72F9E5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48" y="2646360"/>
                          <a:ext cx="366712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9" name="Object 23">
              <a:extLst>
                <a:ext uri="{FF2B5EF4-FFF2-40B4-BE49-F238E27FC236}">
                  <a16:creationId xmlns:a16="http://schemas.microsoft.com/office/drawing/2014/main" id="{ED6D67B4-D728-4FC4-8997-03275E0BC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8702" y="2571744"/>
            <a:ext cx="673100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95" name="Equation" r:id="rId41" imgW="238233" imgH="180941" progId="Equation.3">
                    <p:embed/>
                  </p:oleObj>
                </mc:Choice>
                <mc:Fallback>
                  <p:oleObj name="Equation" r:id="rId41" imgW="238233" imgH="180941" progId="Equation.3">
                    <p:embed/>
                    <p:pic>
                      <p:nvPicPr>
                        <p:cNvPr id="33839" name="Object 23">
                          <a:extLst>
                            <a:ext uri="{FF2B5EF4-FFF2-40B4-BE49-F238E27FC236}">
                              <a16:creationId xmlns:a16="http://schemas.microsoft.com/office/drawing/2014/main" id="{ED6D67B4-D728-4FC4-8997-03275E0BC3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702" y="2571744"/>
                          <a:ext cx="673100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96" name="Rectangle 40">
            <a:extLst>
              <a:ext uri="{FF2B5EF4-FFF2-40B4-BE49-F238E27FC236}">
                <a16:creationId xmlns:a16="http://schemas.microsoft.com/office/drawing/2014/main" id="{EAAF5087-D59E-4B0D-9356-A5227A20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304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hlink"/>
                </a:solidFill>
              </a:rPr>
              <a:t>时</a:t>
            </a:r>
          </a:p>
        </p:txBody>
      </p:sp>
      <p:sp>
        <p:nvSpPr>
          <p:cNvPr id="96297" name="Rectangle 41">
            <a:extLst>
              <a:ext uri="{FF2B5EF4-FFF2-40B4-BE49-F238E27FC236}">
                <a16:creationId xmlns:a16="http://schemas.microsoft.com/office/drawing/2014/main" id="{8BC20D86-4AA3-4A13-A992-BB3CCA684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2057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hlink"/>
                </a:solidFill>
              </a:rPr>
              <a:t>时</a:t>
            </a:r>
          </a:p>
        </p:txBody>
      </p:sp>
      <p:sp>
        <p:nvSpPr>
          <p:cNvPr id="96298" name="Rectangle 42">
            <a:extLst>
              <a:ext uri="{FF2B5EF4-FFF2-40B4-BE49-F238E27FC236}">
                <a16:creationId xmlns:a16="http://schemas.microsoft.com/office/drawing/2014/main" id="{06B16A4E-7EEB-426E-8D32-6D86A1E9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364331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hlink"/>
                </a:solidFill>
              </a:rPr>
              <a:t>为其它值时</a:t>
            </a:r>
          </a:p>
        </p:txBody>
      </p:sp>
      <p:sp>
        <p:nvSpPr>
          <p:cNvPr id="96299" name="AutoShape 43">
            <a:extLst>
              <a:ext uri="{FF2B5EF4-FFF2-40B4-BE49-F238E27FC236}">
                <a16:creationId xmlns:a16="http://schemas.microsoft.com/office/drawing/2014/main" id="{37A0D9BD-6F40-484E-96E1-E81EC34D8533}"/>
              </a:ext>
            </a:extLst>
          </p:cNvPr>
          <p:cNvSpPr>
            <a:spLocks/>
          </p:cNvSpPr>
          <p:nvPr/>
        </p:nvSpPr>
        <p:spPr bwMode="auto">
          <a:xfrm>
            <a:off x="3500438" y="381000"/>
            <a:ext cx="457200" cy="3124200"/>
          </a:xfrm>
          <a:prstGeom prst="rightBrace">
            <a:avLst>
              <a:gd name="adj1" fmla="val 56944"/>
              <a:gd name="adj2" fmla="val 51778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96300" name="Rectangle 44">
            <a:extLst>
              <a:ext uri="{FF2B5EF4-FFF2-40B4-BE49-F238E27FC236}">
                <a16:creationId xmlns:a16="http://schemas.microsoft.com/office/drawing/2014/main" id="{094E840F-EDD4-4FE5-97AE-08F24D4D3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471487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hlink"/>
                </a:solidFill>
              </a:rPr>
              <a:t>当</a:t>
            </a:r>
            <a:endParaRPr kumimoji="0" lang="zh-CN" altLang="en-US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96301" name="Object 24">
            <a:extLst>
              <a:ext uri="{FF2B5EF4-FFF2-40B4-BE49-F238E27FC236}">
                <a16:creationId xmlns:a16="http://schemas.microsoft.com/office/drawing/2014/main" id="{2C550FEA-9087-49D8-9507-C925A5DF0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12152"/>
              </p:ext>
            </p:extLst>
          </p:nvPr>
        </p:nvGraphicFramePr>
        <p:xfrm>
          <a:off x="1378670" y="4783138"/>
          <a:ext cx="1681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96" name="Equation" r:id="rId43" imgW="752622" imgH="161959" progId="Equation.3">
                  <p:embed/>
                </p:oleObj>
              </mc:Choice>
              <mc:Fallback>
                <p:oleObj name="Equation" r:id="rId43" imgW="752622" imgH="161959" progId="Equation.3">
                  <p:embed/>
                  <p:pic>
                    <p:nvPicPr>
                      <p:cNvPr id="96301" name="Object 24">
                        <a:extLst>
                          <a:ext uri="{FF2B5EF4-FFF2-40B4-BE49-F238E27FC236}">
                            <a16:creationId xmlns:a16="http://schemas.microsoft.com/office/drawing/2014/main" id="{2C550FEA-9087-49D8-9507-C925A5DF0F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670" y="4783138"/>
                        <a:ext cx="1681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02" name="Rectangle 46">
            <a:extLst>
              <a:ext uri="{FF2B5EF4-FFF2-40B4-BE49-F238E27FC236}">
                <a16:creationId xmlns:a16="http://schemas.microsoft.com/office/drawing/2014/main" id="{856B506C-2264-4FFE-8088-33196598D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hlink"/>
                </a:solidFill>
              </a:rPr>
              <a:t>当</a:t>
            </a:r>
            <a:endParaRPr kumimoji="0" lang="zh-CN" altLang="en-US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96303" name="Object 25">
            <a:extLst>
              <a:ext uri="{FF2B5EF4-FFF2-40B4-BE49-F238E27FC236}">
                <a16:creationId xmlns:a16="http://schemas.microsoft.com/office/drawing/2014/main" id="{436D26CD-6401-4875-A537-AB4CD03DF0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5354638"/>
          <a:ext cx="1951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97" name="Equation" r:id="rId45" imgW="876173" imgH="161959" progId="Equation.3">
                  <p:embed/>
                </p:oleObj>
              </mc:Choice>
              <mc:Fallback>
                <p:oleObj name="Equation" r:id="rId45" imgW="876173" imgH="161959" progId="Equation.3">
                  <p:embed/>
                  <p:pic>
                    <p:nvPicPr>
                      <p:cNvPr id="96303" name="Object 25">
                        <a:extLst>
                          <a:ext uri="{FF2B5EF4-FFF2-40B4-BE49-F238E27FC236}">
                            <a16:creationId xmlns:a16="http://schemas.microsoft.com/office/drawing/2014/main" id="{436D26CD-6401-4875-A537-AB4CD03DF0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354638"/>
                        <a:ext cx="1951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04" name="Rectangle 48">
            <a:extLst>
              <a:ext uri="{FF2B5EF4-FFF2-40B4-BE49-F238E27FC236}">
                <a16:creationId xmlns:a16="http://schemas.microsoft.com/office/drawing/2014/main" id="{618ECFCD-DD0F-4D3B-A0B3-97FFC630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622" y="4724400"/>
            <a:ext cx="5657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solidFill>
                  <a:schemeClr val="hlink"/>
                </a:solidFill>
                <a:sym typeface="Symbol" panose="05050102010706020507" pitchFamily="18" charset="2"/>
              </a:rPr>
              <a:t>时</a:t>
            </a:r>
            <a:r>
              <a:rPr kumimoji="0"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,  </a:t>
            </a:r>
            <a:r>
              <a:rPr kumimoji="0" lang="zh-CN" altLang="en-US" dirty="0">
                <a:solidFill>
                  <a:schemeClr val="hlink"/>
                </a:solidFill>
                <a:sym typeface="Symbol" panose="05050102010706020507" pitchFamily="18" charset="2"/>
              </a:rPr>
              <a:t>为</a:t>
            </a:r>
            <a:r>
              <a:rPr kumimoji="0" lang="zh-CN" altLang="en-US" dirty="0">
                <a:solidFill>
                  <a:srgbClr val="FFFF00"/>
                </a:solidFill>
                <a:sym typeface="Symbol" panose="05050102010706020507" pitchFamily="18" charset="2"/>
              </a:rPr>
              <a:t>顺时针（右旋）</a:t>
            </a:r>
            <a:r>
              <a:rPr kumimoji="0" lang="zh-CN" altLang="en-US" dirty="0">
                <a:solidFill>
                  <a:schemeClr val="hlink"/>
                </a:solidFill>
                <a:sym typeface="Symbol" panose="05050102010706020507" pitchFamily="18" charset="2"/>
              </a:rPr>
              <a:t>方向椭圆</a:t>
            </a:r>
          </a:p>
        </p:txBody>
      </p:sp>
      <p:sp>
        <p:nvSpPr>
          <p:cNvPr id="96305" name="Rectangle 49">
            <a:extLst>
              <a:ext uri="{FF2B5EF4-FFF2-40B4-BE49-F238E27FC236}">
                <a16:creationId xmlns:a16="http://schemas.microsoft.com/office/drawing/2014/main" id="{A6B6F485-7065-4C2B-A8EF-DD7945F8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2" y="5286375"/>
            <a:ext cx="565784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solidFill>
                  <a:schemeClr val="hlink"/>
                </a:solidFill>
                <a:sym typeface="Symbol" panose="05050102010706020507" pitchFamily="18" charset="2"/>
              </a:rPr>
              <a:t>时</a:t>
            </a:r>
            <a:r>
              <a:rPr kumimoji="0" lang="en-US" altLang="zh-CN" dirty="0">
                <a:solidFill>
                  <a:schemeClr val="hlink"/>
                </a:solidFill>
                <a:sym typeface="Symbol" panose="05050102010706020507" pitchFamily="18" charset="2"/>
              </a:rPr>
              <a:t>,  </a:t>
            </a:r>
            <a:r>
              <a:rPr kumimoji="0" lang="zh-CN" altLang="en-US" dirty="0">
                <a:solidFill>
                  <a:schemeClr val="hlink"/>
                </a:solidFill>
                <a:sym typeface="Symbol" panose="05050102010706020507" pitchFamily="18" charset="2"/>
              </a:rPr>
              <a:t>为</a:t>
            </a:r>
            <a:r>
              <a:rPr kumimoji="0" lang="zh-CN" altLang="en-US" dirty="0">
                <a:solidFill>
                  <a:srgbClr val="FFFF00"/>
                </a:solidFill>
                <a:sym typeface="Symbol" panose="05050102010706020507" pitchFamily="18" charset="2"/>
              </a:rPr>
              <a:t>逆时针（左旋）</a:t>
            </a:r>
            <a:r>
              <a:rPr kumimoji="0" lang="zh-CN" altLang="en-US" dirty="0">
                <a:solidFill>
                  <a:schemeClr val="hlink"/>
                </a:solidFill>
                <a:sym typeface="Symbol" panose="05050102010706020507" pitchFamily="18" charset="2"/>
              </a:rPr>
              <a:t>方向椭圆</a:t>
            </a:r>
          </a:p>
        </p:txBody>
      </p:sp>
      <p:sp>
        <p:nvSpPr>
          <p:cNvPr id="96306" name="Rectangle 50">
            <a:extLst>
              <a:ext uri="{FF2B5EF4-FFF2-40B4-BE49-F238E27FC236}">
                <a16:creationId xmlns:a16="http://schemas.microsoft.com/office/drawing/2014/main" id="{0446023C-7670-4D11-8F54-9EA4EE664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857875"/>
            <a:ext cx="857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EDFE4A"/>
                </a:solidFill>
                <a:sym typeface="Symbol" panose="05050102010706020507" pitchFamily="18" charset="2"/>
              </a:rPr>
              <a:t>结论：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垂直方向同频线偏振光的合成，依赖于相位差的取值</a:t>
            </a:r>
          </a:p>
        </p:txBody>
      </p:sp>
      <p:sp>
        <p:nvSpPr>
          <p:cNvPr id="33835" name="灯片编号占位符 1">
            <a:extLst>
              <a:ext uri="{FF2B5EF4-FFF2-40B4-BE49-F238E27FC236}">
                <a16:creationId xmlns:a16="http://schemas.microsoft.com/office/drawing/2014/main" id="{023A713B-F9E4-49E8-B867-A28ED77DC6B0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0B4253-1749-437B-898D-8C9AA17BC8DA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300"/>
                                        <p:tgtEl>
                                          <p:spTgt spid="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autoUpdateAnimBg="0"/>
      <p:bldP spid="96265" grpId="0" autoUpdateAnimBg="0"/>
      <p:bldP spid="96275" grpId="0" animBg="1"/>
      <p:bldP spid="96281" grpId="0" autoUpdateAnimBg="0"/>
      <p:bldP spid="96289" grpId="0" animBg="1"/>
      <p:bldP spid="96292" grpId="0" autoUpdateAnimBg="0"/>
      <p:bldP spid="96294" grpId="0" autoUpdateAnimBg="0"/>
      <p:bldP spid="96296" grpId="0" autoUpdateAnimBg="0"/>
      <p:bldP spid="96297" grpId="0" autoUpdateAnimBg="0"/>
      <p:bldP spid="96298" grpId="0" autoUpdateAnimBg="0"/>
      <p:bldP spid="96299" grpId="0" animBg="1"/>
      <p:bldP spid="96300" grpId="0" autoUpdateAnimBg="0"/>
      <p:bldP spid="96302" grpId="0" autoUpdateAnimBg="0"/>
      <p:bldP spid="96304" grpId="0" autoUpdateAnimBg="0"/>
      <p:bldP spid="96305" grpId="0" autoUpdateAnimBg="0"/>
      <p:bldP spid="9630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 descr="D:\大学物理\西安交大物理\光学\f14.83.1.jpg">
            <a:extLst>
              <a:ext uri="{FF2B5EF4-FFF2-40B4-BE49-F238E27FC236}">
                <a16:creationId xmlns:a16="http://schemas.microsoft.com/office/drawing/2014/main" id="{71B5F741-6F11-4AB5-BE3C-07923111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2571750"/>
            <a:ext cx="1587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3" name="Picture 3" descr="D:\大学物理\西安交大物理\光学\f14.83.2.jpg">
            <a:extLst>
              <a:ext uri="{FF2B5EF4-FFF2-40B4-BE49-F238E27FC236}">
                <a16:creationId xmlns:a16="http://schemas.microsoft.com/office/drawing/2014/main" id="{33A444A6-0A7A-4E65-B2FD-7F1AF0EE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8" y="2571750"/>
            <a:ext cx="1587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4" name="Picture 4" descr="D:\大学物理\西安交大物理\光学\f14.83.3.jpg">
            <a:extLst>
              <a:ext uri="{FF2B5EF4-FFF2-40B4-BE49-F238E27FC236}">
                <a16:creationId xmlns:a16="http://schemas.microsoft.com/office/drawing/2014/main" id="{E945DAE9-FB8E-478C-AF05-AC31F2B6A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3" y="2571750"/>
            <a:ext cx="15875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5" descr="D:\大学物理\西安交大物理\光学\f14.83.6.jpg">
            <a:extLst>
              <a:ext uri="{FF2B5EF4-FFF2-40B4-BE49-F238E27FC236}">
                <a16:creationId xmlns:a16="http://schemas.microsoft.com/office/drawing/2014/main" id="{C21CF02B-CAD5-4302-A5D6-80836D5BE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71750"/>
            <a:ext cx="15859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6" name="Picture 6" descr="D:\大学物理\西安交大物理\光学\f14.83.4.jpg">
            <a:extLst>
              <a:ext uri="{FF2B5EF4-FFF2-40B4-BE49-F238E27FC236}">
                <a16:creationId xmlns:a16="http://schemas.microsoft.com/office/drawing/2014/main" id="{84FEF9DD-85EB-4DF2-995F-17A1C8AC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571750"/>
            <a:ext cx="15875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7" name="Picture 7" descr="D:\大学物理\西安交大物理\光学\f14.83.9.jpg">
            <a:extLst>
              <a:ext uri="{FF2B5EF4-FFF2-40B4-BE49-F238E27FC236}">
                <a16:creationId xmlns:a16="http://schemas.microsoft.com/office/drawing/2014/main" id="{9397F312-01D6-4EF3-8DF9-58B4C5A5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5110163"/>
            <a:ext cx="15875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8" name="Picture 8" descr="D:\大学物理\西安交大物理\光学\f14.83.7.jpg">
            <a:extLst>
              <a:ext uri="{FF2B5EF4-FFF2-40B4-BE49-F238E27FC236}">
                <a16:creationId xmlns:a16="http://schemas.microsoft.com/office/drawing/2014/main" id="{9D282532-2989-4039-8C94-AF759A75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5105400"/>
            <a:ext cx="1587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9" name="Picture 9" descr="D:\大学物理\西安交大物理\光学\f14.83.8.jpg">
            <a:extLst>
              <a:ext uri="{FF2B5EF4-FFF2-40B4-BE49-F238E27FC236}">
                <a16:creationId xmlns:a16="http://schemas.microsoft.com/office/drawing/2014/main" id="{FAAB8DF2-0ECB-48E8-91E2-6D4B5E720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5110163"/>
            <a:ext cx="15875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0" name="Picture 10" descr="D:\大学物理\西安交大物理\光学\f14.83.5.jpg">
            <a:extLst>
              <a:ext uri="{FF2B5EF4-FFF2-40B4-BE49-F238E27FC236}">
                <a16:creationId xmlns:a16="http://schemas.microsoft.com/office/drawing/2014/main" id="{36BAEED2-0CD2-4B30-ADC6-464E501E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5110163"/>
            <a:ext cx="15875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1" name="Picture 11" descr="D:\大学物理\西安交大物理\光学\f14.83.10.jpg">
            <a:extLst>
              <a:ext uri="{FF2B5EF4-FFF2-40B4-BE49-F238E27FC236}">
                <a16:creationId xmlns:a16="http://schemas.microsoft.com/office/drawing/2014/main" id="{A512065A-1650-4010-9E91-3AF2CDB9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5110163"/>
            <a:ext cx="15875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7292" name="Object 2">
            <a:extLst>
              <a:ext uri="{FF2B5EF4-FFF2-40B4-BE49-F238E27FC236}">
                <a16:creationId xmlns:a16="http://schemas.microsoft.com/office/drawing/2014/main" id="{DCD73D1A-CE2C-425A-8E31-F6C1E9A2D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1785938"/>
          <a:ext cx="11318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79" name="Equation" r:id="rId13" imgW="485641" imgH="161959" progId="Equation.3">
                  <p:embed/>
                </p:oleObj>
              </mc:Choice>
              <mc:Fallback>
                <p:oleObj name="Equation" r:id="rId13" imgW="485641" imgH="161959" progId="Equation.3">
                  <p:embed/>
                  <p:pic>
                    <p:nvPicPr>
                      <p:cNvPr id="97292" name="Object 2">
                        <a:extLst>
                          <a:ext uri="{FF2B5EF4-FFF2-40B4-BE49-F238E27FC236}">
                            <a16:creationId xmlns:a16="http://schemas.microsoft.com/office/drawing/2014/main" id="{DCD73D1A-CE2C-425A-8E31-F6C1E9A2D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785938"/>
                        <a:ext cx="11318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3">
            <a:extLst>
              <a:ext uri="{FF2B5EF4-FFF2-40B4-BE49-F238E27FC236}">
                <a16:creationId xmlns:a16="http://schemas.microsoft.com/office/drawing/2014/main" id="{111ED0CB-1BB0-4213-9019-4C934DD9E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1546225"/>
          <a:ext cx="12414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0" name="公式" r:id="rId15" imgW="533349" imgH="380864" progId="Equation.3">
                  <p:embed/>
                </p:oleObj>
              </mc:Choice>
              <mc:Fallback>
                <p:oleObj name="公式" r:id="rId15" imgW="533349" imgH="380864" progId="Equation.3">
                  <p:embed/>
                  <p:pic>
                    <p:nvPicPr>
                      <p:cNvPr id="97293" name="Object 3">
                        <a:extLst>
                          <a:ext uri="{FF2B5EF4-FFF2-40B4-BE49-F238E27FC236}">
                            <a16:creationId xmlns:a16="http://schemas.microsoft.com/office/drawing/2014/main" id="{111ED0CB-1BB0-4213-9019-4C934DD9E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546225"/>
                        <a:ext cx="12414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4">
            <a:extLst>
              <a:ext uri="{FF2B5EF4-FFF2-40B4-BE49-F238E27FC236}">
                <a16:creationId xmlns:a16="http://schemas.microsoft.com/office/drawing/2014/main" id="{6284754D-A882-4D9D-9A94-16062C200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0638" y="1524000"/>
          <a:ext cx="14097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1" name="公式" r:id="rId17" imgW="609498" imgH="390661" progId="Equation.3">
                  <p:embed/>
                </p:oleObj>
              </mc:Choice>
              <mc:Fallback>
                <p:oleObj name="公式" r:id="rId17" imgW="609498" imgH="390661" progId="Equation.3">
                  <p:embed/>
                  <p:pic>
                    <p:nvPicPr>
                      <p:cNvPr id="97294" name="Object 4">
                        <a:extLst>
                          <a:ext uri="{FF2B5EF4-FFF2-40B4-BE49-F238E27FC236}">
                            <a16:creationId xmlns:a16="http://schemas.microsoft.com/office/drawing/2014/main" id="{6284754D-A882-4D9D-9A94-16062C2005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1524000"/>
                        <a:ext cx="14097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5">
            <a:extLst>
              <a:ext uri="{FF2B5EF4-FFF2-40B4-BE49-F238E27FC236}">
                <a16:creationId xmlns:a16="http://schemas.microsoft.com/office/drawing/2014/main" id="{BA025940-6EB5-4C31-BC3A-EA83470AE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9725" y="1543050"/>
          <a:ext cx="14081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2" name="公式" r:id="rId19" imgW="609498" imgH="390661" progId="Equation.3">
                  <p:embed/>
                </p:oleObj>
              </mc:Choice>
              <mc:Fallback>
                <p:oleObj name="公式" r:id="rId19" imgW="609498" imgH="390661" progId="Equation.3">
                  <p:embed/>
                  <p:pic>
                    <p:nvPicPr>
                      <p:cNvPr id="97295" name="Object 5">
                        <a:extLst>
                          <a:ext uri="{FF2B5EF4-FFF2-40B4-BE49-F238E27FC236}">
                            <a16:creationId xmlns:a16="http://schemas.microsoft.com/office/drawing/2014/main" id="{BA025940-6EB5-4C31-BC3A-EA83470AE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1543050"/>
                        <a:ext cx="140811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6">
            <a:extLst>
              <a:ext uri="{FF2B5EF4-FFF2-40B4-BE49-F238E27FC236}">
                <a16:creationId xmlns:a16="http://schemas.microsoft.com/office/drawing/2014/main" id="{1A32F503-B1E9-424A-ABA1-3542D1CDE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6763" y="1776413"/>
          <a:ext cx="11874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3" name="公式" r:id="rId21" imgW="504908" imgH="161959" progId="Equation.3">
                  <p:embed/>
                </p:oleObj>
              </mc:Choice>
              <mc:Fallback>
                <p:oleObj name="公式" r:id="rId21" imgW="504908" imgH="161959" progId="Equation.3">
                  <p:embed/>
                  <p:pic>
                    <p:nvPicPr>
                      <p:cNvPr id="97296" name="Object 6">
                        <a:extLst>
                          <a:ext uri="{FF2B5EF4-FFF2-40B4-BE49-F238E27FC236}">
                            <a16:creationId xmlns:a16="http://schemas.microsoft.com/office/drawing/2014/main" id="{1A32F503-B1E9-424A-ABA1-3542D1CDE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1776413"/>
                        <a:ext cx="11874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Object 7">
            <a:extLst>
              <a:ext uri="{FF2B5EF4-FFF2-40B4-BE49-F238E27FC236}">
                <a16:creationId xmlns:a16="http://schemas.microsoft.com/office/drawing/2014/main" id="{4D86155B-0E25-4160-9779-07ADED8E4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191000"/>
          <a:ext cx="16541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4" name="公式" r:id="rId23" imgW="723875" imgH="390661" progId="Equation.3">
                  <p:embed/>
                </p:oleObj>
              </mc:Choice>
              <mc:Fallback>
                <p:oleObj name="公式" r:id="rId23" imgW="723875" imgH="390661" progId="Equation.3">
                  <p:embed/>
                  <p:pic>
                    <p:nvPicPr>
                      <p:cNvPr id="97297" name="Object 7">
                        <a:extLst>
                          <a:ext uri="{FF2B5EF4-FFF2-40B4-BE49-F238E27FC236}">
                            <a16:creationId xmlns:a16="http://schemas.microsoft.com/office/drawing/2014/main" id="{4D86155B-0E25-4160-9779-07ADED8E4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91000"/>
                        <a:ext cx="16541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Object 8">
            <a:extLst>
              <a:ext uri="{FF2B5EF4-FFF2-40B4-BE49-F238E27FC236}">
                <a16:creationId xmlns:a16="http://schemas.microsoft.com/office/drawing/2014/main" id="{AAEA96C6-8598-4A9D-9C30-9FCB5CC5F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8900" y="4164013"/>
          <a:ext cx="14922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5" name="公式" r:id="rId25" imgW="647725" imgH="380864" progId="Equation.3">
                  <p:embed/>
                </p:oleObj>
              </mc:Choice>
              <mc:Fallback>
                <p:oleObj name="公式" r:id="rId25" imgW="647725" imgH="380864" progId="Equation.3">
                  <p:embed/>
                  <p:pic>
                    <p:nvPicPr>
                      <p:cNvPr id="97298" name="Object 8">
                        <a:extLst>
                          <a:ext uri="{FF2B5EF4-FFF2-40B4-BE49-F238E27FC236}">
                            <a16:creationId xmlns:a16="http://schemas.microsoft.com/office/drawing/2014/main" id="{AAEA96C6-8598-4A9D-9C30-9FCB5CC5F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4164013"/>
                        <a:ext cx="14922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Object 9">
            <a:extLst>
              <a:ext uri="{FF2B5EF4-FFF2-40B4-BE49-F238E27FC236}">
                <a16:creationId xmlns:a16="http://schemas.microsoft.com/office/drawing/2014/main" id="{D4ECA32E-944E-4EEB-813E-DE70A938F0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3288" y="4164013"/>
          <a:ext cx="16859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6" name="公式" r:id="rId27" imgW="733355" imgH="390661" progId="Equation.3">
                  <p:embed/>
                </p:oleObj>
              </mc:Choice>
              <mc:Fallback>
                <p:oleObj name="公式" r:id="rId27" imgW="733355" imgH="390661" progId="Equation.3">
                  <p:embed/>
                  <p:pic>
                    <p:nvPicPr>
                      <p:cNvPr id="97299" name="Object 9">
                        <a:extLst>
                          <a:ext uri="{FF2B5EF4-FFF2-40B4-BE49-F238E27FC236}">
                            <a16:creationId xmlns:a16="http://schemas.microsoft.com/office/drawing/2014/main" id="{D4ECA32E-944E-4EEB-813E-DE70A938F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4164013"/>
                        <a:ext cx="16859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0" name="Object 10">
            <a:extLst>
              <a:ext uri="{FF2B5EF4-FFF2-40B4-BE49-F238E27FC236}">
                <a16:creationId xmlns:a16="http://schemas.microsoft.com/office/drawing/2014/main" id="{376086AB-0D65-4A37-9671-1DFC65875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6113" y="4183063"/>
          <a:ext cx="14890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7" name="公式" r:id="rId29" imgW="647725" imgH="390661" progId="Equation.3">
                  <p:embed/>
                </p:oleObj>
              </mc:Choice>
              <mc:Fallback>
                <p:oleObj name="公式" r:id="rId29" imgW="647725" imgH="390661" progId="Equation.3">
                  <p:embed/>
                  <p:pic>
                    <p:nvPicPr>
                      <p:cNvPr id="97300" name="Object 10">
                        <a:extLst>
                          <a:ext uri="{FF2B5EF4-FFF2-40B4-BE49-F238E27FC236}">
                            <a16:creationId xmlns:a16="http://schemas.microsoft.com/office/drawing/2014/main" id="{376086AB-0D65-4A37-9671-1DFC65875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4183063"/>
                        <a:ext cx="14890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1" name="Object 11">
            <a:extLst>
              <a:ext uri="{FF2B5EF4-FFF2-40B4-BE49-F238E27FC236}">
                <a16:creationId xmlns:a16="http://schemas.microsoft.com/office/drawing/2014/main" id="{25E89ED8-BE1F-4BBF-A60C-3C643D5DC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1625" y="4181475"/>
          <a:ext cx="1492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8" name="公式" r:id="rId31" imgW="647725" imgH="390661" progId="Equation.3">
                  <p:embed/>
                </p:oleObj>
              </mc:Choice>
              <mc:Fallback>
                <p:oleObj name="公式" r:id="rId31" imgW="647725" imgH="390661" progId="Equation.3">
                  <p:embed/>
                  <p:pic>
                    <p:nvPicPr>
                      <p:cNvPr id="97301" name="Object 11">
                        <a:extLst>
                          <a:ext uri="{FF2B5EF4-FFF2-40B4-BE49-F238E27FC236}">
                            <a16:creationId xmlns:a16="http://schemas.microsoft.com/office/drawing/2014/main" id="{25E89ED8-BE1F-4BBF-A60C-3C643D5DC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4181475"/>
                        <a:ext cx="14922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2" name="Object 12">
            <a:extLst>
              <a:ext uri="{FF2B5EF4-FFF2-40B4-BE49-F238E27FC236}">
                <a16:creationId xmlns:a16="http://schemas.microsoft.com/office/drawing/2014/main" id="{B2DB1F5C-DD51-4B3C-B35E-F3A0815A8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33375"/>
          <a:ext cx="77279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9" name="公式" r:id="rId33" imgW="2848096" imgH="419134" progId="Equation.3">
                  <p:embed/>
                </p:oleObj>
              </mc:Choice>
              <mc:Fallback>
                <p:oleObj name="公式" r:id="rId33" imgW="2848096" imgH="419134" progId="Equation.3">
                  <p:embed/>
                  <p:pic>
                    <p:nvPicPr>
                      <p:cNvPr id="97302" name="Object 12">
                        <a:extLst>
                          <a:ext uri="{FF2B5EF4-FFF2-40B4-BE49-F238E27FC236}">
                            <a16:creationId xmlns:a16="http://schemas.microsoft.com/office/drawing/2014/main" id="{B2DB1F5C-DD51-4B3C-B35E-F3A0815A8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33375"/>
                        <a:ext cx="7727950" cy="109537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灯片编号占位符 1">
            <a:extLst>
              <a:ext uri="{FF2B5EF4-FFF2-40B4-BE49-F238E27FC236}">
                <a16:creationId xmlns:a16="http://schemas.microsoft.com/office/drawing/2014/main" id="{3AC62ED6-033A-43D8-85EC-DE53DE2784E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480278-C871-4930-8BF3-99F1A7553FB5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7" name="Rectangle 37">
            <a:extLst>
              <a:ext uri="{FF2B5EF4-FFF2-40B4-BE49-F238E27FC236}">
                <a16:creationId xmlns:a16="http://schemas.microsoft.com/office/drawing/2014/main" id="{5C0CA7D0-D2CC-4ADB-8EF0-BB55AF8F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413"/>
            <a:ext cx="8032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0" lang="zh-CN" altLang="en-US" sz="2000">
                <a:solidFill>
                  <a:srgbClr val="00FFFF"/>
                </a:solidFill>
              </a:rPr>
              <a:t>线偏振光、圆和椭圆偏振光振动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可分解为两个相互垂直、同频率、相差恒定线偏振光振动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2C930507-34AE-4271-9545-96E0D6501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23850"/>
            <a:ext cx="4464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波晶片</a:t>
            </a:r>
            <a:r>
              <a:rPr lang="zh-CN" altLang="en-US">
                <a:solidFill>
                  <a:srgbClr val="FFFF00"/>
                </a:solidFill>
              </a:rPr>
              <a:t>改变光的偏振态？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7F55A7AA-D655-4888-A5BA-7959D37C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5205413"/>
            <a:ext cx="20574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</p:spPr>
        <p:txBody>
          <a:bodyPr wrap="none" anchor="ctr">
            <a:flatTx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EADD2CF7-6FB9-4539-8E06-479CF133E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4214813"/>
            <a:ext cx="0" cy="914400"/>
          </a:xfrm>
          <a:prstGeom prst="line">
            <a:avLst/>
          </a:prstGeom>
          <a:noFill/>
          <a:ln w="57150">
            <a:solidFill>
              <a:srgbClr val="99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688" name="Object 2">
            <a:extLst>
              <a:ext uri="{FF2B5EF4-FFF2-40B4-BE49-F238E27FC236}">
                <a16:creationId xmlns:a16="http://schemas.microsoft.com/office/drawing/2014/main" id="{8782AE31-4287-4458-97CB-89F54B357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1785938"/>
          <a:ext cx="15509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1" name="公式" r:id="rId3" imgW="1485976" imgH="304936" progId="Equation.3">
                  <p:embed/>
                </p:oleObj>
              </mc:Choice>
              <mc:Fallback>
                <p:oleObj name="公式" r:id="rId3" imgW="1485976" imgH="304936" progId="Equation.3">
                  <p:embed/>
                  <p:pic>
                    <p:nvPicPr>
                      <p:cNvPr id="71688" name="Object 2">
                        <a:extLst>
                          <a:ext uri="{FF2B5EF4-FFF2-40B4-BE49-F238E27FC236}">
                            <a16:creationId xmlns:a16="http://schemas.microsoft.com/office/drawing/2014/main" id="{8782AE31-4287-4458-97CB-89F54B357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785938"/>
                        <a:ext cx="15509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3">
            <a:extLst>
              <a:ext uri="{FF2B5EF4-FFF2-40B4-BE49-F238E27FC236}">
                <a16:creationId xmlns:a16="http://schemas.microsoft.com/office/drawing/2014/main" id="{630B8537-2C59-4D6A-A504-7212538C1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6438" y="1776413"/>
          <a:ext cx="24431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2" name="公式" r:id="rId5" imgW="2381110" imgH="304936" progId="Equation.3">
                  <p:embed/>
                </p:oleObj>
              </mc:Choice>
              <mc:Fallback>
                <p:oleObj name="公式" r:id="rId5" imgW="2381110" imgH="304936" progId="Equation.3">
                  <p:embed/>
                  <p:pic>
                    <p:nvPicPr>
                      <p:cNvPr id="71689" name="Object 3">
                        <a:extLst>
                          <a:ext uri="{FF2B5EF4-FFF2-40B4-BE49-F238E27FC236}">
                            <a16:creationId xmlns:a16="http://schemas.microsoft.com/office/drawing/2014/main" id="{630B8537-2C59-4D6A-A504-7212538C1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776413"/>
                        <a:ext cx="244316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4">
            <a:extLst>
              <a:ext uri="{FF2B5EF4-FFF2-40B4-BE49-F238E27FC236}">
                <a16:creationId xmlns:a16="http://schemas.microsoft.com/office/drawing/2014/main" id="{BBA814B2-666E-41D9-BC86-F41004FAE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4425950"/>
          <a:ext cx="831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3" name="公式" r:id="rId7" imgW="400012" imgH="133486" progId="Equation.3">
                  <p:embed/>
                </p:oleObj>
              </mc:Choice>
              <mc:Fallback>
                <p:oleObj name="公式" r:id="rId7" imgW="400012" imgH="133486" progId="Equation.3">
                  <p:embed/>
                  <p:pic>
                    <p:nvPicPr>
                      <p:cNvPr id="71690" name="Object 4">
                        <a:extLst>
                          <a:ext uri="{FF2B5EF4-FFF2-40B4-BE49-F238E27FC236}">
                            <a16:creationId xmlns:a16="http://schemas.microsoft.com/office/drawing/2014/main" id="{BBA814B2-666E-41D9-BC86-F41004FAE9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425950"/>
                        <a:ext cx="831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5">
            <a:extLst>
              <a:ext uri="{FF2B5EF4-FFF2-40B4-BE49-F238E27FC236}">
                <a16:creationId xmlns:a16="http://schemas.microsoft.com/office/drawing/2014/main" id="{9482DB19-7ED2-414A-B730-6BAB69B62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3425" y="4425950"/>
          <a:ext cx="8572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4" name="公式" r:id="rId9" imgW="418973" imgH="133486" progId="Equation.3">
                  <p:embed/>
                </p:oleObj>
              </mc:Choice>
              <mc:Fallback>
                <p:oleObj name="公式" r:id="rId9" imgW="418973" imgH="133486" progId="Equation.3">
                  <p:embed/>
                  <p:pic>
                    <p:nvPicPr>
                      <p:cNvPr id="71691" name="Object 5">
                        <a:extLst>
                          <a:ext uri="{FF2B5EF4-FFF2-40B4-BE49-F238E27FC236}">
                            <a16:creationId xmlns:a16="http://schemas.microsoft.com/office/drawing/2014/main" id="{9482DB19-7ED2-414A-B730-6BAB69B62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4425950"/>
                        <a:ext cx="8572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6">
            <a:extLst>
              <a:ext uri="{FF2B5EF4-FFF2-40B4-BE49-F238E27FC236}">
                <a16:creationId xmlns:a16="http://schemas.microsoft.com/office/drawing/2014/main" id="{2A32AA06-7254-4964-9484-55D9994B4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9175" y="5565775"/>
          <a:ext cx="9890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5" name="公式" r:id="rId11" imgW="1028776" imgH="657327" progId="Equation.3">
                  <p:embed/>
                </p:oleObj>
              </mc:Choice>
              <mc:Fallback>
                <p:oleObj name="公式" r:id="rId11" imgW="1028776" imgH="657327" progId="Equation.3">
                  <p:embed/>
                  <p:pic>
                    <p:nvPicPr>
                      <p:cNvPr id="71692" name="Object 6">
                        <a:extLst>
                          <a:ext uri="{FF2B5EF4-FFF2-40B4-BE49-F238E27FC236}">
                            <a16:creationId xmlns:a16="http://schemas.microsoft.com/office/drawing/2014/main" id="{2A32AA06-7254-4964-9484-55D9994B46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175" y="5565775"/>
                        <a:ext cx="9890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7">
            <a:extLst>
              <a:ext uri="{FF2B5EF4-FFF2-40B4-BE49-F238E27FC236}">
                <a16:creationId xmlns:a16="http://schemas.microsoft.com/office/drawing/2014/main" id="{3D0272A4-4AC2-4F93-AD7C-F93909BCB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5640388"/>
          <a:ext cx="11366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6" name="公式" r:id="rId13" imgW="618978" imgH="323918" progId="Equation.3">
                  <p:embed/>
                </p:oleObj>
              </mc:Choice>
              <mc:Fallback>
                <p:oleObj name="公式" r:id="rId13" imgW="618978" imgH="323918" progId="Equation.3">
                  <p:embed/>
                  <p:pic>
                    <p:nvPicPr>
                      <p:cNvPr id="71693" name="Object 7">
                        <a:extLst>
                          <a:ext uri="{FF2B5EF4-FFF2-40B4-BE49-F238E27FC236}">
                            <a16:creationId xmlns:a16="http://schemas.microsoft.com/office/drawing/2014/main" id="{3D0272A4-4AC2-4F93-AD7C-F93909BCB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640388"/>
                        <a:ext cx="113665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94" name="Picture 14" descr="f14">
            <a:extLst>
              <a:ext uri="{FF2B5EF4-FFF2-40B4-BE49-F238E27FC236}">
                <a16:creationId xmlns:a16="http://schemas.microsoft.com/office/drawing/2014/main" id="{DB9A131B-31FB-4321-B70C-10C9AC99A2A8}"/>
              </a:ext>
            </a:extLst>
          </p:cNvPr>
          <p:cNvPicPr>
            <a:picLocks noChangeArrowheads="1"/>
          </p:cNvPicPr>
          <p:nvPr/>
        </p:nvPicPr>
        <p:blipFill>
          <a:blip r:embed="rId1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4214813"/>
            <a:ext cx="175260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5" name="Picture 15" descr="f14">
            <a:extLst>
              <a:ext uri="{FF2B5EF4-FFF2-40B4-BE49-F238E27FC236}">
                <a16:creationId xmlns:a16="http://schemas.microsoft.com/office/drawing/2014/main" id="{4463E5C3-032E-44D4-A16F-695D3ADE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5562600"/>
            <a:ext cx="16525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6" name="Picture 16" descr="f14">
            <a:extLst>
              <a:ext uri="{FF2B5EF4-FFF2-40B4-BE49-F238E27FC236}">
                <a16:creationId xmlns:a16="http://schemas.microsoft.com/office/drawing/2014/main" id="{AF2A47CA-FE19-481D-AFD8-8311F8B499EA}"/>
              </a:ext>
            </a:extLst>
          </p:cNvPr>
          <p:cNvPicPr>
            <a:picLocks noChangeArrowheads="1"/>
          </p:cNvPicPr>
          <p:nvPr/>
        </p:nvPicPr>
        <p:blipFill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4214813"/>
            <a:ext cx="174942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7" name="Picture 17" descr="f14">
            <a:extLst>
              <a:ext uri="{FF2B5EF4-FFF2-40B4-BE49-F238E27FC236}">
                <a16:creationId xmlns:a16="http://schemas.microsoft.com/office/drawing/2014/main" id="{A1C43104-5408-45E6-9394-8647C793FB1E}"/>
              </a:ext>
            </a:extLst>
          </p:cNvPr>
          <p:cNvPicPr>
            <a:picLocks noChangeArrowheads="1"/>
          </p:cNvPicPr>
          <p:nvPr/>
        </p:nvPicPr>
        <p:blipFill>
          <a:blip r:embed="rId1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5562600"/>
            <a:ext cx="1752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40">
            <a:extLst>
              <a:ext uri="{FF2B5EF4-FFF2-40B4-BE49-F238E27FC236}">
                <a16:creationId xmlns:a16="http://schemas.microsoft.com/office/drawing/2014/main" id="{69FCE37C-6D77-4DE9-9703-B9FE77BF1403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836613"/>
            <a:ext cx="4189412" cy="449262"/>
            <a:chOff x="793941" y="892175"/>
            <a:chExt cx="4189609" cy="449263"/>
          </a:xfrm>
        </p:grpSpPr>
        <p:sp>
          <p:nvSpPr>
            <p:cNvPr id="7212" name="Text Box 5">
              <a:extLst>
                <a:ext uri="{FF2B5EF4-FFF2-40B4-BE49-F238E27FC236}">
                  <a16:creationId xmlns:a16="http://schemas.microsoft.com/office/drawing/2014/main" id="{A8FE79FA-D6C5-450D-93FA-FE48FC2C0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941" y="892175"/>
              <a:ext cx="4189609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宋体" panose="02010600030101010101" pitchFamily="2" charset="-122"/>
                </a:rPr>
                <a:t>如</a:t>
              </a:r>
              <a:r>
                <a:rPr lang="en-US" altLang="zh-CN" sz="2000">
                  <a:solidFill>
                    <a:schemeClr val="bg1"/>
                  </a:solidFill>
                  <a:latin typeface="宋体" panose="02010600030101010101" pitchFamily="2" charset="-122"/>
                </a:rPr>
                <a:t>:</a:t>
              </a:r>
              <a:r>
                <a:rPr lang="zh-CN" altLang="en-US" sz="2000">
                  <a:solidFill>
                    <a:srgbClr val="66FFFF"/>
                  </a:solidFill>
                  <a:latin typeface="宋体" panose="02010600030101010101" pitchFamily="2" charset="-122"/>
                </a:rPr>
                <a:t>单色线偏振光</a:t>
              </a:r>
              <a:r>
                <a:rPr lang="zh-CN" altLang="en-US" sz="2000">
                  <a:solidFill>
                    <a:schemeClr val="bg1"/>
                  </a:solidFill>
                  <a:latin typeface="宋体" panose="02010600030101010101" pitchFamily="2" charset="-122"/>
                </a:rPr>
                <a:t>经    </a:t>
              </a:r>
              <a:r>
                <a:rPr lang="zh-CN" altLang="en-US" sz="2000">
                  <a:solidFill>
                    <a:srgbClr val="66FFFF"/>
                  </a:solidFill>
                  <a:latin typeface="宋体" panose="02010600030101010101" pitchFamily="2" charset="-122"/>
                </a:rPr>
                <a:t>波片</a:t>
              </a:r>
              <a:r>
                <a:rPr lang="zh-CN" altLang="en-US" sz="2000">
                  <a:solidFill>
                    <a:schemeClr val="bg1"/>
                  </a:solidFill>
                  <a:latin typeface="宋体" panose="02010600030101010101" pitchFamily="2" charset="-122"/>
                </a:rPr>
                <a:t>后变为</a:t>
              </a:r>
            </a:p>
          </p:txBody>
        </p:sp>
        <p:graphicFrame>
          <p:nvGraphicFramePr>
            <p:cNvPr id="7213" name="Object 8">
              <a:extLst>
                <a:ext uri="{FF2B5EF4-FFF2-40B4-BE49-F238E27FC236}">
                  <a16:creationId xmlns:a16="http://schemas.microsoft.com/office/drawing/2014/main" id="{C4189FAF-B215-43B0-B93D-563B53F692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9465" y="912813"/>
            <a:ext cx="46513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7" name="Equation" r:id="rId19" imgW="161778" imgH="152468" progId="Equation.3">
                    <p:embed/>
                  </p:oleObj>
                </mc:Choice>
                <mc:Fallback>
                  <p:oleObj name="Equation" r:id="rId19" imgW="161778" imgH="152468" progId="Equation.3">
                    <p:embed/>
                    <p:pic>
                      <p:nvPicPr>
                        <p:cNvPr id="7213" name="Object 8">
                          <a:extLst>
                            <a:ext uri="{FF2B5EF4-FFF2-40B4-BE49-F238E27FC236}">
                              <a16:creationId xmlns:a16="http://schemas.microsoft.com/office/drawing/2014/main" id="{C4189FAF-B215-43B0-B93D-563B53F692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9465" y="912813"/>
                          <a:ext cx="465138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99" name="Text Box 19">
            <a:extLst>
              <a:ext uri="{FF2B5EF4-FFF2-40B4-BE49-F238E27FC236}">
                <a16:creationId xmlns:a16="http://schemas.microsoft.com/office/drawing/2014/main" id="{D1F455C3-6EEA-40BB-B35C-8D3A477EE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857250"/>
            <a:ext cx="1928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66FFFF"/>
                </a:solidFill>
              </a:rPr>
              <a:t>椭圆偏振光。</a:t>
            </a: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1FBAFA18-E4E3-4EFF-92B7-98846E0A7821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5434013"/>
            <a:ext cx="469900" cy="1187450"/>
            <a:chOff x="4344" y="1367"/>
            <a:chExt cx="296" cy="748"/>
          </a:xfrm>
        </p:grpSpPr>
        <p:grpSp>
          <p:nvGrpSpPr>
            <p:cNvPr id="7202" name="Group 21">
              <a:extLst>
                <a:ext uri="{FF2B5EF4-FFF2-40B4-BE49-F238E27FC236}">
                  <a16:creationId xmlns:a16="http://schemas.microsoft.com/office/drawing/2014/main" id="{B7EBA57C-F1A1-4E83-8C09-EAC89DA9B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4" y="1376"/>
              <a:ext cx="144" cy="739"/>
              <a:chOff x="4344" y="1376"/>
              <a:chExt cx="144" cy="739"/>
            </a:xfrm>
          </p:grpSpPr>
          <p:sp>
            <p:nvSpPr>
              <p:cNvPr id="7208" name="Line 22">
                <a:extLst>
                  <a:ext uri="{FF2B5EF4-FFF2-40B4-BE49-F238E27FC236}">
                    <a16:creationId xmlns:a16="http://schemas.microsoft.com/office/drawing/2014/main" id="{BB5D5063-326B-4075-83B5-E2C03126B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376"/>
                <a:ext cx="0" cy="739"/>
              </a:xfrm>
              <a:prstGeom prst="line">
                <a:avLst/>
              </a:prstGeom>
              <a:noFill/>
              <a:ln w="28575">
                <a:solidFill>
                  <a:srgbClr val="99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Line 23">
                <a:extLst>
                  <a:ext uri="{FF2B5EF4-FFF2-40B4-BE49-F238E27FC236}">
                    <a16:creationId xmlns:a16="http://schemas.microsoft.com/office/drawing/2014/main" id="{7A12AC58-D0B3-40CB-A797-86A27FDA5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4" y="146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99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0" name="Line 24">
                <a:extLst>
                  <a:ext uri="{FF2B5EF4-FFF2-40B4-BE49-F238E27FC236}">
                    <a16:creationId xmlns:a16="http://schemas.microsoft.com/office/drawing/2014/main" id="{8E1CD832-D34A-4A44-A177-78F1A2BEC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4" y="162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99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1" name="Line 25">
                <a:extLst>
                  <a:ext uri="{FF2B5EF4-FFF2-40B4-BE49-F238E27FC236}">
                    <a16:creationId xmlns:a16="http://schemas.microsoft.com/office/drawing/2014/main" id="{C23D923B-64C6-42CB-907A-EA39CE613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4" y="1827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99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03" name="Group 26">
              <a:extLst>
                <a:ext uri="{FF2B5EF4-FFF2-40B4-BE49-F238E27FC236}">
                  <a16:creationId xmlns:a16="http://schemas.microsoft.com/office/drawing/2014/main" id="{42EEF64B-1B9C-4D7A-99EE-BE9456E1B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9" y="1367"/>
              <a:ext cx="161" cy="748"/>
              <a:chOff x="4479" y="1367"/>
              <a:chExt cx="161" cy="748"/>
            </a:xfrm>
          </p:grpSpPr>
          <p:sp>
            <p:nvSpPr>
              <p:cNvPr id="7204" name="Line 27">
                <a:extLst>
                  <a:ext uri="{FF2B5EF4-FFF2-40B4-BE49-F238E27FC236}">
                    <a16:creationId xmlns:a16="http://schemas.microsoft.com/office/drawing/2014/main" id="{1E3D21AE-84AF-49C0-B085-5738F5FAD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94"/>
                <a:ext cx="0" cy="721"/>
              </a:xfrm>
              <a:prstGeom prst="line">
                <a:avLst/>
              </a:prstGeom>
              <a:noFill/>
              <a:ln w="28575">
                <a:solidFill>
                  <a:srgbClr val="99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05" name="Object 13">
                <a:extLst>
                  <a:ext uri="{FF2B5EF4-FFF2-40B4-BE49-F238E27FC236}">
                    <a16:creationId xmlns:a16="http://schemas.microsoft.com/office/drawing/2014/main" id="{FCCF2B77-4449-4E9C-91FE-B35ABA7C1D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9" y="1367"/>
              <a:ext cx="161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588" name="Equation" r:id="rId21" imgW="47708" imgH="57252" progId="Equation.3">
                      <p:embed/>
                    </p:oleObj>
                  </mc:Choice>
                  <mc:Fallback>
                    <p:oleObj name="Equation" r:id="rId21" imgW="47708" imgH="57252" progId="Equation.3">
                      <p:embed/>
                      <p:pic>
                        <p:nvPicPr>
                          <p:cNvPr id="7205" name="Object 13">
                            <a:extLst>
                              <a:ext uri="{FF2B5EF4-FFF2-40B4-BE49-F238E27FC236}">
                                <a16:creationId xmlns:a16="http://schemas.microsoft.com/office/drawing/2014/main" id="{FCCF2B77-4449-4E9C-91FE-B35ABA7C1D0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9" y="1367"/>
                            <a:ext cx="161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6" name="Object 14">
                <a:extLst>
                  <a:ext uri="{FF2B5EF4-FFF2-40B4-BE49-F238E27FC236}">
                    <a16:creationId xmlns:a16="http://schemas.microsoft.com/office/drawing/2014/main" id="{13A5D054-F99D-440A-BFA0-624B6DFA6F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9" y="1538"/>
              <a:ext cx="161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589" name="Equation" r:id="rId23" imgW="47708" imgH="57252" progId="Equation.3">
                      <p:embed/>
                    </p:oleObj>
                  </mc:Choice>
                  <mc:Fallback>
                    <p:oleObj name="Equation" r:id="rId23" imgW="47708" imgH="57252" progId="Equation.3">
                      <p:embed/>
                      <p:pic>
                        <p:nvPicPr>
                          <p:cNvPr id="7206" name="Object 14">
                            <a:extLst>
                              <a:ext uri="{FF2B5EF4-FFF2-40B4-BE49-F238E27FC236}">
                                <a16:creationId xmlns:a16="http://schemas.microsoft.com/office/drawing/2014/main" id="{13A5D054-F99D-440A-BFA0-624B6DFA6F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9" y="1538"/>
                            <a:ext cx="161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7" name="Object 15">
                <a:extLst>
                  <a:ext uri="{FF2B5EF4-FFF2-40B4-BE49-F238E27FC236}">
                    <a16:creationId xmlns:a16="http://schemas.microsoft.com/office/drawing/2014/main" id="{F12B3380-B885-43C9-B53B-36C0544690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9" y="1738"/>
              <a:ext cx="161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590" name="Equation" r:id="rId25" imgW="47708" imgH="57252" progId="Equation.3">
                      <p:embed/>
                    </p:oleObj>
                  </mc:Choice>
                  <mc:Fallback>
                    <p:oleObj name="Equation" r:id="rId25" imgW="47708" imgH="57252" progId="Equation.3">
                      <p:embed/>
                      <p:pic>
                        <p:nvPicPr>
                          <p:cNvPr id="7207" name="Object 15">
                            <a:extLst>
                              <a:ext uri="{FF2B5EF4-FFF2-40B4-BE49-F238E27FC236}">
                                <a16:creationId xmlns:a16="http://schemas.microsoft.com/office/drawing/2014/main" id="{F12B3380-B885-43C9-B53B-36C0544690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9" y="1738"/>
                            <a:ext cx="161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31">
            <a:extLst>
              <a:ext uri="{FF2B5EF4-FFF2-40B4-BE49-F238E27FC236}">
                <a16:creationId xmlns:a16="http://schemas.microsoft.com/office/drawing/2014/main" id="{B12ADD3A-4E33-467D-91D7-07F3C04CAB28}"/>
              </a:ext>
            </a:extLst>
          </p:cNvPr>
          <p:cNvGrpSpPr>
            <a:grpSpLocks/>
          </p:cNvGrpSpPr>
          <p:nvPr/>
        </p:nvGrpSpPr>
        <p:grpSpPr bwMode="auto">
          <a:xfrm>
            <a:off x="5815013" y="5019675"/>
            <a:ext cx="1185862" cy="484188"/>
            <a:chOff x="3645" y="3199"/>
            <a:chExt cx="747" cy="305"/>
          </a:xfrm>
        </p:grpSpPr>
        <p:sp>
          <p:nvSpPr>
            <p:cNvPr id="7199" name="AutoShape 32">
              <a:extLst>
                <a:ext uri="{FF2B5EF4-FFF2-40B4-BE49-F238E27FC236}">
                  <a16:creationId xmlns:a16="http://schemas.microsoft.com/office/drawing/2014/main" id="{9B9BF72E-F0C3-4D8C-826D-C90AC9EAE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216"/>
              <a:ext cx="720" cy="240"/>
            </a:xfrm>
            <a:prstGeom prst="wedgeRectCallout">
              <a:avLst>
                <a:gd name="adj1" fmla="val -69171"/>
                <a:gd name="adj2" fmla="val 5102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7200" name="Object 12">
              <a:extLst>
                <a:ext uri="{FF2B5EF4-FFF2-40B4-BE49-F238E27FC236}">
                  <a16:creationId xmlns:a16="http://schemas.microsoft.com/office/drawing/2014/main" id="{D7C15849-7C18-4C09-8371-AD7CA6FD87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5" y="3234"/>
            <a:ext cx="2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91" name="Equation" r:id="rId27" imgW="161778" imgH="152468" progId="Equation.3">
                    <p:embed/>
                  </p:oleObj>
                </mc:Choice>
                <mc:Fallback>
                  <p:oleObj name="Equation" r:id="rId27" imgW="161778" imgH="152468" progId="Equation.3">
                    <p:embed/>
                    <p:pic>
                      <p:nvPicPr>
                        <p:cNvPr id="7200" name="Object 12">
                          <a:extLst>
                            <a:ext uri="{FF2B5EF4-FFF2-40B4-BE49-F238E27FC236}">
                              <a16:creationId xmlns:a16="http://schemas.microsoft.com/office/drawing/2014/main" id="{D7C15849-7C18-4C09-8371-AD7CA6FD87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3234"/>
                          <a:ext cx="2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Text Box 34">
              <a:extLst>
                <a:ext uri="{FF2B5EF4-FFF2-40B4-BE49-F238E27FC236}">
                  <a16:creationId xmlns:a16="http://schemas.microsoft.com/office/drawing/2014/main" id="{41099FEE-078F-433F-BE45-ED105C5D3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199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波片</a:t>
              </a:r>
              <a:endParaRPr lang="zh-CN" altLang="en-US">
                <a:solidFill>
                  <a:schemeClr val="hlink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71718" name="Text Box 38">
            <a:extLst>
              <a:ext uri="{FF2B5EF4-FFF2-40B4-BE49-F238E27FC236}">
                <a16:creationId xmlns:a16="http://schemas.microsoft.com/office/drawing/2014/main" id="{61940553-7596-43F2-B489-5E8C8201A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2697163"/>
            <a:ext cx="820896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en-US" sz="2000">
                <a:solidFill>
                  <a:schemeClr val="bg1"/>
                </a:solidFill>
              </a:rPr>
              <a:t>垂直入射     波晶片，分解为振动方向相互垂直的</a:t>
            </a:r>
            <a:r>
              <a:rPr lang="en-US" altLang="zh-CN" sz="2000">
                <a:solidFill>
                  <a:srgbClr val="66FFFF"/>
                </a:solidFill>
              </a:rPr>
              <a:t>o </a:t>
            </a:r>
            <a:r>
              <a:rPr lang="zh-CN" altLang="en-US" sz="2000">
                <a:solidFill>
                  <a:srgbClr val="66FFFF"/>
                </a:solidFill>
              </a:rPr>
              <a:t>光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 i="1">
                <a:solidFill>
                  <a:srgbClr val="66FFFF"/>
                </a:solidFill>
              </a:rPr>
              <a:t>e </a:t>
            </a:r>
            <a:r>
              <a:rPr lang="zh-CN" altLang="en-US" sz="2000">
                <a:solidFill>
                  <a:srgbClr val="66FFFF"/>
                </a:solidFill>
              </a:rPr>
              <a:t>光</a:t>
            </a:r>
            <a:r>
              <a:rPr lang="zh-CN" altLang="en-US" sz="2000">
                <a:solidFill>
                  <a:schemeClr val="bg1"/>
                </a:solidFill>
              </a:rPr>
              <a:t>，取</a:t>
            </a:r>
            <a:r>
              <a:rPr lang="en-US" altLang="zh-CN" sz="2000" i="1">
                <a:solidFill>
                  <a:srgbClr val="66FFFF"/>
                </a:solidFill>
              </a:rPr>
              <a:t>x</a:t>
            </a:r>
            <a:r>
              <a:rPr lang="en-US" altLang="zh-CN" sz="2000">
                <a:solidFill>
                  <a:srgbClr val="66FFFF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轴方向为</a:t>
            </a:r>
            <a:r>
              <a:rPr lang="en-US" altLang="zh-CN" sz="2000">
                <a:solidFill>
                  <a:srgbClr val="66FFFF"/>
                </a:solidFill>
                <a:ea typeface="黑体" panose="02010609060101010101" pitchFamily="49" charset="-122"/>
              </a:rPr>
              <a:t>o </a:t>
            </a:r>
            <a:r>
              <a:rPr lang="zh-CN" altLang="en-US" sz="2000">
                <a:solidFill>
                  <a:srgbClr val="66FFFF"/>
                </a:solidFill>
              </a:rPr>
              <a:t>光</a:t>
            </a:r>
            <a:r>
              <a:rPr lang="zh-CN" altLang="en-US" sz="2000">
                <a:solidFill>
                  <a:schemeClr val="bg1"/>
                </a:solidFill>
              </a:rPr>
              <a:t>振动方向，</a:t>
            </a:r>
            <a:r>
              <a:rPr lang="en-US" altLang="zh-CN" sz="2000" i="1">
                <a:solidFill>
                  <a:srgbClr val="66FFFF"/>
                </a:solidFill>
                <a:ea typeface="黑体" panose="02010609060101010101" pitchFamily="49" charset="-122"/>
              </a:rPr>
              <a:t>y </a:t>
            </a:r>
            <a:r>
              <a:rPr lang="zh-CN" altLang="en-US" sz="2000">
                <a:solidFill>
                  <a:schemeClr val="bg1"/>
                </a:solidFill>
              </a:rPr>
              <a:t>轴方向为</a:t>
            </a:r>
            <a:r>
              <a:rPr lang="en-US" altLang="zh-CN" sz="2000" i="1">
                <a:solidFill>
                  <a:srgbClr val="66FFFF"/>
                </a:solidFill>
                <a:ea typeface="黑体" panose="02010609060101010101" pitchFamily="49" charset="-122"/>
              </a:rPr>
              <a:t>e</a:t>
            </a:r>
            <a:r>
              <a:rPr lang="en-US" altLang="zh-CN" sz="2000">
                <a:solidFill>
                  <a:srgbClr val="66FF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66FFFF"/>
                </a:solidFill>
              </a:rPr>
              <a:t>光</a:t>
            </a:r>
            <a:r>
              <a:rPr lang="zh-CN" altLang="en-US" sz="2000">
                <a:solidFill>
                  <a:schemeClr val="bg1"/>
                </a:solidFill>
              </a:rPr>
              <a:t>振动动方向</a:t>
            </a:r>
            <a:endParaRPr lang="zh-CN" altLang="en-US" sz="200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71721" name="Rectangle 41">
            <a:extLst>
              <a:ext uri="{FF2B5EF4-FFF2-40B4-BE49-F238E27FC236}">
                <a16:creationId xmlns:a16="http://schemas.microsoft.com/office/drawing/2014/main" id="{6346A921-3EDD-4E7E-B2DF-39F7DFB8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311400"/>
            <a:ext cx="431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线偏振光分解为两个垂直的光振动：</a:t>
            </a:r>
          </a:p>
        </p:txBody>
      </p:sp>
      <p:graphicFrame>
        <p:nvGraphicFramePr>
          <p:cNvPr id="71722" name="Object 9">
            <a:extLst>
              <a:ext uri="{FF2B5EF4-FFF2-40B4-BE49-F238E27FC236}">
                <a16:creationId xmlns:a16="http://schemas.microsoft.com/office/drawing/2014/main" id="{F6939D5B-942E-47AF-8F53-15F746C7D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900" y="2282825"/>
          <a:ext cx="160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2" name="公式" r:id="rId29" imgW="733355" imgH="152468" progId="Equation.3">
                  <p:embed/>
                </p:oleObj>
              </mc:Choice>
              <mc:Fallback>
                <p:oleObj name="公式" r:id="rId29" imgW="733355" imgH="152468" progId="Equation.3">
                  <p:embed/>
                  <p:pic>
                    <p:nvPicPr>
                      <p:cNvPr id="71722" name="Object 9">
                        <a:extLst>
                          <a:ext uri="{FF2B5EF4-FFF2-40B4-BE49-F238E27FC236}">
                            <a16:creationId xmlns:a16="http://schemas.microsoft.com/office/drawing/2014/main" id="{F6939D5B-942E-47AF-8F53-15F746C7D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2282825"/>
                        <a:ext cx="1601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3" name="Rectangle 43">
            <a:extLst>
              <a:ext uri="{FF2B5EF4-FFF2-40B4-BE49-F238E27FC236}">
                <a16:creationId xmlns:a16="http://schemas.microsoft.com/office/drawing/2014/main" id="{B145428E-04DE-4A5A-B8A5-FE9248E2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43313"/>
            <a:ext cx="303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透过波片后相位差：</a:t>
            </a:r>
          </a:p>
        </p:txBody>
      </p:sp>
      <p:graphicFrame>
        <p:nvGraphicFramePr>
          <p:cNvPr id="71724" name="Object 10">
            <a:extLst>
              <a:ext uri="{FF2B5EF4-FFF2-40B4-BE49-F238E27FC236}">
                <a16:creationId xmlns:a16="http://schemas.microsoft.com/office/drawing/2014/main" id="{23A50F78-8A84-4FC2-A25B-064899EE1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8325" y="3459163"/>
          <a:ext cx="3082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3" name="公式" r:id="rId31" imgW="1543165" imgH="323918" progId="Equation.3">
                  <p:embed/>
                </p:oleObj>
              </mc:Choice>
              <mc:Fallback>
                <p:oleObj name="公式" r:id="rId31" imgW="1543165" imgH="323918" progId="Equation.3">
                  <p:embed/>
                  <p:pic>
                    <p:nvPicPr>
                      <p:cNvPr id="71724" name="Object 10">
                        <a:extLst>
                          <a:ext uri="{FF2B5EF4-FFF2-40B4-BE49-F238E27FC236}">
                            <a16:creationId xmlns:a16="http://schemas.microsoft.com/office/drawing/2014/main" id="{23A50F78-8A84-4FC2-A25B-064899EE1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459163"/>
                        <a:ext cx="30829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5" name="Object 11">
            <a:extLst>
              <a:ext uri="{FF2B5EF4-FFF2-40B4-BE49-F238E27FC236}">
                <a16:creationId xmlns:a16="http://schemas.microsoft.com/office/drawing/2014/main" id="{F51AC10A-73E3-4858-A8DD-B2D74BB12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3494088"/>
          <a:ext cx="1108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4" name="公式" r:id="rId33" imgW="542829" imgH="323918" progId="Equation.3">
                  <p:embed/>
                </p:oleObj>
              </mc:Choice>
              <mc:Fallback>
                <p:oleObj name="公式" r:id="rId33" imgW="542829" imgH="323918" progId="Equation.3">
                  <p:embed/>
                  <p:pic>
                    <p:nvPicPr>
                      <p:cNvPr id="71725" name="Object 11">
                        <a:extLst>
                          <a:ext uri="{FF2B5EF4-FFF2-40B4-BE49-F238E27FC236}">
                            <a16:creationId xmlns:a16="http://schemas.microsoft.com/office/drawing/2014/main" id="{F51AC10A-73E3-4858-A8DD-B2D74BB12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494088"/>
                        <a:ext cx="1108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6" name="Text Box 46">
            <a:extLst>
              <a:ext uri="{FF2B5EF4-FFF2-40B4-BE49-F238E27FC236}">
                <a16:creationId xmlns:a16="http://schemas.microsoft.com/office/drawing/2014/main" id="{E57FB80D-3933-4970-B991-950186B8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549275"/>
            <a:ext cx="952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600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7195" name="灯片编号占位符 1">
            <a:extLst>
              <a:ext uri="{FF2B5EF4-FFF2-40B4-BE49-F238E27FC236}">
                <a16:creationId xmlns:a16="http://schemas.microsoft.com/office/drawing/2014/main" id="{3CDD8FE9-6E99-4F79-A63C-27A6C4A0DF1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F370D4-B3A4-4D99-92F1-FEE5B47FB2D3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/33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14FE50-7AE6-410A-86FB-EA18D357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285875"/>
            <a:ext cx="8001000" cy="928688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" name="Text Box 34">
            <a:extLst>
              <a:ext uri="{FF2B5EF4-FFF2-40B4-BE49-F238E27FC236}">
                <a16:creationId xmlns:a16="http://schemas.microsoft.com/office/drawing/2014/main" id="{26237066-9F19-4C59-9B26-D0A092071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4140200"/>
            <a:ext cx="882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solidFill>
                  <a:schemeClr val="hlink"/>
                </a:solidFill>
                <a:latin typeface="宋体" panose="02010600030101010101" pitchFamily="2" charset="-122"/>
              </a:rPr>
              <a:t>单色线</a:t>
            </a:r>
            <a:endParaRPr lang="en-US" altLang="zh-CN" sz="180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algn="ctr"/>
            <a:r>
              <a:rPr lang="zh-CN" altLang="en-US" sz="1800">
                <a:solidFill>
                  <a:schemeClr val="hlink"/>
                </a:solidFill>
                <a:latin typeface="宋体" panose="02010600030101010101" pitchFamily="2" charset="-122"/>
              </a:rPr>
              <a:t>偏振光</a:t>
            </a:r>
          </a:p>
        </p:txBody>
      </p:sp>
      <p:graphicFrame>
        <p:nvGraphicFramePr>
          <p:cNvPr id="45" name="Object 43">
            <a:extLst>
              <a:ext uri="{FF2B5EF4-FFF2-40B4-BE49-F238E27FC236}">
                <a16:creationId xmlns:a16="http://schemas.microsoft.com/office/drawing/2014/main" id="{92C5E6F5-004B-4458-A9BA-214DA2F23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2714625"/>
          <a:ext cx="465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5" name="Equation" r:id="rId35" imgW="161778" imgH="152468" progId="Equation.3">
                  <p:embed/>
                </p:oleObj>
              </mc:Choice>
              <mc:Fallback>
                <p:oleObj name="Equation" r:id="rId35" imgW="161778" imgH="152468" progId="Equation.3">
                  <p:embed/>
                  <p:pic>
                    <p:nvPicPr>
                      <p:cNvPr id="45" name="Object 43">
                        <a:extLst>
                          <a:ext uri="{FF2B5EF4-FFF2-40B4-BE49-F238E27FC236}">
                            <a16:creationId xmlns:a16="http://schemas.microsoft.com/office/drawing/2014/main" id="{92C5E6F5-004B-4458-A9BA-214DA2F23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714625"/>
                        <a:ext cx="4651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1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1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7" grpId="0" autoUpdateAnimBg="0"/>
      <p:bldP spid="71684" grpId="0" build="p" autoUpdateAnimBg="0"/>
      <p:bldP spid="71686" grpId="0" animBg="1"/>
      <p:bldP spid="71699" grpId="0" build="p" autoUpdateAnimBg="0"/>
      <p:bldP spid="71718" grpId="0"/>
      <p:bldP spid="71721" grpId="0"/>
      <p:bldP spid="71723" grpId="0"/>
      <p:bldP spid="71726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79" name="Group 79">
            <a:extLst>
              <a:ext uri="{FF2B5EF4-FFF2-40B4-BE49-F238E27FC236}">
                <a16:creationId xmlns:a16="http://schemas.microsoft.com/office/drawing/2014/main" id="{056E9C37-954C-4DE2-8380-AA98A3820599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914400"/>
          <a:ext cx="8610600" cy="4667729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180039422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231468036"/>
                    </a:ext>
                  </a:extLst>
                </a:gridCol>
                <a:gridCol w="3711575">
                  <a:extLst>
                    <a:ext uri="{9D8B030D-6E8A-4147-A177-3AD203B41FA5}">
                      <a16:colId xmlns:a16="http://schemas.microsoft.com/office/drawing/2014/main" val="253111211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入射光</a:t>
                      </a: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波晶片</a:t>
                      </a: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透射光</a:t>
                      </a: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32515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线偏振光</a:t>
                      </a: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3165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圆偏振光</a:t>
                      </a: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503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自然光</a:t>
                      </a: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6818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一般椭圆偏振光</a:t>
                      </a: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32975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线偏振光</a:t>
                      </a: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4427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圆偏振光（左、右旋）</a:t>
                      </a: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3556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椭圆偏振光（左、右旋）</a:t>
                      </a: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522495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自然光</a:t>
                      </a: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07" marB="45707" horzOverflow="overflow">
                    <a:lnL w="381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5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40727"/>
                  </a:ext>
                </a:extLst>
              </a:tr>
            </a:tbl>
          </a:graphicData>
        </a:graphic>
      </p:graphicFrame>
      <p:graphicFrame>
        <p:nvGraphicFramePr>
          <p:cNvPr id="107564" name="Object 2">
            <a:extLst>
              <a:ext uri="{FF2B5EF4-FFF2-40B4-BE49-F238E27FC236}">
                <a16:creationId xmlns:a16="http://schemas.microsoft.com/office/drawing/2014/main" id="{DAA01B17-A2E0-4204-95A8-89306546BB99}"/>
              </a:ext>
            </a:extLst>
          </p:cNvPr>
          <p:cNvGraphicFramePr>
            <a:graphicFrameLocks/>
          </p:cNvGraphicFramePr>
          <p:nvPr/>
        </p:nvGraphicFramePr>
        <p:xfrm>
          <a:off x="3995738" y="4652963"/>
          <a:ext cx="5032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5" name="Equation" r:id="rId3" imgW="190525" imgH="161959" progId="Equation.3">
                  <p:embed/>
                </p:oleObj>
              </mc:Choice>
              <mc:Fallback>
                <p:oleObj name="Equation" r:id="rId3" imgW="190525" imgH="161959" progId="Equation.3">
                  <p:embed/>
                  <p:pic>
                    <p:nvPicPr>
                      <p:cNvPr id="107564" name="Object 2">
                        <a:extLst>
                          <a:ext uri="{FF2B5EF4-FFF2-40B4-BE49-F238E27FC236}">
                            <a16:creationId xmlns:a16="http://schemas.microsoft.com/office/drawing/2014/main" id="{DAA01B17-A2E0-4204-95A8-89306546BB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652963"/>
                        <a:ext cx="5032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65" name="Text Box 45">
            <a:extLst>
              <a:ext uri="{FF2B5EF4-FFF2-40B4-BE49-F238E27FC236}">
                <a16:creationId xmlns:a16="http://schemas.microsoft.com/office/drawing/2014/main" id="{3B3B480B-2121-4C5F-AD1D-C15181090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45815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</a:rPr>
              <a:t>波片</a:t>
            </a:r>
          </a:p>
        </p:txBody>
      </p:sp>
      <p:graphicFrame>
        <p:nvGraphicFramePr>
          <p:cNvPr id="107566" name="Object 3">
            <a:extLst>
              <a:ext uri="{FF2B5EF4-FFF2-40B4-BE49-F238E27FC236}">
                <a16:creationId xmlns:a16="http://schemas.microsoft.com/office/drawing/2014/main" id="{22882B34-0B77-4626-AE32-E4A7604E10E8}"/>
              </a:ext>
            </a:extLst>
          </p:cNvPr>
          <p:cNvGraphicFramePr>
            <a:graphicFrameLocks/>
          </p:cNvGraphicFramePr>
          <p:nvPr/>
        </p:nvGraphicFramePr>
        <p:xfrm>
          <a:off x="3962400" y="1524000"/>
          <a:ext cx="503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6" name="Equation" r:id="rId5" imgW="190525" imgH="161959" progId="Equation.3">
                  <p:embed/>
                </p:oleObj>
              </mc:Choice>
              <mc:Fallback>
                <p:oleObj name="Equation" r:id="rId5" imgW="190525" imgH="161959" progId="Equation.3">
                  <p:embed/>
                  <p:pic>
                    <p:nvPicPr>
                      <p:cNvPr id="107566" name="Object 3">
                        <a:extLst>
                          <a:ext uri="{FF2B5EF4-FFF2-40B4-BE49-F238E27FC236}">
                            <a16:creationId xmlns:a16="http://schemas.microsoft.com/office/drawing/2014/main" id="{22882B34-0B77-4626-AE32-E4A7604E10E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24000"/>
                        <a:ext cx="5032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67" name="Text Box 47">
            <a:extLst>
              <a:ext uri="{FF2B5EF4-FFF2-40B4-BE49-F238E27FC236}">
                <a16:creationId xmlns:a16="http://schemas.microsoft.com/office/drawing/2014/main" id="{F6AC7EFC-B3DD-45AA-864F-0D950ED31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1989138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</a:rPr>
              <a:t>波片</a:t>
            </a:r>
          </a:p>
        </p:txBody>
      </p:sp>
      <p:graphicFrame>
        <p:nvGraphicFramePr>
          <p:cNvPr id="107568" name="Object 4">
            <a:extLst>
              <a:ext uri="{FF2B5EF4-FFF2-40B4-BE49-F238E27FC236}">
                <a16:creationId xmlns:a16="http://schemas.microsoft.com/office/drawing/2014/main" id="{06521EB6-EDA6-4485-B8E8-138FD650E97F}"/>
              </a:ext>
            </a:extLst>
          </p:cNvPr>
          <p:cNvGraphicFramePr>
            <a:graphicFrameLocks/>
          </p:cNvGraphicFramePr>
          <p:nvPr/>
        </p:nvGraphicFramePr>
        <p:xfrm>
          <a:off x="3962400" y="2027238"/>
          <a:ext cx="5032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7" name="Equation" r:id="rId7" imgW="190525" imgH="161959" progId="Equation.3">
                  <p:embed/>
                </p:oleObj>
              </mc:Choice>
              <mc:Fallback>
                <p:oleObj name="Equation" r:id="rId7" imgW="190525" imgH="161959" progId="Equation.3">
                  <p:embed/>
                  <p:pic>
                    <p:nvPicPr>
                      <p:cNvPr id="107568" name="Object 4">
                        <a:extLst>
                          <a:ext uri="{FF2B5EF4-FFF2-40B4-BE49-F238E27FC236}">
                            <a16:creationId xmlns:a16="http://schemas.microsoft.com/office/drawing/2014/main" id="{06521EB6-EDA6-4485-B8E8-138FD650E9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27238"/>
                        <a:ext cx="5032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69" name="Text Box 49">
            <a:extLst>
              <a:ext uri="{FF2B5EF4-FFF2-40B4-BE49-F238E27FC236}">
                <a16:creationId xmlns:a16="http://schemas.microsoft.com/office/drawing/2014/main" id="{CF6E3BEE-B7D1-4783-AA77-96DF611F4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1458913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</a:rPr>
              <a:t>波片</a:t>
            </a:r>
          </a:p>
        </p:txBody>
      </p:sp>
      <p:graphicFrame>
        <p:nvGraphicFramePr>
          <p:cNvPr id="107570" name="Object 5">
            <a:extLst>
              <a:ext uri="{FF2B5EF4-FFF2-40B4-BE49-F238E27FC236}">
                <a16:creationId xmlns:a16="http://schemas.microsoft.com/office/drawing/2014/main" id="{AEC84221-10C3-4938-B7B4-430704A73064}"/>
              </a:ext>
            </a:extLst>
          </p:cNvPr>
          <p:cNvGraphicFramePr>
            <a:graphicFrameLocks/>
          </p:cNvGraphicFramePr>
          <p:nvPr/>
        </p:nvGraphicFramePr>
        <p:xfrm>
          <a:off x="3962400" y="2538413"/>
          <a:ext cx="5381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8" name="Equation" r:id="rId9" imgW="190525" imgH="161959" progId="Equation.3">
                  <p:embed/>
                </p:oleObj>
              </mc:Choice>
              <mc:Fallback>
                <p:oleObj name="Equation" r:id="rId9" imgW="190525" imgH="161959" progId="Equation.3">
                  <p:embed/>
                  <p:pic>
                    <p:nvPicPr>
                      <p:cNvPr id="107570" name="Object 5">
                        <a:extLst>
                          <a:ext uri="{FF2B5EF4-FFF2-40B4-BE49-F238E27FC236}">
                            <a16:creationId xmlns:a16="http://schemas.microsoft.com/office/drawing/2014/main" id="{AEC84221-10C3-4938-B7B4-430704A7306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38413"/>
                        <a:ext cx="5381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1" name="Text Box 51">
            <a:extLst>
              <a:ext uri="{FF2B5EF4-FFF2-40B4-BE49-F238E27FC236}">
                <a16:creationId xmlns:a16="http://schemas.microsoft.com/office/drawing/2014/main" id="{83EBFA34-0187-47B0-8DE5-8E6166BB0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498725"/>
            <a:ext cx="180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</a:rPr>
              <a:t>波片</a:t>
            </a:r>
          </a:p>
        </p:txBody>
      </p:sp>
      <p:graphicFrame>
        <p:nvGraphicFramePr>
          <p:cNvPr id="107572" name="Object 6">
            <a:extLst>
              <a:ext uri="{FF2B5EF4-FFF2-40B4-BE49-F238E27FC236}">
                <a16:creationId xmlns:a16="http://schemas.microsoft.com/office/drawing/2014/main" id="{1E035322-6538-4747-B414-DF34D28F588F}"/>
              </a:ext>
            </a:extLst>
          </p:cNvPr>
          <p:cNvGraphicFramePr>
            <a:graphicFrameLocks/>
          </p:cNvGraphicFramePr>
          <p:nvPr/>
        </p:nvGraphicFramePr>
        <p:xfrm>
          <a:off x="3962400" y="3086100"/>
          <a:ext cx="503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9" name="Equation" r:id="rId11" imgW="190525" imgH="161959" progId="Equation.3">
                  <p:embed/>
                </p:oleObj>
              </mc:Choice>
              <mc:Fallback>
                <p:oleObj name="Equation" r:id="rId11" imgW="190525" imgH="161959" progId="Equation.3">
                  <p:embed/>
                  <p:pic>
                    <p:nvPicPr>
                      <p:cNvPr id="107572" name="Object 6">
                        <a:extLst>
                          <a:ext uri="{FF2B5EF4-FFF2-40B4-BE49-F238E27FC236}">
                            <a16:creationId xmlns:a16="http://schemas.microsoft.com/office/drawing/2014/main" id="{1E035322-6538-4747-B414-DF34D28F58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86100"/>
                        <a:ext cx="503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3" name="Text Box 53">
            <a:extLst>
              <a:ext uri="{FF2B5EF4-FFF2-40B4-BE49-F238E27FC236}">
                <a16:creationId xmlns:a16="http://schemas.microsoft.com/office/drawing/2014/main" id="{2FE0536E-DFE8-4352-8324-EB7C3231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04323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</a:rPr>
              <a:t>波片</a:t>
            </a:r>
          </a:p>
        </p:txBody>
      </p:sp>
      <p:graphicFrame>
        <p:nvGraphicFramePr>
          <p:cNvPr id="107574" name="Object 7">
            <a:extLst>
              <a:ext uri="{FF2B5EF4-FFF2-40B4-BE49-F238E27FC236}">
                <a16:creationId xmlns:a16="http://schemas.microsoft.com/office/drawing/2014/main" id="{695FA429-F33D-42EE-8009-94B9AA7E558D}"/>
              </a:ext>
            </a:extLst>
          </p:cNvPr>
          <p:cNvGraphicFramePr>
            <a:graphicFrameLocks/>
          </p:cNvGraphicFramePr>
          <p:nvPr/>
        </p:nvGraphicFramePr>
        <p:xfrm>
          <a:off x="3962400" y="3592513"/>
          <a:ext cx="5032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0" name="Equation" r:id="rId13" imgW="190525" imgH="161959" progId="Equation.3">
                  <p:embed/>
                </p:oleObj>
              </mc:Choice>
              <mc:Fallback>
                <p:oleObj name="Equation" r:id="rId13" imgW="190525" imgH="161959" progId="Equation.3">
                  <p:embed/>
                  <p:pic>
                    <p:nvPicPr>
                      <p:cNvPr id="107574" name="Object 7">
                        <a:extLst>
                          <a:ext uri="{FF2B5EF4-FFF2-40B4-BE49-F238E27FC236}">
                            <a16:creationId xmlns:a16="http://schemas.microsoft.com/office/drawing/2014/main" id="{695FA429-F33D-42EE-8009-94B9AA7E558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92513"/>
                        <a:ext cx="50323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5" name="Text Box 55">
            <a:extLst>
              <a:ext uri="{FF2B5EF4-FFF2-40B4-BE49-F238E27FC236}">
                <a16:creationId xmlns:a16="http://schemas.microsoft.com/office/drawing/2014/main" id="{E8D040FD-2CFD-4064-A799-EEE5615F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548063"/>
            <a:ext cx="187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</a:rPr>
              <a:t>波片</a:t>
            </a:r>
          </a:p>
        </p:txBody>
      </p:sp>
      <p:graphicFrame>
        <p:nvGraphicFramePr>
          <p:cNvPr id="107576" name="Object 8">
            <a:extLst>
              <a:ext uri="{FF2B5EF4-FFF2-40B4-BE49-F238E27FC236}">
                <a16:creationId xmlns:a16="http://schemas.microsoft.com/office/drawing/2014/main" id="{E4EA59D0-47AC-4959-B54B-DEE054646F91}"/>
              </a:ext>
            </a:extLst>
          </p:cNvPr>
          <p:cNvGraphicFramePr>
            <a:graphicFrameLocks/>
          </p:cNvGraphicFramePr>
          <p:nvPr/>
        </p:nvGraphicFramePr>
        <p:xfrm>
          <a:off x="3962400" y="4125913"/>
          <a:ext cx="5032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1" name="Equation" r:id="rId15" imgW="190525" imgH="161959" progId="Equation.3">
                  <p:embed/>
                </p:oleObj>
              </mc:Choice>
              <mc:Fallback>
                <p:oleObj name="Equation" r:id="rId15" imgW="190525" imgH="161959" progId="Equation.3">
                  <p:embed/>
                  <p:pic>
                    <p:nvPicPr>
                      <p:cNvPr id="107576" name="Object 8">
                        <a:extLst>
                          <a:ext uri="{FF2B5EF4-FFF2-40B4-BE49-F238E27FC236}">
                            <a16:creationId xmlns:a16="http://schemas.microsoft.com/office/drawing/2014/main" id="{E4EA59D0-47AC-4959-B54B-DEE054646F9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25913"/>
                        <a:ext cx="50323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7" name="Text Box 57">
            <a:extLst>
              <a:ext uri="{FF2B5EF4-FFF2-40B4-BE49-F238E27FC236}">
                <a16:creationId xmlns:a16="http://schemas.microsoft.com/office/drawing/2014/main" id="{28FBCD54-D018-40AE-94FB-D4095152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40719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</a:rPr>
              <a:t>波片</a:t>
            </a:r>
          </a:p>
        </p:txBody>
      </p:sp>
      <p:graphicFrame>
        <p:nvGraphicFramePr>
          <p:cNvPr id="107578" name="Object 9">
            <a:extLst>
              <a:ext uri="{FF2B5EF4-FFF2-40B4-BE49-F238E27FC236}">
                <a16:creationId xmlns:a16="http://schemas.microsoft.com/office/drawing/2014/main" id="{29249A8E-C1A3-4393-BAC6-1B35B4B04012}"/>
              </a:ext>
            </a:extLst>
          </p:cNvPr>
          <p:cNvGraphicFramePr>
            <a:graphicFrameLocks/>
          </p:cNvGraphicFramePr>
          <p:nvPr/>
        </p:nvGraphicFramePr>
        <p:xfrm>
          <a:off x="3995738" y="5157788"/>
          <a:ext cx="5032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2" name="Equation" r:id="rId17" imgW="190525" imgH="161959" progId="Equation.3">
                  <p:embed/>
                </p:oleObj>
              </mc:Choice>
              <mc:Fallback>
                <p:oleObj name="Equation" r:id="rId17" imgW="190525" imgH="161959" progId="Equation.3">
                  <p:embed/>
                  <p:pic>
                    <p:nvPicPr>
                      <p:cNvPr id="107578" name="Object 9">
                        <a:extLst>
                          <a:ext uri="{FF2B5EF4-FFF2-40B4-BE49-F238E27FC236}">
                            <a16:creationId xmlns:a16="http://schemas.microsoft.com/office/drawing/2014/main" id="{29249A8E-C1A3-4393-BAC6-1B35B4B040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157788"/>
                        <a:ext cx="5032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9" name="Text Box 59">
            <a:extLst>
              <a:ext uri="{FF2B5EF4-FFF2-40B4-BE49-F238E27FC236}">
                <a16:creationId xmlns:a16="http://schemas.microsoft.com/office/drawing/2014/main" id="{06F03518-4A64-4547-87B0-B05B1A0D2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0593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</a:rPr>
              <a:t>波片</a:t>
            </a:r>
          </a:p>
        </p:txBody>
      </p:sp>
      <p:graphicFrame>
        <p:nvGraphicFramePr>
          <p:cNvPr id="107580" name="Object 10">
            <a:extLst>
              <a:ext uri="{FF2B5EF4-FFF2-40B4-BE49-F238E27FC236}">
                <a16:creationId xmlns:a16="http://schemas.microsoft.com/office/drawing/2014/main" id="{2E369163-CAEF-44F7-BDB4-5102AB9D5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019300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3" name="Equation" r:id="rId19" imgW="1238263" imgH="171450" progId="Equation.3">
                  <p:embed/>
                </p:oleObj>
              </mc:Choice>
              <mc:Fallback>
                <p:oleObj name="Equation" r:id="rId19" imgW="1238263" imgH="171450" progId="Equation.3">
                  <p:embed/>
                  <p:pic>
                    <p:nvPicPr>
                      <p:cNvPr id="107580" name="Object 10">
                        <a:extLst>
                          <a:ext uri="{FF2B5EF4-FFF2-40B4-BE49-F238E27FC236}">
                            <a16:creationId xmlns:a16="http://schemas.microsoft.com/office/drawing/2014/main" id="{2E369163-CAEF-44F7-BDB4-5102AB9D50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19300"/>
                        <a:ext cx="205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81" name="Object 11">
            <a:extLst>
              <a:ext uri="{FF2B5EF4-FFF2-40B4-BE49-F238E27FC236}">
                <a16:creationId xmlns:a16="http://schemas.microsoft.com/office/drawing/2014/main" id="{25FD4ED2-6A8F-4EF7-8EC2-5507B805B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524000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4" name="Equation" r:id="rId21" imgW="1200035" imgH="161959" progId="Equation.3">
                  <p:embed/>
                </p:oleObj>
              </mc:Choice>
              <mc:Fallback>
                <p:oleObj name="Equation" r:id="rId21" imgW="1200035" imgH="161959" progId="Equation.3">
                  <p:embed/>
                  <p:pic>
                    <p:nvPicPr>
                      <p:cNvPr id="107581" name="Object 11">
                        <a:extLst>
                          <a:ext uri="{FF2B5EF4-FFF2-40B4-BE49-F238E27FC236}">
                            <a16:creationId xmlns:a16="http://schemas.microsoft.com/office/drawing/2014/main" id="{25FD4ED2-6A8F-4EF7-8EC2-5507B805B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524000"/>
                        <a:ext cx="198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82" name="Object 12">
            <a:extLst>
              <a:ext uri="{FF2B5EF4-FFF2-40B4-BE49-F238E27FC236}">
                <a16:creationId xmlns:a16="http://schemas.microsoft.com/office/drawing/2014/main" id="{CCD59A14-233E-46E5-BEB6-B2D9F8AC4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484313"/>
          <a:ext cx="18907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5" name="Equation" r:id="rId23" imgW="723875" imgH="161959" progId="Equation.3">
                  <p:embed/>
                </p:oleObj>
              </mc:Choice>
              <mc:Fallback>
                <p:oleObj name="Equation" r:id="rId23" imgW="723875" imgH="161959" progId="Equation.3">
                  <p:embed/>
                  <p:pic>
                    <p:nvPicPr>
                      <p:cNvPr id="107582" name="Object 12">
                        <a:extLst>
                          <a:ext uri="{FF2B5EF4-FFF2-40B4-BE49-F238E27FC236}">
                            <a16:creationId xmlns:a16="http://schemas.microsoft.com/office/drawing/2014/main" id="{CCD59A14-233E-46E5-BEB6-B2D9F8AC4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84313"/>
                        <a:ext cx="189071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83" name="Rectangle 63">
            <a:extLst>
              <a:ext uri="{FF2B5EF4-FFF2-40B4-BE49-F238E27FC236}">
                <a16:creationId xmlns:a16="http://schemas.microsoft.com/office/drawing/2014/main" id="{B20BD759-E6F9-43F6-99F4-A33696A7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448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4DEAFB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• </a:t>
            </a:r>
            <a:r>
              <a:rPr kumimoji="0" lang="zh-CN" altLang="en-US">
                <a:solidFill>
                  <a:srgbClr val="4DEAFB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波晶片对光偏振的影响</a:t>
            </a:r>
            <a:r>
              <a:rPr kumimoji="0" lang="en-US" altLang="zh-CN">
                <a:solidFill>
                  <a:srgbClr val="4DEAFB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7584" name="Text Box 64">
            <a:extLst>
              <a:ext uri="{FF2B5EF4-FFF2-40B4-BE49-F238E27FC236}">
                <a16:creationId xmlns:a16="http://schemas.microsoft.com/office/drawing/2014/main" id="{E44CC6FA-D89A-4903-9860-8883726CC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8578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CC00"/>
                </a:solidFill>
              </a:rPr>
              <a:t>小结：</a:t>
            </a:r>
          </a:p>
        </p:txBody>
      </p:sp>
      <p:sp>
        <p:nvSpPr>
          <p:cNvPr id="107585" name="Rectangle 65">
            <a:extLst>
              <a:ext uri="{FF2B5EF4-FFF2-40B4-BE49-F238E27FC236}">
                <a16:creationId xmlns:a16="http://schemas.microsoft.com/office/drawing/2014/main" id="{79B6A71E-6DAF-42B2-A451-8A6C7021D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5857875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99FF33"/>
                </a:solidFill>
              </a:rPr>
              <a:t>波片用于改变光的偏振态，</a:t>
            </a:r>
          </a:p>
        </p:txBody>
      </p:sp>
      <p:sp>
        <p:nvSpPr>
          <p:cNvPr id="107586" name="Rectangle 66">
            <a:extLst>
              <a:ext uri="{FF2B5EF4-FFF2-40B4-BE49-F238E27FC236}">
                <a16:creationId xmlns:a16="http://schemas.microsoft.com/office/drawing/2014/main" id="{3AB1D511-CE7A-44CF-83A6-088E57C53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5857875"/>
            <a:ext cx="334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波片用于改变光的旋向</a:t>
            </a:r>
          </a:p>
        </p:txBody>
      </p:sp>
      <p:graphicFrame>
        <p:nvGraphicFramePr>
          <p:cNvPr id="107587" name="Object 13">
            <a:extLst>
              <a:ext uri="{FF2B5EF4-FFF2-40B4-BE49-F238E27FC236}">
                <a16:creationId xmlns:a16="http://schemas.microsoft.com/office/drawing/2014/main" id="{20D15CC0-80DA-45F2-887B-D260E635CD52}"/>
              </a:ext>
            </a:extLst>
          </p:cNvPr>
          <p:cNvGraphicFramePr>
            <a:graphicFrameLocks/>
          </p:cNvGraphicFramePr>
          <p:nvPr/>
        </p:nvGraphicFramePr>
        <p:xfrm>
          <a:off x="1143000" y="5715000"/>
          <a:ext cx="4286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6" name="Equation" r:id="rId25" imgW="85629" imgH="323918" progId="Equation.3">
                  <p:embed/>
                </p:oleObj>
              </mc:Choice>
              <mc:Fallback>
                <p:oleObj name="Equation" r:id="rId25" imgW="85629" imgH="323918" progId="Equation.3">
                  <p:embed/>
                  <p:pic>
                    <p:nvPicPr>
                      <p:cNvPr id="107587" name="Object 13">
                        <a:extLst>
                          <a:ext uri="{FF2B5EF4-FFF2-40B4-BE49-F238E27FC236}">
                            <a16:creationId xmlns:a16="http://schemas.microsoft.com/office/drawing/2014/main" id="{20D15CC0-80DA-45F2-887B-D260E635CD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15000"/>
                        <a:ext cx="42862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88" name="Object 14">
            <a:extLst>
              <a:ext uri="{FF2B5EF4-FFF2-40B4-BE49-F238E27FC236}">
                <a16:creationId xmlns:a16="http://schemas.microsoft.com/office/drawing/2014/main" id="{7E9E0E32-E6F4-4428-9B77-A8E9CCF08D92}"/>
              </a:ext>
            </a:extLst>
          </p:cNvPr>
          <p:cNvGraphicFramePr>
            <a:graphicFrameLocks/>
          </p:cNvGraphicFramePr>
          <p:nvPr/>
        </p:nvGraphicFramePr>
        <p:xfrm>
          <a:off x="5214938" y="5715000"/>
          <a:ext cx="428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7" name="Equation" r:id="rId27" imgW="85629" imgH="323918" progId="Equation.3">
                  <p:embed/>
                </p:oleObj>
              </mc:Choice>
              <mc:Fallback>
                <p:oleObj name="Equation" r:id="rId27" imgW="85629" imgH="323918" progId="Equation.3">
                  <p:embed/>
                  <p:pic>
                    <p:nvPicPr>
                      <p:cNvPr id="107588" name="Object 14">
                        <a:extLst>
                          <a:ext uri="{FF2B5EF4-FFF2-40B4-BE49-F238E27FC236}">
                            <a16:creationId xmlns:a16="http://schemas.microsoft.com/office/drawing/2014/main" id="{7E9E0E32-E6F4-4428-9B77-A8E9CCF08D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5715000"/>
                        <a:ext cx="4286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89" name="Object 15">
            <a:extLst>
              <a:ext uri="{FF2B5EF4-FFF2-40B4-BE49-F238E27FC236}">
                <a16:creationId xmlns:a16="http://schemas.microsoft.com/office/drawing/2014/main" id="{885B92AA-7A06-4863-B06D-60521D4F4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581400"/>
          <a:ext cx="196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8" name="Equation" r:id="rId29" imgW="723875" imgH="161959" progId="Equation.3">
                  <p:embed/>
                </p:oleObj>
              </mc:Choice>
              <mc:Fallback>
                <p:oleObj name="Equation" r:id="rId29" imgW="723875" imgH="161959" progId="Equation.3">
                  <p:embed/>
                  <p:pic>
                    <p:nvPicPr>
                      <p:cNvPr id="107589" name="Object 15">
                        <a:extLst>
                          <a:ext uri="{FF2B5EF4-FFF2-40B4-BE49-F238E27FC236}">
                            <a16:creationId xmlns:a16="http://schemas.microsoft.com/office/drawing/2014/main" id="{885B92AA-7A06-4863-B06D-60521D4F4C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196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0" name="Object 16">
            <a:extLst>
              <a:ext uri="{FF2B5EF4-FFF2-40B4-BE49-F238E27FC236}">
                <a16:creationId xmlns:a16="http://schemas.microsoft.com/office/drawing/2014/main" id="{D1E853A4-7E66-40B2-85A5-3250DF338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619500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9" name="Equation" r:id="rId31" imgW="685953" imgH="133486" progId="Equation.3">
                  <p:embed/>
                </p:oleObj>
              </mc:Choice>
              <mc:Fallback>
                <p:oleObj name="Equation" r:id="rId31" imgW="685953" imgH="133486" progId="Equation.3">
                  <p:embed/>
                  <p:pic>
                    <p:nvPicPr>
                      <p:cNvPr id="107590" name="Object 16">
                        <a:extLst>
                          <a:ext uri="{FF2B5EF4-FFF2-40B4-BE49-F238E27FC236}">
                            <a16:creationId xmlns:a16="http://schemas.microsoft.com/office/drawing/2014/main" id="{D1E853A4-7E66-40B2-85A5-3250DF338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19500"/>
                        <a:ext cx="213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91" name="Rectangle 71">
            <a:extLst>
              <a:ext uri="{FF2B5EF4-FFF2-40B4-BE49-F238E27FC236}">
                <a16:creationId xmlns:a16="http://schemas.microsoft.com/office/drawing/2014/main" id="{B6956D1D-05AB-487C-B3B1-14B79B675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14859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椭圆偏振光</a:t>
            </a:r>
          </a:p>
        </p:txBody>
      </p:sp>
      <p:sp>
        <p:nvSpPr>
          <p:cNvPr id="107592" name="Rectangle 72">
            <a:extLst>
              <a:ext uri="{FF2B5EF4-FFF2-40B4-BE49-F238E27FC236}">
                <a16:creationId xmlns:a16="http://schemas.microsoft.com/office/drawing/2014/main" id="{DDB9B227-D20E-4BF3-BFF3-2AA7D4F4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201930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线偏振光</a:t>
            </a:r>
          </a:p>
        </p:txBody>
      </p:sp>
      <p:sp>
        <p:nvSpPr>
          <p:cNvPr id="107593" name="Rectangle 73">
            <a:extLst>
              <a:ext uri="{FF2B5EF4-FFF2-40B4-BE49-F238E27FC236}">
                <a16:creationId xmlns:a16="http://schemas.microsoft.com/office/drawing/2014/main" id="{7F5FED55-4057-45D2-9D77-9B112CBA0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2532063"/>
            <a:ext cx="1112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自然光</a:t>
            </a:r>
          </a:p>
        </p:txBody>
      </p:sp>
      <p:sp>
        <p:nvSpPr>
          <p:cNvPr id="107594" name="Rectangle 74">
            <a:extLst>
              <a:ext uri="{FF2B5EF4-FFF2-40B4-BE49-F238E27FC236}">
                <a16:creationId xmlns:a16="http://schemas.microsoft.com/office/drawing/2014/main" id="{10F569A5-5EF8-4681-8464-FA3F34EBC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3071813"/>
            <a:ext cx="2351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solidFill>
                  <a:schemeClr val="bg1"/>
                </a:solidFill>
              </a:rPr>
              <a:t>一般椭圆偏振光</a:t>
            </a:r>
          </a:p>
        </p:txBody>
      </p:sp>
      <p:sp>
        <p:nvSpPr>
          <p:cNvPr id="107595" name="Rectangle 75">
            <a:extLst>
              <a:ext uri="{FF2B5EF4-FFF2-40B4-BE49-F238E27FC236}">
                <a16:creationId xmlns:a16="http://schemas.microsoft.com/office/drawing/2014/main" id="{760DBA9D-C5F0-4F1C-9E16-E0456BAF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358140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线偏振光</a:t>
            </a:r>
          </a:p>
        </p:txBody>
      </p:sp>
      <p:sp>
        <p:nvSpPr>
          <p:cNvPr id="107596" name="Rectangle 76">
            <a:extLst>
              <a:ext uri="{FF2B5EF4-FFF2-40B4-BE49-F238E27FC236}">
                <a16:creationId xmlns:a16="http://schemas.microsoft.com/office/drawing/2014/main" id="{2AE6A06A-5AED-4388-A50E-7CC8FF90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4071938"/>
            <a:ext cx="327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圆偏振光（右、左旋）</a:t>
            </a:r>
          </a:p>
        </p:txBody>
      </p:sp>
      <p:sp>
        <p:nvSpPr>
          <p:cNvPr id="107597" name="Rectangle 77">
            <a:extLst>
              <a:ext uri="{FF2B5EF4-FFF2-40B4-BE49-F238E27FC236}">
                <a16:creationId xmlns:a16="http://schemas.microsoft.com/office/drawing/2014/main" id="{53B40751-CEE2-4FE7-A648-82B26211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4581525"/>
            <a:ext cx="358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椭圆偏振光（右、左旋）</a:t>
            </a:r>
          </a:p>
        </p:txBody>
      </p:sp>
      <p:sp>
        <p:nvSpPr>
          <p:cNvPr id="107598" name="Rectangle 78">
            <a:extLst>
              <a:ext uri="{FF2B5EF4-FFF2-40B4-BE49-F238E27FC236}">
                <a16:creationId xmlns:a16="http://schemas.microsoft.com/office/drawing/2014/main" id="{26DBB624-7824-41DC-858F-F91F2BDB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5059363"/>
            <a:ext cx="1112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自然光</a:t>
            </a:r>
          </a:p>
        </p:txBody>
      </p:sp>
      <p:sp>
        <p:nvSpPr>
          <p:cNvPr id="8271" name="灯片编号占位符 1">
            <a:extLst>
              <a:ext uri="{FF2B5EF4-FFF2-40B4-BE49-F238E27FC236}">
                <a16:creationId xmlns:a16="http://schemas.microsoft.com/office/drawing/2014/main" id="{CFDEA6D0-AA26-429D-A31E-FA1CEA42EEB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52F4F8-EA1C-41FC-807B-6794661B4A6E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/31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7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5" grpId="0" autoUpdateAnimBg="0"/>
      <p:bldP spid="107567" grpId="0" autoUpdateAnimBg="0"/>
      <p:bldP spid="107569" grpId="0" autoUpdateAnimBg="0"/>
      <p:bldP spid="107571" grpId="0" autoUpdateAnimBg="0"/>
      <p:bldP spid="107573" grpId="0" autoUpdateAnimBg="0"/>
      <p:bldP spid="107575" grpId="0" autoUpdateAnimBg="0"/>
      <p:bldP spid="107577" grpId="0" autoUpdateAnimBg="0"/>
      <p:bldP spid="107579" grpId="0" autoUpdateAnimBg="0"/>
      <p:bldP spid="107583" grpId="0" autoUpdateAnimBg="0"/>
      <p:bldP spid="107584" grpId="0" autoUpdateAnimBg="0"/>
      <p:bldP spid="107585" grpId="0" autoUpdateAnimBg="0"/>
      <p:bldP spid="107586" grpId="0" autoUpdateAnimBg="0"/>
      <p:bldP spid="107591" grpId="0" build="p" autoUpdateAnimBg="0"/>
      <p:bldP spid="107592" grpId="0" build="p" autoUpdateAnimBg="0"/>
      <p:bldP spid="107593" grpId="0" build="p" autoUpdateAnimBg="0"/>
      <p:bldP spid="107594" grpId="0" build="p" autoUpdateAnimBg="0"/>
      <p:bldP spid="107595" grpId="0" build="p" autoUpdateAnimBg="0"/>
      <p:bldP spid="107596" grpId="0" build="p" autoUpdateAnimBg="0"/>
      <p:bldP spid="107597" grpId="0" build="p" autoUpdateAnimBg="0"/>
      <p:bldP spid="10759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>
            <a:extLst>
              <a:ext uri="{FF2B5EF4-FFF2-40B4-BE49-F238E27FC236}">
                <a16:creationId xmlns:a16="http://schemas.microsoft.com/office/drawing/2014/main" id="{0490D795-8F35-42E3-8609-0050BA791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84163"/>
            <a:ext cx="4551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500">
                <a:solidFill>
                  <a:srgbClr val="FFFF00"/>
                </a:solidFill>
                <a:cs typeface="Times New Roman" panose="02020603050405020304" pitchFamily="18" charset="0"/>
              </a:rPr>
              <a:t>小结：</a:t>
            </a:r>
            <a:r>
              <a:rPr lang="en-US" altLang="zh-CN" sz="250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>
                <a:solidFill>
                  <a:srgbClr val="FFFF00"/>
                </a:solidFill>
                <a:cs typeface="Times New Roman" panose="02020603050405020304" pitchFamily="18" charset="0"/>
              </a:rPr>
              <a:t>几种完全偏振光</a:t>
            </a:r>
            <a:endParaRPr lang="zh-CN" altLang="el-GR" sz="250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 Box 51">
            <a:extLst>
              <a:ext uri="{FF2B5EF4-FFF2-40B4-BE49-F238E27FC236}">
                <a16:creationId xmlns:a16="http://schemas.microsoft.com/office/drawing/2014/main" id="{62243E0A-5799-43CB-90D1-C1750AEF5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071563"/>
            <a:ext cx="45513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  <a:cs typeface="Times New Roman" panose="02020603050405020304" pitchFamily="18" charset="0"/>
              </a:rPr>
              <a:t>线偏振光：</a:t>
            </a:r>
            <a:endParaRPr lang="zh-CN" altLang="el-GR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87BF677-0124-43E6-8A18-A3653164F4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1750" y="142875"/>
            <a:ext cx="2444750" cy="1725613"/>
            <a:chOff x="960" y="1359"/>
            <a:chExt cx="1839" cy="1299"/>
          </a:xfrm>
        </p:grpSpPr>
        <p:sp>
          <p:nvSpPr>
            <p:cNvPr id="9303" name="Rectangle 5">
              <a:extLst>
                <a:ext uri="{FF2B5EF4-FFF2-40B4-BE49-F238E27FC236}">
                  <a16:creationId xmlns:a16="http://schemas.microsoft.com/office/drawing/2014/main" id="{DB0F84C8-834C-4CBA-8C86-F036E20A0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1897"/>
              <a:ext cx="19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</a:rPr>
                <a:t>E</a:t>
              </a:r>
              <a:endParaRPr lang="en-US" altLang="zh-CN" sz="1000"/>
            </a:p>
          </p:txBody>
        </p:sp>
        <p:sp>
          <p:nvSpPr>
            <p:cNvPr id="9304" name="Rectangle 6">
              <a:extLst>
                <a:ext uri="{FF2B5EF4-FFF2-40B4-BE49-F238E27FC236}">
                  <a16:creationId xmlns:a16="http://schemas.microsoft.com/office/drawing/2014/main" id="{A5ED30F7-B9BA-46E8-AE0E-84D49EEB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407"/>
              <a:ext cx="18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FF00FF"/>
                  </a:solidFill>
                </a:rPr>
                <a:t>播</a:t>
              </a:r>
              <a:endParaRPr lang="zh-CN" altLang="en-US" sz="1800"/>
            </a:p>
          </p:txBody>
        </p:sp>
        <p:sp>
          <p:nvSpPr>
            <p:cNvPr id="9305" name="Line 7">
              <a:extLst>
                <a:ext uri="{FF2B5EF4-FFF2-40B4-BE49-F238E27FC236}">
                  <a16:creationId xmlns:a16="http://schemas.microsoft.com/office/drawing/2014/main" id="{E184E7EE-2347-4D01-BA7F-9B024C114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8" y="1869"/>
              <a:ext cx="0" cy="78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8">
              <a:extLst>
                <a:ext uri="{FF2B5EF4-FFF2-40B4-BE49-F238E27FC236}">
                  <a16:creationId xmlns:a16="http://schemas.microsoft.com/office/drawing/2014/main" id="{46EFBC85-BAFF-484B-9560-29CB5DD5D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" y="1520"/>
              <a:ext cx="1" cy="7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9">
              <a:extLst>
                <a:ext uri="{FF2B5EF4-FFF2-40B4-BE49-F238E27FC236}">
                  <a16:creationId xmlns:a16="http://schemas.microsoft.com/office/drawing/2014/main" id="{B7727AD7-F0AD-47C5-A248-1F146D425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520"/>
              <a:ext cx="1839" cy="35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10">
              <a:extLst>
                <a:ext uri="{FF2B5EF4-FFF2-40B4-BE49-F238E27FC236}">
                  <a16:creationId xmlns:a16="http://schemas.microsoft.com/office/drawing/2014/main" id="{D2A11DF8-1480-4F58-9CEB-65534CAB6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308"/>
              <a:ext cx="1839" cy="35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11">
              <a:extLst>
                <a:ext uri="{FF2B5EF4-FFF2-40B4-BE49-F238E27FC236}">
                  <a16:creationId xmlns:a16="http://schemas.microsoft.com/office/drawing/2014/main" id="{8B44CD15-BC04-4D3D-8804-836BE71F3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1877"/>
              <a:ext cx="0" cy="71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sm" len="lg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0" name="Freeform 12">
              <a:extLst>
                <a:ext uri="{FF2B5EF4-FFF2-40B4-BE49-F238E27FC236}">
                  <a16:creationId xmlns:a16="http://schemas.microsoft.com/office/drawing/2014/main" id="{B1E05121-FD74-4707-9935-13C976ABF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" y="1933"/>
              <a:ext cx="499" cy="30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02"/>
                  </a:moveTo>
                  <a:lnTo>
                    <a:pt x="220" y="18503"/>
                  </a:lnTo>
                  <a:lnTo>
                    <a:pt x="440" y="17905"/>
                  </a:lnTo>
                  <a:lnTo>
                    <a:pt x="659" y="17279"/>
                  </a:lnTo>
                  <a:lnTo>
                    <a:pt x="879" y="16653"/>
                  </a:lnTo>
                  <a:lnTo>
                    <a:pt x="1099" y="16054"/>
                  </a:lnTo>
                  <a:lnTo>
                    <a:pt x="1319" y="15483"/>
                  </a:lnTo>
                  <a:lnTo>
                    <a:pt x="1560" y="14884"/>
                  </a:lnTo>
                  <a:lnTo>
                    <a:pt x="1780" y="14313"/>
                  </a:lnTo>
                  <a:lnTo>
                    <a:pt x="2000" y="13714"/>
                  </a:lnTo>
                  <a:lnTo>
                    <a:pt x="2220" y="13143"/>
                  </a:lnTo>
                  <a:lnTo>
                    <a:pt x="2462" y="12571"/>
                  </a:lnTo>
                  <a:lnTo>
                    <a:pt x="2681" y="12027"/>
                  </a:lnTo>
                  <a:lnTo>
                    <a:pt x="2879" y="11456"/>
                  </a:lnTo>
                  <a:lnTo>
                    <a:pt x="3099" y="10884"/>
                  </a:lnTo>
                  <a:lnTo>
                    <a:pt x="3319" y="10340"/>
                  </a:lnTo>
                  <a:lnTo>
                    <a:pt x="3538" y="9796"/>
                  </a:lnTo>
                  <a:lnTo>
                    <a:pt x="3758" y="9279"/>
                  </a:lnTo>
                  <a:lnTo>
                    <a:pt x="3978" y="8789"/>
                  </a:lnTo>
                  <a:lnTo>
                    <a:pt x="4198" y="8218"/>
                  </a:lnTo>
                  <a:lnTo>
                    <a:pt x="4440" y="7701"/>
                  </a:lnTo>
                  <a:lnTo>
                    <a:pt x="4659" y="7211"/>
                  </a:lnTo>
                  <a:lnTo>
                    <a:pt x="4923" y="6803"/>
                  </a:lnTo>
                  <a:lnTo>
                    <a:pt x="5143" y="6340"/>
                  </a:lnTo>
                  <a:lnTo>
                    <a:pt x="5319" y="5905"/>
                  </a:lnTo>
                  <a:lnTo>
                    <a:pt x="5538" y="5442"/>
                  </a:lnTo>
                  <a:lnTo>
                    <a:pt x="5780" y="4980"/>
                  </a:lnTo>
                  <a:lnTo>
                    <a:pt x="5956" y="4571"/>
                  </a:lnTo>
                  <a:lnTo>
                    <a:pt x="6176" y="4163"/>
                  </a:lnTo>
                  <a:lnTo>
                    <a:pt x="6396" y="3782"/>
                  </a:lnTo>
                  <a:lnTo>
                    <a:pt x="6615" y="3429"/>
                  </a:lnTo>
                  <a:lnTo>
                    <a:pt x="6835" y="3075"/>
                  </a:lnTo>
                  <a:lnTo>
                    <a:pt x="7055" y="2721"/>
                  </a:lnTo>
                  <a:lnTo>
                    <a:pt x="7297" y="2395"/>
                  </a:lnTo>
                  <a:lnTo>
                    <a:pt x="7516" y="2068"/>
                  </a:lnTo>
                  <a:lnTo>
                    <a:pt x="7736" y="1823"/>
                  </a:lnTo>
                  <a:lnTo>
                    <a:pt x="7956" y="1551"/>
                  </a:lnTo>
                  <a:lnTo>
                    <a:pt x="8176" y="1333"/>
                  </a:lnTo>
                  <a:lnTo>
                    <a:pt x="8374" y="1061"/>
                  </a:lnTo>
                  <a:lnTo>
                    <a:pt x="8571" y="871"/>
                  </a:lnTo>
                  <a:lnTo>
                    <a:pt x="8791" y="653"/>
                  </a:lnTo>
                  <a:lnTo>
                    <a:pt x="9011" y="517"/>
                  </a:lnTo>
                  <a:lnTo>
                    <a:pt x="9231" y="381"/>
                  </a:lnTo>
                  <a:lnTo>
                    <a:pt x="9429" y="272"/>
                  </a:lnTo>
                  <a:lnTo>
                    <a:pt x="9648" y="163"/>
                  </a:lnTo>
                  <a:lnTo>
                    <a:pt x="9846" y="82"/>
                  </a:lnTo>
                  <a:lnTo>
                    <a:pt x="10088" y="27"/>
                  </a:lnTo>
                  <a:lnTo>
                    <a:pt x="10264" y="0"/>
                  </a:lnTo>
                  <a:lnTo>
                    <a:pt x="10484" y="27"/>
                  </a:lnTo>
                  <a:lnTo>
                    <a:pt x="10703" y="27"/>
                  </a:lnTo>
                  <a:lnTo>
                    <a:pt x="10901" y="82"/>
                  </a:lnTo>
                  <a:lnTo>
                    <a:pt x="11099" y="218"/>
                  </a:lnTo>
                  <a:lnTo>
                    <a:pt x="11319" y="327"/>
                  </a:lnTo>
                  <a:lnTo>
                    <a:pt x="11538" y="517"/>
                  </a:lnTo>
                  <a:lnTo>
                    <a:pt x="11758" y="789"/>
                  </a:lnTo>
                  <a:lnTo>
                    <a:pt x="11978" y="980"/>
                  </a:lnTo>
                  <a:lnTo>
                    <a:pt x="12198" y="1224"/>
                  </a:lnTo>
                  <a:lnTo>
                    <a:pt x="12440" y="1551"/>
                  </a:lnTo>
                  <a:lnTo>
                    <a:pt x="12659" y="1932"/>
                  </a:lnTo>
                  <a:lnTo>
                    <a:pt x="12945" y="2286"/>
                  </a:lnTo>
                  <a:lnTo>
                    <a:pt x="13165" y="2667"/>
                  </a:lnTo>
                  <a:lnTo>
                    <a:pt x="13385" y="3102"/>
                  </a:lnTo>
                  <a:lnTo>
                    <a:pt x="13604" y="3510"/>
                  </a:lnTo>
                  <a:lnTo>
                    <a:pt x="13824" y="3973"/>
                  </a:lnTo>
                  <a:lnTo>
                    <a:pt x="14066" y="4463"/>
                  </a:lnTo>
                  <a:lnTo>
                    <a:pt x="14286" y="4925"/>
                  </a:lnTo>
                  <a:lnTo>
                    <a:pt x="14527" y="5469"/>
                  </a:lnTo>
                  <a:lnTo>
                    <a:pt x="14747" y="5986"/>
                  </a:lnTo>
                  <a:lnTo>
                    <a:pt x="14967" y="6531"/>
                  </a:lnTo>
                  <a:lnTo>
                    <a:pt x="15187" y="7075"/>
                  </a:lnTo>
                  <a:lnTo>
                    <a:pt x="15407" y="7619"/>
                  </a:lnTo>
                  <a:lnTo>
                    <a:pt x="15670" y="8190"/>
                  </a:lnTo>
                  <a:lnTo>
                    <a:pt x="15912" y="8789"/>
                  </a:lnTo>
                  <a:lnTo>
                    <a:pt x="16088" y="9361"/>
                  </a:lnTo>
                  <a:lnTo>
                    <a:pt x="16308" y="9932"/>
                  </a:lnTo>
                  <a:lnTo>
                    <a:pt x="16527" y="10476"/>
                  </a:lnTo>
                  <a:lnTo>
                    <a:pt x="16725" y="11048"/>
                  </a:lnTo>
                  <a:lnTo>
                    <a:pt x="16945" y="11619"/>
                  </a:lnTo>
                  <a:lnTo>
                    <a:pt x="17143" y="12190"/>
                  </a:lnTo>
                  <a:lnTo>
                    <a:pt x="17341" y="12789"/>
                  </a:lnTo>
                  <a:lnTo>
                    <a:pt x="17538" y="13333"/>
                  </a:lnTo>
                  <a:lnTo>
                    <a:pt x="17714" y="13850"/>
                  </a:lnTo>
                  <a:lnTo>
                    <a:pt x="17912" y="14395"/>
                  </a:lnTo>
                  <a:lnTo>
                    <a:pt x="18110" y="14939"/>
                  </a:lnTo>
                  <a:lnTo>
                    <a:pt x="18264" y="15429"/>
                  </a:lnTo>
                  <a:lnTo>
                    <a:pt x="18462" y="15946"/>
                  </a:lnTo>
                  <a:lnTo>
                    <a:pt x="18659" y="16408"/>
                  </a:lnTo>
                  <a:lnTo>
                    <a:pt x="18791" y="16871"/>
                  </a:lnTo>
                  <a:lnTo>
                    <a:pt x="18945" y="17333"/>
                  </a:lnTo>
                  <a:lnTo>
                    <a:pt x="19099" y="17714"/>
                  </a:lnTo>
                  <a:lnTo>
                    <a:pt x="19253" y="18150"/>
                  </a:lnTo>
                  <a:lnTo>
                    <a:pt x="19385" y="18531"/>
                  </a:lnTo>
                  <a:lnTo>
                    <a:pt x="19538" y="18884"/>
                  </a:lnTo>
                  <a:lnTo>
                    <a:pt x="19648" y="19156"/>
                  </a:lnTo>
                  <a:lnTo>
                    <a:pt x="19758" y="19483"/>
                  </a:lnTo>
                  <a:lnTo>
                    <a:pt x="19868" y="19782"/>
                  </a:lnTo>
                  <a:lnTo>
                    <a:pt x="19978" y="19973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1" name="Freeform 13">
              <a:extLst>
                <a:ext uri="{FF2B5EF4-FFF2-40B4-BE49-F238E27FC236}">
                  <a16:creationId xmlns:a16="http://schemas.microsoft.com/office/drawing/2014/main" id="{31C7AAF4-AFF7-4C0A-92B0-1E6345771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2045"/>
              <a:ext cx="484" cy="29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71"/>
                  </a:moveTo>
                  <a:lnTo>
                    <a:pt x="220" y="1469"/>
                  </a:lnTo>
                  <a:lnTo>
                    <a:pt x="440" y="2068"/>
                  </a:lnTo>
                  <a:lnTo>
                    <a:pt x="659" y="2667"/>
                  </a:lnTo>
                  <a:lnTo>
                    <a:pt x="879" y="3320"/>
                  </a:lnTo>
                  <a:lnTo>
                    <a:pt x="1099" y="3918"/>
                  </a:lnTo>
                  <a:lnTo>
                    <a:pt x="1319" y="4490"/>
                  </a:lnTo>
                  <a:lnTo>
                    <a:pt x="1560" y="5088"/>
                  </a:lnTo>
                  <a:lnTo>
                    <a:pt x="1780" y="5660"/>
                  </a:lnTo>
                  <a:lnTo>
                    <a:pt x="2000" y="6231"/>
                  </a:lnTo>
                  <a:lnTo>
                    <a:pt x="2220" y="6830"/>
                  </a:lnTo>
                  <a:lnTo>
                    <a:pt x="2462" y="7401"/>
                  </a:lnTo>
                  <a:lnTo>
                    <a:pt x="2681" y="7946"/>
                  </a:lnTo>
                  <a:lnTo>
                    <a:pt x="2879" y="8517"/>
                  </a:lnTo>
                  <a:lnTo>
                    <a:pt x="3099" y="9088"/>
                  </a:lnTo>
                  <a:lnTo>
                    <a:pt x="3319" y="9633"/>
                  </a:lnTo>
                  <a:lnTo>
                    <a:pt x="3538" y="10177"/>
                  </a:lnTo>
                  <a:lnTo>
                    <a:pt x="3758" y="10667"/>
                  </a:lnTo>
                  <a:lnTo>
                    <a:pt x="3978" y="11184"/>
                  </a:lnTo>
                  <a:lnTo>
                    <a:pt x="4198" y="11728"/>
                  </a:lnTo>
                  <a:lnTo>
                    <a:pt x="4440" y="12272"/>
                  </a:lnTo>
                  <a:lnTo>
                    <a:pt x="4659" y="12735"/>
                  </a:lnTo>
                  <a:lnTo>
                    <a:pt x="4923" y="13170"/>
                  </a:lnTo>
                  <a:lnTo>
                    <a:pt x="5143" y="13633"/>
                  </a:lnTo>
                  <a:lnTo>
                    <a:pt x="5319" y="14068"/>
                  </a:lnTo>
                  <a:lnTo>
                    <a:pt x="5538" y="14531"/>
                  </a:lnTo>
                  <a:lnTo>
                    <a:pt x="5780" y="14966"/>
                  </a:lnTo>
                  <a:lnTo>
                    <a:pt x="5956" y="15401"/>
                  </a:lnTo>
                  <a:lnTo>
                    <a:pt x="6176" y="15810"/>
                  </a:lnTo>
                  <a:lnTo>
                    <a:pt x="6396" y="16190"/>
                  </a:lnTo>
                  <a:lnTo>
                    <a:pt x="6615" y="16544"/>
                  </a:lnTo>
                  <a:lnTo>
                    <a:pt x="6835" y="16898"/>
                  </a:lnTo>
                  <a:lnTo>
                    <a:pt x="7055" y="17224"/>
                  </a:lnTo>
                  <a:lnTo>
                    <a:pt x="7297" y="17551"/>
                  </a:lnTo>
                  <a:lnTo>
                    <a:pt x="7516" y="17905"/>
                  </a:lnTo>
                  <a:lnTo>
                    <a:pt x="7736" y="18150"/>
                  </a:lnTo>
                  <a:lnTo>
                    <a:pt x="7956" y="18395"/>
                  </a:lnTo>
                  <a:lnTo>
                    <a:pt x="8176" y="18639"/>
                  </a:lnTo>
                  <a:lnTo>
                    <a:pt x="8374" y="18912"/>
                  </a:lnTo>
                  <a:lnTo>
                    <a:pt x="8571" y="19102"/>
                  </a:lnTo>
                  <a:lnTo>
                    <a:pt x="8791" y="19320"/>
                  </a:lnTo>
                  <a:lnTo>
                    <a:pt x="9011" y="19456"/>
                  </a:lnTo>
                  <a:lnTo>
                    <a:pt x="9231" y="19592"/>
                  </a:lnTo>
                  <a:lnTo>
                    <a:pt x="9429" y="19701"/>
                  </a:lnTo>
                  <a:lnTo>
                    <a:pt x="9648" y="19810"/>
                  </a:lnTo>
                  <a:lnTo>
                    <a:pt x="9846" y="19891"/>
                  </a:lnTo>
                  <a:lnTo>
                    <a:pt x="10088" y="19946"/>
                  </a:lnTo>
                  <a:lnTo>
                    <a:pt x="10264" y="19973"/>
                  </a:lnTo>
                  <a:lnTo>
                    <a:pt x="10484" y="19946"/>
                  </a:lnTo>
                  <a:lnTo>
                    <a:pt x="10703" y="19946"/>
                  </a:lnTo>
                  <a:lnTo>
                    <a:pt x="10901" y="19891"/>
                  </a:lnTo>
                  <a:lnTo>
                    <a:pt x="11099" y="19728"/>
                  </a:lnTo>
                  <a:lnTo>
                    <a:pt x="11319" y="19646"/>
                  </a:lnTo>
                  <a:lnTo>
                    <a:pt x="11538" y="19456"/>
                  </a:lnTo>
                  <a:lnTo>
                    <a:pt x="11758" y="19184"/>
                  </a:lnTo>
                  <a:lnTo>
                    <a:pt x="11978" y="18966"/>
                  </a:lnTo>
                  <a:lnTo>
                    <a:pt x="12198" y="18721"/>
                  </a:lnTo>
                  <a:lnTo>
                    <a:pt x="12440" y="18395"/>
                  </a:lnTo>
                  <a:lnTo>
                    <a:pt x="12659" y="18041"/>
                  </a:lnTo>
                  <a:lnTo>
                    <a:pt x="12945" y="17687"/>
                  </a:lnTo>
                  <a:lnTo>
                    <a:pt x="13165" y="17279"/>
                  </a:lnTo>
                  <a:lnTo>
                    <a:pt x="13385" y="16871"/>
                  </a:lnTo>
                  <a:lnTo>
                    <a:pt x="13604" y="16463"/>
                  </a:lnTo>
                  <a:lnTo>
                    <a:pt x="13824" y="16000"/>
                  </a:lnTo>
                  <a:lnTo>
                    <a:pt x="14066" y="15510"/>
                  </a:lnTo>
                  <a:lnTo>
                    <a:pt x="14286" y="15048"/>
                  </a:lnTo>
                  <a:lnTo>
                    <a:pt x="14527" y="14503"/>
                  </a:lnTo>
                  <a:lnTo>
                    <a:pt x="14747" y="13986"/>
                  </a:lnTo>
                  <a:lnTo>
                    <a:pt x="14967" y="13442"/>
                  </a:lnTo>
                  <a:lnTo>
                    <a:pt x="15187" y="12898"/>
                  </a:lnTo>
                  <a:lnTo>
                    <a:pt x="15407" y="12354"/>
                  </a:lnTo>
                  <a:lnTo>
                    <a:pt x="15670" y="11782"/>
                  </a:lnTo>
                  <a:lnTo>
                    <a:pt x="15912" y="11184"/>
                  </a:lnTo>
                  <a:lnTo>
                    <a:pt x="16088" y="10612"/>
                  </a:lnTo>
                  <a:lnTo>
                    <a:pt x="16308" y="10041"/>
                  </a:lnTo>
                  <a:lnTo>
                    <a:pt x="16527" y="9497"/>
                  </a:lnTo>
                  <a:lnTo>
                    <a:pt x="16725" y="8925"/>
                  </a:lnTo>
                  <a:lnTo>
                    <a:pt x="16945" y="8354"/>
                  </a:lnTo>
                  <a:lnTo>
                    <a:pt x="17143" y="7782"/>
                  </a:lnTo>
                  <a:lnTo>
                    <a:pt x="17341" y="7184"/>
                  </a:lnTo>
                  <a:lnTo>
                    <a:pt x="17538" y="6639"/>
                  </a:lnTo>
                  <a:lnTo>
                    <a:pt x="17714" y="6095"/>
                  </a:lnTo>
                  <a:lnTo>
                    <a:pt x="17912" y="5551"/>
                  </a:lnTo>
                  <a:lnTo>
                    <a:pt x="18110" y="5034"/>
                  </a:lnTo>
                  <a:lnTo>
                    <a:pt x="18264" y="4544"/>
                  </a:lnTo>
                  <a:lnTo>
                    <a:pt x="18462" y="4027"/>
                  </a:lnTo>
                  <a:lnTo>
                    <a:pt x="18659" y="3537"/>
                  </a:lnTo>
                  <a:lnTo>
                    <a:pt x="18791" y="3102"/>
                  </a:lnTo>
                  <a:lnTo>
                    <a:pt x="18945" y="2639"/>
                  </a:lnTo>
                  <a:lnTo>
                    <a:pt x="19099" y="2231"/>
                  </a:lnTo>
                  <a:lnTo>
                    <a:pt x="19253" y="1823"/>
                  </a:lnTo>
                  <a:lnTo>
                    <a:pt x="19385" y="1442"/>
                  </a:lnTo>
                  <a:lnTo>
                    <a:pt x="19538" y="1088"/>
                  </a:lnTo>
                  <a:lnTo>
                    <a:pt x="19648" y="816"/>
                  </a:lnTo>
                  <a:lnTo>
                    <a:pt x="19758" y="490"/>
                  </a:lnTo>
                  <a:lnTo>
                    <a:pt x="19868" y="190"/>
                  </a:lnTo>
                  <a:lnTo>
                    <a:pt x="19978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Freeform 14">
              <a:extLst>
                <a:ext uri="{FF2B5EF4-FFF2-40B4-BE49-F238E27FC236}">
                  <a16:creationId xmlns:a16="http://schemas.microsoft.com/office/drawing/2014/main" id="{BF1C43EF-0DFD-4FD6-9580-3751D1046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" y="1781"/>
              <a:ext cx="483" cy="29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02"/>
                  </a:moveTo>
                  <a:lnTo>
                    <a:pt x="220" y="18503"/>
                  </a:lnTo>
                  <a:lnTo>
                    <a:pt x="440" y="17905"/>
                  </a:lnTo>
                  <a:lnTo>
                    <a:pt x="659" y="17279"/>
                  </a:lnTo>
                  <a:lnTo>
                    <a:pt x="879" y="16653"/>
                  </a:lnTo>
                  <a:lnTo>
                    <a:pt x="1099" y="16054"/>
                  </a:lnTo>
                  <a:lnTo>
                    <a:pt x="1319" y="15483"/>
                  </a:lnTo>
                  <a:lnTo>
                    <a:pt x="1560" y="14884"/>
                  </a:lnTo>
                  <a:lnTo>
                    <a:pt x="1780" y="14313"/>
                  </a:lnTo>
                  <a:lnTo>
                    <a:pt x="2000" y="13714"/>
                  </a:lnTo>
                  <a:lnTo>
                    <a:pt x="2220" y="13143"/>
                  </a:lnTo>
                  <a:lnTo>
                    <a:pt x="2462" y="12571"/>
                  </a:lnTo>
                  <a:lnTo>
                    <a:pt x="2681" y="12027"/>
                  </a:lnTo>
                  <a:lnTo>
                    <a:pt x="2879" y="11456"/>
                  </a:lnTo>
                  <a:lnTo>
                    <a:pt x="3099" y="10884"/>
                  </a:lnTo>
                  <a:lnTo>
                    <a:pt x="3319" y="10340"/>
                  </a:lnTo>
                  <a:lnTo>
                    <a:pt x="3538" y="9796"/>
                  </a:lnTo>
                  <a:lnTo>
                    <a:pt x="3758" y="9279"/>
                  </a:lnTo>
                  <a:lnTo>
                    <a:pt x="3978" y="8789"/>
                  </a:lnTo>
                  <a:lnTo>
                    <a:pt x="4198" y="8218"/>
                  </a:lnTo>
                  <a:lnTo>
                    <a:pt x="4440" y="7701"/>
                  </a:lnTo>
                  <a:lnTo>
                    <a:pt x="4659" y="7211"/>
                  </a:lnTo>
                  <a:lnTo>
                    <a:pt x="4923" y="6803"/>
                  </a:lnTo>
                  <a:lnTo>
                    <a:pt x="5143" y="6340"/>
                  </a:lnTo>
                  <a:lnTo>
                    <a:pt x="5319" y="5905"/>
                  </a:lnTo>
                  <a:lnTo>
                    <a:pt x="5538" y="5442"/>
                  </a:lnTo>
                  <a:lnTo>
                    <a:pt x="5780" y="4980"/>
                  </a:lnTo>
                  <a:lnTo>
                    <a:pt x="5956" y="4571"/>
                  </a:lnTo>
                  <a:lnTo>
                    <a:pt x="6176" y="4163"/>
                  </a:lnTo>
                  <a:lnTo>
                    <a:pt x="6396" y="3782"/>
                  </a:lnTo>
                  <a:lnTo>
                    <a:pt x="6615" y="3429"/>
                  </a:lnTo>
                  <a:lnTo>
                    <a:pt x="6835" y="3075"/>
                  </a:lnTo>
                  <a:lnTo>
                    <a:pt x="7055" y="2721"/>
                  </a:lnTo>
                  <a:lnTo>
                    <a:pt x="7297" y="2395"/>
                  </a:lnTo>
                  <a:lnTo>
                    <a:pt x="7516" y="2068"/>
                  </a:lnTo>
                  <a:lnTo>
                    <a:pt x="7736" y="1823"/>
                  </a:lnTo>
                  <a:lnTo>
                    <a:pt x="7956" y="1551"/>
                  </a:lnTo>
                  <a:lnTo>
                    <a:pt x="8176" y="1333"/>
                  </a:lnTo>
                  <a:lnTo>
                    <a:pt x="8374" y="1061"/>
                  </a:lnTo>
                  <a:lnTo>
                    <a:pt x="8571" y="871"/>
                  </a:lnTo>
                  <a:lnTo>
                    <a:pt x="8791" y="653"/>
                  </a:lnTo>
                  <a:lnTo>
                    <a:pt x="9011" y="517"/>
                  </a:lnTo>
                  <a:lnTo>
                    <a:pt x="9231" y="381"/>
                  </a:lnTo>
                  <a:lnTo>
                    <a:pt x="9429" y="272"/>
                  </a:lnTo>
                  <a:lnTo>
                    <a:pt x="9648" y="163"/>
                  </a:lnTo>
                  <a:lnTo>
                    <a:pt x="9846" y="82"/>
                  </a:lnTo>
                  <a:lnTo>
                    <a:pt x="10088" y="27"/>
                  </a:lnTo>
                  <a:lnTo>
                    <a:pt x="10264" y="0"/>
                  </a:lnTo>
                  <a:lnTo>
                    <a:pt x="10484" y="27"/>
                  </a:lnTo>
                  <a:lnTo>
                    <a:pt x="10703" y="27"/>
                  </a:lnTo>
                  <a:lnTo>
                    <a:pt x="10901" y="82"/>
                  </a:lnTo>
                  <a:lnTo>
                    <a:pt x="11099" y="218"/>
                  </a:lnTo>
                  <a:lnTo>
                    <a:pt x="11319" y="327"/>
                  </a:lnTo>
                  <a:lnTo>
                    <a:pt x="11538" y="517"/>
                  </a:lnTo>
                  <a:lnTo>
                    <a:pt x="11758" y="789"/>
                  </a:lnTo>
                  <a:lnTo>
                    <a:pt x="11978" y="980"/>
                  </a:lnTo>
                  <a:lnTo>
                    <a:pt x="12198" y="1224"/>
                  </a:lnTo>
                  <a:lnTo>
                    <a:pt x="12440" y="1551"/>
                  </a:lnTo>
                  <a:lnTo>
                    <a:pt x="12659" y="1932"/>
                  </a:lnTo>
                  <a:lnTo>
                    <a:pt x="12945" y="2286"/>
                  </a:lnTo>
                  <a:lnTo>
                    <a:pt x="13165" y="2667"/>
                  </a:lnTo>
                  <a:lnTo>
                    <a:pt x="13385" y="3102"/>
                  </a:lnTo>
                  <a:lnTo>
                    <a:pt x="13604" y="3510"/>
                  </a:lnTo>
                  <a:lnTo>
                    <a:pt x="13824" y="3973"/>
                  </a:lnTo>
                  <a:lnTo>
                    <a:pt x="14066" y="4463"/>
                  </a:lnTo>
                  <a:lnTo>
                    <a:pt x="14286" y="4925"/>
                  </a:lnTo>
                  <a:lnTo>
                    <a:pt x="14527" y="5469"/>
                  </a:lnTo>
                  <a:lnTo>
                    <a:pt x="14747" y="5986"/>
                  </a:lnTo>
                  <a:lnTo>
                    <a:pt x="14967" y="6531"/>
                  </a:lnTo>
                  <a:lnTo>
                    <a:pt x="15187" y="7075"/>
                  </a:lnTo>
                  <a:lnTo>
                    <a:pt x="15407" y="7619"/>
                  </a:lnTo>
                  <a:lnTo>
                    <a:pt x="15670" y="8190"/>
                  </a:lnTo>
                  <a:lnTo>
                    <a:pt x="15912" y="8789"/>
                  </a:lnTo>
                  <a:lnTo>
                    <a:pt x="16088" y="9361"/>
                  </a:lnTo>
                  <a:lnTo>
                    <a:pt x="16308" y="9932"/>
                  </a:lnTo>
                  <a:lnTo>
                    <a:pt x="16527" y="10476"/>
                  </a:lnTo>
                  <a:lnTo>
                    <a:pt x="16725" y="11048"/>
                  </a:lnTo>
                  <a:lnTo>
                    <a:pt x="16945" y="11619"/>
                  </a:lnTo>
                  <a:lnTo>
                    <a:pt x="17143" y="12190"/>
                  </a:lnTo>
                  <a:lnTo>
                    <a:pt x="17341" y="12789"/>
                  </a:lnTo>
                  <a:lnTo>
                    <a:pt x="17538" y="13333"/>
                  </a:lnTo>
                  <a:lnTo>
                    <a:pt x="17714" y="13850"/>
                  </a:lnTo>
                  <a:lnTo>
                    <a:pt x="17912" y="14395"/>
                  </a:lnTo>
                  <a:lnTo>
                    <a:pt x="18110" y="14939"/>
                  </a:lnTo>
                  <a:lnTo>
                    <a:pt x="18264" y="15429"/>
                  </a:lnTo>
                  <a:lnTo>
                    <a:pt x="18462" y="15946"/>
                  </a:lnTo>
                  <a:lnTo>
                    <a:pt x="18659" y="16408"/>
                  </a:lnTo>
                  <a:lnTo>
                    <a:pt x="18791" y="16871"/>
                  </a:lnTo>
                  <a:lnTo>
                    <a:pt x="18945" y="17333"/>
                  </a:lnTo>
                  <a:lnTo>
                    <a:pt x="19099" y="17714"/>
                  </a:lnTo>
                  <a:lnTo>
                    <a:pt x="19253" y="18150"/>
                  </a:lnTo>
                  <a:lnTo>
                    <a:pt x="19385" y="18531"/>
                  </a:lnTo>
                  <a:lnTo>
                    <a:pt x="19538" y="18884"/>
                  </a:lnTo>
                  <a:lnTo>
                    <a:pt x="19648" y="19156"/>
                  </a:lnTo>
                  <a:lnTo>
                    <a:pt x="19758" y="19483"/>
                  </a:lnTo>
                  <a:lnTo>
                    <a:pt x="19868" y="19782"/>
                  </a:lnTo>
                  <a:lnTo>
                    <a:pt x="19978" y="19973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Line 15">
              <a:extLst>
                <a:ext uri="{FF2B5EF4-FFF2-40B4-BE49-F238E27FC236}">
                  <a16:creationId xmlns:a16="http://schemas.microsoft.com/office/drawing/2014/main" id="{6271775B-ABD4-4194-AF58-B67F44D6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3" y="1941"/>
              <a:ext cx="1477" cy="2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4" name="Line 16">
              <a:extLst>
                <a:ext uri="{FF2B5EF4-FFF2-40B4-BE49-F238E27FC236}">
                  <a16:creationId xmlns:a16="http://schemas.microsoft.com/office/drawing/2014/main" id="{FCF3C47B-534B-4E96-8F72-E883EB43B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941"/>
              <a:ext cx="0" cy="2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5" name="Line 17">
              <a:extLst>
                <a:ext uri="{FF2B5EF4-FFF2-40B4-BE49-F238E27FC236}">
                  <a16:creationId xmlns:a16="http://schemas.microsoft.com/office/drawing/2014/main" id="{8EF2E861-76E6-4EB9-9086-C7F0A4BCEA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6" y="1997"/>
              <a:ext cx="7" cy="2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6" name="Line 18">
              <a:extLst>
                <a:ext uri="{FF2B5EF4-FFF2-40B4-BE49-F238E27FC236}">
                  <a16:creationId xmlns:a16="http://schemas.microsoft.com/office/drawing/2014/main" id="{162EAE14-BC89-4225-8AA0-9933CDF53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1965"/>
              <a:ext cx="1" cy="2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7" name="Line 19">
              <a:extLst>
                <a:ext uri="{FF2B5EF4-FFF2-40B4-BE49-F238E27FC236}">
                  <a16:creationId xmlns:a16="http://schemas.microsoft.com/office/drawing/2014/main" id="{5D9AB4AF-9FFE-42E9-A6AE-5881C2189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2" y="2077"/>
              <a:ext cx="7" cy="1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" name="Line 20">
              <a:extLst>
                <a:ext uri="{FF2B5EF4-FFF2-40B4-BE49-F238E27FC236}">
                  <a16:creationId xmlns:a16="http://schemas.microsoft.com/office/drawing/2014/main" id="{165C2ACD-DA63-4570-BF01-2BE4B0A0A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2061"/>
              <a:ext cx="0" cy="9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" name="Line 21">
              <a:extLst>
                <a:ext uri="{FF2B5EF4-FFF2-40B4-BE49-F238E27FC236}">
                  <a16:creationId xmlns:a16="http://schemas.microsoft.com/office/drawing/2014/main" id="{09E6B9F0-DDBB-46F4-A897-38393AFF3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781"/>
              <a:ext cx="1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" name="Line 22">
              <a:extLst>
                <a:ext uri="{FF2B5EF4-FFF2-40B4-BE49-F238E27FC236}">
                  <a16:creationId xmlns:a16="http://schemas.microsoft.com/office/drawing/2014/main" id="{3D52311D-AAFC-4D32-BA5B-F6680BE6E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7" y="1837"/>
              <a:ext cx="7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" name="Line 23">
              <a:extLst>
                <a:ext uri="{FF2B5EF4-FFF2-40B4-BE49-F238E27FC236}">
                  <a16:creationId xmlns:a16="http://schemas.microsoft.com/office/drawing/2014/main" id="{EBA2D1BF-9AE6-4793-A21A-53A7E067E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829"/>
              <a:ext cx="0" cy="1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" name="Line 24">
              <a:extLst>
                <a:ext uri="{FF2B5EF4-FFF2-40B4-BE49-F238E27FC236}">
                  <a16:creationId xmlns:a16="http://schemas.microsoft.com/office/drawing/2014/main" id="{44847F5B-2353-411E-A88E-C75A3C868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3" y="1917"/>
              <a:ext cx="7" cy="1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" name="Line 25">
              <a:extLst>
                <a:ext uri="{FF2B5EF4-FFF2-40B4-BE49-F238E27FC236}">
                  <a16:creationId xmlns:a16="http://schemas.microsoft.com/office/drawing/2014/main" id="{469E7A36-D318-4572-ACB0-BE7CA3CA6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924"/>
              <a:ext cx="0" cy="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" name="Line 26">
              <a:extLst>
                <a:ext uri="{FF2B5EF4-FFF2-40B4-BE49-F238E27FC236}">
                  <a16:creationId xmlns:a16="http://schemas.microsoft.com/office/drawing/2014/main" id="{20732030-71F4-4E02-A269-45AFE3321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0" y="2099"/>
              <a:ext cx="1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" name="Line 27">
              <a:extLst>
                <a:ext uri="{FF2B5EF4-FFF2-40B4-BE49-F238E27FC236}">
                  <a16:creationId xmlns:a16="http://schemas.microsoft.com/office/drawing/2014/main" id="{334E6305-2B56-4E68-89A3-092499642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5" y="2083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" name="Line 28">
              <a:extLst>
                <a:ext uri="{FF2B5EF4-FFF2-40B4-BE49-F238E27FC236}">
                  <a16:creationId xmlns:a16="http://schemas.microsoft.com/office/drawing/2014/main" id="{0E910CCF-5AAB-4CA4-872C-2C370149D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36" y="2115"/>
              <a:ext cx="8" cy="1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" name="Line 29">
              <a:extLst>
                <a:ext uri="{FF2B5EF4-FFF2-40B4-BE49-F238E27FC236}">
                  <a16:creationId xmlns:a16="http://schemas.microsoft.com/office/drawing/2014/main" id="{D1D44A90-BC02-4204-8056-AA94AE0A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8" y="2075"/>
              <a:ext cx="1" cy="1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" name="Line 30">
              <a:extLst>
                <a:ext uri="{FF2B5EF4-FFF2-40B4-BE49-F238E27FC236}">
                  <a16:creationId xmlns:a16="http://schemas.microsoft.com/office/drawing/2014/main" id="{29D8A7A8-1644-41E0-9C32-644DAD374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3" y="2125"/>
              <a:ext cx="7" cy="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" name="Line 31">
              <a:extLst>
                <a:ext uri="{FF2B5EF4-FFF2-40B4-BE49-F238E27FC236}">
                  <a16:creationId xmlns:a16="http://schemas.microsoft.com/office/drawing/2014/main" id="{6BF725E2-8CBC-4296-AA35-06102DD24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3" y="1591"/>
              <a:ext cx="426" cy="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" name="Rectangle 32">
              <a:extLst>
                <a:ext uri="{FF2B5EF4-FFF2-40B4-BE49-F238E27FC236}">
                  <a16:creationId xmlns:a16="http://schemas.microsoft.com/office/drawing/2014/main" id="{B160DB98-0933-4C9C-B75C-77C3F1AD5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439"/>
              <a:ext cx="19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FF00FF"/>
                  </a:solidFill>
                </a:rPr>
                <a:t>传</a:t>
              </a:r>
              <a:endParaRPr lang="zh-CN" altLang="en-US" sz="2000"/>
            </a:p>
          </p:txBody>
        </p:sp>
        <p:sp>
          <p:nvSpPr>
            <p:cNvPr id="9331" name="Rectangle 33">
              <a:extLst>
                <a:ext uri="{FF2B5EF4-FFF2-40B4-BE49-F238E27FC236}">
                  <a16:creationId xmlns:a16="http://schemas.microsoft.com/office/drawing/2014/main" id="{23BFBAAA-A2AC-4A1F-BC5E-E846567E8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1391"/>
              <a:ext cx="1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FF00FF"/>
                  </a:solidFill>
                </a:rPr>
                <a:t>方</a:t>
              </a:r>
              <a:endParaRPr lang="zh-CN" altLang="en-US" sz="1800"/>
            </a:p>
          </p:txBody>
        </p:sp>
        <p:sp>
          <p:nvSpPr>
            <p:cNvPr id="9332" name="Rectangle 34">
              <a:extLst>
                <a:ext uri="{FF2B5EF4-FFF2-40B4-BE49-F238E27FC236}">
                  <a16:creationId xmlns:a16="http://schemas.microsoft.com/office/drawing/2014/main" id="{AF69B78A-CD94-4464-833A-AF81080C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1359"/>
              <a:ext cx="19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FF00FF"/>
                  </a:solidFill>
                </a:rPr>
                <a:t>向</a:t>
              </a:r>
              <a:endParaRPr lang="zh-CN" altLang="en-US" sz="1800"/>
            </a:p>
          </p:txBody>
        </p:sp>
        <p:sp>
          <p:nvSpPr>
            <p:cNvPr id="9333" name="Rectangle 35">
              <a:extLst>
                <a:ext uri="{FF2B5EF4-FFF2-40B4-BE49-F238E27FC236}">
                  <a16:creationId xmlns:a16="http://schemas.microsoft.com/office/drawing/2014/main" id="{CD29C312-957F-4DED-A80B-54018E60C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485"/>
              <a:ext cx="24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振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9334" name="Rectangle 36">
              <a:extLst>
                <a:ext uri="{FF2B5EF4-FFF2-40B4-BE49-F238E27FC236}">
                  <a16:creationId xmlns:a16="http://schemas.microsoft.com/office/drawing/2014/main" id="{BF5EA64C-5D1E-4361-A46F-7E51F4CB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2437"/>
              <a:ext cx="30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动</a:t>
              </a:r>
            </a:p>
          </p:txBody>
        </p:sp>
        <p:sp>
          <p:nvSpPr>
            <p:cNvPr id="9335" name="Rectangle 37">
              <a:extLst>
                <a:ext uri="{FF2B5EF4-FFF2-40B4-BE49-F238E27FC236}">
                  <a16:creationId xmlns:a16="http://schemas.microsoft.com/office/drawing/2014/main" id="{5D19E312-E8E0-4CD5-A38A-41D38F02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81"/>
              <a:ext cx="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面</a:t>
              </a:r>
            </a:p>
          </p:txBody>
        </p:sp>
      </p:grpSp>
      <p:sp>
        <p:nvSpPr>
          <p:cNvPr id="45" name="Text Box 51">
            <a:extLst>
              <a:ext uri="{FF2B5EF4-FFF2-40B4-BE49-F238E27FC236}">
                <a16:creationId xmlns:a16="http://schemas.microsoft.com/office/drawing/2014/main" id="{16778FC5-5F6B-4ACA-B311-F4EF4541B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928813"/>
            <a:ext cx="45513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  <a:cs typeface="Times New Roman" panose="02020603050405020304" pitchFamily="18" charset="0"/>
              </a:rPr>
              <a:t>圆（椭圆）偏振光：</a:t>
            </a:r>
            <a:endParaRPr lang="zh-CN" altLang="el-GR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" name="Group 74">
            <a:extLst>
              <a:ext uri="{FF2B5EF4-FFF2-40B4-BE49-F238E27FC236}">
                <a16:creationId xmlns:a16="http://schemas.microsoft.com/office/drawing/2014/main" id="{ADE1F7BC-A640-4667-B36D-02160559DD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86313" y="2690813"/>
            <a:ext cx="4000500" cy="1452562"/>
            <a:chOff x="2925" y="935"/>
            <a:chExt cx="2728" cy="991"/>
          </a:xfrm>
        </p:grpSpPr>
        <p:sp>
          <p:nvSpPr>
            <p:cNvPr id="9293" name="Line 64">
              <a:extLst>
                <a:ext uri="{FF2B5EF4-FFF2-40B4-BE49-F238E27FC236}">
                  <a16:creationId xmlns:a16="http://schemas.microsoft.com/office/drawing/2014/main" id="{73216BDE-CC1E-438D-B06B-E21F4F797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8" y="998"/>
              <a:ext cx="0" cy="736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4" name="Line 65">
              <a:extLst>
                <a:ext uri="{FF2B5EF4-FFF2-40B4-BE49-F238E27FC236}">
                  <a16:creationId xmlns:a16="http://schemas.microsoft.com/office/drawing/2014/main" id="{C1C18801-AA87-49FF-8E99-52AA42D5B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1000"/>
              <a:ext cx="553" cy="192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5" name="Line 66">
              <a:extLst>
                <a:ext uri="{FF2B5EF4-FFF2-40B4-BE49-F238E27FC236}">
                  <a16:creationId xmlns:a16="http://schemas.microsoft.com/office/drawing/2014/main" id="{9F5EEEAC-B445-404B-9C9C-773E0837E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2" y="1721"/>
              <a:ext cx="553" cy="193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6" name="Line 67">
              <a:extLst>
                <a:ext uri="{FF2B5EF4-FFF2-40B4-BE49-F238E27FC236}">
                  <a16:creationId xmlns:a16="http://schemas.microsoft.com/office/drawing/2014/main" id="{16D44B9F-EEA6-4CB2-A5DF-F9357B392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474"/>
              <a:ext cx="409" cy="0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7" name="Line 68">
              <a:extLst>
                <a:ext uri="{FF2B5EF4-FFF2-40B4-BE49-F238E27FC236}">
                  <a16:creationId xmlns:a16="http://schemas.microsoft.com/office/drawing/2014/main" id="{0F38B05C-66D0-4CA8-A519-3C6CD9D4D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0" y="1470"/>
              <a:ext cx="809" cy="0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Oval 69">
              <a:extLst>
                <a:ext uri="{FF2B5EF4-FFF2-40B4-BE49-F238E27FC236}">
                  <a16:creationId xmlns:a16="http://schemas.microsoft.com/office/drawing/2014/main" id="{549C3229-6D0A-47C9-9EA7-7E848372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165"/>
              <a:ext cx="265" cy="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99" name="Line 70">
              <a:extLst>
                <a:ext uri="{FF2B5EF4-FFF2-40B4-BE49-F238E27FC236}">
                  <a16:creationId xmlns:a16="http://schemas.microsoft.com/office/drawing/2014/main" id="{E0F3DD74-2BF5-4D8C-8DCF-14F919D07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8" y="1237"/>
              <a:ext cx="73" cy="2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med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Rectangle 71">
              <a:extLst>
                <a:ext uri="{FF2B5EF4-FFF2-40B4-BE49-F238E27FC236}">
                  <a16:creationId xmlns:a16="http://schemas.microsoft.com/office/drawing/2014/main" id="{2C371E37-FEA0-4D35-B4F8-DA212805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935"/>
              <a:ext cx="170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右旋椭圆偏振光</a:t>
              </a:r>
            </a:p>
            <a:p>
              <a:pPr eaLnBrk="1" hangingPunct="1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9301" name="Freeform 72">
              <a:extLst>
                <a:ext uri="{FF2B5EF4-FFF2-40B4-BE49-F238E27FC236}">
                  <a16:creationId xmlns:a16="http://schemas.microsoft.com/office/drawing/2014/main" id="{EDD929A9-7114-4B1A-BA19-EDC96502D9C2}"/>
                </a:ext>
              </a:extLst>
            </p:cNvPr>
            <p:cNvSpPr>
              <a:spLocks/>
            </p:cNvSpPr>
            <p:nvPr/>
          </p:nvSpPr>
          <p:spPr bwMode="auto">
            <a:xfrm rot="1047641">
              <a:off x="3620" y="1149"/>
              <a:ext cx="174" cy="126"/>
            </a:xfrm>
            <a:custGeom>
              <a:avLst/>
              <a:gdLst>
                <a:gd name="T0" fmla="*/ 0 w 435"/>
                <a:gd name="T1" fmla="*/ 0 h 315"/>
                <a:gd name="T2" fmla="*/ 0 w 435"/>
                <a:gd name="T3" fmla="*/ 0 h 315"/>
                <a:gd name="T4" fmla="*/ 0 w 435"/>
                <a:gd name="T5" fmla="*/ 0 h 315"/>
                <a:gd name="T6" fmla="*/ 0 60000 65536"/>
                <a:gd name="T7" fmla="*/ 0 60000 65536"/>
                <a:gd name="T8" fmla="*/ 0 60000 65536"/>
                <a:gd name="T9" fmla="*/ 0 w 435"/>
                <a:gd name="T10" fmla="*/ 0 h 315"/>
                <a:gd name="T11" fmla="*/ 435 w 435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5" h="315">
                  <a:moveTo>
                    <a:pt x="0" y="0"/>
                  </a:moveTo>
                  <a:cubicBezTo>
                    <a:pt x="99" y="26"/>
                    <a:pt x="198" y="53"/>
                    <a:pt x="270" y="105"/>
                  </a:cubicBezTo>
                  <a:cubicBezTo>
                    <a:pt x="342" y="157"/>
                    <a:pt x="388" y="236"/>
                    <a:pt x="435" y="315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73">
              <a:extLst>
                <a:ext uri="{FF2B5EF4-FFF2-40B4-BE49-F238E27FC236}">
                  <a16:creationId xmlns:a16="http://schemas.microsoft.com/office/drawing/2014/main" id="{1D262099-085C-4C4E-8C35-29830F90D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0" y="1190"/>
              <a:ext cx="0" cy="736"/>
            </a:xfrm>
            <a:prstGeom prst="line">
              <a:avLst/>
            </a:prstGeom>
            <a:noFill/>
            <a:ln w="34925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82">
            <a:extLst>
              <a:ext uri="{FF2B5EF4-FFF2-40B4-BE49-F238E27FC236}">
                <a16:creationId xmlns:a16="http://schemas.microsoft.com/office/drawing/2014/main" id="{D33AA425-58BF-43F5-909D-96D465CF28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0125" y="2630488"/>
            <a:ext cx="3859213" cy="1479550"/>
            <a:chOff x="584" y="890"/>
            <a:chExt cx="2716" cy="1042"/>
          </a:xfrm>
        </p:grpSpPr>
        <p:grpSp>
          <p:nvGrpSpPr>
            <p:cNvPr id="9279" name="Group 2">
              <a:extLst>
                <a:ext uri="{FF2B5EF4-FFF2-40B4-BE49-F238E27FC236}">
                  <a16:creationId xmlns:a16="http://schemas.microsoft.com/office/drawing/2014/main" id="{0E958DF2-F6FE-4DC7-8645-0C9206634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" y="890"/>
              <a:ext cx="2716" cy="1042"/>
              <a:chOff x="1057" y="966"/>
              <a:chExt cx="2716" cy="1042"/>
            </a:xfrm>
          </p:grpSpPr>
          <p:sp>
            <p:nvSpPr>
              <p:cNvPr id="9283" name="Line 3">
                <a:extLst>
                  <a:ext uri="{FF2B5EF4-FFF2-40B4-BE49-F238E27FC236}">
                    <a16:creationId xmlns:a16="http://schemas.microsoft.com/office/drawing/2014/main" id="{2F553198-4B73-446E-8A1F-FAB9D1A3E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3" y="1272"/>
                <a:ext cx="0" cy="736"/>
              </a:xfrm>
              <a:prstGeom prst="line">
                <a:avLst/>
              </a:prstGeom>
              <a:noFill/>
              <a:ln w="34925">
                <a:solidFill>
                  <a:schemeClr val="bg1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4" name="Line 4">
                <a:extLst>
                  <a:ext uri="{FF2B5EF4-FFF2-40B4-BE49-F238E27FC236}">
                    <a16:creationId xmlns:a16="http://schemas.microsoft.com/office/drawing/2014/main" id="{88130A03-AFF4-461F-A674-005866AC9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" y="1077"/>
                <a:ext cx="1" cy="735"/>
              </a:xfrm>
              <a:prstGeom prst="line">
                <a:avLst/>
              </a:prstGeom>
              <a:noFill/>
              <a:ln w="34925">
                <a:solidFill>
                  <a:schemeClr val="bg1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5" name="Line 5">
                <a:extLst>
                  <a:ext uri="{FF2B5EF4-FFF2-40B4-BE49-F238E27FC236}">
                    <a16:creationId xmlns:a16="http://schemas.microsoft.com/office/drawing/2014/main" id="{BB7B6452-5D00-4212-88C6-E0F86D70E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7" y="1079"/>
                <a:ext cx="553" cy="19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6" name="Line 6">
                <a:extLst>
                  <a:ext uri="{FF2B5EF4-FFF2-40B4-BE49-F238E27FC236}">
                    <a16:creationId xmlns:a16="http://schemas.microsoft.com/office/drawing/2014/main" id="{8FF36973-4931-4871-8AFA-81AE8DE89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3" y="1812"/>
                <a:ext cx="553" cy="192"/>
              </a:xfrm>
              <a:prstGeom prst="line">
                <a:avLst/>
              </a:prstGeom>
              <a:noFill/>
              <a:ln w="34925">
                <a:solidFill>
                  <a:schemeClr val="bg1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7" name="Line 7">
                <a:extLst>
                  <a:ext uri="{FF2B5EF4-FFF2-40B4-BE49-F238E27FC236}">
                    <a16:creationId xmlns:a16="http://schemas.microsoft.com/office/drawing/2014/main" id="{2D96B559-7123-4494-9672-053C17E2B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7" y="1546"/>
                <a:ext cx="408" cy="1"/>
              </a:xfrm>
              <a:prstGeom prst="line">
                <a:avLst/>
              </a:prstGeom>
              <a:noFill/>
              <a:ln w="34925">
                <a:solidFill>
                  <a:schemeClr val="bg1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8" name="Line 8">
                <a:extLst>
                  <a:ext uri="{FF2B5EF4-FFF2-40B4-BE49-F238E27FC236}">
                    <a16:creationId xmlns:a16="http://schemas.microsoft.com/office/drawing/2014/main" id="{91065EDD-5590-4C2F-BB05-C4307A53C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1549"/>
                <a:ext cx="809" cy="0"/>
              </a:xfrm>
              <a:prstGeom prst="line">
                <a:avLst/>
              </a:prstGeom>
              <a:noFill/>
              <a:ln w="34925">
                <a:solidFill>
                  <a:schemeClr val="bg1"/>
                </a:solidFill>
                <a:round/>
                <a:headEnd type="none" w="med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9" name="Oval 9">
                <a:extLst>
                  <a:ext uri="{FF2B5EF4-FFF2-40B4-BE49-F238E27FC236}">
                    <a16:creationId xmlns:a16="http://schemas.microsoft.com/office/drawing/2014/main" id="{1C1E103A-DFFC-4EAD-9628-DEAAAC5F1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5" y="1325"/>
                <a:ext cx="393" cy="448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90" name="Line 10">
                <a:extLst>
                  <a:ext uri="{FF2B5EF4-FFF2-40B4-BE49-F238E27FC236}">
                    <a16:creationId xmlns:a16="http://schemas.microsoft.com/office/drawing/2014/main" id="{2F8779B9-F509-4C64-A5AE-223E19B14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1" y="1337"/>
                <a:ext cx="71" cy="20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med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1" name="Rectangle 11">
                <a:extLst>
                  <a:ext uri="{FF2B5EF4-FFF2-40B4-BE49-F238E27FC236}">
                    <a16:creationId xmlns:a16="http://schemas.microsoft.com/office/drawing/2014/main" id="{F2076BE2-4B10-474B-A7AC-28009CCE2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" y="966"/>
                <a:ext cx="1614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chemeClr val="bg1"/>
                    </a:solidFill>
                  </a:rPr>
                  <a:t>右旋圆偏振光</a:t>
                </a:r>
              </a:p>
            </p:txBody>
          </p:sp>
          <p:sp>
            <p:nvSpPr>
              <p:cNvPr id="9292" name="Freeform 12">
                <a:extLst>
                  <a:ext uri="{FF2B5EF4-FFF2-40B4-BE49-F238E27FC236}">
                    <a16:creationId xmlns:a16="http://schemas.microsoft.com/office/drawing/2014/main" id="{0B2711E4-FD1F-488C-AC78-6C99AB182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" y="1254"/>
                <a:ext cx="174" cy="126"/>
              </a:xfrm>
              <a:custGeom>
                <a:avLst/>
                <a:gdLst>
                  <a:gd name="T0" fmla="*/ 0 w 435"/>
                  <a:gd name="T1" fmla="*/ 0 h 315"/>
                  <a:gd name="T2" fmla="*/ 0 w 435"/>
                  <a:gd name="T3" fmla="*/ 0 h 315"/>
                  <a:gd name="T4" fmla="*/ 0 w 435"/>
                  <a:gd name="T5" fmla="*/ 0 h 315"/>
                  <a:gd name="T6" fmla="*/ 0 60000 65536"/>
                  <a:gd name="T7" fmla="*/ 0 60000 65536"/>
                  <a:gd name="T8" fmla="*/ 0 60000 65536"/>
                  <a:gd name="T9" fmla="*/ 0 w 435"/>
                  <a:gd name="T10" fmla="*/ 0 h 315"/>
                  <a:gd name="T11" fmla="*/ 435 w 435"/>
                  <a:gd name="T12" fmla="*/ 315 h 3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5" h="315">
                    <a:moveTo>
                      <a:pt x="0" y="0"/>
                    </a:moveTo>
                    <a:cubicBezTo>
                      <a:pt x="99" y="26"/>
                      <a:pt x="198" y="53"/>
                      <a:pt x="270" y="105"/>
                    </a:cubicBezTo>
                    <a:cubicBezTo>
                      <a:pt x="342" y="157"/>
                      <a:pt x="388" y="236"/>
                      <a:pt x="435" y="315"/>
                    </a:cubicBezTo>
                  </a:path>
                </a:pathLst>
              </a:custGeom>
              <a:noFill/>
              <a:ln w="28575">
                <a:solidFill>
                  <a:srgbClr val="FFC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80" name="Group 78">
              <a:extLst>
                <a:ext uri="{FF2B5EF4-FFF2-40B4-BE49-F238E27FC236}">
                  <a16:creationId xmlns:a16="http://schemas.microsoft.com/office/drawing/2014/main" id="{3C535EF0-5862-4EBF-AC05-7E8AEF75F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1333"/>
              <a:ext cx="1021" cy="325"/>
              <a:chOff x="2391" y="1333"/>
              <a:chExt cx="1021" cy="325"/>
            </a:xfrm>
          </p:grpSpPr>
          <p:sp>
            <p:nvSpPr>
              <p:cNvPr id="9281" name="Line 76">
                <a:extLst>
                  <a:ext uri="{FF2B5EF4-FFF2-40B4-BE49-F238E27FC236}">
                    <a16:creationId xmlns:a16="http://schemas.microsoft.com/office/drawing/2014/main" id="{354862FC-6B5A-41C1-A104-B2452DC79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1" y="1480"/>
                <a:ext cx="397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2" name="Text Box 77">
                <a:extLst>
                  <a:ext uri="{FF2B5EF4-FFF2-40B4-BE49-F238E27FC236}">
                    <a16:creationId xmlns:a16="http://schemas.microsoft.com/office/drawing/2014/main" id="{07EA0B2A-C200-40ED-A398-7C7B7B843C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0" y="1333"/>
                <a:ext cx="652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>
                    <a:solidFill>
                      <a:srgbClr val="FFFF00"/>
                    </a:solidFill>
                  </a:rPr>
                  <a:t>观测</a:t>
                </a:r>
              </a:p>
            </p:txBody>
          </p:sp>
        </p:grpSp>
      </p:grpSp>
      <p:grpSp>
        <p:nvGrpSpPr>
          <p:cNvPr id="9" name="Group 82">
            <a:extLst>
              <a:ext uri="{FF2B5EF4-FFF2-40B4-BE49-F238E27FC236}">
                <a16:creationId xmlns:a16="http://schemas.microsoft.com/office/drawing/2014/main" id="{CE5965EB-C0A0-4F2C-A97E-A2C97169F1F2}"/>
              </a:ext>
            </a:extLst>
          </p:cNvPr>
          <p:cNvGrpSpPr>
            <a:grpSpLocks/>
          </p:cNvGrpSpPr>
          <p:nvPr/>
        </p:nvGrpSpPr>
        <p:grpSpPr bwMode="auto">
          <a:xfrm>
            <a:off x="6799263" y="500063"/>
            <a:ext cx="1344612" cy="1284287"/>
            <a:chOff x="3158" y="1253"/>
            <a:chExt cx="847" cy="809"/>
          </a:xfrm>
        </p:grpSpPr>
        <p:grpSp>
          <p:nvGrpSpPr>
            <p:cNvPr id="9274" name="Group 38">
              <a:extLst>
                <a:ext uri="{FF2B5EF4-FFF2-40B4-BE49-F238E27FC236}">
                  <a16:creationId xmlns:a16="http://schemas.microsoft.com/office/drawing/2014/main" id="{D545290E-6787-4EC9-86D4-C64FFE828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8" y="1253"/>
              <a:ext cx="810" cy="809"/>
              <a:chOff x="3158" y="1199"/>
              <a:chExt cx="810" cy="809"/>
            </a:xfrm>
          </p:grpSpPr>
          <p:sp>
            <p:nvSpPr>
              <p:cNvPr id="9276" name="Oval 39">
                <a:extLst>
                  <a:ext uri="{FF2B5EF4-FFF2-40B4-BE49-F238E27FC236}">
                    <a16:creationId xmlns:a16="http://schemas.microsoft.com/office/drawing/2014/main" id="{0FEE53F7-488C-4C50-B092-9C9016636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199"/>
                <a:ext cx="810" cy="809"/>
              </a:xfrm>
              <a:prstGeom prst="ellipse">
                <a:avLst/>
              </a:prstGeom>
              <a:noFill/>
              <a:ln w="1905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77" name="Line 40">
                <a:extLst>
                  <a:ext uri="{FF2B5EF4-FFF2-40B4-BE49-F238E27FC236}">
                    <a16:creationId xmlns:a16="http://schemas.microsoft.com/office/drawing/2014/main" id="{B4812122-CC7F-46E7-B5B3-B605BBA54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3" y="1323"/>
                <a:ext cx="0" cy="5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8" name="Rectangle 41">
                <a:extLst>
                  <a:ext uri="{FF2B5EF4-FFF2-40B4-BE49-F238E27FC236}">
                    <a16:creationId xmlns:a16="http://schemas.microsoft.com/office/drawing/2014/main" id="{5EFD5358-5378-40F5-A212-A922CA8F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8" y="1380"/>
                <a:ext cx="261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400">
                    <a:solidFill>
                      <a:srgbClr val="FF00FF"/>
                    </a:solidFill>
                  </a:rPr>
                  <a:t>·</a:t>
                </a:r>
                <a:endParaRPr lang="en-US" altLang="zh-CN" sz="4400"/>
              </a:p>
            </p:txBody>
          </p:sp>
        </p:grpSp>
        <p:sp>
          <p:nvSpPr>
            <p:cNvPr id="9275" name="Text Box 81">
              <a:extLst>
                <a:ext uri="{FF2B5EF4-FFF2-40B4-BE49-F238E27FC236}">
                  <a16:creationId xmlns:a16="http://schemas.microsoft.com/office/drawing/2014/main" id="{4F9A16ED-5D05-4AE2-AC50-697CD9FB8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1350"/>
              <a:ext cx="4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11" name="Group 83">
            <a:extLst>
              <a:ext uri="{FF2B5EF4-FFF2-40B4-BE49-F238E27FC236}">
                <a16:creationId xmlns:a16="http://schemas.microsoft.com/office/drawing/2014/main" id="{2BCF9CB2-25B5-41AE-BC05-9066468763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8313" y="4078288"/>
            <a:ext cx="5000625" cy="2565400"/>
            <a:chOff x="1640" y="1611"/>
            <a:chExt cx="3477" cy="1784"/>
          </a:xfrm>
        </p:grpSpPr>
        <p:grpSp>
          <p:nvGrpSpPr>
            <p:cNvPr id="9228" name="Group 75">
              <a:extLst>
                <a:ext uri="{FF2B5EF4-FFF2-40B4-BE49-F238E27FC236}">
                  <a16:creationId xmlns:a16="http://schemas.microsoft.com/office/drawing/2014/main" id="{B10F4ABD-9181-41D1-ACE4-744674100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0" y="1611"/>
              <a:ext cx="3477" cy="1784"/>
              <a:chOff x="1640" y="1611"/>
              <a:chExt cx="3477" cy="1784"/>
            </a:xfrm>
          </p:grpSpPr>
          <p:sp>
            <p:nvSpPr>
              <p:cNvPr id="9232" name="Line 24">
                <a:extLst>
                  <a:ext uri="{FF2B5EF4-FFF2-40B4-BE49-F238E27FC236}">
                    <a16:creationId xmlns:a16="http://schemas.microsoft.com/office/drawing/2014/main" id="{EBC34A40-3435-4369-A646-3049D0354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2649"/>
                <a:ext cx="2121" cy="37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med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Text Box 14">
                <a:extLst>
                  <a:ext uri="{FF2B5EF4-FFF2-40B4-BE49-F238E27FC236}">
                    <a16:creationId xmlns:a16="http://schemas.microsoft.com/office/drawing/2014/main" id="{979760D1-9D65-4123-BFEA-4FA4EC24C9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8" y="2439"/>
                <a:ext cx="222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9234" name="Line 15">
                <a:extLst>
                  <a:ext uri="{FF2B5EF4-FFF2-40B4-BE49-F238E27FC236}">
                    <a16:creationId xmlns:a16="http://schemas.microsoft.com/office/drawing/2014/main" id="{F2709E80-6040-41C9-9CEE-5FE557FF6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7" y="2196"/>
                <a:ext cx="368" cy="57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 type="none" w="med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5" name="Oval 16">
                <a:extLst>
                  <a:ext uri="{FF2B5EF4-FFF2-40B4-BE49-F238E27FC236}">
                    <a16:creationId xmlns:a16="http://schemas.microsoft.com/office/drawing/2014/main" id="{DC1044CA-EAA4-43B7-B7D3-80A90C8F5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2289"/>
                <a:ext cx="408" cy="704"/>
              </a:xfrm>
              <a:prstGeom prst="ellipse">
                <a:avLst/>
              </a:pr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6" name="Line 17">
                <a:extLst>
                  <a:ext uri="{FF2B5EF4-FFF2-40B4-BE49-F238E27FC236}">
                    <a16:creationId xmlns:a16="http://schemas.microsoft.com/office/drawing/2014/main" id="{59117CE6-4A58-4D43-9625-62E3C7860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0" y="2521"/>
                <a:ext cx="849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med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7" name="Line 18">
                <a:extLst>
                  <a:ext uri="{FF2B5EF4-FFF2-40B4-BE49-F238E27FC236}">
                    <a16:creationId xmlns:a16="http://schemas.microsoft.com/office/drawing/2014/main" id="{E474D649-7D8E-471D-A085-E27A6CA07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2065"/>
                <a:ext cx="0" cy="110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triangle" w="sm" len="lg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Oval 19">
                <a:extLst>
                  <a:ext uri="{FF2B5EF4-FFF2-40B4-BE49-F238E27FC236}">
                    <a16:creationId xmlns:a16="http://schemas.microsoft.com/office/drawing/2014/main" id="{8EE758C1-F639-49CC-ACFC-3E9B901D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545"/>
                <a:ext cx="409" cy="704"/>
              </a:xfrm>
              <a:prstGeom prst="ellipse">
                <a:avLst/>
              </a:pr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9" name="Line 20">
                <a:extLst>
                  <a:ext uri="{FF2B5EF4-FFF2-40B4-BE49-F238E27FC236}">
                    <a16:creationId xmlns:a16="http://schemas.microsoft.com/office/drawing/2014/main" id="{4DAB6DBE-1FA9-492D-84B7-D550232CC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2" y="2793"/>
                <a:ext cx="849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med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0" name="Line 21">
                <a:extLst>
                  <a:ext uri="{FF2B5EF4-FFF2-40B4-BE49-F238E27FC236}">
                    <a16:creationId xmlns:a16="http://schemas.microsoft.com/office/drawing/2014/main" id="{C728BEC0-75E9-45F2-BEBF-D9CA3BE2A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8" y="2305"/>
                <a:ext cx="1" cy="109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triangle" w="sm" len="lg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Line 22">
                <a:extLst>
                  <a:ext uri="{FF2B5EF4-FFF2-40B4-BE49-F238E27FC236}">
                    <a16:creationId xmlns:a16="http://schemas.microsoft.com/office/drawing/2014/main" id="{B7BE7965-7340-485D-BC61-202C65100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2289"/>
                <a:ext cx="1505" cy="248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Line 23">
                <a:extLst>
                  <a:ext uri="{FF2B5EF4-FFF2-40B4-BE49-F238E27FC236}">
                    <a16:creationId xmlns:a16="http://schemas.microsoft.com/office/drawing/2014/main" id="{A7F1344C-6438-4475-B6E4-7D19A076C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" y="3001"/>
                <a:ext cx="1505" cy="248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3" name="Arc 25">
                <a:extLst>
                  <a:ext uri="{FF2B5EF4-FFF2-40B4-BE49-F238E27FC236}">
                    <a16:creationId xmlns:a16="http://schemas.microsoft.com/office/drawing/2014/main" id="{40C498C0-ECD4-45C4-BDA0-C4F18DEB45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32" y="2409"/>
                <a:ext cx="177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Arc 26">
                <a:extLst>
                  <a:ext uri="{FF2B5EF4-FFF2-40B4-BE49-F238E27FC236}">
                    <a16:creationId xmlns:a16="http://schemas.microsoft.com/office/drawing/2014/main" id="{14688111-687A-441A-9208-41A77B073B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424" y="2777"/>
                <a:ext cx="177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Arc 27">
                <a:extLst>
                  <a:ext uri="{FF2B5EF4-FFF2-40B4-BE49-F238E27FC236}">
                    <a16:creationId xmlns:a16="http://schemas.microsoft.com/office/drawing/2014/main" id="{CEB63AA4-D7AA-47C8-93F5-03D0E430A4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968" y="2337"/>
                <a:ext cx="177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Arc 28">
                <a:extLst>
                  <a:ext uri="{FF2B5EF4-FFF2-40B4-BE49-F238E27FC236}">
                    <a16:creationId xmlns:a16="http://schemas.microsoft.com/office/drawing/2014/main" id="{CE0404A1-88B6-4F23-8222-A36DA5C1B9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960" y="2693"/>
                <a:ext cx="177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" name="Arc 29">
                <a:extLst>
                  <a:ext uri="{FF2B5EF4-FFF2-40B4-BE49-F238E27FC236}">
                    <a16:creationId xmlns:a16="http://schemas.microsoft.com/office/drawing/2014/main" id="{EAE313C4-09E4-4EC6-A972-F2BAAFD0E3B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92" y="2393"/>
                <a:ext cx="177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8" name="Arc 30">
                <a:extLst>
                  <a:ext uri="{FF2B5EF4-FFF2-40B4-BE49-F238E27FC236}">
                    <a16:creationId xmlns:a16="http://schemas.microsoft.com/office/drawing/2014/main" id="{7866D05B-4CB9-4E1E-98FA-D71FC72F7B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184" y="2737"/>
                <a:ext cx="177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9" name="Arc 31">
                <a:extLst>
                  <a:ext uri="{FF2B5EF4-FFF2-40B4-BE49-F238E27FC236}">
                    <a16:creationId xmlns:a16="http://schemas.microsoft.com/office/drawing/2014/main" id="{5E040BAA-C914-4608-AD5D-0E50604D3D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" y="2497"/>
                <a:ext cx="177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0" name="Arc 32">
                <a:extLst>
                  <a:ext uri="{FF2B5EF4-FFF2-40B4-BE49-F238E27FC236}">
                    <a16:creationId xmlns:a16="http://schemas.microsoft.com/office/drawing/2014/main" id="{E011CF61-C318-49DB-A1AE-B619F0A67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912" y="2865"/>
                <a:ext cx="177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1" name="Arc 33">
                <a:extLst>
                  <a:ext uri="{FF2B5EF4-FFF2-40B4-BE49-F238E27FC236}">
                    <a16:creationId xmlns:a16="http://schemas.microsoft.com/office/drawing/2014/main" id="{98D65931-B999-4CF0-94DF-7C70C70485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72" y="2449"/>
                <a:ext cx="177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Arc 34">
                <a:extLst>
                  <a:ext uri="{FF2B5EF4-FFF2-40B4-BE49-F238E27FC236}">
                    <a16:creationId xmlns:a16="http://schemas.microsoft.com/office/drawing/2014/main" id="{CD9908ED-32D2-4B46-92E7-A3EEB43EF0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664" y="2817"/>
                <a:ext cx="177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Line 35">
                <a:extLst>
                  <a:ext uri="{FF2B5EF4-FFF2-40B4-BE49-F238E27FC236}">
                    <a16:creationId xmlns:a16="http://schemas.microsoft.com/office/drawing/2014/main" id="{AEA47BA1-C313-48C3-8573-D78EE73F1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61" y="2289"/>
                <a:ext cx="0" cy="36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triangle" w="sm" len="med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4" name="Line 36">
                <a:extLst>
                  <a:ext uri="{FF2B5EF4-FFF2-40B4-BE49-F238E27FC236}">
                    <a16:creationId xmlns:a16="http://schemas.microsoft.com/office/drawing/2014/main" id="{062C67F5-0E45-488A-97AC-276130736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4" y="2915"/>
                <a:ext cx="3" cy="34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med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5" name="Line 37">
                <a:extLst>
                  <a:ext uri="{FF2B5EF4-FFF2-40B4-BE49-F238E27FC236}">
                    <a16:creationId xmlns:a16="http://schemas.microsoft.com/office/drawing/2014/main" id="{BA262813-AD83-40DB-8FE5-99D180A0E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88" y="2457"/>
                <a:ext cx="109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med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6" name="Line 38">
                <a:extLst>
                  <a:ext uri="{FF2B5EF4-FFF2-40B4-BE49-F238E27FC236}">
                    <a16:creationId xmlns:a16="http://schemas.microsoft.com/office/drawing/2014/main" id="{D6F29360-EE78-4791-8854-CC884846A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69"/>
                <a:ext cx="117" cy="6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med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7" name="Line 39">
                <a:extLst>
                  <a:ext uri="{FF2B5EF4-FFF2-40B4-BE49-F238E27FC236}">
                    <a16:creationId xmlns:a16="http://schemas.microsoft.com/office/drawing/2014/main" id="{90DE6503-213B-4AC0-8134-AF77FA066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6" y="2777"/>
                <a:ext cx="135" cy="10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med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8" name="Line 40">
                <a:extLst>
                  <a:ext uri="{FF2B5EF4-FFF2-40B4-BE49-F238E27FC236}">
                    <a16:creationId xmlns:a16="http://schemas.microsoft.com/office/drawing/2014/main" id="{F6C11B34-8C83-4532-8D8D-85D953DCE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24" y="2823"/>
                <a:ext cx="115" cy="2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9" name="Line 41">
                <a:extLst>
                  <a:ext uri="{FF2B5EF4-FFF2-40B4-BE49-F238E27FC236}">
                    <a16:creationId xmlns:a16="http://schemas.microsoft.com/office/drawing/2014/main" id="{D27034C2-AEAF-4583-8AF1-5E5D84565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6" y="2865"/>
                <a:ext cx="111" cy="29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med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0" name="Rectangle 45">
                <a:extLst>
                  <a:ext uri="{FF2B5EF4-FFF2-40B4-BE49-F238E27FC236}">
                    <a16:creationId xmlns:a16="http://schemas.microsoft.com/office/drawing/2014/main" id="{39716D71-3C8B-4BFE-AD4F-D03DD6AA1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1951"/>
                <a:ext cx="231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i="1"/>
                  <a:t> </a:t>
                </a:r>
                <a:r>
                  <a:rPr lang="en-US" altLang="zh-CN" i="1">
                    <a:solidFill>
                      <a:schemeClr val="bg1"/>
                    </a:solidFill>
                  </a:rPr>
                  <a:t>y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9261" name="Rectangle 46">
                <a:extLst>
                  <a:ext uri="{FF2B5EF4-FFF2-40B4-BE49-F238E27FC236}">
                    <a16:creationId xmlns:a16="http://schemas.microsoft.com/office/drawing/2014/main" id="{58672793-D2D7-4D8A-9F19-7F6910669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" y="2169"/>
                <a:ext cx="23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chemeClr val="bg1"/>
                    </a:solidFill>
                  </a:rPr>
                  <a:t> </a:t>
                </a:r>
                <a:r>
                  <a:rPr lang="en-US" altLang="zh-CN" i="1">
                    <a:solidFill>
                      <a:schemeClr val="bg1"/>
                    </a:solidFill>
                  </a:rPr>
                  <a:t>y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9262" name="Rectangle 47">
                <a:extLst>
                  <a:ext uri="{FF2B5EF4-FFF2-40B4-BE49-F238E27FC236}">
                    <a16:creationId xmlns:a16="http://schemas.microsoft.com/office/drawing/2014/main" id="{F4AF7AF2-C340-4D26-B2A4-88DBE9F47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2612"/>
                <a:ext cx="13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9263" name="Rectangle 48">
                <a:extLst>
                  <a:ext uri="{FF2B5EF4-FFF2-40B4-BE49-F238E27FC236}">
                    <a16:creationId xmlns:a16="http://schemas.microsoft.com/office/drawing/2014/main" id="{7585750F-4673-45C2-8C2B-EBDD91878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" y="2971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chemeClr val="bg1"/>
                    </a:solidFill>
                  </a:rPr>
                  <a:t> </a:t>
                </a:r>
                <a:r>
                  <a:rPr lang="en-US" altLang="zh-CN" i="1">
                    <a:solidFill>
                      <a:schemeClr val="bg1"/>
                    </a:solidFill>
                  </a:rPr>
                  <a:t>z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9264" name="Rectangle 49">
                <a:extLst>
                  <a:ext uri="{FF2B5EF4-FFF2-40B4-BE49-F238E27FC236}">
                    <a16:creationId xmlns:a16="http://schemas.microsoft.com/office/drawing/2014/main" id="{9FB7AC11-79D8-4AEC-B339-2F91B38C0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14858">
                <a:off x="2443" y="2173"/>
                <a:ext cx="93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FFFF00"/>
                    </a:solidFill>
                  </a:rPr>
                  <a:t>传播方向</a:t>
                </a:r>
              </a:p>
            </p:txBody>
          </p:sp>
          <p:sp>
            <p:nvSpPr>
              <p:cNvPr id="9265" name="Rectangle 50">
                <a:extLst>
                  <a:ext uri="{FF2B5EF4-FFF2-40B4-BE49-F238E27FC236}">
                    <a16:creationId xmlns:a16="http://schemas.microsoft.com/office/drawing/2014/main" id="{4D103097-FEC9-4B2E-B36B-FA31F220E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5" y="3138"/>
                <a:ext cx="55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 </a:t>
                </a:r>
                <a:r>
                  <a:rPr lang="zh-CN" altLang="en-US" sz="2000" i="1">
                    <a:solidFill>
                      <a:schemeClr val="bg1"/>
                    </a:solidFill>
                    <a:sym typeface="Symbol" panose="05050102010706020507" pitchFamily="18" charset="2"/>
                  </a:rPr>
                  <a:t>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/2</a:t>
                </a:r>
              </a:p>
            </p:txBody>
          </p:sp>
          <p:sp>
            <p:nvSpPr>
              <p:cNvPr id="9266" name="Rectangle 51">
                <a:extLst>
                  <a:ext uri="{FF2B5EF4-FFF2-40B4-BE49-F238E27FC236}">
                    <a16:creationId xmlns:a16="http://schemas.microsoft.com/office/drawing/2014/main" id="{3CB6DEBA-4031-4EEA-9528-88FD0E098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2409"/>
                <a:ext cx="18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bg1"/>
                    </a:solidFill>
                  </a:rPr>
                  <a:t>x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9267" name="Rectangle 53">
                <a:extLst>
                  <a:ext uri="{FF2B5EF4-FFF2-40B4-BE49-F238E27FC236}">
                    <a16:creationId xmlns:a16="http://schemas.microsoft.com/office/drawing/2014/main" id="{9027BE9B-89AC-408E-8ED7-25F2A9AE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1611"/>
                <a:ext cx="3427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>
                    <a:solidFill>
                      <a:schemeClr val="bg1"/>
                    </a:solidFill>
                  </a:rPr>
                  <a:t>某时刻右旋圆偏振光 </a:t>
                </a:r>
                <a:r>
                  <a:rPr lang="en-US" altLang="zh-CN" i="1">
                    <a:solidFill>
                      <a:srgbClr val="FFFF00"/>
                    </a:solidFill>
                  </a:rPr>
                  <a:t>E</a:t>
                </a:r>
                <a:r>
                  <a:rPr lang="en-US" altLang="zh-CN" i="1">
                    <a:solidFill>
                      <a:schemeClr val="bg1"/>
                    </a:solidFill>
                  </a:rPr>
                  <a:t> </a:t>
                </a:r>
                <a:r>
                  <a:rPr lang="zh-CN" altLang="en-US">
                    <a:solidFill>
                      <a:schemeClr val="bg1"/>
                    </a:solidFill>
                  </a:rPr>
                  <a:t>随 </a:t>
                </a:r>
                <a:r>
                  <a:rPr lang="en-US" altLang="zh-CN" i="1">
                    <a:solidFill>
                      <a:srgbClr val="FFFF00"/>
                    </a:solidFill>
                  </a:rPr>
                  <a:t>z</a:t>
                </a:r>
                <a:r>
                  <a:rPr lang="en-US" altLang="zh-CN" i="1">
                    <a:solidFill>
                      <a:schemeClr val="bg1"/>
                    </a:solidFill>
                  </a:rPr>
                  <a:t> </a:t>
                </a:r>
                <a:r>
                  <a:rPr lang="zh-CN" altLang="en-US">
                    <a:solidFill>
                      <a:schemeClr val="bg1"/>
                    </a:solidFill>
                  </a:rPr>
                  <a:t>的变化</a:t>
                </a:r>
              </a:p>
            </p:txBody>
          </p:sp>
          <p:sp>
            <p:nvSpPr>
              <p:cNvPr id="9268" name="Rectangle 54">
                <a:extLst>
                  <a:ext uri="{FF2B5EF4-FFF2-40B4-BE49-F238E27FC236}">
                    <a16:creationId xmlns:a16="http://schemas.microsoft.com/office/drawing/2014/main" id="{CAA9DA8A-9E41-474D-B2AF-A5AFD6AF4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400"/>
                <a:ext cx="160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</a:rPr>
                  <a:t>E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9269" name="Line 55">
                <a:extLst>
                  <a:ext uri="{FF2B5EF4-FFF2-40B4-BE49-F238E27FC236}">
                    <a16:creationId xmlns:a16="http://schemas.microsoft.com/office/drawing/2014/main" id="{43213CAC-6D1C-4F97-B32E-AA5EBA785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5" y="2397"/>
                <a:ext cx="104" cy="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0" name="Line 56">
                <a:extLst>
                  <a:ext uri="{FF2B5EF4-FFF2-40B4-BE49-F238E27FC236}">
                    <a16:creationId xmlns:a16="http://schemas.microsoft.com/office/drawing/2014/main" id="{15BADC3C-5B88-4706-936D-8690AFADF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2" y="1711"/>
                <a:ext cx="142" cy="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 type="none" w="med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1" name="Freeform 57">
                <a:extLst>
                  <a:ext uri="{FF2B5EF4-FFF2-40B4-BE49-F238E27FC236}">
                    <a16:creationId xmlns:a16="http://schemas.microsoft.com/office/drawing/2014/main" id="{F9923262-87C2-4775-8D56-A8D0C6F35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" y="2295"/>
                <a:ext cx="1513" cy="954"/>
              </a:xfrm>
              <a:custGeom>
                <a:avLst/>
                <a:gdLst>
                  <a:gd name="T0" fmla="*/ 0 w 3780"/>
                  <a:gd name="T1" fmla="*/ 0 h 2385"/>
                  <a:gd name="T2" fmla="*/ 0 w 3780"/>
                  <a:gd name="T3" fmla="*/ 0 h 2385"/>
                  <a:gd name="T4" fmla="*/ 0 w 3780"/>
                  <a:gd name="T5" fmla="*/ 0 h 2385"/>
                  <a:gd name="T6" fmla="*/ 0 60000 65536"/>
                  <a:gd name="T7" fmla="*/ 0 60000 65536"/>
                  <a:gd name="T8" fmla="*/ 0 60000 65536"/>
                  <a:gd name="T9" fmla="*/ 0 w 3780"/>
                  <a:gd name="T10" fmla="*/ 0 h 2385"/>
                  <a:gd name="T11" fmla="*/ 3780 w 3780"/>
                  <a:gd name="T12" fmla="*/ 2385 h 23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80" h="2385">
                    <a:moveTo>
                      <a:pt x="0" y="0"/>
                    </a:moveTo>
                    <a:cubicBezTo>
                      <a:pt x="547" y="626"/>
                      <a:pt x="1095" y="1253"/>
                      <a:pt x="1725" y="1650"/>
                    </a:cubicBezTo>
                    <a:cubicBezTo>
                      <a:pt x="2355" y="2047"/>
                      <a:pt x="3067" y="2216"/>
                      <a:pt x="3780" y="2385"/>
                    </a:cubicBezTo>
                  </a:path>
                </a:pathLst>
              </a:custGeom>
              <a:noFill/>
              <a:ln w="28575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2" name="Line 58">
                <a:extLst>
                  <a:ext uri="{FF2B5EF4-FFF2-40B4-BE49-F238E27FC236}">
                    <a16:creationId xmlns:a16="http://schemas.microsoft.com/office/drawing/2014/main" id="{3D3814B3-850B-4191-8E27-710E1244C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7" y="3225"/>
                <a:ext cx="613" cy="96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3" name="Line 59">
                <a:extLst>
                  <a:ext uri="{FF2B5EF4-FFF2-40B4-BE49-F238E27FC236}">
                    <a16:creationId xmlns:a16="http://schemas.microsoft.com/office/drawing/2014/main" id="{FC4FAC4A-FA10-42F9-9DD4-5451C0110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57" y="3075"/>
                <a:ext cx="678" cy="114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29" name="Group 79">
              <a:extLst>
                <a:ext uri="{FF2B5EF4-FFF2-40B4-BE49-F238E27FC236}">
                  <a16:creationId xmlns:a16="http://schemas.microsoft.com/office/drawing/2014/main" id="{9B1DB905-B33D-4D64-8CFB-618CE5FDBD29}"/>
                </a:ext>
              </a:extLst>
            </p:cNvPr>
            <p:cNvGrpSpPr>
              <a:grpSpLocks/>
            </p:cNvGrpSpPr>
            <p:nvPr/>
          </p:nvGrpSpPr>
          <p:grpSpPr bwMode="auto">
            <a:xfrm rot="644476">
              <a:off x="3989" y="2946"/>
              <a:ext cx="1034" cy="321"/>
              <a:chOff x="2057" y="1307"/>
              <a:chExt cx="1034" cy="321"/>
            </a:xfrm>
          </p:grpSpPr>
          <p:sp>
            <p:nvSpPr>
              <p:cNvPr id="9230" name="Line 80">
                <a:extLst>
                  <a:ext uri="{FF2B5EF4-FFF2-40B4-BE49-F238E27FC236}">
                    <a16:creationId xmlns:a16="http://schemas.microsoft.com/office/drawing/2014/main" id="{299324C3-8367-4242-8886-6B0983D93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7" y="1496"/>
                <a:ext cx="397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1" name="Text Box 81">
                <a:extLst>
                  <a:ext uri="{FF2B5EF4-FFF2-40B4-BE49-F238E27FC236}">
                    <a16:creationId xmlns:a16="http://schemas.microsoft.com/office/drawing/2014/main" id="{349B14FE-F754-42C3-9B2A-E2F681C70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9" y="1307"/>
                <a:ext cx="652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>
                    <a:solidFill>
                      <a:srgbClr val="FFFF00"/>
                    </a:solidFill>
                  </a:rPr>
                  <a:t>观测</a:t>
                </a:r>
              </a:p>
            </p:txBody>
          </p:sp>
        </p:grpSp>
      </p:grpSp>
      <p:sp>
        <p:nvSpPr>
          <p:cNvPr id="9226" name="灯片编号占位符 1">
            <a:extLst>
              <a:ext uri="{FF2B5EF4-FFF2-40B4-BE49-F238E27FC236}">
                <a16:creationId xmlns:a16="http://schemas.microsoft.com/office/drawing/2014/main" id="{282F2C60-7D07-4316-8F82-D7B260B40460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09B931-4379-42B5-83CD-FC9FE987978A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E1FE294C-3723-4BAC-A630-EB3D47E5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92600"/>
            <a:ext cx="3576638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80576B01-FAC2-4FA8-869A-A4C74F2DF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076700"/>
            <a:ext cx="751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椭圆偏振光与圆偏振光的检偏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endParaRPr lang="zh-CN" altLang="en-US" b="0" dirty="0">
              <a:solidFill>
                <a:srgbClr val="FFFF00"/>
              </a:solidFill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03BFD7B-A1B3-4C73-AD4A-02A362D9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084763"/>
            <a:ext cx="70532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【</a:t>
            </a:r>
            <a:r>
              <a:rPr lang="zh-CN" altLang="en-US">
                <a:solidFill>
                  <a:srgbClr val="FFFF00"/>
                </a:solidFill>
              </a:rPr>
              <a:t>思考</a:t>
            </a:r>
            <a:r>
              <a:rPr lang="en-US" altLang="zh-CN">
                <a:solidFill>
                  <a:srgbClr val="FFFF00"/>
                </a:solidFill>
              </a:rPr>
              <a:t>】</a:t>
            </a:r>
            <a:r>
              <a:rPr lang="zh-CN" altLang="en-US">
                <a:solidFill>
                  <a:schemeClr val="bg1"/>
                </a:solidFill>
              </a:rPr>
              <a:t>如何区分？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B06DA-CA97-4F60-8988-376471F9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6229350"/>
            <a:ext cx="510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3300"/>
                </a:solidFill>
              </a:rPr>
              <a:t>部分偏振光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zh-CN" altLang="en-US" dirty="0">
                <a:solidFill>
                  <a:srgbClr val="FF3300"/>
                </a:solidFill>
              </a:rPr>
              <a:t>椭圆偏振光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603196F-9876-4813-B581-520CE2422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5729288"/>
            <a:ext cx="3990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3300"/>
                </a:solidFill>
              </a:rPr>
              <a:t>自然光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zh-CN" altLang="en-US" dirty="0">
                <a:solidFill>
                  <a:srgbClr val="FF3300"/>
                </a:solidFill>
              </a:rPr>
              <a:t>圆偏振光</a:t>
            </a:r>
          </a:p>
        </p:txBody>
      </p:sp>
      <p:pic>
        <p:nvPicPr>
          <p:cNvPr id="11270" name="Picture 3" descr="H:\圆偏振光.jpg">
            <a:extLst>
              <a:ext uri="{FF2B5EF4-FFF2-40B4-BE49-F238E27FC236}">
                <a16:creationId xmlns:a16="http://schemas.microsoft.com/office/drawing/2014/main" id="{EFECC096-0ACA-4B10-9D3B-A1BCD020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60350"/>
            <a:ext cx="699611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灯片编号占位符 1">
            <a:extLst>
              <a:ext uri="{FF2B5EF4-FFF2-40B4-BE49-F238E27FC236}">
                <a16:creationId xmlns:a16="http://schemas.microsoft.com/office/drawing/2014/main" id="{245670B5-786F-48DA-A449-3A92FAA8C11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613E9C-1C7F-47D1-92C0-9DB07B6C9268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cxnSp>
        <p:nvCxnSpPr>
          <p:cNvPr id="11272" name="直接连接符 8">
            <a:extLst>
              <a:ext uri="{FF2B5EF4-FFF2-40B4-BE49-F238E27FC236}">
                <a16:creationId xmlns:a16="http://schemas.microsoft.com/office/drawing/2014/main" id="{7DF962FF-31CC-4BB2-A60A-96EA57A46B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98613" y="3789363"/>
            <a:ext cx="6286500" cy="158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6">
            <a:extLst>
              <a:ext uri="{FF2B5EF4-FFF2-40B4-BE49-F238E27FC236}">
                <a16:creationId xmlns:a16="http://schemas.microsoft.com/office/drawing/2014/main" id="{FC9431DA-E7B7-42C9-AEE3-901109655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581525"/>
            <a:ext cx="751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光场变化分别与部分偏振光、自然光的检偏类似</a:t>
            </a:r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259AE5-12D0-4DD3-8AE4-27969781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5127625"/>
            <a:ext cx="470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结合用 </a:t>
            </a:r>
            <a:r>
              <a:rPr lang="en-US" altLang="zh-CN">
                <a:solidFill>
                  <a:srgbClr val="FFFF00"/>
                </a:solidFill>
              </a:rPr>
              <a:t>1/4</a:t>
            </a:r>
            <a:r>
              <a:rPr lang="zh-CN" altLang="en-US">
                <a:solidFill>
                  <a:srgbClr val="FFFF00"/>
                </a:solidFill>
              </a:rPr>
              <a:t> 波片和偏振片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 autoUpdateAnimBg="0"/>
      <p:bldP spid="7" grpId="0" autoUpdateAnimBg="0"/>
      <p:bldP spid="9" grpId="0"/>
      <p:bldP spid="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21691</TotalTime>
  <Words>1521</Words>
  <Application>Microsoft Office PowerPoint</Application>
  <PresentationFormat>全屏显示(4:3)</PresentationFormat>
  <Paragraphs>258</Paragraphs>
  <Slides>22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方正书宋简体</vt:lpstr>
      <vt:lpstr>仿宋_GB2312</vt:lpstr>
      <vt:lpstr>黑体</vt:lpstr>
      <vt:lpstr>华文仿宋</vt:lpstr>
      <vt:lpstr>华文中宋</vt:lpstr>
      <vt:lpstr>楷体_GB2312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1374</cp:revision>
  <cp:lastPrinted>2022-10-25T08:40:01Z</cp:lastPrinted>
  <dcterms:created xsi:type="dcterms:W3CDTF">1998-11-21T01:35:42Z</dcterms:created>
  <dcterms:modified xsi:type="dcterms:W3CDTF">2022-11-01T02:19:13Z</dcterms:modified>
</cp:coreProperties>
</file>