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9" r:id="rId2"/>
    <p:sldId id="603" r:id="rId3"/>
    <p:sldId id="604" r:id="rId4"/>
    <p:sldId id="605" r:id="rId5"/>
    <p:sldId id="606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8" r:id="rId15"/>
    <p:sldId id="459" r:id="rId16"/>
    <p:sldId id="468" r:id="rId17"/>
    <p:sldId id="496" r:id="rId18"/>
    <p:sldId id="494" r:id="rId19"/>
    <p:sldId id="469" r:id="rId20"/>
    <p:sldId id="470" r:id="rId21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A02EE4F-214C-4298-B244-C7709581F6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7E9A3E-36E1-41CC-A342-D06519BE3D40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74322B6-B772-4AB1-9CE3-7C6312AA4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1BAA77E-AACA-4D8D-B196-E4E7B47AA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374FB7C-BC7C-4F47-8E0E-F26A87967A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DC1D0-F509-4A1D-82F6-D010CCE4E75A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69D1CB6-67D7-4DDA-BBBE-FDD0CF0FF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117D20-5C56-40EF-AB39-648E50ACD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91EA4F7-5BF5-4866-B5DF-FD6980761C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DBB3B4-4C87-4235-9FCA-DDF54B09E592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41ED346-C7EB-4188-A39C-6A2A37EDA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3E196B-997C-4E7E-AB6F-142CF47B7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6D12CA6-5241-4BF1-BEFD-38D57E159E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4107B1-D4A7-4B34-8044-F6B4474F0BB6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0B9CE6C-2E00-4FAD-843C-F1785EFD8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DA02FA2-71E6-4524-95C6-F8632729D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0F28818-E4A9-4A0B-B7A5-78E49D03E1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590160-3FEA-46F4-9FFA-E54A1C82FC79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E0089EF-5595-449B-933E-81D8683BE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A77B0CD-5C41-4B55-BA37-AC7778660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DB8670C-0FDC-43D3-884A-F46F9FA481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D25E59-6553-4A5C-B56E-C425BCACB7F9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0BB64A4-79ED-4DA4-9576-9CA2818A2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C5B7686-8162-42AD-B180-DEAF8AF7B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0424BCE-6AF9-43EF-88B4-E0D6D675D1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ADB962-79FB-4FED-892A-7173CF560D51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92082EA-7217-4624-BF5F-678E15E65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779F0CF-174B-401E-880F-16DB0BE0C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4C5E425-AD1F-495E-8872-8FAFD8423E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8F7B16F-477F-45BD-A780-4412A24C8482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C63440C-2A7A-4616-8521-E799CC029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C2976C6-0BDF-4B4E-BFCF-FC1DF0C1D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2F7B2BF-FE78-4A07-867A-10F336D5D6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26AA5B1-298B-4F8D-861B-C5B035AF5662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FDCDABB-90C2-410F-9E8E-FD24C8942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FCD190B-D14E-48B4-B518-2ED323805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165710E-39C6-4AEA-8E3A-285D232745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684480" y="9971873"/>
            <a:ext cx="2819956" cy="5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690473-674D-4D70-8E3B-194FD9CF5415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26A80EA-33BA-43BB-8F02-29606ECB1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652E21F-FDA8-46BA-8F78-91148F1DF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92" y="4987616"/>
            <a:ext cx="5205372" cy="4724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4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9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3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8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23" Type="http://schemas.openxmlformats.org/officeDocument/2006/relationships/image" Target="../media/image39.e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7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Nov. 03,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037E3077-622A-4690-9771-19E63107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04813"/>
            <a:ext cx="534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7. </a:t>
            </a:r>
            <a:r>
              <a:rPr kumimoji="0" lang="zh-CN" altLang="en-US">
                <a:solidFill>
                  <a:srgbClr val="00FFFF"/>
                </a:solidFill>
              </a:rPr>
              <a:t>单缝夫琅禾费衍射</a:t>
            </a:r>
            <a:r>
              <a:rPr kumimoji="0" lang="zh-CN" altLang="en-US">
                <a:solidFill>
                  <a:schemeClr val="bg1"/>
                </a:solidFill>
              </a:rPr>
              <a:t>（</a:t>
            </a:r>
            <a:r>
              <a:rPr kumimoji="0" lang="zh-CN" altLang="en-US">
                <a:solidFill>
                  <a:srgbClr val="FFFF00"/>
                </a:solidFill>
              </a:rPr>
              <a:t>半波带法</a:t>
            </a:r>
            <a:r>
              <a:rPr kumimoji="0" lang="zh-CN" altLang="en-US">
                <a:solidFill>
                  <a:schemeClr val="bg1"/>
                </a:solidFill>
              </a:rPr>
              <a:t>）</a:t>
            </a:r>
          </a:p>
        </p:txBody>
      </p:sp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8A2D0917-F5D4-4E1F-A730-E14A0092A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475" y="1290638"/>
          <a:ext cx="40703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6" name="Equation" r:id="rId4" imgW="4505331" imgH="799998" progId="Equation.DSMT4">
                  <p:embed/>
                </p:oleObj>
              </mc:Choice>
              <mc:Fallback>
                <p:oleObj name="Equation" r:id="rId4" imgW="4505331" imgH="799998" progId="Equation.DSMT4">
                  <p:embed/>
                  <p:pic>
                    <p:nvPicPr>
                      <p:cNvPr id="47107" name="Object 3">
                        <a:extLst>
                          <a:ext uri="{FF2B5EF4-FFF2-40B4-BE49-F238E27FC236}">
                            <a16:creationId xmlns:a16="http://schemas.microsoft.com/office/drawing/2014/main" id="{8A2D0917-F5D4-4E1F-A730-E14A0092A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290638"/>
                        <a:ext cx="40703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B2B2B2">
                                <a:alpha val="50195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>
            <a:extLst>
              <a:ext uri="{FF2B5EF4-FFF2-40B4-BE49-F238E27FC236}">
                <a16:creationId xmlns:a16="http://schemas.microsoft.com/office/drawing/2014/main" id="{08F5CF46-271C-4540-90C8-D6491F0C9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006475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方正书宋简体"/>
              </a:rPr>
              <a:t>暗纹条件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B81CBA6B-6812-47A6-A90C-ED06B121C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2133600"/>
            <a:ext cx="3771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明</a:t>
            </a:r>
            <a:r>
              <a:rPr lang="zh-CN" altLang="en-US">
                <a:solidFill>
                  <a:schemeClr val="bg1"/>
                </a:solidFill>
                <a:latin typeface="方正书宋简体"/>
              </a:rPr>
              <a:t>纹条件</a:t>
            </a:r>
            <a:r>
              <a:rPr lang="zh-CN" altLang="en-US" sz="2000">
                <a:solidFill>
                  <a:schemeClr val="bg1"/>
                </a:solidFill>
                <a:latin typeface="方正书宋简体"/>
              </a:rPr>
              <a:t>（近似条件）</a:t>
            </a:r>
          </a:p>
        </p:txBody>
      </p:sp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77596006-8D25-41F2-B972-A15133B9A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1975" y="2509838"/>
          <a:ext cx="46386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7" name="Equation" r:id="rId6" imgW="5143576" imgH="799998" progId="Equation.DSMT4">
                  <p:embed/>
                </p:oleObj>
              </mc:Choice>
              <mc:Fallback>
                <p:oleObj name="Equation" r:id="rId6" imgW="5143576" imgH="799998" progId="Equation.DSMT4">
                  <p:embed/>
                  <p:pic>
                    <p:nvPicPr>
                      <p:cNvPr id="47110" name="Object 6">
                        <a:extLst>
                          <a:ext uri="{FF2B5EF4-FFF2-40B4-BE49-F238E27FC236}">
                            <a16:creationId xmlns:a16="http://schemas.microsoft.com/office/drawing/2014/main" id="{77596006-8D25-41F2-B972-A15133B9A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509838"/>
                        <a:ext cx="46386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B2B2B2">
                                <a:alpha val="45097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174ADC96-ECE1-4E8B-8F1C-054A8BF8D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4002088"/>
          <a:ext cx="204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8" name="Equation" r:id="rId8" imgW="2247773" imgH="990736" progId="Equation.DSMT4">
                  <p:embed/>
                </p:oleObj>
              </mc:Choice>
              <mc:Fallback>
                <p:oleObj name="Equation" r:id="rId8" imgW="2247773" imgH="990736" progId="Equation.DSMT4">
                  <p:embed/>
                  <p:pic>
                    <p:nvPicPr>
                      <p:cNvPr id="47111" name="Object 7">
                        <a:extLst>
                          <a:ext uri="{FF2B5EF4-FFF2-40B4-BE49-F238E27FC236}">
                            <a16:creationId xmlns:a16="http://schemas.microsoft.com/office/drawing/2014/main" id="{174ADC96-ECE1-4E8B-8F1C-054A8BF8D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002088"/>
                        <a:ext cx="204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5098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B2B2B2">
                                <a:alpha val="47842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>
            <a:extLst>
              <a:ext uri="{FF2B5EF4-FFF2-40B4-BE49-F238E27FC236}">
                <a16:creationId xmlns:a16="http://schemas.microsoft.com/office/drawing/2014/main" id="{2A59DBC7-5FBB-4275-8E41-67AE9BD80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30588"/>
            <a:ext cx="608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</a:rPr>
              <a:t>(3) </a:t>
            </a:r>
            <a:r>
              <a:rPr kumimoji="0" lang="zh-CN" altLang="en-US">
                <a:solidFill>
                  <a:schemeClr val="bg1"/>
                </a:solidFill>
              </a:rPr>
              <a:t>单缝夫琅禾费衍射的光强公式</a:t>
            </a:r>
            <a:endParaRPr lang="zh-CN" altLang="en-US">
              <a:solidFill>
                <a:schemeClr val="bg1"/>
              </a:solidFill>
              <a:latin typeface="方正书宋简体"/>
            </a:endParaRPr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2B50BE8B-C53C-40E6-B340-6C7B34675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5097463"/>
            <a:ext cx="5084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8. </a:t>
            </a:r>
            <a:r>
              <a:rPr kumimoji="0" lang="zh-CN" altLang="en-US">
                <a:solidFill>
                  <a:srgbClr val="00FFFF"/>
                </a:solidFill>
              </a:rPr>
              <a:t>光学仪器的最小分辨角和分辨本领</a:t>
            </a:r>
          </a:p>
        </p:txBody>
      </p:sp>
      <p:graphicFrame>
        <p:nvGraphicFramePr>
          <p:cNvPr id="47114" name="Object 10">
            <a:extLst>
              <a:ext uri="{FF2B5EF4-FFF2-40B4-BE49-F238E27FC236}">
                <a16:creationId xmlns:a16="http://schemas.microsoft.com/office/drawing/2014/main" id="{0DA5A3E0-7C6B-4588-BF1D-A12D04916AE7}"/>
              </a:ext>
            </a:extLst>
          </p:cNvPr>
          <p:cNvGraphicFramePr>
            <a:graphicFrameLocks/>
          </p:cNvGraphicFramePr>
          <p:nvPr/>
        </p:nvGraphicFramePr>
        <p:xfrm>
          <a:off x="2998788" y="5661025"/>
          <a:ext cx="160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9" name="公式" r:id="rId10" imgW="1571606" imgH="695291" progId="Equation.3">
                  <p:embed/>
                </p:oleObj>
              </mc:Choice>
              <mc:Fallback>
                <p:oleObj name="公式" r:id="rId10" imgW="1571606" imgH="695291" progId="Equation.3">
                  <p:embed/>
                  <p:pic>
                    <p:nvPicPr>
                      <p:cNvPr id="47114" name="Object 10">
                        <a:extLst>
                          <a:ext uri="{FF2B5EF4-FFF2-40B4-BE49-F238E27FC236}">
                            <a16:creationId xmlns:a16="http://schemas.microsoft.com/office/drawing/2014/main" id="{0DA5A3E0-7C6B-4588-BF1D-A12D04916A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5661025"/>
                        <a:ext cx="160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B2B2B2">
                                <a:alpha val="50980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CCC11B76-4F4F-4B1D-84B6-CD71B2032E93}"/>
              </a:ext>
            </a:extLst>
          </p:cNvPr>
          <p:cNvGraphicFramePr>
            <a:graphicFrameLocks/>
          </p:cNvGraphicFramePr>
          <p:nvPr/>
        </p:nvGraphicFramePr>
        <p:xfrm>
          <a:off x="6815138" y="5686425"/>
          <a:ext cx="95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0" name="公式" r:id="rId12" imgW="923880" imgH="809489" progId="Equation.3">
                  <p:embed/>
                </p:oleObj>
              </mc:Choice>
              <mc:Fallback>
                <p:oleObj name="公式" r:id="rId12" imgW="923880" imgH="809489" progId="Equation.3">
                  <p:embed/>
                  <p:pic>
                    <p:nvPicPr>
                      <p:cNvPr id="47115" name="Object 11">
                        <a:extLst>
                          <a:ext uri="{FF2B5EF4-FFF2-40B4-BE49-F238E27FC236}">
                            <a16:creationId xmlns:a16="http://schemas.microsoft.com/office/drawing/2014/main" id="{CCC11B76-4F4F-4B1D-84B6-CD71B2032E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5686425"/>
                        <a:ext cx="95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12">
            <a:extLst>
              <a:ext uri="{FF2B5EF4-FFF2-40B4-BE49-F238E27FC236}">
                <a16:creationId xmlns:a16="http://schemas.microsoft.com/office/drawing/2014/main" id="{D041DD15-3461-4874-B99E-6A4A3B9F8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813425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最小分辨角</a:t>
            </a:r>
          </a:p>
        </p:txBody>
      </p:sp>
      <p:sp>
        <p:nvSpPr>
          <p:cNvPr id="47117" name="Rectangle 13">
            <a:extLst>
              <a:ext uri="{FF2B5EF4-FFF2-40B4-BE49-F238E27FC236}">
                <a16:creationId xmlns:a16="http://schemas.microsoft.com/office/drawing/2014/main" id="{E6A110A8-A041-4E67-9BF8-831257500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5834063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;    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分辨本领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250D8FE7-5BED-4778-A98A-5DAD3147C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1950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9. </a:t>
            </a:r>
            <a:r>
              <a:rPr kumimoji="0" lang="zh-CN" altLang="en-US">
                <a:solidFill>
                  <a:srgbClr val="00FFFF"/>
                </a:solidFill>
              </a:rPr>
              <a:t>光栅衍射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215EDD0B-1FF0-4F2C-BAF9-1AAE68672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900113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光栅方程</a:t>
            </a:r>
            <a:endParaRPr lang="zh-CN" altLang="en-US">
              <a:solidFill>
                <a:schemeClr val="bg1"/>
              </a:solidFill>
              <a:latin typeface="方正书宋简体"/>
            </a:endParaRP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B62A7BFC-0BDC-440A-A51F-CF3DDA4C4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385888"/>
          <a:ext cx="165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8" name="公式" r:id="rId4" imgW="1619314" imgH="314427" progId="Equation.3">
                  <p:embed/>
                </p:oleObj>
              </mc:Choice>
              <mc:Fallback>
                <p:oleObj name="公式" r:id="rId4" imgW="1619314" imgH="314427" progId="Equation.3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B62A7BFC-0BDC-440A-A51F-CF3DDA4C4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85888"/>
                        <a:ext cx="1651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4901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>
                                <a:alpha val="47842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D50CC1BD-5EAF-48C9-A7BF-BE3CCFBA1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8013" y="1363663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9" name="公式" r:id="rId6" imgW="1390561" imgH="304936" progId="Equation.3">
                  <p:embed/>
                </p:oleObj>
              </mc:Choice>
              <mc:Fallback>
                <p:oleObj name="公式" r:id="rId6" imgW="1390561" imgH="304936" progId="Equation.3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:a16="http://schemas.microsoft.com/office/drawing/2014/main" id="{D50CC1BD-5EAF-48C9-A7BF-BE3CCFBA1E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363663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>
            <a:extLst>
              <a:ext uri="{FF2B5EF4-FFF2-40B4-BE49-F238E27FC236}">
                <a16:creationId xmlns:a16="http://schemas.microsoft.com/office/drawing/2014/main" id="{D799239B-EA11-42E6-91F2-74D0AF4EE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801813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方正书宋简体"/>
              </a:rPr>
              <a:t>暗纹条件</a:t>
            </a:r>
          </a:p>
        </p:txBody>
      </p:sp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0E86934E-C9AF-48F5-8247-C6DC52268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4525" y="2089150"/>
          <a:ext cx="1790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0" name="公式" r:id="rId8" imgW="1762131" imgH="695291" progId="Equation.3">
                  <p:embed/>
                </p:oleObj>
              </mc:Choice>
              <mc:Fallback>
                <p:oleObj name="公式" r:id="rId8" imgW="1762131" imgH="695291" progId="Equation.3">
                  <p:embed/>
                  <p:pic>
                    <p:nvPicPr>
                      <p:cNvPr id="49159" name="Object 7">
                        <a:extLst>
                          <a:ext uri="{FF2B5EF4-FFF2-40B4-BE49-F238E27FC236}">
                            <a16:creationId xmlns:a16="http://schemas.microsoft.com/office/drawing/2014/main" id="{0E86934E-C9AF-48F5-8247-C6DC52268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089150"/>
                        <a:ext cx="1790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47842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>
                                <a:alpha val="49019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>
            <a:extLst>
              <a:ext uri="{FF2B5EF4-FFF2-40B4-BE49-F238E27FC236}">
                <a16:creationId xmlns:a16="http://schemas.microsoft.com/office/drawing/2014/main" id="{DCB587DC-718D-460D-8164-BD2DFB47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2881313"/>
            <a:ext cx="2697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</a:rPr>
              <a:t>(3) </a:t>
            </a:r>
            <a:r>
              <a:rPr lang="zh-CN" altLang="en-US">
                <a:solidFill>
                  <a:schemeClr val="bg1"/>
                </a:solidFill>
              </a:rPr>
              <a:t>缺级公式</a:t>
            </a:r>
            <a:endParaRPr lang="zh-CN" altLang="en-US">
              <a:solidFill>
                <a:schemeClr val="bg1"/>
              </a:solidFill>
              <a:latin typeface="方正书宋简体"/>
            </a:endParaRPr>
          </a:p>
        </p:txBody>
      </p:sp>
      <p:graphicFrame>
        <p:nvGraphicFramePr>
          <p:cNvPr id="49161" name="Object 9">
            <a:extLst>
              <a:ext uri="{FF2B5EF4-FFF2-40B4-BE49-F238E27FC236}">
                <a16:creationId xmlns:a16="http://schemas.microsoft.com/office/drawing/2014/main" id="{BF60C5AF-EE3C-411B-8FB9-935517BBB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8400" y="3406775"/>
          <a:ext cx="1714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1" name="公式" r:id="rId10" imgW="1685982" imgH="323918" progId="Equation.3">
                  <p:embed/>
                </p:oleObj>
              </mc:Choice>
              <mc:Fallback>
                <p:oleObj name="公式" r:id="rId10" imgW="1685982" imgH="323918" progId="Equation.3">
                  <p:embed/>
                  <p:pic>
                    <p:nvPicPr>
                      <p:cNvPr id="49161" name="Object 9">
                        <a:extLst>
                          <a:ext uri="{FF2B5EF4-FFF2-40B4-BE49-F238E27FC236}">
                            <a16:creationId xmlns:a16="http://schemas.microsoft.com/office/drawing/2014/main" id="{BF60C5AF-EE3C-411B-8FB9-935517BBB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406775"/>
                        <a:ext cx="1714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6FD8810D-7F29-4485-AC20-8975D931ED3C}"/>
              </a:ext>
            </a:extLst>
          </p:cNvPr>
          <p:cNvGraphicFramePr>
            <a:graphicFrameLocks/>
          </p:cNvGraphicFramePr>
          <p:nvPr/>
        </p:nvGraphicFramePr>
        <p:xfrm>
          <a:off x="3152775" y="3170238"/>
          <a:ext cx="107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2" name="公式" r:id="rId12" imgW="1047737" imgH="695291" progId="Equation.3">
                  <p:embed/>
                </p:oleObj>
              </mc:Choice>
              <mc:Fallback>
                <p:oleObj name="公式" r:id="rId12" imgW="1047737" imgH="695291" progId="Equation.3">
                  <p:embed/>
                  <p:pic>
                    <p:nvPicPr>
                      <p:cNvPr id="49162" name="Object 10">
                        <a:extLst>
                          <a:ext uri="{FF2B5EF4-FFF2-40B4-BE49-F238E27FC236}">
                            <a16:creationId xmlns:a16="http://schemas.microsoft.com/office/drawing/2014/main" id="{6FD8810D-7F29-4485-AC20-8975D931ED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3170238"/>
                        <a:ext cx="1079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>
            <a:extLst>
              <a:ext uri="{FF2B5EF4-FFF2-40B4-BE49-F238E27FC236}">
                <a16:creationId xmlns:a16="http://schemas.microsoft.com/office/drawing/2014/main" id="{F96BE6F4-8199-4F32-AEA8-F16FEF6D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3962400"/>
            <a:ext cx="784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其中</a:t>
            </a:r>
            <a:r>
              <a:rPr kumimoji="0" lang="en-US" altLang="zh-CN">
                <a:solidFill>
                  <a:schemeClr val="bg1"/>
                </a:solidFill>
              </a:rPr>
              <a:t>, </a:t>
            </a:r>
            <a:r>
              <a:rPr kumimoji="0" lang="en-US" altLang="zh-CN" i="1">
                <a:solidFill>
                  <a:srgbClr val="00FFFF"/>
                </a:solidFill>
              </a:rPr>
              <a:t>k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是缺级主极大的级次</a:t>
            </a:r>
            <a:r>
              <a:rPr kumimoji="0" lang="en-US" altLang="zh-CN">
                <a:solidFill>
                  <a:schemeClr val="bg1"/>
                </a:solidFill>
              </a:rPr>
              <a:t>, </a:t>
            </a:r>
            <a:r>
              <a:rPr kumimoji="0" lang="en-US" altLang="zh-CN" i="1">
                <a:solidFill>
                  <a:srgbClr val="00FFFF"/>
                </a:solidFill>
              </a:rPr>
              <a:t>k</a:t>
            </a:r>
            <a:r>
              <a:rPr kumimoji="0" lang="en-US" altLang="zh-CN">
                <a:solidFill>
                  <a:srgbClr val="00FFFF"/>
                </a:solidFill>
                <a:cs typeface="Times New Roman" panose="02020603050405020304" pitchFamily="18" charset="0"/>
              </a:rPr>
              <a:t>′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是单缝衍射暗纹的级数。</a:t>
            </a: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4F61E87A-5431-47A8-837B-F3C05B2F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225266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00FFFF"/>
                </a:solidFill>
              </a:rPr>
              <a:t>m</a:t>
            </a:r>
            <a:r>
              <a:rPr kumimoji="0" lang="en-US" altLang="zh-CN">
                <a:solidFill>
                  <a:srgbClr val="00FFFF"/>
                </a:solidFill>
                <a:cs typeface="Times New Roman" panose="02020603050405020304" pitchFamily="18" charset="0"/>
              </a:rPr>
              <a:t>≠</a:t>
            </a:r>
            <a:r>
              <a:rPr kumimoji="0" lang="en-US" altLang="zh-CN" i="1">
                <a:solidFill>
                  <a:srgbClr val="00FFFF"/>
                </a:solidFill>
                <a:cs typeface="Times New Roman" panose="02020603050405020304" pitchFamily="18" charset="0"/>
              </a:rPr>
              <a:t>kN</a:t>
            </a: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016F7692-8F9B-493A-8632-82DCCD3D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4556125"/>
            <a:ext cx="435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</a:rPr>
              <a:t>(4) </a:t>
            </a:r>
            <a:r>
              <a:rPr lang="zh-CN" altLang="en-US">
                <a:solidFill>
                  <a:schemeClr val="bg1"/>
                </a:solidFill>
              </a:rPr>
              <a:t>光栅衍射的光强公式</a:t>
            </a:r>
            <a:endParaRPr lang="zh-CN" altLang="en-US">
              <a:solidFill>
                <a:schemeClr val="bg1"/>
              </a:solidFill>
              <a:latin typeface="方正书宋简体"/>
            </a:endParaRPr>
          </a:p>
        </p:txBody>
      </p:sp>
      <p:graphicFrame>
        <p:nvGraphicFramePr>
          <p:cNvPr id="49166" name="Object 14">
            <a:extLst>
              <a:ext uri="{FF2B5EF4-FFF2-40B4-BE49-F238E27FC236}">
                <a16:creationId xmlns:a16="http://schemas.microsoft.com/office/drawing/2014/main" id="{126C893D-99FD-4799-BBCD-108CFBF97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1325" y="4795838"/>
          <a:ext cx="36306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3" name="Equation" r:id="rId14" imgW="4009904" imgH="1771752" progId="Equation.DSMT4">
                  <p:embed/>
                </p:oleObj>
              </mc:Choice>
              <mc:Fallback>
                <p:oleObj name="Equation" r:id="rId14" imgW="4009904" imgH="1771752" progId="Equation.DSMT4">
                  <p:embed/>
                  <p:pic>
                    <p:nvPicPr>
                      <p:cNvPr id="49166" name="Object 14">
                        <a:extLst>
                          <a:ext uri="{FF2B5EF4-FFF2-40B4-BE49-F238E27FC236}">
                            <a16:creationId xmlns:a16="http://schemas.microsoft.com/office/drawing/2014/main" id="{126C893D-99FD-4799-BBCD-108CFBF97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4795838"/>
                        <a:ext cx="36306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C1C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5">
            <a:extLst>
              <a:ext uri="{FF2B5EF4-FFF2-40B4-BE49-F238E27FC236}">
                <a16:creationId xmlns:a16="http://schemas.microsoft.com/office/drawing/2014/main" id="{ED0F0337-F4C1-4E81-A69F-B915B1AB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500063"/>
            <a:ext cx="2173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10. </a:t>
            </a:r>
            <a:r>
              <a:rPr kumimoji="0" lang="zh-CN" altLang="en-US">
                <a:solidFill>
                  <a:srgbClr val="00FFFF"/>
                </a:solidFill>
              </a:rPr>
              <a:t>马吕斯定律</a:t>
            </a:r>
          </a:p>
        </p:txBody>
      </p:sp>
      <p:graphicFrame>
        <p:nvGraphicFramePr>
          <p:cNvPr id="51203" name="Object 6">
            <a:extLst>
              <a:ext uri="{FF2B5EF4-FFF2-40B4-BE49-F238E27FC236}">
                <a16:creationId xmlns:a16="http://schemas.microsoft.com/office/drawing/2014/main" id="{2DE17EA4-0C8F-442A-8786-D786E265B980}"/>
              </a:ext>
            </a:extLst>
          </p:cNvPr>
          <p:cNvGraphicFramePr>
            <a:graphicFrameLocks/>
          </p:cNvGraphicFramePr>
          <p:nvPr/>
        </p:nvGraphicFramePr>
        <p:xfrm>
          <a:off x="3559175" y="500063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6" name="公式" r:id="rId4" imgW="1676502" imgH="390661" progId="Equation.3">
                  <p:embed/>
                </p:oleObj>
              </mc:Choice>
              <mc:Fallback>
                <p:oleObj name="公式" r:id="rId4" imgW="1676502" imgH="390661" progId="Equation.3">
                  <p:embed/>
                  <p:pic>
                    <p:nvPicPr>
                      <p:cNvPr id="51203" name="Object 6">
                        <a:extLst>
                          <a:ext uri="{FF2B5EF4-FFF2-40B4-BE49-F238E27FC236}">
                            <a16:creationId xmlns:a16="http://schemas.microsoft.com/office/drawing/2014/main" id="{2DE17EA4-0C8F-442A-8786-D786E265B9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500063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7">
            <a:extLst>
              <a:ext uri="{FF2B5EF4-FFF2-40B4-BE49-F238E27FC236}">
                <a16:creationId xmlns:a16="http://schemas.microsoft.com/office/drawing/2014/main" id="{A0453054-A1B3-49F5-8082-1077FAA21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150938"/>
            <a:ext cx="247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11. </a:t>
            </a:r>
            <a:r>
              <a:rPr lang="zh-CN" altLang="en-US">
                <a:solidFill>
                  <a:srgbClr val="00FFFF"/>
                </a:solidFill>
              </a:rPr>
              <a:t>布儒斯特定律</a:t>
            </a:r>
            <a:endParaRPr kumimoji="0" lang="zh-CN" altLang="en-US">
              <a:solidFill>
                <a:srgbClr val="00FFFF"/>
              </a:solidFill>
            </a:endParaRPr>
          </a:p>
        </p:txBody>
      </p:sp>
      <p:graphicFrame>
        <p:nvGraphicFramePr>
          <p:cNvPr id="51205" name="Object 8">
            <a:extLst>
              <a:ext uri="{FF2B5EF4-FFF2-40B4-BE49-F238E27FC236}">
                <a16:creationId xmlns:a16="http://schemas.microsoft.com/office/drawing/2014/main" id="{A4284104-8E95-42F9-9DC0-C18F36F45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1000125"/>
          <a:ext cx="1295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7" name="公式" r:id="rId6" imgW="1266704" imgH="771525" progId="Equation.3">
                  <p:embed/>
                </p:oleObj>
              </mc:Choice>
              <mc:Fallback>
                <p:oleObj name="公式" r:id="rId6" imgW="1266704" imgH="771525" progId="Equation.3">
                  <p:embed/>
                  <p:pic>
                    <p:nvPicPr>
                      <p:cNvPr id="51205" name="Object 8">
                        <a:extLst>
                          <a:ext uri="{FF2B5EF4-FFF2-40B4-BE49-F238E27FC236}">
                            <a16:creationId xmlns:a16="http://schemas.microsoft.com/office/drawing/2014/main" id="{A4284104-8E95-42F9-9DC0-C18F36F45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000125"/>
                        <a:ext cx="1295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9">
            <a:extLst>
              <a:ext uri="{FF2B5EF4-FFF2-40B4-BE49-F238E27FC236}">
                <a16:creationId xmlns:a16="http://schemas.microsoft.com/office/drawing/2014/main" id="{66361F66-7FDD-418F-8C7F-A899AB06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4043363"/>
            <a:ext cx="156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13. </a:t>
            </a:r>
            <a:r>
              <a:rPr lang="zh-CN" altLang="en-US">
                <a:solidFill>
                  <a:srgbClr val="00FFFF"/>
                </a:solidFill>
              </a:rPr>
              <a:t>波晶片</a:t>
            </a:r>
          </a:p>
        </p:txBody>
      </p:sp>
      <p:sp>
        <p:nvSpPr>
          <p:cNvPr id="51207" name="Text Box 10">
            <a:extLst>
              <a:ext uri="{FF2B5EF4-FFF2-40B4-BE49-F238E27FC236}">
                <a16:creationId xmlns:a16="http://schemas.microsoft.com/office/drawing/2014/main" id="{7310D29C-56FE-4A57-9491-A006F2FBE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4537075"/>
            <a:ext cx="7556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光轴平行于晶面的单轴晶片称作波晶片。当一束单色线偏振光垂直入射波晶片时，通过波晶片的</a:t>
            </a:r>
            <a:r>
              <a:rPr kumimoji="0" lang="en-US" altLang="zh-CN">
                <a:solidFill>
                  <a:srgbClr val="00FFFF"/>
                </a:solidFill>
              </a:rPr>
              <a:t>o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光和</a:t>
            </a:r>
            <a:r>
              <a:rPr kumimoji="0" lang="en-US" altLang="zh-CN">
                <a:solidFill>
                  <a:srgbClr val="00FFFF"/>
                </a:solidFill>
              </a:rPr>
              <a:t>e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光的光程差和相位差为</a:t>
            </a:r>
          </a:p>
        </p:txBody>
      </p:sp>
      <p:graphicFrame>
        <p:nvGraphicFramePr>
          <p:cNvPr id="51208" name="Object 11">
            <a:extLst>
              <a:ext uri="{FF2B5EF4-FFF2-40B4-BE49-F238E27FC236}">
                <a16:creationId xmlns:a16="http://schemas.microsoft.com/office/drawing/2014/main" id="{B5B41465-9E99-4007-88DB-DAAEB491A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6062663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8" name="公式" r:id="rId8" imgW="1733690" imgH="380864" progId="Equation.3">
                  <p:embed/>
                </p:oleObj>
              </mc:Choice>
              <mc:Fallback>
                <p:oleObj name="公式" r:id="rId8" imgW="1733690" imgH="380864" progId="Equation.3">
                  <p:embed/>
                  <p:pic>
                    <p:nvPicPr>
                      <p:cNvPr id="51208" name="Object 11">
                        <a:extLst>
                          <a:ext uri="{FF2B5EF4-FFF2-40B4-BE49-F238E27FC236}">
                            <a16:creationId xmlns:a16="http://schemas.microsoft.com/office/drawing/2014/main" id="{B5B41465-9E99-4007-88DB-DAAEB491A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6062663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12">
            <a:extLst>
              <a:ext uri="{FF2B5EF4-FFF2-40B4-BE49-F238E27FC236}">
                <a16:creationId xmlns:a16="http://schemas.microsoft.com/office/drawing/2014/main" id="{F61B87D0-B5CD-4B34-A5E4-31FDEB713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5919788"/>
          <a:ext cx="196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9" name="公式" r:id="rId10" imgW="1943176" imgH="695291" progId="Equation.3">
                  <p:embed/>
                </p:oleObj>
              </mc:Choice>
              <mc:Fallback>
                <p:oleObj name="公式" r:id="rId10" imgW="1943176" imgH="695291" progId="Equation.3">
                  <p:embed/>
                  <p:pic>
                    <p:nvPicPr>
                      <p:cNvPr id="51209" name="Object 12">
                        <a:extLst>
                          <a:ext uri="{FF2B5EF4-FFF2-40B4-BE49-F238E27FC236}">
                            <a16:creationId xmlns:a16="http://schemas.microsoft.com/office/drawing/2014/main" id="{F61B87D0-B5CD-4B34-A5E4-31FDEB7131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5919788"/>
                        <a:ext cx="196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BB43E44E-B72F-429D-B90E-C46DD342F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785938"/>
            <a:ext cx="6486525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defRPr/>
            </a:pPr>
            <a:r>
              <a:rPr kumimoji="0" lang="en-US" altLang="zh-CN" sz="2400" dirty="0">
                <a:solidFill>
                  <a:srgbClr val="00FFFF"/>
                </a:solidFill>
                <a:latin typeface="+mn-lt"/>
                <a:ea typeface="+mn-ea"/>
              </a:rPr>
              <a:t>12. </a:t>
            </a:r>
            <a:r>
              <a:rPr kumimoji="0" lang="zh-CN" altLang="en-US" sz="2400" dirty="0">
                <a:solidFill>
                  <a:srgbClr val="00FFFF"/>
                </a:solidFill>
                <a:latin typeface="+mn-ea"/>
                <a:ea typeface="+mn-ea"/>
              </a:rPr>
              <a:t>晶体双折射</a:t>
            </a:r>
            <a:endParaRPr kumimoji="0" lang="zh-CN" altLang="en-US" sz="2400" dirty="0">
              <a:latin typeface="+mn-ea"/>
              <a:ea typeface="+mn-ea"/>
            </a:endParaRPr>
          </a:p>
        </p:txBody>
      </p:sp>
      <p:sp>
        <p:nvSpPr>
          <p:cNvPr id="51211" name="Rectangle 5">
            <a:extLst>
              <a:ext uri="{FF2B5EF4-FFF2-40B4-BE49-F238E27FC236}">
                <a16:creationId xmlns:a16="http://schemas.microsoft.com/office/drawing/2014/main" id="{E1D070A3-68C6-4117-8608-D45ABAEBB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57438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EDFE4A"/>
                </a:solidFill>
                <a:latin typeface="宋体" panose="02010600030101010101" pitchFamily="2" charset="-122"/>
              </a:rPr>
              <a:t>① </a:t>
            </a:r>
            <a:r>
              <a:rPr kumimoji="0" lang="zh-CN" altLang="en-US">
                <a:solidFill>
                  <a:srgbClr val="EDFE4A"/>
                </a:solidFill>
                <a:latin typeface="宋体" panose="02010600030101010101" pitchFamily="2" charset="-122"/>
              </a:rPr>
              <a:t>寻常光与非常光的规律（主平面，振动方向）</a:t>
            </a:r>
          </a:p>
        </p:txBody>
      </p:sp>
      <p:sp>
        <p:nvSpPr>
          <p:cNvPr id="51212" name="Rectangle 6">
            <a:extLst>
              <a:ext uri="{FF2B5EF4-FFF2-40B4-BE49-F238E27FC236}">
                <a16:creationId xmlns:a16="http://schemas.microsoft.com/office/drawing/2014/main" id="{E1870931-2018-46C7-A27C-970B9111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28938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EDFE4A"/>
                </a:solidFill>
                <a:latin typeface="宋体" panose="02010600030101010101" pitchFamily="2" charset="-122"/>
              </a:rPr>
              <a:t>② </a:t>
            </a:r>
            <a:r>
              <a:rPr kumimoji="0" lang="zh-CN" altLang="en-US">
                <a:solidFill>
                  <a:srgbClr val="EDFE4A"/>
                </a:solidFill>
                <a:latin typeface="宋体" panose="02010600030101010101" pitchFamily="2" charset="-122"/>
              </a:rPr>
              <a:t>惠更斯作图法（</a:t>
            </a:r>
            <a:r>
              <a:rPr kumimoji="0" lang="zh-CN" altLang="en-US">
                <a:solidFill>
                  <a:srgbClr val="4DEAFB"/>
                </a:solidFill>
                <a:latin typeface="宋体" panose="02010600030101010101" pitchFamily="2" charset="-122"/>
              </a:rPr>
              <a:t>正、负晶体，光轴取向</a:t>
            </a:r>
            <a:r>
              <a:rPr kumimoji="0" lang="zh-CN" altLang="en-US">
                <a:solidFill>
                  <a:srgbClr val="EDFE4A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51213" name="Rectangle 8">
            <a:extLst>
              <a:ext uri="{FF2B5EF4-FFF2-40B4-BE49-F238E27FC236}">
                <a16:creationId xmlns:a16="http://schemas.microsoft.com/office/drawing/2014/main" id="{B9ECAF4D-D173-4996-8AB8-B55F5869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00438"/>
            <a:ext cx="6300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EDFE4A"/>
                </a:solidFill>
                <a:latin typeface="宋体" panose="02010600030101010101" pitchFamily="2" charset="-122"/>
              </a:rPr>
              <a:t>③ 圆偏振、椭圆偏振、线偏振光形成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5A99D6D2-EB13-4AC4-8DA8-1E31EC34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57188"/>
            <a:ext cx="81534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一油轮漏出的油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折射率</a:t>
            </a:r>
            <a:r>
              <a:rPr lang="en-US" altLang="zh-CN" i="1">
                <a:solidFill>
                  <a:srgbClr val="FFFF00"/>
                </a:solidFill>
              </a:rPr>
              <a:t>n</a:t>
            </a:r>
            <a:r>
              <a:rPr lang="en-US" altLang="zh-CN" baseline="-25000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rgbClr val="FFFF00"/>
                </a:solidFill>
              </a:rPr>
              <a:t>=1.20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污染了某海域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在海水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FFFF00"/>
                </a:solidFill>
              </a:rPr>
              <a:t>n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  <a:r>
              <a:rPr lang="en-US" altLang="zh-CN">
                <a:solidFill>
                  <a:srgbClr val="FFFF00"/>
                </a:solidFill>
              </a:rPr>
              <a:t>=1.30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表面形成一层薄薄的油污。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4CA5E54F-D93F-4F9E-B063-1C106B192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350963"/>
            <a:ext cx="8137525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如果太阳正位于海域上空，一直升飞机的驾驶员从机上向正下方观察，他所正对的油层厚度为</a:t>
            </a:r>
            <a:r>
              <a:rPr lang="en-US" altLang="zh-CN">
                <a:solidFill>
                  <a:srgbClr val="FFFF00"/>
                </a:solidFill>
              </a:rPr>
              <a:t>460 nm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则他将观察到油层呈什么颜色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DCEDC126-5D89-4D4C-B470-694A77C94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786063"/>
            <a:ext cx="80787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如果一潜水员潜入该区域水下，并向正上方观察，又将看到油层呈什么颜色？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07D4F39-9E01-4430-8181-8D199092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378618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已知：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90F174A-9770-4B44-A538-D6EE329E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786188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n</a:t>
            </a:r>
            <a:r>
              <a:rPr lang="en-US" altLang="zh-CN" baseline="-25000">
                <a:solidFill>
                  <a:srgbClr val="FFFF00"/>
                </a:solidFill>
              </a:rPr>
              <a:t>1 </a:t>
            </a:r>
            <a:r>
              <a:rPr lang="en-US" altLang="zh-CN">
                <a:solidFill>
                  <a:srgbClr val="FFFF00"/>
                </a:solidFill>
              </a:rPr>
              <a:t>= 1.20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31A6967-671C-4144-8BEF-BD24D3EB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803650"/>
            <a:ext cx="1300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n</a:t>
            </a:r>
            <a:r>
              <a:rPr lang="en-US" altLang="zh-CN" baseline="-25000">
                <a:solidFill>
                  <a:srgbClr val="FFFF00"/>
                </a:solidFill>
              </a:rPr>
              <a:t>2 </a:t>
            </a:r>
            <a:r>
              <a:rPr lang="en-US" altLang="zh-CN">
                <a:solidFill>
                  <a:srgbClr val="FFFF00"/>
                </a:solidFill>
              </a:rPr>
              <a:t>= 1.30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1001AD2-3725-4FF4-9B07-0CE7E814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86188"/>
            <a:ext cx="1633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FF00"/>
                </a:solidFill>
              </a:rPr>
              <a:t>d </a:t>
            </a:r>
            <a:r>
              <a:rPr lang="en-US" altLang="zh-CN" dirty="0">
                <a:solidFill>
                  <a:srgbClr val="FFFF00"/>
                </a:solidFill>
              </a:rPr>
              <a:t>= 460 nm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FB526CBA-0B68-4E73-9FFA-91079D65CD70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365567"/>
            <a:ext cx="4081463" cy="522288"/>
            <a:chOff x="288" y="2297"/>
            <a:chExt cx="2670" cy="378"/>
          </a:xfrm>
        </p:grpSpPr>
        <p:sp>
          <p:nvSpPr>
            <p:cNvPr id="53261" name="Text Box 3">
              <a:extLst>
                <a:ext uri="{FF2B5EF4-FFF2-40B4-BE49-F238E27FC236}">
                  <a16:creationId xmlns:a16="http://schemas.microsoft.com/office/drawing/2014/main" id="{395C0747-C4B5-4D11-A640-D1A198982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97"/>
              <a:ext cx="1175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FFFF00"/>
                  </a:solidFill>
                </a:rPr>
                <a:t>解</a:t>
              </a:r>
              <a:r>
                <a:rPr lang="en-US" altLang="zh-CN" sz="2800" dirty="0">
                  <a:solidFill>
                    <a:srgbClr val="FFFF00"/>
                  </a:solidFill>
                </a:rPr>
                <a:t>:</a:t>
              </a:r>
              <a:r>
                <a:rPr lang="en-US" altLang="zh-CN" sz="2800" dirty="0">
                  <a:solidFill>
                    <a:srgbClr val="FFFF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800" dirty="0">
                  <a:solidFill>
                    <a:srgbClr val="FFFF00"/>
                  </a:solidFill>
                </a:rPr>
                <a:t>1</a:t>
              </a:r>
              <a:r>
                <a:rPr lang="en-US" altLang="zh-CN" sz="2800" dirty="0">
                  <a:solidFill>
                    <a:srgbClr val="FFFF00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graphicFrame>
          <p:nvGraphicFramePr>
            <p:cNvPr id="53262" name="Object 2">
              <a:extLst>
                <a:ext uri="{FF2B5EF4-FFF2-40B4-BE49-F238E27FC236}">
                  <a16:creationId xmlns:a16="http://schemas.microsoft.com/office/drawing/2014/main" id="{3ED48B39-FFE0-4FE2-9CE4-6E9CBCCB44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7325720"/>
                </p:ext>
              </p:extLst>
            </p:nvPr>
          </p:nvGraphicFramePr>
          <p:xfrm>
            <a:off x="1086" y="2297"/>
            <a:ext cx="187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12" name="公式" r:id="rId3" imgW="1803400" imgH="368300" progId="Equation.3">
                    <p:embed/>
                  </p:oleObj>
                </mc:Choice>
                <mc:Fallback>
                  <p:oleObj name="公式" r:id="rId3" imgW="1803400" imgH="368300" progId="Equation.3">
                    <p:embed/>
                    <p:pic>
                      <p:nvPicPr>
                        <p:cNvPr id="53262" name="Object 2">
                          <a:extLst>
                            <a:ext uri="{FF2B5EF4-FFF2-40B4-BE49-F238E27FC236}">
                              <a16:creationId xmlns:a16="http://schemas.microsoft.com/office/drawing/2014/main" id="{3ED48B39-FFE0-4FE2-9CE4-6E9CBCCB44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2297"/>
                          <a:ext cx="1872" cy="36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573BB0FC-76C9-4575-885A-5E58A09E0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926074"/>
              </p:ext>
            </p:extLst>
          </p:nvPr>
        </p:nvGraphicFramePr>
        <p:xfrm>
          <a:off x="1791353" y="5056980"/>
          <a:ext cx="3149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3" name="Equation" r:id="rId5" imgW="2349500" imgH="673100" progId="Equation.3">
                  <p:embed/>
                </p:oleObj>
              </mc:Choice>
              <mc:Fallback>
                <p:oleObj name="Equation" r:id="rId5" imgW="2349500" imgH="67310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573BB0FC-76C9-4575-885A-5E58A09E0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353" y="5056980"/>
                        <a:ext cx="3149600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F910E242-3566-41A3-BEFC-41962E22FB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20134"/>
              </p:ext>
            </p:extLst>
          </p:nvPr>
        </p:nvGraphicFramePr>
        <p:xfrm>
          <a:off x="1566416" y="6099528"/>
          <a:ext cx="4641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4" name="公式" r:id="rId7" imgW="1675673" imgH="215806" progId="Equation.3">
                  <p:embed/>
                </p:oleObj>
              </mc:Choice>
              <mc:Fallback>
                <p:oleObj name="公式" r:id="rId7" imgW="1675673" imgH="215806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F910E242-3566-41A3-BEFC-41962E22F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416" y="6099528"/>
                        <a:ext cx="46418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>
            <a:extLst>
              <a:ext uri="{FF2B5EF4-FFF2-40B4-BE49-F238E27FC236}">
                <a16:creationId xmlns:a16="http://schemas.microsoft.com/office/drawing/2014/main" id="{A97BDD19-FA9E-4CD1-839A-9B301E68E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6142390"/>
            <a:ext cx="1219200" cy="5286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绿色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DED961-D6F3-4221-BBB2-500BE159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789" y="5011238"/>
            <a:ext cx="2890499" cy="54536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" name="下箭头 18">
            <a:extLst>
              <a:ext uri="{FF2B5EF4-FFF2-40B4-BE49-F238E27FC236}">
                <a16:creationId xmlns:a16="http://schemas.microsoft.com/office/drawing/2014/main" id="{48DE2C1B-06C2-43FA-A706-CFD684A60A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47162" y="4179138"/>
            <a:ext cx="152371" cy="832100"/>
          </a:xfrm>
          <a:prstGeom prst="downArrow">
            <a:avLst>
              <a:gd name="adj1" fmla="val 50000"/>
              <a:gd name="adj2" fmla="val 81593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下箭头 20">
            <a:extLst>
              <a:ext uri="{FF2B5EF4-FFF2-40B4-BE49-F238E27FC236}">
                <a16:creationId xmlns:a16="http://schemas.microsoft.com/office/drawing/2014/main" id="{50EDA18C-0FD3-4C9D-8AE4-25B2AE2A2C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15281" y="4164013"/>
            <a:ext cx="152371" cy="1392590"/>
          </a:xfrm>
          <a:prstGeom prst="downArrow">
            <a:avLst>
              <a:gd name="adj1" fmla="val 50000"/>
              <a:gd name="adj2" fmla="val 8784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BC7AC9-8AD4-4024-A64F-1CE6F32DF83D}"/>
              </a:ext>
            </a:extLst>
          </p:cNvPr>
          <p:cNvGrpSpPr/>
          <p:nvPr/>
        </p:nvGrpSpPr>
        <p:grpSpPr>
          <a:xfrm>
            <a:off x="6894777" y="4179138"/>
            <a:ext cx="155327" cy="1377465"/>
            <a:chOff x="6894777" y="4179138"/>
            <a:chExt cx="155327" cy="1377465"/>
          </a:xfrm>
        </p:grpSpPr>
        <p:sp>
          <p:nvSpPr>
            <p:cNvPr id="16" name="下箭头 17">
              <a:extLst>
                <a:ext uri="{FF2B5EF4-FFF2-40B4-BE49-F238E27FC236}">
                  <a16:creationId xmlns:a16="http://schemas.microsoft.com/office/drawing/2014/main" id="{B11DE225-5F3F-4367-853E-6FF53DA4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718" y="4179138"/>
              <a:ext cx="152371" cy="1377465"/>
            </a:xfrm>
            <a:prstGeom prst="downArrow">
              <a:avLst>
                <a:gd name="adj1" fmla="val 50000"/>
                <a:gd name="adj2" fmla="val 90784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" name="下箭头 17">
              <a:extLst>
                <a:ext uri="{FF2B5EF4-FFF2-40B4-BE49-F238E27FC236}">
                  <a16:creationId xmlns:a16="http://schemas.microsoft.com/office/drawing/2014/main" id="{5428ACBF-2106-42FE-94F4-1106A5846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77" y="4292915"/>
              <a:ext cx="155327" cy="725442"/>
            </a:xfrm>
            <a:prstGeom prst="downArrow">
              <a:avLst>
                <a:gd name="adj1" fmla="val 50000"/>
                <a:gd name="adj2" fmla="val 90784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  <p:bldP spid="5" grpId="0"/>
      <p:bldP spid="6" grpId="0"/>
      <p:bldP spid="7" grpId="0"/>
      <p:bldP spid="8" grpId="0"/>
      <p:bldP spid="14" grpId="0" animBg="1" autoUpdateAnimBg="0"/>
      <p:bldP spid="15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743064F3-CDB3-4C18-B6CF-07AF4B086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7013" y="2457450"/>
          <a:ext cx="47148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08" name="公式" r:id="rId3" imgW="1943100" imgH="393700" progId="Equation.3">
                  <p:embed/>
                </p:oleObj>
              </mc:Choice>
              <mc:Fallback>
                <p:oleObj name="公式" r:id="rId3" imgW="1943100" imgH="393700" progId="Equation.3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743064F3-CDB3-4C18-B6CF-07AF4B086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457450"/>
                        <a:ext cx="4714875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4">
            <a:extLst>
              <a:ext uri="{FF2B5EF4-FFF2-40B4-BE49-F238E27FC236}">
                <a16:creationId xmlns:a16="http://schemas.microsoft.com/office/drawing/2014/main" id="{F5F1730B-33D1-4AEB-9A18-39DC4E0F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0063"/>
            <a:ext cx="5164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>
                <a:solidFill>
                  <a:srgbClr val="FFFF00"/>
                </a:solidFill>
              </a:rPr>
              <a:t>2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chemeClr val="bg1"/>
                </a:solidFill>
              </a:rPr>
              <a:t>透射光的光程差</a:t>
            </a:r>
            <a:r>
              <a:rPr lang="en-US" altLang="zh-CN" sz="2800">
                <a:solidFill>
                  <a:schemeClr val="bg1"/>
                </a:solidFill>
              </a:rPr>
              <a:t>: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aphicFrame>
        <p:nvGraphicFramePr>
          <p:cNvPr id="9222" name="Object 3">
            <a:extLst>
              <a:ext uri="{FF2B5EF4-FFF2-40B4-BE49-F238E27FC236}">
                <a16:creationId xmlns:a16="http://schemas.microsoft.com/office/drawing/2014/main" id="{5E0BAB5F-129B-4D77-80AD-C36A83209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500063"/>
          <a:ext cx="25003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09" name="公式" r:id="rId5" imgW="1943100" imgH="381000" progId="Equation.3">
                  <p:embed/>
                </p:oleObj>
              </mc:Choice>
              <mc:Fallback>
                <p:oleObj name="公式" r:id="rId5" imgW="1943100" imgH="381000" progId="Equation.3">
                  <p:embed/>
                  <p:pic>
                    <p:nvPicPr>
                      <p:cNvPr id="9222" name="Object 3">
                        <a:extLst>
                          <a:ext uri="{FF2B5EF4-FFF2-40B4-BE49-F238E27FC236}">
                            <a16:creationId xmlns:a16="http://schemas.microsoft.com/office/drawing/2014/main" id="{5E0BAB5F-129B-4D77-80AD-C36A83209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500063"/>
                        <a:ext cx="2500312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1C82D382-A251-4C86-A10A-A00959243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1775" y="5672138"/>
          <a:ext cx="47101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10" name="公式" r:id="rId7" imgW="2019300" imgH="393700" progId="Equation.3">
                  <p:embed/>
                </p:oleObj>
              </mc:Choice>
              <mc:Fallback>
                <p:oleObj name="公式" r:id="rId7" imgW="2019300" imgH="3937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1C82D382-A251-4C86-A10A-A00959243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5672138"/>
                        <a:ext cx="4710113" cy="900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D9E92DD2-1CEE-42C0-A8FA-CA92B5A5D2E4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3529013"/>
            <a:ext cx="6627813" cy="900112"/>
            <a:chOff x="1010" y="1824"/>
            <a:chExt cx="4221" cy="584"/>
          </a:xfrm>
        </p:grpSpPr>
        <p:graphicFrame>
          <p:nvGraphicFramePr>
            <p:cNvPr id="54294" name="Object 5">
              <a:extLst>
                <a:ext uri="{FF2B5EF4-FFF2-40B4-BE49-F238E27FC236}">
                  <a16:creationId xmlns:a16="http://schemas.microsoft.com/office/drawing/2014/main" id="{1C833E4F-1C13-4630-9BE8-FE2E72185D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0" y="1824"/>
            <a:ext cx="299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11" name="公式" r:id="rId9" imgW="1892300" imgH="393700" progId="Equation.3">
                    <p:embed/>
                  </p:oleObj>
                </mc:Choice>
                <mc:Fallback>
                  <p:oleObj name="公式" r:id="rId9" imgW="1892300" imgH="393700" progId="Equation.3">
                    <p:embed/>
                    <p:pic>
                      <p:nvPicPr>
                        <p:cNvPr id="54294" name="Object 5">
                          <a:extLst>
                            <a:ext uri="{FF2B5EF4-FFF2-40B4-BE49-F238E27FC236}">
                              <a16:creationId xmlns:a16="http://schemas.microsoft.com/office/drawing/2014/main" id="{1C833E4F-1C13-4630-9BE8-FE2E72185D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1824"/>
                          <a:ext cx="2996" cy="5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Text Box 9">
              <a:extLst>
                <a:ext uri="{FF2B5EF4-FFF2-40B4-BE49-F238E27FC236}">
                  <a16:creationId xmlns:a16="http://schemas.microsoft.com/office/drawing/2014/main" id="{36F26D67-7D6B-4F9D-8B37-B80B676DD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1968"/>
              <a:ext cx="816" cy="34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红光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7BF19AA0-BE16-4516-9D96-660C30D72273}"/>
              </a:ext>
            </a:extLst>
          </p:cNvPr>
          <p:cNvGrpSpPr>
            <a:grpSpLocks/>
          </p:cNvGrpSpPr>
          <p:nvPr/>
        </p:nvGrpSpPr>
        <p:grpSpPr bwMode="auto">
          <a:xfrm>
            <a:off x="1497013" y="4600575"/>
            <a:ext cx="6638925" cy="900113"/>
            <a:chOff x="1003" y="2592"/>
            <a:chExt cx="4228" cy="573"/>
          </a:xfrm>
        </p:grpSpPr>
        <p:graphicFrame>
          <p:nvGraphicFramePr>
            <p:cNvPr id="54292" name="Object 6">
              <a:extLst>
                <a:ext uri="{FF2B5EF4-FFF2-40B4-BE49-F238E27FC236}">
                  <a16:creationId xmlns:a16="http://schemas.microsoft.com/office/drawing/2014/main" id="{F475AF7B-392F-4055-BF7B-95F7FA2F51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3" y="2592"/>
            <a:ext cx="3003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12" name="公式" r:id="rId11" imgW="1993900" imgH="393700" progId="Equation.3">
                    <p:embed/>
                  </p:oleObj>
                </mc:Choice>
                <mc:Fallback>
                  <p:oleObj name="公式" r:id="rId11" imgW="1993900" imgH="393700" progId="Equation.3">
                    <p:embed/>
                    <p:pic>
                      <p:nvPicPr>
                        <p:cNvPr id="54292" name="Object 6">
                          <a:extLst>
                            <a:ext uri="{FF2B5EF4-FFF2-40B4-BE49-F238E27FC236}">
                              <a16:creationId xmlns:a16="http://schemas.microsoft.com/office/drawing/2014/main" id="{F475AF7B-392F-4055-BF7B-95F7FA2F51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2592"/>
                          <a:ext cx="3003" cy="57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4C36F5CF-6A7F-4B50-AEE7-0C46A1FF4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736"/>
              <a:ext cx="816" cy="34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紫光</a:t>
              </a: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296B8367-D4C7-4965-A518-11A597F19639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686175"/>
            <a:ext cx="996950" cy="1600200"/>
            <a:chOff x="284" y="2016"/>
            <a:chExt cx="628" cy="1008"/>
          </a:xfrm>
        </p:grpSpPr>
        <p:sp>
          <p:nvSpPr>
            <p:cNvPr id="9229" name="Text Box 14">
              <a:extLst>
                <a:ext uri="{FF2B5EF4-FFF2-40B4-BE49-F238E27FC236}">
                  <a16:creationId xmlns:a16="http://schemas.microsoft.com/office/drawing/2014/main" id="{7C4E82B2-BF11-4947-9C20-F8C64F0C4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2016"/>
              <a:ext cx="388" cy="1008"/>
            </a:xfrm>
            <a:prstGeom prst="rect">
              <a:avLst/>
            </a:prstGeom>
            <a:solidFill>
              <a:srgbClr val="BB156C"/>
            </a:soli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紫红色</a:t>
              </a:r>
            </a:p>
          </p:txBody>
        </p:sp>
        <p:sp>
          <p:nvSpPr>
            <p:cNvPr id="54291" name="AutoShape 15">
              <a:extLst>
                <a:ext uri="{FF2B5EF4-FFF2-40B4-BE49-F238E27FC236}">
                  <a16:creationId xmlns:a16="http://schemas.microsoft.com/office/drawing/2014/main" id="{D8C12BFC-03B9-4933-B4A8-02B5411ED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160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9223" name="Object 16">
            <a:extLst>
              <a:ext uri="{FF2B5EF4-FFF2-40B4-BE49-F238E27FC236}">
                <a16:creationId xmlns:a16="http://schemas.microsoft.com/office/drawing/2014/main" id="{BB6A4E93-2732-4383-96DD-128D64145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00063"/>
          <a:ext cx="911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13" name="公式" r:id="rId13" imgW="329914" imgH="177646" progId="Equation.3">
                  <p:embed/>
                </p:oleObj>
              </mc:Choice>
              <mc:Fallback>
                <p:oleObj name="公式" r:id="rId13" imgW="329914" imgH="177646" progId="Equation.3">
                  <p:embed/>
                  <p:pic>
                    <p:nvPicPr>
                      <p:cNvPr id="9223" name="Object 16">
                        <a:extLst>
                          <a:ext uri="{FF2B5EF4-FFF2-40B4-BE49-F238E27FC236}">
                            <a16:creationId xmlns:a16="http://schemas.microsoft.com/office/drawing/2014/main" id="{BB6A4E93-2732-4383-96DD-128D64145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00063"/>
                        <a:ext cx="911225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7">
            <a:extLst>
              <a:ext uri="{FF2B5EF4-FFF2-40B4-BE49-F238E27FC236}">
                <a16:creationId xmlns:a16="http://schemas.microsoft.com/office/drawing/2014/main" id="{3B5E3FFF-4773-4D39-AE1C-3C3FB8BB8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75" y="1285875"/>
          <a:ext cx="40084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14" name="公式" r:id="rId15" imgW="1803400" imgH="393700" progId="Equation.3">
                  <p:embed/>
                </p:oleObj>
              </mc:Choice>
              <mc:Fallback>
                <p:oleObj name="公式" r:id="rId15" imgW="1803400" imgH="393700" progId="Equation.3">
                  <p:embed/>
                  <p:pic>
                    <p:nvPicPr>
                      <p:cNvPr id="9224" name="Object 17">
                        <a:extLst>
                          <a:ext uri="{FF2B5EF4-FFF2-40B4-BE49-F238E27FC236}">
                            <a16:creationId xmlns:a16="http://schemas.microsoft.com/office/drawing/2014/main" id="{3B5E3FFF-4773-4D39-AE1C-3C3FB8BB8B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1285875"/>
                        <a:ext cx="4008438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F5D2B58-7CEE-42E9-9BEF-A690E085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785938"/>
            <a:ext cx="2500313" cy="7858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9FB69A38-90DB-4F94-BF98-3C28D844C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1143000"/>
            <a:ext cx="500063" cy="6429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F497BD9B-AE9A-492D-9EAE-FDEB1D47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1785938"/>
            <a:ext cx="285750" cy="785812"/>
          </a:xfrm>
          <a:prstGeom prst="downArrow">
            <a:avLst>
              <a:gd name="adj1" fmla="val 50000"/>
              <a:gd name="adj2" fmla="val 7409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355C116E-58EC-4EDD-8E68-BC90B4FB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571750"/>
            <a:ext cx="142875" cy="785813"/>
          </a:xfrm>
          <a:prstGeom prst="downArrow">
            <a:avLst>
              <a:gd name="adj1" fmla="val 50000"/>
              <a:gd name="adj2" fmla="val 95181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BF55ED8E-0EDE-44BD-928B-7BB49B50375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58063" y="1785938"/>
            <a:ext cx="142875" cy="785812"/>
          </a:xfrm>
          <a:prstGeom prst="downArrow">
            <a:avLst>
              <a:gd name="adj1" fmla="val 50000"/>
              <a:gd name="adj2" fmla="val 50009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C818D527-C9A6-4CA9-896C-CD324E20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1785938"/>
            <a:ext cx="142875" cy="785812"/>
          </a:xfrm>
          <a:prstGeom prst="downArrow">
            <a:avLst>
              <a:gd name="adj1" fmla="val 50000"/>
              <a:gd name="adj2" fmla="val 50009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E8E8ABD3-BF64-45D4-980A-38CCE9D0D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2571750"/>
            <a:ext cx="71438" cy="785813"/>
          </a:xfrm>
          <a:prstGeom prst="downArrow">
            <a:avLst>
              <a:gd name="adj1" fmla="val 50000"/>
              <a:gd name="adj2" fmla="val 196929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46AD9E7B-3B34-4934-890F-5B6FCC9C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276225"/>
            <a:ext cx="80645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为了测定一个光栅的光栅常数，用波长 </a:t>
            </a:r>
            <a:r>
              <a:rPr lang="en-US" altLang="zh-CN">
                <a:solidFill>
                  <a:srgbClr val="FFFF00"/>
                </a:solidFill>
              </a:rPr>
              <a:t>λ = 600 nm</a:t>
            </a:r>
            <a:r>
              <a:rPr lang="zh-CN" altLang="en-US">
                <a:solidFill>
                  <a:schemeClr val="bg1"/>
                </a:solidFill>
              </a:rPr>
              <a:t>的平面单色光垂直照射光栅，观察到第二级主极大出现在衍射角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l-GR" altLang="zh-CN">
                <a:solidFill>
                  <a:srgbClr val="FFFF00"/>
                </a:solidFill>
                <a:cs typeface="Times New Roman" panose="02020603050405020304" pitchFamily="18" charset="0"/>
              </a:rPr>
              <a:t>φ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</a:rPr>
              <a:t> = 30°</a:t>
            </a:r>
            <a:r>
              <a:rPr lang="zh-CN" altLang="en-US">
                <a:solidFill>
                  <a:schemeClr val="bg1"/>
                </a:solidFill>
              </a:rPr>
              <a:t>的方向上，且第三级缺级。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E530A0D-7F43-47DC-BD07-C18CEB295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22263"/>
            <a:ext cx="593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: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1705C02-D95D-4361-A48C-CF6F3B03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735138"/>
            <a:ext cx="80645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光栅常数</a:t>
            </a:r>
            <a:r>
              <a:rPr lang="en-US" altLang="zh-CN" i="1">
                <a:solidFill>
                  <a:srgbClr val="FFFF00"/>
                </a:solidFill>
              </a:rPr>
              <a:t>d</a:t>
            </a:r>
            <a:r>
              <a:rPr lang="zh-CN" altLang="en-US">
                <a:solidFill>
                  <a:schemeClr val="bg1"/>
                </a:solidFill>
              </a:rPr>
              <a:t>和透光缝可能的最小宽度</a:t>
            </a:r>
            <a:r>
              <a:rPr lang="en-US" altLang="zh-CN" i="1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等于多少？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在选定上述</a:t>
            </a:r>
            <a:r>
              <a:rPr lang="en-US" altLang="zh-CN" i="1">
                <a:solidFill>
                  <a:srgbClr val="FFFF00"/>
                </a:solidFill>
              </a:rPr>
              <a:t>d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之后，能观察到的光谱线主极大的最高级次是多少？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</a:rPr>
              <a:t>(3) </a:t>
            </a:r>
            <a:r>
              <a:rPr lang="zh-CN" altLang="en-US">
                <a:solidFill>
                  <a:schemeClr val="bg1"/>
                </a:solidFill>
              </a:rPr>
              <a:t>若光线以与光栅平面法线的夹角</a:t>
            </a:r>
            <a:r>
              <a:rPr lang="el-GR" altLang="zh-CN">
                <a:solidFill>
                  <a:srgbClr val="FFFF00"/>
                </a:solidFill>
              </a:rPr>
              <a:t>θ</a:t>
            </a:r>
            <a:r>
              <a:rPr lang="en-US" altLang="zh-CN">
                <a:solidFill>
                  <a:srgbClr val="FFFF00"/>
                </a:solidFill>
              </a:rPr>
              <a:t> =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</a:rPr>
              <a:t> 30°</a:t>
            </a:r>
            <a:r>
              <a:rPr lang="zh-CN" altLang="en-US">
                <a:solidFill>
                  <a:schemeClr val="bg1"/>
                </a:solidFill>
              </a:rPr>
              <a:t>的方向入射，能观察到的光谱线主极大的最高级次是多少？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45062" name="Picture 6">
            <a:extLst>
              <a:ext uri="{FF2B5EF4-FFF2-40B4-BE49-F238E27FC236}">
                <a16:creationId xmlns:a16="http://schemas.microsoft.com/office/drawing/2014/main" id="{3C7CC44E-5AF0-4E9B-AA23-A45AA947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338638"/>
            <a:ext cx="798036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1">
            <a:extLst>
              <a:ext uri="{FF2B5EF4-FFF2-40B4-BE49-F238E27FC236}">
                <a16:creationId xmlns:a16="http://schemas.microsoft.com/office/drawing/2014/main" id="{94C1A80E-27E3-40C4-8E56-0D4E591F0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11163"/>
            <a:ext cx="7056437" cy="1446212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第三篇    热学</a:t>
            </a:r>
            <a:endParaRPr lang="en-US" altLang="zh-CN" sz="440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40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440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440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 热力学基础</a:t>
            </a:r>
          </a:p>
        </p:txBody>
      </p:sp>
      <p:sp>
        <p:nvSpPr>
          <p:cNvPr id="23556" name="Text Box 14">
            <a:extLst>
              <a:ext uri="{FF2B5EF4-FFF2-40B4-BE49-F238E27FC236}">
                <a16:creationId xmlns:a16="http://schemas.microsoft.com/office/drawing/2014/main" id="{64DA1F0D-6747-425A-8B3E-C0B60726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527675"/>
            <a:ext cx="8072438" cy="830263"/>
          </a:xfrm>
          <a:prstGeom prst="rect">
            <a:avLst/>
          </a:prstGeom>
          <a:solidFill>
            <a:srgbClr val="6600FF">
              <a:alpha val="9019"/>
            </a:srgbClr>
          </a:solidFill>
          <a:ln w="9525" algn="ctr">
            <a:solidFill>
              <a:srgbClr val="B2B2B2">
                <a:alpha val="30196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2000">
                <a:solidFill>
                  <a:schemeClr val="bg1"/>
                </a:solidFill>
              </a:rPr>
              <a:t>        </a:t>
            </a:r>
            <a:r>
              <a:rPr kumimoji="0" lang="zh-CN" altLang="en-US" sz="2000">
                <a:solidFill>
                  <a:schemeClr val="bg1"/>
                </a:solidFill>
              </a:rPr>
              <a:t>热力学的发展，特别是以蒸汽机为代表的动力机械的研究引发了第一次工业革命（</a:t>
            </a:r>
            <a:r>
              <a:rPr kumimoji="0" lang="en-US" altLang="zh-CN" sz="2000">
                <a:solidFill>
                  <a:schemeClr val="bg1"/>
                </a:solidFill>
              </a:rPr>
              <a:t>18</a:t>
            </a:r>
            <a:r>
              <a:rPr kumimoji="0" lang="zh-CN" altLang="en-US" sz="2000">
                <a:solidFill>
                  <a:schemeClr val="bg1"/>
                </a:solidFill>
              </a:rPr>
              <a:t>世纪</a:t>
            </a:r>
            <a:r>
              <a:rPr kumimoji="0" lang="en-US" altLang="zh-CN" sz="2000">
                <a:solidFill>
                  <a:schemeClr val="bg1"/>
                </a:solidFill>
              </a:rPr>
              <a:t>60</a:t>
            </a:r>
            <a:r>
              <a:rPr kumimoji="0" lang="zh-CN" altLang="en-US" sz="2000">
                <a:solidFill>
                  <a:schemeClr val="bg1"/>
                </a:solidFill>
              </a:rPr>
              <a:t>年代），极大地促进了社会生产力的发展。</a:t>
            </a:r>
            <a:endParaRPr kumimoji="0" lang="en-US" altLang="zh-CN" sz="2000">
              <a:solidFill>
                <a:schemeClr val="bg1"/>
              </a:solidFill>
              <a:latin typeface="仿宋_GB2312"/>
            </a:endParaRPr>
          </a:p>
        </p:txBody>
      </p:sp>
      <p:sp>
        <p:nvSpPr>
          <p:cNvPr id="22532" name="灯片编号占位符 1">
            <a:extLst>
              <a:ext uri="{FF2B5EF4-FFF2-40B4-BE49-F238E27FC236}">
                <a16:creationId xmlns:a16="http://schemas.microsoft.com/office/drawing/2014/main" id="{C98B8C1E-1707-41CA-A7DC-ACB1A876832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8DF068-1EF0-4511-8A5E-33A8C69EF409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/27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5C605D-012A-423B-BB1E-7D000156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82788"/>
            <a:ext cx="4572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生活中的热现象：</a:t>
            </a:r>
            <a:endParaRPr kumimoji="0" lang="en-US" altLang="zh-CN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831761-50F8-4300-A2A0-C6F56469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536825"/>
            <a:ext cx="6818312" cy="48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0"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装有热水的杯子冷却后，瓶盖很难开启；</a:t>
            </a:r>
            <a:endParaRPr kumimoji="0" lang="en-US" altLang="zh-CN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A973B3-6422-4211-96BC-80B98C42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125788"/>
            <a:ext cx="60593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0"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带吸管的保温杯（装热水）摇晃后，打开瓶盖会喷水。</a:t>
            </a:r>
            <a:endParaRPr kumimoji="0" lang="en-US" altLang="zh-CN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3558" name="Picture 6" descr="C:\Users\yzhang\Desktop\timg.jpg">
            <a:extLst>
              <a:ext uri="{FF2B5EF4-FFF2-40B4-BE49-F238E27FC236}">
                <a16:creationId xmlns:a16="http://schemas.microsoft.com/office/drawing/2014/main" id="{FC4BDF27-BE36-4551-AF26-CF730CD50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3689350"/>
            <a:ext cx="2976563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3" descr="蒸汽机车">
            <a:extLst>
              <a:ext uri="{FF2B5EF4-FFF2-40B4-BE49-F238E27FC236}">
                <a16:creationId xmlns:a16="http://schemas.microsoft.com/office/drawing/2014/main" id="{9485AB00-CE56-4B92-85E1-4A1ED3C83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74850"/>
            <a:ext cx="57023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4CD961E-5D9D-4EBA-A0EF-E70779366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357188"/>
            <a:ext cx="37480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本章内容：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5016405-A08B-4E82-A647-C3BCE2D3D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0160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11. 1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热学的研究对象和研究方法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24F5866-116A-41E5-A062-EBB12B559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506538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11. 2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平衡态    理想气体状态方程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5EB47A9-DB23-4246-B364-C89927FCE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998663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11. 3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   热量   内能    热力学第一定律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A863937-B31C-405A-8603-57FE9F3FB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490788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11. 4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准静态过程中功和热量的计算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EE7BD00-26AE-461E-A4B3-4E44063CF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981325"/>
            <a:ext cx="421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11. 5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理想气体的内能和        </a:t>
            </a: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1815897A-3C44-44CF-A3C6-3A54EA90EDB6}"/>
              </a:ext>
            </a:extLst>
          </p:cNvPr>
          <p:cNvGraphicFramePr>
            <a:graphicFrameLocks/>
          </p:cNvGraphicFramePr>
          <p:nvPr/>
        </p:nvGraphicFramePr>
        <p:xfrm>
          <a:off x="4110038" y="2998788"/>
          <a:ext cx="420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32" name="公式" r:id="rId3" imgW="400012" imgH="409643" progId="Equation.3">
                  <p:embed/>
                </p:oleObj>
              </mc:Choice>
              <mc:Fallback>
                <p:oleObj name="公式" r:id="rId3" imgW="400012" imgH="409643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1815897A-3C44-44CF-A3C6-3A54EA90ED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2998788"/>
                        <a:ext cx="4206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6D205CB-75F9-4C8A-A6A4-F0477E6F5A60}"/>
              </a:ext>
            </a:extLst>
          </p:cNvPr>
          <p:cNvGraphicFramePr>
            <a:graphicFrameLocks/>
          </p:cNvGraphicFramePr>
          <p:nvPr/>
        </p:nvGraphicFramePr>
        <p:xfrm>
          <a:off x="4787900" y="2998788"/>
          <a:ext cx="407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33" name="公式" r:id="rId5" imgW="390531" imgH="447607" progId="Equation.3">
                  <p:embed/>
                </p:oleObj>
              </mc:Choice>
              <mc:Fallback>
                <p:oleObj name="公式" r:id="rId5" imgW="390531" imgH="447607" progId="Equation.3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76D205CB-75F9-4C8A-A6A4-F0477E6F5A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98788"/>
                        <a:ext cx="407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>
            <a:extLst>
              <a:ext uri="{FF2B5EF4-FFF2-40B4-BE49-F238E27FC236}">
                <a16:creationId xmlns:a16="http://schemas.microsoft.com/office/drawing/2014/main" id="{9F375410-B3D1-4D3D-9257-B33BAA7F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471863"/>
            <a:ext cx="864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11. 6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热力学第一定律对理想气体 在典型准静态过程中的应用 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35B113B5-B4DB-4002-BE7A-B0E54837E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965575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11. 7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绝热过程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3BC7C79A-76CA-4C20-9271-3171828E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4456113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11. 8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循环过程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4C8787BF-FC64-455B-9688-B61602DD9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4948238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11. 9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热力学第二定律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196DA235-2C00-445C-AA24-16AFF7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440363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11. 10 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可逆与不可逆过程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465232A1-ED76-4AE7-95E6-E4C8A931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911850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11. 11 </a:t>
            </a:r>
            <a:r>
              <a:rPr lang="zh-CN" altLang="en-US">
                <a:solidFill>
                  <a:srgbClr val="FFFF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卡诺循环   卡诺定理</a:t>
            </a:r>
          </a:p>
        </p:txBody>
      </p:sp>
      <p:sp>
        <p:nvSpPr>
          <p:cNvPr id="23568" name="灯片编号占位符 1">
            <a:extLst>
              <a:ext uri="{FF2B5EF4-FFF2-40B4-BE49-F238E27FC236}">
                <a16:creationId xmlns:a16="http://schemas.microsoft.com/office/drawing/2014/main" id="{EE4E0B22-DA1F-4054-8D36-3958659E5D6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35B781-A47C-4A71-9C7E-C72A174F52A3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F94D7CC1-CC60-4A09-A2B4-1D9CC1B2E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46088"/>
            <a:ext cx="7056438" cy="554037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本章教学要求：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9FEE710A-3091-4CE2-91DC-F559B8B4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19200"/>
            <a:ext cx="7848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一、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掌握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内能、功和热量等概念，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理解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准静态过程；</a:t>
            </a:r>
            <a:endParaRPr lang="en-US" altLang="zh-CN" sz="2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82C816D0-6647-4120-B143-346F239E3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071688"/>
            <a:ext cx="777716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二、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掌握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热力学第一定律，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理解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理想气体的定体摩尔热容、定压摩尔热容，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会计算分析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理想气体在等体、等压、等温和绝热过程中的功、热量和内能的改变量；</a:t>
            </a:r>
            <a:r>
              <a:rPr lang="en-US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FEC3E08-9204-4B98-9720-ABAF82033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929063"/>
            <a:ext cx="79248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三、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理解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循环的意义和循环过程中的能量转换关系，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会计算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卡诺循环和其它简单循环的效率；</a:t>
            </a:r>
            <a:endParaRPr lang="en-US" altLang="zh-CN" sz="2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745C08B-D2D9-45FD-8242-A8C3DAB60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214938"/>
            <a:ext cx="79248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四、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理解掌握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热力学第二定律，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了解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可逆过程和不可逆过程，以及熵增加原理。</a:t>
            </a:r>
            <a:endParaRPr lang="en-US" altLang="zh-CN" sz="2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4583" name="灯片编号占位符 1">
            <a:extLst>
              <a:ext uri="{FF2B5EF4-FFF2-40B4-BE49-F238E27FC236}">
                <a16:creationId xmlns:a16="http://schemas.microsoft.com/office/drawing/2014/main" id="{E90E16D5-7FCE-446E-A7AA-703E209004C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B885C7-0DAF-4B3F-9239-0B5CD760E8A6}" type="slidenum">
              <a:rPr lang="en-US" altLang="zh-CN" b="0">
                <a:solidFill>
                  <a:srgbClr val="FF00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00FF"/>
                </a:solidFill>
              </a:rPr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3E90D989-EE21-477F-B23E-D82C518D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85750"/>
            <a:ext cx="769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§11.1</a:t>
            </a:r>
            <a:r>
              <a:rPr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热力学的研究对象和研究方法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20A91282-4E3B-4031-B78C-8934FDB6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460625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66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>
                <a:solidFill>
                  <a:srgbClr val="FFFF66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热力学的研究对象</a:t>
            </a:r>
            <a:endParaRPr lang="zh-CN" altLang="en-US" sz="280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1151192D-C1CF-42BA-A870-7325EC93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3032125"/>
            <a:ext cx="77152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宏观系统与温度有关的物理性质及状态的变化</a:t>
            </a: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28777C16-D57B-4C51-A3F6-D8B986AC2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767263"/>
            <a:ext cx="2000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  宏观方法（热力学）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A8504589-F2AB-456B-8665-C9FDB928C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133850"/>
            <a:ext cx="6049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热力学的研究方法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5E5D7DCA-4A15-4F32-8153-B96CF826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5702300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   微观方法</a:t>
            </a:r>
            <a:endParaRPr lang="en-US" altLang="zh-CN">
              <a:solidFill>
                <a:srgbClr val="66FFFF"/>
              </a:solidFill>
            </a:endParaRPr>
          </a:p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（统计物理学）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861B9B3D-EB7A-44A7-90D4-73A44FE8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652963"/>
            <a:ext cx="61928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以观测和实验总结出发，研究宏观物体的热现象所遵循的基本热力学规律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3AEB1729-E2BB-4CA8-A6BE-BF94DAF16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5589588"/>
            <a:ext cx="5711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从微观粒子的相互作用和运动出发，应用统计的方法来阐明宏观物体的热学性质。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95FC6E95-9312-4A68-B4E7-0760D3B8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03313"/>
            <a:ext cx="530225" cy="1158875"/>
          </a:xfrm>
          <a:prstGeom prst="rect">
            <a:avLst/>
          </a:prstGeom>
          <a:noFill/>
          <a:ln w="1905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>
                <a:solidFill>
                  <a:srgbClr val="66FFFF"/>
                </a:solidFill>
              </a:rPr>
              <a:t>热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>
                <a:solidFill>
                  <a:srgbClr val="66FFFF"/>
                </a:solidFill>
              </a:rPr>
              <a:t>学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25BF7849-E61E-47DE-8E12-017C59CA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939800"/>
            <a:ext cx="7324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研究物质的热现象规律，以及分子热运动与其它运动形式之间相互转化的规律的学科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AF05264-7D56-46EA-936D-FF1D48EB8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1903413"/>
            <a:ext cx="74723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宏观理论 </a:t>
            </a:r>
            <a:r>
              <a:rPr lang="en-US" altLang="zh-CN">
                <a:solidFill>
                  <a:schemeClr val="bg1"/>
                </a:solidFill>
              </a:rPr>
              <a:t>---- </a:t>
            </a:r>
            <a:r>
              <a:rPr lang="zh-CN" altLang="en-US">
                <a:solidFill>
                  <a:schemeClr val="bg1"/>
                </a:solidFill>
              </a:rPr>
              <a:t>热力学；       微观理论 </a:t>
            </a:r>
            <a:r>
              <a:rPr lang="en-US" altLang="zh-CN">
                <a:solidFill>
                  <a:schemeClr val="bg1"/>
                </a:solidFill>
              </a:rPr>
              <a:t>---- </a:t>
            </a:r>
            <a:r>
              <a:rPr lang="zh-CN" altLang="en-US">
                <a:solidFill>
                  <a:schemeClr val="bg1"/>
                </a:solidFill>
              </a:rPr>
              <a:t>统计物理学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E7D1BF5-BCCB-4297-80EA-FA29196CD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3594100"/>
            <a:ext cx="67865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>
                <a:solidFill>
                  <a:schemeClr val="bg1"/>
                </a:solidFill>
              </a:rPr>
              <a:t>例如：物体热胀冷缩；高温物体向低温物体放热等。</a:t>
            </a:r>
          </a:p>
        </p:txBody>
      </p:sp>
      <p:sp>
        <p:nvSpPr>
          <p:cNvPr id="25614" name="灯片编号占位符 1">
            <a:extLst>
              <a:ext uri="{FF2B5EF4-FFF2-40B4-BE49-F238E27FC236}">
                <a16:creationId xmlns:a16="http://schemas.microsoft.com/office/drawing/2014/main" id="{73E6116A-BAEB-4A57-B172-7B8C1651E3D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9D2182-4735-4F5A-A775-0E960BE8CBB8}" type="slidenum">
              <a:rPr lang="en-US" altLang="zh-CN" b="0">
                <a:solidFill>
                  <a:srgbClr val="FF00FF"/>
                </a:solidFill>
              </a:rPr>
              <a:pPr eaLnBrk="1" hangingPunct="1"/>
              <a:t>19</a:t>
            </a:fld>
            <a:r>
              <a:rPr lang="en-US" altLang="zh-CN" b="0">
                <a:solidFill>
                  <a:srgbClr val="FF00FF"/>
                </a:solidFill>
              </a:rPr>
              <a:t>/27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/>
      <p:bldP spid="45062" grpId="0"/>
      <p:bldP spid="45066" grpId="0"/>
      <p:bldP spid="45067" grpId="0"/>
      <p:bldP spid="45068" grpId="0"/>
      <p:bldP spid="45069" grpId="0"/>
      <p:bldP spid="45070" grpId="0"/>
      <p:bldP spid="45061" grpId="0" animBg="1"/>
      <p:bldP spid="2" grpId="0"/>
      <p:bldP spid="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>
            <a:extLst>
              <a:ext uri="{FF2B5EF4-FFF2-40B4-BE49-F238E27FC236}">
                <a16:creationId xmlns:a16="http://schemas.microsoft.com/office/drawing/2014/main" id="{20DB9032-AB56-42F4-9B5E-BA85D1A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66700"/>
            <a:ext cx="743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电致双折射效应</a:t>
            </a:r>
            <a:r>
              <a:rPr lang="en-US" altLang="zh-CN" sz="2800">
                <a:solidFill>
                  <a:srgbClr val="FFFF00"/>
                </a:solidFill>
              </a:rPr>
              <a:t>---</a:t>
            </a:r>
            <a:r>
              <a:rPr lang="zh-CN" altLang="en-US" sz="2800">
                <a:solidFill>
                  <a:srgbClr val="FFFF00"/>
                </a:solidFill>
              </a:rPr>
              <a:t>克尔效应</a:t>
            </a:r>
            <a:endParaRPr lang="en-US" altLang="zh-CN" sz="28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5DF310D-75AF-4489-BB11-01EEB7C09C10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895350"/>
            <a:ext cx="7469188" cy="1962150"/>
            <a:chOff x="709613" y="2201950"/>
            <a:chExt cx="7469187" cy="1962235"/>
          </a:xfrm>
        </p:grpSpPr>
        <p:grpSp>
          <p:nvGrpSpPr>
            <p:cNvPr id="32782" name="Group 5">
              <a:extLst>
                <a:ext uri="{FF2B5EF4-FFF2-40B4-BE49-F238E27FC236}">
                  <a16:creationId xmlns:a16="http://schemas.microsoft.com/office/drawing/2014/main" id="{98F0CF20-EC76-4279-A412-174C7D836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0500" y="2306642"/>
              <a:ext cx="1455738" cy="1447801"/>
              <a:chOff x="3564" y="2770"/>
              <a:chExt cx="917" cy="912"/>
            </a:xfrm>
          </p:grpSpPr>
          <p:sp>
            <p:nvSpPr>
              <p:cNvPr id="32829" name="Oval 6">
                <a:extLst>
                  <a:ext uri="{FF2B5EF4-FFF2-40B4-BE49-F238E27FC236}">
                    <a16:creationId xmlns:a16="http://schemas.microsoft.com/office/drawing/2014/main" id="{E6145D0A-917E-45EC-BFFA-760BB44D7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2808"/>
                <a:ext cx="573" cy="859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30" name="Line 7">
                <a:extLst>
                  <a:ext uri="{FF2B5EF4-FFF2-40B4-BE49-F238E27FC236}">
                    <a16:creationId xmlns:a16="http://schemas.microsoft.com/office/drawing/2014/main" id="{C7683872-4809-4AC8-B005-BC219408D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2808"/>
                <a:ext cx="1" cy="85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1" name="Line 8">
                <a:extLst>
                  <a:ext uri="{FF2B5EF4-FFF2-40B4-BE49-F238E27FC236}">
                    <a16:creationId xmlns:a16="http://schemas.microsoft.com/office/drawing/2014/main" id="{25C97C3C-22FC-4893-AA49-562B8C9A7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3" y="3072"/>
                <a:ext cx="454" cy="3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2" name="Arc 9">
                <a:extLst>
                  <a:ext uri="{FF2B5EF4-FFF2-40B4-BE49-F238E27FC236}">
                    <a16:creationId xmlns:a16="http://schemas.microsoft.com/office/drawing/2014/main" id="{9B1A4C68-BA7E-4ACF-A1A9-8648D2E1FB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55" y="3101"/>
                <a:ext cx="107" cy="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3" name="Rectangle 10">
                <a:extLst>
                  <a:ext uri="{FF2B5EF4-FFF2-40B4-BE49-F238E27FC236}">
                    <a16:creationId xmlns:a16="http://schemas.microsoft.com/office/drawing/2014/main" id="{1153A935-F58F-4CE4-8E3A-D2D0819C2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2770"/>
                <a:ext cx="3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45</a:t>
                </a:r>
                <a:r>
                  <a:rPr lang="en-US" altLang="zh-CN">
                    <a:solidFill>
                      <a:schemeClr val="bg1"/>
                    </a:solidFill>
                    <a:sym typeface="Symbol" panose="05050102010706020507" pitchFamily="18" charset="2"/>
                  </a:rPr>
                  <a:t>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32834" name="Rectangle 11">
                <a:extLst>
                  <a:ext uri="{FF2B5EF4-FFF2-40B4-BE49-F238E27FC236}">
                    <a16:creationId xmlns:a16="http://schemas.microsoft.com/office/drawing/2014/main" id="{A63235D7-D63B-4839-A872-5C760EF0E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354"/>
                <a:ext cx="353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800" baseline="-25000">
                    <a:solidFill>
                      <a:srgbClr val="FF0000"/>
                    </a:solidFill>
                  </a:rPr>
                  <a:t>2</a:t>
                </a:r>
                <a:endParaRPr lang="en-US" altLang="zh-CN" sz="2800" i="1"/>
              </a:p>
            </p:txBody>
          </p:sp>
        </p:grpSp>
        <p:grpSp>
          <p:nvGrpSpPr>
            <p:cNvPr id="32783" name="Group 13">
              <a:extLst>
                <a:ext uri="{FF2B5EF4-FFF2-40B4-BE49-F238E27FC236}">
                  <a16:creationId xmlns:a16="http://schemas.microsoft.com/office/drawing/2014/main" id="{417106EB-20A5-4051-AF07-52E96E9E8B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7881" y="2201950"/>
              <a:ext cx="3927477" cy="1962235"/>
              <a:chOff x="1719" y="1266"/>
              <a:chExt cx="2474" cy="1236"/>
            </a:xfrm>
          </p:grpSpPr>
          <p:sp>
            <p:nvSpPr>
              <p:cNvPr id="32798" name="Line 14">
                <a:extLst>
                  <a:ext uri="{FF2B5EF4-FFF2-40B4-BE49-F238E27FC236}">
                    <a16:creationId xmlns:a16="http://schemas.microsoft.com/office/drawing/2014/main" id="{FD755A1F-51F8-4A8C-9DD7-CB61D149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90" y="1658"/>
                <a:ext cx="278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9" name="Line 15">
                <a:extLst>
                  <a:ext uri="{FF2B5EF4-FFF2-40B4-BE49-F238E27FC236}">
                    <a16:creationId xmlns:a16="http://schemas.microsoft.com/office/drawing/2014/main" id="{7DC93630-7253-40B6-B1A1-7001A215E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0" y="1618"/>
                <a:ext cx="96" cy="10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Line 16">
                <a:extLst>
                  <a:ext uri="{FF2B5EF4-FFF2-40B4-BE49-F238E27FC236}">
                    <a16:creationId xmlns:a16="http://schemas.microsoft.com/office/drawing/2014/main" id="{D3D2A74F-4643-4C8B-9277-F9838675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620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Line 17">
                <a:extLst>
                  <a:ext uri="{FF2B5EF4-FFF2-40B4-BE49-F238E27FC236}">
                    <a16:creationId xmlns:a16="http://schemas.microsoft.com/office/drawing/2014/main" id="{B1CCADD5-C118-4F4E-9BA3-A11A0D281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1713"/>
                <a:ext cx="477" cy="9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2" name="Line 18">
                <a:extLst>
                  <a:ext uri="{FF2B5EF4-FFF2-40B4-BE49-F238E27FC236}">
                    <a16:creationId xmlns:a16="http://schemas.microsoft.com/office/drawing/2014/main" id="{1408A710-5294-47EF-820B-0297A9A62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6" y="1626"/>
                <a:ext cx="96" cy="95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Line 19">
                <a:extLst>
                  <a:ext uri="{FF2B5EF4-FFF2-40B4-BE49-F238E27FC236}">
                    <a16:creationId xmlns:a16="http://schemas.microsoft.com/office/drawing/2014/main" id="{2BFE6E6A-0072-4A16-8956-0DA2A4C19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1352"/>
                <a:ext cx="1" cy="33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Line 20">
                <a:extLst>
                  <a:ext uri="{FF2B5EF4-FFF2-40B4-BE49-F238E27FC236}">
                    <a16:creationId xmlns:a16="http://schemas.microsoft.com/office/drawing/2014/main" id="{2C105261-2B1D-4575-A693-37FCC35AF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6" y="1889"/>
                <a:ext cx="96" cy="95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5" name="Line 21">
                <a:extLst>
                  <a:ext uri="{FF2B5EF4-FFF2-40B4-BE49-F238E27FC236}">
                    <a16:creationId xmlns:a16="http://schemas.microsoft.com/office/drawing/2014/main" id="{4950D48C-3F79-48B3-BD7F-CD00F0AA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8" y="1980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6" name="Line 22">
                <a:extLst>
                  <a:ext uri="{FF2B5EF4-FFF2-40B4-BE49-F238E27FC236}">
                    <a16:creationId xmlns:a16="http://schemas.microsoft.com/office/drawing/2014/main" id="{C60188DA-E005-48DD-ADF4-99AD940F4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2" y="1890"/>
                <a:ext cx="96" cy="95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7" name="Oval 23">
                <a:extLst>
                  <a:ext uri="{FF2B5EF4-FFF2-40B4-BE49-F238E27FC236}">
                    <a16:creationId xmlns:a16="http://schemas.microsoft.com/office/drawing/2014/main" id="{59441076-AC66-4D6C-B12B-6417BE052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12"/>
                <a:ext cx="382" cy="57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08" name="Oval 24">
                <a:extLst>
                  <a:ext uri="{FF2B5EF4-FFF2-40B4-BE49-F238E27FC236}">
                    <a16:creationId xmlns:a16="http://schemas.microsoft.com/office/drawing/2014/main" id="{EB611297-2B41-4454-9AE0-5A74252B9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512"/>
                <a:ext cx="394" cy="575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09" name="Line 25">
                <a:extLst>
                  <a:ext uri="{FF2B5EF4-FFF2-40B4-BE49-F238E27FC236}">
                    <a16:creationId xmlns:a16="http://schemas.microsoft.com/office/drawing/2014/main" id="{C8CD8034-B951-4670-B8E4-95052CCE4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2" y="1512"/>
                <a:ext cx="101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0" name="Line 26">
                <a:extLst>
                  <a:ext uri="{FF2B5EF4-FFF2-40B4-BE49-F238E27FC236}">
                    <a16:creationId xmlns:a16="http://schemas.microsoft.com/office/drawing/2014/main" id="{E3D165AF-3E72-453C-AD37-D6712CD23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4" y="2087"/>
                <a:ext cx="101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1" name="Line 34">
                <a:extLst>
                  <a:ext uri="{FF2B5EF4-FFF2-40B4-BE49-F238E27FC236}">
                    <a16:creationId xmlns:a16="http://schemas.microsoft.com/office/drawing/2014/main" id="{2F3C20A4-5B83-4D24-A46A-8E9B72977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6" y="1986"/>
                <a:ext cx="1" cy="463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2" name="Line 35">
                <a:extLst>
                  <a:ext uri="{FF2B5EF4-FFF2-40B4-BE49-F238E27FC236}">
                    <a16:creationId xmlns:a16="http://schemas.microsoft.com/office/drawing/2014/main" id="{BF86A9D9-07A6-4CB3-BDAB-35904015C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988"/>
                <a:ext cx="0" cy="463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3" name="Line 36">
                <a:extLst>
                  <a:ext uri="{FF2B5EF4-FFF2-40B4-BE49-F238E27FC236}">
                    <a16:creationId xmlns:a16="http://schemas.microsoft.com/office/drawing/2014/main" id="{2614BA34-B36F-459D-A309-0A03352DA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6" y="2332"/>
                <a:ext cx="501" cy="1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4" name="Rectangle 37">
                <a:extLst>
                  <a:ext uri="{FF2B5EF4-FFF2-40B4-BE49-F238E27FC236}">
                    <a16:creationId xmlns:a16="http://schemas.microsoft.com/office/drawing/2014/main" id="{AC946648-66E0-466B-B1E9-80AA7F665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2284"/>
                <a:ext cx="334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rgbClr val="00FF00"/>
                    </a:solidFill>
                  </a:rPr>
                  <a:t>l</a:t>
                </a:r>
              </a:p>
            </p:txBody>
          </p:sp>
          <p:sp>
            <p:nvSpPr>
              <p:cNvPr id="32815" name="Rectangle 38">
                <a:extLst>
                  <a:ext uri="{FF2B5EF4-FFF2-40B4-BE49-F238E27FC236}">
                    <a16:creationId xmlns:a16="http://schemas.microsoft.com/office/drawing/2014/main" id="{FCE24786-CB7A-4BD9-BD0B-0AD2EA4B8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1266"/>
                <a:ext cx="26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FF00FF"/>
                    </a:solidFill>
                  </a:rPr>
                  <a:t>+</a:t>
                </a:r>
                <a:endParaRPr lang="en-US" altLang="zh-CN" sz="2800"/>
              </a:p>
            </p:txBody>
          </p:sp>
          <p:sp>
            <p:nvSpPr>
              <p:cNvPr id="32816" name="Rectangle 39">
                <a:extLst>
                  <a:ext uri="{FF2B5EF4-FFF2-40B4-BE49-F238E27FC236}">
                    <a16:creationId xmlns:a16="http://schemas.microsoft.com/office/drawing/2014/main" id="{BCF4F5F2-2D4D-471C-BC35-7D12C3C2E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1941"/>
                <a:ext cx="215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>
                    <a:solidFill>
                      <a:srgbClr val="FF00FF"/>
                    </a:solidFill>
                  </a:rPr>
                  <a:t>-</a:t>
                </a:r>
                <a:endParaRPr lang="en-US" altLang="zh-CN" sz="3600"/>
              </a:p>
            </p:txBody>
          </p:sp>
          <p:sp>
            <p:nvSpPr>
              <p:cNvPr id="32817" name="Rectangle 40">
                <a:extLst>
                  <a:ext uri="{FF2B5EF4-FFF2-40B4-BE49-F238E27FC236}">
                    <a16:creationId xmlns:a16="http://schemas.microsoft.com/office/drawing/2014/main" id="{5D226A8E-5A62-422B-8D6F-F1CF97785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2183"/>
                <a:ext cx="712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chemeClr val="bg1"/>
                    </a:solidFill>
                  </a:rPr>
                  <a:t>克尔盒</a:t>
                </a:r>
              </a:p>
            </p:txBody>
          </p:sp>
          <p:sp>
            <p:nvSpPr>
              <p:cNvPr id="32818" name="Line 41">
                <a:extLst>
                  <a:ext uri="{FF2B5EF4-FFF2-40B4-BE49-F238E27FC236}">
                    <a16:creationId xmlns:a16="http://schemas.microsoft.com/office/drawing/2014/main" id="{DD00C654-8613-4C4C-80F1-37467B625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4" y="1737"/>
                <a:ext cx="77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9" name="Line 42">
                <a:extLst>
                  <a:ext uri="{FF2B5EF4-FFF2-40B4-BE49-F238E27FC236}">
                    <a16:creationId xmlns:a16="http://schemas.microsoft.com/office/drawing/2014/main" id="{449BFD7C-00FE-42B2-94E5-4DB4CAD4E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1835"/>
                <a:ext cx="876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0" name="Line 43">
                <a:extLst>
                  <a:ext uri="{FF2B5EF4-FFF2-40B4-BE49-F238E27FC236}">
                    <a16:creationId xmlns:a16="http://schemas.microsoft.com/office/drawing/2014/main" id="{87721910-5926-4478-B14C-8A07B4A44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1962"/>
                <a:ext cx="77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1" name="Line 44">
                <a:extLst>
                  <a:ext uri="{FF2B5EF4-FFF2-40B4-BE49-F238E27FC236}">
                    <a16:creationId xmlns:a16="http://schemas.microsoft.com/office/drawing/2014/main" id="{7B6EADC6-DB7B-4A02-978B-6A9D71148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6" y="1665"/>
                <a:ext cx="224" cy="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2" name="Line 45">
                <a:extLst>
                  <a:ext uri="{FF2B5EF4-FFF2-40B4-BE49-F238E27FC236}">
                    <a16:creationId xmlns:a16="http://schemas.microsoft.com/office/drawing/2014/main" id="{1BDE8471-BF3E-40F5-A891-3711B9AF4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1" y="1948"/>
                <a:ext cx="278" cy="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3" name="Line 46">
                <a:extLst>
                  <a:ext uri="{FF2B5EF4-FFF2-40B4-BE49-F238E27FC236}">
                    <a16:creationId xmlns:a16="http://schemas.microsoft.com/office/drawing/2014/main" id="{03648230-1DE9-444C-8341-494C0AF5F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8" y="1665"/>
                <a:ext cx="0" cy="283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4" name="Line 47">
                <a:extLst>
                  <a:ext uri="{FF2B5EF4-FFF2-40B4-BE49-F238E27FC236}">
                    <a16:creationId xmlns:a16="http://schemas.microsoft.com/office/drawing/2014/main" id="{BA110ED8-86DE-4C90-B1FA-A19486AB5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8" y="1807"/>
                <a:ext cx="483" cy="48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5" name="Text Box 48">
                <a:extLst>
                  <a:ext uri="{FF2B5EF4-FFF2-40B4-BE49-F238E27FC236}">
                    <a16:creationId xmlns:a16="http://schemas.microsoft.com/office/drawing/2014/main" id="{A18786CB-7ABA-4472-A84A-7625E257B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0" y="2196"/>
                <a:ext cx="553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rgbClr val="00FF00"/>
                    </a:solidFill>
                  </a:rPr>
                  <a:t>d</a:t>
                </a:r>
              </a:p>
            </p:txBody>
          </p:sp>
          <p:sp>
            <p:nvSpPr>
              <p:cNvPr id="32826" name="Line 49">
                <a:extLst>
                  <a:ext uri="{FF2B5EF4-FFF2-40B4-BE49-F238E27FC236}">
                    <a16:creationId xmlns:a16="http://schemas.microsoft.com/office/drawing/2014/main" id="{F3FB92D0-3FCE-4639-A56B-D44726FD9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1" y="1917"/>
                <a:ext cx="270" cy="27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7" name="Line 50">
                <a:extLst>
                  <a:ext uri="{FF2B5EF4-FFF2-40B4-BE49-F238E27FC236}">
                    <a16:creationId xmlns:a16="http://schemas.microsoft.com/office/drawing/2014/main" id="{04513BBF-E1A5-4F92-A2B4-855D9A39A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4" y="1986"/>
                <a:ext cx="1" cy="33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8" name="Line 51">
                <a:extLst>
                  <a:ext uri="{FF2B5EF4-FFF2-40B4-BE49-F238E27FC236}">
                    <a16:creationId xmlns:a16="http://schemas.microsoft.com/office/drawing/2014/main" id="{B1E45468-CC9E-4F76-8CF9-8C90ACDE7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4" y="1884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4" name="Group 52">
              <a:extLst>
                <a:ext uri="{FF2B5EF4-FFF2-40B4-BE49-F238E27FC236}">
                  <a16:creationId xmlns:a16="http://schemas.microsoft.com/office/drawing/2014/main" id="{3E3826DE-19D9-4B04-951F-F7A145E24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5540" y="2311402"/>
              <a:ext cx="1463676" cy="1433513"/>
              <a:chOff x="953" y="2773"/>
              <a:chExt cx="922" cy="903"/>
            </a:xfrm>
          </p:grpSpPr>
          <p:sp>
            <p:nvSpPr>
              <p:cNvPr id="32792" name="Oval 53">
                <a:extLst>
                  <a:ext uri="{FF2B5EF4-FFF2-40B4-BE49-F238E27FC236}">
                    <a16:creationId xmlns:a16="http://schemas.microsoft.com/office/drawing/2014/main" id="{0974B829-F978-4D7D-AE73-5B8986AB8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818"/>
                <a:ext cx="573" cy="858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93" name="Line 54">
                <a:extLst>
                  <a:ext uri="{FF2B5EF4-FFF2-40B4-BE49-F238E27FC236}">
                    <a16:creationId xmlns:a16="http://schemas.microsoft.com/office/drawing/2014/main" id="{686A1CF6-23C4-47CD-BA3D-497C9B722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6" y="2808"/>
                <a:ext cx="1" cy="85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Line 55">
                <a:extLst>
                  <a:ext uri="{FF2B5EF4-FFF2-40B4-BE49-F238E27FC236}">
                    <a16:creationId xmlns:a16="http://schemas.microsoft.com/office/drawing/2014/main" id="{BDBA5636-0F2A-4FC5-8E8C-FC8B06D1F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2" y="3063"/>
                <a:ext cx="453" cy="3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Arc 56">
                <a:extLst>
                  <a:ext uri="{FF2B5EF4-FFF2-40B4-BE49-F238E27FC236}">
                    <a16:creationId xmlns:a16="http://schemas.microsoft.com/office/drawing/2014/main" id="{B102B113-C9A9-4B95-8D88-B6911124D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6" y="3101"/>
                <a:ext cx="144" cy="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6" name="Rectangle 57">
                <a:extLst>
                  <a:ext uri="{FF2B5EF4-FFF2-40B4-BE49-F238E27FC236}">
                    <a16:creationId xmlns:a16="http://schemas.microsoft.com/office/drawing/2014/main" id="{83A289F2-DB8A-443F-B664-442A4D61C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" y="3346"/>
                <a:ext cx="30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800" baseline="-25000">
                    <a:solidFill>
                      <a:srgbClr val="FF0000"/>
                    </a:solidFill>
                  </a:rPr>
                  <a:t>1</a:t>
                </a:r>
                <a:endParaRPr lang="en-US" altLang="zh-CN" sz="2800" i="1"/>
              </a:p>
            </p:txBody>
          </p:sp>
          <p:sp>
            <p:nvSpPr>
              <p:cNvPr id="32797" name="Rectangle 58">
                <a:extLst>
                  <a:ext uri="{FF2B5EF4-FFF2-40B4-BE49-F238E27FC236}">
                    <a16:creationId xmlns:a16="http://schemas.microsoft.com/office/drawing/2014/main" id="{E935351C-7037-4F78-96BD-6E35463C9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2773"/>
                <a:ext cx="39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45</a:t>
                </a:r>
                <a:r>
                  <a:rPr lang="en-US" altLang="zh-CN">
                    <a:solidFill>
                      <a:schemeClr val="bg1"/>
                    </a:solidFill>
                    <a:sym typeface="Symbol" panose="05050102010706020507" pitchFamily="18" charset="2"/>
                  </a:rPr>
                  <a:t>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785" name="Line 59">
              <a:extLst>
                <a:ext uri="{FF2B5EF4-FFF2-40B4-BE49-F238E27FC236}">
                  <a16:creationId xmlns:a16="http://schemas.microsoft.com/office/drawing/2014/main" id="{1B763A37-6334-494E-A0C7-B1922B66A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4525" y="3055938"/>
              <a:ext cx="1058863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none" w="med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86" name="Group 60">
              <a:extLst>
                <a:ext uri="{FF2B5EF4-FFF2-40B4-BE49-F238E27FC236}">
                  <a16:creationId xmlns:a16="http://schemas.microsoft.com/office/drawing/2014/main" id="{3A655F7A-7833-4BF7-AF5E-A75E95DB5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613" y="3056840"/>
              <a:ext cx="4543427" cy="15880"/>
              <a:chOff x="876" y="1804"/>
              <a:chExt cx="2862" cy="10"/>
            </a:xfrm>
          </p:grpSpPr>
          <p:sp>
            <p:nvSpPr>
              <p:cNvPr id="32788" name="Line 61">
                <a:extLst>
                  <a:ext uri="{FF2B5EF4-FFF2-40B4-BE49-F238E27FC236}">
                    <a16:creationId xmlns:a16="http://schemas.microsoft.com/office/drawing/2014/main" id="{59806905-6A11-4C58-B742-D43DB9D14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6" y="1804"/>
                <a:ext cx="835" cy="1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med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9" name="Line 62">
                <a:extLst>
                  <a:ext uri="{FF2B5EF4-FFF2-40B4-BE49-F238E27FC236}">
                    <a16:creationId xmlns:a16="http://schemas.microsoft.com/office/drawing/2014/main" id="{B0A4225F-CEF2-45EB-99FA-B88EE4A67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6" y="1813"/>
                <a:ext cx="442" cy="1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med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Line 63">
                <a:extLst>
                  <a:ext uri="{FF2B5EF4-FFF2-40B4-BE49-F238E27FC236}">
                    <a16:creationId xmlns:a16="http://schemas.microsoft.com/office/drawing/2014/main" id="{25432487-2BE1-47A4-92B6-9E5571A9A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4" y="1804"/>
                <a:ext cx="394" cy="1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med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1" name="Line 64">
                <a:extLst>
                  <a:ext uri="{FF2B5EF4-FFF2-40B4-BE49-F238E27FC236}">
                    <a16:creationId xmlns:a16="http://schemas.microsoft.com/office/drawing/2014/main" id="{E4619B7E-D0B9-4E5C-BA45-1509C2684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3" y="1813"/>
                <a:ext cx="513" cy="1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med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2787" name="Object 2">
              <a:extLst>
                <a:ext uri="{FF2B5EF4-FFF2-40B4-BE49-F238E27FC236}">
                  <a16:creationId xmlns:a16="http://schemas.microsoft.com/office/drawing/2014/main" id="{B1DB3E0D-0A8F-43EC-BE13-9038844B95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2612" y="2801938"/>
            <a:ext cx="124618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48" name="公式" r:id="rId3" imgW="494870" imgH="215713" progId="Equation.3">
                    <p:embed/>
                  </p:oleObj>
                </mc:Choice>
                <mc:Fallback>
                  <p:oleObj name="公式" r:id="rId3" imgW="494870" imgH="215713" progId="Equation.3">
                    <p:embed/>
                    <p:pic>
                      <p:nvPicPr>
                        <p:cNvPr id="32787" name="Object 2">
                          <a:extLst>
                            <a:ext uri="{FF2B5EF4-FFF2-40B4-BE49-F238E27FC236}">
                              <a16:creationId xmlns:a16="http://schemas.microsoft.com/office/drawing/2014/main" id="{B1DB3E0D-0A8F-43EC-BE13-9038844B95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2612" y="2801938"/>
                          <a:ext cx="1246188" cy="5429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Text Box 12">
            <a:extLst>
              <a:ext uri="{FF2B5EF4-FFF2-40B4-BE49-F238E27FC236}">
                <a16:creationId xmlns:a16="http://schemas.microsoft.com/office/drawing/2014/main" id="{30AD87E8-EF1A-40EA-8D3C-5A6A1310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3014663"/>
            <a:ext cx="6345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盒内充某种液体，如硝基苯（</a:t>
            </a:r>
            <a:r>
              <a:rPr lang="en-US" altLang="zh-CN">
                <a:solidFill>
                  <a:srgbClr val="FFFF00"/>
                </a:solidFill>
              </a:rPr>
              <a:t>C</a:t>
            </a:r>
            <a:r>
              <a:rPr lang="en-US" altLang="zh-CN" sz="2000">
                <a:solidFill>
                  <a:srgbClr val="FFFF00"/>
                </a:solidFill>
              </a:rPr>
              <a:t>6</a:t>
            </a:r>
            <a:r>
              <a:rPr lang="en-US" altLang="zh-CN">
                <a:solidFill>
                  <a:srgbClr val="FFFF00"/>
                </a:solidFill>
              </a:rPr>
              <a:t>H</a:t>
            </a:r>
            <a:r>
              <a:rPr lang="en-US" altLang="zh-CN" sz="2000">
                <a:solidFill>
                  <a:srgbClr val="FFFF00"/>
                </a:solidFill>
              </a:rPr>
              <a:t>5</a:t>
            </a:r>
            <a:r>
              <a:rPr lang="en-US" altLang="zh-CN">
                <a:solidFill>
                  <a:srgbClr val="FFFF00"/>
                </a:solidFill>
              </a:rPr>
              <a:t>NO</a:t>
            </a:r>
            <a:r>
              <a:rPr lang="en-US" altLang="zh-CN" sz="2000">
                <a:solidFill>
                  <a:srgbClr val="FFFF00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5" name="Text Box 65">
            <a:extLst>
              <a:ext uri="{FF2B5EF4-FFF2-40B4-BE49-F238E27FC236}">
                <a16:creationId xmlns:a16="http://schemas.microsoft.com/office/drawing/2014/main" id="{83539715-60FB-49CD-9879-F24089D0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679825"/>
            <a:ext cx="8208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 </a:t>
            </a:r>
            <a:r>
              <a:rPr lang="zh-CN" altLang="en-US">
                <a:solidFill>
                  <a:schemeClr val="bg1"/>
                </a:solidFill>
              </a:rPr>
              <a:t>不加电场 </a:t>
            </a:r>
            <a:r>
              <a:rPr lang="en-US" altLang="zh-CN">
                <a:solidFill>
                  <a:schemeClr val="bg1"/>
                </a:solidFill>
              </a:rPr>
              <a:t>→ </a:t>
            </a:r>
            <a:r>
              <a:rPr lang="zh-CN" altLang="en-US">
                <a:solidFill>
                  <a:schemeClr val="bg1"/>
                </a:solidFill>
              </a:rPr>
              <a:t>液体各向同性 </a:t>
            </a:r>
            <a:r>
              <a:rPr lang="en-US" altLang="zh-CN">
                <a:solidFill>
                  <a:schemeClr val="bg1"/>
                </a:solidFill>
              </a:rPr>
              <a:t>→ </a:t>
            </a:r>
            <a:r>
              <a:rPr lang="en-US" altLang="zh-CN" i="1">
                <a:solidFill>
                  <a:srgbClr val="FFFF00"/>
                </a:solidFill>
              </a:rPr>
              <a:t>P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不透光；</a:t>
            </a:r>
          </a:p>
        </p:txBody>
      </p:sp>
      <p:sp>
        <p:nvSpPr>
          <p:cNvPr id="66" name="Text Box 66">
            <a:extLst>
              <a:ext uri="{FF2B5EF4-FFF2-40B4-BE49-F238E27FC236}">
                <a16:creationId xmlns:a16="http://schemas.microsoft.com/office/drawing/2014/main" id="{367B0941-3C0C-4FC4-8E30-6DA20CEBC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298950"/>
            <a:ext cx="482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 </a:t>
            </a:r>
            <a:r>
              <a:rPr lang="zh-CN" altLang="en-US">
                <a:solidFill>
                  <a:schemeClr val="bg1"/>
                </a:solidFill>
              </a:rPr>
              <a:t>加电场 </a:t>
            </a:r>
            <a:r>
              <a:rPr lang="en-US" altLang="zh-CN">
                <a:solidFill>
                  <a:schemeClr val="bg1"/>
                </a:solidFill>
              </a:rPr>
              <a:t>→ </a:t>
            </a:r>
            <a:r>
              <a:rPr lang="zh-CN" altLang="en-US">
                <a:solidFill>
                  <a:schemeClr val="bg1"/>
                </a:solidFill>
              </a:rPr>
              <a:t>液体呈单轴晶体性质，</a:t>
            </a:r>
          </a:p>
        </p:txBody>
      </p:sp>
      <p:grpSp>
        <p:nvGrpSpPr>
          <p:cNvPr id="8" name="Group 70">
            <a:extLst>
              <a:ext uri="{FF2B5EF4-FFF2-40B4-BE49-F238E27FC236}">
                <a16:creationId xmlns:a16="http://schemas.microsoft.com/office/drawing/2014/main" id="{E4CFF509-2C8F-4C05-A2C3-C70E630C496E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4992688"/>
            <a:ext cx="4551362" cy="461962"/>
            <a:chOff x="575" y="3708"/>
            <a:chExt cx="3928" cy="291"/>
          </a:xfrm>
        </p:grpSpPr>
        <p:sp>
          <p:nvSpPr>
            <p:cNvPr id="32780" name="Text Box 68">
              <a:extLst>
                <a:ext uri="{FF2B5EF4-FFF2-40B4-BE49-F238E27FC236}">
                  <a16:creationId xmlns:a16="http://schemas.microsoft.com/office/drawing/2014/main" id="{2D2581A9-8DA2-4D52-8694-A97E3436C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3708"/>
              <a:ext cx="39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光轴平行电场强度     </a:t>
              </a:r>
              <a:r>
                <a:rPr lang="zh-CN" altLang="en-US">
                  <a:solidFill>
                    <a:schemeClr val="bg1"/>
                  </a:solidFill>
                  <a:sym typeface="Symbol" panose="05050102010706020507" pitchFamily="18" charset="2"/>
                </a:rPr>
                <a:t> </a:t>
              </a:r>
              <a:r>
                <a:rPr lang="en-US" altLang="zh-CN" i="1">
                  <a:solidFill>
                    <a:srgbClr val="FFFF00"/>
                  </a:solidFill>
                </a:rPr>
                <a:t>P</a:t>
              </a:r>
              <a:r>
                <a:rPr lang="en-US" altLang="zh-CN" baseline="-25000">
                  <a:solidFill>
                    <a:srgbClr val="FFFF00"/>
                  </a:solidFill>
                </a:rPr>
                <a:t>2</a:t>
              </a:r>
              <a:r>
                <a:rPr lang="zh-CN" altLang="en-US">
                  <a:solidFill>
                    <a:schemeClr val="bg1"/>
                  </a:solidFill>
                </a:rPr>
                <a:t>透光。</a:t>
              </a:r>
            </a:p>
          </p:txBody>
        </p:sp>
        <p:graphicFrame>
          <p:nvGraphicFramePr>
            <p:cNvPr id="32781" name="Object 3">
              <a:extLst>
                <a:ext uri="{FF2B5EF4-FFF2-40B4-BE49-F238E27FC236}">
                  <a16:creationId xmlns:a16="http://schemas.microsoft.com/office/drawing/2014/main" id="{2CD484F9-15B9-44CF-95BC-E7A7AA7B20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1" y="3709"/>
            <a:ext cx="24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49" name="Equation" r:id="rId5" imgW="164957" imgH="203024" progId="Equation.3">
                    <p:embed/>
                  </p:oleObj>
                </mc:Choice>
                <mc:Fallback>
                  <p:oleObj name="Equation" r:id="rId5" imgW="164957" imgH="203024" progId="Equation.3">
                    <p:embed/>
                    <p:pic>
                      <p:nvPicPr>
                        <p:cNvPr id="32781" name="Object 3">
                          <a:extLst>
                            <a:ext uri="{FF2B5EF4-FFF2-40B4-BE49-F238E27FC236}">
                              <a16:creationId xmlns:a16="http://schemas.microsoft.com/office/drawing/2014/main" id="{2CD484F9-15B9-44CF-95BC-E7A7AA7B20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1" y="3709"/>
                          <a:ext cx="243" cy="2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9C6A5BBD-D67E-49BF-A729-DA443A534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603875"/>
          <a:ext cx="3378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0" name="公式" r:id="rId7" imgW="1346200" imgH="419100" progId="Equation.3">
                  <p:embed/>
                </p:oleObj>
              </mc:Choice>
              <mc:Fallback>
                <p:oleObj name="公式" r:id="rId7" imgW="1346200" imgH="4191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9C6A5BBD-D67E-49BF-A729-DA443A534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603875"/>
                        <a:ext cx="3378200" cy="1046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4">
            <a:extLst>
              <a:ext uri="{FF2B5EF4-FFF2-40B4-BE49-F238E27FC236}">
                <a16:creationId xmlns:a16="http://schemas.microsoft.com/office/drawing/2014/main" id="{A3A8A468-7668-4AA5-9477-C7A42F5B9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5715000"/>
            <a:ext cx="2628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k</a:t>
            </a:r>
            <a:r>
              <a:rPr lang="en-US" altLang="zh-CN" i="1"/>
              <a:t> </a:t>
            </a:r>
            <a:r>
              <a:rPr lang="en-US" altLang="zh-CN">
                <a:solidFill>
                  <a:schemeClr val="bg1"/>
                </a:solidFill>
              </a:rPr>
              <a:t>— </a:t>
            </a:r>
            <a:r>
              <a:rPr lang="zh-CN" altLang="en-US">
                <a:solidFill>
                  <a:schemeClr val="bg1"/>
                </a:solidFill>
              </a:rPr>
              <a:t>克尔常数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U</a:t>
            </a:r>
            <a:r>
              <a:rPr lang="en-US" altLang="zh-CN" i="1"/>
              <a:t> </a:t>
            </a:r>
            <a:r>
              <a:rPr lang="en-US" altLang="zh-CN" i="1">
                <a:solidFill>
                  <a:schemeClr val="bg1"/>
                </a:solidFill>
              </a:rPr>
              <a:t>—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zh-CN">
                <a:solidFill>
                  <a:schemeClr val="bg1"/>
                </a:solidFill>
              </a:rPr>
              <a:t>电压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Text Box 60">
            <a:extLst>
              <a:ext uri="{FF2B5EF4-FFF2-40B4-BE49-F238E27FC236}">
                <a16:creationId xmlns:a16="http://schemas.microsoft.com/office/drawing/2014/main" id="{AAC73E64-A970-4C8D-B3CF-3D8E204A7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5929313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FF00"/>
                </a:solidFill>
                <a:ea typeface="楷体_GB2312" pitchFamily="49" charset="-122"/>
              </a:rPr>
              <a:t>实验：</a:t>
            </a:r>
          </a:p>
        </p:txBody>
      </p:sp>
      <p:sp>
        <p:nvSpPr>
          <p:cNvPr id="32779" name="灯片编号占位符 1">
            <a:extLst>
              <a:ext uri="{FF2B5EF4-FFF2-40B4-BE49-F238E27FC236}">
                <a16:creationId xmlns:a16="http://schemas.microsoft.com/office/drawing/2014/main" id="{78A3AA72-1084-41A6-8482-AE00D08F1E6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217463-0DC2-4CB1-B00A-F9484A1AE0FA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4" grpId="0" autoUpdateAnimBg="0"/>
      <p:bldP spid="65" grpId="0" autoUpdateAnimBg="0"/>
      <p:bldP spid="66" grpId="0" autoUpdateAnimBg="0"/>
      <p:bldP spid="71" grpId="0" autoUpdateAnimBg="0"/>
      <p:bldP spid="7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9D19BCD-D31D-40DB-811E-46E0EB2C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1984375"/>
            <a:ext cx="2652713" cy="5080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微观粒子，热运动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E980414-7285-4379-9A52-2B652B8C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984375"/>
            <a:ext cx="2474912" cy="5080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观察和实验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6FED29FF-1784-46B9-95B6-374CFC1A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1989138"/>
            <a:ext cx="1857375" cy="5080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出 发 点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64F31D6-E7DF-4C3E-8EEA-BEF2CB076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814888"/>
            <a:ext cx="5127625" cy="763587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热力学验证统计物理学，统计物理学揭示热力学本质</a:t>
            </a:r>
            <a:endParaRPr kumimoji="0" lang="zh-CN" altLang="en-US" sz="2000" b="0">
              <a:solidFill>
                <a:schemeClr val="bg1"/>
              </a:solidFill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313AF075-E68A-4F83-A9C2-BF6C4AE66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4814888"/>
            <a:ext cx="1857375" cy="763587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>
                <a:solidFill>
                  <a:srgbClr val="FFFF99"/>
                </a:solidFill>
                <a:latin typeface="宋体" panose="02010600030101010101" pitchFamily="2" charset="-122"/>
              </a:rPr>
              <a:t>二者关系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BF07337E-17ED-4EF2-ADC9-9DAAAD5EE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4230688"/>
            <a:ext cx="2652713" cy="5842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无法自我验证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29753F74-58DA-4235-ABD0-2A116CC1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230688"/>
            <a:ext cx="2474912" cy="5842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2340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不深刻</a:t>
            </a:r>
            <a:endParaRPr kumimoji="0" lang="zh-CN" altLang="en-US" sz="2000" b="0">
              <a:solidFill>
                <a:schemeClr val="bg1"/>
              </a:solidFill>
            </a:endParaRP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34D2E39E-1C10-4C29-AA3F-53C2EE20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4230688"/>
            <a:ext cx="1857375" cy="5842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缺 点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A5A84D14-3D17-4A14-ADED-7F070BF1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3673475"/>
            <a:ext cx="2652713" cy="557213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>
                <a:solidFill>
                  <a:schemeClr val="bg1"/>
                </a:solidFill>
              </a:rPr>
              <a:t>揭露本质</a:t>
            </a:r>
            <a:endParaRPr kumimoji="0"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>
              <a:defRPr/>
            </a:pPr>
            <a:endParaRPr kumimoji="0" lang="zh-CN" altLang="en-US" sz="2000" b="0">
              <a:solidFill>
                <a:schemeClr val="bg1"/>
              </a:solidFill>
            </a:endParaRP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8A670E66-0A5D-4150-BC75-9C06979A2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673475"/>
            <a:ext cx="2474912" cy="557213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普遍，可靠</a:t>
            </a:r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8889DD79-E54F-44AC-9378-6BA91F9E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673475"/>
            <a:ext cx="1857375" cy="557213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优 点</a:t>
            </a:r>
          </a:p>
        </p:txBody>
      </p:sp>
      <p:sp>
        <p:nvSpPr>
          <p:cNvPr id="27661" name="Rectangle 13">
            <a:extLst>
              <a:ext uri="{FF2B5EF4-FFF2-40B4-BE49-F238E27FC236}">
                <a16:creationId xmlns:a16="http://schemas.microsoft.com/office/drawing/2014/main" id="{B7957FFA-63A3-45FD-AE2B-04C37324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2497138"/>
            <a:ext cx="2652713" cy="752475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统计平均方法</a:t>
            </a:r>
            <a:endParaRPr lang="en-US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力学规律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7662" name="Rectangle 14">
            <a:extLst>
              <a:ext uri="{FF2B5EF4-FFF2-40B4-BE49-F238E27FC236}">
                <a16:creationId xmlns:a16="http://schemas.microsoft.com/office/drawing/2014/main" id="{A4A006BC-6E18-4815-88EC-60698A7C2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497138"/>
            <a:ext cx="2474912" cy="752475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逻辑推理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总结归纳</a:t>
            </a:r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F11A9617-CA71-4E4D-B049-410B9A83C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497138"/>
            <a:ext cx="1857375" cy="700087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20000"/>
              </a:spcBef>
            </a:pP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方 法</a:t>
            </a:r>
          </a:p>
        </p:txBody>
      </p:sp>
      <p:sp>
        <p:nvSpPr>
          <p:cNvPr id="27664" name="Rectangle 16">
            <a:extLst>
              <a:ext uri="{FF2B5EF4-FFF2-40B4-BE49-F238E27FC236}">
                <a16:creationId xmlns:a16="http://schemas.microsoft.com/office/drawing/2014/main" id="{DC4D446E-EBC8-4137-9770-C4565F60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3213100"/>
            <a:ext cx="2668588" cy="490538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微观量（</a:t>
            </a:r>
            <a:r>
              <a:rPr lang="en-US" altLang="zh-CN" sz="2000">
                <a:solidFill>
                  <a:schemeClr val="bg1"/>
                </a:solidFill>
              </a:rPr>
              <a:t>m, </a:t>
            </a:r>
            <a:r>
              <a:rPr lang="en-US" altLang="zh-CN" sz="2000" i="1">
                <a:solidFill>
                  <a:schemeClr val="bg1"/>
                </a:solidFill>
              </a:rPr>
              <a:t>v</a:t>
            </a:r>
            <a:r>
              <a:rPr lang="en-US" altLang="zh-CN" sz="2000">
                <a:solidFill>
                  <a:schemeClr val="bg1"/>
                </a:solidFill>
              </a:rPr>
              <a:t>, </a:t>
            </a:r>
            <a:r>
              <a:rPr lang="en-US" altLang="zh-CN" sz="2000" i="1">
                <a:solidFill>
                  <a:schemeClr val="bg1"/>
                </a:solidFill>
              </a:rPr>
              <a:t>E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, p…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7665" name="Rectangle 17">
            <a:extLst>
              <a:ext uri="{FF2B5EF4-FFF2-40B4-BE49-F238E27FC236}">
                <a16:creationId xmlns:a16="http://schemas.microsoft.com/office/drawing/2014/main" id="{9CD087DC-CF31-45E2-8EB5-03B614AC4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3213100"/>
            <a:ext cx="2540000" cy="5334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宏观量（</a:t>
            </a:r>
            <a:r>
              <a:rPr lang="en-US" altLang="zh-CN" sz="2000">
                <a:solidFill>
                  <a:schemeClr val="bg1"/>
                </a:solidFill>
              </a:rPr>
              <a:t>T, </a:t>
            </a:r>
            <a:r>
              <a:rPr lang="en-US" altLang="zh-CN" sz="2000" i="1">
                <a:solidFill>
                  <a:schemeClr val="bg1"/>
                </a:solidFill>
              </a:rPr>
              <a:t>p</a:t>
            </a:r>
            <a:r>
              <a:rPr lang="en-US" altLang="zh-CN" sz="2000">
                <a:solidFill>
                  <a:schemeClr val="bg1"/>
                </a:solidFill>
              </a:rPr>
              <a:t>, </a:t>
            </a:r>
            <a:r>
              <a:rPr lang="en-US" altLang="zh-CN" sz="2000" i="1">
                <a:solidFill>
                  <a:schemeClr val="bg1"/>
                </a:solidFill>
              </a:rPr>
              <a:t>V</a:t>
            </a:r>
            <a:r>
              <a:rPr lang="en-US" altLang="zh-CN" sz="2000">
                <a:solidFill>
                  <a:schemeClr val="bg1"/>
                </a:solidFill>
              </a:rPr>
              <a:t>, C…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7666" name="Rectangle 18">
            <a:extLst>
              <a:ext uri="{FF2B5EF4-FFF2-40B4-BE49-F238E27FC236}">
                <a16:creationId xmlns:a16="http://schemas.microsoft.com/office/drawing/2014/main" id="{C910B4D5-672E-44F4-B6CA-61B68C38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197225"/>
            <a:ext cx="1857375" cy="506413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物 理 量</a:t>
            </a:r>
          </a:p>
        </p:txBody>
      </p:sp>
      <p:sp>
        <p:nvSpPr>
          <p:cNvPr id="27667" name="Rectangle 19">
            <a:extLst>
              <a:ext uri="{FF2B5EF4-FFF2-40B4-BE49-F238E27FC236}">
                <a16:creationId xmlns:a16="http://schemas.microsoft.com/office/drawing/2014/main" id="{45B0C009-07F9-44C2-8DF6-99C341A6E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1454150"/>
            <a:ext cx="2652713" cy="5207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热现象</a:t>
            </a:r>
          </a:p>
        </p:txBody>
      </p:sp>
      <p:sp>
        <p:nvSpPr>
          <p:cNvPr id="27668" name="Rectangle 20">
            <a:extLst>
              <a:ext uri="{FF2B5EF4-FFF2-40B4-BE49-F238E27FC236}">
                <a16:creationId xmlns:a16="http://schemas.microsoft.com/office/drawing/2014/main" id="{891CCAA5-DFCF-46D5-B2C0-C5DDA917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454150"/>
            <a:ext cx="2474912" cy="5207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热现象</a:t>
            </a:r>
          </a:p>
        </p:txBody>
      </p:sp>
      <p:sp>
        <p:nvSpPr>
          <p:cNvPr id="27669" name="Rectangle 21">
            <a:extLst>
              <a:ext uri="{FF2B5EF4-FFF2-40B4-BE49-F238E27FC236}">
                <a16:creationId xmlns:a16="http://schemas.microsoft.com/office/drawing/2014/main" id="{84263F64-6D43-46A9-8705-AD838896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1470025"/>
            <a:ext cx="1990725" cy="52070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研究对象</a:t>
            </a:r>
          </a:p>
        </p:txBody>
      </p:sp>
      <p:sp>
        <p:nvSpPr>
          <p:cNvPr id="27670" name="Rectangle 22">
            <a:extLst>
              <a:ext uri="{FF2B5EF4-FFF2-40B4-BE49-F238E27FC236}">
                <a16:creationId xmlns:a16="http://schemas.microsoft.com/office/drawing/2014/main" id="{C40EB09B-683F-42EA-A7AB-45BC52E8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571500"/>
            <a:ext cx="2652713" cy="88265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FFFF99"/>
                </a:solidFill>
              </a:rPr>
              <a:t>微观理论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66FFFF"/>
                </a:solidFill>
              </a:rPr>
              <a:t>(</a:t>
            </a:r>
            <a:r>
              <a:rPr lang="zh-CN" altLang="en-US" sz="2000">
                <a:solidFill>
                  <a:srgbClr val="66FFFF"/>
                </a:solidFill>
              </a:rPr>
              <a:t>统计物理学</a:t>
            </a:r>
            <a:r>
              <a:rPr lang="en-US" altLang="zh-CN" sz="2000">
                <a:solidFill>
                  <a:srgbClr val="66FFFF"/>
                </a:solidFill>
              </a:rPr>
              <a:t>)</a:t>
            </a:r>
          </a:p>
        </p:txBody>
      </p:sp>
      <p:sp>
        <p:nvSpPr>
          <p:cNvPr id="27671" name="Rectangle 23">
            <a:extLst>
              <a:ext uri="{FF2B5EF4-FFF2-40B4-BE49-F238E27FC236}">
                <a16:creationId xmlns:a16="http://schemas.microsoft.com/office/drawing/2014/main" id="{38B03FA7-4709-487A-B381-0560D31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571500"/>
            <a:ext cx="2474912" cy="88265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FFFF99"/>
                </a:solidFill>
              </a:rPr>
              <a:t>宏观理论</a:t>
            </a:r>
          </a:p>
          <a:p>
            <a:pPr eaLnBrk="1" hangingPunct="1"/>
            <a:r>
              <a:rPr lang="en-US" altLang="zh-CN" sz="2000">
                <a:solidFill>
                  <a:srgbClr val="66FFFF"/>
                </a:solidFill>
              </a:rPr>
              <a:t>(</a:t>
            </a:r>
            <a:r>
              <a:rPr lang="zh-CN" altLang="en-US" sz="2000">
                <a:solidFill>
                  <a:srgbClr val="66FFFF"/>
                </a:solidFill>
              </a:rPr>
              <a:t>热力学</a:t>
            </a:r>
            <a:r>
              <a:rPr lang="en-US" altLang="zh-CN" sz="2000">
                <a:solidFill>
                  <a:srgbClr val="66FFFF"/>
                </a:solidFill>
              </a:rPr>
              <a:t>)</a:t>
            </a:r>
            <a:endParaRPr kumimoji="0" lang="en-US" altLang="zh-CN" sz="2000" b="0">
              <a:solidFill>
                <a:srgbClr val="66FFFF"/>
              </a:solidFill>
            </a:endParaRPr>
          </a:p>
        </p:txBody>
      </p:sp>
      <p:sp>
        <p:nvSpPr>
          <p:cNvPr id="27672" name="Rectangle 24">
            <a:extLst>
              <a:ext uri="{FF2B5EF4-FFF2-40B4-BE49-F238E27FC236}">
                <a16:creationId xmlns:a16="http://schemas.microsoft.com/office/drawing/2014/main" id="{47FF1526-0415-4A67-AE4E-C55E9DD0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571500"/>
            <a:ext cx="1857375" cy="88265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kumimoji="0" lang="zh-CN" altLang="zh-CN" sz="2000" b="0">
              <a:solidFill>
                <a:srgbClr val="FFFF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334AD676-1F6D-445B-A610-3A29D0E4E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571500"/>
            <a:ext cx="698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39DFC903-5E61-4246-8FB0-52FF0D933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1454150"/>
            <a:ext cx="698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9C720F84-FA87-48BB-BAD1-9F2375334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1974850"/>
            <a:ext cx="698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B36472F4-65E5-4E4F-B565-F54F43249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2492375"/>
            <a:ext cx="698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CEC9BE65-78CD-4D7A-98FA-0C54B04D4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3673475"/>
            <a:ext cx="698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F6EFE729-949C-4D16-B78D-6AD2F150C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4230688"/>
            <a:ext cx="698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31">
            <a:extLst>
              <a:ext uri="{FF2B5EF4-FFF2-40B4-BE49-F238E27FC236}">
                <a16:creationId xmlns:a16="http://schemas.microsoft.com/office/drawing/2014/main" id="{F479F5C1-F069-412F-BC78-5F26ED7FF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4814888"/>
            <a:ext cx="698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32">
            <a:extLst>
              <a:ext uri="{FF2B5EF4-FFF2-40B4-BE49-F238E27FC236}">
                <a16:creationId xmlns:a16="http://schemas.microsoft.com/office/drawing/2014/main" id="{B9DB6E7E-2563-460B-815C-E6C0612A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5564188"/>
            <a:ext cx="698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62679321-83A2-4CC6-9BB5-8FCE04019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571500"/>
            <a:ext cx="0" cy="50069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2" name="Line 34">
            <a:extLst>
              <a:ext uri="{FF2B5EF4-FFF2-40B4-BE49-F238E27FC236}">
                <a16:creationId xmlns:a16="http://schemas.microsoft.com/office/drawing/2014/main" id="{4002FE27-6E43-4A99-9BEC-A8245F003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571500"/>
            <a:ext cx="0" cy="5006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Line 35">
            <a:extLst>
              <a:ext uri="{FF2B5EF4-FFF2-40B4-BE49-F238E27FC236}">
                <a16:creationId xmlns:a16="http://schemas.microsoft.com/office/drawing/2014/main" id="{F399252B-590B-439D-A278-7792162A3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725" y="571500"/>
            <a:ext cx="0" cy="424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4" name="Line 36">
            <a:extLst>
              <a:ext uri="{FF2B5EF4-FFF2-40B4-BE49-F238E27FC236}">
                <a16:creationId xmlns:a16="http://schemas.microsoft.com/office/drawing/2014/main" id="{C047FFCF-F3A2-42E1-8F17-7139D13F1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9438" y="571500"/>
            <a:ext cx="0" cy="50069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Line 37">
            <a:extLst>
              <a:ext uri="{FF2B5EF4-FFF2-40B4-BE49-F238E27FC236}">
                <a16:creationId xmlns:a16="http://schemas.microsoft.com/office/drawing/2014/main" id="{51172BBD-5434-4F53-8C4B-1E8DA78F9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213100"/>
            <a:ext cx="698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7ACEFB13-91AA-494F-9EED-1E7ADFC3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5572125"/>
            <a:ext cx="63261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>
                <a:solidFill>
                  <a:schemeClr val="bg1"/>
                </a:solidFill>
              </a:rPr>
              <a:t>热学内容：</a:t>
            </a:r>
            <a:r>
              <a:rPr lang="zh-CN" altLang="en-US">
                <a:solidFill>
                  <a:srgbClr val="FFFF00"/>
                </a:solidFill>
              </a:rPr>
              <a:t>热力学基础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en-US">
                <a:solidFill>
                  <a:srgbClr val="FFFF00"/>
                </a:solidFill>
              </a:rPr>
              <a:t>气体动理论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>
                <a:solidFill>
                  <a:schemeClr val="bg1"/>
                </a:solidFill>
              </a:rPr>
              <a:t>气体动理论是统计物理学的重要组成部分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DC3684C1-A6C1-46F7-92BC-C1C3AFE1A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643563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说明：</a:t>
            </a:r>
          </a:p>
        </p:txBody>
      </p:sp>
      <p:sp>
        <p:nvSpPr>
          <p:cNvPr id="27688" name="Line 41">
            <a:extLst>
              <a:ext uri="{FF2B5EF4-FFF2-40B4-BE49-F238E27FC236}">
                <a16:creationId xmlns:a16="http://schemas.microsoft.com/office/drawing/2014/main" id="{89D721F1-C88E-41F9-9FF5-F74F8C8F6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582613"/>
            <a:ext cx="18002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9" name="灯片编号占位符 1">
            <a:extLst>
              <a:ext uri="{FF2B5EF4-FFF2-40B4-BE49-F238E27FC236}">
                <a16:creationId xmlns:a16="http://schemas.microsoft.com/office/drawing/2014/main" id="{BC99D8AF-A666-46E5-A6C4-ADABD785571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FCBF3B-5F1C-434E-AE02-8980CEC75104}" type="slidenum">
              <a:rPr lang="en-US" altLang="zh-CN" b="0">
                <a:solidFill>
                  <a:srgbClr val="FF00FF"/>
                </a:solidFill>
              </a:rPr>
              <a:pPr eaLnBrk="1" hangingPunct="1"/>
              <a:t>20</a:t>
            </a:fld>
            <a:r>
              <a:rPr lang="en-US" altLang="zh-CN" b="0">
                <a:solidFill>
                  <a:srgbClr val="FF00FF"/>
                </a:solidFill>
              </a:rPr>
              <a:t>/27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" grpId="0"/>
      <p:bldP spid="46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4A86C3CC-3D0D-475E-9B87-3B24B86AD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38163"/>
            <a:ext cx="5848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克尔效应引起的相位差为：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9E061EC9-0866-43E2-B1FA-92D748948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5313" y="1192213"/>
          <a:ext cx="48926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36" name="公式" r:id="rId3" imgW="1993900" imgH="419100" progId="Equation.3">
                  <p:embed/>
                </p:oleObj>
              </mc:Choice>
              <mc:Fallback>
                <p:oleObj name="公式" r:id="rId3" imgW="1993900" imgH="419100" progId="Equation.3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9E061EC9-0866-43E2-B1FA-92D748948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192213"/>
                        <a:ext cx="4892675" cy="1022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>
            <a:extLst>
              <a:ext uri="{FF2B5EF4-FFF2-40B4-BE49-F238E27FC236}">
                <a16:creationId xmlns:a16="http://schemas.microsoft.com/office/drawing/2014/main" id="{FE89940D-84BA-42C6-AB34-5AF2688F335C}"/>
              </a:ext>
            </a:extLst>
          </p:cNvPr>
          <p:cNvGrpSpPr>
            <a:grpSpLocks/>
          </p:cNvGrpSpPr>
          <p:nvPr/>
        </p:nvGrpSpPr>
        <p:grpSpPr bwMode="auto">
          <a:xfrm>
            <a:off x="615950" y="2428875"/>
            <a:ext cx="8313738" cy="484188"/>
            <a:chOff x="309" y="2372"/>
            <a:chExt cx="5237" cy="305"/>
          </a:xfrm>
        </p:grpSpPr>
        <p:sp>
          <p:nvSpPr>
            <p:cNvPr id="33809" name="Text Box 16">
              <a:extLst>
                <a:ext uri="{FF2B5EF4-FFF2-40B4-BE49-F238E27FC236}">
                  <a16:creationId xmlns:a16="http://schemas.microsoft.com/office/drawing/2014/main" id="{55A9368B-9A7C-4D90-9801-AFD575AF9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2386"/>
              <a:ext cx="3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相位差随电压</a:t>
              </a:r>
              <a:r>
                <a:rPr lang="en-US" altLang="zh-CN" i="1">
                  <a:solidFill>
                    <a:srgbClr val="FFFF00"/>
                  </a:solidFill>
                </a:rPr>
                <a:t>U</a:t>
              </a:r>
              <a:r>
                <a:rPr lang="zh-CN" altLang="en-US">
                  <a:solidFill>
                    <a:schemeClr val="bg1"/>
                  </a:solidFill>
                </a:rPr>
                <a:t>变化而变化，透过</a:t>
              </a:r>
            </a:p>
          </p:txBody>
        </p:sp>
        <p:sp>
          <p:nvSpPr>
            <p:cNvPr id="33810" name="Rectangle 19">
              <a:extLst>
                <a:ext uri="{FF2B5EF4-FFF2-40B4-BE49-F238E27FC236}">
                  <a16:creationId xmlns:a16="http://schemas.microsoft.com/office/drawing/2014/main" id="{C3F53768-9762-4661-8E89-653F843EC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2372"/>
              <a:ext cx="23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P</a:t>
              </a:r>
              <a:r>
                <a:rPr lang="en-US" altLang="zh-CN" baseline="-25000">
                  <a:solidFill>
                    <a:srgbClr val="FFFF00"/>
                  </a:solidFill>
                </a:rPr>
                <a:t>2</a:t>
              </a:r>
              <a:r>
                <a:rPr lang="zh-CN" altLang="en-US">
                  <a:solidFill>
                    <a:schemeClr val="bg1"/>
                  </a:solidFill>
                </a:rPr>
                <a:t>光强（干涉）也变化</a:t>
              </a:r>
            </a:p>
          </p:txBody>
        </p:sp>
      </p:grpSp>
      <p:sp>
        <p:nvSpPr>
          <p:cNvPr id="9" name="Text Box 2">
            <a:extLst>
              <a:ext uri="{FF2B5EF4-FFF2-40B4-BE49-F238E27FC236}">
                <a16:creationId xmlns:a16="http://schemas.microsoft.com/office/drawing/2014/main" id="{1485289B-36DE-41E4-9F5E-FEB5D829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3643313"/>
            <a:ext cx="708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可作为</a:t>
            </a:r>
            <a:r>
              <a:rPr lang="zh-CN" altLang="en-US">
                <a:solidFill>
                  <a:srgbClr val="FFFF00"/>
                </a:solidFill>
              </a:rPr>
              <a:t>光开关</a:t>
            </a:r>
            <a:r>
              <a:rPr lang="zh-CN" altLang="en-US">
                <a:solidFill>
                  <a:schemeClr val="bg1"/>
                </a:solidFill>
              </a:rPr>
              <a:t>（响应时间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</a:t>
            </a:r>
            <a:r>
              <a:rPr lang="en-US" altLang="zh-CN">
                <a:solidFill>
                  <a:srgbClr val="FFFF00"/>
                </a:solidFill>
              </a:rPr>
              <a:t>10</a:t>
            </a:r>
            <a:r>
              <a:rPr lang="en-US" altLang="zh-CN" baseline="30000">
                <a:solidFill>
                  <a:srgbClr val="FFFF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FFFF00"/>
                </a:solidFill>
              </a:rPr>
              <a:t>9</a:t>
            </a:r>
            <a:r>
              <a:rPr lang="en-US" altLang="zh-CN">
                <a:solidFill>
                  <a:srgbClr val="FFFF00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），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903BF5-FF60-4B2F-BA23-20C56362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07181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克尔盒的应用：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728940E-5864-479E-9BD9-F0A58887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714875"/>
            <a:ext cx="3868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克尔盒的缺点：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F63A01E-F490-46C6-918F-78F4D8BB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4181475"/>
            <a:ext cx="337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用于高速摄影、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7123711-FA03-4446-804E-F70290550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4181475"/>
            <a:ext cx="466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脉冲激光系统 </a:t>
            </a:r>
            <a:r>
              <a:rPr lang="zh-CN" altLang="en-US">
                <a:solidFill>
                  <a:schemeClr val="bg1"/>
                </a:solidFill>
                <a:sym typeface="MT Extra" panose="05050102010205020202" pitchFamily="18" charset="2"/>
              </a:rPr>
              <a:t></a:t>
            </a:r>
          </a:p>
        </p:txBody>
      </p:sp>
      <p:grpSp>
        <p:nvGrpSpPr>
          <p:cNvPr id="5" name="组合 18">
            <a:extLst>
              <a:ext uri="{FF2B5EF4-FFF2-40B4-BE49-F238E27FC236}">
                <a16:creationId xmlns:a16="http://schemas.microsoft.com/office/drawing/2014/main" id="{C2E8EB11-868E-40D9-95A3-B783A5B8B5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286375"/>
            <a:ext cx="7072313" cy="1000125"/>
            <a:chOff x="1142976" y="4929198"/>
            <a:chExt cx="7072362" cy="1000132"/>
          </a:xfrm>
        </p:grpSpPr>
        <p:sp>
          <p:nvSpPr>
            <p:cNvPr id="33804" name="Rectangle 5">
              <a:extLst>
                <a:ext uri="{FF2B5EF4-FFF2-40B4-BE49-F238E27FC236}">
                  <a16:creationId xmlns:a16="http://schemas.microsoft.com/office/drawing/2014/main" id="{41FCA36C-0868-430A-9E7B-91BB3696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76" y="5467665"/>
              <a:ext cx="48339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和加数万伏的高电压，</a:t>
              </a:r>
            </a:p>
          </p:txBody>
        </p:sp>
        <p:sp>
          <p:nvSpPr>
            <p:cNvPr id="33805" name="Rectangle 10">
              <a:extLst>
                <a:ext uri="{FF2B5EF4-FFF2-40B4-BE49-F238E27FC236}">
                  <a16:creationId xmlns:a16="http://schemas.microsoft.com/office/drawing/2014/main" id="{9BD758FE-CF78-491B-9C8B-35C7ADC01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76" y="4929198"/>
              <a:ext cx="3101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硝基苯有毒，</a:t>
              </a:r>
            </a:p>
          </p:txBody>
        </p:sp>
        <p:sp>
          <p:nvSpPr>
            <p:cNvPr id="33806" name="Rectangle 11">
              <a:extLst>
                <a:ext uri="{FF2B5EF4-FFF2-40B4-BE49-F238E27FC236}">
                  <a16:creationId xmlns:a16="http://schemas.microsoft.com/office/drawing/2014/main" id="{3B716E87-54C0-4F23-AF5F-97B18C858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888" y="4929198"/>
              <a:ext cx="3981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需要极高的纯度</a:t>
              </a:r>
            </a:p>
          </p:txBody>
        </p:sp>
        <p:sp>
          <p:nvSpPr>
            <p:cNvPr id="33807" name="Rectangle 12">
              <a:extLst>
                <a:ext uri="{FF2B5EF4-FFF2-40B4-BE49-F238E27FC236}">
                  <a16:creationId xmlns:a16="http://schemas.microsoft.com/office/drawing/2014/main" id="{489A8D7F-C769-4DE8-9FA3-E9932356C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810" y="5467665"/>
              <a:ext cx="3733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故现在很少用。</a:t>
              </a:r>
            </a:p>
          </p:txBody>
        </p:sp>
        <p:sp>
          <p:nvSpPr>
            <p:cNvPr id="33808" name="Rectangle 13">
              <a:extLst>
                <a:ext uri="{FF2B5EF4-FFF2-40B4-BE49-F238E27FC236}">
                  <a16:creationId xmlns:a16="http://schemas.microsoft.com/office/drawing/2014/main" id="{D60B18B1-81BD-4632-B794-225B3231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64" y="4929198"/>
              <a:ext cx="24701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易爆炸，</a:t>
              </a:r>
            </a:p>
          </p:txBody>
        </p:sp>
      </p:grpSp>
      <p:sp>
        <p:nvSpPr>
          <p:cNvPr id="33803" name="灯片编号占位符 1">
            <a:extLst>
              <a:ext uri="{FF2B5EF4-FFF2-40B4-BE49-F238E27FC236}">
                <a16:creationId xmlns:a16="http://schemas.microsoft.com/office/drawing/2014/main" id="{E93C6124-0801-48B8-997D-A8A97D0EC7A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F1EFE5-87EA-4F06-97A5-6224839C77F0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9" grpId="0" build="p" autoUpdateAnimBg="0"/>
      <p:bldP spid="10" grpId="0" autoUpdateAnimBg="0"/>
      <p:bldP spid="11" grpId="0" autoUpdateAnimBg="0"/>
      <p:bldP spid="13" grpId="0" autoUpdateAnimBg="0"/>
      <p:bldP spid="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>
            <a:extLst>
              <a:ext uri="{FF2B5EF4-FFF2-40B4-BE49-F238E27FC236}">
                <a16:creationId xmlns:a16="http://schemas.microsoft.com/office/drawing/2014/main" id="{58088622-6B11-4322-8E62-51F1322B7AFB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1773238"/>
            <a:ext cx="685800" cy="2514600"/>
            <a:chOff x="4224" y="1152"/>
            <a:chExt cx="432" cy="1584"/>
          </a:xfrm>
        </p:grpSpPr>
        <p:sp>
          <p:nvSpPr>
            <p:cNvPr id="34871" name="Freeform 72">
              <a:extLst>
                <a:ext uri="{FF2B5EF4-FFF2-40B4-BE49-F238E27FC236}">
                  <a16:creationId xmlns:a16="http://schemas.microsoft.com/office/drawing/2014/main" id="{3D607D19-8CEC-4870-AF7A-3DF9A905B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152"/>
              <a:ext cx="384" cy="1584"/>
            </a:xfrm>
            <a:custGeom>
              <a:avLst/>
              <a:gdLst>
                <a:gd name="T0" fmla="*/ 0 w 528"/>
                <a:gd name="T1" fmla="*/ 0 h 1440"/>
                <a:gd name="T2" fmla="*/ 4 w 528"/>
                <a:gd name="T3" fmla="*/ 2422 h 1440"/>
                <a:gd name="T4" fmla="*/ 4 w 528"/>
                <a:gd name="T5" fmla="*/ 6619 h 1440"/>
                <a:gd name="T6" fmla="*/ 0 w 528"/>
                <a:gd name="T7" fmla="*/ 4184 h 1440"/>
                <a:gd name="T8" fmla="*/ 0 w 528"/>
                <a:gd name="T9" fmla="*/ 0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0"/>
                <a:gd name="T17" fmla="*/ 528 w 528"/>
                <a:gd name="T18" fmla="*/ 1440 h 1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0">
                  <a:moveTo>
                    <a:pt x="0" y="0"/>
                  </a:moveTo>
                  <a:lnTo>
                    <a:pt x="528" y="528"/>
                  </a:lnTo>
                  <a:lnTo>
                    <a:pt x="528" y="1440"/>
                  </a:lnTo>
                  <a:lnTo>
                    <a:pt x="0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Text Box 73">
              <a:extLst>
                <a:ext uri="{FF2B5EF4-FFF2-40B4-BE49-F238E27FC236}">
                  <a16:creationId xmlns:a16="http://schemas.microsoft.com/office/drawing/2014/main" id="{07F4EEA3-5D34-4395-9446-2D0C68A37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1681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00"/>
                  </a:solidFill>
                </a:rPr>
                <a:t>屏</a:t>
              </a:r>
            </a:p>
          </p:txBody>
        </p:sp>
      </p:grpSp>
      <p:grpSp>
        <p:nvGrpSpPr>
          <p:cNvPr id="3" name="Group 71">
            <a:extLst>
              <a:ext uri="{FF2B5EF4-FFF2-40B4-BE49-F238E27FC236}">
                <a16:creationId xmlns:a16="http://schemas.microsoft.com/office/drawing/2014/main" id="{F2604541-9C67-4A78-AC06-6D0E3E1F85B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771650"/>
            <a:ext cx="725488" cy="2514600"/>
            <a:chOff x="4224" y="1152"/>
            <a:chExt cx="457" cy="1584"/>
          </a:xfrm>
        </p:grpSpPr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07091EE5-D7DC-4B78-A5FF-C51888973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152"/>
              <a:ext cx="384" cy="1584"/>
            </a:xfrm>
            <a:custGeom>
              <a:avLst/>
              <a:gdLst>
                <a:gd name="T0" fmla="*/ 0 w 528"/>
                <a:gd name="T1" fmla="*/ 0 h 1440"/>
                <a:gd name="T2" fmla="*/ 528 w 528"/>
                <a:gd name="T3" fmla="*/ 528 h 1440"/>
                <a:gd name="T4" fmla="*/ 528 w 528"/>
                <a:gd name="T5" fmla="*/ 1440 h 1440"/>
                <a:gd name="T6" fmla="*/ 0 w 528"/>
                <a:gd name="T7" fmla="*/ 912 h 1440"/>
                <a:gd name="T8" fmla="*/ 0 w 528"/>
                <a:gd name="T9" fmla="*/ 0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0"/>
                <a:gd name="T17" fmla="*/ 528 w 528"/>
                <a:gd name="T18" fmla="*/ 1440 h 1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0">
                  <a:moveTo>
                    <a:pt x="0" y="0"/>
                  </a:moveTo>
                  <a:lnTo>
                    <a:pt x="528" y="528"/>
                  </a:lnTo>
                  <a:lnTo>
                    <a:pt x="528" y="1440"/>
                  </a:lnTo>
                  <a:lnTo>
                    <a:pt x="0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70" name="Text Box 73">
              <a:extLst>
                <a:ext uri="{FF2B5EF4-FFF2-40B4-BE49-F238E27FC236}">
                  <a16:creationId xmlns:a16="http://schemas.microsoft.com/office/drawing/2014/main" id="{194BF985-A46F-4F01-9E4A-36CE0E4C1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" y="1681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FF"/>
                  </a:solidFill>
                </a:rPr>
                <a:t>屏</a:t>
              </a:r>
            </a:p>
          </p:txBody>
        </p:sp>
      </p:grpSp>
      <p:sp>
        <p:nvSpPr>
          <p:cNvPr id="21" name="Oval 53">
            <a:extLst>
              <a:ext uri="{FF2B5EF4-FFF2-40B4-BE49-F238E27FC236}">
                <a16:creationId xmlns:a16="http://schemas.microsoft.com/office/drawing/2014/main" id="{F99B63BE-7AC2-4225-BCE0-EC15311C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405063"/>
            <a:ext cx="533400" cy="1295400"/>
          </a:xfrm>
          <a:prstGeom prst="ellipse">
            <a:avLst/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PerspectiveFront">
              <a:rot lat="1500000" lon="1799995" rev="0"/>
            </a:camera>
            <a:lightRig rig="legacyFlat3" dir="t"/>
          </a:scene3d>
          <a:sp3d extrusionH="1635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Oval 54">
            <a:extLst>
              <a:ext uri="{FF2B5EF4-FFF2-40B4-BE49-F238E27FC236}">
                <a16:creationId xmlns:a16="http://schemas.microsoft.com/office/drawing/2014/main" id="{08DB7AAC-8B60-4263-854E-96C754DC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2395538"/>
            <a:ext cx="533400" cy="1295400"/>
          </a:xfrm>
          <a:prstGeom prst="ellipse">
            <a:avLst/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PerspectiveFront">
              <a:rot lat="1500000" lon="1799995" rev="0"/>
            </a:camera>
            <a:lightRig rig="legacyFlat3" dir="t"/>
          </a:scene3d>
          <a:sp3d extrusionH="1635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Line 55">
            <a:extLst>
              <a:ext uri="{FF2B5EF4-FFF2-40B4-BE49-F238E27FC236}">
                <a16:creationId xmlns:a16="http://schemas.microsoft.com/office/drawing/2014/main" id="{532FC815-1758-4A55-82DD-A4B5EA08E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3038475"/>
            <a:ext cx="2160587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56">
            <a:extLst>
              <a:ext uri="{FF2B5EF4-FFF2-40B4-BE49-F238E27FC236}">
                <a16:creationId xmlns:a16="http://schemas.microsoft.com/office/drawing/2014/main" id="{EB38039B-6BD8-4230-BA4F-44C9C981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401638"/>
            <a:ext cx="5035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66FF33"/>
                </a:solidFill>
              </a:rPr>
              <a:t>§</a:t>
            </a:r>
            <a:r>
              <a:rPr lang="en-US" altLang="zh-CN" sz="3200">
                <a:solidFill>
                  <a:srgbClr val="66FF33"/>
                </a:solidFill>
                <a:ea typeface="黑体" panose="02010609060101010101" pitchFamily="49" charset="-122"/>
              </a:rPr>
              <a:t>14.15</a:t>
            </a:r>
            <a:r>
              <a:rPr lang="en-US" altLang="zh-CN" sz="32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旋光效应简介</a:t>
            </a:r>
            <a:endParaRPr lang="zh-CN" altLang="en-US" sz="3200">
              <a:solidFill>
                <a:srgbClr val="66FF33"/>
              </a:solidFill>
              <a:latin typeface="方正书宋简体"/>
            </a:endParaRP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30A89363-903C-4296-84CD-8EFD7E814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081088"/>
            <a:ext cx="363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solidFill>
                  <a:srgbClr val="FFFF00"/>
                </a:solidFill>
                <a:latin typeface="黑体" panose="02010609060101010101" pitchFamily="49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旋光效应</a:t>
            </a:r>
            <a:r>
              <a:rPr lang="zh-CN" altLang="en-US" sz="2800">
                <a:solidFill>
                  <a:srgbClr val="FFFF00"/>
                </a:solidFill>
                <a:latin typeface="黑体" panose="02010609060101010101" pitchFamily="49" charset="-122"/>
              </a:rPr>
              <a:t>实验</a:t>
            </a:r>
          </a:p>
        </p:txBody>
      </p:sp>
      <p:sp>
        <p:nvSpPr>
          <p:cNvPr id="26" name="Text Box 58">
            <a:extLst>
              <a:ext uri="{FF2B5EF4-FFF2-40B4-BE49-F238E27FC236}">
                <a16:creationId xmlns:a16="http://schemas.microsoft.com/office/drawing/2014/main" id="{853AA5C7-F199-478A-B270-834F2776A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633538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实验装置</a:t>
            </a:r>
          </a:p>
        </p:txBody>
      </p:sp>
      <p:sp>
        <p:nvSpPr>
          <p:cNvPr id="27" name="Text Box 59">
            <a:extLst>
              <a:ext uri="{FF2B5EF4-FFF2-40B4-BE49-F238E27FC236}">
                <a16:creationId xmlns:a16="http://schemas.microsoft.com/office/drawing/2014/main" id="{5949262E-E63F-4859-AA27-172960D4E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729038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偏振片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Line 60">
            <a:extLst>
              <a:ext uri="{FF2B5EF4-FFF2-40B4-BE49-F238E27FC236}">
                <a16:creationId xmlns:a16="http://schemas.microsoft.com/office/drawing/2014/main" id="{E9D10695-70D5-458C-A657-95B3E2D50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5963" y="2416175"/>
            <a:ext cx="0" cy="121920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61">
            <a:extLst>
              <a:ext uri="{FF2B5EF4-FFF2-40B4-BE49-F238E27FC236}">
                <a16:creationId xmlns:a16="http://schemas.microsoft.com/office/drawing/2014/main" id="{538B8DE9-A4C5-4DD0-BD59-482AA2AC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988" y="379571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偏振片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" name="Group 62">
            <a:extLst>
              <a:ext uri="{FF2B5EF4-FFF2-40B4-BE49-F238E27FC236}">
                <a16:creationId xmlns:a16="http://schemas.microsoft.com/office/drawing/2014/main" id="{A81AB9E1-8EF1-4056-AC96-E9CAA288ED8C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2852738"/>
            <a:ext cx="1008062" cy="304800"/>
            <a:chOff x="476" y="1680"/>
            <a:chExt cx="635" cy="192"/>
          </a:xfrm>
        </p:grpSpPr>
        <p:sp>
          <p:nvSpPr>
            <p:cNvPr id="34864" name="Line 63">
              <a:extLst>
                <a:ext uri="{FF2B5EF4-FFF2-40B4-BE49-F238E27FC236}">
                  <a16:creationId xmlns:a16="http://schemas.microsoft.com/office/drawing/2014/main" id="{0CF215C3-37B6-4618-A82B-EEAB9F3B7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776"/>
              <a:ext cx="63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65" name="Object 12">
              <a:extLst>
                <a:ext uri="{FF2B5EF4-FFF2-40B4-BE49-F238E27FC236}">
                  <a16:creationId xmlns:a16="http://schemas.microsoft.com/office/drawing/2014/main" id="{BE215010-B044-4A31-BF46-0EB362E980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6" y="1709"/>
            <a:ext cx="12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896" name="Equation" r:id="rId4" imgW="85629" imgH="95216" progId="Equation.3">
                    <p:embed/>
                  </p:oleObj>
                </mc:Choice>
                <mc:Fallback>
                  <p:oleObj name="Equation" r:id="rId4" imgW="85629" imgH="95216" progId="Equation.3">
                    <p:embed/>
                    <p:pic>
                      <p:nvPicPr>
                        <p:cNvPr id="34865" name="Object 12">
                          <a:extLst>
                            <a:ext uri="{FF2B5EF4-FFF2-40B4-BE49-F238E27FC236}">
                              <a16:creationId xmlns:a16="http://schemas.microsoft.com/office/drawing/2014/main" id="{BE215010-B044-4A31-BF46-0EB362E980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1709"/>
                          <a:ext cx="12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6" name="Object 13">
              <a:extLst>
                <a:ext uri="{FF2B5EF4-FFF2-40B4-BE49-F238E27FC236}">
                  <a16:creationId xmlns:a16="http://schemas.microsoft.com/office/drawing/2014/main" id="{60C04F5C-14D5-4E25-8776-A8A2A95FC2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5" y="1709"/>
            <a:ext cx="12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897" name="Equation" r:id="rId6" imgW="85629" imgH="95216" progId="Equation.3">
                    <p:embed/>
                  </p:oleObj>
                </mc:Choice>
                <mc:Fallback>
                  <p:oleObj name="Equation" r:id="rId6" imgW="85629" imgH="95216" progId="Equation.3">
                    <p:embed/>
                    <p:pic>
                      <p:nvPicPr>
                        <p:cNvPr id="34866" name="Object 13">
                          <a:extLst>
                            <a:ext uri="{FF2B5EF4-FFF2-40B4-BE49-F238E27FC236}">
                              <a16:creationId xmlns:a16="http://schemas.microsoft.com/office/drawing/2014/main" id="{60C04F5C-14D5-4E25-8776-A8A2A95FC2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" y="1709"/>
                          <a:ext cx="12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7" name="Line 66">
              <a:extLst>
                <a:ext uri="{FF2B5EF4-FFF2-40B4-BE49-F238E27FC236}">
                  <a16:creationId xmlns:a16="http://schemas.microsoft.com/office/drawing/2014/main" id="{4749CEFA-5EBD-4006-BE1E-DE98EAD3C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1680"/>
              <a:ext cx="0" cy="19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8" name="Line 67">
              <a:extLst>
                <a:ext uri="{FF2B5EF4-FFF2-40B4-BE49-F238E27FC236}">
                  <a16:creationId xmlns:a16="http://schemas.microsoft.com/office/drawing/2014/main" id="{F235C1EC-6B02-4C53-A754-82F3E7465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1680"/>
              <a:ext cx="0" cy="19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Text Box 68">
            <a:extLst>
              <a:ext uri="{FF2B5EF4-FFF2-40B4-BE49-F238E27FC236}">
                <a16:creationId xmlns:a16="http://schemas.microsoft.com/office/drawing/2014/main" id="{78CB37AC-85CE-4413-AE2D-32C04BDA1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4311650"/>
            <a:ext cx="2363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实验结果</a:t>
            </a:r>
          </a:p>
        </p:txBody>
      </p:sp>
      <p:sp>
        <p:nvSpPr>
          <p:cNvPr id="37" name="Text Box 69">
            <a:extLst>
              <a:ext uri="{FF2B5EF4-FFF2-40B4-BE49-F238E27FC236}">
                <a16:creationId xmlns:a16="http://schemas.microsoft.com/office/drawing/2014/main" id="{E2B45FA7-7E0D-4CF8-A7AB-9327DBDE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781550"/>
            <a:ext cx="8228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从石英晶片出射的是线偏振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光，振动面旋转了一个角度。</a:t>
            </a:r>
            <a:r>
              <a:rPr lang="zh-CN" altLang="en-US">
                <a:solidFill>
                  <a:schemeClr val="bg1"/>
                </a:solidFill>
              </a:rPr>
              <a:t>石英晶片具有旋光性。</a:t>
            </a: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B486B95A-FB92-4CB4-9798-430D6A5C0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5834063"/>
            <a:ext cx="8256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两类旋光物质</a:t>
            </a:r>
            <a:r>
              <a:rPr lang="en-US" altLang="zh-CN">
                <a:solidFill>
                  <a:schemeClr val="bg1"/>
                </a:solidFill>
              </a:rPr>
              <a:t>: </a:t>
            </a:r>
            <a:r>
              <a:rPr lang="zh-CN" altLang="en-US">
                <a:solidFill>
                  <a:schemeClr val="bg1"/>
                </a:solidFill>
              </a:rPr>
              <a:t>左旋光物质和右旋光物质（面向光传播方向）</a:t>
            </a:r>
          </a:p>
        </p:txBody>
      </p:sp>
      <p:sp>
        <p:nvSpPr>
          <p:cNvPr id="42" name="AutoShape 74">
            <a:extLst>
              <a:ext uri="{FF2B5EF4-FFF2-40B4-BE49-F238E27FC236}">
                <a16:creationId xmlns:a16="http://schemas.microsoft.com/office/drawing/2014/main" id="{7C19856C-7DE7-450E-B07C-63B324A3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2166938"/>
            <a:ext cx="1143000" cy="733425"/>
          </a:xfrm>
          <a:prstGeom prst="curvedDownArrow">
            <a:avLst>
              <a:gd name="adj1" fmla="val 23810"/>
              <a:gd name="adj2" fmla="val 60173"/>
              <a:gd name="adj3" fmla="val 2619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Line 75">
            <a:extLst>
              <a:ext uri="{FF2B5EF4-FFF2-40B4-BE49-F238E27FC236}">
                <a16:creationId xmlns:a16="http://schemas.microsoft.com/office/drawing/2014/main" id="{5FF10080-3CE7-46A5-BCE5-A4CCFAE5A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5" y="3028950"/>
            <a:ext cx="1447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76">
            <a:extLst>
              <a:ext uri="{FF2B5EF4-FFF2-40B4-BE49-F238E27FC236}">
                <a16:creationId xmlns:a16="http://schemas.microsoft.com/office/drawing/2014/main" id="{0752B8CC-43AD-47F1-B480-9C00A278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724400"/>
            <a:ext cx="363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FF66"/>
                </a:solidFill>
              </a:rPr>
              <a:t>•</a:t>
            </a:r>
          </a:p>
        </p:txBody>
      </p:sp>
      <p:sp>
        <p:nvSpPr>
          <p:cNvPr id="45" name="Rectangle 77">
            <a:extLst>
              <a:ext uri="{FF2B5EF4-FFF2-40B4-BE49-F238E27FC236}">
                <a16:creationId xmlns:a16="http://schemas.microsoft.com/office/drawing/2014/main" id="{E235DEAC-08D0-451D-ADBE-3E1C0104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5727700"/>
            <a:ext cx="363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FF66"/>
                </a:solidFill>
              </a:rPr>
              <a:t>•</a:t>
            </a:r>
          </a:p>
        </p:txBody>
      </p:sp>
      <p:sp>
        <p:nvSpPr>
          <p:cNvPr id="46" name="Line 78">
            <a:extLst>
              <a:ext uri="{FF2B5EF4-FFF2-40B4-BE49-F238E27FC236}">
                <a16:creationId xmlns:a16="http://schemas.microsoft.com/office/drawing/2014/main" id="{FDE72BA3-CF8C-4DCB-BB24-8D42D6A6B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0" y="3038475"/>
            <a:ext cx="1223963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9">
            <a:extLst>
              <a:ext uri="{FF2B5EF4-FFF2-40B4-BE49-F238E27FC236}">
                <a16:creationId xmlns:a16="http://schemas.microsoft.com/office/drawing/2014/main" id="{986B42D0-D64E-4021-9900-11F8F35F26CB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2894013"/>
            <a:ext cx="431800" cy="304800"/>
            <a:chOff x="1383" y="1706"/>
            <a:chExt cx="272" cy="192"/>
          </a:xfrm>
        </p:grpSpPr>
        <p:sp>
          <p:nvSpPr>
            <p:cNvPr id="34861" name="Line 80">
              <a:extLst>
                <a:ext uri="{FF2B5EF4-FFF2-40B4-BE49-F238E27FC236}">
                  <a16:creationId xmlns:a16="http://schemas.microsoft.com/office/drawing/2014/main" id="{FFAAFF7A-6BB0-4498-A835-4FE7FB75B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706"/>
              <a:ext cx="0" cy="19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Line 81">
              <a:extLst>
                <a:ext uri="{FF2B5EF4-FFF2-40B4-BE49-F238E27FC236}">
                  <a16:creationId xmlns:a16="http://schemas.microsoft.com/office/drawing/2014/main" id="{FF5A50C1-DB3C-4274-AEF0-3DD83364A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706"/>
              <a:ext cx="0" cy="19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Line 82">
              <a:extLst>
                <a:ext uri="{FF2B5EF4-FFF2-40B4-BE49-F238E27FC236}">
                  <a16:creationId xmlns:a16="http://schemas.microsoft.com/office/drawing/2014/main" id="{DF24485A-9CDD-4B45-B80A-71DA8FC8F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706"/>
              <a:ext cx="0" cy="19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9" name="Line 83">
            <a:extLst>
              <a:ext uri="{FF2B5EF4-FFF2-40B4-BE49-F238E27FC236}">
                <a16:creationId xmlns:a16="http://schemas.microsoft.com/office/drawing/2014/main" id="{53622B7C-EB62-4247-B025-97B5C8437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2827338"/>
            <a:ext cx="431800" cy="433387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84">
            <a:extLst>
              <a:ext uri="{FF2B5EF4-FFF2-40B4-BE49-F238E27FC236}">
                <a16:creationId xmlns:a16="http://schemas.microsoft.com/office/drawing/2014/main" id="{D06C66D2-2915-458D-9AE0-73B88C5A1E17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2462213"/>
            <a:ext cx="1730375" cy="1079500"/>
            <a:chOff x="1813" y="1434"/>
            <a:chExt cx="1090" cy="680"/>
          </a:xfrm>
        </p:grpSpPr>
        <p:sp>
          <p:nvSpPr>
            <p:cNvPr id="34856" name="AutoShape 85">
              <a:extLst>
                <a:ext uri="{FF2B5EF4-FFF2-40B4-BE49-F238E27FC236}">
                  <a16:creationId xmlns:a16="http://schemas.microsoft.com/office/drawing/2014/main" id="{3A536485-5C3E-4246-8AE7-A4A851534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1434"/>
              <a:ext cx="1089" cy="680"/>
            </a:xfrm>
            <a:prstGeom prst="cube">
              <a:avLst>
                <a:gd name="adj" fmla="val 26667"/>
              </a:avLst>
            </a:prstGeom>
            <a:solidFill>
              <a:srgbClr val="969696">
                <a:alpha val="50980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4857" name="Group 86">
              <a:extLst>
                <a:ext uri="{FF2B5EF4-FFF2-40B4-BE49-F238E27FC236}">
                  <a16:creationId xmlns:a16="http://schemas.microsoft.com/office/drawing/2014/main" id="{D2BE318E-5847-401E-B118-EBC379A70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4" y="1525"/>
              <a:ext cx="1089" cy="454"/>
              <a:chOff x="1701" y="1525"/>
              <a:chExt cx="1089" cy="454"/>
            </a:xfrm>
          </p:grpSpPr>
          <p:sp>
            <p:nvSpPr>
              <p:cNvPr id="34858" name="Line 87">
                <a:extLst>
                  <a:ext uri="{FF2B5EF4-FFF2-40B4-BE49-F238E27FC236}">
                    <a16:creationId xmlns:a16="http://schemas.microsoft.com/office/drawing/2014/main" id="{D7A82AE9-3001-4A10-96F6-F0EA3587B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979"/>
                <a:ext cx="99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9" name="Line 88">
                <a:extLst>
                  <a:ext uri="{FF2B5EF4-FFF2-40B4-BE49-F238E27FC236}">
                    <a16:creationId xmlns:a16="http://schemas.microsoft.com/office/drawing/2014/main" id="{4A79C711-1AB8-4AA9-AF6E-8857DE555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1525"/>
                <a:ext cx="999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0" name="Line 89">
                <a:extLst>
                  <a:ext uri="{FF2B5EF4-FFF2-40B4-BE49-F238E27FC236}">
                    <a16:creationId xmlns:a16="http://schemas.microsoft.com/office/drawing/2014/main" id="{AFA74F48-5B9A-43A4-8648-00675236B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706"/>
                <a:ext cx="104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90">
            <a:extLst>
              <a:ext uri="{FF2B5EF4-FFF2-40B4-BE49-F238E27FC236}">
                <a16:creationId xmlns:a16="http://schemas.microsoft.com/office/drawing/2014/main" id="{D50EC81F-0A84-469D-95C3-209765E4D393}"/>
              </a:ext>
            </a:extLst>
          </p:cNvPr>
          <p:cNvGrpSpPr>
            <a:grpSpLocks/>
          </p:cNvGrpSpPr>
          <p:nvPr/>
        </p:nvGrpSpPr>
        <p:grpSpPr bwMode="auto">
          <a:xfrm>
            <a:off x="6407150" y="2894013"/>
            <a:ext cx="749300" cy="236537"/>
            <a:chOff x="4040" y="1706"/>
            <a:chExt cx="472" cy="149"/>
          </a:xfrm>
        </p:grpSpPr>
        <p:sp>
          <p:nvSpPr>
            <p:cNvPr id="34853" name="Line 91">
              <a:extLst>
                <a:ext uri="{FF2B5EF4-FFF2-40B4-BE49-F238E27FC236}">
                  <a16:creationId xmlns:a16="http://schemas.microsoft.com/office/drawing/2014/main" id="{F789B50D-DB5C-40DB-9A61-90970844A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1719"/>
              <a:ext cx="135" cy="136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Line 92">
              <a:extLst>
                <a:ext uri="{FF2B5EF4-FFF2-40B4-BE49-F238E27FC236}">
                  <a16:creationId xmlns:a16="http://schemas.microsoft.com/office/drawing/2014/main" id="{AC16921D-989C-4440-AD83-22181C094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706"/>
              <a:ext cx="135" cy="136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Line 93">
              <a:extLst>
                <a:ext uri="{FF2B5EF4-FFF2-40B4-BE49-F238E27FC236}">
                  <a16:creationId xmlns:a16="http://schemas.microsoft.com/office/drawing/2014/main" id="{9A56582F-56D6-4ACD-9D0F-5374099FB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706"/>
              <a:ext cx="135" cy="136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94">
            <a:extLst>
              <a:ext uri="{FF2B5EF4-FFF2-40B4-BE49-F238E27FC236}">
                <a16:creationId xmlns:a16="http://schemas.microsoft.com/office/drawing/2014/main" id="{25ED7D51-E67C-42B2-A3C9-2D46EE277D50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2894013"/>
            <a:ext cx="598487" cy="288925"/>
            <a:chOff x="2868" y="1706"/>
            <a:chExt cx="377" cy="182"/>
          </a:xfrm>
        </p:grpSpPr>
        <p:sp>
          <p:nvSpPr>
            <p:cNvPr id="34850" name="Line 95">
              <a:extLst>
                <a:ext uri="{FF2B5EF4-FFF2-40B4-BE49-F238E27FC236}">
                  <a16:creationId xmlns:a16="http://schemas.microsoft.com/office/drawing/2014/main" id="{E62E1869-72C0-4D22-B8D0-31A7AB09D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50180">
              <a:off x="3002" y="1706"/>
              <a:ext cx="105" cy="18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Line 96">
              <a:extLst>
                <a:ext uri="{FF2B5EF4-FFF2-40B4-BE49-F238E27FC236}">
                  <a16:creationId xmlns:a16="http://schemas.microsoft.com/office/drawing/2014/main" id="{6C992CCD-042E-4782-9A40-7A9E6F06D3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50180">
              <a:off x="2868" y="1706"/>
              <a:ext cx="105" cy="18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97">
              <a:extLst>
                <a:ext uri="{FF2B5EF4-FFF2-40B4-BE49-F238E27FC236}">
                  <a16:creationId xmlns:a16="http://schemas.microsoft.com/office/drawing/2014/main" id="{A31C92D6-F312-492D-882C-9809B91974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50180">
              <a:off x="3140" y="1706"/>
              <a:ext cx="105" cy="18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" name="Text Box 98">
            <a:extLst>
              <a:ext uri="{FF2B5EF4-FFF2-40B4-BE49-F238E27FC236}">
                <a16:creationId xmlns:a16="http://schemas.microsoft.com/office/drawing/2014/main" id="{8B3B7400-8BE7-4C15-95D3-05985EA2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374015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石英晶片</a:t>
            </a:r>
          </a:p>
        </p:txBody>
      </p:sp>
      <p:grpSp>
        <p:nvGrpSpPr>
          <p:cNvPr id="10" name="Group 99">
            <a:extLst>
              <a:ext uri="{FF2B5EF4-FFF2-40B4-BE49-F238E27FC236}">
                <a16:creationId xmlns:a16="http://schemas.microsoft.com/office/drawing/2014/main" id="{8C05FF14-C939-4F01-9EA5-9E33007EDCAF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958975"/>
            <a:ext cx="1441450" cy="576263"/>
            <a:chOff x="1927" y="1117"/>
            <a:chExt cx="908" cy="363"/>
          </a:xfrm>
        </p:grpSpPr>
        <p:sp>
          <p:nvSpPr>
            <p:cNvPr id="34846" name="Line 100">
              <a:extLst>
                <a:ext uri="{FF2B5EF4-FFF2-40B4-BE49-F238E27FC236}">
                  <a16:creationId xmlns:a16="http://schemas.microsoft.com/office/drawing/2014/main" id="{2EB366F8-CCA0-4EDA-810C-E49CF6568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253"/>
              <a:ext cx="0" cy="227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Line 101">
              <a:extLst>
                <a:ext uri="{FF2B5EF4-FFF2-40B4-BE49-F238E27FC236}">
                  <a16:creationId xmlns:a16="http://schemas.microsoft.com/office/drawing/2014/main" id="{EFF8C0BB-517B-4C06-9D69-8AEE34D6F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253"/>
              <a:ext cx="0" cy="227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102">
              <a:extLst>
                <a:ext uri="{FF2B5EF4-FFF2-40B4-BE49-F238E27FC236}">
                  <a16:creationId xmlns:a16="http://schemas.microsoft.com/office/drawing/2014/main" id="{D7D3122C-CE32-48CD-BD3C-B0BFD75A6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44"/>
              <a:ext cx="908" cy="0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49" name="Object 14">
              <a:extLst>
                <a:ext uri="{FF2B5EF4-FFF2-40B4-BE49-F238E27FC236}">
                  <a16:creationId xmlns:a16="http://schemas.microsoft.com/office/drawing/2014/main" id="{E5B4A74F-AD1B-4374-B4ED-25728880CD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1117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898" name="公式" r:id="rId8" imgW="228753" imgH="285648" progId="Equation.3">
                    <p:embed/>
                  </p:oleObj>
                </mc:Choice>
                <mc:Fallback>
                  <p:oleObj name="公式" r:id="rId8" imgW="228753" imgH="285648" progId="Equation.3">
                    <p:embed/>
                    <p:pic>
                      <p:nvPicPr>
                        <p:cNvPr id="34849" name="Object 14">
                          <a:extLst>
                            <a:ext uri="{FF2B5EF4-FFF2-40B4-BE49-F238E27FC236}">
                              <a16:creationId xmlns:a16="http://schemas.microsoft.com/office/drawing/2014/main" id="{E5B4A74F-AD1B-4374-B4ED-25728880CD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117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5" name="灯片编号占位符 1">
            <a:extLst>
              <a:ext uri="{FF2B5EF4-FFF2-40B4-BE49-F238E27FC236}">
                <a16:creationId xmlns:a16="http://schemas.microsoft.com/office/drawing/2014/main" id="{51946425-525C-47C2-9A2E-47CBD8C739E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CE06F6-F4D6-41C1-8286-BD88B9A9E674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utoUpdateAnimBg="0"/>
      <p:bldP spid="25" grpId="0" autoUpdateAnimBg="0"/>
      <p:bldP spid="26" grpId="0" autoUpdateAnimBg="0"/>
      <p:bldP spid="27" grpId="0" autoUpdateAnimBg="0"/>
      <p:bldP spid="29" grpId="0" autoUpdateAnimBg="0"/>
      <p:bldP spid="36" grpId="0" autoUpdateAnimBg="0"/>
      <p:bldP spid="37" grpId="0" autoUpdateAnimBg="0"/>
      <p:bldP spid="38" grpId="0" autoUpdateAnimBg="0"/>
      <p:bldP spid="42" grpId="0" animBg="1"/>
      <p:bldP spid="44" grpId="0"/>
      <p:bldP spid="4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5">
            <a:extLst>
              <a:ext uri="{FF2B5EF4-FFF2-40B4-BE49-F238E27FC236}">
                <a16:creationId xmlns:a16="http://schemas.microsoft.com/office/drawing/2014/main" id="{CF7714B1-7B49-4C26-A35A-9058DAD2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01838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FF66"/>
                </a:solidFill>
              </a:rPr>
              <a:t>•</a:t>
            </a:r>
          </a:p>
        </p:txBody>
      </p:sp>
      <p:sp>
        <p:nvSpPr>
          <p:cNvPr id="36867" name="Rectangle 46">
            <a:extLst>
              <a:ext uri="{FF2B5EF4-FFF2-40B4-BE49-F238E27FC236}">
                <a16:creationId xmlns:a16="http://schemas.microsoft.com/office/drawing/2014/main" id="{922ADBB1-6301-4758-9C59-F84633CF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FF66"/>
                </a:solidFill>
              </a:rPr>
              <a:t>•</a:t>
            </a:r>
          </a:p>
        </p:txBody>
      </p:sp>
      <p:sp>
        <p:nvSpPr>
          <p:cNvPr id="36868" name="Text Box 47">
            <a:extLst>
              <a:ext uri="{FF2B5EF4-FFF2-40B4-BE49-F238E27FC236}">
                <a16:creationId xmlns:a16="http://schemas.microsoft.com/office/drawing/2014/main" id="{6B792B47-0055-49D8-A4CA-B7D7D78BF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450850"/>
            <a:ext cx="7569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天然旋光物质中，光的振动面旋转的角度 </a:t>
            </a:r>
            <a:r>
              <a:rPr lang="el-GR" altLang="zh-CN" i="1">
                <a:solidFill>
                  <a:srgbClr val="66FF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i="1">
                <a:solidFill>
                  <a:srgbClr val="66FF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与光经过旋光物质的厚度</a:t>
            </a:r>
            <a:r>
              <a:rPr lang="zh-CN" altLang="en-US">
                <a:solidFill>
                  <a:srgbClr val="66FFFF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成正比</a:t>
            </a:r>
          </a:p>
        </p:txBody>
      </p:sp>
      <p:graphicFrame>
        <p:nvGraphicFramePr>
          <p:cNvPr id="36869" name="Object 6">
            <a:extLst>
              <a:ext uri="{FF2B5EF4-FFF2-40B4-BE49-F238E27FC236}">
                <a16:creationId xmlns:a16="http://schemas.microsoft.com/office/drawing/2014/main" id="{16130EF5-1D7A-4D58-AB10-239F3D5E1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570038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2" name="公式" r:id="rId4" imgW="1000029" imgH="361882" progId="Equation.3">
                  <p:embed/>
                </p:oleObj>
              </mc:Choice>
              <mc:Fallback>
                <p:oleObj name="公式" r:id="rId4" imgW="1000029" imgH="361882" progId="Equation.3">
                  <p:embed/>
                  <p:pic>
                    <p:nvPicPr>
                      <p:cNvPr id="36869" name="Object 6">
                        <a:extLst>
                          <a:ext uri="{FF2B5EF4-FFF2-40B4-BE49-F238E27FC236}">
                            <a16:creationId xmlns:a16="http://schemas.microsoft.com/office/drawing/2014/main" id="{16130EF5-1D7A-4D58-AB10-239F3D5E1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570038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49">
            <a:extLst>
              <a:ext uri="{FF2B5EF4-FFF2-40B4-BE49-F238E27FC236}">
                <a16:creationId xmlns:a16="http://schemas.microsoft.com/office/drawing/2014/main" id="{1EBA7FEA-22C6-4A51-8B86-10A6E8A47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127250"/>
            <a:ext cx="696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对于有旋光性的溶液，</a:t>
            </a:r>
            <a:r>
              <a:rPr lang="zh-CN" altLang="en-US"/>
              <a:t> </a:t>
            </a:r>
            <a:r>
              <a:rPr lang="el-GR" altLang="zh-CN" i="1">
                <a:solidFill>
                  <a:srgbClr val="66FFFF"/>
                </a:solidFill>
                <a:sym typeface="Symbol" panose="05050102010706020507" pitchFamily="18" charset="2"/>
              </a:rPr>
              <a:t></a:t>
            </a:r>
            <a:r>
              <a:rPr lang="zh-CN" altLang="en-US" i="1">
                <a:solidFill>
                  <a:srgbClr val="66FFFF"/>
                </a:solidFill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还与溶液的浓度</a:t>
            </a:r>
            <a:r>
              <a:rPr lang="zh-CN" altLang="en-US">
                <a:solidFill>
                  <a:srgbClr val="66FFFF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c </a:t>
            </a:r>
            <a:r>
              <a:rPr lang="zh-CN" altLang="en-US">
                <a:solidFill>
                  <a:schemeClr val="bg1"/>
                </a:solidFill>
              </a:rPr>
              <a:t>成正比</a:t>
            </a:r>
          </a:p>
        </p:txBody>
      </p:sp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1E18EF20-FF36-43DB-8A74-2C6EC30D8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6175" y="2760663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3" name="公式" r:id="rId6" imgW="1333373" imgH="361882" progId="Equation.3">
                  <p:embed/>
                </p:oleObj>
              </mc:Choice>
              <mc:Fallback>
                <p:oleObj name="公式" r:id="rId6" imgW="1333373" imgH="361882" progId="Equation.3">
                  <p:embed/>
                  <p:pic>
                    <p:nvPicPr>
                      <p:cNvPr id="36871" name="Object 7">
                        <a:extLst>
                          <a:ext uri="{FF2B5EF4-FFF2-40B4-BE49-F238E27FC236}">
                            <a16:creationId xmlns:a16="http://schemas.microsoft.com/office/drawing/2014/main" id="{1E18EF20-FF36-43DB-8A74-2C6EC30D8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760663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51">
            <a:extLst>
              <a:ext uri="{FF2B5EF4-FFF2-40B4-BE49-F238E27FC236}">
                <a16:creationId xmlns:a16="http://schemas.microsoft.com/office/drawing/2014/main" id="{0CED0394-4641-4094-BDD4-E18FAE19C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357563"/>
            <a:ext cx="7727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</a:rPr>
              <a:t>         </a:t>
            </a:r>
            <a:r>
              <a:rPr lang="el-GR" altLang="zh-CN" i="1">
                <a:solidFill>
                  <a:srgbClr val="66FFFF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i="1">
                <a:solidFill>
                  <a:srgbClr val="66FF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</a:rPr>
              <a:t>称为旋光率，与旋光物质的性质、温度及入射光波长有关。</a:t>
            </a:r>
            <a:endParaRPr lang="zh-CN" altLang="el-GR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6873" name="灯片编号占位符 1">
            <a:extLst>
              <a:ext uri="{FF2B5EF4-FFF2-40B4-BE49-F238E27FC236}">
                <a16:creationId xmlns:a16="http://schemas.microsoft.com/office/drawing/2014/main" id="{9FE14FA1-7AF8-4023-A589-2D137FAA929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E926EB-1183-46FC-B46F-E2A024AD8935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13842D46-4FCF-4B9F-AD83-A1A6303F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33375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>
                <a:solidFill>
                  <a:srgbClr val="FFFF00"/>
                </a:solidFill>
                <a:latin typeface="LiSu" panose="02010509060101010101" pitchFamily="49" charset="-122"/>
                <a:ea typeface="LiSu" panose="02010509060101010101" pitchFamily="49" charset="-122"/>
              </a:rPr>
              <a:t>波动光学小结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80495C29-C9D8-4BDF-ABA1-2D9CFA62B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202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1. </a:t>
            </a:r>
            <a:r>
              <a:rPr kumimoji="0" lang="zh-CN" altLang="en-US">
                <a:solidFill>
                  <a:srgbClr val="00FFFF"/>
                </a:solidFill>
              </a:rPr>
              <a:t>光是电磁波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5CD1EEDA-CAB0-4D54-9F13-3EBB9297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743075"/>
            <a:ext cx="245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仿宋_GB2312"/>
                <a:cs typeface="仿宋_GB2312"/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电磁波是横波</a:t>
            </a:r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5B4AE9C5-36C8-4E23-8B37-CA0B92A20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2452688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0" name="公式" r:id="rId4" imgW="838251" imgH="285648" progId="Equation.3">
                  <p:embed/>
                </p:oleObj>
              </mc:Choice>
              <mc:Fallback>
                <p:oleObj name="公式" r:id="rId4" imgW="838251" imgH="285648" progId="Equation.3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5B4AE9C5-36C8-4E23-8B37-CA0B92A20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452688"/>
                        <a:ext cx="863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ED21AE8E-6BCA-497C-8B11-92A2CADEEE93}"/>
              </a:ext>
            </a:extLst>
          </p:cNvPr>
          <p:cNvGraphicFramePr>
            <a:graphicFrameLocks/>
          </p:cNvGraphicFramePr>
          <p:nvPr/>
        </p:nvGraphicFramePr>
        <p:xfrm>
          <a:off x="3871913" y="2454275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1" name="公式" r:id="rId6" imgW="1571606" imgH="380864" progId="Equation.3">
                  <p:embed/>
                </p:oleObj>
              </mc:Choice>
              <mc:Fallback>
                <p:oleObj name="公式" r:id="rId6" imgW="1571606" imgH="380864" progId="Equation.3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ED21AE8E-6BCA-497C-8B11-92A2CADEEE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454275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>
            <a:extLst>
              <a:ext uri="{FF2B5EF4-FFF2-40B4-BE49-F238E27FC236}">
                <a16:creationId xmlns:a16="http://schemas.microsoft.com/office/drawing/2014/main" id="{BB7BA4AC-7663-4FB7-96C3-29D1B68C0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68638"/>
            <a:ext cx="368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电磁波的传播速度</a:t>
            </a:r>
            <a:r>
              <a:rPr kumimoji="0" lang="zh-CN" altLang="en-US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    </a:t>
            </a:r>
          </a:p>
        </p:txBody>
      </p:sp>
      <p:graphicFrame>
        <p:nvGraphicFramePr>
          <p:cNvPr id="38920" name="Object 8">
            <a:extLst>
              <a:ext uri="{FF2B5EF4-FFF2-40B4-BE49-F238E27FC236}">
                <a16:creationId xmlns:a16="http://schemas.microsoft.com/office/drawing/2014/main" id="{6F01FF46-CF2E-428B-9572-FCEC6FF08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3798888"/>
          <a:ext cx="40243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2" name="Equation" r:id="rId8" imgW="4438663" imgH="1038191" progId="Equation.DSMT4">
                  <p:embed/>
                </p:oleObj>
              </mc:Choice>
              <mc:Fallback>
                <p:oleObj name="Equation" r:id="rId8" imgW="4438663" imgH="1038191" progId="Equation.DSMT4">
                  <p:embed/>
                  <p:pic>
                    <p:nvPicPr>
                      <p:cNvPr id="38920" name="Object 8">
                        <a:extLst>
                          <a:ext uri="{FF2B5EF4-FFF2-40B4-BE49-F238E27FC236}">
                            <a16:creationId xmlns:a16="http://schemas.microsoft.com/office/drawing/2014/main" id="{6F01FF46-CF2E-428B-9572-FCEC6FF08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798888"/>
                        <a:ext cx="402431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>
            <a:extLst>
              <a:ext uri="{FF2B5EF4-FFF2-40B4-BE49-F238E27FC236}">
                <a16:creationId xmlns:a16="http://schemas.microsoft.com/office/drawing/2014/main" id="{860FFAB5-9306-47F5-BBEF-508F0299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4987925"/>
            <a:ext cx="245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仿宋_GB2312"/>
                <a:cs typeface="仿宋_GB2312"/>
              </a:rPr>
              <a:t>(3) </a:t>
            </a:r>
            <a:r>
              <a:rPr lang="zh-CN" altLang="en-US">
                <a:solidFill>
                  <a:schemeClr val="bg1"/>
                </a:solidFill>
              </a:rPr>
              <a:t>电磁波的能量</a:t>
            </a:r>
          </a:p>
        </p:txBody>
      </p:sp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3BC125F7-194C-4075-9ED7-F432C30B18B8}"/>
              </a:ext>
            </a:extLst>
          </p:cNvPr>
          <p:cNvGraphicFramePr>
            <a:graphicFrameLocks/>
          </p:cNvGraphicFramePr>
          <p:nvPr/>
        </p:nvGraphicFramePr>
        <p:xfrm>
          <a:off x="2800350" y="5788025"/>
          <a:ext cx="1257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3" name="公式" r:id="rId10" imgW="1228782" imgH="314427" progId="Equation.3">
                  <p:embed/>
                </p:oleObj>
              </mc:Choice>
              <mc:Fallback>
                <p:oleObj name="公式" r:id="rId10" imgW="1228782" imgH="314427" progId="Equation.3">
                  <p:embed/>
                  <p:pic>
                    <p:nvPicPr>
                      <p:cNvPr id="38922" name="Object 10">
                        <a:extLst>
                          <a:ext uri="{FF2B5EF4-FFF2-40B4-BE49-F238E27FC236}">
                            <a16:creationId xmlns:a16="http://schemas.microsoft.com/office/drawing/2014/main" id="{3BC125F7-194C-4075-9ED7-F432C30B18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788025"/>
                        <a:ext cx="1257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>
            <a:extLst>
              <a:ext uri="{FF2B5EF4-FFF2-40B4-BE49-F238E27FC236}">
                <a16:creationId xmlns:a16="http://schemas.microsoft.com/office/drawing/2014/main" id="{75280A8C-7FAB-4A06-BA11-6A43F9F92D1A}"/>
              </a:ext>
            </a:extLst>
          </p:cNvPr>
          <p:cNvGraphicFramePr>
            <a:graphicFrameLocks/>
          </p:cNvGraphicFramePr>
          <p:nvPr/>
        </p:nvGraphicFramePr>
        <p:xfrm>
          <a:off x="6802438" y="5589588"/>
          <a:ext cx="146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4" name="公式" r:id="rId12" imgW="1428788" imgH="799998" progId="Equation.3">
                  <p:embed/>
                </p:oleObj>
              </mc:Choice>
              <mc:Fallback>
                <p:oleObj name="公式" r:id="rId12" imgW="1428788" imgH="799998" progId="Equation.3">
                  <p:embed/>
                  <p:pic>
                    <p:nvPicPr>
                      <p:cNvPr id="38923" name="Object 11">
                        <a:extLst>
                          <a:ext uri="{FF2B5EF4-FFF2-40B4-BE49-F238E27FC236}">
                            <a16:creationId xmlns:a16="http://schemas.microsoft.com/office/drawing/2014/main" id="{75280A8C-7FAB-4A06-BA11-6A43F9F92D1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5589588"/>
                        <a:ext cx="146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12">
            <a:extLst>
              <a:ext uri="{FF2B5EF4-FFF2-40B4-BE49-F238E27FC236}">
                <a16:creationId xmlns:a16="http://schemas.microsoft.com/office/drawing/2014/main" id="{976723BB-7CFE-4444-AC2A-ADA8C8FC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69436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坡印亭矢量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D37E9901-B597-4E7B-85C5-E563266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57578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电磁波的强度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79FDAC71-79FA-48B9-BFC1-4BF63A673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90525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2. </a:t>
            </a:r>
            <a:r>
              <a:rPr kumimoji="0" lang="zh-CN" altLang="en-US">
                <a:solidFill>
                  <a:srgbClr val="00FFFF"/>
                </a:solidFill>
              </a:rPr>
              <a:t>光波的叠加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4DD577F8-ABAC-4794-93E6-3345D4490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1484313"/>
          <a:ext cx="3173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4" name="公式" r:id="rId4" imgW="3143212" imgH="380864" progId="Equation.3">
                  <p:embed/>
                </p:oleObj>
              </mc:Choice>
              <mc:Fallback>
                <p:oleObj name="公式" r:id="rId4" imgW="3143212" imgH="380864" progId="Equation.3">
                  <p:embed/>
                  <p:pic>
                    <p:nvPicPr>
                      <p:cNvPr id="40963" name="Object 3">
                        <a:extLst>
                          <a:ext uri="{FF2B5EF4-FFF2-40B4-BE49-F238E27FC236}">
                            <a16:creationId xmlns:a16="http://schemas.microsoft.com/office/drawing/2014/main" id="{4DD577F8-ABAC-4794-93E6-3345D4490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484313"/>
                        <a:ext cx="31734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>
            <a:extLst>
              <a:ext uri="{FF2B5EF4-FFF2-40B4-BE49-F238E27FC236}">
                <a16:creationId xmlns:a16="http://schemas.microsoft.com/office/drawing/2014/main" id="{E9215CB9-8B41-49A2-AA0D-E499CD22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884238"/>
            <a:ext cx="5167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两光波在空间一点</a:t>
            </a:r>
            <a:r>
              <a:rPr kumimoji="0" lang="en-US" altLang="zh-CN" i="1">
                <a:solidFill>
                  <a:srgbClr val="00FFFF"/>
                </a:solidFill>
              </a:rPr>
              <a:t>P </a:t>
            </a:r>
            <a:r>
              <a:rPr kumimoji="0" lang="zh-CN" altLang="en-US">
                <a:solidFill>
                  <a:schemeClr val="bg1"/>
                </a:solidFill>
              </a:rPr>
              <a:t>叠加的光强为</a:t>
            </a:r>
          </a:p>
        </p:txBody>
      </p:sp>
      <p:sp>
        <p:nvSpPr>
          <p:cNvPr id="40965" name="AutoShape 5">
            <a:extLst>
              <a:ext uri="{FF2B5EF4-FFF2-40B4-BE49-F238E27FC236}">
                <a16:creationId xmlns:a16="http://schemas.microsoft.com/office/drawing/2014/main" id="{B67B62E9-FC85-4641-BF4A-2F3EBAE4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1412875"/>
            <a:ext cx="1439862" cy="504825"/>
          </a:xfrm>
          <a:prstGeom prst="wedgeRoundRectCallout">
            <a:avLst>
              <a:gd name="adj1" fmla="val -147796"/>
              <a:gd name="adj2" fmla="val 630"/>
              <a:gd name="adj3" fmla="val 16667"/>
            </a:avLst>
          </a:prstGeom>
          <a:solidFill>
            <a:srgbClr val="006699">
              <a:alpha val="47842"/>
            </a:srgbClr>
          </a:solidFill>
          <a:ln w="9525">
            <a:solidFill>
              <a:srgbClr val="B2B2B2">
                <a:alpha val="49019"/>
              </a:srgbClr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干涉项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D47D5622-3C6D-4EAE-AB23-4C92C9675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043113"/>
            <a:ext cx="755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相干叠加</a:t>
            </a:r>
            <a:r>
              <a:rPr lang="zh-CN" altLang="en-US">
                <a:solidFill>
                  <a:srgbClr val="FFFF00"/>
                </a:solidFill>
              </a:rPr>
              <a:t>（相干条件，干涉相长、相消条件）</a:t>
            </a:r>
            <a:endParaRPr kumimoji="0" lang="zh-CN" altLang="en-US">
              <a:solidFill>
                <a:srgbClr val="FFFF00"/>
              </a:solidFill>
            </a:endParaRP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A147EA1D-8FFA-4106-842E-B8008369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2614613"/>
            <a:ext cx="622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两相干光在空间一点</a:t>
            </a:r>
            <a:r>
              <a:rPr kumimoji="0" lang="en-US" altLang="zh-CN" i="1">
                <a:solidFill>
                  <a:srgbClr val="00FFFF"/>
                </a:solidFill>
              </a:rPr>
              <a:t>P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相遇时</a:t>
            </a:r>
            <a:r>
              <a:rPr kumimoji="0" lang="zh-CN" altLang="en-US">
                <a:solidFill>
                  <a:schemeClr val="bg1"/>
                </a:solidFill>
              </a:rPr>
              <a:t>，</a:t>
            </a:r>
            <a:r>
              <a:rPr kumimoji="0" lang="zh-CN" altLang="en-US">
                <a:solidFill>
                  <a:srgbClr val="00FFFF"/>
                </a:solidFill>
              </a:rPr>
              <a:t> </a:t>
            </a:r>
            <a:r>
              <a:rPr kumimoji="0" lang="en-US" altLang="zh-CN" i="1">
                <a:solidFill>
                  <a:srgbClr val="00FFFF"/>
                </a:solidFill>
              </a:rPr>
              <a:t>P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点的光强为</a:t>
            </a:r>
          </a:p>
        </p:txBody>
      </p:sp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79B73A3C-DDBC-4040-9F0C-B30DD16AFCB5}"/>
              </a:ext>
            </a:extLst>
          </p:cNvPr>
          <p:cNvGraphicFramePr>
            <a:graphicFrameLocks/>
          </p:cNvGraphicFramePr>
          <p:nvPr/>
        </p:nvGraphicFramePr>
        <p:xfrm>
          <a:off x="2925763" y="3201988"/>
          <a:ext cx="3363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5" name="公式" r:id="rId6" imgW="3333737" imgH="380864" progId="Equation.3">
                  <p:embed/>
                </p:oleObj>
              </mc:Choice>
              <mc:Fallback>
                <p:oleObj name="公式" r:id="rId6" imgW="3333737" imgH="380864" progId="Equation.3">
                  <p:embed/>
                  <p:pic>
                    <p:nvPicPr>
                      <p:cNvPr id="40968" name="Object 8">
                        <a:extLst>
                          <a:ext uri="{FF2B5EF4-FFF2-40B4-BE49-F238E27FC236}">
                            <a16:creationId xmlns:a16="http://schemas.microsoft.com/office/drawing/2014/main" id="{79B73A3C-DDBC-4040-9F0C-B30DD16AFCB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3201988"/>
                        <a:ext cx="33639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>
            <a:extLst>
              <a:ext uri="{FF2B5EF4-FFF2-40B4-BE49-F238E27FC236}">
                <a16:creationId xmlns:a16="http://schemas.microsoft.com/office/drawing/2014/main" id="{4B98A0DA-007E-4E8E-8F7C-CA2E98E20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3763963"/>
            <a:ext cx="7181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当                                     时，光强最大，为</a:t>
            </a:r>
          </a:p>
        </p:txBody>
      </p:sp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D26819B1-B334-474C-B127-446D28210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3827463"/>
          <a:ext cx="3097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6" name="公式" r:id="rId8" imgW="3067063" imgH="342900" progId="Equation.3">
                  <p:embed/>
                </p:oleObj>
              </mc:Choice>
              <mc:Fallback>
                <p:oleObj name="公式" r:id="rId8" imgW="3067063" imgH="342900" progId="Equation.3">
                  <p:embed/>
                  <p:pic>
                    <p:nvPicPr>
                      <p:cNvPr id="40970" name="Object 10">
                        <a:extLst>
                          <a:ext uri="{FF2B5EF4-FFF2-40B4-BE49-F238E27FC236}">
                            <a16:creationId xmlns:a16="http://schemas.microsoft.com/office/drawing/2014/main" id="{D26819B1-B334-474C-B127-446D28210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27463"/>
                        <a:ext cx="3097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5D71E3EB-85CB-4FCC-8168-7EBA4ECD8F51}"/>
              </a:ext>
            </a:extLst>
          </p:cNvPr>
          <p:cNvGraphicFramePr>
            <a:graphicFrameLocks/>
          </p:cNvGraphicFramePr>
          <p:nvPr/>
        </p:nvGraphicFramePr>
        <p:xfrm>
          <a:off x="1717675" y="4514850"/>
          <a:ext cx="2297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7" name="公式" r:id="rId10" imgW="2267039" imgH="390661" progId="Equation.3">
                  <p:embed/>
                </p:oleObj>
              </mc:Choice>
              <mc:Fallback>
                <p:oleObj name="公式" r:id="rId10" imgW="2267039" imgH="390661" progId="Equation.3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id="{5D71E3EB-85CB-4FCC-8168-7EBA4ECD8F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514850"/>
                        <a:ext cx="2297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FDED1C42-525F-49AF-80B1-6AF60EA4A382}"/>
              </a:ext>
            </a:extLst>
          </p:cNvPr>
          <p:cNvGraphicFramePr>
            <a:graphicFrameLocks/>
          </p:cNvGraphicFramePr>
          <p:nvPr/>
        </p:nvGraphicFramePr>
        <p:xfrm>
          <a:off x="4872038" y="450850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8" name="公式" r:id="rId12" imgW="1314412" imgH="352391" progId="Equation.3">
                  <p:embed/>
                </p:oleObj>
              </mc:Choice>
              <mc:Fallback>
                <p:oleObj name="公式" r:id="rId12" imgW="1314412" imgH="352391" progId="Equation.3">
                  <p:embed/>
                  <p:pic>
                    <p:nvPicPr>
                      <p:cNvPr id="40972" name="Object 12">
                        <a:extLst>
                          <a:ext uri="{FF2B5EF4-FFF2-40B4-BE49-F238E27FC236}">
                            <a16:creationId xmlns:a16="http://schemas.microsoft.com/office/drawing/2014/main" id="{FDED1C42-525F-49AF-80B1-6AF60EA4A3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508500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>
            <a:extLst>
              <a:ext uri="{FF2B5EF4-FFF2-40B4-BE49-F238E27FC236}">
                <a16:creationId xmlns:a16="http://schemas.microsoft.com/office/drawing/2014/main" id="{B88337C5-51CD-4358-B1C9-79847DCBBD61}"/>
              </a:ext>
            </a:extLst>
          </p:cNvPr>
          <p:cNvGraphicFramePr>
            <a:graphicFrameLocks/>
          </p:cNvGraphicFramePr>
          <p:nvPr/>
        </p:nvGraphicFramePr>
        <p:xfrm>
          <a:off x="6742113" y="4514850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9" name="公式" r:id="rId14" imgW="1181075" imgH="352391" progId="Equation.3">
                  <p:embed/>
                </p:oleObj>
              </mc:Choice>
              <mc:Fallback>
                <p:oleObj name="公式" r:id="rId14" imgW="1181075" imgH="352391" progId="Equation.3">
                  <p:embed/>
                  <p:pic>
                    <p:nvPicPr>
                      <p:cNvPr id="40973" name="Object 13">
                        <a:extLst>
                          <a:ext uri="{FF2B5EF4-FFF2-40B4-BE49-F238E27FC236}">
                            <a16:creationId xmlns:a16="http://schemas.microsoft.com/office/drawing/2014/main" id="{B88337C5-51CD-4358-B1C9-79847DCBBD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4514850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 Box 14">
            <a:extLst>
              <a:ext uri="{FF2B5EF4-FFF2-40B4-BE49-F238E27FC236}">
                <a16:creationId xmlns:a16="http://schemas.microsoft.com/office/drawing/2014/main" id="{D23BA769-A375-4C5E-88BD-7F976D5CC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3" y="4484688"/>
            <a:ext cx="437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若</a:t>
            </a:r>
            <a:r>
              <a:rPr kumimoji="0" lang="zh-CN" altLang="en-US">
                <a:solidFill>
                  <a:schemeClr val="bg1"/>
                </a:solidFill>
              </a:rPr>
              <a:t>                    </a:t>
            </a:r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，                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96B7FC57-CDB3-4772-B3C6-EF31FB3D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181600"/>
            <a:ext cx="790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当                                            时，光强最小，为</a:t>
            </a:r>
          </a:p>
        </p:txBody>
      </p:sp>
      <p:graphicFrame>
        <p:nvGraphicFramePr>
          <p:cNvPr id="40976" name="Object 16">
            <a:extLst>
              <a:ext uri="{FF2B5EF4-FFF2-40B4-BE49-F238E27FC236}">
                <a16:creationId xmlns:a16="http://schemas.microsoft.com/office/drawing/2014/main" id="{F085BF3D-CE5D-4F0F-B18D-7EC6963F71AD}"/>
              </a:ext>
            </a:extLst>
          </p:cNvPr>
          <p:cNvGraphicFramePr>
            <a:graphicFrameLocks/>
          </p:cNvGraphicFramePr>
          <p:nvPr/>
        </p:nvGraphicFramePr>
        <p:xfrm>
          <a:off x="1755775" y="5932488"/>
          <a:ext cx="2259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0" name="公式" r:id="rId16" imgW="2228812" imgH="390661" progId="Equation.3">
                  <p:embed/>
                </p:oleObj>
              </mc:Choice>
              <mc:Fallback>
                <p:oleObj name="公式" r:id="rId16" imgW="2228812" imgH="390661" progId="Equation.3">
                  <p:embed/>
                  <p:pic>
                    <p:nvPicPr>
                      <p:cNvPr id="40976" name="Object 16">
                        <a:extLst>
                          <a:ext uri="{FF2B5EF4-FFF2-40B4-BE49-F238E27FC236}">
                            <a16:creationId xmlns:a16="http://schemas.microsoft.com/office/drawing/2014/main" id="{F085BF3D-CE5D-4F0F-B18D-7EC6963F71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5932488"/>
                        <a:ext cx="2259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>
            <a:extLst>
              <a:ext uri="{FF2B5EF4-FFF2-40B4-BE49-F238E27FC236}">
                <a16:creationId xmlns:a16="http://schemas.microsoft.com/office/drawing/2014/main" id="{617720C7-C943-4004-A681-6C2EC5421E67}"/>
              </a:ext>
            </a:extLst>
          </p:cNvPr>
          <p:cNvGraphicFramePr>
            <a:graphicFrameLocks/>
          </p:cNvGraphicFramePr>
          <p:nvPr/>
        </p:nvGraphicFramePr>
        <p:xfrm>
          <a:off x="4889500" y="5945188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1" name="公式" r:id="rId18" imgW="1314412" imgH="352391" progId="Equation.3">
                  <p:embed/>
                </p:oleObj>
              </mc:Choice>
              <mc:Fallback>
                <p:oleObj name="公式" r:id="rId18" imgW="1314412" imgH="352391" progId="Equation.3">
                  <p:embed/>
                  <p:pic>
                    <p:nvPicPr>
                      <p:cNvPr id="40977" name="Object 17">
                        <a:extLst>
                          <a:ext uri="{FF2B5EF4-FFF2-40B4-BE49-F238E27FC236}">
                            <a16:creationId xmlns:a16="http://schemas.microsoft.com/office/drawing/2014/main" id="{617720C7-C943-4004-A681-6C2EC5421E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5945188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>
            <a:extLst>
              <a:ext uri="{FF2B5EF4-FFF2-40B4-BE49-F238E27FC236}">
                <a16:creationId xmlns:a16="http://schemas.microsoft.com/office/drawing/2014/main" id="{C6CE7D8C-28BD-492C-B6D0-70C00AEBB62E}"/>
              </a:ext>
            </a:extLst>
          </p:cNvPr>
          <p:cNvGraphicFramePr>
            <a:graphicFrameLocks/>
          </p:cNvGraphicFramePr>
          <p:nvPr/>
        </p:nvGraphicFramePr>
        <p:xfrm>
          <a:off x="6861175" y="5940425"/>
          <a:ext cx="93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2" name="公式" r:id="rId20" imgW="914400" imgH="342900" progId="Equation.3">
                  <p:embed/>
                </p:oleObj>
              </mc:Choice>
              <mc:Fallback>
                <p:oleObj name="公式" r:id="rId20" imgW="914400" imgH="342900" progId="Equation.3">
                  <p:embed/>
                  <p:pic>
                    <p:nvPicPr>
                      <p:cNvPr id="40978" name="Object 18">
                        <a:extLst>
                          <a:ext uri="{FF2B5EF4-FFF2-40B4-BE49-F238E27FC236}">
                            <a16:creationId xmlns:a16="http://schemas.microsoft.com/office/drawing/2014/main" id="{C6CE7D8C-28BD-492C-B6D0-70C00AEBB6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5940425"/>
                        <a:ext cx="93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Text Box 19">
            <a:extLst>
              <a:ext uri="{FF2B5EF4-FFF2-40B4-BE49-F238E27FC236}">
                <a16:creationId xmlns:a16="http://schemas.microsoft.com/office/drawing/2014/main" id="{869D392D-4D82-42D2-B94D-6DE845F3E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3" y="5902325"/>
            <a:ext cx="437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若</a:t>
            </a:r>
            <a:r>
              <a:rPr kumimoji="0" lang="zh-CN" altLang="en-US">
                <a:solidFill>
                  <a:schemeClr val="bg1"/>
                </a:solidFill>
              </a:rPr>
              <a:t>                     </a:t>
            </a:r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，               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40980" name="Object 20">
            <a:extLst>
              <a:ext uri="{FF2B5EF4-FFF2-40B4-BE49-F238E27FC236}">
                <a16:creationId xmlns:a16="http://schemas.microsoft.com/office/drawing/2014/main" id="{72C8B819-9780-4991-B4DD-AB34CDFB9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5251450"/>
          <a:ext cx="3795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3" name="公式" r:id="rId22" imgW="3771976" imgH="352391" progId="Equation.3">
                  <p:embed/>
                </p:oleObj>
              </mc:Choice>
              <mc:Fallback>
                <p:oleObj name="公式" r:id="rId22" imgW="3771976" imgH="352391" progId="Equation.3">
                  <p:embed/>
                  <p:pic>
                    <p:nvPicPr>
                      <p:cNvPr id="40980" name="Object 20">
                        <a:extLst>
                          <a:ext uri="{FF2B5EF4-FFF2-40B4-BE49-F238E27FC236}">
                            <a16:creationId xmlns:a16="http://schemas.microsoft.com/office/drawing/2014/main" id="{72C8B819-9780-4991-B4DD-AB34CDFB9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5251450"/>
                        <a:ext cx="3795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E58F45CF-3778-4E88-B163-B45DAB4B9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04813"/>
            <a:ext cx="214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 </a:t>
            </a:r>
            <a:r>
              <a:rPr lang="zh-CN" altLang="en-US">
                <a:solidFill>
                  <a:schemeClr val="bg1"/>
                </a:solidFill>
              </a:rPr>
              <a:t>非相干叠加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412243C-87DC-48B7-8017-3D2C56AE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908050"/>
            <a:ext cx="6529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两非相干光在空间一点</a:t>
            </a:r>
            <a:r>
              <a:rPr kumimoji="0" lang="en-US" altLang="zh-CN" i="1">
                <a:solidFill>
                  <a:srgbClr val="00FFFF"/>
                </a:solidFill>
              </a:rPr>
              <a:t>P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相遇时</a:t>
            </a:r>
            <a:r>
              <a:rPr kumimoji="0" lang="zh-CN" altLang="en-US">
                <a:solidFill>
                  <a:schemeClr val="bg1"/>
                </a:solidFill>
              </a:rPr>
              <a:t>，</a:t>
            </a:r>
            <a:r>
              <a:rPr kumimoji="0" lang="zh-CN" altLang="en-US">
                <a:solidFill>
                  <a:srgbClr val="00FFFF"/>
                </a:solidFill>
              </a:rPr>
              <a:t> </a:t>
            </a:r>
            <a:r>
              <a:rPr kumimoji="0" lang="en-US" altLang="zh-CN" i="1">
                <a:solidFill>
                  <a:srgbClr val="00FFFF"/>
                </a:solidFill>
              </a:rPr>
              <a:t>P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点的光强为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1198F99F-615B-437F-A017-D1DAD3115ACF}"/>
              </a:ext>
            </a:extLst>
          </p:cNvPr>
          <p:cNvGraphicFramePr>
            <a:graphicFrameLocks/>
          </p:cNvGraphicFramePr>
          <p:nvPr/>
        </p:nvGraphicFramePr>
        <p:xfrm>
          <a:off x="3527425" y="1557338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10" name="公式" r:id="rId4" imgW="1314412" imgH="342900" progId="Equation.3">
                  <p:embed/>
                </p:oleObj>
              </mc:Choice>
              <mc:Fallback>
                <p:oleObj name="公式" r:id="rId4" imgW="1314412" imgH="342900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1198F99F-615B-437F-A017-D1DAD3115A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557338"/>
                        <a:ext cx="1346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>
            <a:extLst>
              <a:ext uri="{FF2B5EF4-FFF2-40B4-BE49-F238E27FC236}">
                <a16:creationId xmlns:a16="http://schemas.microsoft.com/office/drawing/2014/main" id="{B0CE6162-689E-4F6C-91CD-C8973E2B2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284413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3. </a:t>
            </a:r>
            <a:r>
              <a:rPr kumimoji="0" lang="zh-CN" altLang="en-US">
                <a:solidFill>
                  <a:srgbClr val="00FFFF"/>
                </a:solidFill>
              </a:rPr>
              <a:t>杨氏双缝干涉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9C81CE49-E3C8-4373-99A5-BAD48870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2716213"/>
            <a:ext cx="74342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利用分波前法获得相干光产生的干涉，其干涉条纹是</a:t>
            </a:r>
          </a:p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等间距的明暗相间的直条纹，相邻明</a:t>
            </a:r>
            <a:r>
              <a:rPr kumimoji="0" lang="en-US" altLang="zh-CN">
                <a:solidFill>
                  <a:schemeClr val="bg1"/>
                </a:solidFill>
              </a:rPr>
              <a:t>(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暗</a:t>
            </a:r>
            <a:r>
              <a:rPr kumimoji="0" lang="en-US" altLang="zh-CN">
                <a:solidFill>
                  <a:schemeClr val="bg1"/>
                </a:solidFill>
              </a:rPr>
              <a:t>)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条纹的间距为</a:t>
            </a:r>
          </a:p>
        </p:txBody>
      </p:sp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E0D850C7-C575-4B88-B256-6B34DA385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5550" y="3860800"/>
          <a:ext cx="1117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11" name="公式" r:id="rId6" imgW="1085965" imgH="695291" progId="Equation.3">
                  <p:embed/>
                </p:oleObj>
              </mc:Choice>
              <mc:Fallback>
                <p:oleObj name="公式" r:id="rId6" imgW="1085965" imgH="695291" progId="Equation.3">
                  <p:embed/>
                  <p:pic>
                    <p:nvPicPr>
                      <p:cNvPr id="43015" name="Object 7">
                        <a:extLst>
                          <a:ext uri="{FF2B5EF4-FFF2-40B4-BE49-F238E27FC236}">
                            <a16:creationId xmlns:a16="http://schemas.microsoft.com/office/drawing/2014/main" id="{E0D850C7-C575-4B88-B256-6B34DA385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860800"/>
                        <a:ext cx="1117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5098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B2B2B2">
                                <a:alpha val="49019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>
            <a:extLst>
              <a:ext uri="{FF2B5EF4-FFF2-40B4-BE49-F238E27FC236}">
                <a16:creationId xmlns:a16="http://schemas.microsoft.com/office/drawing/2014/main" id="{9841C327-0A0A-4D57-8425-AB71989D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797425"/>
            <a:ext cx="673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4. </a:t>
            </a:r>
            <a:r>
              <a:rPr kumimoji="0" lang="zh-CN" altLang="en-US">
                <a:solidFill>
                  <a:srgbClr val="00FFFF"/>
                </a:solidFill>
              </a:rPr>
              <a:t>两相干光波到达空间一点</a:t>
            </a:r>
            <a:r>
              <a:rPr kumimoji="0" lang="en-US" altLang="zh-CN" i="1">
                <a:solidFill>
                  <a:srgbClr val="FF9900"/>
                </a:solidFill>
              </a:rPr>
              <a:t>P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rgbClr val="00FFFF"/>
                </a:solidFill>
              </a:rPr>
              <a:t>的光程差与相位差</a:t>
            </a:r>
          </a:p>
        </p:txBody>
      </p:sp>
      <p:graphicFrame>
        <p:nvGraphicFramePr>
          <p:cNvPr id="43017" name="Object 9">
            <a:extLst>
              <a:ext uri="{FF2B5EF4-FFF2-40B4-BE49-F238E27FC236}">
                <a16:creationId xmlns:a16="http://schemas.microsoft.com/office/drawing/2014/main" id="{4DEE58B9-9F07-4533-91DA-7672D0FB4C64}"/>
              </a:ext>
            </a:extLst>
          </p:cNvPr>
          <p:cNvGraphicFramePr>
            <a:graphicFrameLocks/>
          </p:cNvGraphicFramePr>
          <p:nvPr/>
        </p:nvGraphicFramePr>
        <p:xfrm>
          <a:off x="1733550" y="579755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12" name="公式" r:id="rId8" imgW="1609833" imgH="342900" progId="Equation.3">
                  <p:embed/>
                </p:oleObj>
              </mc:Choice>
              <mc:Fallback>
                <p:oleObj name="公式" r:id="rId8" imgW="1609833" imgH="342900" progId="Equation.3">
                  <p:embed/>
                  <p:pic>
                    <p:nvPicPr>
                      <p:cNvPr id="43017" name="Object 9">
                        <a:extLst>
                          <a:ext uri="{FF2B5EF4-FFF2-40B4-BE49-F238E27FC236}">
                            <a16:creationId xmlns:a16="http://schemas.microsoft.com/office/drawing/2014/main" id="{4DEE58B9-9F07-4533-91DA-7672D0FB4C6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797550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>
            <a:extLst>
              <a:ext uri="{FF2B5EF4-FFF2-40B4-BE49-F238E27FC236}">
                <a16:creationId xmlns:a16="http://schemas.microsoft.com/office/drawing/2014/main" id="{B222995A-F14F-4DC4-AC66-C1BECABB1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4363" y="5589588"/>
          <a:ext cx="34528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13" name="公式" r:id="rId10" imgW="3429153" imgH="771525" progId="Equation.3">
                  <p:embed/>
                </p:oleObj>
              </mc:Choice>
              <mc:Fallback>
                <p:oleObj name="公式" r:id="rId10" imgW="3429153" imgH="771525" progId="Equation.3">
                  <p:embed/>
                  <p:pic>
                    <p:nvPicPr>
                      <p:cNvPr id="43018" name="Object 10">
                        <a:extLst>
                          <a:ext uri="{FF2B5EF4-FFF2-40B4-BE49-F238E27FC236}">
                            <a16:creationId xmlns:a16="http://schemas.microsoft.com/office/drawing/2014/main" id="{B222995A-F14F-4DC4-AC66-C1BECABB1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5589588"/>
                        <a:ext cx="34528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500C8B3E-0522-41EE-9C6F-5522AE646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384175"/>
            <a:ext cx="850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5. </a:t>
            </a:r>
            <a:r>
              <a:rPr kumimoji="0" lang="zh-CN" altLang="en-US">
                <a:solidFill>
                  <a:srgbClr val="00FFFF"/>
                </a:solidFill>
              </a:rPr>
              <a:t>薄膜干涉</a:t>
            </a:r>
            <a:r>
              <a:rPr kumimoji="0" lang="zh-CN" altLang="en-US">
                <a:solidFill>
                  <a:srgbClr val="FFFF00"/>
                </a:solidFill>
              </a:rPr>
              <a:t>（弄清两束干涉光的来源，注意半波损失）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AF34A11D-F347-4CBE-9304-02CAEBD9F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857250"/>
            <a:ext cx="78438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利用分振幅法获得相干光产生干涉，两相干光的光程差为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9BA4A65A-266B-4C0D-954F-0FFCE10BEBCB}"/>
              </a:ext>
            </a:extLst>
          </p:cNvPr>
          <p:cNvGraphicFramePr>
            <a:graphicFrameLocks/>
          </p:cNvGraphicFramePr>
          <p:nvPr/>
        </p:nvGraphicFramePr>
        <p:xfrm>
          <a:off x="1936750" y="1412875"/>
          <a:ext cx="16748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2" name="公式" r:id="rId4" imgW="1647755" imgH="695291" progId="Equation.3">
                  <p:embed/>
                </p:oleObj>
              </mc:Choice>
              <mc:Fallback>
                <p:oleObj name="公式" r:id="rId4" imgW="1647755" imgH="695291" progId="Equation.3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9BA4A65A-266B-4C0D-954F-0FFCE10BEBC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1412875"/>
                        <a:ext cx="16748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0892E50E-7356-4EE0-A9DC-F716CF79AD53}"/>
              </a:ext>
            </a:extLst>
          </p:cNvPr>
          <p:cNvGraphicFramePr>
            <a:graphicFrameLocks/>
          </p:cNvGraphicFramePr>
          <p:nvPr/>
        </p:nvGraphicFramePr>
        <p:xfrm>
          <a:off x="4305300" y="1584325"/>
          <a:ext cx="139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3" name="公式" r:id="rId6" imgW="1371600" imgH="352391" progId="Equation.3">
                  <p:embed/>
                </p:oleObj>
              </mc:Choice>
              <mc:Fallback>
                <p:oleObj name="公式" r:id="rId6" imgW="1371600" imgH="352391" progId="Equation.3">
                  <p:embed/>
                  <p:pic>
                    <p:nvPicPr>
                      <p:cNvPr id="45061" name="Object 5">
                        <a:extLst>
                          <a:ext uri="{FF2B5EF4-FFF2-40B4-BE49-F238E27FC236}">
                            <a16:creationId xmlns:a16="http://schemas.microsoft.com/office/drawing/2014/main" id="{0892E50E-7356-4EE0-A9DC-F716CF79AD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584325"/>
                        <a:ext cx="139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F575AA83-BA45-42FE-A9BA-CD4CD57847C7}"/>
              </a:ext>
            </a:extLst>
          </p:cNvPr>
          <p:cNvGraphicFramePr>
            <a:graphicFrameLocks/>
          </p:cNvGraphicFramePr>
          <p:nvPr/>
        </p:nvGraphicFramePr>
        <p:xfrm>
          <a:off x="6653213" y="1584325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4" name="公式" r:id="rId8" imgW="1733690" imgH="352391" progId="Equation.3">
                  <p:embed/>
                </p:oleObj>
              </mc:Choice>
              <mc:Fallback>
                <p:oleObj name="公式" r:id="rId8" imgW="1733690" imgH="352391" progId="Equation.3">
                  <p:embed/>
                  <p:pic>
                    <p:nvPicPr>
                      <p:cNvPr id="45062" name="Object 6">
                        <a:extLst>
                          <a:ext uri="{FF2B5EF4-FFF2-40B4-BE49-F238E27FC236}">
                            <a16:creationId xmlns:a16="http://schemas.microsoft.com/office/drawing/2014/main" id="{F575AA83-BA45-42FE-A9BA-CD4CD57847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1584325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B1026B0D-25DB-46ED-B9C7-03D41A0A7822}"/>
              </a:ext>
            </a:extLst>
          </p:cNvPr>
          <p:cNvGraphicFramePr>
            <a:graphicFrameLocks/>
          </p:cNvGraphicFramePr>
          <p:nvPr/>
        </p:nvGraphicFramePr>
        <p:xfrm>
          <a:off x="4305300" y="2305050"/>
          <a:ext cx="139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5" name="公式" r:id="rId10" imgW="1371600" imgH="352391" progId="Equation.3">
                  <p:embed/>
                </p:oleObj>
              </mc:Choice>
              <mc:Fallback>
                <p:oleObj name="公式" r:id="rId10" imgW="1371600" imgH="352391" progId="Equation.3">
                  <p:embed/>
                  <p:pic>
                    <p:nvPicPr>
                      <p:cNvPr id="45063" name="Object 7">
                        <a:extLst>
                          <a:ext uri="{FF2B5EF4-FFF2-40B4-BE49-F238E27FC236}">
                            <a16:creationId xmlns:a16="http://schemas.microsoft.com/office/drawing/2014/main" id="{B1026B0D-25DB-46ED-B9C7-03D41A0A78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305050"/>
                        <a:ext cx="139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09A6D53F-AE98-4612-A6A2-9733EF77FBE7}"/>
              </a:ext>
            </a:extLst>
          </p:cNvPr>
          <p:cNvGraphicFramePr>
            <a:graphicFrameLocks/>
          </p:cNvGraphicFramePr>
          <p:nvPr/>
        </p:nvGraphicFramePr>
        <p:xfrm>
          <a:off x="6605588" y="2305050"/>
          <a:ext cx="138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6" name="公式" r:id="rId12" imgW="1352639" imgH="352391" progId="Equation.3">
                  <p:embed/>
                </p:oleObj>
              </mc:Choice>
              <mc:Fallback>
                <p:oleObj name="公式" r:id="rId12" imgW="1352639" imgH="352391" progId="Equation.3">
                  <p:embed/>
                  <p:pic>
                    <p:nvPicPr>
                      <p:cNvPr id="45064" name="Object 8">
                        <a:extLst>
                          <a:ext uri="{FF2B5EF4-FFF2-40B4-BE49-F238E27FC236}">
                            <a16:creationId xmlns:a16="http://schemas.microsoft.com/office/drawing/2014/main" id="{09A6D53F-AE98-4612-A6A2-9733EF77FB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2305050"/>
                        <a:ext cx="1384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>
            <a:extLst>
              <a:ext uri="{FF2B5EF4-FFF2-40B4-BE49-F238E27FC236}">
                <a16:creationId xmlns:a16="http://schemas.microsoft.com/office/drawing/2014/main" id="{A1180F64-DAE5-4851-806E-FA887887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531938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或</a:t>
            </a: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7CFF6EC9-CB09-4B71-9A2D-1C5A3037C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27647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或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C3C4AB51-9231-41A3-876B-585C8451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000375"/>
            <a:ext cx="772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当          时，干涉相长；当                     时，干涉相消</a:t>
            </a:r>
            <a:r>
              <a:rPr kumimoji="0"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5068" name="Object 12">
            <a:extLst>
              <a:ext uri="{FF2B5EF4-FFF2-40B4-BE49-F238E27FC236}">
                <a16:creationId xmlns:a16="http://schemas.microsoft.com/office/drawing/2014/main" id="{B868A429-F2BF-48A3-909E-92968BA6D82A}"/>
              </a:ext>
            </a:extLst>
          </p:cNvPr>
          <p:cNvGraphicFramePr>
            <a:graphicFrameLocks/>
          </p:cNvGraphicFramePr>
          <p:nvPr/>
        </p:nvGraphicFramePr>
        <p:xfrm>
          <a:off x="1071563" y="3125788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7" name="公式" r:id="rId14" imgW="819290" imgH="247684" progId="Equation.3">
                  <p:embed/>
                </p:oleObj>
              </mc:Choice>
              <mc:Fallback>
                <p:oleObj name="公式" r:id="rId14" imgW="819290" imgH="247684" progId="Equation.3">
                  <p:embed/>
                  <p:pic>
                    <p:nvPicPr>
                      <p:cNvPr id="45068" name="Object 12">
                        <a:extLst>
                          <a:ext uri="{FF2B5EF4-FFF2-40B4-BE49-F238E27FC236}">
                            <a16:creationId xmlns:a16="http://schemas.microsoft.com/office/drawing/2014/main" id="{B868A429-F2BF-48A3-909E-92968BA6D8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125788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>
            <a:extLst>
              <a:ext uri="{FF2B5EF4-FFF2-40B4-BE49-F238E27FC236}">
                <a16:creationId xmlns:a16="http://schemas.microsoft.com/office/drawing/2014/main" id="{C66D2436-E274-4293-9EB7-4F4C64DE5E29}"/>
              </a:ext>
            </a:extLst>
          </p:cNvPr>
          <p:cNvGraphicFramePr>
            <a:graphicFrameLocks/>
          </p:cNvGraphicFramePr>
          <p:nvPr/>
        </p:nvGraphicFramePr>
        <p:xfrm>
          <a:off x="4456113" y="2911475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8" name="公式" r:id="rId16" imgW="1723904" imgH="695291" progId="Equation.3">
                  <p:embed/>
                </p:oleObj>
              </mc:Choice>
              <mc:Fallback>
                <p:oleObj name="公式" r:id="rId16" imgW="1723904" imgH="695291" progId="Equation.3">
                  <p:embed/>
                  <p:pic>
                    <p:nvPicPr>
                      <p:cNvPr id="45069" name="Object 13">
                        <a:extLst>
                          <a:ext uri="{FF2B5EF4-FFF2-40B4-BE49-F238E27FC236}">
                            <a16:creationId xmlns:a16="http://schemas.microsoft.com/office/drawing/2014/main" id="{C66D2436-E274-4293-9EB7-4F4C64DE5E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911475"/>
                        <a:ext cx="1752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>
            <a:extLst>
              <a:ext uri="{FF2B5EF4-FFF2-40B4-BE49-F238E27FC236}">
                <a16:creationId xmlns:a16="http://schemas.microsoft.com/office/drawing/2014/main" id="{F4D53758-D476-4774-9796-A00C1574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644900"/>
            <a:ext cx="324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6. </a:t>
            </a:r>
            <a:r>
              <a:rPr lang="zh-CN" altLang="en-US">
                <a:solidFill>
                  <a:srgbClr val="00FFFF"/>
                </a:solidFill>
              </a:rPr>
              <a:t>惠更斯－菲涅耳原理</a:t>
            </a:r>
            <a:endParaRPr kumimoji="0" lang="zh-CN" altLang="en-US">
              <a:solidFill>
                <a:srgbClr val="00FFFF"/>
              </a:solidFill>
            </a:endParaRPr>
          </a:p>
        </p:txBody>
      </p:sp>
      <p:sp>
        <p:nvSpPr>
          <p:cNvPr id="45071" name="Text Box 15">
            <a:extLst>
              <a:ext uri="{FF2B5EF4-FFF2-40B4-BE49-F238E27FC236}">
                <a16:creationId xmlns:a16="http://schemas.microsoft.com/office/drawing/2014/main" id="{0F18AE86-CA4D-44AD-BDB2-E6042C081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079875"/>
            <a:ext cx="75676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波面上的各面元都可看作是相干的次波波源</a:t>
            </a:r>
            <a:r>
              <a:rPr kumimoji="0"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它们发出的次波在空间各点相遇时，其各点的强度分布是所有次波相干叠加的结果</a:t>
            </a:r>
            <a:r>
              <a:rPr kumimoji="0" lang="en-US" altLang="zh-CN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45072" name="Object 16">
            <a:extLst>
              <a:ext uri="{FF2B5EF4-FFF2-40B4-BE49-F238E27FC236}">
                <a16:creationId xmlns:a16="http://schemas.microsoft.com/office/drawing/2014/main" id="{867692A0-3FE9-4505-AB92-8CDF6E812C6C}"/>
              </a:ext>
            </a:extLst>
          </p:cNvPr>
          <p:cNvGraphicFramePr>
            <a:graphicFrameLocks/>
          </p:cNvGraphicFramePr>
          <p:nvPr/>
        </p:nvGraphicFramePr>
        <p:xfrm>
          <a:off x="2297113" y="5445125"/>
          <a:ext cx="42783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9" name="公式" r:id="rId18" imgW="4248137" imgH="1038191" progId="Equation.3">
                  <p:embed/>
                </p:oleObj>
              </mc:Choice>
              <mc:Fallback>
                <p:oleObj name="公式" r:id="rId18" imgW="4248137" imgH="1038191" progId="Equation.3">
                  <p:embed/>
                  <p:pic>
                    <p:nvPicPr>
                      <p:cNvPr id="45072" name="Object 16">
                        <a:extLst>
                          <a:ext uri="{FF2B5EF4-FFF2-40B4-BE49-F238E27FC236}">
                            <a16:creationId xmlns:a16="http://schemas.microsoft.com/office/drawing/2014/main" id="{867692A0-3FE9-4505-AB92-8CDF6E812C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5445125"/>
                        <a:ext cx="42783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>
            <a:extLst>
              <a:ext uri="{FF2B5EF4-FFF2-40B4-BE49-F238E27FC236}">
                <a16:creationId xmlns:a16="http://schemas.microsoft.com/office/drawing/2014/main" id="{650DBAEF-62F0-454D-AFB2-12AEABFE7D64}"/>
              </a:ext>
            </a:extLst>
          </p:cNvPr>
          <p:cNvGraphicFramePr>
            <a:graphicFrameLocks/>
          </p:cNvGraphicFramePr>
          <p:nvPr/>
        </p:nvGraphicFramePr>
        <p:xfrm>
          <a:off x="1936750" y="2347913"/>
          <a:ext cx="1192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0" name="公式" r:id="rId20" imgW="1162114" imgH="342900" progId="Equation.3">
                  <p:embed/>
                </p:oleObj>
              </mc:Choice>
              <mc:Fallback>
                <p:oleObj name="公式" r:id="rId20" imgW="1162114" imgH="342900" progId="Equation.3">
                  <p:embed/>
                  <p:pic>
                    <p:nvPicPr>
                      <p:cNvPr id="45073" name="Object 17">
                        <a:extLst>
                          <a:ext uri="{FF2B5EF4-FFF2-40B4-BE49-F238E27FC236}">
                            <a16:creationId xmlns:a16="http://schemas.microsoft.com/office/drawing/2014/main" id="{650DBAEF-62F0-454D-AFB2-12AEABFE7D6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347913"/>
                        <a:ext cx="1192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>
            <a:extLst>
              <a:ext uri="{FF2B5EF4-FFF2-40B4-BE49-F238E27FC236}">
                <a16:creationId xmlns:a16="http://schemas.microsoft.com/office/drawing/2014/main" id="{F7A417A5-87FC-430C-AFDF-4FDCD0368A38}"/>
              </a:ext>
            </a:extLst>
          </p:cNvPr>
          <p:cNvGraphicFramePr>
            <a:graphicFrameLocks/>
          </p:cNvGraphicFramePr>
          <p:nvPr/>
        </p:nvGraphicFramePr>
        <p:xfrm>
          <a:off x="1136650" y="1989138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1" name="公式" r:id="rId22" imgW="428759" imgH="247684" progId="Equation.3">
                  <p:embed/>
                </p:oleObj>
              </mc:Choice>
              <mc:Fallback>
                <p:oleObj name="公式" r:id="rId22" imgW="428759" imgH="247684" progId="Equation.3">
                  <p:embed/>
                  <p:pic>
                    <p:nvPicPr>
                      <p:cNvPr id="45074" name="Object 18">
                        <a:extLst>
                          <a:ext uri="{FF2B5EF4-FFF2-40B4-BE49-F238E27FC236}">
                            <a16:creationId xmlns:a16="http://schemas.microsoft.com/office/drawing/2014/main" id="{F7A417A5-87FC-430C-AFDF-4FDCD0368A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989138"/>
                        <a:ext cx="457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AutoShape 19">
            <a:extLst>
              <a:ext uri="{FF2B5EF4-FFF2-40B4-BE49-F238E27FC236}">
                <a16:creationId xmlns:a16="http://schemas.microsoft.com/office/drawing/2014/main" id="{FBC16508-A2D8-4603-BEE7-0303AFBAB6C2}"/>
              </a:ext>
            </a:extLst>
          </p:cNvPr>
          <p:cNvSpPr>
            <a:spLocks/>
          </p:cNvSpPr>
          <p:nvPr/>
        </p:nvSpPr>
        <p:spPr bwMode="auto">
          <a:xfrm flipH="1">
            <a:off x="1639888" y="1771650"/>
            <a:ext cx="225425" cy="792163"/>
          </a:xfrm>
          <a:prstGeom prst="rightBrace">
            <a:avLst>
              <a:gd name="adj1" fmla="val 29284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22341</TotalTime>
  <Words>1466</Words>
  <Application>Microsoft Office PowerPoint</Application>
  <PresentationFormat>全屏显示(4:3)</PresentationFormat>
  <Paragraphs>208</Paragraphs>
  <Slides>20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方正书宋简体</vt:lpstr>
      <vt:lpstr>仿宋_GB2312</vt:lpstr>
      <vt:lpstr>黑体</vt:lpstr>
      <vt:lpstr>华文仿宋</vt:lpstr>
      <vt:lpstr>华文楷体</vt:lpstr>
      <vt:lpstr>楷体_GB2312</vt:lpstr>
      <vt:lpstr>LiSu</vt:lpstr>
      <vt:lpstr>宋体</vt:lpstr>
      <vt:lpstr>Arial</vt:lpstr>
      <vt:lpstr>MT Extra</vt:lpstr>
      <vt:lpstr>Symbol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1384</cp:revision>
  <cp:lastPrinted>2022-11-01T02:18:10Z</cp:lastPrinted>
  <dcterms:created xsi:type="dcterms:W3CDTF">1998-11-21T01:35:42Z</dcterms:created>
  <dcterms:modified xsi:type="dcterms:W3CDTF">2022-11-03T08:26:06Z</dcterms:modified>
</cp:coreProperties>
</file>