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439" r:id="rId2"/>
    <p:sldId id="471" r:id="rId3"/>
    <p:sldId id="472" r:id="rId4"/>
    <p:sldId id="497" r:id="rId5"/>
    <p:sldId id="495" r:id="rId6"/>
    <p:sldId id="473" r:id="rId7"/>
    <p:sldId id="474" r:id="rId8"/>
    <p:sldId id="475" r:id="rId9"/>
    <p:sldId id="476" r:id="rId10"/>
    <p:sldId id="508" r:id="rId11"/>
    <p:sldId id="509" r:id="rId12"/>
    <p:sldId id="479" r:id="rId13"/>
    <p:sldId id="510" r:id="rId14"/>
    <p:sldId id="511" r:id="rId15"/>
    <p:sldId id="512" r:id="rId16"/>
    <p:sldId id="513" r:id="rId17"/>
    <p:sldId id="498" r:id="rId18"/>
  </p:sldIdLst>
  <p:sldSz cx="9144000" cy="6858000" type="screen4x3"/>
  <p:notesSz cx="6797675" cy="9928225"/>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23">
          <p15:clr>
            <a:srgbClr val="A4A3A4"/>
          </p15:clr>
        </p15:guide>
        <p15:guide id="2" pos="50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66"/>
    <a:srgbClr val="FFFF00"/>
    <a:srgbClr val="0000FF"/>
    <a:srgbClr val="800000"/>
    <a:srgbClr val="FFCC99"/>
    <a:srgbClr val="CC6600"/>
    <a:srgbClr val="009999"/>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9" autoAdjust="0"/>
    <p:restoredTop sz="94830" autoAdjust="0"/>
  </p:normalViewPr>
  <p:slideViewPr>
    <p:cSldViewPr>
      <p:cViewPr varScale="1">
        <p:scale>
          <a:sx n="114" d="100"/>
          <a:sy n="114" d="100"/>
        </p:scale>
        <p:origin x="1326" y="84"/>
      </p:cViewPr>
      <p:guideLst>
        <p:guide orient="horz" pos="2523"/>
        <p:guide pos="50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0" d="100"/>
          <a:sy n="60" d="100"/>
        </p:scale>
        <p:origin x="-1764"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wmf"/><Relationship Id="rId2" Type="http://schemas.openxmlformats.org/officeDocument/2006/relationships/image" Target="../media/image8.emf"/><Relationship Id="rId1" Type="http://schemas.openxmlformats.org/officeDocument/2006/relationships/image" Target="../media/image7.emf"/><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5.emf"/><Relationship Id="rId13" Type="http://schemas.openxmlformats.org/officeDocument/2006/relationships/image" Target="../media/image40.emf"/><Relationship Id="rId18" Type="http://schemas.openxmlformats.org/officeDocument/2006/relationships/image" Target="../media/image45.emf"/><Relationship Id="rId3" Type="http://schemas.openxmlformats.org/officeDocument/2006/relationships/image" Target="../media/image30.emf"/><Relationship Id="rId21" Type="http://schemas.openxmlformats.org/officeDocument/2006/relationships/image" Target="../media/image48.emf"/><Relationship Id="rId7" Type="http://schemas.openxmlformats.org/officeDocument/2006/relationships/image" Target="../media/image34.emf"/><Relationship Id="rId12" Type="http://schemas.openxmlformats.org/officeDocument/2006/relationships/image" Target="../media/image39.emf"/><Relationship Id="rId17" Type="http://schemas.openxmlformats.org/officeDocument/2006/relationships/image" Target="../media/image44.emf"/><Relationship Id="rId2" Type="http://schemas.openxmlformats.org/officeDocument/2006/relationships/image" Target="../media/image29.emf"/><Relationship Id="rId16" Type="http://schemas.openxmlformats.org/officeDocument/2006/relationships/image" Target="../media/image43.emf"/><Relationship Id="rId20" Type="http://schemas.openxmlformats.org/officeDocument/2006/relationships/image" Target="../media/image47.emf"/><Relationship Id="rId1" Type="http://schemas.openxmlformats.org/officeDocument/2006/relationships/image" Target="../media/image28.emf"/><Relationship Id="rId6" Type="http://schemas.openxmlformats.org/officeDocument/2006/relationships/image" Target="../media/image33.emf"/><Relationship Id="rId11" Type="http://schemas.openxmlformats.org/officeDocument/2006/relationships/image" Target="../media/image38.emf"/><Relationship Id="rId5" Type="http://schemas.openxmlformats.org/officeDocument/2006/relationships/image" Target="../media/image32.emf"/><Relationship Id="rId15" Type="http://schemas.openxmlformats.org/officeDocument/2006/relationships/image" Target="../media/image42.emf"/><Relationship Id="rId10" Type="http://schemas.openxmlformats.org/officeDocument/2006/relationships/image" Target="../media/image37.emf"/><Relationship Id="rId19" Type="http://schemas.openxmlformats.org/officeDocument/2006/relationships/image" Target="../media/image46.emf"/><Relationship Id="rId4" Type="http://schemas.openxmlformats.org/officeDocument/2006/relationships/image" Target="../media/image31.emf"/><Relationship Id="rId9" Type="http://schemas.openxmlformats.org/officeDocument/2006/relationships/image" Target="../media/image36.emf"/><Relationship Id="rId14" Type="http://schemas.openxmlformats.org/officeDocument/2006/relationships/image" Target="../media/image4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1F2C3936-49E5-4914-8C56-25CAFF0F288C}"/>
              </a:ext>
            </a:extLst>
          </p:cNvPr>
          <p:cNvSpPr>
            <a:spLocks noGrp="1" noChangeArrowheads="1"/>
          </p:cNvSpPr>
          <p:nvPr>
            <p:ph type="hdr" sz="quarter"/>
          </p:nvPr>
        </p:nvSpPr>
        <p:spPr bwMode="auto">
          <a:xfrm>
            <a:off x="0"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32099" name="Rectangle 3">
            <a:extLst>
              <a:ext uri="{FF2B5EF4-FFF2-40B4-BE49-F238E27FC236}">
                <a16:creationId xmlns:a16="http://schemas.microsoft.com/office/drawing/2014/main" id="{6036887A-7CC7-47F6-A213-955A1EC1A471}"/>
              </a:ext>
            </a:extLst>
          </p:cNvPr>
          <p:cNvSpPr>
            <a:spLocks noGrp="1" noChangeArrowheads="1"/>
          </p:cNvSpPr>
          <p:nvPr>
            <p:ph type="dt" sz="quarter" idx="1"/>
          </p:nvPr>
        </p:nvSpPr>
        <p:spPr bwMode="auto">
          <a:xfrm>
            <a:off x="3851276"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32100" name="Rectangle 4">
            <a:extLst>
              <a:ext uri="{FF2B5EF4-FFF2-40B4-BE49-F238E27FC236}">
                <a16:creationId xmlns:a16="http://schemas.microsoft.com/office/drawing/2014/main" id="{F8E448CA-C50C-42EB-BBAA-0345AC54C479}"/>
              </a:ext>
            </a:extLst>
          </p:cNvPr>
          <p:cNvSpPr>
            <a:spLocks noGrp="1" noChangeArrowheads="1"/>
          </p:cNvSpPr>
          <p:nvPr>
            <p:ph type="ftr" sz="quarter" idx="2"/>
          </p:nvPr>
        </p:nvSpPr>
        <p:spPr bwMode="auto">
          <a:xfrm>
            <a:off x="0" y="9431339"/>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32101" name="Rectangle 5">
            <a:extLst>
              <a:ext uri="{FF2B5EF4-FFF2-40B4-BE49-F238E27FC236}">
                <a16:creationId xmlns:a16="http://schemas.microsoft.com/office/drawing/2014/main" id="{0A753224-E1C2-4828-886E-7F3B43393335}"/>
              </a:ext>
            </a:extLst>
          </p:cNvPr>
          <p:cNvSpPr>
            <a:spLocks noGrp="1" noChangeArrowheads="1"/>
          </p:cNvSpPr>
          <p:nvPr>
            <p:ph type="sldNum" sz="quarter" idx="3"/>
          </p:nvPr>
        </p:nvSpPr>
        <p:spPr bwMode="auto">
          <a:xfrm>
            <a:off x="3851276" y="9431339"/>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7FF4DE6-1985-490C-B7E0-EDBA30F6E0F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1D2755A0-6D55-4F67-B545-B62413DD5FFD}"/>
              </a:ext>
            </a:extLst>
          </p:cNvPr>
          <p:cNvSpPr>
            <a:spLocks noGrp="1" noChangeArrowheads="1"/>
          </p:cNvSpPr>
          <p:nvPr>
            <p:ph type="hdr" sz="quarter"/>
          </p:nvPr>
        </p:nvSpPr>
        <p:spPr bwMode="auto">
          <a:xfrm>
            <a:off x="0"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US" altLang="zh-CN"/>
          </a:p>
        </p:txBody>
      </p:sp>
      <p:sp>
        <p:nvSpPr>
          <p:cNvPr id="148483" name="Rectangle 3">
            <a:extLst>
              <a:ext uri="{FF2B5EF4-FFF2-40B4-BE49-F238E27FC236}">
                <a16:creationId xmlns:a16="http://schemas.microsoft.com/office/drawing/2014/main" id="{E9721664-3DFA-44CE-828B-F0483C8B216A}"/>
              </a:ext>
            </a:extLst>
          </p:cNvPr>
          <p:cNvSpPr>
            <a:spLocks noGrp="1" noChangeArrowheads="1"/>
          </p:cNvSpPr>
          <p:nvPr>
            <p:ph type="dt" idx="1"/>
          </p:nvPr>
        </p:nvSpPr>
        <p:spPr bwMode="auto">
          <a:xfrm>
            <a:off x="3851276" y="1"/>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52" name="Rectangle 4">
            <a:extLst>
              <a:ext uri="{FF2B5EF4-FFF2-40B4-BE49-F238E27FC236}">
                <a16:creationId xmlns:a16="http://schemas.microsoft.com/office/drawing/2014/main" id="{ECEF8174-0193-4382-9B86-F3528DD52C8F}"/>
              </a:ext>
            </a:extLst>
          </p:cNvPr>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5" name="Rectangle 5">
            <a:extLst>
              <a:ext uri="{FF2B5EF4-FFF2-40B4-BE49-F238E27FC236}">
                <a16:creationId xmlns:a16="http://schemas.microsoft.com/office/drawing/2014/main" id="{EA12F50F-18E1-4D54-A6E1-39F9E1C4D6D0}"/>
              </a:ext>
            </a:extLst>
          </p:cNvPr>
          <p:cNvSpPr>
            <a:spLocks noGrp="1" noChangeArrowheads="1"/>
          </p:cNvSpPr>
          <p:nvPr>
            <p:ph type="body" sz="quarter" idx="3"/>
          </p:nvPr>
        </p:nvSpPr>
        <p:spPr bwMode="auto">
          <a:xfrm>
            <a:off x="906464" y="4716464"/>
            <a:ext cx="4984750"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8486" name="Rectangle 6">
            <a:extLst>
              <a:ext uri="{FF2B5EF4-FFF2-40B4-BE49-F238E27FC236}">
                <a16:creationId xmlns:a16="http://schemas.microsoft.com/office/drawing/2014/main" id="{92953CE2-A883-4086-B9A6-9B62C600D4FB}"/>
              </a:ext>
            </a:extLst>
          </p:cNvPr>
          <p:cNvSpPr>
            <a:spLocks noGrp="1" noChangeArrowheads="1"/>
          </p:cNvSpPr>
          <p:nvPr>
            <p:ph type="ftr" sz="quarter" idx="4"/>
          </p:nvPr>
        </p:nvSpPr>
        <p:spPr bwMode="auto">
          <a:xfrm>
            <a:off x="0" y="9431339"/>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US" altLang="zh-CN"/>
          </a:p>
        </p:txBody>
      </p:sp>
      <p:sp>
        <p:nvSpPr>
          <p:cNvPr id="148487" name="Rectangle 7">
            <a:extLst>
              <a:ext uri="{FF2B5EF4-FFF2-40B4-BE49-F238E27FC236}">
                <a16:creationId xmlns:a16="http://schemas.microsoft.com/office/drawing/2014/main" id="{87F60309-6BAD-4604-8479-C5398081ADB1}"/>
              </a:ext>
            </a:extLst>
          </p:cNvPr>
          <p:cNvSpPr>
            <a:spLocks noGrp="1" noChangeArrowheads="1"/>
          </p:cNvSpPr>
          <p:nvPr>
            <p:ph type="sldNum" sz="quarter" idx="5"/>
          </p:nvPr>
        </p:nvSpPr>
        <p:spPr bwMode="auto">
          <a:xfrm>
            <a:off x="3851276" y="9431339"/>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6216DFA-5E0B-4E3C-A3A7-5CFDC691FED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19F45878-B7BA-47FD-9BCC-35523D24A0F9}"/>
              </a:ext>
            </a:extLst>
          </p:cNvPr>
          <p:cNvSpPr txBox="1">
            <a:spLocks noGrp="1" noChangeArrowheads="1"/>
          </p:cNvSpPr>
          <p:nvPr/>
        </p:nvSpPr>
        <p:spPr bwMode="auto">
          <a:xfrm>
            <a:off x="3684480" y="9971873"/>
            <a:ext cx="2819956" cy="52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8D21D2C8-6AF0-4DAE-9036-C379DEB0D8BB}" type="slidenum">
              <a:rPr kumimoji="0" lang="en-US" altLang="zh-CN" b="0">
                <a:latin typeface="Arial" panose="020B0604020202020204" pitchFamily="34" charset="0"/>
              </a:rPr>
              <a:pPr algn="r" eaLnBrk="1" hangingPunct="1">
                <a:spcBef>
                  <a:spcPct val="0"/>
                </a:spcBef>
              </a:pPr>
              <a:t>3</a:t>
            </a:fld>
            <a:endParaRPr kumimoji="0" lang="en-US" altLang="zh-CN" b="0">
              <a:latin typeface="Arial" panose="020B0604020202020204" pitchFamily="34" charset="0"/>
            </a:endParaRPr>
          </a:p>
        </p:txBody>
      </p:sp>
      <p:sp>
        <p:nvSpPr>
          <p:cNvPr id="30723" name="Rectangle 2">
            <a:extLst>
              <a:ext uri="{FF2B5EF4-FFF2-40B4-BE49-F238E27FC236}">
                <a16:creationId xmlns:a16="http://schemas.microsoft.com/office/drawing/2014/main" id="{FBD128C8-5858-45C7-8F5F-8D020009083D}"/>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3F41E216-9F02-4526-92CF-2F0205946638}"/>
              </a:ext>
            </a:extLst>
          </p:cNvPr>
          <p:cNvSpPr>
            <a:spLocks noGrp="1" noChangeArrowheads="1"/>
          </p:cNvSpPr>
          <p:nvPr>
            <p:ph type="body" idx="1"/>
          </p:nvPr>
        </p:nvSpPr>
        <p:spPr>
          <a:xfrm>
            <a:off x="650292" y="4987616"/>
            <a:ext cx="5205372" cy="4724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A5145F9-2ED5-45E6-B51A-B079CABFF71B}"/>
              </a:ext>
            </a:extLst>
          </p:cNvPr>
          <p:cNvSpPr txBox="1">
            <a:spLocks noGrp="1" noChangeArrowheads="1"/>
          </p:cNvSpPr>
          <p:nvPr/>
        </p:nvSpPr>
        <p:spPr bwMode="auto">
          <a:xfrm>
            <a:off x="3684480" y="9971873"/>
            <a:ext cx="2819956" cy="52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9DD0BC57-1004-4F22-B87C-23E4BD8E5406}" type="slidenum">
              <a:rPr kumimoji="0" lang="en-US" altLang="zh-CN" b="0">
                <a:latin typeface="Arial" panose="020B0604020202020204" pitchFamily="34" charset="0"/>
              </a:rPr>
              <a:pPr algn="r" eaLnBrk="1" hangingPunct="1">
                <a:spcBef>
                  <a:spcPct val="0"/>
                </a:spcBef>
              </a:pPr>
              <a:t>5</a:t>
            </a:fld>
            <a:endParaRPr kumimoji="0" lang="en-US" altLang="zh-CN" b="0">
              <a:latin typeface="Arial" panose="020B0604020202020204" pitchFamily="34" charset="0"/>
            </a:endParaRPr>
          </a:p>
        </p:txBody>
      </p:sp>
      <p:sp>
        <p:nvSpPr>
          <p:cNvPr id="33795" name="Rectangle 2">
            <a:extLst>
              <a:ext uri="{FF2B5EF4-FFF2-40B4-BE49-F238E27FC236}">
                <a16:creationId xmlns:a16="http://schemas.microsoft.com/office/drawing/2014/main" id="{28C4435D-0E60-4FAC-8600-D4A34F03FB9C}"/>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BF135C10-360E-4A40-A44E-41382775383F}"/>
              </a:ext>
            </a:extLst>
          </p:cNvPr>
          <p:cNvSpPr>
            <a:spLocks noGrp="1" noChangeArrowheads="1"/>
          </p:cNvSpPr>
          <p:nvPr>
            <p:ph type="body" idx="1"/>
          </p:nvPr>
        </p:nvSpPr>
        <p:spPr>
          <a:xfrm>
            <a:off x="650292" y="4987616"/>
            <a:ext cx="5205372" cy="4724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586E464C-A24F-4811-BE7A-C366213F2B43}"/>
              </a:ext>
            </a:extLst>
          </p:cNvPr>
          <p:cNvSpPr txBox="1">
            <a:spLocks noGrp="1" noChangeArrowheads="1"/>
          </p:cNvSpPr>
          <p:nvPr/>
        </p:nvSpPr>
        <p:spPr bwMode="auto">
          <a:xfrm>
            <a:off x="3684480" y="9971873"/>
            <a:ext cx="2819956" cy="52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3C95E7F7-49E7-4561-969D-83F29D808B3C}" type="slidenum">
              <a:rPr kumimoji="0" lang="en-US" altLang="zh-CN" b="0">
                <a:latin typeface="Arial" panose="020B0604020202020204" pitchFamily="34" charset="0"/>
              </a:rPr>
              <a:pPr algn="r" eaLnBrk="1" hangingPunct="1">
                <a:spcBef>
                  <a:spcPct val="0"/>
                </a:spcBef>
              </a:pPr>
              <a:t>6</a:t>
            </a:fld>
            <a:endParaRPr kumimoji="0" lang="en-US" altLang="zh-CN" b="0">
              <a:latin typeface="Arial" panose="020B0604020202020204" pitchFamily="34" charset="0"/>
            </a:endParaRPr>
          </a:p>
        </p:txBody>
      </p:sp>
      <p:sp>
        <p:nvSpPr>
          <p:cNvPr id="35843" name="Rectangle 2">
            <a:extLst>
              <a:ext uri="{FF2B5EF4-FFF2-40B4-BE49-F238E27FC236}">
                <a16:creationId xmlns:a16="http://schemas.microsoft.com/office/drawing/2014/main" id="{17E38973-99EF-4F98-AFAD-C4FE687D9BDE}"/>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8949FE6-985C-45AC-AE77-C723458481F0}"/>
              </a:ext>
            </a:extLst>
          </p:cNvPr>
          <p:cNvSpPr>
            <a:spLocks noGrp="1" noChangeArrowheads="1"/>
          </p:cNvSpPr>
          <p:nvPr>
            <p:ph type="body" idx="1"/>
          </p:nvPr>
        </p:nvSpPr>
        <p:spPr>
          <a:xfrm>
            <a:off x="650292" y="4987616"/>
            <a:ext cx="5205372" cy="4724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3CEF9566-6C89-4597-9162-19BB106C0445}"/>
              </a:ext>
            </a:extLst>
          </p:cNvPr>
          <p:cNvSpPr txBox="1">
            <a:spLocks noGrp="1" noChangeArrowheads="1"/>
          </p:cNvSpPr>
          <p:nvPr/>
        </p:nvSpPr>
        <p:spPr bwMode="auto">
          <a:xfrm>
            <a:off x="3684480" y="9971873"/>
            <a:ext cx="2819956" cy="52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1CEEF6EB-8387-45DE-9684-536AE6E66857}" type="slidenum">
              <a:rPr kumimoji="0" lang="en-US" altLang="zh-CN" b="0">
                <a:latin typeface="Arial" panose="020B0604020202020204" pitchFamily="34" charset="0"/>
              </a:rPr>
              <a:pPr algn="r" eaLnBrk="1" hangingPunct="1">
                <a:spcBef>
                  <a:spcPct val="0"/>
                </a:spcBef>
              </a:pPr>
              <a:t>7</a:t>
            </a:fld>
            <a:endParaRPr kumimoji="0" lang="en-US" altLang="zh-CN" b="0">
              <a:latin typeface="Arial" panose="020B0604020202020204" pitchFamily="34" charset="0"/>
            </a:endParaRPr>
          </a:p>
        </p:txBody>
      </p:sp>
      <p:sp>
        <p:nvSpPr>
          <p:cNvPr id="37891" name="Rectangle 2">
            <a:extLst>
              <a:ext uri="{FF2B5EF4-FFF2-40B4-BE49-F238E27FC236}">
                <a16:creationId xmlns:a16="http://schemas.microsoft.com/office/drawing/2014/main" id="{18ED7EAC-6B29-48E1-BD01-F9CBC9456F69}"/>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976EF3A8-EED8-4380-A08D-568B8CC14418}"/>
              </a:ext>
            </a:extLst>
          </p:cNvPr>
          <p:cNvSpPr>
            <a:spLocks noGrp="1" noChangeArrowheads="1"/>
          </p:cNvSpPr>
          <p:nvPr>
            <p:ph type="body" idx="1"/>
          </p:nvPr>
        </p:nvSpPr>
        <p:spPr>
          <a:xfrm>
            <a:off x="650292" y="4987616"/>
            <a:ext cx="5205372" cy="4724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bg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CC0DF55-ABE3-4EA0-BED0-98DC85396D68}"/>
              </a:ext>
            </a:extLst>
          </p:cNvPr>
          <p:cNvSpPr txBox="1">
            <a:spLocks noGrp="1" noChangeArrowheads="1"/>
          </p:cNvSpPr>
          <p:nvPr/>
        </p:nvSpPr>
        <p:spPr bwMode="auto">
          <a:xfrm>
            <a:off x="3684480" y="9971873"/>
            <a:ext cx="2819956" cy="52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8A35A1FA-C791-49C7-98A2-622DECEB7C3B}" type="slidenum">
              <a:rPr kumimoji="0" lang="en-US" altLang="zh-CN" b="0">
                <a:latin typeface="Arial" panose="020B0604020202020204" pitchFamily="34" charset="0"/>
              </a:rPr>
              <a:pPr algn="r" eaLnBrk="1" hangingPunct="1">
                <a:spcBef>
                  <a:spcPct val="0"/>
                </a:spcBef>
              </a:pPr>
              <a:t>8</a:t>
            </a:fld>
            <a:endParaRPr kumimoji="0" lang="en-US" altLang="zh-CN" b="0">
              <a:latin typeface="Arial" panose="020B0604020202020204" pitchFamily="34" charset="0"/>
            </a:endParaRPr>
          </a:p>
        </p:txBody>
      </p:sp>
      <p:sp>
        <p:nvSpPr>
          <p:cNvPr id="39939" name="Rectangle 2">
            <a:extLst>
              <a:ext uri="{FF2B5EF4-FFF2-40B4-BE49-F238E27FC236}">
                <a16:creationId xmlns:a16="http://schemas.microsoft.com/office/drawing/2014/main" id="{D388D512-FF5C-4157-AB65-21ABE26BA320}"/>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5121303F-BEE5-48F9-8A0E-11C24579E643}"/>
              </a:ext>
            </a:extLst>
          </p:cNvPr>
          <p:cNvSpPr>
            <a:spLocks noGrp="1" noChangeArrowheads="1"/>
          </p:cNvSpPr>
          <p:nvPr>
            <p:ph type="body" idx="1"/>
          </p:nvPr>
        </p:nvSpPr>
        <p:spPr>
          <a:xfrm>
            <a:off x="650292" y="4987616"/>
            <a:ext cx="5205372" cy="4724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solidFill>
                <a:srgbClr val="FFFF66"/>
              </a:solidFill>
            </a:endParaRPr>
          </a:p>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F262B655-3ACB-49CD-89E5-5A6C08E5FA07}"/>
              </a:ext>
            </a:extLst>
          </p:cNvPr>
          <p:cNvSpPr txBox="1">
            <a:spLocks noGrp="1" noChangeArrowheads="1"/>
          </p:cNvSpPr>
          <p:nvPr/>
        </p:nvSpPr>
        <p:spPr bwMode="auto">
          <a:xfrm>
            <a:off x="3684480" y="9971873"/>
            <a:ext cx="2819956" cy="52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E4956E97-1EFE-4877-9984-42B1DE4FF5F1}" type="slidenum">
              <a:rPr kumimoji="0" lang="en-US" altLang="zh-CN" b="0">
                <a:latin typeface="Arial" panose="020B0604020202020204" pitchFamily="34" charset="0"/>
              </a:rPr>
              <a:pPr algn="r" eaLnBrk="1" hangingPunct="1">
                <a:spcBef>
                  <a:spcPct val="0"/>
                </a:spcBef>
              </a:pPr>
              <a:t>9</a:t>
            </a:fld>
            <a:endParaRPr kumimoji="0" lang="en-US" altLang="zh-CN" b="0">
              <a:latin typeface="Arial" panose="020B0604020202020204" pitchFamily="34" charset="0"/>
            </a:endParaRPr>
          </a:p>
        </p:txBody>
      </p:sp>
      <p:sp>
        <p:nvSpPr>
          <p:cNvPr id="41987" name="Rectangle 2">
            <a:extLst>
              <a:ext uri="{FF2B5EF4-FFF2-40B4-BE49-F238E27FC236}">
                <a16:creationId xmlns:a16="http://schemas.microsoft.com/office/drawing/2014/main" id="{CE8E28BE-3CF3-4225-83A9-F16D2EEEB64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727CF630-2DC2-4CB4-99E7-1C9E90D828A6}"/>
              </a:ext>
            </a:extLst>
          </p:cNvPr>
          <p:cNvSpPr>
            <a:spLocks noGrp="1" noChangeArrowheads="1"/>
          </p:cNvSpPr>
          <p:nvPr>
            <p:ph type="body" idx="1"/>
          </p:nvPr>
        </p:nvSpPr>
        <p:spPr>
          <a:xfrm>
            <a:off x="650292" y="4987616"/>
            <a:ext cx="5205372" cy="4724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bg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854507D-C67F-4511-8B5C-5B4BACDF49C8}"/>
              </a:ext>
            </a:extLst>
          </p:cNvPr>
          <p:cNvSpPr txBox="1">
            <a:spLocks noGrp="1" noChangeArrowheads="1"/>
          </p:cNvSpPr>
          <p:nvPr/>
        </p:nvSpPr>
        <p:spPr bwMode="auto">
          <a:xfrm>
            <a:off x="3684480" y="9971873"/>
            <a:ext cx="2819956" cy="525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34A3F085-81F3-49BE-866D-EBC5A2C7A349}" type="slidenum">
              <a:rPr kumimoji="0" lang="en-US" altLang="zh-CN" b="0">
                <a:latin typeface="Arial" panose="020B0604020202020204" pitchFamily="34" charset="0"/>
              </a:rPr>
              <a:pPr algn="r" eaLnBrk="1" hangingPunct="1">
                <a:spcBef>
                  <a:spcPct val="0"/>
                </a:spcBef>
              </a:pPr>
              <a:t>10</a:t>
            </a:fld>
            <a:endParaRPr kumimoji="0" lang="en-US" altLang="zh-CN" b="0">
              <a:latin typeface="Arial" panose="020B0604020202020204" pitchFamily="34" charset="0"/>
            </a:endParaRPr>
          </a:p>
        </p:txBody>
      </p:sp>
      <p:sp>
        <p:nvSpPr>
          <p:cNvPr id="7171" name="Rectangle 2">
            <a:extLst>
              <a:ext uri="{FF2B5EF4-FFF2-40B4-BE49-F238E27FC236}">
                <a16:creationId xmlns:a16="http://schemas.microsoft.com/office/drawing/2014/main" id="{60AB7030-91FD-45C0-AD2F-89ADDDB3FCF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390E0258-4073-4D6A-ACCB-53C7C8B53FBF}"/>
              </a:ext>
            </a:extLst>
          </p:cNvPr>
          <p:cNvSpPr>
            <a:spLocks noGrp="1" noChangeArrowheads="1"/>
          </p:cNvSpPr>
          <p:nvPr>
            <p:ph type="body" idx="1"/>
          </p:nvPr>
        </p:nvSpPr>
        <p:spPr>
          <a:xfrm>
            <a:off x="650292" y="4987616"/>
            <a:ext cx="5205372" cy="4724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6705A35-2E43-4503-9153-7E13A0227673}"/>
              </a:ext>
            </a:extLst>
          </p:cNvPr>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DBC39265-12A4-42E6-9EE9-4311414FF40D}" type="slidenum">
              <a:rPr kumimoji="0" lang="en-US" altLang="zh-CN" b="0">
                <a:latin typeface="Arial" panose="020B0604020202020204" pitchFamily="34" charset="0"/>
              </a:rPr>
              <a:pPr algn="r" eaLnBrk="1" hangingPunct="1">
                <a:spcBef>
                  <a:spcPct val="0"/>
                </a:spcBef>
              </a:pPr>
              <a:t>12</a:t>
            </a:fld>
            <a:endParaRPr kumimoji="0" lang="en-US" altLang="zh-CN" b="0">
              <a:latin typeface="Arial" panose="020B0604020202020204" pitchFamily="34" charset="0"/>
            </a:endParaRPr>
          </a:p>
        </p:txBody>
      </p:sp>
      <p:sp>
        <p:nvSpPr>
          <p:cNvPr id="10243" name="Rectangle 2">
            <a:extLst>
              <a:ext uri="{FF2B5EF4-FFF2-40B4-BE49-F238E27FC236}">
                <a16:creationId xmlns:a16="http://schemas.microsoft.com/office/drawing/2014/main" id="{30646A4C-085E-486F-9254-A2FA63E13437}"/>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3A6DBF4A-6D2E-4A7D-B11C-B5DB648BE365}"/>
              </a:ext>
            </a:extLst>
          </p:cNvPr>
          <p:cNvSpPr>
            <a:spLocks noGrp="1" noChangeArrowheads="1"/>
          </p:cNvSpPr>
          <p:nvPr>
            <p:ph type="body" idx="1"/>
          </p:nvPr>
        </p:nvSpPr>
        <p:spPr>
          <a:xfrm>
            <a:off x="679450" y="4716463"/>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solidFill>
                <a:schemeClr val="bg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B45F4160-799F-4C63-BD8C-7BE0AC190B35}"/>
              </a:ext>
            </a:extLst>
          </p:cNvPr>
          <p:cNvSpPr txBox="1">
            <a:spLocks noGrp="1" noChangeArrowheads="1"/>
          </p:cNvSpPr>
          <p:nvPr/>
        </p:nvSpPr>
        <p:spPr bwMode="auto">
          <a:xfrm>
            <a:off x="3849688" y="942975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pPr>
            <a:fld id="{DF04CD98-DD81-4047-BDE7-7BD59B2D4B56}" type="slidenum">
              <a:rPr kumimoji="0" lang="en-US" altLang="zh-CN" b="0">
                <a:latin typeface="Arial" panose="020B0604020202020204" pitchFamily="34" charset="0"/>
              </a:rPr>
              <a:pPr algn="r" eaLnBrk="1" hangingPunct="1">
                <a:spcBef>
                  <a:spcPct val="0"/>
                </a:spcBef>
              </a:pPr>
              <a:t>14</a:t>
            </a:fld>
            <a:endParaRPr kumimoji="0" lang="en-US" altLang="zh-CN" b="0">
              <a:latin typeface="Arial" panose="020B0604020202020204" pitchFamily="34" charset="0"/>
            </a:endParaRPr>
          </a:p>
        </p:txBody>
      </p:sp>
      <p:sp>
        <p:nvSpPr>
          <p:cNvPr id="13315" name="Rectangle 2">
            <a:extLst>
              <a:ext uri="{FF2B5EF4-FFF2-40B4-BE49-F238E27FC236}">
                <a16:creationId xmlns:a16="http://schemas.microsoft.com/office/drawing/2014/main" id="{FA405C9B-1EAD-4C72-B489-39799AD30069}"/>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A81893E-0124-4B99-AD1B-58CB1CFAAF69}"/>
              </a:ext>
            </a:extLst>
          </p:cNvPr>
          <p:cNvSpPr>
            <a:spLocks noGrp="1" noChangeArrowheads="1"/>
          </p:cNvSpPr>
          <p:nvPr>
            <p:ph type="body" idx="1"/>
          </p:nvPr>
        </p:nvSpPr>
        <p:spPr>
          <a:xfrm>
            <a:off x="679450" y="4716463"/>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04324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343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6721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793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851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7670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832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4273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6192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28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5088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53399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2F"/>
            </a:gs>
            <a:gs pos="100000">
              <a:srgbClr val="003366"/>
            </a:gs>
          </a:gsLst>
          <a:lin ang="5400000" scaled="1"/>
        </a:gradFill>
        <a:effectLst/>
      </p:bgPr>
    </p:bg>
    <p:spTree>
      <p:nvGrpSpPr>
        <p:cNvPr id="1" name=""/>
        <p:cNvGrpSpPr/>
        <p:nvPr/>
      </p:nvGrpSpPr>
      <p:grpSpPr>
        <a:xfrm>
          <a:off x="0" y="0"/>
          <a:ext cx="0" cy="0"/>
          <a:chOff x="0" y="0"/>
          <a:chExt cx="0" cy="0"/>
        </a:xfrm>
      </p:grpSpPr>
      <p:sp>
        <p:nvSpPr>
          <p:cNvPr id="1026" name="AutoShape 7">
            <a:extLst>
              <a:ext uri="{FF2B5EF4-FFF2-40B4-BE49-F238E27FC236}">
                <a16:creationId xmlns:a16="http://schemas.microsoft.com/office/drawing/2014/main" id="{91FC828C-5B3E-41D2-A86A-4791CCA5290F}"/>
              </a:ext>
            </a:extLst>
          </p:cNvPr>
          <p:cNvSpPr>
            <a:spLocks noChangeArrowheads="1"/>
          </p:cNvSpPr>
          <p:nvPr/>
        </p:nvSpPr>
        <p:spPr bwMode="auto">
          <a:xfrm>
            <a:off x="-25400" y="0"/>
            <a:ext cx="9204325" cy="6858000"/>
          </a:xfrm>
          <a:prstGeom prst="bevel">
            <a:avLst>
              <a:gd name="adj" fmla="val 1273"/>
            </a:avLst>
          </a:prstGeom>
          <a:solidFill>
            <a:srgbClr val="006699"/>
          </a:solidFill>
          <a:ln w="9525">
            <a:solidFill>
              <a:srgbClr val="006699"/>
            </a:solidFill>
            <a:miter lim="800000"/>
            <a:headEnd/>
            <a:tailEnd/>
          </a:ln>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7" name="Rectangle 8">
            <a:extLst>
              <a:ext uri="{FF2B5EF4-FFF2-40B4-BE49-F238E27FC236}">
                <a16:creationId xmlns:a16="http://schemas.microsoft.com/office/drawing/2014/main" id="{A38F0412-1556-47C8-B4A2-4AD09CE98C2D}"/>
              </a:ext>
            </a:extLst>
          </p:cNvPr>
          <p:cNvSpPr>
            <a:spLocks noChangeArrowheads="1"/>
          </p:cNvSpPr>
          <p:nvPr/>
        </p:nvSpPr>
        <p:spPr bwMode="auto">
          <a:xfrm>
            <a:off x="250825" y="265113"/>
            <a:ext cx="8626475" cy="6330950"/>
          </a:xfrm>
          <a:prstGeom prst="rect">
            <a:avLst/>
          </a:prstGeom>
          <a:noFill/>
          <a:ln w="1270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 id="2147484284"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emf"/><Relationship Id="rId18" Type="http://schemas.openxmlformats.org/officeDocument/2006/relationships/oleObject" Target="../embeddings/oleObject10.bin"/><Relationship Id="rId3" Type="http://schemas.openxmlformats.org/officeDocument/2006/relationships/notesSlide" Target="../notesSlides/notesSlide7.xml"/><Relationship Id="rId7" Type="http://schemas.openxmlformats.org/officeDocument/2006/relationships/image" Target="../media/image8.emf"/><Relationship Id="rId12" Type="http://schemas.openxmlformats.org/officeDocument/2006/relationships/oleObject" Target="../embeddings/oleObject7.bin"/><Relationship Id="rId17" Type="http://schemas.openxmlformats.org/officeDocument/2006/relationships/image" Target="../media/image13.wmf"/><Relationship Id="rId2" Type="http://schemas.openxmlformats.org/officeDocument/2006/relationships/slideLayout" Target="../slideLayouts/slideLayout7.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emf"/><Relationship Id="rId15" Type="http://schemas.openxmlformats.org/officeDocument/2006/relationships/image" Target="../media/image12.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emf"/><Relationship Id="rId1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emf"/><Relationship Id="rId5" Type="http://schemas.openxmlformats.org/officeDocument/2006/relationships/oleObject" Target="../embeddings/oleObject12.bin"/><Relationship Id="rId10" Type="http://schemas.openxmlformats.org/officeDocument/2006/relationships/image" Target="../media/image17.emf"/><Relationship Id="rId4" Type="http://schemas.openxmlformats.org/officeDocument/2006/relationships/image" Target="../media/image14.emf"/><Relationship Id="rId9" Type="http://schemas.openxmlformats.org/officeDocument/2006/relationships/oleObject" Target="../embeddings/oleObject14.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8.xml"/><Relationship Id="rId7" Type="http://schemas.openxmlformats.org/officeDocument/2006/relationships/image" Target="../media/image19.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6.bin"/><Relationship Id="rId11" Type="http://schemas.openxmlformats.org/officeDocument/2006/relationships/image" Target="../media/image21.emf"/><Relationship Id="rId5" Type="http://schemas.openxmlformats.org/officeDocument/2006/relationships/image" Target="../media/image18.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0.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9.bin"/><Relationship Id="rId7" Type="http://schemas.openxmlformats.org/officeDocument/2006/relationships/image" Target="../media/image23.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0.bin"/><Relationship Id="rId5" Type="http://schemas.openxmlformats.org/officeDocument/2006/relationships/image" Target="../media/image6.png"/><Relationship Id="rId4" Type="http://schemas.openxmlformats.org/officeDocument/2006/relationships/image" Target="../media/image22.emf"/><Relationship Id="rId9" Type="http://schemas.openxmlformats.org/officeDocument/2006/relationships/image" Target="../media/image24.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22.bin"/><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emf"/><Relationship Id="rId5" Type="http://schemas.openxmlformats.org/officeDocument/2006/relationships/oleObject" Target="../embeddings/oleObject24.bin"/><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30.bin"/><Relationship Id="rId18" Type="http://schemas.openxmlformats.org/officeDocument/2006/relationships/image" Target="../media/image35.emf"/><Relationship Id="rId26" Type="http://schemas.openxmlformats.org/officeDocument/2006/relationships/image" Target="../media/image39.emf"/><Relationship Id="rId39" Type="http://schemas.openxmlformats.org/officeDocument/2006/relationships/oleObject" Target="../embeddings/oleObject43.bin"/><Relationship Id="rId21" Type="http://schemas.openxmlformats.org/officeDocument/2006/relationships/oleObject" Target="../embeddings/oleObject34.bin"/><Relationship Id="rId34" Type="http://schemas.openxmlformats.org/officeDocument/2006/relationships/image" Target="../media/image43.emf"/><Relationship Id="rId42" Type="http://schemas.openxmlformats.org/officeDocument/2006/relationships/image" Target="../media/image47.emf"/><Relationship Id="rId7" Type="http://schemas.openxmlformats.org/officeDocument/2006/relationships/oleObject" Target="../embeddings/oleObject27.bin"/><Relationship Id="rId2" Type="http://schemas.openxmlformats.org/officeDocument/2006/relationships/slideLayout" Target="../slideLayouts/slideLayout7.xml"/><Relationship Id="rId16" Type="http://schemas.openxmlformats.org/officeDocument/2006/relationships/image" Target="../media/image34.emf"/><Relationship Id="rId20" Type="http://schemas.openxmlformats.org/officeDocument/2006/relationships/image" Target="../media/image36.emf"/><Relationship Id="rId29" Type="http://schemas.openxmlformats.org/officeDocument/2006/relationships/oleObject" Target="../embeddings/oleObject38.bin"/><Relationship Id="rId41" Type="http://schemas.openxmlformats.org/officeDocument/2006/relationships/oleObject" Target="../embeddings/oleObject44.bin"/><Relationship Id="rId1" Type="http://schemas.openxmlformats.org/officeDocument/2006/relationships/vmlDrawing" Target="../drawings/vmlDrawing8.vml"/><Relationship Id="rId6" Type="http://schemas.openxmlformats.org/officeDocument/2006/relationships/image" Target="../media/image29.emf"/><Relationship Id="rId11" Type="http://schemas.openxmlformats.org/officeDocument/2006/relationships/oleObject" Target="../embeddings/oleObject29.bin"/><Relationship Id="rId24" Type="http://schemas.openxmlformats.org/officeDocument/2006/relationships/image" Target="../media/image38.emf"/><Relationship Id="rId32" Type="http://schemas.openxmlformats.org/officeDocument/2006/relationships/image" Target="../media/image42.emf"/><Relationship Id="rId37" Type="http://schemas.openxmlformats.org/officeDocument/2006/relationships/oleObject" Target="../embeddings/oleObject42.bin"/><Relationship Id="rId40" Type="http://schemas.openxmlformats.org/officeDocument/2006/relationships/image" Target="../media/image46.e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28" Type="http://schemas.openxmlformats.org/officeDocument/2006/relationships/image" Target="../media/image40.emf"/><Relationship Id="rId36" Type="http://schemas.openxmlformats.org/officeDocument/2006/relationships/image" Target="../media/image44.emf"/><Relationship Id="rId10" Type="http://schemas.openxmlformats.org/officeDocument/2006/relationships/image" Target="../media/image31.emf"/><Relationship Id="rId19" Type="http://schemas.openxmlformats.org/officeDocument/2006/relationships/oleObject" Target="../embeddings/oleObject33.bin"/><Relationship Id="rId31" Type="http://schemas.openxmlformats.org/officeDocument/2006/relationships/oleObject" Target="../embeddings/oleObject39.bin"/><Relationship Id="rId44" Type="http://schemas.openxmlformats.org/officeDocument/2006/relationships/image" Target="../media/image48.emf"/><Relationship Id="rId4" Type="http://schemas.openxmlformats.org/officeDocument/2006/relationships/image" Target="../media/image28.emf"/><Relationship Id="rId9" Type="http://schemas.openxmlformats.org/officeDocument/2006/relationships/oleObject" Target="../embeddings/oleObject28.bin"/><Relationship Id="rId14" Type="http://schemas.openxmlformats.org/officeDocument/2006/relationships/image" Target="../media/image33.emf"/><Relationship Id="rId22" Type="http://schemas.openxmlformats.org/officeDocument/2006/relationships/image" Target="../media/image37.emf"/><Relationship Id="rId27" Type="http://schemas.openxmlformats.org/officeDocument/2006/relationships/oleObject" Target="../embeddings/oleObject37.bin"/><Relationship Id="rId30" Type="http://schemas.openxmlformats.org/officeDocument/2006/relationships/image" Target="../media/image41.emf"/><Relationship Id="rId35" Type="http://schemas.openxmlformats.org/officeDocument/2006/relationships/oleObject" Target="../embeddings/oleObject41.bin"/><Relationship Id="rId43" Type="http://schemas.openxmlformats.org/officeDocument/2006/relationships/oleObject" Target="../embeddings/oleObject45.bin"/><Relationship Id="rId8" Type="http://schemas.openxmlformats.org/officeDocument/2006/relationships/image" Target="../media/image30.emf"/><Relationship Id="rId3" Type="http://schemas.openxmlformats.org/officeDocument/2006/relationships/oleObject" Target="../embeddings/oleObject25.bin"/><Relationship Id="rId12" Type="http://schemas.openxmlformats.org/officeDocument/2006/relationships/image" Target="../media/image32.emf"/><Relationship Id="rId17" Type="http://schemas.openxmlformats.org/officeDocument/2006/relationships/oleObject" Target="../embeddings/oleObject32.bin"/><Relationship Id="rId25" Type="http://schemas.openxmlformats.org/officeDocument/2006/relationships/oleObject" Target="../embeddings/oleObject36.bin"/><Relationship Id="rId33" Type="http://schemas.openxmlformats.org/officeDocument/2006/relationships/oleObject" Target="../embeddings/oleObject40.bin"/><Relationship Id="rId38" Type="http://schemas.openxmlformats.org/officeDocument/2006/relationships/image" Target="../media/image45.emf"/></Relationships>
</file>

<file path=ppt/slides/_rels/slide17.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hyperlink" Target="file:///D:\teaching\up\material\page\kehai\21.ht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a:extLst>
              <a:ext uri="{FF2B5EF4-FFF2-40B4-BE49-F238E27FC236}">
                <a16:creationId xmlns:a16="http://schemas.microsoft.com/office/drawing/2014/main" id="{39AC1C33-7C93-4751-8E4A-D2B679B2F494}"/>
              </a:ext>
            </a:extLst>
          </p:cNvPr>
          <p:cNvGrpSpPr>
            <a:grpSpLocks/>
          </p:cNvGrpSpPr>
          <p:nvPr/>
        </p:nvGrpSpPr>
        <p:grpSpPr bwMode="auto">
          <a:xfrm>
            <a:off x="-571500" y="0"/>
            <a:ext cx="10293350" cy="6858000"/>
            <a:chOff x="-571500" y="0"/>
            <a:chExt cx="10293350" cy="6858024"/>
          </a:xfrm>
        </p:grpSpPr>
        <p:pic>
          <p:nvPicPr>
            <p:cNvPr id="4101" name="Picture 4">
              <a:extLst>
                <a:ext uri="{FF2B5EF4-FFF2-40B4-BE49-F238E27FC236}">
                  <a16:creationId xmlns:a16="http://schemas.microsoft.com/office/drawing/2014/main" id="{09835E99-6BDC-4FA0-8AA1-AC6621D38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0"/>
              <a:ext cx="1029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矩形 4">
              <a:extLst>
                <a:ext uri="{FF2B5EF4-FFF2-40B4-BE49-F238E27FC236}">
                  <a16:creationId xmlns:a16="http://schemas.microsoft.com/office/drawing/2014/main" id="{52213544-6606-472E-9167-8154BFC98A45}"/>
                </a:ext>
              </a:extLst>
            </p:cNvPr>
            <p:cNvSpPr>
              <a:spLocks noChangeArrowheads="1"/>
            </p:cNvSpPr>
            <p:nvPr/>
          </p:nvSpPr>
          <p:spPr bwMode="auto">
            <a:xfrm>
              <a:off x="6344861" y="6457914"/>
              <a:ext cx="2619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rgbClr val="FF0000"/>
                  </a:solidFill>
                </a:rPr>
                <a:t>Yosemite National Park</a:t>
              </a:r>
              <a:endParaRPr lang="zh-CN" altLang="en-US" sz="2000" dirty="0">
                <a:solidFill>
                  <a:srgbClr val="FF0000"/>
                </a:solidFill>
              </a:endParaRPr>
            </a:p>
          </p:txBody>
        </p:sp>
      </p:grpSp>
      <p:sp>
        <p:nvSpPr>
          <p:cNvPr id="7" name="Text Box 1039">
            <a:extLst>
              <a:ext uri="{FF2B5EF4-FFF2-40B4-BE49-F238E27FC236}">
                <a16:creationId xmlns:a16="http://schemas.microsoft.com/office/drawing/2014/main" id="{0053801A-7244-435B-A4A9-6BB7DFF53AF1}"/>
              </a:ext>
            </a:extLst>
          </p:cNvPr>
          <p:cNvSpPr txBox="1">
            <a:spLocks noChangeArrowheads="1"/>
          </p:cNvSpPr>
          <p:nvPr/>
        </p:nvSpPr>
        <p:spPr bwMode="auto">
          <a:xfrm>
            <a:off x="1295400" y="3705225"/>
            <a:ext cx="6705600" cy="1758950"/>
          </a:xfrm>
          <a:prstGeom prst="rect">
            <a:avLst/>
          </a:prstGeom>
          <a:noFill/>
          <a:ln w="9525">
            <a:noFill/>
            <a:miter lim="800000"/>
            <a:headEnd/>
            <a:tailEnd/>
          </a:ln>
          <a:effectLst/>
        </p:spPr>
        <p:txBody>
          <a:bodyPr>
            <a:spAutoFit/>
          </a:bodyPr>
          <a:lstStyle/>
          <a:p>
            <a:pPr algn="ctr" eaLnBrk="1" hangingPunct="1">
              <a:lnSpc>
                <a:spcPct val="75000"/>
              </a:lnSpc>
              <a:defRPr/>
            </a:pPr>
            <a:r>
              <a:rPr lang="en-US" altLang="zh-CN" sz="4000" dirty="0">
                <a:solidFill>
                  <a:srgbClr val="FFFF00"/>
                </a:solidFill>
                <a:effectLst>
                  <a:outerShdw blurRad="38100" dist="38100" dir="2700000" algn="tl">
                    <a:srgbClr val="000000"/>
                  </a:outerShdw>
                </a:effectLst>
              </a:rPr>
              <a:t>Xi’an  </a:t>
            </a:r>
            <a:r>
              <a:rPr lang="en-US" altLang="zh-CN" sz="4000" dirty="0" err="1">
                <a:solidFill>
                  <a:srgbClr val="FFFF00"/>
                </a:solidFill>
                <a:effectLst>
                  <a:outerShdw blurRad="38100" dist="38100" dir="2700000" algn="tl">
                    <a:srgbClr val="000000"/>
                  </a:outerShdw>
                </a:effectLst>
              </a:rPr>
              <a:t>Jiaotong</a:t>
            </a:r>
            <a:r>
              <a:rPr lang="en-US" altLang="zh-CN" sz="4000" dirty="0">
                <a:solidFill>
                  <a:srgbClr val="FFFF00"/>
                </a:solidFill>
                <a:effectLst>
                  <a:outerShdw blurRad="38100" dist="38100" dir="2700000" algn="tl">
                    <a:srgbClr val="000000"/>
                  </a:outerShdw>
                </a:effectLst>
              </a:rPr>
              <a:t>  University</a:t>
            </a:r>
          </a:p>
          <a:p>
            <a:pPr algn="ctr" eaLnBrk="1" hangingPunct="1">
              <a:lnSpc>
                <a:spcPct val="75000"/>
              </a:lnSpc>
              <a:defRPr/>
            </a:pPr>
            <a:endParaRPr lang="zh-CN" altLang="en-US" sz="4000" dirty="0">
              <a:solidFill>
                <a:srgbClr val="FFFF00"/>
              </a:solidFill>
              <a:effectLst>
                <a:outerShdw blurRad="38100" dist="38100" dir="2700000" algn="tl">
                  <a:srgbClr val="000000"/>
                </a:outerShdw>
              </a:effectLst>
              <a:latin typeface="Arial" charset="0"/>
              <a:ea typeface="楷体_GB2312" pitchFamily="49" charset="-122"/>
            </a:endParaRPr>
          </a:p>
          <a:p>
            <a:pPr algn="ctr" eaLnBrk="1" hangingPunct="1">
              <a:lnSpc>
                <a:spcPct val="75000"/>
              </a:lnSpc>
              <a:defRPr/>
            </a:pPr>
            <a:endParaRPr lang="en-US" altLang="zh-CN" sz="2800" dirty="0">
              <a:solidFill>
                <a:srgbClr val="FFFF00"/>
              </a:solidFill>
              <a:effectLst>
                <a:outerShdw blurRad="38100" dist="38100" dir="2700000" algn="tl">
                  <a:srgbClr val="000000"/>
                </a:outerShdw>
              </a:effectLst>
              <a:latin typeface="Arial" charset="0"/>
              <a:ea typeface="华文仿宋" pitchFamily="17" charset="-122"/>
            </a:endParaRPr>
          </a:p>
          <a:p>
            <a:pPr algn="ctr" eaLnBrk="1" hangingPunct="1">
              <a:lnSpc>
                <a:spcPct val="75000"/>
              </a:lnSpc>
              <a:defRPr/>
            </a:pPr>
            <a:r>
              <a:rPr lang="en-US" altLang="zh-CN" sz="3600" dirty="0">
                <a:solidFill>
                  <a:srgbClr val="FFFF00"/>
                </a:solidFill>
                <a:effectLst>
                  <a:outerShdw blurRad="38100" dist="38100" dir="2700000" algn="tl">
                    <a:srgbClr val="000000"/>
                  </a:outerShdw>
                </a:effectLst>
                <a:ea typeface="华文仿宋" pitchFamily="17" charset="-122"/>
              </a:rPr>
              <a:t>Nov. 04, 2022</a:t>
            </a:r>
          </a:p>
        </p:txBody>
      </p:sp>
      <p:sp>
        <p:nvSpPr>
          <p:cNvPr id="4100" name="WordArt 1044">
            <a:extLst>
              <a:ext uri="{FF2B5EF4-FFF2-40B4-BE49-F238E27FC236}">
                <a16:creationId xmlns:a16="http://schemas.microsoft.com/office/drawing/2014/main" id="{583C432B-27A5-461B-85A5-7C5DABD14031}"/>
              </a:ext>
            </a:extLst>
          </p:cNvPr>
          <p:cNvSpPr>
            <a:spLocks noChangeArrowheads="1" noChangeShapeType="1" noTextEdit="1"/>
          </p:cNvSpPr>
          <p:nvPr/>
        </p:nvSpPr>
        <p:spPr bwMode="auto">
          <a:xfrm>
            <a:off x="539750" y="1268413"/>
            <a:ext cx="8077200" cy="12969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4800" i="1" kern="10">
                <a:solidFill>
                  <a:srgbClr val="FF0000"/>
                </a:solidFill>
                <a:effectLst>
                  <a:outerShdw dist="35921" dir="2700000" algn="ctr" rotWithShape="0">
                    <a:srgbClr val="808080"/>
                  </a:outerShdw>
                </a:effectLst>
                <a:cs typeface="Times New Roman" panose="02020603050405020304" pitchFamily="18" charset="0"/>
              </a:rPr>
              <a:t>University Physics</a:t>
            </a:r>
            <a:endParaRPr lang="zh-CN" altLang="en-US" sz="4800" i="1" kern="10">
              <a:solidFill>
                <a:srgbClr val="FF0000"/>
              </a:solidFill>
              <a:effectLst>
                <a:outerShdw dist="35921" dir="2700000" algn="ctr" rotWithShape="0">
                  <a:srgbClr val="808080"/>
                </a:outerShdw>
              </a:effectLs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Rectangle 7">
            <a:extLst>
              <a:ext uri="{FF2B5EF4-FFF2-40B4-BE49-F238E27FC236}">
                <a16:creationId xmlns:a16="http://schemas.microsoft.com/office/drawing/2014/main" id="{864CF21D-0F30-4667-86F5-02DC26CE0BEB}"/>
              </a:ext>
            </a:extLst>
          </p:cNvPr>
          <p:cNvSpPr>
            <a:spLocks noChangeArrowheads="1"/>
          </p:cNvSpPr>
          <p:nvPr/>
        </p:nvSpPr>
        <p:spPr bwMode="auto">
          <a:xfrm>
            <a:off x="200025" y="142875"/>
            <a:ext cx="4659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latin typeface="宋体" panose="02010600030101010101" pitchFamily="2" charset="-122"/>
              </a:rPr>
              <a:t>五</a:t>
            </a:r>
            <a:r>
              <a:rPr lang="en-US" altLang="zh-CN" sz="2800">
                <a:solidFill>
                  <a:srgbClr val="FFFF00"/>
                </a:solidFill>
                <a:latin typeface="宋体" panose="02010600030101010101" pitchFamily="2" charset="-122"/>
              </a:rPr>
              <a:t>.</a:t>
            </a:r>
            <a:r>
              <a:rPr lang="zh-CN" altLang="en-US" sz="2800">
                <a:solidFill>
                  <a:srgbClr val="FFFF00"/>
                </a:solidFill>
                <a:latin typeface="宋体" panose="02010600030101010101" pitchFamily="2" charset="-122"/>
              </a:rPr>
              <a:t>理想气体的状态方程</a:t>
            </a:r>
          </a:p>
        </p:txBody>
      </p:sp>
      <p:sp>
        <p:nvSpPr>
          <p:cNvPr id="29704" name="Rectangle 8">
            <a:extLst>
              <a:ext uri="{FF2B5EF4-FFF2-40B4-BE49-F238E27FC236}">
                <a16:creationId xmlns:a16="http://schemas.microsoft.com/office/drawing/2014/main" id="{0C974028-4B59-40D3-ADA6-766D110D7974}"/>
              </a:ext>
            </a:extLst>
          </p:cNvPr>
          <p:cNvSpPr>
            <a:spLocks noChangeArrowheads="1"/>
          </p:cNvSpPr>
          <p:nvPr/>
        </p:nvSpPr>
        <p:spPr bwMode="auto">
          <a:xfrm>
            <a:off x="755650" y="757238"/>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气体的状态方程</a:t>
            </a:r>
          </a:p>
        </p:txBody>
      </p:sp>
      <p:graphicFrame>
        <p:nvGraphicFramePr>
          <p:cNvPr id="29705" name="Object 9">
            <a:extLst>
              <a:ext uri="{FF2B5EF4-FFF2-40B4-BE49-F238E27FC236}">
                <a16:creationId xmlns:a16="http://schemas.microsoft.com/office/drawing/2014/main" id="{B3B284DD-3CA4-4233-8D0B-BFE1AAD86B8A}"/>
              </a:ext>
            </a:extLst>
          </p:cNvPr>
          <p:cNvGraphicFramePr>
            <a:graphicFrameLocks noChangeAspect="1"/>
          </p:cNvGraphicFramePr>
          <p:nvPr/>
        </p:nvGraphicFramePr>
        <p:xfrm>
          <a:off x="3708400" y="819150"/>
          <a:ext cx="1736725" cy="395288"/>
        </p:xfrm>
        <a:graphic>
          <a:graphicData uri="http://schemas.openxmlformats.org/presentationml/2006/ole">
            <mc:AlternateContent xmlns:mc="http://schemas.openxmlformats.org/markup-compatibility/2006">
              <mc:Choice xmlns:v="urn:schemas-microsoft-com:vml" Requires="v">
                <p:oleObj spid="_x0000_s305314" name="公式" r:id="rId4" imgW="1676502" imgH="352391" progId="Equation.3">
                  <p:embed/>
                </p:oleObj>
              </mc:Choice>
              <mc:Fallback>
                <p:oleObj name="公式" r:id="rId4" imgW="1676502" imgH="352391" progId="Equation.3">
                  <p:embed/>
                  <p:pic>
                    <p:nvPicPr>
                      <p:cNvPr id="29705" name="Object 9">
                        <a:extLst>
                          <a:ext uri="{FF2B5EF4-FFF2-40B4-BE49-F238E27FC236}">
                            <a16:creationId xmlns:a16="http://schemas.microsoft.com/office/drawing/2014/main" id="{B3B284DD-3CA4-4233-8D0B-BFE1AAD86B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819150"/>
                        <a:ext cx="1736725"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7" name="Rectangle 11">
            <a:extLst>
              <a:ext uri="{FF2B5EF4-FFF2-40B4-BE49-F238E27FC236}">
                <a16:creationId xmlns:a16="http://schemas.microsoft.com/office/drawing/2014/main" id="{A3C0D771-2FED-4326-9EFD-BB2E821ED400}"/>
              </a:ext>
            </a:extLst>
          </p:cNvPr>
          <p:cNvSpPr>
            <a:spLocks noChangeArrowheads="1"/>
          </p:cNvSpPr>
          <p:nvPr/>
        </p:nvSpPr>
        <p:spPr bwMode="auto">
          <a:xfrm>
            <a:off x="714375" y="5070475"/>
            <a:ext cx="538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(3) </a:t>
            </a:r>
            <a:r>
              <a:rPr lang="zh-CN" altLang="en-US">
                <a:solidFill>
                  <a:schemeClr val="bg1"/>
                </a:solidFill>
              </a:rPr>
              <a:t>混合理想气体的状态方程为</a:t>
            </a:r>
          </a:p>
        </p:txBody>
      </p:sp>
      <p:graphicFrame>
        <p:nvGraphicFramePr>
          <p:cNvPr id="29710" name="Object 14">
            <a:extLst>
              <a:ext uri="{FF2B5EF4-FFF2-40B4-BE49-F238E27FC236}">
                <a16:creationId xmlns:a16="http://schemas.microsoft.com/office/drawing/2014/main" id="{CB840124-5D9A-47F0-A2CC-FBFB4DC19D9A}"/>
              </a:ext>
            </a:extLst>
          </p:cNvPr>
          <p:cNvGraphicFramePr>
            <a:graphicFrameLocks noChangeAspect="1"/>
          </p:cNvGraphicFramePr>
          <p:nvPr/>
        </p:nvGraphicFramePr>
        <p:xfrm>
          <a:off x="3430588" y="1143000"/>
          <a:ext cx="2713037" cy="866775"/>
        </p:xfrm>
        <a:graphic>
          <a:graphicData uri="http://schemas.openxmlformats.org/presentationml/2006/ole">
            <mc:AlternateContent xmlns:mc="http://schemas.openxmlformats.org/markup-compatibility/2006">
              <mc:Choice xmlns:v="urn:schemas-microsoft-com:vml" Requires="v">
                <p:oleObj spid="_x0000_s305315" name="公式" r:id="rId6" imgW="1181075" imgH="352391" progId="Equation.3">
                  <p:embed/>
                </p:oleObj>
              </mc:Choice>
              <mc:Fallback>
                <p:oleObj name="公式" r:id="rId6" imgW="1181075" imgH="352391" progId="Equation.3">
                  <p:embed/>
                  <p:pic>
                    <p:nvPicPr>
                      <p:cNvPr id="29710" name="Object 14">
                        <a:extLst>
                          <a:ext uri="{FF2B5EF4-FFF2-40B4-BE49-F238E27FC236}">
                            <a16:creationId xmlns:a16="http://schemas.microsoft.com/office/drawing/2014/main" id="{CB840124-5D9A-47F0-A2CC-FBFB4DC19D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8" y="1143000"/>
                        <a:ext cx="2713037"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1" name="Rectangle 18">
            <a:extLst>
              <a:ext uri="{FF2B5EF4-FFF2-40B4-BE49-F238E27FC236}">
                <a16:creationId xmlns:a16="http://schemas.microsoft.com/office/drawing/2014/main" id="{EB695298-29C4-41D7-909F-B300A10AD0E0}"/>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aphicFrame>
        <p:nvGraphicFramePr>
          <p:cNvPr id="29713" name="Object 17">
            <a:extLst>
              <a:ext uri="{FF2B5EF4-FFF2-40B4-BE49-F238E27FC236}">
                <a16:creationId xmlns:a16="http://schemas.microsoft.com/office/drawing/2014/main" id="{FA736DB9-63EB-4916-A5B4-561B942844D3}"/>
              </a:ext>
            </a:extLst>
          </p:cNvPr>
          <p:cNvGraphicFramePr>
            <a:graphicFrameLocks noChangeAspect="1"/>
          </p:cNvGraphicFramePr>
          <p:nvPr/>
        </p:nvGraphicFramePr>
        <p:xfrm>
          <a:off x="5357813" y="4895850"/>
          <a:ext cx="1785937" cy="819150"/>
        </p:xfrm>
        <a:graphic>
          <a:graphicData uri="http://schemas.openxmlformats.org/presentationml/2006/ole">
            <mc:AlternateContent xmlns:mc="http://schemas.openxmlformats.org/markup-compatibility/2006">
              <mc:Choice xmlns:v="urn:schemas-microsoft-com:vml" Requires="v">
                <p:oleObj spid="_x0000_s305316" name="公式" r:id="rId8" imgW="1743171" imgH="790507" progId="Equation.3">
                  <p:embed/>
                </p:oleObj>
              </mc:Choice>
              <mc:Fallback>
                <p:oleObj name="公式" r:id="rId8" imgW="1743171" imgH="790507" progId="Equation.3">
                  <p:embed/>
                  <p:pic>
                    <p:nvPicPr>
                      <p:cNvPr id="29713" name="Object 17">
                        <a:extLst>
                          <a:ext uri="{FF2B5EF4-FFF2-40B4-BE49-F238E27FC236}">
                            <a16:creationId xmlns:a16="http://schemas.microsoft.com/office/drawing/2014/main" id="{FA736DB9-63EB-4916-A5B4-561B942844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57813" y="4895850"/>
                        <a:ext cx="17859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5" name="Object 19">
            <a:extLst>
              <a:ext uri="{FF2B5EF4-FFF2-40B4-BE49-F238E27FC236}">
                <a16:creationId xmlns:a16="http://schemas.microsoft.com/office/drawing/2014/main" id="{39CE7CB5-492E-4240-9FB6-6AA053690867}"/>
              </a:ext>
            </a:extLst>
          </p:cNvPr>
          <p:cNvGraphicFramePr>
            <a:graphicFrameLocks noChangeAspect="1"/>
          </p:cNvGraphicFramePr>
          <p:nvPr/>
        </p:nvGraphicFramePr>
        <p:xfrm>
          <a:off x="2165350" y="5827713"/>
          <a:ext cx="1377950" cy="723900"/>
        </p:xfrm>
        <a:graphic>
          <a:graphicData uri="http://schemas.openxmlformats.org/presentationml/2006/ole">
            <mc:AlternateContent xmlns:mc="http://schemas.openxmlformats.org/markup-compatibility/2006">
              <mc:Choice xmlns:v="urn:schemas-microsoft-com:vml" Requires="v">
                <p:oleObj spid="_x0000_s305317" name="公式" r:id="rId10" imgW="1333373" imgH="685800" progId="Equation.3">
                  <p:embed/>
                </p:oleObj>
              </mc:Choice>
              <mc:Fallback>
                <p:oleObj name="公式" r:id="rId10" imgW="1333373" imgH="685800" progId="Equation.3">
                  <p:embed/>
                  <p:pic>
                    <p:nvPicPr>
                      <p:cNvPr id="29715" name="Object 19">
                        <a:extLst>
                          <a:ext uri="{FF2B5EF4-FFF2-40B4-BE49-F238E27FC236}">
                            <a16:creationId xmlns:a16="http://schemas.microsoft.com/office/drawing/2014/main" id="{39CE7CB5-492E-4240-9FB6-6AA0536908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65350" y="5827713"/>
                        <a:ext cx="137795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6" name="Object 20">
            <a:extLst>
              <a:ext uri="{FF2B5EF4-FFF2-40B4-BE49-F238E27FC236}">
                <a16:creationId xmlns:a16="http://schemas.microsoft.com/office/drawing/2014/main" id="{F822414A-CAD1-4FED-830F-055AB26EDA29}"/>
              </a:ext>
            </a:extLst>
          </p:cNvPr>
          <p:cNvGraphicFramePr>
            <a:graphicFrameLocks noChangeAspect="1"/>
          </p:cNvGraphicFramePr>
          <p:nvPr/>
        </p:nvGraphicFramePr>
        <p:xfrm>
          <a:off x="4214813" y="5827713"/>
          <a:ext cx="1422400" cy="723900"/>
        </p:xfrm>
        <a:graphic>
          <a:graphicData uri="http://schemas.openxmlformats.org/presentationml/2006/ole">
            <mc:AlternateContent xmlns:mc="http://schemas.openxmlformats.org/markup-compatibility/2006">
              <mc:Choice xmlns:v="urn:schemas-microsoft-com:vml" Requires="v">
                <p:oleObj spid="_x0000_s305318" name="公式" r:id="rId12" imgW="1381080" imgH="685800" progId="Equation.3">
                  <p:embed/>
                </p:oleObj>
              </mc:Choice>
              <mc:Fallback>
                <p:oleObj name="公式" r:id="rId12" imgW="1381080" imgH="685800" progId="Equation.3">
                  <p:embed/>
                  <p:pic>
                    <p:nvPicPr>
                      <p:cNvPr id="29716" name="Object 20">
                        <a:extLst>
                          <a:ext uri="{FF2B5EF4-FFF2-40B4-BE49-F238E27FC236}">
                            <a16:creationId xmlns:a16="http://schemas.microsoft.com/office/drawing/2014/main" id="{F822414A-CAD1-4FED-830F-055AB26EDA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14813" y="5827713"/>
                        <a:ext cx="14224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7" name="Object 21">
            <a:extLst>
              <a:ext uri="{FF2B5EF4-FFF2-40B4-BE49-F238E27FC236}">
                <a16:creationId xmlns:a16="http://schemas.microsoft.com/office/drawing/2014/main" id="{81866EC4-4982-426B-81EF-38369C89C141}"/>
              </a:ext>
            </a:extLst>
          </p:cNvPr>
          <p:cNvGraphicFramePr>
            <a:graphicFrameLocks noChangeAspect="1"/>
          </p:cNvGraphicFramePr>
          <p:nvPr/>
        </p:nvGraphicFramePr>
        <p:xfrm>
          <a:off x="6357938" y="5643563"/>
          <a:ext cx="1460500" cy="1185862"/>
        </p:xfrm>
        <a:graphic>
          <a:graphicData uri="http://schemas.openxmlformats.org/presentationml/2006/ole">
            <mc:AlternateContent xmlns:mc="http://schemas.openxmlformats.org/markup-compatibility/2006">
              <mc:Choice xmlns:v="urn:schemas-microsoft-com:vml" Requires="v">
                <p:oleObj spid="_x0000_s305319" name="公式" r:id="rId14" imgW="1419308" imgH="1142898" progId="Equation.3">
                  <p:embed/>
                </p:oleObj>
              </mc:Choice>
              <mc:Fallback>
                <p:oleObj name="公式" r:id="rId14" imgW="1419308" imgH="1142898" progId="Equation.3">
                  <p:embed/>
                  <p:pic>
                    <p:nvPicPr>
                      <p:cNvPr id="29717" name="Object 21">
                        <a:extLst>
                          <a:ext uri="{FF2B5EF4-FFF2-40B4-BE49-F238E27FC236}">
                            <a16:creationId xmlns:a16="http://schemas.microsoft.com/office/drawing/2014/main" id="{81866EC4-4982-426B-81EF-38369C89C1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57938" y="5643563"/>
                        <a:ext cx="1460500"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8" name="Text Box 22">
            <a:extLst>
              <a:ext uri="{FF2B5EF4-FFF2-40B4-BE49-F238E27FC236}">
                <a16:creationId xmlns:a16="http://schemas.microsoft.com/office/drawing/2014/main" id="{957D9A5F-87EC-41E5-8AFA-7C7EBCA843CB}"/>
              </a:ext>
            </a:extLst>
          </p:cNvPr>
          <p:cNvSpPr txBox="1">
            <a:spLocks noChangeArrowheads="1"/>
          </p:cNvSpPr>
          <p:nvPr/>
        </p:nvSpPr>
        <p:spPr bwMode="auto">
          <a:xfrm>
            <a:off x="1143000" y="5857875"/>
            <a:ext cx="125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bg1"/>
                </a:solidFill>
              </a:rPr>
              <a:t>其中</a:t>
            </a:r>
          </a:p>
        </p:txBody>
      </p:sp>
      <p:sp>
        <p:nvSpPr>
          <p:cNvPr id="29723" name="Text Box 27">
            <a:extLst>
              <a:ext uri="{FF2B5EF4-FFF2-40B4-BE49-F238E27FC236}">
                <a16:creationId xmlns:a16="http://schemas.microsoft.com/office/drawing/2014/main" id="{3AA3468E-59F4-4BB6-9067-7240E4C801FF}"/>
              </a:ext>
            </a:extLst>
          </p:cNvPr>
          <p:cNvSpPr txBox="1">
            <a:spLocks noChangeArrowheads="1"/>
          </p:cNvSpPr>
          <p:nvPr/>
        </p:nvSpPr>
        <p:spPr bwMode="auto">
          <a:xfrm>
            <a:off x="714375" y="1400175"/>
            <a:ext cx="280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bg1"/>
                </a:solidFill>
              </a:rPr>
              <a:t>“</a:t>
            </a:r>
            <a:r>
              <a:rPr lang="zh-CN" altLang="en-US">
                <a:solidFill>
                  <a:schemeClr val="bg1"/>
                </a:solidFill>
              </a:rPr>
              <a:t>一定条件下”</a:t>
            </a:r>
          </a:p>
        </p:txBody>
      </p:sp>
      <p:sp>
        <p:nvSpPr>
          <p:cNvPr id="29724" name="Rectangle 28">
            <a:extLst>
              <a:ext uri="{FF2B5EF4-FFF2-40B4-BE49-F238E27FC236}">
                <a16:creationId xmlns:a16="http://schemas.microsoft.com/office/drawing/2014/main" id="{F3B4A13E-610E-4BEC-80BE-7791C88C7B66}"/>
              </a:ext>
            </a:extLst>
          </p:cNvPr>
          <p:cNvSpPr>
            <a:spLocks noChangeArrowheads="1"/>
          </p:cNvSpPr>
          <p:nvPr/>
        </p:nvSpPr>
        <p:spPr bwMode="auto">
          <a:xfrm>
            <a:off x="4106863" y="185738"/>
            <a:ext cx="2481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a:t>
            </a:r>
            <a:r>
              <a:rPr lang="zh-CN" altLang="en-US">
                <a:solidFill>
                  <a:schemeClr val="bg1"/>
                </a:solidFill>
              </a:rPr>
              <a:t>平衡态</a:t>
            </a:r>
            <a:r>
              <a:rPr lang="en-US" altLang="zh-CN">
                <a:solidFill>
                  <a:schemeClr val="bg1"/>
                </a:solidFill>
              </a:rPr>
              <a:t>)</a:t>
            </a:r>
          </a:p>
        </p:txBody>
      </p:sp>
      <p:sp>
        <p:nvSpPr>
          <p:cNvPr id="29725" name="Text Box 29">
            <a:extLst>
              <a:ext uri="{FF2B5EF4-FFF2-40B4-BE49-F238E27FC236}">
                <a16:creationId xmlns:a16="http://schemas.microsoft.com/office/drawing/2014/main" id="{3592AEBE-803D-42F9-853D-00D3954B11B1}"/>
              </a:ext>
            </a:extLst>
          </p:cNvPr>
          <p:cNvSpPr txBox="1">
            <a:spLocks noChangeArrowheads="1"/>
          </p:cNvSpPr>
          <p:nvPr/>
        </p:nvSpPr>
        <p:spPr bwMode="auto">
          <a:xfrm>
            <a:off x="714375" y="4065588"/>
            <a:ext cx="7970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rPr>
              <a:t>(2) </a:t>
            </a:r>
            <a:r>
              <a:rPr lang="zh-CN" altLang="en-US">
                <a:solidFill>
                  <a:srgbClr val="FFFF00"/>
                </a:solidFill>
              </a:rPr>
              <a:t>理</a:t>
            </a:r>
            <a:r>
              <a:rPr lang="zh-CN" altLang="en-US">
                <a:solidFill>
                  <a:srgbClr val="FFFF00"/>
                </a:solidFill>
                <a:latin typeface="楷体_GB2312" pitchFamily="49" charset="-122"/>
              </a:rPr>
              <a:t>想气体</a:t>
            </a:r>
            <a:r>
              <a:rPr lang="zh-CN" altLang="en-US">
                <a:solidFill>
                  <a:schemeClr val="bg1"/>
                </a:solidFill>
                <a:latin typeface="楷体_GB2312" pitchFamily="49" charset="-122"/>
              </a:rPr>
              <a:t>宏观定义：在任何条件下都严格遵守克拉珀龙方程的气体。</a:t>
            </a:r>
          </a:p>
        </p:txBody>
      </p:sp>
      <p:sp>
        <p:nvSpPr>
          <p:cNvPr id="29733" name="Text Box 37">
            <a:extLst>
              <a:ext uri="{FF2B5EF4-FFF2-40B4-BE49-F238E27FC236}">
                <a16:creationId xmlns:a16="http://schemas.microsoft.com/office/drawing/2014/main" id="{7EB700B0-AF88-4854-99DE-F76DA7BE45F1}"/>
              </a:ext>
            </a:extLst>
          </p:cNvPr>
          <p:cNvSpPr txBox="1">
            <a:spLocks noChangeArrowheads="1"/>
          </p:cNvSpPr>
          <p:nvPr/>
        </p:nvSpPr>
        <p:spPr bwMode="auto">
          <a:xfrm>
            <a:off x="1254125" y="3567113"/>
            <a:ext cx="639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温度越高、压强越低，精确度越高。</a:t>
            </a:r>
          </a:p>
        </p:txBody>
      </p:sp>
      <p:sp>
        <p:nvSpPr>
          <p:cNvPr id="29734" name="Text Box 38">
            <a:extLst>
              <a:ext uri="{FF2B5EF4-FFF2-40B4-BE49-F238E27FC236}">
                <a16:creationId xmlns:a16="http://schemas.microsoft.com/office/drawing/2014/main" id="{FDB28A36-AB85-494B-8594-C2E355DE1937}"/>
              </a:ext>
            </a:extLst>
          </p:cNvPr>
          <p:cNvSpPr txBox="1">
            <a:spLocks noChangeArrowheads="1"/>
          </p:cNvSpPr>
          <p:nvPr/>
        </p:nvSpPr>
        <p:spPr bwMode="auto">
          <a:xfrm>
            <a:off x="684213" y="3043238"/>
            <a:ext cx="8316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rgbClr val="FFFFFF"/>
                </a:solidFill>
              </a:rPr>
              <a:t>(1) </a:t>
            </a:r>
            <a:r>
              <a:rPr lang="en-US" altLang="zh-CN">
                <a:solidFill>
                  <a:schemeClr val="bg1"/>
                </a:solidFill>
              </a:rPr>
              <a:t>“</a:t>
            </a:r>
            <a:r>
              <a:rPr lang="zh-CN" altLang="en-US">
                <a:solidFill>
                  <a:schemeClr val="bg1"/>
                </a:solidFill>
                <a:latin typeface="楷体_GB2312" pitchFamily="49" charset="-122"/>
              </a:rPr>
              <a:t>一定条件下</a:t>
            </a:r>
            <a:r>
              <a:rPr lang="zh-CN" altLang="en-US">
                <a:solidFill>
                  <a:schemeClr val="bg1"/>
                </a:solidFill>
              </a:rPr>
              <a:t>”</a:t>
            </a:r>
            <a:r>
              <a:rPr lang="zh-CN" altLang="en-US">
                <a:solidFill>
                  <a:schemeClr val="bg1"/>
                </a:solidFill>
                <a:latin typeface="楷体_GB2312" pitchFamily="49" charset="-122"/>
              </a:rPr>
              <a:t> 指压强不太高，温度不太低的条件下。</a:t>
            </a:r>
          </a:p>
        </p:txBody>
      </p:sp>
      <p:graphicFrame>
        <p:nvGraphicFramePr>
          <p:cNvPr id="6162" name="Object 40">
            <a:extLst>
              <a:ext uri="{FF2B5EF4-FFF2-40B4-BE49-F238E27FC236}">
                <a16:creationId xmlns:a16="http://schemas.microsoft.com/office/drawing/2014/main" id="{C737664F-4E53-43FC-B50E-B4474739B1EE}"/>
              </a:ext>
            </a:extLst>
          </p:cNvPr>
          <p:cNvGraphicFramePr>
            <a:graphicFrameLocks noChangeAspect="1"/>
          </p:cNvGraphicFramePr>
          <p:nvPr/>
        </p:nvGraphicFramePr>
        <p:xfrm>
          <a:off x="4248150" y="3024188"/>
          <a:ext cx="114300" cy="215900"/>
        </p:xfrm>
        <a:graphic>
          <a:graphicData uri="http://schemas.openxmlformats.org/presentationml/2006/ole">
            <mc:AlternateContent xmlns:mc="http://schemas.openxmlformats.org/markup-compatibility/2006">
              <mc:Choice xmlns:v="urn:schemas-microsoft-com:vml" Requires="v">
                <p:oleObj spid="_x0000_s305320" name="Equation" r:id="rId16" imgW="114151" imgH="215619" progId="Equation.3">
                  <p:embed/>
                </p:oleObj>
              </mc:Choice>
              <mc:Fallback>
                <p:oleObj name="Equation" r:id="rId16" imgW="114151" imgH="215619" progId="Equation.3">
                  <p:embed/>
                  <p:pic>
                    <p:nvPicPr>
                      <p:cNvPr id="6162" name="Object 40">
                        <a:extLst>
                          <a:ext uri="{FF2B5EF4-FFF2-40B4-BE49-F238E27FC236}">
                            <a16:creationId xmlns:a16="http://schemas.microsoft.com/office/drawing/2014/main" id="{C737664F-4E53-43FC-B50E-B4474739B1E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48150" y="30241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3" name="Object 41">
            <a:extLst>
              <a:ext uri="{FF2B5EF4-FFF2-40B4-BE49-F238E27FC236}">
                <a16:creationId xmlns:a16="http://schemas.microsoft.com/office/drawing/2014/main" id="{441853BF-2AFB-48FA-AE92-F197BE2A66F4}"/>
              </a:ext>
            </a:extLst>
          </p:cNvPr>
          <p:cNvGraphicFramePr>
            <a:graphicFrameLocks noChangeAspect="1"/>
          </p:cNvGraphicFramePr>
          <p:nvPr/>
        </p:nvGraphicFramePr>
        <p:xfrm>
          <a:off x="4248150" y="3024188"/>
          <a:ext cx="114300" cy="215900"/>
        </p:xfrm>
        <a:graphic>
          <a:graphicData uri="http://schemas.openxmlformats.org/presentationml/2006/ole">
            <mc:AlternateContent xmlns:mc="http://schemas.openxmlformats.org/markup-compatibility/2006">
              <mc:Choice xmlns:v="urn:schemas-microsoft-com:vml" Requires="v">
                <p:oleObj spid="_x0000_s305321" name="Equation" r:id="rId18" imgW="114151" imgH="215619" progId="Equation.3">
                  <p:embed/>
                </p:oleObj>
              </mc:Choice>
              <mc:Fallback>
                <p:oleObj name="Equation" r:id="rId18" imgW="114151" imgH="215619" progId="Equation.3">
                  <p:embed/>
                  <p:pic>
                    <p:nvPicPr>
                      <p:cNvPr id="6163" name="Object 41">
                        <a:extLst>
                          <a:ext uri="{FF2B5EF4-FFF2-40B4-BE49-F238E27FC236}">
                            <a16:creationId xmlns:a16="http://schemas.microsoft.com/office/drawing/2014/main" id="{441853BF-2AFB-48FA-AE92-F197BE2A66F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48150" y="3024188"/>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38" name="Text Box 42">
            <a:extLst>
              <a:ext uri="{FF2B5EF4-FFF2-40B4-BE49-F238E27FC236}">
                <a16:creationId xmlns:a16="http://schemas.microsoft.com/office/drawing/2014/main" id="{5CADADB0-5CE7-433D-9C70-5C0278DC61A3}"/>
              </a:ext>
            </a:extLst>
          </p:cNvPr>
          <p:cNvSpPr txBox="1">
            <a:spLocks noChangeArrowheads="1"/>
          </p:cNvSpPr>
          <p:nvPr/>
        </p:nvSpPr>
        <p:spPr bwMode="auto">
          <a:xfrm>
            <a:off x="757238" y="2541588"/>
            <a:ext cx="115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66"/>
                </a:solidFill>
              </a:rPr>
              <a:t>说明</a:t>
            </a:r>
          </a:p>
        </p:txBody>
      </p:sp>
      <p:sp>
        <p:nvSpPr>
          <p:cNvPr id="29739" name="AutoShape 43">
            <a:extLst>
              <a:ext uri="{FF2B5EF4-FFF2-40B4-BE49-F238E27FC236}">
                <a16:creationId xmlns:a16="http://schemas.microsoft.com/office/drawing/2014/main" id="{4775D956-166A-4314-880B-C3FC06460759}"/>
              </a:ext>
            </a:extLst>
          </p:cNvPr>
          <p:cNvSpPr>
            <a:spLocks noChangeArrowheads="1"/>
          </p:cNvSpPr>
          <p:nvPr/>
        </p:nvSpPr>
        <p:spPr bwMode="auto">
          <a:xfrm>
            <a:off x="396875" y="2495550"/>
            <a:ext cx="360363"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29740" name="Rectangle 44">
            <a:extLst>
              <a:ext uri="{FF2B5EF4-FFF2-40B4-BE49-F238E27FC236}">
                <a16:creationId xmlns:a16="http://schemas.microsoft.com/office/drawing/2014/main" id="{B42BF6E2-0FFF-4C98-AA0B-0B7A3C1CE4A8}"/>
              </a:ext>
            </a:extLst>
          </p:cNvPr>
          <p:cNvSpPr>
            <a:spLocks noChangeArrowheads="1"/>
          </p:cNvSpPr>
          <p:nvPr/>
        </p:nvSpPr>
        <p:spPr bwMode="auto">
          <a:xfrm>
            <a:off x="6286500" y="1328738"/>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克拉珀龙方程</a:t>
            </a:r>
            <a:endParaRPr lang="en-US" altLang="zh-CN">
              <a:solidFill>
                <a:srgbClr val="FFFF00"/>
              </a:solidFill>
            </a:endParaRPr>
          </a:p>
        </p:txBody>
      </p:sp>
      <p:sp>
        <p:nvSpPr>
          <p:cNvPr id="23" name="Rectangle 28">
            <a:extLst>
              <a:ext uri="{FF2B5EF4-FFF2-40B4-BE49-F238E27FC236}">
                <a16:creationId xmlns:a16="http://schemas.microsoft.com/office/drawing/2014/main" id="{6AA933DD-670D-4995-A503-37115D1D7144}"/>
              </a:ext>
            </a:extLst>
          </p:cNvPr>
          <p:cNvSpPr>
            <a:spLocks noChangeArrowheads="1"/>
          </p:cNvSpPr>
          <p:nvPr/>
        </p:nvSpPr>
        <p:spPr bwMode="auto">
          <a:xfrm>
            <a:off x="785813" y="2000250"/>
            <a:ext cx="5643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普适气体常量    </a:t>
            </a:r>
            <a:r>
              <a:rPr lang="en-US" altLang="zh-CN">
                <a:solidFill>
                  <a:schemeClr val="bg1"/>
                </a:solidFill>
              </a:rPr>
              <a:t>R = 8.31 J∙mol</a:t>
            </a:r>
            <a:r>
              <a:rPr lang="en-US" altLang="zh-CN" baseline="30000">
                <a:solidFill>
                  <a:schemeClr val="bg1"/>
                </a:solidFill>
              </a:rPr>
              <a:t>-1</a:t>
            </a:r>
            <a:r>
              <a:rPr lang="en-US" altLang="zh-CN">
                <a:solidFill>
                  <a:schemeClr val="bg1"/>
                </a:solidFill>
              </a:rPr>
              <a:t>∙K</a:t>
            </a:r>
            <a:r>
              <a:rPr lang="en-US" altLang="zh-CN" baseline="30000">
                <a:solidFill>
                  <a:schemeClr val="bg1"/>
                </a:solidFill>
              </a:rPr>
              <a:t>-1</a:t>
            </a:r>
          </a:p>
        </p:txBody>
      </p:sp>
      <p:sp>
        <p:nvSpPr>
          <p:cNvPr id="6168" name="灯片编号占位符 1">
            <a:extLst>
              <a:ext uri="{FF2B5EF4-FFF2-40B4-BE49-F238E27FC236}">
                <a16:creationId xmlns:a16="http://schemas.microsoft.com/office/drawing/2014/main" id="{BD928DD1-0D6A-4536-B42A-ADA3F8C73CC8}"/>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77EC4DE-7B7A-473A-A9F0-ECFA4B760F02}" type="slidenum">
              <a:rPr lang="en-US" altLang="zh-CN" b="0">
                <a:solidFill>
                  <a:srgbClr val="FF00FF"/>
                </a:solidFill>
              </a:rPr>
              <a:pPr eaLnBrk="1" hangingPunct="1"/>
              <a:t>10</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blinds(horizontal)">
                                      <p:cBhvr>
                                        <p:cTn id="7" dur="500"/>
                                        <p:tgtEl>
                                          <p:spTgt spid="2970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9724"/>
                                        </p:tgtEl>
                                        <p:attrNameLst>
                                          <p:attrName>style.visibility</p:attrName>
                                        </p:attrNameLst>
                                      </p:cBhvr>
                                      <p:to>
                                        <p:strVal val="visible"/>
                                      </p:to>
                                    </p:set>
                                    <p:animEffect transition="in" filter="blinds(horizontal)">
                                      <p:cBhvr>
                                        <p:cTn id="10" dur="500"/>
                                        <p:tgtEl>
                                          <p:spTgt spid="2972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9704"/>
                                        </p:tgtEl>
                                        <p:attrNameLst>
                                          <p:attrName>style.visibility</p:attrName>
                                        </p:attrNameLst>
                                      </p:cBhvr>
                                      <p:to>
                                        <p:strVal val="visible"/>
                                      </p:to>
                                    </p:set>
                                    <p:animEffect transition="in" filter="wipe(left)">
                                      <p:cBhvr>
                                        <p:cTn id="15" dur="500"/>
                                        <p:tgtEl>
                                          <p:spTgt spid="29704"/>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29705"/>
                                        </p:tgtEl>
                                        <p:attrNameLst>
                                          <p:attrName>style.visibility</p:attrName>
                                        </p:attrNameLst>
                                      </p:cBhvr>
                                      <p:to>
                                        <p:strVal val="visible"/>
                                      </p:to>
                                    </p:set>
                                    <p:animEffect transition="in" filter="wipe(left)">
                                      <p:cBhvr>
                                        <p:cTn id="19" dur="500"/>
                                        <p:tgtEl>
                                          <p:spTgt spid="297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9723"/>
                                        </p:tgtEl>
                                        <p:attrNameLst>
                                          <p:attrName>style.visibility</p:attrName>
                                        </p:attrNameLst>
                                      </p:cBhvr>
                                      <p:to>
                                        <p:strVal val="visible"/>
                                      </p:to>
                                    </p:set>
                                    <p:animEffect transition="in" filter="wipe(left)">
                                      <p:cBhvr>
                                        <p:cTn id="24" dur="500"/>
                                        <p:tgtEl>
                                          <p:spTgt spid="29723"/>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29710"/>
                                        </p:tgtEl>
                                        <p:attrNameLst>
                                          <p:attrName>style.visibility</p:attrName>
                                        </p:attrNameLst>
                                      </p:cBhvr>
                                      <p:to>
                                        <p:strVal val="visible"/>
                                      </p:to>
                                    </p:set>
                                    <p:animEffect transition="in" filter="wipe(left)">
                                      <p:cBhvr>
                                        <p:cTn id="28" dur="500"/>
                                        <p:tgtEl>
                                          <p:spTgt spid="29710"/>
                                        </p:tgtEl>
                                      </p:cBhvr>
                                    </p:animEffect>
                                  </p:childTnLst>
                                </p:cTn>
                              </p:par>
                            </p:childTnLst>
                          </p:cTn>
                        </p:par>
                        <p:par>
                          <p:cTn id="29" fill="hold" nodeType="afterGroup">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29740"/>
                                        </p:tgtEl>
                                        <p:attrNameLst>
                                          <p:attrName>style.visibility</p:attrName>
                                        </p:attrNameLst>
                                      </p:cBhvr>
                                      <p:to>
                                        <p:strVal val="visible"/>
                                      </p:to>
                                    </p:set>
                                    <p:animEffect transition="in" filter="wipe(left)">
                                      <p:cBhvr>
                                        <p:cTn id="32" dur="500"/>
                                        <p:tgtEl>
                                          <p:spTgt spid="29740"/>
                                        </p:tgtEl>
                                      </p:cBhvr>
                                    </p:animEffect>
                                  </p:childTnLst>
                                </p:cTn>
                              </p:par>
                            </p:childTnLst>
                          </p:cTn>
                        </p:par>
                        <p:par>
                          <p:cTn id="33" fill="hold" nodeType="afterGroup">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lide(fromBottom)">
                                      <p:cBhvr>
                                        <p:cTn id="36" dur="500"/>
                                        <p:tgtEl>
                                          <p:spTgt spid="2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29739"/>
                                        </p:tgtEl>
                                        <p:attrNameLst>
                                          <p:attrName>style.visibility</p:attrName>
                                        </p:attrNameLst>
                                      </p:cBhvr>
                                      <p:to>
                                        <p:strVal val="visible"/>
                                      </p:to>
                                    </p:set>
                                    <p:anim calcmode="lin" valueType="num">
                                      <p:cBhvr>
                                        <p:cTn id="41" dur="500" fill="hold"/>
                                        <p:tgtEl>
                                          <p:spTgt spid="29739"/>
                                        </p:tgtEl>
                                        <p:attrNameLst>
                                          <p:attrName>ppt_w</p:attrName>
                                        </p:attrNameLst>
                                      </p:cBhvr>
                                      <p:tavLst>
                                        <p:tav tm="0">
                                          <p:val>
                                            <p:strVal val="4*#ppt_w"/>
                                          </p:val>
                                        </p:tav>
                                        <p:tav tm="100000">
                                          <p:val>
                                            <p:strVal val="#ppt_w"/>
                                          </p:val>
                                        </p:tav>
                                      </p:tavLst>
                                    </p:anim>
                                    <p:anim calcmode="lin" valueType="num">
                                      <p:cBhvr>
                                        <p:cTn id="42" dur="500" fill="hold"/>
                                        <p:tgtEl>
                                          <p:spTgt spid="29739"/>
                                        </p:tgtEl>
                                        <p:attrNameLst>
                                          <p:attrName>ppt_h</p:attrName>
                                        </p:attrNameLst>
                                      </p:cBhvr>
                                      <p:tavLst>
                                        <p:tav tm="0">
                                          <p:val>
                                            <p:strVal val="4*#ppt_h"/>
                                          </p:val>
                                        </p:tav>
                                        <p:tav tm="100000">
                                          <p:val>
                                            <p:strVal val="#ppt_h"/>
                                          </p:val>
                                        </p:tav>
                                      </p:tavLst>
                                    </p:anim>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9738"/>
                                        </p:tgtEl>
                                        <p:attrNameLst>
                                          <p:attrName>style.visibility</p:attrName>
                                        </p:attrNameLst>
                                      </p:cBhvr>
                                      <p:to>
                                        <p:strVal val="visible"/>
                                      </p:to>
                                    </p:set>
                                    <p:animEffect transition="in" filter="wipe(left)">
                                      <p:cBhvr>
                                        <p:cTn id="46" dur="500"/>
                                        <p:tgtEl>
                                          <p:spTgt spid="2973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9734"/>
                                        </p:tgtEl>
                                        <p:attrNameLst>
                                          <p:attrName>style.visibility</p:attrName>
                                        </p:attrNameLst>
                                      </p:cBhvr>
                                      <p:to>
                                        <p:strVal val="visible"/>
                                      </p:to>
                                    </p:set>
                                    <p:animEffect transition="in" filter="wipe(left)">
                                      <p:cBhvr>
                                        <p:cTn id="51" dur="500"/>
                                        <p:tgtEl>
                                          <p:spTgt spid="29734"/>
                                        </p:tgtEl>
                                      </p:cBhvr>
                                    </p:animEffect>
                                  </p:childTnLst>
                                </p:cTn>
                              </p:par>
                            </p:childTnLst>
                          </p:cTn>
                        </p:par>
                        <p:par>
                          <p:cTn id="52" fill="hold" nodeType="afterGroup">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29733"/>
                                        </p:tgtEl>
                                        <p:attrNameLst>
                                          <p:attrName>style.visibility</p:attrName>
                                        </p:attrNameLst>
                                      </p:cBhvr>
                                      <p:to>
                                        <p:strVal val="visible"/>
                                      </p:to>
                                    </p:set>
                                    <p:animEffect transition="in" filter="wipe(left)">
                                      <p:cBhvr>
                                        <p:cTn id="55" dur="500"/>
                                        <p:tgtEl>
                                          <p:spTgt spid="2973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9725"/>
                                        </p:tgtEl>
                                        <p:attrNameLst>
                                          <p:attrName>style.visibility</p:attrName>
                                        </p:attrNameLst>
                                      </p:cBhvr>
                                      <p:to>
                                        <p:strVal val="visible"/>
                                      </p:to>
                                    </p:set>
                                    <p:animEffect transition="in" filter="wipe(left)">
                                      <p:cBhvr>
                                        <p:cTn id="60" dur="500"/>
                                        <p:tgtEl>
                                          <p:spTgt spid="2972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9707"/>
                                        </p:tgtEl>
                                        <p:attrNameLst>
                                          <p:attrName>style.visibility</p:attrName>
                                        </p:attrNameLst>
                                      </p:cBhvr>
                                      <p:to>
                                        <p:strVal val="visible"/>
                                      </p:to>
                                    </p:set>
                                    <p:animEffect transition="in" filter="wipe(left)">
                                      <p:cBhvr>
                                        <p:cTn id="65" dur="500"/>
                                        <p:tgtEl>
                                          <p:spTgt spid="29707"/>
                                        </p:tgtEl>
                                      </p:cBhvr>
                                    </p:animEffect>
                                  </p:childTnLst>
                                </p:cTn>
                              </p:par>
                            </p:childTnLst>
                          </p:cTn>
                        </p:par>
                        <p:par>
                          <p:cTn id="66" fill="hold" nodeType="afterGroup">
                            <p:stCondLst>
                              <p:cond delay="500"/>
                            </p:stCondLst>
                            <p:childTnLst>
                              <p:par>
                                <p:cTn id="67" presetID="22" presetClass="entr" presetSubtype="8" fill="hold" nodeType="afterEffect">
                                  <p:stCondLst>
                                    <p:cond delay="0"/>
                                  </p:stCondLst>
                                  <p:childTnLst>
                                    <p:set>
                                      <p:cBhvr>
                                        <p:cTn id="68" dur="1" fill="hold">
                                          <p:stCondLst>
                                            <p:cond delay="0"/>
                                          </p:stCondLst>
                                        </p:cTn>
                                        <p:tgtEl>
                                          <p:spTgt spid="29713"/>
                                        </p:tgtEl>
                                        <p:attrNameLst>
                                          <p:attrName>style.visibility</p:attrName>
                                        </p:attrNameLst>
                                      </p:cBhvr>
                                      <p:to>
                                        <p:strVal val="visible"/>
                                      </p:to>
                                    </p:set>
                                    <p:animEffect transition="in" filter="wipe(left)">
                                      <p:cBhvr>
                                        <p:cTn id="69" dur="500"/>
                                        <p:tgtEl>
                                          <p:spTgt spid="29713"/>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9718">
                                            <p:txEl>
                                              <p:pRg st="0" end="0"/>
                                            </p:txEl>
                                          </p:spTgt>
                                        </p:tgtEl>
                                        <p:attrNameLst>
                                          <p:attrName>style.visibility</p:attrName>
                                        </p:attrNameLst>
                                      </p:cBhvr>
                                      <p:to>
                                        <p:strVal val="visible"/>
                                      </p:to>
                                    </p:set>
                                    <p:animEffect transition="in" filter="wipe(left)">
                                      <p:cBhvr>
                                        <p:cTn id="74" dur="500"/>
                                        <p:tgtEl>
                                          <p:spTgt spid="29718">
                                            <p:txEl>
                                              <p:pRg st="0" end="0"/>
                                            </p:txEl>
                                          </p:spTgt>
                                        </p:tgtEl>
                                      </p:cBhvr>
                                    </p:animEffect>
                                  </p:childTnLst>
                                </p:cTn>
                              </p:par>
                            </p:childTnLst>
                          </p:cTn>
                        </p:par>
                        <p:par>
                          <p:cTn id="75" fill="hold" nodeType="afterGroup">
                            <p:stCondLst>
                              <p:cond delay="500"/>
                            </p:stCondLst>
                            <p:childTnLst>
                              <p:par>
                                <p:cTn id="76" presetID="22" presetClass="entr" presetSubtype="8" fill="hold" nodeType="afterEffect">
                                  <p:stCondLst>
                                    <p:cond delay="0"/>
                                  </p:stCondLst>
                                  <p:childTnLst>
                                    <p:set>
                                      <p:cBhvr>
                                        <p:cTn id="77" dur="1" fill="hold">
                                          <p:stCondLst>
                                            <p:cond delay="0"/>
                                          </p:stCondLst>
                                        </p:cTn>
                                        <p:tgtEl>
                                          <p:spTgt spid="29715"/>
                                        </p:tgtEl>
                                        <p:attrNameLst>
                                          <p:attrName>style.visibility</p:attrName>
                                        </p:attrNameLst>
                                      </p:cBhvr>
                                      <p:to>
                                        <p:strVal val="visible"/>
                                      </p:to>
                                    </p:set>
                                    <p:animEffect transition="in" filter="wipe(left)">
                                      <p:cBhvr>
                                        <p:cTn id="78" dur="500"/>
                                        <p:tgtEl>
                                          <p:spTgt spid="29715"/>
                                        </p:tgtEl>
                                      </p:cBhvr>
                                    </p:animEffect>
                                  </p:childTnLst>
                                </p:cTn>
                              </p:par>
                            </p:childTnLst>
                          </p:cTn>
                        </p:par>
                        <p:par>
                          <p:cTn id="79" fill="hold" nodeType="afterGroup">
                            <p:stCondLst>
                              <p:cond delay="1000"/>
                            </p:stCondLst>
                            <p:childTnLst>
                              <p:par>
                                <p:cTn id="80" presetID="22" presetClass="entr" presetSubtype="8" fill="hold" nodeType="afterEffect">
                                  <p:stCondLst>
                                    <p:cond delay="0"/>
                                  </p:stCondLst>
                                  <p:childTnLst>
                                    <p:set>
                                      <p:cBhvr>
                                        <p:cTn id="81" dur="1" fill="hold">
                                          <p:stCondLst>
                                            <p:cond delay="0"/>
                                          </p:stCondLst>
                                        </p:cTn>
                                        <p:tgtEl>
                                          <p:spTgt spid="29716"/>
                                        </p:tgtEl>
                                        <p:attrNameLst>
                                          <p:attrName>style.visibility</p:attrName>
                                        </p:attrNameLst>
                                      </p:cBhvr>
                                      <p:to>
                                        <p:strVal val="visible"/>
                                      </p:to>
                                    </p:set>
                                    <p:animEffect transition="in" filter="wipe(left)">
                                      <p:cBhvr>
                                        <p:cTn id="82" dur="500"/>
                                        <p:tgtEl>
                                          <p:spTgt spid="29716"/>
                                        </p:tgtEl>
                                      </p:cBhvr>
                                    </p:animEffect>
                                  </p:childTnLst>
                                </p:cTn>
                              </p:par>
                            </p:childTnLst>
                          </p:cTn>
                        </p:par>
                        <p:par>
                          <p:cTn id="83" fill="hold" nodeType="afterGroup">
                            <p:stCondLst>
                              <p:cond delay="1500"/>
                            </p:stCondLst>
                            <p:childTnLst>
                              <p:par>
                                <p:cTn id="84" presetID="22" presetClass="entr" presetSubtype="8" fill="hold" nodeType="afterEffect">
                                  <p:stCondLst>
                                    <p:cond delay="0"/>
                                  </p:stCondLst>
                                  <p:childTnLst>
                                    <p:set>
                                      <p:cBhvr>
                                        <p:cTn id="85" dur="1" fill="hold">
                                          <p:stCondLst>
                                            <p:cond delay="0"/>
                                          </p:stCondLst>
                                        </p:cTn>
                                        <p:tgtEl>
                                          <p:spTgt spid="29717"/>
                                        </p:tgtEl>
                                        <p:attrNameLst>
                                          <p:attrName>style.visibility</p:attrName>
                                        </p:attrNameLst>
                                      </p:cBhvr>
                                      <p:to>
                                        <p:strVal val="visible"/>
                                      </p:to>
                                    </p:set>
                                    <p:animEffect transition="in" filter="wipe(left)">
                                      <p:cBhvr>
                                        <p:cTn id="86" dur="500"/>
                                        <p:tgtEl>
                                          <p:spTgt spid="29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4" grpId="0" autoUpdateAnimBg="0"/>
      <p:bldP spid="29707" grpId="0" autoUpdateAnimBg="0"/>
      <p:bldP spid="29723" grpId="0" autoUpdateAnimBg="0"/>
      <p:bldP spid="29724" grpId="0"/>
      <p:bldP spid="29725" grpId="0" autoUpdateAnimBg="0"/>
      <p:bldP spid="29733" grpId="0"/>
      <p:bldP spid="29734" grpId="0"/>
      <p:bldP spid="29738" grpId="0"/>
      <p:bldP spid="29739" grpId="0" animBg="1"/>
      <p:bldP spid="29740" grpId="0" autoUpdateAnimBg="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a:extLst>
              <a:ext uri="{FF2B5EF4-FFF2-40B4-BE49-F238E27FC236}">
                <a16:creationId xmlns:a16="http://schemas.microsoft.com/office/drawing/2014/main" id="{425CFF2B-3966-4025-BCA5-C03429D4AEA7}"/>
              </a:ext>
            </a:extLst>
          </p:cNvPr>
          <p:cNvSpPr txBox="1">
            <a:spLocks noChangeArrowheads="1"/>
          </p:cNvSpPr>
          <p:nvPr/>
        </p:nvSpPr>
        <p:spPr bwMode="auto">
          <a:xfrm>
            <a:off x="720725" y="142875"/>
            <a:ext cx="824388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一柴油的汽缸容积为 </a:t>
            </a:r>
            <a:r>
              <a:rPr lang="en-US" altLang="zh-CN">
                <a:solidFill>
                  <a:srgbClr val="66FFFF"/>
                </a:solidFill>
              </a:rPr>
              <a:t>0.827×10</a:t>
            </a:r>
            <a:r>
              <a:rPr lang="en-US" altLang="zh-CN" baseline="50000">
                <a:solidFill>
                  <a:srgbClr val="66FFFF"/>
                </a:solidFill>
              </a:rPr>
              <a:t>-3 </a:t>
            </a:r>
            <a:r>
              <a:rPr lang="en-US" altLang="zh-CN">
                <a:solidFill>
                  <a:srgbClr val="66FFFF"/>
                </a:solidFill>
              </a:rPr>
              <a:t>m</a:t>
            </a:r>
            <a:r>
              <a:rPr lang="en-US" altLang="zh-CN" baseline="50000">
                <a:solidFill>
                  <a:srgbClr val="66FFFF"/>
                </a:solidFill>
              </a:rPr>
              <a:t>3</a:t>
            </a:r>
            <a:r>
              <a:rPr lang="zh-CN" altLang="en-US">
                <a:solidFill>
                  <a:srgbClr val="66FFFF"/>
                </a:solidFill>
              </a:rPr>
              <a:t>。</a:t>
            </a:r>
            <a:r>
              <a:rPr lang="zh-CN" altLang="en-US">
                <a:solidFill>
                  <a:schemeClr val="bg1"/>
                </a:solidFill>
              </a:rPr>
              <a:t>压缩前汽缸的空气温</a:t>
            </a:r>
          </a:p>
          <a:p>
            <a:pPr eaLnBrk="1" hangingPunct="1">
              <a:lnSpc>
                <a:spcPct val="125000"/>
              </a:lnSpc>
            </a:pPr>
            <a:r>
              <a:rPr lang="zh-CN" altLang="en-US">
                <a:solidFill>
                  <a:schemeClr val="bg1"/>
                </a:solidFill>
              </a:rPr>
              <a:t>度为</a:t>
            </a:r>
            <a:r>
              <a:rPr lang="en-US" altLang="zh-CN">
                <a:solidFill>
                  <a:srgbClr val="66FFFF"/>
                </a:solidFill>
              </a:rPr>
              <a:t>320 K</a:t>
            </a:r>
            <a:r>
              <a:rPr lang="zh-CN" altLang="en-US">
                <a:solidFill>
                  <a:schemeClr val="bg1"/>
                </a:solidFill>
              </a:rPr>
              <a:t>，压强为</a:t>
            </a:r>
            <a:r>
              <a:rPr lang="en-US" altLang="zh-CN">
                <a:solidFill>
                  <a:srgbClr val="66FFFF"/>
                </a:solidFill>
              </a:rPr>
              <a:t>8.4×10</a:t>
            </a:r>
            <a:r>
              <a:rPr lang="en-US" altLang="zh-CN" baseline="50000">
                <a:solidFill>
                  <a:srgbClr val="66FFFF"/>
                </a:solidFill>
              </a:rPr>
              <a:t>4 </a:t>
            </a:r>
            <a:r>
              <a:rPr lang="en-US" altLang="zh-CN">
                <a:solidFill>
                  <a:srgbClr val="66FFFF"/>
                </a:solidFill>
              </a:rPr>
              <a:t>Pa</a:t>
            </a:r>
            <a:r>
              <a:rPr lang="zh-CN" altLang="en-US">
                <a:solidFill>
                  <a:schemeClr val="bg1"/>
                </a:solidFill>
              </a:rPr>
              <a:t>，当活塞急速推进时可将空气压缩到原体积的 </a:t>
            </a:r>
            <a:r>
              <a:rPr lang="en-US" altLang="zh-CN">
                <a:solidFill>
                  <a:srgbClr val="66FFFF"/>
                </a:solidFill>
              </a:rPr>
              <a:t>1/17</a:t>
            </a:r>
            <a:r>
              <a:rPr lang="zh-CN" altLang="en-US">
                <a:solidFill>
                  <a:schemeClr val="bg1"/>
                </a:solidFill>
              </a:rPr>
              <a:t>，使压强增大 到 </a:t>
            </a:r>
            <a:r>
              <a:rPr lang="en-US" altLang="zh-CN">
                <a:solidFill>
                  <a:srgbClr val="66FFFF"/>
                </a:solidFill>
              </a:rPr>
              <a:t>4.2×10</a:t>
            </a:r>
            <a:r>
              <a:rPr lang="en-US" altLang="zh-CN" baseline="50000">
                <a:solidFill>
                  <a:srgbClr val="66FFFF"/>
                </a:solidFill>
                <a:latin typeface="Arial" panose="020B0604020202020204" pitchFamily="34" charset="0"/>
              </a:rPr>
              <a:t>6</a:t>
            </a:r>
            <a:r>
              <a:rPr lang="en-US" altLang="zh-CN">
                <a:solidFill>
                  <a:srgbClr val="66FFFF"/>
                </a:solidFill>
              </a:rPr>
              <a:t> Pa</a:t>
            </a:r>
            <a:r>
              <a:rPr lang="zh-CN" altLang="en-US">
                <a:solidFill>
                  <a:schemeClr val="bg1"/>
                </a:solidFill>
              </a:rPr>
              <a:t>。</a:t>
            </a:r>
          </a:p>
        </p:txBody>
      </p:sp>
      <p:sp>
        <p:nvSpPr>
          <p:cNvPr id="32773" name="Rectangle 5">
            <a:extLst>
              <a:ext uri="{FF2B5EF4-FFF2-40B4-BE49-F238E27FC236}">
                <a16:creationId xmlns:a16="http://schemas.microsoft.com/office/drawing/2014/main" id="{5F10799C-C3B3-4D78-992D-A8C6DEA50B62}"/>
              </a:ext>
            </a:extLst>
          </p:cNvPr>
          <p:cNvSpPr>
            <a:spLocks noChangeArrowheads="1"/>
          </p:cNvSpPr>
          <p:nvPr/>
        </p:nvSpPr>
        <p:spPr bwMode="auto">
          <a:xfrm>
            <a:off x="296863" y="21431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rPr>
              <a:t>解</a:t>
            </a:r>
            <a:endParaRPr lang="zh-CN" altLang="en-US" sz="2800" i="1">
              <a:solidFill>
                <a:srgbClr val="FFFF00"/>
              </a:solidFill>
            </a:endParaRPr>
          </a:p>
        </p:txBody>
      </p:sp>
      <p:graphicFrame>
        <p:nvGraphicFramePr>
          <p:cNvPr id="32774" name="Object 6">
            <a:extLst>
              <a:ext uri="{FF2B5EF4-FFF2-40B4-BE49-F238E27FC236}">
                <a16:creationId xmlns:a16="http://schemas.microsoft.com/office/drawing/2014/main" id="{89EB524D-065E-444C-A0D9-BA3C54C1C38D}"/>
              </a:ext>
            </a:extLst>
          </p:cNvPr>
          <p:cNvGraphicFramePr>
            <a:graphicFrameLocks noChangeAspect="1"/>
          </p:cNvGraphicFramePr>
          <p:nvPr/>
        </p:nvGraphicFramePr>
        <p:xfrm>
          <a:off x="1835150" y="2857500"/>
          <a:ext cx="1676400" cy="912813"/>
        </p:xfrm>
        <a:graphic>
          <a:graphicData uri="http://schemas.openxmlformats.org/presentationml/2006/ole">
            <mc:AlternateContent xmlns:mc="http://schemas.openxmlformats.org/markup-compatibility/2006">
              <mc:Choice xmlns:v="urn:schemas-microsoft-com:vml" Requires="v">
                <p:oleObj spid="_x0000_s306258" name="公式" r:id="rId3" imgW="1638275" imgH="876232" progId="Equation.3">
                  <p:embed/>
                </p:oleObj>
              </mc:Choice>
              <mc:Fallback>
                <p:oleObj name="公式" r:id="rId3" imgW="1638275" imgH="876232" progId="Equation.3">
                  <p:embed/>
                  <p:pic>
                    <p:nvPicPr>
                      <p:cNvPr id="32774" name="Object 6">
                        <a:extLst>
                          <a:ext uri="{FF2B5EF4-FFF2-40B4-BE49-F238E27FC236}">
                            <a16:creationId xmlns:a16="http://schemas.microsoft.com/office/drawing/2014/main" id="{89EB524D-065E-444C-A0D9-BA3C54C1C3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857500"/>
                        <a:ext cx="16764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7">
            <a:extLst>
              <a:ext uri="{FF2B5EF4-FFF2-40B4-BE49-F238E27FC236}">
                <a16:creationId xmlns:a16="http://schemas.microsoft.com/office/drawing/2014/main" id="{DD0BE735-19E1-4E55-AC5B-6C04F708F4C9}"/>
              </a:ext>
            </a:extLst>
          </p:cNvPr>
          <p:cNvGraphicFramePr>
            <a:graphicFrameLocks noChangeAspect="1"/>
          </p:cNvGraphicFramePr>
          <p:nvPr/>
        </p:nvGraphicFramePr>
        <p:xfrm>
          <a:off x="5143500" y="2859088"/>
          <a:ext cx="1631950" cy="911225"/>
        </p:xfrm>
        <a:graphic>
          <a:graphicData uri="http://schemas.openxmlformats.org/presentationml/2006/ole">
            <mc:AlternateContent xmlns:mc="http://schemas.openxmlformats.org/markup-compatibility/2006">
              <mc:Choice xmlns:v="urn:schemas-microsoft-com:vml" Requires="v">
                <p:oleObj spid="_x0000_s306259" name="公式" r:id="rId5" imgW="1600353" imgH="876232" progId="Equation.3">
                  <p:embed/>
                </p:oleObj>
              </mc:Choice>
              <mc:Fallback>
                <p:oleObj name="公式" r:id="rId5" imgW="1600353" imgH="876232" progId="Equation.3">
                  <p:embed/>
                  <p:pic>
                    <p:nvPicPr>
                      <p:cNvPr id="32775" name="Object 7">
                        <a:extLst>
                          <a:ext uri="{FF2B5EF4-FFF2-40B4-BE49-F238E27FC236}">
                            <a16:creationId xmlns:a16="http://schemas.microsoft.com/office/drawing/2014/main" id="{DD0BE735-19E1-4E55-AC5B-6C04F708F4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3500" y="2859088"/>
                        <a:ext cx="1631950"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8">
            <a:extLst>
              <a:ext uri="{FF2B5EF4-FFF2-40B4-BE49-F238E27FC236}">
                <a16:creationId xmlns:a16="http://schemas.microsoft.com/office/drawing/2014/main" id="{0A69FDA7-8E2B-4189-8D67-E2CC2911F5CF}"/>
              </a:ext>
            </a:extLst>
          </p:cNvPr>
          <p:cNvGraphicFramePr>
            <a:graphicFrameLocks noChangeAspect="1"/>
          </p:cNvGraphicFramePr>
          <p:nvPr/>
        </p:nvGraphicFramePr>
        <p:xfrm>
          <a:off x="1979613" y="3929063"/>
          <a:ext cx="4483100" cy="873125"/>
        </p:xfrm>
        <a:graphic>
          <a:graphicData uri="http://schemas.openxmlformats.org/presentationml/2006/ole">
            <mc:AlternateContent xmlns:mc="http://schemas.openxmlformats.org/markup-compatibility/2006">
              <mc:Choice xmlns:v="urn:schemas-microsoft-com:vml" Requires="v">
                <p:oleObj spid="_x0000_s306260" name="公式" r:id="rId7" imgW="4457624" imgH="838268" progId="Equation.3">
                  <p:embed/>
                </p:oleObj>
              </mc:Choice>
              <mc:Fallback>
                <p:oleObj name="公式" r:id="rId7" imgW="4457624" imgH="838268" progId="Equation.3">
                  <p:embed/>
                  <p:pic>
                    <p:nvPicPr>
                      <p:cNvPr id="32776" name="Object 8">
                        <a:extLst>
                          <a:ext uri="{FF2B5EF4-FFF2-40B4-BE49-F238E27FC236}">
                            <a16:creationId xmlns:a16="http://schemas.microsoft.com/office/drawing/2014/main" id="{0A69FDA7-8E2B-4189-8D67-E2CC2911F5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3929063"/>
                        <a:ext cx="4483100" cy="87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7" name="Text Box 9">
            <a:extLst>
              <a:ext uri="{FF2B5EF4-FFF2-40B4-BE49-F238E27FC236}">
                <a16:creationId xmlns:a16="http://schemas.microsoft.com/office/drawing/2014/main" id="{FA11C5A3-89DC-48A8-B713-CB60C83B85E4}"/>
              </a:ext>
            </a:extLst>
          </p:cNvPr>
          <p:cNvSpPr txBox="1">
            <a:spLocks noChangeArrowheads="1"/>
          </p:cNvSpPr>
          <p:nvPr/>
        </p:nvSpPr>
        <p:spPr bwMode="auto">
          <a:xfrm>
            <a:off x="4857750" y="4857750"/>
            <a:ext cx="3500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rPr>
              <a:t>T</a:t>
            </a:r>
            <a:r>
              <a:rPr lang="en-US" altLang="zh-CN" baseline="-25000">
                <a:solidFill>
                  <a:srgbClr val="66FFFF"/>
                </a:solidFill>
              </a:rPr>
              <a:t>2 </a:t>
            </a:r>
            <a:r>
              <a:rPr lang="en-US" altLang="zh-CN">
                <a:solidFill>
                  <a:srgbClr val="66FFFF"/>
                </a:solidFill>
                <a:cs typeface="Times New Roman" panose="02020603050405020304" pitchFamily="18" charset="0"/>
              </a:rPr>
              <a:t>&gt; </a:t>
            </a:r>
            <a:r>
              <a:rPr lang="zh-CN" altLang="en-US">
                <a:solidFill>
                  <a:srgbClr val="66FFFF"/>
                </a:solidFill>
              </a:rPr>
              <a:t>柴油的燃点 </a:t>
            </a:r>
            <a:r>
              <a:rPr lang="en-US" altLang="zh-CN">
                <a:solidFill>
                  <a:srgbClr val="66FFFF"/>
                </a:solidFill>
              </a:rPr>
              <a:t>493 K</a:t>
            </a:r>
            <a:endParaRPr lang="zh-CN" altLang="en-US">
              <a:solidFill>
                <a:srgbClr val="66FFFF"/>
              </a:solidFill>
            </a:endParaRPr>
          </a:p>
        </p:txBody>
      </p:sp>
      <p:sp>
        <p:nvSpPr>
          <p:cNvPr id="32778" name="Text Box 10">
            <a:extLst>
              <a:ext uri="{FF2B5EF4-FFF2-40B4-BE49-F238E27FC236}">
                <a16:creationId xmlns:a16="http://schemas.microsoft.com/office/drawing/2014/main" id="{7E4E61B0-980B-46CE-BA5A-B204E443A76E}"/>
              </a:ext>
            </a:extLst>
          </p:cNvPr>
          <p:cNvSpPr txBox="1">
            <a:spLocks noChangeArrowheads="1"/>
          </p:cNvSpPr>
          <p:nvPr/>
        </p:nvSpPr>
        <p:spPr bwMode="auto">
          <a:xfrm>
            <a:off x="714375" y="5422900"/>
            <a:ext cx="80724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若在这时将柴油喷入汽缸，柴油将立即燃烧，瞬间释放能量，推动活塞作功，柴油机（压燃式）点火原理</a:t>
            </a:r>
          </a:p>
        </p:txBody>
      </p:sp>
      <p:sp>
        <p:nvSpPr>
          <p:cNvPr id="32779" name="Text Box 11">
            <a:extLst>
              <a:ext uri="{FF2B5EF4-FFF2-40B4-BE49-F238E27FC236}">
                <a16:creationId xmlns:a16="http://schemas.microsoft.com/office/drawing/2014/main" id="{15B995CF-3C04-44C1-8138-80B112CFFF4F}"/>
              </a:ext>
            </a:extLst>
          </p:cNvPr>
          <p:cNvSpPr txBox="1">
            <a:spLocks noChangeArrowheads="1"/>
          </p:cNvSpPr>
          <p:nvPr/>
        </p:nvSpPr>
        <p:spPr bwMode="auto">
          <a:xfrm>
            <a:off x="287338" y="2143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latin typeface="Arial" panose="020B0604020202020204" pitchFamily="34" charset="0"/>
              </a:rPr>
              <a:t>例</a:t>
            </a:r>
          </a:p>
        </p:txBody>
      </p:sp>
      <p:sp>
        <p:nvSpPr>
          <p:cNvPr id="32780" name="Rectangle 12">
            <a:extLst>
              <a:ext uri="{FF2B5EF4-FFF2-40B4-BE49-F238E27FC236}">
                <a16:creationId xmlns:a16="http://schemas.microsoft.com/office/drawing/2014/main" id="{FB371DAA-A837-46CE-B113-502B35F642B3}"/>
              </a:ext>
            </a:extLst>
          </p:cNvPr>
          <p:cNvSpPr>
            <a:spLocks noChangeArrowheads="1"/>
          </p:cNvSpPr>
          <p:nvPr/>
        </p:nvSpPr>
        <p:spPr bwMode="auto">
          <a:xfrm>
            <a:off x="287338" y="15827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latin typeface="Arial" panose="020B0604020202020204" pitchFamily="34" charset="0"/>
              </a:rPr>
              <a:t>求</a:t>
            </a:r>
          </a:p>
        </p:txBody>
      </p:sp>
      <p:sp>
        <p:nvSpPr>
          <p:cNvPr id="32781" name="Rectangle 13">
            <a:extLst>
              <a:ext uri="{FF2B5EF4-FFF2-40B4-BE49-F238E27FC236}">
                <a16:creationId xmlns:a16="http://schemas.microsoft.com/office/drawing/2014/main" id="{70C6C10D-2189-4657-8B08-884560C2A10B}"/>
              </a:ext>
            </a:extLst>
          </p:cNvPr>
          <p:cNvSpPr>
            <a:spLocks noChangeArrowheads="1"/>
          </p:cNvSpPr>
          <p:nvPr/>
        </p:nvSpPr>
        <p:spPr bwMode="auto">
          <a:xfrm>
            <a:off x="792163" y="1571625"/>
            <a:ext cx="3136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Arial" panose="020B0604020202020204" pitchFamily="34" charset="0"/>
              </a:rPr>
              <a:t>这时空气的温度？</a:t>
            </a:r>
          </a:p>
        </p:txBody>
      </p:sp>
      <p:sp>
        <p:nvSpPr>
          <p:cNvPr id="32784" name="AutoShape 16">
            <a:extLst>
              <a:ext uri="{FF2B5EF4-FFF2-40B4-BE49-F238E27FC236}">
                <a16:creationId xmlns:a16="http://schemas.microsoft.com/office/drawing/2014/main" id="{7EE69664-0FF3-40A7-80CA-045FDA3719A8}"/>
              </a:ext>
            </a:extLst>
          </p:cNvPr>
          <p:cNvSpPr>
            <a:spLocks noChangeArrowheads="1"/>
          </p:cNvSpPr>
          <p:nvPr/>
        </p:nvSpPr>
        <p:spPr bwMode="auto">
          <a:xfrm>
            <a:off x="3995738" y="3211508"/>
            <a:ext cx="720725" cy="144463"/>
          </a:xfrm>
          <a:prstGeom prst="rightArrow">
            <a:avLst>
              <a:gd name="adj1" fmla="val 50000"/>
              <a:gd name="adj2" fmla="val 124725"/>
            </a:avLst>
          </a:prstGeom>
          <a:gradFill rotWithShape="1">
            <a:gsLst>
              <a:gs pos="0">
                <a:srgbClr val="FFCCFF">
                  <a:gamma/>
                  <a:shade val="46275"/>
                  <a:invGamma/>
                  <a:alpha val="78999"/>
                </a:srgbClr>
              </a:gs>
              <a:gs pos="50000">
                <a:srgbClr val="FFCCFF">
                  <a:alpha val="53000"/>
                </a:srgbClr>
              </a:gs>
              <a:gs pos="100000">
                <a:srgbClr val="FFCCFF">
                  <a:gamma/>
                  <a:shade val="46275"/>
                  <a:invGamma/>
                  <a:alpha val="78999"/>
                </a:srgbClr>
              </a:gs>
            </a:gsLst>
            <a:lin ang="5400000" scaled="1"/>
          </a:gradFill>
          <a:ln w="9525">
            <a:solidFill>
              <a:schemeClr val="folHlink"/>
            </a:solidFill>
            <a:miter lim="800000"/>
            <a:headEnd/>
            <a:tailEnd/>
          </a:ln>
          <a:effectLst/>
        </p:spPr>
        <p:txBody>
          <a:bodyPr wrap="none" anchor="ctr"/>
          <a:lstStyle/>
          <a:p>
            <a:pPr>
              <a:defRPr/>
            </a:pPr>
            <a:endParaRPr kumimoji="0" lang="zh-CN" altLang="en-US">
              <a:solidFill>
                <a:schemeClr val="bg1"/>
              </a:solidFill>
            </a:endParaRPr>
          </a:p>
        </p:txBody>
      </p:sp>
      <p:sp>
        <p:nvSpPr>
          <p:cNvPr id="13" name="Rectangle 13">
            <a:extLst>
              <a:ext uri="{FF2B5EF4-FFF2-40B4-BE49-F238E27FC236}">
                <a16:creationId xmlns:a16="http://schemas.microsoft.com/office/drawing/2014/main" id="{3DA2F71B-1FCA-400A-A748-2FF87DFF2049}"/>
              </a:ext>
            </a:extLst>
          </p:cNvPr>
          <p:cNvSpPr>
            <a:spLocks noChangeArrowheads="1"/>
          </p:cNvSpPr>
          <p:nvPr/>
        </p:nvSpPr>
        <p:spPr bwMode="auto">
          <a:xfrm>
            <a:off x="785813" y="2143125"/>
            <a:ext cx="3746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Arial" panose="020B0604020202020204" pitchFamily="34" charset="0"/>
              </a:rPr>
              <a:t>理想气体状态方程</a:t>
            </a:r>
          </a:p>
        </p:txBody>
      </p:sp>
      <p:graphicFrame>
        <p:nvGraphicFramePr>
          <p:cNvPr id="2" name="Object 15">
            <a:extLst>
              <a:ext uri="{FF2B5EF4-FFF2-40B4-BE49-F238E27FC236}">
                <a16:creationId xmlns:a16="http://schemas.microsoft.com/office/drawing/2014/main" id="{F73C3B35-C5CB-42C4-BD7A-C4F1D8CE06C5}"/>
              </a:ext>
            </a:extLst>
          </p:cNvPr>
          <p:cNvGraphicFramePr>
            <a:graphicFrameLocks noChangeAspect="1"/>
          </p:cNvGraphicFramePr>
          <p:nvPr/>
        </p:nvGraphicFramePr>
        <p:xfrm>
          <a:off x="3706813" y="2181225"/>
          <a:ext cx="1436687" cy="415925"/>
        </p:xfrm>
        <a:graphic>
          <a:graphicData uri="http://schemas.openxmlformats.org/presentationml/2006/ole">
            <mc:AlternateContent xmlns:mc="http://schemas.openxmlformats.org/markup-compatibility/2006">
              <mc:Choice xmlns:v="urn:schemas-microsoft-com:vml" Requires="v">
                <p:oleObj spid="_x0000_s306261" name="公式" r:id="rId9" imgW="618978" imgH="161959" progId="Equation.3">
                  <p:embed/>
                </p:oleObj>
              </mc:Choice>
              <mc:Fallback>
                <p:oleObj name="公式" r:id="rId9" imgW="618978" imgH="161959" progId="Equation.3">
                  <p:embed/>
                  <p:pic>
                    <p:nvPicPr>
                      <p:cNvPr id="2" name="Object 15">
                        <a:extLst>
                          <a:ext uri="{FF2B5EF4-FFF2-40B4-BE49-F238E27FC236}">
                            <a16:creationId xmlns:a16="http://schemas.microsoft.com/office/drawing/2014/main" id="{F73C3B35-C5CB-42C4-BD7A-C4F1D8CE06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6813" y="2181225"/>
                        <a:ext cx="1436687"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9" name="灯片编号占位符 1">
            <a:extLst>
              <a:ext uri="{FF2B5EF4-FFF2-40B4-BE49-F238E27FC236}">
                <a16:creationId xmlns:a16="http://schemas.microsoft.com/office/drawing/2014/main" id="{1D22B534-47A1-4A6A-A09F-EC1F6FF2F471}"/>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B123972-ED01-4C53-8D4C-80CAA5844262}" type="slidenum">
              <a:rPr lang="en-US" altLang="zh-CN" b="0">
                <a:solidFill>
                  <a:srgbClr val="FF00FF"/>
                </a:solidFill>
              </a:rPr>
              <a:pPr eaLnBrk="1" hangingPunct="1"/>
              <a:t>11</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779"/>
                                        </p:tgtEl>
                                        <p:attrNameLst>
                                          <p:attrName>style.visibility</p:attrName>
                                        </p:attrNameLst>
                                      </p:cBhvr>
                                      <p:to>
                                        <p:strVal val="visible"/>
                                      </p:to>
                                    </p:set>
                                    <p:animEffect transition="in" filter="blinds(horizontal)">
                                      <p:cBhvr>
                                        <p:cTn id="7" dur="500"/>
                                        <p:tgtEl>
                                          <p:spTgt spid="327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772"/>
                                        </p:tgtEl>
                                        <p:attrNameLst>
                                          <p:attrName>style.visibility</p:attrName>
                                        </p:attrNameLst>
                                      </p:cBhvr>
                                      <p:to>
                                        <p:strVal val="visible"/>
                                      </p:to>
                                    </p:set>
                                    <p:animEffect transition="in" filter="blinds(horizontal)">
                                      <p:cBhvr>
                                        <p:cTn id="10" dur="500"/>
                                        <p:tgtEl>
                                          <p:spTgt spid="3277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2780"/>
                                        </p:tgtEl>
                                        <p:attrNameLst>
                                          <p:attrName>style.visibility</p:attrName>
                                        </p:attrNameLst>
                                      </p:cBhvr>
                                      <p:to>
                                        <p:strVal val="visible"/>
                                      </p:to>
                                    </p:set>
                                    <p:animEffect transition="in" filter="blinds(horizontal)">
                                      <p:cBhvr>
                                        <p:cTn id="13" dur="500"/>
                                        <p:tgtEl>
                                          <p:spTgt spid="3278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2781"/>
                                        </p:tgtEl>
                                        <p:attrNameLst>
                                          <p:attrName>style.visibility</p:attrName>
                                        </p:attrNameLst>
                                      </p:cBhvr>
                                      <p:to>
                                        <p:strVal val="visible"/>
                                      </p:to>
                                    </p:set>
                                    <p:animEffect transition="in" filter="blinds(horizontal)">
                                      <p:cBhvr>
                                        <p:cTn id="16" dur="500"/>
                                        <p:tgtEl>
                                          <p:spTgt spid="327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773"/>
                                        </p:tgtEl>
                                        <p:attrNameLst>
                                          <p:attrName>style.visibility</p:attrName>
                                        </p:attrNameLst>
                                      </p:cBhvr>
                                      <p:to>
                                        <p:strVal val="visible"/>
                                      </p:to>
                                    </p:set>
                                    <p:animEffect transition="in" filter="wipe(left)">
                                      <p:cBhvr>
                                        <p:cTn id="21" dur="500"/>
                                        <p:tgtEl>
                                          <p:spTgt spid="327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2774"/>
                                        </p:tgtEl>
                                        <p:attrNameLst>
                                          <p:attrName>style.visibility</p:attrName>
                                        </p:attrNameLst>
                                      </p:cBhvr>
                                      <p:to>
                                        <p:strVal val="visible"/>
                                      </p:to>
                                    </p:set>
                                    <p:animEffect transition="in" filter="wipe(left)">
                                      <p:cBhvr>
                                        <p:cTn id="35" dur="500"/>
                                        <p:tgtEl>
                                          <p:spTgt spid="3277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32784"/>
                                        </p:tgtEl>
                                        <p:attrNameLst>
                                          <p:attrName>style.visibility</p:attrName>
                                        </p:attrNameLst>
                                      </p:cBhvr>
                                      <p:to>
                                        <p:strVal val="visible"/>
                                      </p:to>
                                    </p:set>
                                    <p:animEffect transition="in" filter="wipe(left)">
                                      <p:cBhvr>
                                        <p:cTn id="40" dur="500"/>
                                        <p:tgtEl>
                                          <p:spTgt spid="32784"/>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32775"/>
                                        </p:tgtEl>
                                        <p:attrNameLst>
                                          <p:attrName>style.visibility</p:attrName>
                                        </p:attrNameLst>
                                      </p:cBhvr>
                                      <p:to>
                                        <p:strVal val="visible"/>
                                      </p:to>
                                    </p:set>
                                    <p:animEffect transition="in" filter="wipe(left)">
                                      <p:cBhvr>
                                        <p:cTn id="44" dur="500"/>
                                        <p:tgtEl>
                                          <p:spTgt spid="3277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32776"/>
                                        </p:tgtEl>
                                        <p:attrNameLst>
                                          <p:attrName>style.visibility</p:attrName>
                                        </p:attrNameLst>
                                      </p:cBhvr>
                                      <p:to>
                                        <p:strVal val="visible"/>
                                      </p:to>
                                    </p:set>
                                    <p:animEffect transition="in" filter="wipe(left)">
                                      <p:cBhvr>
                                        <p:cTn id="49" dur="500"/>
                                        <p:tgtEl>
                                          <p:spTgt spid="3277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2777"/>
                                        </p:tgtEl>
                                        <p:attrNameLst>
                                          <p:attrName>style.visibility</p:attrName>
                                        </p:attrNameLst>
                                      </p:cBhvr>
                                      <p:to>
                                        <p:strVal val="visible"/>
                                      </p:to>
                                    </p:set>
                                    <p:animEffect transition="in" filter="wipe(left)">
                                      <p:cBhvr>
                                        <p:cTn id="54" dur="500"/>
                                        <p:tgtEl>
                                          <p:spTgt spid="3277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778"/>
                                        </p:tgtEl>
                                        <p:attrNameLst>
                                          <p:attrName>style.visibility</p:attrName>
                                        </p:attrNameLst>
                                      </p:cBhvr>
                                      <p:to>
                                        <p:strVal val="visible"/>
                                      </p:to>
                                    </p:set>
                                    <p:animEffect transition="in" filter="wipe(left)">
                                      <p:cBhvr>
                                        <p:cTn id="59"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autoUpdateAnimBg="0"/>
      <p:bldP spid="32777" grpId="0" autoUpdateAnimBg="0"/>
      <p:bldP spid="32778" grpId="0" autoUpdateAnimBg="0"/>
      <p:bldP spid="32779" grpId="0"/>
      <p:bldP spid="32780" grpId="0"/>
      <p:bldP spid="3278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D2916800-2F67-4EC6-99E6-6C4F708E7FD5}"/>
              </a:ext>
            </a:extLst>
          </p:cNvPr>
          <p:cNvSpPr txBox="1">
            <a:spLocks noChangeArrowheads="1"/>
          </p:cNvSpPr>
          <p:nvPr/>
        </p:nvSpPr>
        <p:spPr bwMode="auto">
          <a:xfrm>
            <a:off x="900113" y="357188"/>
            <a:ext cx="7600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66FF33"/>
                </a:solidFill>
                <a:ea typeface="黑体" panose="02010609060101010101" pitchFamily="49" charset="-122"/>
              </a:rPr>
              <a:t>§11.3</a:t>
            </a:r>
            <a:r>
              <a:rPr lang="en-US" altLang="zh-CN" sz="3200">
                <a:solidFill>
                  <a:srgbClr val="66FF33"/>
                </a:solidFill>
                <a:latin typeface="黑体" panose="02010609060101010101" pitchFamily="49" charset="-122"/>
                <a:ea typeface="黑体" panose="02010609060101010101" pitchFamily="49" charset="-122"/>
              </a:rPr>
              <a:t> </a:t>
            </a:r>
            <a:r>
              <a:rPr lang="zh-CN" altLang="en-US" sz="3200">
                <a:solidFill>
                  <a:srgbClr val="00FF00"/>
                </a:solidFill>
                <a:latin typeface="Arial" panose="020B0604020202020204" pitchFamily="34" charset="0"/>
                <a:ea typeface="黑体" panose="02010609060101010101" pitchFamily="49" charset="-122"/>
              </a:rPr>
              <a:t>功  热量  内能   </a:t>
            </a:r>
            <a:r>
              <a:rPr lang="zh-CN" altLang="en-US" sz="3200">
                <a:solidFill>
                  <a:srgbClr val="66FF33"/>
                </a:solidFill>
                <a:latin typeface="黑体" panose="02010609060101010101" pitchFamily="49" charset="-122"/>
                <a:ea typeface="黑体" panose="02010609060101010101" pitchFamily="49" charset="-122"/>
              </a:rPr>
              <a:t>热力学第一定律</a:t>
            </a:r>
          </a:p>
        </p:txBody>
      </p:sp>
      <p:sp>
        <p:nvSpPr>
          <p:cNvPr id="31747" name="Text Box 3">
            <a:extLst>
              <a:ext uri="{FF2B5EF4-FFF2-40B4-BE49-F238E27FC236}">
                <a16:creationId xmlns:a16="http://schemas.microsoft.com/office/drawing/2014/main" id="{6F8F0F8E-EEB2-4F65-9151-9743F34369FB}"/>
              </a:ext>
            </a:extLst>
          </p:cNvPr>
          <p:cNvSpPr txBox="1">
            <a:spLocks noChangeArrowheads="1"/>
          </p:cNvSpPr>
          <p:nvPr/>
        </p:nvSpPr>
        <p:spPr bwMode="auto">
          <a:xfrm>
            <a:off x="179388" y="1890713"/>
            <a:ext cx="403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0">
                <a:solidFill>
                  <a:srgbClr val="FFFF00"/>
                </a:solidFill>
              </a:rPr>
              <a:t>一</a:t>
            </a:r>
            <a:r>
              <a:rPr lang="en-US" altLang="zh-CN" sz="2800" b="0">
                <a:solidFill>
                  <a:srgbClr val="FFFF00"/>
                </a:solidFill>
              </a:rPr>
              <a:t>. </a:t>
            </a:r>
            <a:r>
              <a:rPr lang="zh-CN" altLang="en-US" sz="2800">
                <a:solidFill>
                  <a:srgbClr val="FFFF00"/>
                </a:solidFill>
                <a:latin typeface="宋体" panose="02010600030101010101" pitchFamily="2" charset="-122"/>
              </a:rPr>
              <a:t>功  热量  内能</a:t>
            </a:r>
          </a:p>
        </p:txBody>
      </p:sp>
      <p:sp>
        <p:nvSpPr>
          <p:cNvPr id="31748" name="Text Box 4">
            <a:extLst>
              <a:ext uri="{FF2B5EF4-FFF2-40B4-BE49-F238E27FC236}">
                <a16:creationId xmlns:a16="http://schemas.microsoft.com/office/drawing/2014/main" id="{5264B01F-0756-484C-95D2-4B127F4003EF}"/>
              </a:ext>
            </a:extLst>
          </p:cNvPr>
          <p:cNvSpPr txBox="1">
            <a:spLocks noChangeArrowheads="1"/>
          </p:cNvSpPr>
          <p:nvPr/>
        </p:nvSpPr>
        <p:spPr bwMode="auto">
          <a:xfrm>
            <a:off x="569913" y="2500313"/>
            <a:ext cx="193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FFFF"/>
                </a:solidFill>
              </a:rPr>
              <a:t>1. </a:t>
            </a:r>
            <a:r>
              <a:rPr lang="zh-CN" altLang="en-US">
                <a:solidFill>
                  <a:srgbClr val="00FFFF"/>
                </a:solidFill>
              </a:rPr>
              <a:t>概念</a:t>
            </a:r>
            <a:endParaRPr lang="zh-CN" altLang="en-US" b="0">
              <a:solidFill>
                <a:srgbClr val="00FFFF"/>
              </a:solidFill>
            </a:endParaRPr>
          </a:p>
        </p:txBody>
      </p:sp>
      <p:sp>
        <p:nvSpPr>
          <p:cNvPr id="31749" name="Text Box 5">
            <a:extLst>
              <a:ext uri="{FF2B5EF4-FFF2-40B4-BE49-F238E27FC236}">
                <a16:creationId xmlns:a16="http://schemas.microsoft.com/office/drawing/2014/main" id="{AB18EAFE-48C8-4E08-B479-41F8231A08AF}"/>
              </a:ext>
            </a:extLst>
          </p:cNvPr>
          <p:cNvSpPr txBox="1">
            <a:spLocks noChangeArrowheads="1"/>
          </p:cNvSpPr>
          <p:nvPr/>
        </p:nvSpPr>
        <p:spPr bwMode="auto">
          <a:xfrm>
            <a:off x="1071563" y="1258888"/>
            <a:ext cx="6140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热力学系统与外界传递能量的两种方式</a:t>
            </a:r>
          </a:p>
        </p:txBody>
      </p:sp>
      <p:sp>
        <p:nvSpPr>
          <p:cNvPr id="31750" name="AutoShape 6">
            <a:extLst>
              <a:ext uri="{FF2B5EF4-FFF2-40B4-BE49-F238E27FC236}">
                <a16:creationId xmlns:a16="http://schemas.microsoft.com/office/drawing/2014/main" id="{6F3F9B11-0786-43BF-A2AB-AC150175E6D1}"/>
              </a:ext>
            </a:extLst>
          </p:cNvPr>
          <p:cNvSpPr>
            <a:spLocks/>
          </p:cNvSpPr>
          <p:nvPr/>
        </p:nvSpPr>
        <p:spPr bwMode="auto">
          <a:xfrm>
            <a:off x="6562725" y="1184275"/>
            <a:ext cx="128588" cy="712788"/>
          </a:xfrm>
          <a:prstGeom prst="leftBrace">
            <a:avLst>
              <a:gd name="adj1" fmla="val 46193"/>
              <a:gd name="adj2" fmla="val 50000"/>
            </a:avLst>
          </a:prstGeom>
          <a:noFill/>
          <a:ln w="34925"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1751" name="Text Box 7">
            <a:extLst>
              <a:ext uri="{FF2B5EF4-FFF2-40B4-BE49-F238E27FC236}">
                <a16:creationId xmlns:a16="http://schemas.microsoft.com/office/drawing/2014/main" id="{101026EE-A2CE-447B-ADAE-7E7959A572F0}"/>
              </a:ext>
            </a:extLst>
          </p:cNvPr>
          <p:cNvSpPr txBox="1">
            <a:spLocks noChangeArrowheads="1"/>
          </p:cNvSpPr>
          <p:nvPr/>
        </p:nvSpPr>
        <p:spPr bwMode="auto">
          <a:xfrm>
            <a:off x="6707188" y="1039813"/>
            <a:ext cx="172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作功</a:t>
            </a:r>
          </a:p>
        </p:txBody>
      </p:sp>
      <p:sp>
        <p:nvSpPr>
          <p:cNvPr id="31752" name="Text Box 8">
            <a:extLst>
              <a:ext uri="{FF2B5EF4-FFF2-40B4-BE49-F238E27FC236}">
                <a16:creationId xmlns:a16="http://schemas.microsoft.com/office/drawing/2014/main" id="{FE4886EA-F3AC-492A-9E6C-DE547375769E}"/>
              </a:ext>
            </a:extLst>
          </p:cNvPr>
          <p:cNvSpPr txBox="1">
            <a:spLocks noChangeArrowheads="1"/>
          </p:cNvSpPr>
          <p:nvPr/>
        </p:nvSpPr>
        <p:spPr bwMode="auto">
          <a:xfrm>
            <a:off x="6707188" y="1543050"/>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热传递</a:t>
            </a:r>
          </a:p>
        </p:txBody>
      </p:sp>
      <p:sp>
        <p:nvSpPr>
          <p:cNvPr id="31753" name="Text Box 9">
            <a:extLst>
              <a:ext uri="{FF2B5EF4-FFF2-40B4-BE49-F238E27FC236}">
                <a16:creationId xmlns:a16="http://schemas.microsoft.com/office/drawing/2014/main" id="{F73416D9-8A0B-44F7-92E5-DB2BCE8E6B89}"/>
              </a:ext>
            </a:extLst>
          </p:cNvPr>
          <p:cNvSpPr txBox="1">
            <a:spLocks noChangeArrowheads="1"/>
          </p:cNvSpPr>
          <p:nvPr/>
        </p:nvSpPr>
        <p:spPr bwMode="auto">
          <a:xfrm>
            <a:off x="1857375" y="3098800"/>
            <a:ext cx="689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系统状态变化过程中能量转化的量度；是</a:t>
            </a:r>
            <a:r>
              <a:rPr lang="zh-CN" altLang="en-US">
                <a:solidFill>
                  <a:srgbClr val="FFFF00"/>
                </a:solidFill>
              </a:rPr>
              <a:t>过程量</a:t>
            </a:r>
            <a:endParaRPr lang="zh-CN" altLang="en-US" i="1" baseline="-25000">
              <a:solidFill>
                <a:srgbClr val="FFFF00"/>
              </a:solidFill>
              <a:latin typeface="Bookman Old Style" panose="02050604050505020204" pitchFamily="18" charset="0"/>
            </a:endParaRPr>
          </a:p>
        </p:txBody>
      </p:sp>
      <p:sp>
        <p:nvSpPr>
          <p:cNvPr id="31754" name="Text Box 10">
            <a:extLst>
              <a:ext uri="{FF2B5EF4-FFF2-40B4-BE49-F238E27FC236}">
                <a16:creationId xmlns:a16="http://schemas.microsoft.com/office/drawing/2014/main" id="{714A7CFA-8C3A-4A75-835F-CED61EB3A1C0}"/>
              </a:ext>
            </a:extLst>
          </p:cNvPr>
          <p:cNvSpPr txBox="1">
            <a:spLocks noChangeArrowheads="1"/>
          </p:cNvSpPr>
          <p:nvPr/>
        </p:nvSpPr>
        <p:spPr bwMode="auto">
          <a:xfrm>
            <a:off x="571500" y="3071813"/>
            <a:ext cx="2592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功 </a:t>
            </a:r>
            <a:r>
              <a:rPr lang="en-US" altLang="zh-CN">
                <a:solidFill>
                  <a:schemeClr val="bg1"/>
                </a:solidFill>
              </a:rPr>
              <a:t>(</a:t>
            </a:r>
            <a:r>
              <a:rPr lang="en-US" altLang="zh-CN" i="1">
                <a:solidFill>
                  <a:srgbClr val="FFCC00"/>
                </a:solidFill>
              </a:rPr>
              <a:t>A</a:t>
            </a:r>
            <a:r>
              <a:rPr lang="en-US" altLang="zh-CN">
                <a:solidFill>
                  <a:schemeClr val="bg1"/>
                </a:solidFill>
              </a:rPr>
              <a:t>)</a:t>
            </a:r>
            <a:endParaRPr lang="en-US" altLang="zh-CN" b="0">
              <a:solidFill>
                <a:schemeClr val="bg1"/>
              </a:solidFill>
            </a:endParaRPr>
          </a:p>
        </p:txBody>
      </p:sp>
      <p:sp>
        <p:nvSpPr>
          <p:cNvPr id="31758" name="Text Box 14">
            <a:extLst>
              <a:ext uri="{FF2B5EF4-FFF2-40B4-BE49-F238E27FC236}">
                <a16:creationId xmlns:a16="http://schemas.microsoft.com/office/drawing/2014/main" id="{935C92D7-BC4D-42AB-89B3-51776A5A48E7}"/>
              </a:ext>
            </a:extLst>
          </p:cNvPr>
          <p:cNvSpPr txBox="1">
            <a:spLocks noChangeArrowheads="1"/>
          </p:cNvSpPr>
          <p:nvPr/>
        </p:nvSpPr>
        <p:spPr bwMode="auto">
          <a:xfrm>
            <a:off x="579438" y="4510088"/>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热量</a:t>
            </a:r>
            <a:r>
              <a:rPr lang="en-US" altLang="zh-CN">
                <a:solidFill>
                  <a:schemeClr val="bg1"/>
                </a:solidFill>
              </a:rPr>
              <a:t>(</a:t>
            </a:r>
            <a:r>
              <a:rPr lang="en-US" altLang="zh-CN" i="1">
                <a:solidFill>
                  <a:srgbClr val="FFCC00"/>
                </a:solidFill>
              </a:rPr>
              <a:t>Q</a:t>
            </a:r>
            <a:r>
              <a:rPr lang="en-US" altLang="zh-CN">
                <a:solidFill>
                  <a:schemeClr val="bg1"/>
                </a:solidFill>
              </a:rPr>
              <a:t>)</a:t>
            </a:r>
            <a:endParaRPr lang="en-US" altLang="zh-CN" b="0" i="1">
              <a:solidFill>
                <a:schemeClr val="bg1"/>
              </a:solidFill>
            </a:endParaRPr>
          </a:p>
        </p:txBody>
      </p:sp>
      <p:sp>
        <p:nvSpPr>
          <p:cNvPr id="31759" name="Text Box 15">
            <a:extLst>
              <a:ext uri="{FF2B5EF4-FFF2-40B4-BE49-F238E27FC236}">
                <a16:creationId xmlns:a16="http://schemas.microsoft.com/office/drawing/2014/main" id="{A01BA658-CB42-4AF7-81FE-905CE9DE3E04}"/>
              </a:ext>
            </a:extLst>
          </p:cNvPr>
          <p:cNvSpPr txBox="1">
            <a:spLocks noChangeArrowheads="1"/>
          </p:cNvSpPr>
          <p:nvPr/>
        </p:nvSpPr>
        <p:spPr bwMode="auto">
          <a:xfrm>
            <a:off x="1860550" y="4529138"/>
            <a:ext cx="6145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传热过程中所传递能量多少的量度；</a:t>
            </a:r>
          </a:p>
        </p:txBody>
      </p:sp>
      <p:sp>
        <p:nvSpPr>
          <p:cNvPr id="31760" name="Text Box 16">
            <a:extLst>
              <a:ext uri="{FF2B5EF4-FFF2-40B4-BE49-F238E27FC236}">
                <a16:creationId xmlns:a16="http://schemas.microsoft.com/office/drawing/2014/main" id="{D323614B-5E0A-4E45-9DA4-DF5ADB967FA2}"/>
              </a:ext>
            </a:extLst>
          </p:cNvPr>
          <p:cNvSpPr txBox="1">
            <a:spLocks noChangeArrowheads="1"/>
          </p:cNvSpPr>
          <p:nvPr/>
        </p:nvSpPr>
        <p:spPr bwMode="auto">
          <a:xfrm>
            <a:off x="6858000" y="4533900"/>
            <a:ext cx="180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是</a:t>
            </a:r>
            <a:r>
              <a:rPr lang="zh-CN" altLang="en-US">
                <a:solidFill>
                  <a:srgbClr val="FFFF00"/>
                </a:solidFill>
              </a:rPr>
              <a:t>过程量</a:t>
            </a:r>
            <a:endParaRPr lang="zh-CN" altLang="en-US" i="1" baseline="-25000">
              <a:solidFill>
                <a:srgbClr val="FFFF00"/>
              </a:solidFill>
              <a:latin typeface="Bookman Old Style" panose="02050604050505020204" pitchFamily="18" charset="0"/>
            </a:endParaRPr>
          </a:p>
        </p:txBody>
      </p:sp>
      <p:sp>
        <p:nvSpPr>
          <p:cNvPr id="31761" name="Text Box 17">
            <a:extLst>
              <a:ext uri="{FF2B5EF4-FFF2-40B4-BE49-F238E27FC236}">
                <a16:creationId xmlns:a16="http://schemas.microsoft.com/office/drawing/2014/main" id="{6D65F484-123F-445D-84AC-E184FFB7C549}"/>
              </a:ext>
            </a:extLst>
          </p:cNvPr>
          <p:cNvSpPr txBox="1">
            <a:spLocks noChangeArrowheads="1"/>
          </p:cNvSpPr>
          <p:nvPr/>
        </p:nvSpPr>
        <p:spPr bwMode="auto">
          <a:xfrm>
            <a:off x="581025" y="59055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内能</a:t>
            </a:r>
            <a:r>
              <a:rPr lang="en-US" altLang="zh-CN">
                <a:solidFill>
                  <a:schemeClr val="bg1"/>
                </a:solidFill>
              </a:rPr>
              <a:t>(</a:t>
            </a:r>
            <a:r>
              <a:rPr lang="en-US" altLang="zh-CN" i="1">
                <a:solidFill>
                  <a:srgbClr val="FFCC00"/>
                </a:solidFill>
              </a:rPr>
              <a:t>E</a:t>
            </a:r>
            <a:r>
              <a:rPr lang="en-US" altLang="zh-CN" i="1">
                <a:solidFill>
                  <a:schemeClr val="bg1"/>
                </a:solidFill>
              </a:rPr>
              <a:t> </a:t>
            </a:r>
            <a:r>
              <a:rPr lang="en-US" altLang="zh-CN">
                <a:solidFill>
                  <a:schemeClr val="bg1"/>
                </a:solidFill>
              </a:rPr>
              <a:t>)</a:t>
            </a:r>
          </a:p>
        </p:txBody>
      </p:sp>
      <p:sp>
        <p:nvSpPr>
          <p:cNvPr id="31762" name="Text Box 18">
            <a:extLst>
              <a:ext uri="{FF2B5EF4-FFF2-40B4-BE49-F238E27FC236}">
                <a16:creationId xmlns:a16="http://schemas.microsoft.com/office/drawing/2014/main" id="{6CF4623C-712A-438C-A9B5-BA357196397D}"/>
              </a:ext>
            </a:extLst>
          </p:cNvPr>
          <p:cNvSpPr txBox="1">
            <a:spLocks noChangeArrowheads="1"/>
          </p:cNvSpPr>
          <p:nvPr/>
        </p:nvSpPr>
        <p:spPr bwMode="auto">
          <a:xfrm>
            <a:off x="1785938" y="5929313"/>
            <a:ext cx="714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系统所有分子无规则热运动能量总和；</a:t>
            </a:r>
            <a:endParaRPr lang="zh-CN" altLang="en-US" i="1" baseline="-25000">
              <a:solidFill>
                <a:srgbClr val="66FFFF"/>
              </a:solidFill>
              <a:latin typeface="Bookman Old Style" panose="02050604050505020204" pitchFamily="18" charset="0"/>
            </a:endParaRPr>
          </a:p>
        </p:txBody>
      </p:sp>
      <p:sp>
        <p:nvSpPr>
          <p:cNvPr id="31763" name="Text Box 19">
            <a:extLst>
              <a:ext uri="{FF2B5EF4-FFF2-40B4-BE49-F238E27FC236}">
                <a16:creationId xmlns:a16="http://schemas.microsoft.com/office/drawing/2014/main" id="{A3075D8C-B2E6-49FA-84C9-D28A0C0D7040}"/>
              </a:ext>
            </a:extLst>
          </p:cNvPr>
          <p:cNvSpPr txBox="1">
            <a:spLocks noChangeArrowheads="1"/>
          </p:cNvSpPr>
          <p:nvPr/>
        </p:nvSpPr>
        <p:spPr bwMode="auto">
          <a:xfrm>
            <a:off x="6975475" y="5929313"/>
            <a:ext cx="1739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是</a:t>
            </a:r>
            <a:r>
              <a:rPr lang="zh-CN" altLang="en-US">
                <a:solidFill>
                  <a:srgbClr val="FFFF00"/>
                </a:solidFill>
              </a:rPr>
              <a:t>状态量</a:t>
            </a:r>
            <a:endParaRPr lang="zh-CN" altLang="en-US" i="1" baseline="-25000">
              <a:solidFill>
                <a:srgbClr val="FFFF00"/>
              </a:solidFill>
              <a:latin typeface="Bookman Old Style" panose="02050604050505020204" pitchFamily="18" charset="0"/>
            </a:endParaRPr>
          </a:p>
        </p:txBody>
      </p:sp>
      <p:sp>
        <p:nvSpPr>
          <p:cNvPr id="31764" name="Text Box 20">
            <a:extLst>
              <a:ext uri="{FF2B5EF4-FFF2-40B4-BE49-F238E27FC236}">
                <a16:creationId xmlns:a16="http://schemas.microsoft.com/office/drawing/2014/main" id="{D4451770-B78F-40D9-926E-87C860EC93F1}"/>
              </a:ext>
            </a:extLst>
          </p:cNvPr>
          <p:cNvSpPr txBox="1">
            <a:spLocks noChangeArrowheads="1"/>
          </p:cNvSpPr>
          <p:nvPr/>
        </p:nvSpPr>
        <p:spPr bwMode="auto">
          <a:xfrm>
            <a:off x="1830388" y="5222875"/>
            <a:ext cx="27813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系统从外界吸热 </a:t>
            </a:r>
            <a:endParaRPr lang="zh-CN" altLang="en-US" i="1" baseline="-25000">
              <a:solidFill>
                <a:srgbClr val="66FFFF"/>
              </a:solidFill>
              <a:latin typeface="Bookman Old Style" panose="02050604050505020204" pitchFamily="18" charset="0"/>
            </a:endParaRPr>
          </a:p>
        </p:txBody>
      </p:sp>
      <p:graphicFrame>
        <p:nvGraphicFramePr>
          <p:cNvPr id="31765" name="Object 2">
            <a:extLst>
              <a:ext uri="{FF2B5EF4-FFF2-40B4-BE49-F238E27FC236}">
                <a16:creationId xmlns:a16="http://schemas.microsoft.com/office/drawing/2014/main" id="{252D32F1-E0D9-4818-BF36-F5688FEA8AEE}"/>
              </a:ext>
            </a:extLst>
          </p:cNvPr>
          <p:cNvGraphicFramePr>
            <a:graphicFrameLocks noChangeAspect="1"/>
          </p:cNvGraphicFramePr>
          <p:nvPr/>
        </p:nvGraphicFramePr>
        <p:xfrm>
          <a:off x="4173538" y="3859213"/>
          <a:ext cx="806450" cy="317500"/>
        </p:xfrm>
        <a:graphic>
          <a:graphicData uri="http://schemas.openxmlformats.org/presentationml/2006/ole">
            <mc:AlternateContent xmlns:mc="http://schemas.openxmlformats.org/markup-compatibility/2006">
              <mc:Choice xmlns:v="urn:schemas-microsoft-com:vml" Requires="v">
                <p:oleObj spid="_x0000_s307230" name="公式" r:id="rId4" imgW="771582" imgH="276157" progId="Equation.3">
                  <p:embed/>
                </p:oleObj>
              </mc:Choice>
              <mc:Fallback>
                <p:oleObj name="公式" r:id="rId4" imgW="771582" imgH="276157" progId="Equation.3">
                  <p:embed/>
                  <p:pic>
                    <p:nvPicPr>
                      <p:cNvPr id="31765" name="Object 2">
                        <a:extLst>
                          <a:ext uri="{FF2B5EF4-FFF2-40B4-BE49-F238E27FC236}">
                            <a16:creationId xmlns:a16="http://schemas.microsoft.com/office/drawing/2014/main" id="{252D32F1-E0D9-4818-BF36-F5688FEA8A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3538" y="3859213"/>
                        <a:ext cx="8064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66" name="Text Box 22">
            <a:extLst>
              <a:ext uri="{FF2B5EF4-FFF2-40B4-BE49-F238E27FC236}">
                <a16:creationId xmlns:a16="http://schemas.microsoft.com/office/drawing/2014/main" id="{8FB99832-4C1F-4CC7-BBA1-04A206AB8630}"/>
              </a:ext>
            </a:extLst>
          </p:cNvPr>
          <p:cNvSpPr txBox="1">
            <a:spLocks noChangeArrowheads="1"/>
          </p:cNvSpPr>
          <p:nvPr/>
        </p:nvSpPr>
        <p:spPr bwMode="auto">
          <a:xfrm>
            <a:off x="1857375" y="3786188"/>
            <a:ext cx="2427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系统对外作正功 </a:t>
            </a:r>
            <a:endParaRPr lang="zh-CN" altLang="en-US" i="1" baseline="-25000">
              <a:solidFill>
                <a:srgbClr val="66FFFF"/>
              </a:solidFill>
              <a:latin typeface="Bookman Old Style" panose="02050604050505020204" pitchFamily="18" charset="0"/>
            </a:endParaRPr>
          </a:p>
        </p:txBody>
      </p:sp>
      <p:sp>
        <p:nvSpPr>
          <p:cNvPr id="31767" name="Text Box 23">
            <a:extLst>
              <a:ext uri="{FF2B5EF4-FFF2-40B4-BE49-F238E27FC236}">
                <a16:creationId xmlns:a16="http://schemas.microsoft.com/office/drawing/2014/main" id="{2DE85D26-67DE-41AA-BC5C-8D44366094DF}"/>
              </a:ext>
            </a:extLst>
          </p:cNvPr>
          <p:cNvSpPr txBox="1">
            <a:spLocks noChangeArrowheads="1"/>
          </p:cNvSpPr>
          <p:nvPr/>
        </p:nvSpPr>
        <p:spPr bwMode="auto">
          <a:xfrm>
            <a:off x="4906963" y="3786188"/>
            <a:ext cx="2736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；外界对系统正功 </a:t>
            </a:r>
            <a:endParaRPr lang="zh-CN" altLang="en-US" i="1" baseline="-25000">
              <a:solidFill>
                <a:srgbClr val="66FFFF"/>
              </a:solidFill>
              <a:latin typeface="Bookman Old Style" panose="02050604050505020204" pitchFamily="18" charset="0"/>
            </a:endParaRPr>
          </a:p>
        </p:txBody>
      </p:sp>
      <p:graphicFrame>
        <p:nvGraphicFramePr>
          <p:cNvPr id="31768" name="Object 3">
            <a:extLst>
              <a:ext uri="{FF2B5EF4-FFF2-40B4-BE49-F238E27FC236}">
                <a16:creationId xmlns:a16="http://schemas.microsoft.com/office/drawing/2014/main" id="{33F6B4D5-A20F-417B-92B5-6908BD495553}"/>
              </a:ext>
            </a:extLst>
          </p:cNvPr>
          <p:cNvGraphicFramePr>
            <a:graphicFrameLocks noChangeAspect="1"/>
          </p:cNvGraphicFramePr>
          <p:nvPr/>
        </p:nvGraphicFramePr>
        <p:xfrm>
          <a:off x="7570788" y="3859213"/>
          <a:ext cx="793750" cy="317500"/>
        </p:xfrm>
        <a:graphic>
          <a:graphicData uri="http://schemas.openxmlformats.org/presentationml/2006/ole">
            <mc:AlternateContent xmlns:mc="http://schemas.openxmlformats.org/markup-compatibility/2006">
              <mc:Choice xmlns:v="urn:schemas-microsoft-com:vml" Requires="v">
                <p:oleObj spid="_x0000_s307231" name="公式" r:id="rId6" imgW="762102" imgH="276157" progId="Equation.3">
                  <p:embed/>
                </p:oleObj>
              </mc:Choice>
              <mc:Fallback>
                <p:oleObj name="公式" r:id="rId6" imgW="762102" imgH="276157" progId="Equation.3">
                  <p:embed/>
                  <p:pic>
                    <p:nvPicPr>
                      <p:cNvPr id="31768" name="Object 3">
                        <a:extLst>
                          <a:ext uri="{FF2B5EF4-FFF2-40B4-BE49-F238E27FC236}">
                            <a16:creationId xmlns:a16="http://schemas.microsoft.com/office/drawing/2014/main" id="{33F6B4D5-A20F-417B-92B5-6908BD4955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0788" y="3859213"/>
                        <a:ext cx="7937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69" name="Object 4">
            <a:extLst>
              <a:ext uri="{FF2B5EF4-FFF2-40B4-BE49-F238E27FC236}">
                <a16:creationId xmlns:a16="http://schemas.microsoft.com/office/drawing/2014/main" id="{06F0DED7-AAB3-43CB-A0B7-DD04155EB381}"/>
              </a:ext>
            </a:extLst>
          </p:cNvPr>
          <p:cNvGraphicFramePr>
            <a:graphicFrameLocks noChangeAspect="1"/>
          </p:cNvGraphicFramePr>
          <p:nvPr/>
        </p:nvGraphicFramePr>
        <p:xfrm>
          <a:off x="4183063" y="5286375"/>
          <a:ext cx="817562" cy="393700"/>
        </p:xfrm>
        <a:graphic>
          <a:graphicData uri="http://schemas.openxmlformats.org/presentationml/2006/ole">
            <mc:AlternateContent xmlns:mc="http://schemas.openxmlformats.org/markup-compatibility/2006">
              <mc:Choice xmlns:v="urn:schemas-microsoft-com:vml" Requires="v">
                <p:oleObj spid="_x0000_s307232" name="公式" r:id="rId8" imgW="790543" imgH="352391" progId="Equation.3">
                  <p:embed/>
                </p:oleObj>
              </mc:Choice>
              <mc:Fallback>
                <p:oleObj name="公式" r:id="rId8" imgW="790543" imgH="352391" progId="Equation.3">
                  <p:embed/>
                  <p:pic>
                    <p:nvPicPr>
                      <p:cNvPr id="31769" name="Object 4">
                        <a:extLst>
                          <a:ext uri="{FF2B5EF4-FFF2-40B4-BE49-F238E27FC236}">
                            <a16:creationId xmlns:a16="http://schemas.microsoft.com/office/drawing/2014/main" id="{06F0DED7-AAB3-43CB-A0B7-DD04155EB3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3063" y="5286375"/>
                        <a:ext cx="8175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70" name="Text Box 26">
            <a:extLst>
              <a:ext uri="{FF2B5EF4-FFF2-40B4-BE49-F238E27FC236}">
                <a16:creationId xmlns:a16="http://schemas.microsoft.com/office/drawing/2014/main" id="{3F6879E9-B305-40CA-995C-E9D60A1BA6C8}"/>
              </a:ext>
            </a:extLst>
          </p:cNvPr>
          <p:cNvSpPr txBox="1">
            <a:spLocks noChangeArrowheads="1"/>
          </p:cNvSpPr>
          <p:nvPr/>
        </p:nvSpPr>
        <p:spPr bwMode="auto">
          <a:xfrm>
            <a:off x="5000625" y="5202238"/>
            <a:ext cx="2970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；系统对外界放热</a:t>
            </a:r>
            <a:endParaRPr lang="zh-CN" altLang="en-US" i="1" baseline="-25000">
              <a:solidFill>
                <a:srgbClr val="66FFFF"/>
              </a:solidFill>
              <a:latin typeface="Bookman Old Style" panose="02050604050505020204" pitchFamily="18" charset="0"/>
            </a:endParaRPr>
          </a:p>
        </p:txBody>
      </p:sp>
      <p:graphicFrame>
        <p:nvGraphicFramePr>
          <p:cNvPr id="31771" name="Object 5">
            <a:extLst>
              <a:ext uri="{FF2B5EF4-FFF2-40B4-BE49-F238E27FC236}">
                <a16:creationId xmlns:a16="http://schemas.microsoft.com/office/drawing/2014/main" id="{47262D7E-0D2C-4657-A2D3-9B85410788FD}"/>
              </a:ext>
            </a:extLst>
          </p:cNvPr>
          <p:cNvGraphicFramePr>
            <a:graphicFrameLocks noChangeAspect="1"/>
          </p:cNvGraphicFramePr>
          <p:nvPr/>
        </p:nvGraphicFramePr>
        <p:xfrm>
          <a:off x="7643813" y="5286375"/>
          <a:ext cx="817562" cy="393700"/>
        </p:xfrm>
        <a:graphic>
          <a:graphicData uri="http://schemas.openxmlformats.org/presentationml/2006/ole">
            <mc:AlternateContent xmlns:mc="http://schemas.openxmlformats.org/markup-compatibility/2006">
              <mc:Choice xmlns:v="urn:schemas-microsoft-com:vml" Requires="v">
                <p:oleObj spid="_x0000_s307233" name="公式" r:id="rId10" imgW="790543" imgH="352391" progId="Equation.3">
                  <p:embed/>
                </p:oleObj>
              </mc:Choice>
              <mc:Fallback>
                <p:oleObj name="公式" r:id="rId10" imgW="790543" imgH="352391" progId="Equation.3">
                  <p:embed/>
                  <p:pic>
                    <p:nvPicPr>
                      <p:cNvPr id="31771" name="Object 5">
                        <a:extLst>
                          <a:ext uri="{FF2B5EF4-FFF2-40B4-BE49-F238E27FC236}">
                            <a16:creationId xmlns:a16="http://schemas.microsoft.com/office/drawing/2014/main" id="{47262D7E-0D2C-4657-A2D3-9B85410788F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43813" y="5286375"/>
                        <a:ext cx="8175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41" name="灯片编号占位符 1">
            <a:extLst>
              <a:ext uri="{FF2B5EF4-FFF2-40B4-BE49-F238E27FC236}">
                <a16:creationId xmlns:a16="http://schemas.microsoft.com/office/drawing/2014/main" id="{919EB43E-B971-4AA5-92E3-0E4F8E0F7D83}"/>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0F9A976-6F46-4DF1-8363-7AAFDA4E3C7E}" type="slidenum">
              <a:rPr lang="en-US" altLang="zh-CN" b="0">
                <a:solidFill>
                  <a:srgbClr val="FF00FF"/>
                </a:solidFill>
              </a:rPr>
              <a:pPr eaLnBrk="1" hangingPunct="1"/>
              <a:t>12</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iterate type="wd">
                                    <p:tmPct val="42000"/>
                                  </p:iterate>
                                  <p:childTnLst>
                                    <p:set>
                                      <p:cBhvr>
                                        <p:cTn id="6" dur="1" fill="hold">
                                          <p:stCondLst>
                                            <p:cond delay="0"/>
                                          </p:stCondLst>
                                        </p:cTn>
                                        <p:tgtEl>
                                          <p:spTgt spid="31746"/>
                                        </p:tgtEl>
                                        <p:attrNameLst>
                                          <p:attrName>style.visibility</p:attrName>
                                        </p:attrNameLst>
                                      </p:cBhvr>
                                      <p:to>
                                        <p:strVal val="visible"/>
                                      </p:to>
                                    </p:set>
                                    <p:animEffect transition="in" filter="wipe(left)">
                                      <p:cBhvr>
                                        <p:cTn id="7" dur="500"/>
                                        <p:tgtEl>
                                          <p:spTgt spid="31746"/>
                                        </p:tgtEl>
                                      </p:cBhvr>
                                    </p:animEffect>
                                  </p:childTnLst>
                                </p:cTn>
                              </p:par>
                            </p:childTnLst>
                          </p:cTn>
                        </p:par>
                        <p:par>
                          <p:cTn id="8" fill="hold" nodeType="afterGroup">
                            <p:stCondLst>
                              <p:cond delay="1550"/>
                            </p:stCondLst>
                            <p:childTnLst>
                              <p:par>
                                <p:cTn id="9" presetID="22" presetClass="entr" presetSubtype="8" fill="hold" grpId="0" nodeType="after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wipe(left)">
                                      <p:cBhvr>
                                        <p:cTn id="11" dur="500"/>
                                        <p:tgtEl>
                                          <p:spTgt spid="31749"/>
                                        </p:tgtEl>
                                      </p:cBhvr>
                                    </p:animEffect>
                                  </p:childTnLst>
                                </p:cTn>
                              </p:par>
                            </p:childTnLst>
                          </p:cTn>
                        </p:par>
                        <p:par>
                          <p:cTn id="12" fill="hold" nodeType="afterGroup">
                            <p:stCondLst>
                              <p:cond delay="2050"/>
                            </p:stCondLst>
                            <p:childTnLst>
                              <p:par>
                                <p:cTn id="13" presetID="22" presetClass="entr" presetSubtype="8" fill="hold" grpId="0" nodeType="afterEffect">
                                  <p:stCondLst>
                                    <p:cond delay="0"/>
                                  </p:stCondLst>
                                  <p:childTnLst>
                                    <p:set>
                                      <p:cBhvr>
                                        <p:cTn id="14" dur="1" fill="hold">
                                          <p:stCondLst>
                                            <p:cond delay="0"/>
                                          </p:stCondLst>
                                        </p:cTn>
                                        <p:tgtEl>
                                          <p:spTgt spid="31750"/>
                                        </p:tgtEl>
                                        <p:attrNameLst>
                                          <p:attrName>style.visibility</p:attrName>
                                        </p:attrNameLst>
                                      </p:cBhvr>
                                      <p:to>
                                        <p:strVal val="visible"/>
                                      </p:to>
                                    </p:set>
                                    <p:animEffect transition="in" filter="wipe(left)">
                                      <p:cBhvr>
                                        <p:cTn id="15" dur="500"/>
                                        <p:tgtEl>
                                          <p:spTgt spid="31750"/>
                                        </p:tgtEl>
                                      </p:cBhvr>
                                    </p:animEffect>
                                  </p:childTnLst>
                                </p:cTn>
                              </p:par>
                            </p:childTnLst>
                          </p:cTn>
                        </p:par>
                        <p:par>
                          <p:cTn id="16" fill="hold" nodeType="afterGroup">
                            <p:stCondLst>
                              <p:cond delay="2550"/>
                            </p:stCondLst>
                            <p:childTnLst>
                              <p:par>
                                <p:cTn id="17" presetID="22" presetClass="entr" presetSubtype="8" fill="hold" grpId="0" nodeType="afterEffect">
                                  <p:stCondLst>
                                    <p:cond delay="0"/>
                                  </p:stCondLst>
                                  <p:childTnLst>
                                    <p:set>
                                      <p:cBhvr>
                                        <p:cTn id="18" dur="1" fill="hold">
                                          <p:stCondLst>
                                            <p:cond delay="0"/>
                                          </p:stCondLst>
                                        </p:cTn>
                                        <p:tgtEl>
                                          <p:spTgt spid="31751"/>
                                        </p:tgtEl>
                                        <p:attrNameLst>
                                          <p:attrName>style.visibility</p:attrName>
                                        </p:attrNameLst>
                                      </p:cBhvr>
                                      <p:to>
                                        <p:strVal val="visible"/>
                                      </p:to>
                                    </p:set>
                                    <p:animEffect transition="in" filter="wipe(left)">
                                      <p:cBhvr>
                                        <p:cTn id="19" dur="500"/>
                                        <p:tgtEl>
                                          <p:spTgt spid="31751"/>
                                        </p:tgtEl>
                                      </p:cBhvr>
                                    </p:animEffect>
                                  </p:childTnLst>
                                </p:cTn>
                              </p:par>
                            </p:childTnLst>
                          </p:cTn>
                        </p:par>
                        <p:par>
                          <p:cTn id="20" fill="hold" nodeType="afterGroup">
                            <p:stCondLst>
                              <p:cond delay="3050"/>
                            </p:stCondLst>
                            <p:childTnLst>
                              <p:par>
                                <p:cTn id="21" presetID="22" presetClass="entr" presetSubtype="8" fill="hold" grpId="0" nodeType="afterEffect">
                                  <p:stCondLst>
                                    <p:cond delay="0"/>
                                  </p:stCondLst>
                                  <p:childTnLst>
                                    <p:set>
                                      <p:cBhvr>
                                        <p:cTn id="22" dur="1" fill="hold">
                                          <p:stCondLst>
                                            <p:cond delay="0"/>
                                          </p:stCondLst>
                                        </p:cTn>
                                        <p:tgtEl>
                                          <p:spTgt spid="31752"/>
                                        </p:tgtEl>
                                        <p:attrNameLst>
                                          <p:attrName>style.visibility</p:attrName>
                                        </p:attrNameLst>
                                      </p:cBhvr>
                                      <p:to>
                                        <p:strVal val="visible"/>
                                      </p:to>
                                    </p:set>
                                    <p:animEffect transition="in" filter="wipe(left)">
                                      <p:cBhvr>
                                        <p:cTn id="23" dur="500"/>
                                        <p:tgtEl>
                                          <p:spTgt spid="3175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1747"/>
                                        </p:tgtEl>
                                        <p:attrNameLst>
                                          <p:attrName>style.visibility</p:attrName>
                                        </p:attrNameLst>
                                      </p:cBhvr>
                                      <p:to>
                                        <p:strVal val="visible"/>
                                      </p:to>
                                    </p:set>
                                    <p:animEffect transition="in" filter="wipe(left)">
                                      <p:cBhvr>
                                        <p:cTn id="28" dur="500"/>
                                        <p:tgtEl>
                                          <p:spTgt spid="31747"/>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1748"/>
                                        </p:tgtEl>
                                        <p:attrNameLst>
                                          <p:attrName>style.visibility</p:attrName>
                                        </p:attrNameLst>
                                      </p:cBhvr>
                                      <p:to>
                                        <p:strVal val="visible"/>
                                      </p:to>
                                    </p:set>
                                    <p:animEffect transition="in" filter="wipe(left)">
                                      <p:cBhvr>
                                        <p:cTn id="32" dur="500"/>
                                        <p:tgtEl>
                                          <p:spTgt spid="317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754"/>
                                        </p:tgtEl>
                                        <p:attrNameLst>
                                          <p:attrName>style.visibility</p:attrName>
                                        </p:attrNameLst>
                                      </p:cBhvr>
                                      <p:to>
                                        <p:strVal val="visible"/>
                                      </p:to>
                                    </p:set>
                                    <p:animEffect transition="in" filter="wipe(left)">
                                      <p:cBhvr>
                                        <p:cTn id="37" dur="500"/>
                                        <p:tgtEl>
                                          <p:spTgt spid="317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753"/>
                                        </p:tgtEl>
                                        <p:attrNameLst>
                                          <p:attrName>style.visibility</p:attrName>
                                        </p:attrNameLst>
                                      </p:cBhvr>
                                      <p:to>
                                        <p:strVal val="visible"/>
                                      </p:to>
                                    </p:set>
                                    <p:animEffect transition="in" filter="wipe(left)">
                                      <p:cBhvr>
                                        <p:cTn id="42" dur="500"/>
                                        <p:tgtEl>
                                          <p:spTgt spid="317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766"/>
                                        </p:tgtEl>
                                        <p:attrNameLst>
                                          <p:attrName>style.visibility</p:attrName>
                                        </p:attrNameLst>
                                      </p:cBhvr>
                                      <p:to>
                                        <p:strVal val="visible"/>
                                      </p:to>
                                    </p:set>
                                    <p:animEffect transition="in" filter="wipe(left)">
                                      <p:cBhvr>
                                        <p:cTn id="47" dur="500"/>
                                        <p:tgtEl>
                                          <p:spTgt spid="31766"/>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31765"/>
                                        </p:tgtEl>
                                        <p:attrNameLst>
                                          <p:attrName>style.visibility</p:attrName>
                                        </p:attrNameLst>
                                      </p:cBhvr>
                                      <p:to>
                                        <p:strVal val="visible"/>
                                      </p:to>
                                    </p:set>
                                    <p:animEffect transition="in" filter="wipe(left)">
                                      <p:cBhvr>
                                        <p:cTn id="51" dur="500"/>
                                        <p:tgtEl>
                                          <p:spTgt spid="31765"/>
                                        </p:tgtEl>
                                      </p:cBhvr>
                                    </p:animEffect>
                                  </p:childTnLst>
                                </p:cTn>
                              </p:par>
                            </p:childTnLst>
                          </p:cTn>
                        </p:par>
                        <p:par>
                          <p:cTn id="52" fill="hold" nodeType="afterGroup">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31767"/>
                                        </p:tgtEl>
                                        <p:attrNameLst>
                                          <p:attrName>style.visibility</p:attrName>
                                        </p:attrNameLst>
                                      </p:cBhvr>
                                      <p:to>
                                        <p:strVal val="visible"/>
                                      </p:to>
                                    </p:set>
                                    <p:animEffect transition="in" filter="wipe(left)">
                                      <p:cBhvr>
                                        <p:cTn id="55" dur="500"/>
                                        <p:tgtEl>
                                          <p:spTgt spid="31767"/>
                                        </p:tgtEl>
                                      </p:cBhvr>
                                    </p:animEffect>
                                  </p:childTnLst>
                                </p:cTn>
                              </p:par>
                            </p:childTnLst>
                          </p:cTn>
                        </p:par>
                        <p:par>
                          <p:cTn id="56" fill="hold" nodeType="afterGroup">
                            <p:stCondLst>
                              <p:cond delay="1500"/>
                            </p:stCondLst>
                            <p:childTnLst>
                              <p:par>
                                <p:cTn id="57" presetID="22" presetClass="entr" presetSubtype="8" fill="hold" nodeType="afterEffect">
                                  <p:stCondLst>
                                    <p:cond delay="0"/>
                                  </p:stCondLst>
                                  <p:childTnLst>
                                    <p:set>
                                      <p:cBhvr>
                                        <p:cTn id="58" dur="1" fill="hold">
                                          <p:stCondLst>
                                            <p:cond delay="0"/>
                                          </p:stCondLst>
                                        </p:cTn>
                                        <p:tgtEl>
                                          <p:spTgt spid="31768"/>
                                        </p:tgtEl>
                                        <p:attrNameLst>
                                          <p:attrName>style.visibility</p:attrName>
                                        </p:attrNameLst>
                                      </p:cBhvr>
                                      <p:to>
                                        <p:strVal val="visible"/>
                                      </p:to>
                                    </p:set>
                                    <p:animEffect transition="in" filter="wipe(left)">
                                      <p:cBhvr>
                                        <p:cTn id="59" dur="500"/>
                                        <p:tgtEl>
                                          <p:spTgt spid="3176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31758"/>
                                        </p:tgtEl>
                                        <p:attrNameLst>
                                          <p:attrName>style.visibility</p:attrName>
                                        </p:attrNameLst>
                                      </p:cBhvr>
                                      <p:to>
                                        <p:strVal val="visible"/>
                                      </p:to>
                                    </p:set>
                                    <p:animEffect transition="in" filter="wipe(left)">
                                      <p:cBhvr>
                                        <p:cTn id="64" dur="500"/>
                                        <p:tgtEl>
                                          <p:spTgt spid="3175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1759"/>
                                        </p:tgtEl>
                                        <p:attrNameLst>
                                          <p:attrName>style.visibility</p:attrName>
                                        </p:attrNameLst>
                                      </p:cBhvr>
                                      <p:to>
                                        <p:strVal val="visible"/>
                                      </p:to>
                                    </p:set>
                                    <p:animEffect transition="in" filter="wipe(left)">
                                      <p:cBhvr>
                                        <p:cTn id="69" dur="500"/>
                                        <p:tgtEl>
                                          <p:spTgt spid="31759"/>
                                        </p:tgtEl>
                                      </p:cBhvr>
                                    </p:animEffect>
                                  </p:childTnLst>
                                </p:cTn>
                              </p:par>
                            </p:childTnLst>
                          </p:cTn>
                        </p:par>
                        <p:par>
                          <p:cTn id="70" fill="hold" nodeType="afterGroup">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31760"/>
                                        </p:tgtEl>
                                        <p:attrNameLst>
                                          <p:attrName>style.visibility</p:attrName>
                                        </p:attrNameLst>
                                      </p:cBhvr>
                                      <p:to>
                                        <p:strVal val="visible"/>
                                      </p:to>
                                    </p:set>
                                    <p:animEffect transition="in" filter="wipe(left)">
                                      <p:cBhvr>
                                        <p:cTn id="73" dur="500"/>
                                        <p:tgtEl>
                                          <p:spTgt spid="3176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31764"/>
                                        </p:tgtEl>
                                        <p:attrNameLst>
                                          <p:attrName>style.visibility</p:attrName>
                                        </p:attrNameLst>
                                      </p:cBhvr>
                                      <p:to>
                                        <p:strVal val="visible"/>
                                      </p:to>
                                    </p:set>
                                    <p:animEffect transition="in" filter="wipe(left)">
                                      <p:cBhvr>
                                        <p:cTn id="78" dur="500"/>
                                        <p:tgtEl>
                                          <p:spTgt spid="31764"/>
                                        </p:tgtEl>
                                      </p:cBhvr>
                                    </p:animEffect>
                                  </p:childTnLst>
                                </p:cTn>
                              </p:par>
                            </p:childTnLst>
                          </p:cTn>
                        </p:par>
                        <p:par>
                          <p:cTn id="79" fill="hold" nodeType="afterGroup">
                            <p:stCondLst>
                              <p:cond delay="500"/>
                            </p:stCondLst>
                            <p:childTnLst>
                              <p:par>
                                <p:cTn id="80" presetID="22" presetClass="entr" presetSubtype="8" fill="hold" nodeType="afterEffect">
                                  <p:stCondLst>
                                    <p:cond delay="0"/>
                                  </p:stCondLst>
                                  <p:childTnLst>
                                    <p:set>
                                      <p:cBhvr>
                                        <p:cTn id="81" dur="1" fill="hold">
                                          <p:stCondLst>
                                            <p:cond delay="0"/>
                                          </p:stCondLst>
                                        </p:cTn>
                                        <p:tgtEl>
                                          <p:spTgt spid="31769"/>
                                        </p:tgtEl>
                                        <p:attrNameLst>
                                          <p:attrName>style.visibility</p:attrName>
                                        </p:attrNameLst>
                                      </p:cBhvr>
                                      <p:to>
                                        <p:strVal val="visible"/>
                                      </p:to>
                                    </p:set>
                                    <p:animEffect transition="in" filter="wipe(left)">
                                      <p:cBhvr>
                                        <p:cTn id="82" dur="500"/>
                                        <p:tgtEl>
                                          <p:spTgt spid="31769"/>
                                        </p:tgtEl>
                                      </p:cBhvr>
                                    </p:animEffect>
                                  </p:childTnLst>
                                </p:cTn>
                              </p:par>
                            </p:childTnLst>
                          </p:cTn>
                        </p:par>
                        <p:par>
                          <p:cTn id="83" fill="hold" nodeType="afterGroup">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1770"/>
                                        </p:tgtEl>
                                        <p:attrNameLst>
                                          <p:attrName>style.visibility</p:attrName>
                                        </p:attrNameLst>
                                      </p:cBhvr>
                                      <p:to>
                                        <p:strVal val="visible"/>
                                      </p:to>
                                    </p:set>
                                    <p:animEffect transition="in" filter="wipe(left)">
                                      <p:cBhvr>
                                        <p:cTn id="86" dur="500"/>
                                        <p:tgtEl>
                                          <p:spTgt spid="31770"/>
                                        </p:tgtEl>
                                      </p:cBhvr>
                                    </p:animEffect>
                                  </p:childTnLst>
                                </p:cTn>
                              </p:par>
                            </p:childTnLst>
                          </p:cTn>
                        </p:par>
                        <p:par>
                          <p:cTn id="87" fill="hold" nodeType="afterGroup">
                            <p:stCondLst>
                              <p:cond delay="1500"/>
                            </p:stCondLst>
                            <p:childTnLst>
                              <p:par>
                                <p:cTn id="88" presetID="22" presetClass="entr" presetSubtype="8" fill="hold" nodeType="afterEffect">
                                  <p:stCondLst>
                                    <p:cond delay="0"/>
                                  </p:stCondLst>
                                  <p:childTnLst>
                                    <p:set>
                                      <p:cBhvr>
                                        <p:cTn id="89" dur="1" fill="hold">
                                          <p:stCondLst>
                                            <p:cond delay="0"/>
                                          </p:stCondLst>
                                        </p:cTn>
                                        <p:tgtEl>
                                          <p:spTgt spid="31771"/>
                                        </p:tgtEl>
                                        <p:attrNameLst>
                                          <p:attrName>style.visibility</p:attrName>
                                        </p:attrNameLst>
                                      </p:cBhvr>
                                      <p:to>
                                        <p:strVal val="visible"/>
                                      </p:to>
                                    </p:set>
                                    <p:animEffect transition="in" filter="wipe(left)">
                                      <p:cBhvr>
                                        <p:cTn id="90" dur="500"/>
                                        <p:tgtEl>
                                          <p:spTgt spid="3177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1761"/>
                                        </p:tgtEl>
                                        <p:attrNameLst>
                                          <p:attrName>style.visibility</p:attrName>
                                        </p:attrNameLst>
                                      </p:cBhvr>
                                      <p:to>
                                        <p:strVal val="visible"/>
                                      </p:to>
                                    </p:set>
                                    <p:animEffect transition="in" filter="wipe(left)">
                                      <p:cBhvr>
                                        <p:cTn id="95" dur="500"/>
                                        <p:tgtEl>
                                          <p:spTgt spid="3176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31762"/>
                                        </p:tgtEl>
                                        <p:attrNameLst>
                                          <p:attrName>style.visibility</p:attrName>
                                        </p:attrNameLst>
                                      </p:cBhvr>
                                      <p:to>
                                        <p:strVal val="visible"/>
                                      </p:to>
                                    </p:set>
                                    <p:animEffect transition="in" filter="wipe(left)">
                                      <p:cBhvr>
                                        <p:cTn id="100" dur="500"/>
                                        <p:tgtEl>
                                          <p:spTgt spid="31762"/>
                                        </p:tgtEl>
                                      </p:cBhvr>
                                    </p:animEffect>
                                  </p:childTnLst>
                                </p:cTn>
                              </p:par>
                            </p:childTnLst>
                          </p:cTn>
                        </p:par>
                        <p:par>
                          <p:cTn id="101" fill="hold" nodeType="afterGroup">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31763"/>
                                        </p:tgtEl>
                                        <p:attrNameLst>
                                          <p:attrName>style.visibility</p:attrName>
                                        </p:attrNameLst>
                                      </p:cBhvr>
                                      <p:to>
                                        <p:strVal val="visible"/>
                                      </p:to>
                                    </p:set>
                                    <p:animEffect transition="in" filter="wipe(left)">
                                      <p:cBhvr>
                                        <p:cTn id="104" dur="500"/>
                                        <p:tgtEl>
                                          <p:spTgt spid="3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autoUpdateAnimBg="0"/>
      <p:bldP spid="31748" grpId="0" autoUpdateAnimBg="0"/>
      <p:bldP spid="31749" grpId="0" autoUpdateAnimBg="0"/>
      <p:bldP spid="31750" grpId="0" animBg="1"/>
      <p:bldP spid="31751" grpId="0" autoUpdateAnimBg="0"/>
      <p:bldP spid="31752" grpId="0" autoUpdateAnimBg="0"/>
      <p:bldP spid="31753" grpId="0" autoUpdateAnimBg="0"/>
      <p:bldP spid="31754" grpId="0" autoUpdateAnimBg="0"/>
      <p:bldP spid="31758" grpId="0" autoUpdateAnimBg="0"/>
      <p:bldP spid="31759" grpId="0" autoUpdateAnimBg="0"/>
      <p:bldP spid="31760" grpId="0" autoUpdateAnimBg="0"/>
      <p:bldP spid="31761" grpId="0" autoUpdateAnimBg="0"/>
      <p:bldP spid="31762" grpId="0" autoUpdateAnimBg="0"/>
      <p:bldP spid="31763" grpId="0" autoUpdateAnimBg="0"/>
      <p:bldP spid="31764" grpId="0" autoUpdateAnimBg="0"/>
      <p:bldP spid="31766" grpId="0" autoUpdateAnimBg="0"/>
      <p:bldP spid="31767" grpId="0" autoUpdateAnimBg="0"/>
      <p:bldP spid="31770"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F86848F-8F34-43F8-B630-D4DFB650AB77}"/>
              </a:ext>
            </a:extLst>
          </p:cNvPr>
          <p:cNvSpPr>
            <a:spLocks noChangeArrowheads="1"/>
          </p:cNvSpPr>
          <p:nvPr/>
        </p:nvSpPr>
        <p:spPr bwMode="auto">
          <a:xfrm>
            <a:off x="433388" y="357188"/>
            <a:ext cx="34909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FFFF"/>
                </a:solidFill>
              </a:rPr>
              <a:t>2. </a:t>
            </a:r>
            <a:r>
              <a:rPr lang="zh-CN" altLang="en-US">
                <a:solidFill>
                  <a:srgbClr val="00FFFF"/>
                </a:solidFill>
              </a:rPr>
              <a:t>功与内能的关系</a:t>
            </a:r>
          </a:p>
        </p:txBody>
      </p:sp>
      <p:graphicFrame>
        <p:nvGraphicFramePr>
          <p:cNvPr id="32771" name="Object 2">
            <a:extLst>
              <a:ext uri="{FF2B5EF4-FFF2-40B4-BE49-F238E27FC236}">
                <a16:creationId xmlns:a16="http://schemas.microsoft.com/office/drawing/2014/main" id="{F3802551-ED27-451E-AC2F-CDF99786A8AF}"/>
              </a:ext>
            </a:extLst>
          </p:cNvPr>
          <p:cNvGraphicFramePr>
            <a:graphicFrameLocks noChangeAspect="1"/>
          </p:cNvGraphicFramePr>
          <p:nvPr/>
        </p:nvGraphicFramePr>
        <p:xfrm>
          <a:off x="2143125" y="2643188"/>
          <a:ext cx="2012950" cy="471487"/>
        </p:xfrm>
        <a:graphic>
          <a:graphicData uri="http://schemas.openxmlformats.org/presentationml/2006/ole">
            <mc:AlternateContent xmlns:mc="http://schemas.openxmlformats.org/markup-compatibility/2006">
              <mc:Choice xmlns:v="urn:schemas-microsoft-com:vml" Requires="v">
                <p:oleObj spid="_x0000_s308247" name="公式" r:id="rId3" imgW="1990578" imgH="428625" progId="Equation.3">
                  <p:embed/>
                </p:oleObj>
              </mc:Choice>
              <mc:Fallback>
                <p:oleObj name="公式" r:id="rId3" imgW="1990578" imgH="428625" progId="Equation.3">
                  <p:embed/>
                  <p:pic>
                    <p:nvPicPr>
                      <p:cNvPr id="32771" name="Object 2">
                        <a:extLst>
                          <a:ext uri="{FF2B5EF4-FFF2-40B4-BE49-F238E27FC236}">
                            <a16:creationId xmlns:a16="http://schemas.microsoft.com/office/drawing/2014/main" id="{F3802551-ED27-451E-AC2F-CDF99786A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2643188"/>
                        <a:ext cx="201295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329BDC7A-8D4D-4F88-BD01-4055C3487D7B}"/>
              </a:ext>
            </a:extLst>
          </p:cNvPr>
          <p:cNvGrpSpPr>
            <a:grpSpLocks/>
          </p:cNvGrpSpPr>
          <p:nvPr/>
        </p:nvGrpSpPr>
        <p:grpSpPr bwMode="auto">
          <a:xfrm>
            <a:off x="6062663" y="2905125"/>
            <a:ext cx="2686050" cy="1028700"/>
            <a:chOff x="5574" y="2831"/>
            <a:chExt cx="1692" cy="648"/>
          </a:xfrm>
        </p:grpSpPr>
        <p:sp>
          <p:nvSpPr>
            <p:cNvPr id="11290" name="Rectangle 5" descr="5%">
              <a:extLst>
                <a:ext uri="{FF2B5EF4-FFF2-40B4-BE49-F238E27FC236}">
                  <a16:creationId xmlns:a16="http://schemas.microsoft.com/office/drawing/2014/main" id="{6C95BE7F-905B-4970-A209-CBB22C4749D8}"/>
                </a:ext>
              </a:extLst>
            </p:cNvPr>
            <p:cNvSpPr>
              <a:spLocks noChangeArrowheads="1"/>
            </p:cNvSpPr>
            <p:nvPr/>
          </p:nvSpPr>
          <p:spPr bwMode="auto">
            <a:xfrm>
              <a:off x="5598" y="2831"/>
              <a:ext cx="1668" cy="648"/>
            </a:xfrm>
            <a:prstGeom prst="rect">
              <a:avLst/>
            </a:prstGeom>
            <a:blipFill dpi="0" rotWithShape="0">
              <a:blip r:embed="rId5"/>
              <a:srcRect/>
              <a:tile tx="0" ty="0" sx="100000" sy="100000" flip="none" algn="tl"/>
            </a:blipFill>
            <a:ln w="76200" cap="sq">
              <a:solidFill>
                <a:srgbClr val="969696"/>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11291" name="Rectangle 6">
              <a:extLst>
                <a:ext uri="{FF2B5EF4-FFF2-40B4-BE49-F238E27FC236}">
                  <a16:creationId xmlns:a16="http://schemas.microsoft.com/office/drawing/2014/main" id="{72BECA89-FA31-4BD3-BBE9-EB42E2B58494}"/>
                </a:ext>
              </a:extLst>
            </p:cNvPr>
            <p:cNvSpPr>
              <a:spLocks noChangeArrowheads="1"/>
            </p:cNvSpPr>
            <p:nvPr/>
          </p:nvSpPr>
          <p:spPr bwMode="auto">
            <a:xfrm>
              <a:off x="5574" y="2855"/>
              <a:ext cx="274" cy="603"/>
            </a:xfrm>
            <a:prstGeom prst="rect">
              <a:avLst/>
            </a:prstGeom>
            <a:gradFill rotWithShape="0">
              <a:gsLst>
                <a:gs pos="0">
                  <a:srgbClr val="FF9900"/>
                </a:gs>
                <a:gs pos="50000">
                  <a:srgbClr val="FFFF00"/>
                </a:gs>
                <a:gs pos="100000">
                  <a:srgbClr val="FF9900"/>
                </a:gs>
              </a:gsLst>
              <a:lin ang="5400000" scaled="1"/>
            </a:gradFill>
            <a:ln>
              <a:noFill/>
            </a:ln>
            <a:extLs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u="sng"/>
            </a:p>
          </p:txBody>
        </p:sp>
      </p:grpSp>
      <p:grpSp>
        <p:nvGrpSpPr>
          <p:cNvPr id="3" name="Group 7">
            <a:extLst>
              <a:ext uri="{FF2B5EF4-FFF2-40B4-BE49-F238E27FC236}">
                <a16:creationId xmlns:a16="http://schemas.microsoft.com/office/drawing/2014/main" id="{2783B78F-EE1A-4BAB-9B6E-AE6AA4F24373}"/>
              </a:ext>
            </a:extLst>
          </p:cNvPr>
          <p:cNvGrpSpPr>
            <a:grpSpLocks/>
          </p:cNvGrpSpPr>
          <p:nvPr/>
        </p:nvGrpSpPr>
        <p:grpSpPr bwMode="auto">
          <a:xfrm>
            <a:off x="5568950" y="1503363"/>
            <a:ext cx="3160713" cy="1028700"/>
            <a:chOff x="3277" y="1884"/>
            <a:chExt cx="1991" cy="648"/>
          </a:xfrm>
        </p:grpSpPr>
        <p:sp>
          <p:nvSpPr>
            <p:cNvPr id="11287" name="Rectangle 8" descr="5%">
              <a:extLst>
                <a:ext uri="{FF2B5EF4-FFF2-40B4-BE49-F238E27FC236}">
                  <a16:creationId xmlns:a16="http://schemas.microsoft.com/office/drawing/2014/main" id="{ACE4E347-6FE4-4235-B7BF-798CC1F8FA8A}"/>
                </a:ext>
              </a:extLst>
            </p:cNvPr>
            <p:cNvSpPr>
              <a:spLocks noChangeArrowheads="1"/>
            </p:cNvSpPr>
            <p:nvPr/>
          </p:nvSpPr>
          <p:spPr bwMode="auto">
            <a:xfrm>
              <a:off x="3600" y="1884"/>
              <a:ext cx="1668" cy="648"/>
            </a:xfrm>
            <a:prstGeom prst="rect">
              <a:avLst/>
            </a:prstGeom>
            <a:blipFill dpi="0" rotWithShape="0">
              <a:blip r:embed="rId5"/>
              <a:srcRect/>
              <a:tile tx="0" ty="0" sx="100000" sy="100000" flip="none" algn="tl"/>
            </a:blipFill>
            <a:ln w="76200" cap="sq">
              <a:solidFill>
                <a:srgbClr val="969696"/>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11288" name="Rectangle 9">
              <a:extLst>
                <a:ext uri="{FF2B5EF4-FFF2-40B4-BE49-F238E27FC236}">
                  <a16:creationId xmlns:a16="http://schemas.microsoft.com/office/drawing/2014/main" id="{80B3E49C-6D3C-4049-B34B-4251CD1AC1F6}"/>
                </a:ext>
              </a:extLst>
            </p:cNvPr>
            <p:cNvSpPr>
              <a:spLocks noChangeArrowheads="1"/>
            </p:cNvSpPr>
            <p:nvPr/>
          </p:nvSpPr>
          <p:spPr bwMode="auto">
            <a:xfrm>
              <a:off x="3576" y="1908"/>
              <a:ext cx="274" cy="603"/>
            </a:xfrm>
            <a:prstGeom prst="rect">
              <a:avLst/>
            </a:prstGeom>
            <a:gradFill rotWithShape="0">
              <a:gsLst>
                <a:gs pos="0">
                  <a:srgbClr val="FF9900"/>
                </a:gs>
                <a:gs pos="50000">
                  <a:srgbClr val="FFFF00"/>
                </a:gs>
                <a:gs pos="100000">
                  <a:srgbClr val="FF9900"/>
                </a:gs>
              </a:gsLst>
              <a:lin ang="5400000" scaled="1"/>
            </a:gradFill>
            <a:ln>
              <a:noFill/>
            </a:ln>
            <a:extLs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u="sng"/>
            </a:p>
          </p:txBody>
        </p:sp>
        <p:sp>
          <p:nvSpPr>
            <p:cNvPr id="11289" name="Line 10">
              <a:extLst>
                <a:ext uri="{FF2B5EF4-FFF2-40B4-BE49-F238E27FC236}">
                  <a16:creationId xmlns:a16="http://schemas.microsoft.com/office/drawing/2014/main" id="{F9270D09-0F1D-46B6-B2C6-C9FE6F22C7C4}"/>
                </a:ext>
              </a:extLst>
            </p:cNvPr>
            <p:cNvSpPr>
              <a:spLocks noChangeShapeType="1"/>
            </p:cNvSpPr>
            <p:nvPr/>
          </p:nvSpPr>
          <p:spPr bwMode="auto">
            <a:xfrm>
              <a:off x="3277" y="2208"/>
              <a:ext cx="273" cy="0"/>
            </a:xfrm>
            <a:prstGeom prst="line">
              <a:avLst/>
            </a:prstGeom>
            <a:noFill/>
            <a:ln w="57150" cap="sq">
              <a:solidFill>
                <a:srgbClr val="FF00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11">
            <a:extLst>
              <a:ext uri="{FF2B5EF4-FFF2-40B4-BE49-F238E27FC236}">
                <a16:creationId xmlns:a16="http://schemas.microsoft.com/office/drawing/2014/main" id="{B593F5CE-0DDD-4926-8003-067BF18EDC22}"/>
              </a:ext>
            </a:extLst>
          </p:cNvPr>
          <p:cNvGrpSpPr>
            <a:grpSpLocks/>
          </p:cNvGrpSpPr>
          <p:nvPr/>
        </p:nvGrpSpPr>
        <p:grpSpPr bwMode="auto">
          <a:xfrm>
            <a:off x="6043613" y="2938463"/>
            <a:ext cx="1289050" cy="957262"/>
            <a:chOff x="758" y="3264"/>
            <a:chExt cx="812" cy="603"/>
          </a:xfrm>
        </p:grpSpPr>
        <p:sp>
          <p:nvSpPr>
            <p:cNvPr id="11284" name="Rectangle 12">
              <a:extLst>
                <a:ext uri="{FF2B5EF4-FFF2-40B4-BE49-F238E27FC236}">
                  <a16:creationId xmlns:a16="http://schemas.microsoft.com/office/drawing/2014/main" id="{22A9EDC2-99B0-4814-8794-28830606A312}"/>
                </a:ext>
              </a:extLst>
            </p:cNvPr>
            <p:cNvSpPr>
              <a:spLocks noChangeArrowheads="1"/>
            </p:cNvSpPr>
            <p:nvPr/>
          </p:nvSpPr>
          <p:spPr bwMode="auto">
            <a:xfrm>
              <a:off x="1296" y="3264"/>
              <a:ext cx="274" cy="603"/>
            </a:xfrm>
            <a:prstGeom prst="rect">
              <a:avLst/>
            </a:prstGeom>
            <a:gradFill rotWithShape="0">
              <a:gsLst>
                <a:gs pos="0">
                  <a:srgbClr val="FF9900"/>
                </a:gs>
                <a:gs pos="50000">
                  <a:srgbClr val="FFFF00"/>
                </a:gs>
                <a:gs pos="100000">
                  <a:srgbClr val="FF9900"/>
                </a:gs>
              </a:gsLst>
              <a:lin ang="5400000" scaled="1"/>
            </a:gradFill>
            <a:ln>
              <a:noFill/>
            </a:ln>
            <a:extLs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u="sng"/>
            </a:p>
          </p:txBody>
        </p:sp>
        <p:sp>
          <p:nvSpPr>
            <p:cNvPr id="11285" name="Rectangle 13">
              <a:extLst>
                <a:ext uri="{FF2B5EF4-FFF2-40B4-BE49-F238E27FC236}">
                  <a16:creationId xmlns:a16="http://schemas.microsoft.com/office/drawing/2014/main" id="{561D1CF5-0363-47BC-824C-4712463EC0FC}"/>
                </a:ext>
              </a:extLst>
            </p:cNvPr>
            <p:cNvSpPr>
              <a:spLocks noChangeArrowheads="1"/>
            </p:cNvSpPr>
            <p:nvPr/>
          </p:nvSpPr>
          <p:spPr bwMode="auto">
            <a:xfrm>
              <a:off x="758" y="3267"/>
              <a:ext cx="566" cy="600"/>
            </a:xfrm>
            <a:prstGeom prst="rect">
              <a:avLst/>
            </a:prstGeom>
            <a:solidFill>
              <a:srgbClr val="FFFFFF"/>
            </a:solidFill>
            <a:ln>
              <a:noFill/>
            </a:ln>
            <a:extLst>
              <a:ext uri="{91240B29-F687-4F45-9708-019B960494DF}">
                <a14:hiddenLine xmlns:a14="http://schemas.microsoft.com/office/drawing/2010/main" w="762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11286" name="Line 14">
              <a:extLst>
                <a:ext uri="{FF2B5EF4-FFF2-40B4-BE49-F238E27FC236}">
                  <a16:creationId xmlns:a16="http://schemas.microsoft.com/office/drawing/2014/main" id="{80F35434-BD11-4743-9A76-150F8A335E03}"/>
                </a:ext>
              </a:extLst>
            </p:cNvPr>
            <p:cNvSpPr>
              <a:spLocks noChangeShapeType="1"/>
            </p:cNvSpPr>
            <p:nvPr/>
          </p:nvSpPr>
          <p:spPr bwMode="auto">
            <a:xfrm>
              <a:off x="1048" y="3564"/>
              <a:ext cx="273" cy="0"/>
            </a:xfrm>
            <a:prstGeom prst="line">
              <a:avLst/>
            </a:prstGeom>
            <a:noFill/>
            <a:ln w="57150" cap="sq">
              <a:solidFill>
                <a:srgbClr val="FF00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2783" name="Oval 15">
            <a:extLst>
              <a:ext uri="{FF2B5EF4-FFF2-40B4-BE49-F238E27FC236}">
                <a16:creationId xmlns:a16="http://schemas.microsoft.com/office/drawing/2014/main" id="{F69139F2-4FCC-444D-9C3D-7969C44BAB24}"/>
              </a:ext>
            </a:extLst>
          </p:cNvPr>
          <p:cNvSpPr>
            <a:spLocks noChangeArrowheads="1"/>
          </p:cNvSpPr>
          <p:nvPr/>
        </p:nvSpPr>
        <p:spPr bwMode="auto">
          <a:xfrm>
            <a:off x="7307263" y="1800225"/>
            <a:ext cx="279400" cy="28575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FF"/>
                </a:solidFill>
              </a:rPr>
              <a:t>1</a:t>
            </a:r>
          </a:p>
        </p:txBody>
      </p:sp>
      <p:sp>
        <p:nvSpPr>
          <p:cNvPr id="32784" name="Oval 16">
            <a:extLst>
              <a:ext uri="{FF2B5EF4-FFF2-40B4-BE49-F238E27FC236}">
                <a16:creationId xmlns:a16="http://schemas.microsoft.com/office/drawing/2014/main" id="{386BAEBF-209E-4269-9267-752749FA6294}"/>
              </a:ext>
            </a:extLst>
          </p:cNvPr>
          <p:cNvSpPr>
            <a:spLocks noChangeArrowheads="1"/>
          </p:cNvSpPr>
          <p:nvPr/>
        </p:nvSpPr>
        <p:spPr bwMode="auto">
          <a:xfrm>
            <a:off x="7889875" y="3271838"/>
            <a:ext cx="279400" cy="28575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FF"/>
                </a:solidFill>
              </a:rPr>
              <a:t>2</a:t>
            </a:r>
          </a:p>
        </p:txBody>
      </p:sp>
      <p:sp>
        <p:nvSpPr>
          <p:cNvPr id="32793" name="Text Box 25">
            <a:extLst>
              <a:ext uri="{FF2B5EF4-FFF2-40B4-BE49-F238E27FC236}">
                <a16:creationId xmlns:a16="http://schemas.microsoft.com/office/drawing/2014/main" id="{FACC2D3E-E376-4707-9179-DD6D86077614}"/>
              </a:ext>
            </a:extLst>
          </p:cNvPr>
          <p:cNvSpPr txBox="1">
            <a:spLocks noChangeArrowheads="1"/>
          </p:cNvSpPr>
          <p:nvPr/>
        </p:nvSpPr>
        <p:spPr bwMode="auto">
          <a:xfrm>
            <a:off x="755650" y="884238"/>
            <a:ext cx="8031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bg1"/>
                </a:solidFill>
              </a:rPr>
              <a:t>绝热壁构成的容器中充满某种气体，状态</a:t>
            </a:r>
            <a:r>
              <a:rPr lang="en-US" altLang="zh-CN">
                <a:solidFill>
                  <a:srgbClr val="FFFF00"/>
                </a:solidFill>
              </a:rPr>
              <a:t>1</a:t>
            </a:r>
            <a:r>
              <a:rPr lang="zh-CN" altLang="en-US">
                <a:solidFill>
                  <a:schemeClr val="bg1"/>
                </a:solidFill>
              </a:rPr>
              <a:t>变化到状态</a:t>
            </a:r>
            <a:r>
              <a:rPr lang="en-US" altLang="zh-CN">
                <a:solidFill>
                  <a:srgbClr val="FFFF00"/>
                </a:solidFill>
              </a:rPr>
              <a:t>2</a:t>
            </a:r>
            <a:endParaRPr lang="zh-CN" altLang="en-US">
              <a:solidFill>
                <a:srgbClr val="FFFF00"/>
              </a:solidFill>
            </a:endParaRPr>
          </a:p>
        </p:txBody>
      </p:sp>
      <p:sp>
        <p:nvSpPr>
          <p:cNvPr id="32794" name="Text Box 26">
            <a:extLst>
              <a:ext uri="{FF2B5EF4-FFF2-40B4-BE49-F238E27FC236}">
                <a16:creationId xmlns:a16="http://schemas.microsoft.com/office/drawing/2014/main" id="{D1F65AAC-4521-4CB5-8EE3-D52BBEBB1E24}"/>
              </a:ext>
            </a:extLst>
          </p:cNvPr>
          <p:cNvSpPr txBox="1">
            <a:spLocks noChangeArrowheads="1"/>
          </p:cNvSpPr>
          <p:nvPr/>
        </p:nvSpPr>
        <p:spPr bwMode="auto">
          <a:xfrm>
            <a:off x="769938" y="1471613"/>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FFFF00"/>
                </a:solidFill>
              </a:rPr>
              <a:t>绝热过程</a:t>
            </a:r>
          </a:p>
        </p:txBody>
      </p:sp>
      <p:sp>
        <p:nvSpPr>
          <p:cNvPr id="32795" name="Text Box 27">
            <a:extLst>
              <a:ext uri="{FF2B5EF4-FFF2-40B4-BE49-F238E27FC236}">
                <a16:creationId xmlns:a16="http://schemas.microsoft.com/office/drawing/2014/main" id="{FEF1C082-4F1E-47BD-BE73-408A973080D4}"/>
              </a:ext>
            </a:extLst>
          </p:cNvPr>
          <p:cNvSpPr txBox="1">
            <a:spLocks noChangeArrowheads="1"/>
          </p:cNvSpPr>
          <p:nvPr/>
        </p:nvSpPr>
        <p:spPr bwMode="auto">
          <a:xfrm>
            <a:off x="744538" y="2000250"/>
            <a:ext cx="51847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系统内能的变化仅</a:t>
            </a:r>
            <a:r>
              <a:rPr lang="zh-CN" altLang="en-US">
                <a:solidFill>
                  <a:srgbClr val="FFFF00"/>
                </a:solidFill>
              </a:rPr>
              <a:t>外界对系统</a:t>
            </a:r>
            <a:r>
              <a:rPr lang="zh-CN" altLang="en-US">
                <a:solidFill>
                  <a:schemeClr val="bg1"/>
                </a:solidFill>
              </a:rPr>
              <a:t>作功，</a:t>
            </a:r>
          </a:p>
        </p:txBody>
      </p:sp>
      <p:graphicFrame>
        <p:nvGraphicFramePr>
          <p:cNvPr id="32796" name="Object 3">
            <a:extLst>
              <a:ext uri="{FF2B5EF4-FFF2-40B4-BE49-F238E27FC236}">
                <a16:creationId xmlns:a16="http://schemas.microsoft.com/office/drawing/2014/main" id="{771FF683-823C-46C0-A5DB-787F820123B5}"/>
              </a:ext>
            </a:extLst>
          </p:cNvPr>
          <p:cNvGraphicFramePr>
            <a:graphicFrameLocks noChangeAspect="1"/>
          </p:cNvGraphicFramePr>
          <p:nvPr/>
        </p:nvGraphicFramePr>
        <p:xfrm>
          <a:off x="6072188" y="2943225"/>
          <a:ext cx="415925" cy="471488"/>
        </p:xfrm>
        <a:graphic>
          <a:graphicData uri="http://schemas.openxmlformats.org/presentationml/2006/ole">
            <mc:AlternateContent xmlns:mc="http://schemas.openxmlformats.org/markup-compatibility/2006">
              <mc:Choice xmlns:v="urn:schemas-microsoft-com:vml" Requires="v">
                <p:oleObj spid="_x0000_s308248" name="公式" r:id="rId6" imgW="381051" imgH="428625" progId="Equation.3">
                  <p:embed/>
                </p:oleObj>
              </mc:Choice>
              <mc:Fallback>
                <p:oleObj name="公式" r:id="rId6" imgW="381051" imgH="428625" progId="Equation.3">
                  <p:embed/>
                  <p:pic>
                    <p:nvPicPr>
                      <p:cNvPr id="32796" name="Object 3">
                        <a:extLst>
                          <a:ext uri="{FF2B5EF4-FFF2-40B4-BE49-F238E27FC236}">
                            <a16:creationId xmlns:a16="http://schemas.microsoft.com/office/drawing/2014/main" id="{771FF683-823C-46C0-A5DB-787F820123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2188" y="2943225"/>
                        <a:ext cx="4159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97" name="Text Box 29">
            <a:extLst>
              <a:ext uri="{FF2B5EF4-FFF2-40B4-BE49-F238E27FC236}">
                <a16:creationId xmlns:a16="http://schemas.microsoft.com/office/drawing/2014/main" id="{79A4333C-47E2-48FC-8158-C1DB832CF20C}"/>
              </a:ext>
            </a:extLst>
          </p:cNvPr>
          <p:cNvSpPr txBox="1">
            <a:spLocks noChangeArrowheads="1"/>
          </p:cNvSpPr>
          <p:nvPr/>
        </p:nvSpPr>
        <p:spPr bwMode="auto">
          <a:xfrm>
            <a:off x="755650" y="2974975"/>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66"/>
                </a:solidFill>
              </a:rPr>
              <a:t>说明</a:t>
            </a:r>
          </a:p>
        </p:txBody>
      </p:sp>
      <p:sp>
        <p:nvSpPr>
          <p:cNvPr id="32798" name="AutoShape 30">
            <a:extLst>
              <a:ext uri="{FF2B5EF4-FFF2-40B4-BE49-F238E27FC236}">
                <a16:creationId xmlns:a16="http://schemas.microsoft.com/office/drawing/2014/main" id="{1E552E9F-A33C-4178-BCD2-8FAF4C7239F7}"/>
              </a:ext>
            </a:extLst>
          </p:cNvPr>
          <p:cNvSpPr>
            <a:spLocks noChangeArrowheads="1"/>
          </p:cNvSpPr>
          <p:nvPr/>
        </p:nvSpPr>
        <p:spPr bwMode="auto">
          <a:xfrm>
            <a:off x="395288" y="2928938"/>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2799" name="Text Box 31">
            <a:extLst>
              <a:ext uri="{FF2B5EF4-FFF2-40B4-BE49-F238E27FC236}">
                <a16:creationId xmlns:a16="http://schemas.microsoft.com/office/drawing/2014/main" id="{FC445C8F-ED0A-45F1-9C7F-967D4C92FB15}"/>
              </a:ext>
            </a:extLst>
          </p:cNvPr>
          <p:cNvSpPr txBox="1">
            <a:spLocks noChangeArrowheads="1"/>
          </p:cNvSpPr>
          <p:nvPr/>
        </p:nvSpPr>
        <p:spPr bwMode="auto">
          <a:xfrm>
            <a:off x="735013" y="3422650"/>
            <a:ext cx="3908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9275" indent="-54927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25000"/>
              </a:spcBef>
            </a:pPr>
            <a:r>
              <a:rPr lang="en-US" altLang="zh-CN">
                <a:solidFill>
                  <a:srgbClr val="FFFFFF"/>
                </a:solidFill>
              </a:rPr>
              <a:t>(1) </a:t>
            </a:r>
            <a:r>
              <a:rPr lang="zh-CN" altLang="en-US">
                <a:solidFill>
                  <a:srgbClr val="FFFFFF"/>
                </a:solidFill>
                <a:latin typeface="楷体_GB2312" pitchFamily="49" charset="-122"/>
                <a:ea typeface="楷体_GB2312" pitchFamily="49" charset="-122"/>
              </a:rPr>
              <a:t>初、末态给定，</a:t>
            </a:r>
            <a:r>
              <a:rPr lang="en-US" altLang="zh-CN" i="1">
                <a:solidFill>
                  <a:srgbClr val="00FFFF"/>
                </a:solidFill>
                <a:ea typeface="楷体_GB2312" pitchFamily="49" charset="-122"/>
              </a:rPr>
              <a:t>A</a:t>
            </a:r>
            <a:r>
              <a:rPr lang="en-US" altLang="zh-CN" baseline="-25000">
                <a:solidFill>
                  <a:srgbClr val="00FFFF"/>
                </a:solidFill>
                <a:ea typeface="楷体_GB2312" pitchFamily="49" charset="-122"/>
              </a:rPr>
              <a:t>Q </a:t>
            </a:r>
            <a:r>
              <a:rPr lang="zh-CN" altLang="en-US">
                <a:solidFill>
                  <a:srgbClr val="FFFFFF"/>
                </a:solidFill>
                <a:latin typeface="楷体_GB2312" pitchFamily="49" charset="-122"/>
                <a:ea typeface="楷体_GB2312" pitchFamily="49" charset="-122"/>
              </a:rPr>
              <a:t>都相同，与过程无关；</a:t>
            </a:r>
          </a:p>
        </p:txBody>
      </p:sp>
      <p:sp>
        <p:nvSpPr>
          <p:cNvPr id="32800" name="Text Box 32">
            <a:extLst>
              <a:ext uri="{FF2B5EF4-FFF2-40B4-BE49-F238E27FC236}">
                <a16:creationId xmlns:a16="http://schemas.microsoft.com/office/drawing/2014/main" id="{6F136E4A-5D16-4F47-901B-0CA4872EA23E}"/>
              </a:ext>
            </a:extLst>
          </p:cNvPr>
          <p:cNvSpPr txBox="1">
            <a:spLocks noChangeArrowheads="1"/>
          </p:cNvSpPr>
          <p:nvPr/>
        </p:nvSpPr>
        <p:spPr bwMode="auto">
          <a:xfrm>
            <a:off x="738188" y="4394200"/>
            <a:ext cx="378936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36512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rgbClr val="FFFFFF"/>
                </a:solidFill>
              </a:rPr>
              <a:t>(2) </a:t>
            </a:r>
            <a:r>
              <a:rPr lang="zh-CN" altLang="en-US">
                <a:solidFill>
                  <a:schemeClr val="bg1"/>
                </a:solidFill>
                <a:latin typeface="Arial" panose="020B0604020202020204" pitchFamily="34" charset="0"/>
                <a:ea typeface="楷体_GB2312" pitchFamily="49" charset="-122"/>
              </a:rPr>
              <a:t>内能的改变量可以用</a:t>
            </a:r>
            <a:r>
              <a:rPr lang="zh-CN" altLang="en-US">
                <a:solidFill>
                  <a:srgbClr val="FFFF00"/>
                </a:solidFill>
                <a:latin typeface="Arial" panose="020B0604020202020204" pitchFamily="34" charset="0"/>
                <a:ea typeface="楷体_GB2312" pitchFamily="49" charset="-122"/>
              </a:rPr>
              <a:t>绝  </a:t>
            </a:r>
          </a:p>
          <a:p>
            <a:pPr eaLnBrk="1" hangingPunct="1">
              <a:lnSpc>
                <a:spcPct val="125000"/>
              </a:lnSpc>
            </a:pPr>
            <a:r>
              <a:rPr lang="zh-CN" altLang="en-US">
                <a:solidFill>
                  <a:srgbClr val="FFFF00"/>
                </a:solidFill>
                <a:latin typeface="Arial" panose="020B0604020202020204" pitchFamily="34" charset="0"/>
                <a:ea typeface="楷体_GB2312" pitchFamily="49" charset="-122"/>
              </a:rPr>
              <a:t>     热过程</a:t>
            </a:r>
            <a:r>
              <a:rPr lang="zh-CN" altLang="en-US">
                <a:solidFill>
                  <a:schemeClr val="bg1"/>
                </a:solidFill>
                <a:latin typeface="Arial" panose="020B0604020202020204" pitchFamily="34" charset="0"/>
                <a:ea typeface="楷体_GB2312" pitchFamily="49" charset="-122"/>
              </a:rPr>
              <a:t>中外界对系统所 </a:t>
            </a:r>
          </a:p>
          <a:p>
            <a:pPr eaLnBrk="1" hangingPunct="1">
              <a:lnSpc>
                <a:spcPct val="125000"/>
              </a:lnSpc>
            </a:pPr>
            <a:r>
              <a:rPr lang="zh-CN" altLang="en-US">
                <a:solidFill>
                  <a:schemeClr val="bg1"/>
                </a:solidFill>
                <a:latin typeface="Arial" panose="020B0604020202020204" pitchFamily="34" charset="0"/>
                <a:ea typeface="楷体_GB2312" pitchFamily="49" charset="-122"/>
              </a:rPr>
              <a:t>     作的功来量度；</a:t>
            </a:r>
            <a:endParaRPr lang="zh-CN" altLang="en-US">
              <a:solidFill>
                <a:schemeClr val="bg1"/>
              </a:solidFill>
              <a:latin typeface="仿宋_GB2312"/>
              <a:ea typeface="楷体_GB2312" pitchFamily="49" charset="-122"/>
            </a:endParaRPr>
          </a:p>
        </p:txBody>
      </p:sp>
      <p:sp>
        <p:nvSpPr>
          <p:cNvPr id="32801" name="Text Box 33">
            <a:extLst>
              <a:ext uri="{FF2B5EF4-FFF2-40B4-BE49-F238E27FC236}">
                <a16:creationId xmlns:a16="http://schemas.microsoft.com/office/drawing/2014/main" id="{972B084A-FA92-4F89-BFC2-0CD60ECAB988}"/>
              </a:ext>
            </a:extLst>
          </p:cNvPr>
          <p:cNvSpPr txBox="1">
            <a:spLocks noChangeArrowheads="1"/>
          </p:cNvSpPr>
          <p:nvPr/>
        </p:nvSpPr>
        <p:spPr bwMode="auto">
          <a:xfrm>
            <a:off x="733425" y="5851525"/>
            <a:ext cx="5553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(3) </a:t>
            </a:r>
            <a:r>
              <a:rPr lang="zh-CN" altLang="en-US">
                <a:solidFill>
                  <a:srgbClr val="FFFFFF"/>
                </a:solidFill>
              </a:rPr>
              <a:t>上</a:t>
            </a:r>
            <a:r>
              <a:rPr lang="zh-CN" altLang="en-US">
                <a:solidFill>
                  <a:srgbClr val="FFFFFF"/>
                </a:solidFill>
                <a:ea typeface="楷体_GB2312" pitchFamily="49" charset="-122"/>
              </a:rPr>
              <a:t>式给出</a:t>
            </a:r>
            <a:r>
              <a:rPr lang="zh-CN" altLang="en-US">
                <a:solidFill>
                  <a:srgbClr val="00FFFF"/>
                </a:solidFill>
                <a:latin typeface="Arial" panose="020B0604020202020204" pitchFamily="34" charset="0"/>
                <a:ea typeface="楷体_GB2312" pitchFamily="49" charset="-122"/>
              </a:rPr>
              <a:t>过程量</a:t>
            </a:r>
            <a:r>
              <a:rPr lang="zh-CN" altLang="en-US">
                <a:solidFill>
                  <a:schemeClr val="bg1"/>
                </a:solidFill>
                <a:latin typeface="Arial" panose="020B0604020202020204" pitchFamily="34" charset="0"/>
                <a:ea typeface="楷体_GB2312" pitchFamily="49" charset="-122"/>
              </a:rPr>
              <a:t>与</a:t>
            </a:r>
            <a:r>
              <a:rPr lang="zh-CN" altLang="en-US">
                <a:solidFill>
                  <a:srgbClr val="00FFFF"/>
                </a:solidFill>
                <a:latin typeface="Arial" panose="020B0604020202020204" pitchFamily="34" charset="0"/>
                <a:ea typeface="楷体_GB2312" pitchFamily="49" charset="-122"/>
              </a:rPr>
              <a:t>状态量</a:t>
            </a:r>
            <a:r>
              <a:rPr lang="zh-CN" altLang="en-US">
                <a:solidFill>
                  <a:schemeClr val="bg1"/>
                </a:solidFill>
                <a:latin typeface="Arial" panose="020B0604020202020204" pitchFamily="34" charset="0"/>
                <a:ea typeface="楷体_GB2312" pitchFamily="49" charset="-122"/>
              </a:rPr>
              <a:t>的关系</a:t>
            </a:r>
            <a:endParaRPr lang="zh-CN" altLang="en-US">
              <a:solidFill>
                <a:schemeClr val="bg1"/>
              </a:solidFill>
              <a:latin typeface="仿宋_GB2312"/>
              <a:ea typeface="楷体_GB2312" pitchFamily="49" charset="-122"/>
            </a:endParaRPr>
          </a:p>
        </p:txBody>
      </p:sp>
      <p:sp>
        <p:nvSpPr>
          <p:cNvPr id="11282" name="灯片编号占位符 1">
            <a:extLst>
              <a:ext uri="{FF2B5EF4-FFF2-40B4-BE49-F238E27FC236}">
                <a16:creationId xmlns:a16="http://schemas.microsoft.com/office/drawing/2014/main" id="{7E332952-246E-4DB8-BB76-A292D9FCAE92}"/>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5D5E920-461C-403B-A67B-5E89AEC69640}" type="slidenum">
              <a:rPr lang="en-US" altLang="zh-CN" b="0">
                <a:solidFill>
                  <a:srgbClr val="FF00FF"/>
                </a:solidFill>
              </a:rPr>
              <a:pPr eaLnBrk="1" hangingPunct="1"/>
              <a:t>13</a:t>
            </a:fld>
            <a:r>
              <a:rPr lang="en-US" altLang="zh-CN" b="0">
                <a:solidFill>
                  <a:srgbClr val="FF00FF"/>
                </a:solidFill>
              </a:rPr>
              <a:t>/28</a:t>
            </a:r>
          </a:p>
        </p:txBody>
      </p:sp>
      <p:graphicFrame>
        <p:nvGraphicFramePr>
          <p:cNvPr id="5" name="Object 26">
            <a:extLst>
              <a:ext uri="{FF2B5EF4-FFF2-40B4-BE49-F238E27FC236}">
                <a16:creationId xmlns:a16="http://schemas.microsoft.com/office/drawing/2014/main" id="{539E113F-5DFA-4738-8B74-D751AAD30738}"/>
              </a:ext>
            </a:extLst>
          </p:cNvPr>
          <p:cNvGraphicFramePr>
            <a:graphicFrameLocks noChangeAspect="1"/>
          </p:cNvGraphicFramePr>
          <p:nvPr/>
        </p:nvGraphicFramePr>
        <p:xfrm>
          <a:off x="2400300" y="1500188"/>
          <a:ext cx="814388" cy="438150"/>
        </p:xfrm>
        <a:graphic>
          <a:graphicData uri="http://schemas.openxmlformats.org/presentationml/2006/ole">
            <mc:AlternateContent xmlns:mc="http://schemas.openxmlformats.org/markup-compatibility/2006">
              <mc:Choice xmlns:v="urn:schemas-microsoft-com:vml" Requires="v">
                <p:oleObj spid="_x0000_s308249" name="公式" r:id="rId8" imgW="342824" imgH="161959" progId="Equation.3">
                  <p:embed/>
                </p:oleObj>
              </mc:Choice>
              <mc:Fallback>
                <p:oleObj name="公式" r:id="rId8" imgW="342824" imgH="161959" progId="Equation.3">
                  <p:embed/>
                  <p:pic>
                    <p:nvPicPr>
                      <p:cNvPr id="5" name="Object 26">
                        <a:extLst>
                          <a:ext uri="{FF2B5EF4-FFF2-40B4-BE49-F238E27FC236}">
                            <a16:creationId xmlns:a16="http://schemas.microsoft.com/office/drawing/2014/main" id="{539E113F-5DFA-4738-8B74-D751AAD307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0300" y="1500188"/>
                        <a:ext cx="8143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left)">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93"/>
                                        </p:tgtEl>
                                        <p:attrNameLst>
                                          <p:attrName>style.visibility</p:attrName>
                                        </p:attrNameLst>
                                      </p:cBhvr>
                                      <p:to>
                                        <p:strVal val="visible"/>
                                      </p:to>
                                    </p:set>
                                    <p:animEffect transition="in" filter="wipe(left)">
                                      <p:cBhvr>
                                        <p:cTn id="12" dur="500"/>
                                        <p:tgtEl>
                                          <p:spTgt spid="32793"/>
                                        </p:tgtEl>
                                      </p:cBhvr>
                                    </p:animEffect>
                                  </p:childTnLst>
                                </p:cTn>
                              </p:par>
                            </p:childTnLst>
                          </p:cTn>
                        </p:par>
                        <p:par>
                          <p:cTn id="13" fill="hold" nodeType="afterGroup">
                            <p:stCondLst>
                              <p:cond delay="500"/>
                            </p:stCondLst>
                            <p:childTnLst>
                              <p:par>
                                <p:cTn id="14" presetID="22" presetClass="entr" presetSubtype="8" fill="hold" nodeType="after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9" presetClass="entr" presetSubtype="0" fill="hold" grpId="0" nodeType="withEffect">
                                  <p:stCondLst>
                                    <p:cond delay="500"/>
                                  </p:stCondLst>
                                  <p:childTnLst>
                                    <p:set>
                                      <p:cBhvr>
                                        <p:cTn id="18" dur="1" fill="hold">
                                          <p:stCondLst>
                                            <p:cond delay="0"/>
                                          </p:stCondLst>
                                        </p:cTn>
                                        <p:tgtEl>
                                          <p:spTgt spid="32783"/>
                                        </p:tgtEl>
                                        <p:attrNameLst>
                                          <p:attrName>style.visibility</p:attrName>
                                        </p:attrNameLst>
                                      </p:cBhvr>
                                      <p:to>
                                        <p:strVal val="visible"/>
                                      </p:to>
                                    </p:set>
                                    <p:animEffect transition="in" filter="dissolve">
                                      <p:cBhvr>
                                        <p:cTn id="19" dur="500"/>
                                        <p:tgtEl>
                                          <p:spTgt spid="32783"/>
                                        </p:tgtEl>
                                      </p:cBhvr>
                                    </p:animEffect>
                                  </p:childTnLst>
                                </p:cTn>
                              </p:par>
                            </p:childTnLst>
                          </p:cTn>
                        </p:par>
                        <p:par>
                          <p:cTn id="20" fill="hold" nodeType="afterGroup">
                            <p:stCondLst>
                              <p:cond delay="1500"/>
                            </p:stCondLst>
                            <p:childTnLst>
                              <p:par>
                                <p:cTn id="21" presetID="1" presetClass="entr" presetSubtype="0" fill="hold" nodeType="after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par>
                          <p:cTn id="23" fill="hold" nodeType="afterGroup">
                            <p:stCondLst>
                              <p:cond delay="2000"/>
                            </p:stCondLst>
                            <p:childTnLst>
                              <p:par>
                                <p:cTn id="24" presetID="12" presetClass="entr" presetSubtype="8"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slide(fromLeft)">
                                      <p:cBhvr>
                                        <p:cTn id="26" dur="20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2784"/>
                                        </p:tgtEl>
                                        <p:attrNameLst>
                                          <p:attrName>style.visibility</p:attrName>
                                        </p:attrNameLst>
                                      </p:cBhvr>
                                      <p:to>
                                        <p:strVal val="visible"/>
                                      </p:to>
                                    </p:set>
                                    <p:animEffect transition="in" filter="dissolve">
                                      <p:cBhvr>
                                        <p:cTn id="29" dur="500"/>
                                        <p:tgtEl>
                                          <p:spTgt spid="32784"/>
                                        </p:tgtEl>
                                      </p:cBhvr>
                                    </p:animEffect>
                                  </p:childTnLst>
                                </p:cTn>
                              </p:par>
                              <p:par>
                                <p:cTn id="30" presetID="9" presetClass="entr" presetSubtype="0" fill="hold" nodeType="withEffect">
                                  <p:stCondLst>
                                    <p:cond delay="0"/>
                                  </p:stCondLst>
                                  <p:childTnLst>
                                    <p:set>
                                      <p:cBhvr>
                                        <p:cTn id="31" dur="1" fill="hold">
                                          <p:stCondLst>
                                            <p:cond delay="0"/>
                                          </p:stCondLst>
                                        </p:cTn>
                                        <p:tgtEl>
                                          <p:spTgt spid="32796"/>
                                        </p:tgtEl>
                                        <p:attrNameLst>
                                          <p:attrName>style.visibility</p:attrName>
                                        </p:attrNameLst>
                                      </p:cBhvr>
                                      <p:to>
                                        <p:strVal val="visible"/>
                                      </p:to>
                                    </p:set>
                                    <p:animEffect transition="in" filter="dissolve">
                                      <p:cBhvr>
                                        <p:cTn id="32" dur="500"/>
                                        <p:tgtEl>
                                          <p:spTgt spid="327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794"/>
                                        </p:tgtEl>
                                        <p:attrNameLst>
                                          <p:attrName>style.visibility</p:attrName>
                                        </p:attrNameLst>
                                      </p:cBhvr>
                                      <p:to>
                                        <p:strVal val="visible"/>
                                      </p:to>
                                    </p:set>
                                    <p:animEffect transition="in" filter="wipe(left)">
                                      <p:cBhvr>
                                        <p:cTn id="37" dur="500"/>
                                        <p:tgtEl>
                                          <p:spTgt spid="32794"/>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2795"/>
                                        </p:tgtEl>
                                        <p:attrNameLst>
                                          <p:attrName>style.visibility</p:attrName>
                                        </p:attrNameLst>
                                      </p:cBhvr>
                                      <p:to>
                                        <p:strVal val="visible"/>
                                      </p:to>
                                    </p:set>
                                    <p:animEffect transition="in" filter="wipe(left)">
                                      <p:cBhvr>
                                        <p:cTn id="46" dur="500"/>
                                        <p:tgtEl>
                                          <p:spTgt spid="3279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32771"/>
                                        </p:tgtEl>
                                        <p:attrNameLst>
                                          <p:attrName>style.visibility</p:attrName>
                                        </p:attrNameLst>
                                      </p:cBhvr>
                                      <p:to>
                                        <p:strVal val="visible"/>
                                      </p:to>
                                    </p:set>
                                    <p:animEffect transition="in" filter="wipe(left)">
                                      <p:cBhvr>
                                        <p:cTn id="51" dur="500"/>
                                        <p:tgtEl>
                                          <p:spTgt spid="3277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32" fill="hold" grpId="0" nodeType="clickEffect">
                                  <p:stCondLst>
                                    <p:cond delay="0"/>
                                  </p:stCondLst>
                                  <p:childTnLst>
                                    <p:set>
                                      <p:cBhvr>
                                        <p:cTn id="55" dur="1" fill="hold">
                                          <p:stCondLst>
                                            <p:cond delay="0"/>
                                          </p:stCondLst>
                                        </p:cTn>
                                        <p:tgtEl>
                                          <p:spTgt spid="32798"/>
                                        </p:tgtEl>
                                        <p:attrNameLst>
                                          <p:attrName>style.visibility</p:attrName>
                                        </p:attrNameLst>
                                      </p:cBhvr>
                                      <p:to>
                                        <p:strVal val="visible"/>
                                      </p:to>
                                    </p:set>
                                    <p:anim calcmode="lin" valueType="num">
                                      <p:cBhvr>
                                        <p:cTn id="56" dur="500" fill="hold"/>
                                        <p:tgtEl>
                                          <p:spTgt spid="32798"/>
                                        </p:tgtEl>
                                        <p:attrNameLst>
                                          <p:attrName>ppt_w</p:attrName>
                                        </p:attrNameLst>
                                      </p:cBhvr>
                                      <p:tavLst>
                                        <p:tav tm="0">
                                          <p:val>
                                            <p:strVal val="4*#ppt_w"/>
                                          </p:val>
                                        </p:tav>
                                        <p:tav tm="100000">
                                          <p:val>
                                            <p:strVal val="#ppt_w"/>
                                          </p:val>
                                        </p:tav>
                                      </p:tavLst>
                                    </p:anim>
                                    <p:anim calcmode="lin" valueType="num">
                                      <p:cBhvr>
                                        <p:cTn id="57" dur="500" fill="hold"/>
                                        <p:tgtEl>
                                          <p:spTgt spid="32798"/>
                                        </p:tgtEl>
                                        <p:attrNameLst>
                                          <p:attrName>ppt_h</p:attrName>
                                        </p:attrNameLst>
                                      </p:cBhvr>
                                      <p:tavLst>
                                        <p:tav tm="0">
                                          <p:val>
                                            <p:strVal val="4*#ppt_h"/>
                                          </p:val>
                                        </p:tav>
                                        <p:tav tm="100000">
                                          <p:val>
                                            <p:strVal val="#ppt_h"/>
                                          </p:val>
                                        </p:tav>
                                      </p:tavLst>
                                    </p:anim>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2797"/>
                                        </p:tgtEl>
                                        <p:attrNameLst>
                                          <p:attrName>style.visibility</p:attrName>
                                        </p:attrNameLst>
                                      </p:cBhvr>
                                      <p:to>
                                        <p:strVal val="visible"/>
                                      </p:to>
                                    </p:set>
                                    <p:animEffect transition="in" filter="wipe(left)">
                                      <p:cBhvr>
                                        <p:cTn id="61" dur="500"/>
                                        <p:tgtEl>
                                          <p:spTgt spid="3279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2799"/>
                                        </p:tgtEl>
                                        <p:attrNameLst>
                                          <p:attrName>style.visibility</p:attrName>
                                        </p:attrNameLst>
                                      </p:cBhvr>
                                      <p:to>
                                        <p:strVal val="visible"/>
                                      </p:to>
                                    </p:set>
                                    <p:animEffect transition="in" filter="wipe(left)">
                                      <p:cBhvr>
                                        <p:cTn id="66" dur="500"/>
                                        <p:tgtEl>
                                          <p:spTgt spid="3279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2800"/>
                                        </p:tgtEl>
                                        <p:attrNameLst>
                                          <p:attrName>style.visibility</p:attrName>
                                        </p:attrNameLst>
                                      </p:cBhvr>
                                      <p:to>
                                        <p:strVal val="visible"/>
                                      </p:to>
                                    </p:set>
                                    <p:animEffect transition="in" filter="wipe(left)">
                                      <p:cBhvr>
                                        <p:cTn id="71" dur="500"/>
                                        <p:tgtEl>
                                          <p:spTgt spid="3280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2801"/>
                                        </p:tgtEl>
                                        <p:attrNameLst>
                                          <p:attrName>style.visibility</p:attrName>
                                        </p:attrNameLst>
                                      </p:cBhvr>
                                      <p:to>
                                        <p:strVal val="visible"/>
                                      </p:to>
                                    </p:set>
                                    <p:animEffect transition="in" filter="wipe(left)">
                                      <p:cBhvr>
                                        <p:cTn id="76" dur="500"/>
                                        <p:tgtEl>
                                          <p:spTgt spid="32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83" grpId="0" animBg="1" autoUpdateAnimBg="0"/>
      <p:bldP spid="32784" grpId="0" animBg="1" autoUpdateAnimBg="0"/>
      <p:bldP spid="32793" grpId="0" autoUpdateAnimBg="0"/>
      <p:bldP spid="32794" grpId="0" autoUpdateAnimBg="0"/>
      <p:bldP spid="32795" grpId="0" autoUpdateAnimBg="0"/>
      <p:bldP spid="32797" grpId="0"/>
      <p:bldP spid="32798" grpId="0" animBg="1"/>
      <p:bldP spid="32799" grpId="0"/>
      <p:bldP spid="32800" grpId="0"/>
      <p:bldP spid="328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2664E65-B3D3-44C3-8502-C908B297C96B}"/>
              </a:ext>
            </a:extLst>
          </p:cNvPr>
          <p:cNvSpPr>
            <a:spLocks noChangeArrowheads="1"/>
          </p:cNvSpPr>
          <p:nvPr/>
        </p:nvSpPr>
        <p:spPr bwMode="auto">
          <a:xfrm>
            <a:off x="446088" y="471488"/>
            <a:ext cx="294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FFFF"/>
                </a:solidFill>
              </a:rPr>
              <a:t>3. </a:t>
            </a:r>
            <a:r>
              <a:rPr lang="zh-CN" altLang="en-US">
                <a:solidFill>
                  <a:srgbClr val="00FFFF"/>
                </a:solidFill>
              </a:rPr>
              <a:t>热量与内能的关系</a:t>
            </a:r>
          </a:p>
        </p:txBody>
      </p:sp>
      <p:sp>
        <p:nvSpPr>
          <p:cNvPr id="33795" name="Text Box 3">
            <a:extLst>
              <a:ext uri="{FF2B5EF4-FFF2-40B4-BE49-F238E27FC236}">
                <a16:creationId xmlns:a16="http://schemas.microsoft.com/office/drawing/2014/main" id="{D859BFEB-D5CB-4D78-BE25-F44D21B60477}"/>
              </a:ext>
            </a:extLst>
          </p:cNvPr>
          <p:cNvSpPr txBox="1">
            <a:spLocks noChangeArrowheads="1"/>
          </p:cNvSpPr>
          <p:nvPr/>
        </p:nvSpPr>
        <p:spPr bwMode="auto">
          <a:xfrm>
            <a:off x="738188" y="1071563"/>
            <a:ext cx="570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bg1"/>
                </a:solidFill>
              </a:rPr>
              <a:t>外界与系统之间不作功，仅</a:t>
            </a:r>
            <a:r>
              <a:rPr lang="zh-CN" altLang="en-US">
                <a:solidFill>
                  <a:schemeClr val="bg1"/>
                </a:solidFill>
                <a:latin typeface="Arial" panose="020B0604020202020204" pitchFamily="34" charset="0"/>
              </a:rPr>
              <a:t>传递热量</a:t>
            </a:r>
          </a:p>
        </p:txBody>
      </p:sp>
      <p:grpSp>
        <p:nvGrpSpPr>
          <p:cNvPr id="2" name="Group 4">
            <a:extLst>
              <a:ext uri="{FF2B5EF4-FFF2-40B4-BE49-F238E27FC236}">
                <a16:creationId xmlns:a16="http://schemas.microsoft.com/office/drawing/2014/main" id="{BA6D32E0-E1A4-48D1-8729-AA896E33535C}"/>
              </a:ext>
            </a:extLst>
          </p:cNvPr>
          <p:cNvGrpSpPr>
            <a:grpSpLocks/>
          </p:cNvGrpSpPr>
          <p:nvPr/>
        </p:nvGrpSpPr>
        <p:grpSpPr bwMode="auto">
          <a:xfrm>
            <a:off x="6796088" y="836613"/>
            <a:ext cx="1520825" cy="1849437"/>
            <a:chOff x="4644" y="1979"/>
            <a:chExt cx="958" cy="1165"/>
          </a:xfrm>
        </p:grpSpPr>
        <p:sp>
          <p:nvSpPr>
            <p:cNvPr id="12309" name="Rectangle 5" descr="10%">
              <a:extLst>
                <a:ext uri="{FF2B5EF4-FFF2-40B4-BE49-F238E27FC236}">
                  <a16:creationId xmlns:a16="http://schemas.microsoft.com/office/drawing/2014/main" id="{D977EC86-398D-449B-98C8-09E5394B1CFB}"/>
                </a:ext>
              </a:extLst>
            </p:cNvPr>
            <p:cNvSpPr>
              <a:spLocks noChangeArrowheads="1"/>
            </p:cNvSpPr>
            <p:nvPr/>
          </p:nvSpPr>
          <p:spPr bwMode="auto">
            <a:xfrm>
              <a:off x="4644" y="1979"/>
              <a:ext cx="958" cy="1140"/>
            </a:xfrm>
            <a:prstGeom prst="rect">
              <a:avLst/>
            </a:prstGeom>
            <a:blipFill dpi="0" rotWithShape="0">
              <a:blip r:embed="rId4"/>
              <a:srcRect/>
              <a:tile tx="0" ty="0" sx="100000" sy="100000" flip="none" algn="tl"/>
            </a:blipFill>
            <a:ln w="76200" cap="sq">
              <a:solidFill>
                <a:srgbClr val="969696"/>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3798" name="Rectangle 6">
              <a:extLst>
                <a:ext uri="{FF2B5EF4-FFF2-40B4-BE49-F238E27FC236}">
                  <a16:creationId xmlns:a16="http://schemas.microsoft.com/office/drawing/2014/main" id="{970C0B1D-C516-41EF-8565-3BD7FA4319A2}"/>
                </a:ext>
              </a:extLst>
            </p:cNvPr>
            <p:cNvSpPr>
              <a:spLocks noChangeArrowheads="1"/>
            </p:cNvSpPr>
            <p:nvPr/>
          </p:nvSpPr>
          <p:spPr bwMode="auto">
            <a:xfrm>
              <a:off x="4669" y="3053"/>
              <a:ext cx="914" cy="91"/>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76200" cap="sq">
              <a:noFill/>
              <a:miter lim="800000"/>
              <a:headEnd type="none" w="sm" len="sm"/>
              <a:tailEnd type="none" w="sm" len="sm"/>
            </a:ln>
            <a:effectLst/>
          </p:spPr>
          <p:txBody>
            <a:bodyPr wrap="none" anchor="ctr"/>
            <a:lstStyle/>
            <a:p>
              <a:pPr>
                <a:defRPr/>
              </a:pPr>
              <a:endParaRPr kumimoji="0" lang="zh-CN" altLang="en-US">
                <a:solidFill>
                  <a:schemeClr val="bg1"/>
                </a:solidFill>
              </a:endParaRPr>
            </a:p>
          </p:txBody>
        </p:sp>
      </p:grpSp>
      <p:sp>
        <p:nvSpPr>
          <p:cNvPr id="33799" name="Rectangle 7">
            <a:extLst>
              <a:ext uri="{FF2B5EF4-FFF2-40B4-BE49-F238E27FC236}">
                <a16:creationId xmlns:a16="http://schemas.microsoft.com/office/drawing/2014/main" id="{FED4A01B-1150-431D-9DFB-8019975E823F}"/>
              </a:ext>
            </a:extLst>
          </p:cNvPr>
          <p:cNvSpPr>
            <a:spLocks noChangeArrowheads="1"/>
          </p:cNvSpPr>
          <p:nvPr/>
        </p:nvSpPr>
        <p:spPr bwMode="auto">
          <a:xfrm>
            <a:off x="7115175" y="1508125"/>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3300"/>
                </a:solidFill>
                <a:latin typeface="Arial" panose="020B0604020202020204" pitchFamily="34" charset="0"/>
                <a:ea typeface="楷体_GB2312" pitchFamily="49" charset="-122"/>
              </a:rPr>
              <a:t>系统</a:t>
            </a:r>
          </a:p>
        </p:txBody>
      </p:sp>
      <p:sp>
        <p:nvSpPr>
          <p:cNvPr id="33800" name="AutoShape 8">
            <a:extLst>
              <a:ext uri="{FF2B5EF4-FFF2-40B4-BE49-F238E27FC236}">
                <a16:creationId xmlns:a16="http://schemas.microsoft.com/office/drawing/2014/main" id="{4F719D60-1800-4A72-AD06-87733E85AF85}"/>
              </a:ext>
            </a:extLst>
          </p:cNvPr>
          <p:cNvSpPr>
            <a:spLocks noChangeArrowheads="1"/>
          </p:cNvSpPr>
          <p:nvPr/>
        </p:nvSpPr>
        <p:spPr bwMode="auto">
          <a:xfrm>
            <a:off x="7173913" y="2514600"/>
            <a:ext cx="914400" cy="914400"/>
          </a:xfrm>
          <a:prstGeom prst="irregularSeal1">
            <a:avLst/>
          </a:prstGeom>
          <a:gradFill rotWithShape="1">
            <a:gsLst>
              <a:gs pos="0">
                <a:srgbClr val="FF3300">
                  <a:alpha val="53000"/>
                </a:srgbClr>
              </a:gs>
              <a:gs pos="100000">
                <a:srgbClr val="FF481A"/>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aphicFrame>
        <p:nvGraphicFramePr>
          <p:cNvPr id="33801" name="Object 2">
            <a:extLst>
              <a:ext uri="{FF2B5EF4-FFF2-40B4-BE49-F238E27FC236}">
                <a16:creationId xmlns:a16="http://schemas.microsoft.com/office/drawing/2014/main" id="{559488BA-828F-47F9-8D81-511FBB26F6A1}"/>
              </a:ext>
            </a:extLst>
          </p:cNvPr>
          <p:cNvGraphicFramePr>
            <a:graphicFrameLocks noChangeAspect="1"/>
          </p:cNvGraphicFramePr>
          <p:nvPr/>
        </p:nvGraphicFramePr>
        <p:xfrm>
          <a:off x="1857375" y="1658938"/>
          <a:ext cx="1906588" cy="484187"/>
        </p:xfrm>
        <a:graphic>
          <a:graphicData uri="http://schemas.openxmlformats.org/presentationml/2006/ole">
            <mc:AlternateContent xmlns:mc="http://schemas.openxmlformats.org/markup-compatibility/2006">
              <mc:Choice xmlns:v="urn:schemas-microsoft-com:vml" Requires="v">
                <p:oleObj spid="_x0000_s309257" name="公式" r:id="rId5" imgW="876173" imgH="190432" progId="Equation.3">
                  <p:embed/>
                </p:oleObj>
              </mc:Choice>
              <mc:Fallback>
                <p:oleObj name="公式" r:id="rId5" imgW="876173" imgH="190432" progId="Equation.3">
                  <p:embed/>
                  <p:pic>
                    <p:nvPicPr>
                      <p:cNvPr id="33801" name="Object 2">
                        <a:extLst>
                          <a:ext uri="{FF2B5EF4-FFF2-40B4-BE49-F238E27FC236}">
                            <a16:creationId xmlns:a16="http://schemas.microsoft.com/office/drawing/2014/main" id="{559488BA-828F-47F9-8D81-511FBB26F6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1658938"/>
                        <a:ext cx="190658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Text Box 10">
            <a:extLst>
              <a:ext uri="{FF2B5EF4-FFF2-40B4-BE49-F238E27FC236}">
                <a16:creationId xmlns:a16="http://schemas.microsoft.com/office/drawing/2014/main" id="{92F5C664-A6FF-4533-8C53-9B880D2D45CD}"/>
              </a:ext>
            </a:extLst>
          </p:cNvPr>
          <p:cNvSpPr txBox="1">
            <a:spLocks noChangeArrowheads="1"/>
          </p:cNvSpPr>
          <p:nvPr/>
        </p:nvSpPr>
        <p:spPr bwMode="auto">
          <a:xfrm>
            <a:off x="733425" y="2251075"/>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66"/>
                </a:solidFill>
              </a:rPr>
              <a:t>说明</a:t>
            </a:r>
          </a:p>
        </p:txBody>
      </p:sp>
      <p:sp>
        <p:nvSpPr>
          <p:cNvPr id="33803" name="AutoShape 11">
            <a:extLst>
              <a:ext uri="{FF2B5EF4-FFF2-40B4-BE49-F238E27FC236}">
                <a16:creationId xmlns:a16="http://schemas.microsoft.com/office/drawing/2014/main" id="{776AA840-4F1A-4EA1-929B-4427296690E3}"/>
              </a:ext>
            </a:extLst>
          </p:cNvPr>
          <p:cNvSpPr>
            <a:spLocks noChangeArrowheads="1"/>
          </p:cNvSpPr>
          <p:nvPr/>
        </p:nvSpPr>
        <p:spPr bwMode="auto">
          <a:xfrm>
            <a:off x="373063" y="2205038"/>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3804" name="Text Box 12">
            <a:extLst>
              <a:ext uri="{FF2B5EF4-FFF2-40B4-BE49-F238E27FC236}">
                <a16:creationId xmlns:a16="http://schemas.microsoft.com/office/drawing/2014/main" id="{0825A7BE-AFCB-4BC8-A42E-6B76031B386E}"/>
              </a:ext>
            </a:extLst>
          </p:cNvPr>
          <p:cNvSpPr txBox="1">
            <a:spLocks noChangeArrowheads="1"/>
          </p:cNvSpPr>
          <p:nvPr/>
        </p:nvSpPr>
        <p:spPr bwMode="auto">
          <a:xfrm>
            <a:off x="717550" y="2751138"/>
            <a:ext cx="64262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9275" indent="-54927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rgbClr val="FFFFFF"/>
                </a:solidFill>
              </a:rPr>
              <a:t>(1) </a:t>
            </a:r>
            <a:r>
              <a:rPr lang="zh-CN" altLang="en-US">
                <a:solidFill>
                  <a:srgbClr val="FFFFFF"/>
                </a:solidFill>
                <a:latin typeface="楷体_GB2312" pitchFamily="49" charset="-122"/>
                <a:ea typeface="楷体_GB2312" pitchFamily="49" charset="-122"/>
              </a:rPr>
              <a:t>初、末态给定，</a:t>
            </a:r>
            <a:r>
              <a:rPr lang="en-US" altLang="zh-CN" i="1">
                <a:solidFill>
                  <a:srgbClr val="00FFFF"/>
                </a:solidFill>
                <a:ea typeface="楷体_GB2312" pitchFamily="49" charset="-122"/>
              </a:rPr>
              <a:t>Q</a:t>
            </a:r>
            <a:r>
              <a:rPr lang="en-US" altLang="zh-CN" baseline="-25000">
                <a:solidFill>
                  <a:srgbClr val="00FFFF"/>
                </a:solidFill>
                <a:ea typeface="楷体_GB2312" pitchFamily="49" charset="-122"/>
              </a:rPr>
              <a:t>V </a:t>
            </a:r>
            <a:r>
              <a:rPr lang="zh-CN" altLang="en-US">
                <a:solidFill>
                  <a:srgbClr val="FFFFFF"/>
                </a:solidFill>
                <a:latin typeface="楷体_GB2312" pitchFamily="49" charset="-122"/>
                <a:ea typeface="楷体_GB2312" pitchFamily="49" charset="-122"/>
              </a:rPr>
              <a:t>都相同，与过程无关</a:t>
            </a:r>
          </a:p>
        </p:txBody>
      </p:sp>
      <p:sp>
        <p:nvSpPr>
          <p:cNvPr id="33805" name="Text Box 13">
            <a:extLst>
              <a:ext uri="{FF2B5EF4-FFF2-40B4-BE49-F238E27FC236}">
                <a16:creationId xmlns:a16="http://schemas.microsoft.com/office/drawing/2014/main" id="{63FF13A2-7396-4744-97EA-0FA22F0F840A}"/>
              </a:ext>
            </a:extLst>
          </p:cNvPr>
          <p:cNvSpPr txBox="1">
            <a:spLocks noChangeArrowheads="1"/>
          </p:cNvSpPr>
          <p:nvPr/>
        </p:nvSpPr>
        <p:spPr bwMode="auto">
          <a:xfrm>
            <a:off x="714375" y="3357563"/>
            <a:ext cx="540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(2) </a:t>
            </a:r>
            <a:r>
              <a:rPr lang="zh-CN" altLang="en-US">
                <a:solidFill>
                  <a:srgbClr val="FFFFFF"/>
                </a:solidFill>
                <a:ea typeface="楷体_GB2312" pitchFamily="49" charset="-122"/>
              </a:rPr>
              <a:t>此式给出</a:t>
            </a:r>
            <a:r>
              <a:rPr lang="zh-CN" altLang="en-US">
                <a:solidFill>
                  <a:srgbClr val="00FFFF"/>
                </a:solidFill>
                <a:latin typeface="Arial" panose="020B0604020202020204" pitchFamily="34" charset="0"/>
                <a:ea typeface="楷体_GB2312" pitchFamily="49" charset="-122"/>
              </a:rPr>
              <a:t>过程量</a:t>
            </a:r>
            <a:r>
              <a:rPr lang="zh-CN" altLang="en-US">
                <a:solidFill>
                  <a:schemeClr val="bg1"/>
                </a:solidFill>
                <a:latin typeface="Arial" panose="020B0604020202020204" pitchFamily="34" charset="0"/>
                <a:ea typeface="楷体_GB2312" pitchFamily="49" charset="-122"/>
              </a:rPr>
              <a:t>与</a:t>
            </a:r>
            <a:r>
              <a:rPr lang="zh-CN" altLang="en-US">
                <a:solidFill>
                  <a:srgbClr val="00FFFF"/>
                </a:solidFill>
                <a:latin typeface="Arial" panose="020B0604020202020204" pitchFamily="34" charset="0"/>
                <a:ea typeface="楷体_GB2312" pitchFamily="49" charset="-122"/>
              </a:rPr>
              <a:t>状态量</a:t>
            </a:r>
            <a:r>
              <a:rPr lang="zh-CN" altLang="en-US">
                <a:solidFill>
                  <a:schemeClr val="bg1"/>
                </a:solidFill>
                <a:latin typeface="Arial" panose="020B0604020202020204" pitchFamily="34" charset="0"/>
                <a:ea typeface="楷体_GB2312" pitchFamily="49" charset="-122"/>
              </a:rPr>
              <a:t>的关系</a:t>
            </a:r>
            <a:endParaRPr lang="zh-CN" altLang="en-US">
              <a:solidFill>
                <a:schemeClr val="bg1"/>
              </a:solidFill>
              <a:latin typeface="仿宋_GB2312"/>
              <a:ea typeface="楷体_GB2312" pitchFamily="49" charset="-122"/>
            </a:endParaRPr>
          </a:p>
        </p:txBody>
      </p:sp>
      <p:sp>
        <p:nvSpPr>
          <p:cNvPr id="33806" name="Text Box 14">
            <a:extLst>
              <a:ext uri="{FF2B5EF4-FFF2-40B4-BE49-F238E27FC236}">
                <a16:creationId xmlns:a16="http://schemas.microsoft.com/office/drawing/2014/main" id="{2BBEBE13-4B00-40A8-B360-6E6C145BD490}"/>
              </a:ext>
            </a:extLst>
          </p:cNvPr>
          <p:cNvSpPr txBox="1">
            <a:spLocks noChangeArrowheads="1"/>
          </p:cNvSpPr>
          <p:nvPr/>
        </p:nvSpPr>
        <p:spPr bwMode="auto">
          <a:xfrm>
            <a:off x="714375" y="4000500"/>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(3) </a:t>
            </a:r>
            <a:r>
              <a:rPr lang="zh-CN" altLang="en-US">
                <a:solidFill>
                  <a:srgbClr val="FFFFFF"/>
                </a:solidFill>
                <a:ea typeface="楷体_GB2312" pitchFamily="49" charset="-122"/>
              </a:rPr>
              <a:t>作功和传热</a:t>
            </a:r>
            <a:r>
              <a:rPr lang="zh-CN" altLang="en-US">
                <a:solidFill>
                  <a:schemeClr val="bg1"/>
                </a:solidFill>
                <a:latin typeface="Arial" panose="020B0604020202020204" pitchFamily="34" charset="0"/>
                <a:ea typeface="楷体_GB2312" pitchFamily="49" charset="-122"/>
              </a:rPr>
              <a:t>效果一样，本质不同</a:t>
            </a:r>
            <a:r>
              <a:rPr lang="en-US" altLang="zh-CN">
                <a:solidFill>
                  <a:schemeClr val="bg1"/>
                </a:solidFill>
                <a:latin typeface="Arial" panose="020B0604020202020204" pitchFamily="34" charset="0"/>
                <a:ea typeface="楷体_GB2312" pitchFamily="49" charset="-122"/>
              </a:rPr>
              <a:t>      </a:t>
            </a:r>
            <a:endParaRPr lang="zh-CN" altLang="en-US">
              <a:solidFill>
                <a:schemeClr val="bg1"/>
              </a:solidFill>
              <a:latin typeface="Arial" panose="020B0604020202020204" pitchFamily="34" charset="0"/>
              <a:ea typeface="楷体_GB2312" pitchFamily="49" charset="-122"/>
            </a:endParaRPr>
          </a:p>
        </p:txBody>
      </p:sp>
      <p:sp>
        <p:nvSpPr>
          <p:cNvPr id="33807" name="Text Box 15">
            <a:extLst>
              <a:ext uri="{FF2B5EF4-FFF2-40B4-BE49-F238E27FC236}">
                <a16:creationId xmlns:a16="http://schemas.microsoft.com/office/drawing/2014/main" id="{002F43BC-9B85-482B-BF95-B81BEBCEE8F9}"/>
              </a:ext>
            </a:extLst>
          </p:cNvPr>
          <p:cNvSpPr txBox="1">
            <a:spLocks noChangeArrowheads="1"/>
          </p:cNvSpPr>
          <p:nvPr/>
        </p:nvSpPr>
        <p:spPr bwMode="auto">
          <a:xfrm>
            <a:off x="357188" y="4714875"/>
            <a:ext cx="4500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latin typeface="宋体" panose="02010600030101010101" pitchFamily="2" charset="-122"/>
              </a:rPr>
              <a:t>二</a:t>
            </a:r>
            <a:r>
              <a:rPr lang="en-US" altLang="zh-CN" sz="2800">
                <a:solidFill>
                  <a:srgbClr val="FFFF00"/>
                </a:solidFill>
              </a:rPr>
              <a:t>.  </a:t>
            </a:r>
            <a:r>
              <a:rPr lang="zh-CN" altLang="en-US" sz="2800">
                <a:solidFill>
                  <a:srgbClr val="FFFF00"/>
                </a:solidFill>
                <a:latin typeface="宋体" panose="02010600030101010101" pitchFamily="2" charset="-122"/>
              </a:rPr>
              <a:t>热力学第一定律</a:t>
            </a:r>
          </a:p>
        </p:txBody>
      </p:sp>
      <p:sp>
        <p:nvSpPr>
          <p:cNvPr id="33808" name="Text Box 16">
            <a:extLst>
              <a:ext uri="{FF2B5EF4-FFF2-40B4-BE49-F238E27FC236}">
                <a16:creationId xmlns:a16="http://schemas.microsoft.com/office/drawing/2014/main" id="{22413FBC-49F1-45E4-A953-8D0DCEDEFCB5}"/>
              </a:ext>
            </a:extLst>
          </p:cNvPr>
          <p:cNvSpPr txBox="1">
            <a:spLocks noChangeArrowheads="1"/>
          </p:cNvSpPr>
          <p:nvPr/>
        </p:nvSpPr>
        <p:spPr bwMode="auto">
          <a:xfrm>
            <a:off x="642938" y="5456238"/>
            <a:ext cx="79930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bg1"/>
                </a:solidFill>
              </a:rPr>
              <a:t>一般情况下，系统状态发生变化的过程中，作功与传热往往同时存在的。</a:t>
            </a:r>
            <a:endParaRPr lang="zh-CN" altLang="en-US">
              <a:solidFill>
                <a:schemeClr val="bg1"/>
              </a:solidFill>
              <a:latin typeface="Arial" panose="020B0604020202020204" pitchFamily="34" charset="0"/>
            </a:endParaRPr>
          </a:p>
        </p:txBody>
      </p:sp>
      <p:sp>
        <p:nvSpPr>
          <p:cNvPr id="33810" name="AutoShape 18">
            <a:extLst>
              <a:ext uri="{FF2B5EF4-FFF2-40B4-BE49-F238E27FC236}">
                <a16:creationId xmlns:a16="http://schemas.microsoft.com/office/drawing/2014/main" id="{1F765FFF-46CA-4D1F-A765-01907E3DAE29}"/>
              </a:ext>
            </a:extLst>
          </p:cNvPr>
          <p:cNvSpPr>
            <a:spLocks noChangeArrowheads="1"/>
          </p:cNvSpPr>
          <p:nvPr/>
        </p:nvSpPr>
        <p:spPr bwMode="auto">
          <a:xfrm>
            <a:off x="6916738" y="4292600"/>
            <a:ext cx="1441450" cy="1036638"/>
          </a:xfrm>
          <a:prstGeom prst="roundRect">
            <a:avLst>
              <a:gd name="adj" fmla="val 16667"/>
            </a:avLst>
          </a:prstGeom>
          <a:solidFill>
            <a:srgbClr val="99CCFF"/>
          </a:solidFill>
          <a:ln w="76200" cap="sq">
            <a:solidFill>
              <a:srgbClr val="969696"/>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pSp>
        <p:nvGrpSpPr>
          <p:cNvPr id="3" name="Group 19">
            <a:extLst>
              <a:ext uri="{FF2B5EF4-FFF2-40B4-BE49-F238E27FC236}">
                <a16:creationId xmlns:a16="http://schemas.microsoft.com/office/drawing/2014/main" id="{E481D363-133D-4AD4-A140-BFBDBAC4AC7A}"/>
              </a:ext>
            </a:extLst>
          </p:cNvPr>
          <p:cNvGrpSpPr>
            <a:grpSpLocks/>
          </p:cNvGrpSpPr>
          <p:nvPr/>
        </p:nvGrpSpPr>
        <p:grpSpPr bwMode="auto">
          <a:xfrm>
            <a:off x="7218363" y="3643313"/>
            <a:ext cx="790575" cy="1336675"/>
            <a:chOff x="4352" y="2659"/>
            <a:chExt cx="498" cy="842"/>
          </a:xfrm>
        </p:grpSpPr>
        <p:sp>
          <p:nvSpPr>
            <p:cNvPr id="12306" name="Rectangle 20">
              <a:extLst>
                <a:ext uri="{FF2B5EF4-FFF2-40B4-BE49-F238E27FC236}">
                  <a16:creationId xmlns:a16="http://schemas.microsoft.com/office/drawing/2014/main" id="{C3CBF71F-D780-4731-80F2-020FE194FBA7}"/>
                </a:ext>
              </a:extLst>
            </p:cNvPr>
            <p:cNvSpPr>
              <a:spLocks noChangeArrowheads="1"/>
            </p:cNvSpPr>
            <p:nvPr/>
          </p:nvSpPr>
          <p:spPr bwMode="auto">
            <a:xfrm>
              <a:off x="4377" y="2805"/>
              <a:ext cx="450" cy="653"/>
            </a:xfrm>
            <a:prstGeom prst="rect">
              <a:avLst/>
            </a:prstGeom>
            <a:noFill/>
            <a:ln w="38100" cap="sq">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12307" name="Rectangle 21">
              <a:extLst>
                <a:ext uri="{FF2B5EF4-FFF2-40B4-BE49-F238E27FC236}">
                  <a16:creationId xmlns:a16="http://schemas.microsoft.com/office/drawing/2014/main" id="{9F662FA6-B80C-4BB2-949E-0EC50641DAC2}"/>
                </a:ext>
              </a:extLst>
            </p:cNvPr>
            <p:cNvSpPr>
              <a:spLocks noChangeArrowheads="1"/>
            </p:cNvSpPr>
            <p:nvPr/>
          </p:nvSpPr>
          <p:spPr bwMode="auto">
            <a:xfrm>
              <a:off x="4498" y="3430"/>
              <a:ext cx="210" cy="71"/>
            </a:xfrm>
            <a:prstGeom prst="rect">
              <a:avLst/>
            </a:prstGeom>
            <a:solidFill>
              <a:srgbClr val="003366"/>
            </a:solidFill>
            <a:ln w="38100" cap="sq">
              <a:solidFill>
                <a:srgbClr val="969696"/>
              </a:solidFill>
              <a:miter lim="800000"/>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12308" name="Rectangle 22">
              <a:extLst>
                <a:ext uri="{FF2B5EF4-FFF2-40B4-BE49-F238E27FC236}">
                  <a16:creationId xmlns:a16="http://schemas.microsoft.com/office/drawing/2014/main" id="{CB460D2F-49DB-4B96-BDB8-9611F7027679}"/>
                </a:ext>
              </a:extLst>
            </p:cNvPr>
            <p:cNvSpPr>
              <a:spLocks noChangeArrowheads="1"/>
            </p:cNvSpPr>
            <p:nvPr/>
          </p:nvSpPr>
          <p:spPr bwMode="auto">
            <a:xfrm>
              <a:off x="4352" y="2659"/>
              <a:ext cx="498" cy="211"/>
            </a:xfrm>
            <a:prstGeom prst="rect">
              <a:avLst/>
            </a:prstGeom>
            <a:solidFill>
              <a:srgbClr val="003366"/>
            </a:solidFill>
            <a:ln>
              <a:noFill/>
            </a:ln>
            <a:extLst>
              <a:ext uri="{91240B29-F687-4F45-9708-019B960494DF}">
                <a14:hiddenLine xmlns:a14="http://schemas.microsoft.com/office/drawing/2010/main" w="28575" cap="sq">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pSp>
      <p:sp>
        <p:nvSpPr>
          <p:cNvPr id="12305" name="灯片编号占位符 1">
            <a:extLst>
              <a:ext uri="{FF2B5EF4-FFF2-40B4-BE49-F238E27FC236}">
                <a16:creationId xmlns:a16="http://schemas.microsoft.com/office/drawing/2014/main" id="{289B215B-2A76-4722-81D9-5B5B8767B76E}"/>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78465FD-ED7A-4004-A419-E20D6297D788}" type="slidenum">
              <a:rPr lang="en-US" altLang="zh-CN" b="0">
                <a:solidFill>
                  <a:srgbClr val="FF00FF"/>
                </a:solidFill>
              </a:rPr>
              <a:pPr eaLnBrk="1" hangingPunct="1"/>
              <a:t>14</a:t>
            </a:fld>
            <a:r>
              <a:rPr lang="en-US" altLang="zh-CN" b="0">
                <a:solidFill>
                  <a:srgbClr val="FF00FF"/>
                </a:solidFill>
              </a:rPr>
              <a:t>/28</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left)">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left)">
                                      <p:cBhvr>
                                        <p:cTn id="12" dur="500"/>
                                        <p:tgtEl>
                                          <p:spTgt spid="33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3799"/>
                                        </p:tgtEl>
                                        <p:attrNameLst>
                                          <p:attrName>style.visibility</p:attrName>
                                        </p:attrNameLst>
                                      </p:cBhvr>
                                      <p:to>
                                        <p:strVal val="visible"/>
                                      </p:to>
                                    </p:set>
                                    <p:animEffect transition="in" filter="wipe(left)">
                                      <p:cBhvr>
                                        <p:cTn id="20" dur="500"/>
                                        <p:tgtEl>
                                          <p:spTgt spid="33799"/>
                                        </p:tgtEl>
                                      </p:cBhvr>
                                    </p:animEffect>
                                  </p:childTnLst>
                                </p:cTn>
                              </p:par>
                              <p:par>
                                <p:cTn id="21" presetID="23" presetClass="entr" presetSubtype="16" fill="hold" grpId="0" nodeType="withEffect">
                                  <p:stCondLst>
                                    <p:cond delay="0"/>
                                  </p:stCondLst>
                                  <p:childTnLst>
                                    <p:set>
                                      <p:cBhvr>
                                        <p:cTn id="22" dur="1" fill="hold">
                                          <p:stCondLst>
                                            <p:cond delay="0"/>
                                          </p:stCondLst>
                                        </p:cTn>
                                        <p:tgtEl>
                                          <p:spTgt spid="33800"/>
                                        </p:tgtEl>
                                        <p:attrNameLst>
                                          <p:attrName>style.visibility</p:attrName>
                                        </p:attrNameLst>
                                      </p:cBhvr>
                                      <p:to>
                                        <p:strVal val="visible"/>
                                      </p:to>
                                    </p:set>
                                    <p:anim calcmode="lin" valueType="num">
                                      <p:cBhvr>
                                        <p:cTn id="23" dur="500" fill="hold"/>
                                        <p:tgtEl>
                                          <p:spTgt spid="33800"/>
                                        </p:tgtEl>
                                        <p:attrNameLst>
                                          <p:attrName>ppt_w</p:attrName>
                                        </p:attrNameLst>
                                      </p:cBhvr>
                                      <p:tavLst>
                                        <p:tav tm="0">
                                          <p:val>
                                            <p:fltVal val="0"/>
                                          </p:val>
                                        </p:tav>
                                        <p:tav tm="100000">
                                          <p:val>
                                            <p:strVal val="#ppt_w"/>
                                          </p:val>
                                        </p:tav>
                                      </p:tavLst>
                                    </p:anim>
                                    <p:anim calcmode="lin" valueType="num">
                                      <p:cBhvr>
                                        <p:cTn id="24" dur="500" fill="hold"/>
                                        <p:tgtEl>
                                          <p:spTgt spid="33800"/>
                                        </p:tgtEl>
                                        <p:attrNameLst>
                                          <p:attrName>ppt_h</p:attrName>
                                        </p:attrNameLst>
                                      </p:cBhvr>
                                      <p:tavLst>
                                        <p:tav tm="0">
                                          <p:val>
                                            <p:fltVal val="0"/>
                                          </p:val>
                                        </p:tav>
                                        <p:tav tm="100000">
                                          <p:val>
                                            <p:strVal val="#ppt_h"/>
                                          </p:val>
                                        </p:tav>
                                      </p:tavLst>
                                    </p:anim>
                                  </p:childTnLst>
                                </p:cTn>
                              </p:par>
                            </p:childTnLst>
                          </p:cTn>
                        </p:par>
                        <p:par>
                          <p:cTn id="25" fill="hold" nodeType="afterGroup">
                            <p:stCondLst>
                              <p:cond delay="500"/>
                            </p:stCondLst>
                            <p:childTnLst>
                              <p:par>
                                <p:cTn id="26" presetID="9" presetClass="entr" presetSubtype="0" fill="hold" grpId="0" nodeType="afterEffect">
                                  <p:stCondLst>
                                    <p:cond delay="1000"/>
                                  </p:stCondLst>
                                  <p:childTnLst>
                                    <p:set>
                                      <p:cBhvr>
                                        <p:cTn id="27" dur="1" fill="hold">
                                          <p:stCondLst>
                                            <p:cond delay="0"/>
                                          </p:stCondLst>
                                        </p:cTn>
                                        <p:tgtEl>
                                          <p:spTgt spid="33810"/>
                                        </p:tgtEl>
                                        <p:attrNameLst>
                                          <p:attrName>style.visibility</p:attrName>
                                        </p:attrNameLst>
                                      </p:cBhvr>
                                      <p:to>
                                        <p:strVal val="visible"/>
                                      </p:to>
                                    </p:set>
                                    <p:animEffect transition="in" filter="dissolve">
                                      <p:cBhvr>
                                        <p:cTn id="28" dur="500"/>
                                        <p:tgtEl>
                                          <p:spTgt spid="33810"/>
                                        </p:tgtEl>
                                      </p:cBhvr>
                                    </p:animEffect>
                                  </p:childTnLst>
                                </p:cTn>
                              </p:par>
                              <p:par>
                                <p:cTn id="29" presetID="9" presetClass="entr" presetSubtype="0" fill="hold" nodeType="withEffect">
                                  <p:stCondLst>
                                    <p:cond delay="100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3801"/>
                                        </p:tgtEl>
                                        <p:attrNameLst>
                                          <p:attrName>style.visibility</p:attrName>
                                        </p:attrNameLst>
                                      </p:cBhvr>
                                      <p:to>
                                        <p:strVal val="visible"/>
                                      </p:to>
                                    </p:set>
                                    <p:animEffect transition="in" filter="wipe(left)">
                                      <p:cBhvr>
                                        <p:cTn id="36" dur="500"/>
                                        <p:tgtEl>
                                          <p:spTgt spid="3380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32" fill="hold" grpId="0" nodeType="clickEffect">
                                  <p:stCondLst>
                                    <p:cond delay="0"/>
                                  </p:stCondLst>
                                  <p:childTnLst>
                                    <p:set>
                                      <p:cBhvr>
                                        <p:cTn id="40" dur="1" fill="hold">
                                          <p:stCondLst>
                                            <p:cond delay="0"/>
                                          </p:stCondLst>
                                        </p:cTn>
                                        <p:tgtEl>
                                          <p:spTgt spid="33803"/>
                                        </p:tgtEl>
                                        <p:attrNameLst>
                                          <p:attrName>style.visibility</p:attrName>
                                        </p:attrNameLst>
                                      </p:cBhvr>
                                      <p:to>
                                        <p:strVal val="visible"/>
                                      </p:to>
                                    </p:set>
                                    <p:anim calcmode="lin" valueType="num">
                                      <p:cBhvr>
                                        <p:cTn id="41" dur="500" fill="hold"/>
                                        <p:tgtEl>
                                          <p:spTgt spid="33803"/>
                                        </p:tgtEl>
                                        <p:attrNameLst>
                                          <p:attrName>ppt_w</p:attrName>
                                        </p:attrNameLst>
                                      </p:cBhvr>
                                      <p:tavLst>
                                        <p:tav tm="0">
                                          <p:val>
                                            <p:strVal val="4*#ppt_w"/>
                                          </p:val>
                                        </p:tav>
                                        <p:tav tm="100000">
                                          <p:val>
                                            <p:strVal val="#ppt_w"/>
                                          </p:val>
                                        </p:tav>
                                      </p:tavLst>
                                    </p:anim>
                                    <p:anim calcmode="lin" valueType="num">
                                      <p:cBhvr>
                                        <p:cTn id="42" dur="500" fill="hold"/>
                                        <p:tgtEl>
                                          <p:spTgt spid="33803"/>
                                        </p:tgtEl>
                                        <p:attrNameLst>
                                          <p:attrName>ppt_h</p:attrName>
                                        </p:attrNameLst>
                                      </p:cBhvr>
                                      <p:tavLst>
                                        <p:tav tm="0">
                                          <p:val>
                                            <p:strVal val="4*#ppt_h"/>
                                          </p:val>
                                        </p:tav>
                                        <p:tav tm="100000">
                                          <p:val>
                                            <p:strVal val="#ppt_h"/>
                                          </p:val>
                                        </p:tav>
                                      </p:tavLst>
                                    </p:anim>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3802"/>
                                        </p:tgtEl>
                                        <p:attrNameLst>
                                          <p:attrName>style.visibility</p:attrName>
                                        </p:attrNameLst>
                                      </p:cBhvr>
                                      <p:to>
                                        <p:strVal val="visible"/>
                                      </p:to>
                                    </p:set>
                                    <p:animEffect transition="in" filter="wipe(left)">
                                      <p:cBhvr>
                                        <p:cTn id="46" dur="500"/>
                                        <p:tgtEl>
                                          <p:spTgt spid="3380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3804"/>
                                        </p:tgtEl>
                                        <p:attrNameLst>
                                          <p:attrName>style.visibility</p:attrName>
                                        </p:attrNameLst>
                                      </p:cBhvr>
                                      <p:to>
                                        <p:strVal val="visible"/>
                                      </p:to>
                                    </p:set>
                                    <p:animEffect transition="in" filter="wipe(left)">
                                      <p:cBhvr>
                                        <p:cTn id="51" dur="500"/>
                                        <p:tgtEl>
                                          <p:spTgt spid="3380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3805"/>
                                        </p:tgtEl>
                                        <p:attrNameLst>
                                          <p:attrName>style.visibility</p:attrName>
                                        </p:attrNameLst>
                                      </p:cBhvr>
                                      <p:to>
                                        <p:strVal val="visible"/>
                                      </p:to>
                                    </p:set>
                                    <p:animEffect transition="in" filter="wipe(left)">
                                      <p:cBhvr>
                                        <p:cTn id="56" dur="500"/>
                                        <p:tgtEl>
                                          <p:spTgt spid="3380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3806"/>
                                        </p:tgtEl>
                                        <p:attrNameLst>
                                          <p:attrName>style.visibility</p:attrName>
                                        </p:attrNameLst>
                                      </p:cBhvr>
                                      <p:to>
                                        <p:strVal val="visible"/>
                                      </p:to>
                                    </p:set>
                                    <p:animEffect transition="in" filter="wipe(left)">
                                      <p:cBhvr>
                                        <p:cTn id="61" dur="500"/>
                                        <p:tgtEl>
                                          <p:spTgt spid="3380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807"/>
                                        </p:tgtEl>
                                        <p:attrNameLst>
                                          <p:attrName>style.visibility</p:attrName>
                                        </p:attrNameLst>
                                      </p:cBhvr>
                                      <p:to>
                                        <p:strVal val="visible"/>
                                      </p:to>
                                    </p:set>
                                    <p:animEffect transition="in" filter="wipe(left)">
                                      <p:cBhvr>
                                        <p:cTn id="66" dur="500"/>
                                        <p:tgtEl>
                                          <p:spTgt spid="3380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33808"/>
                                        </p:tgtEl>
                                        <p:attrNameLst>
                                          <p:attrName>style.visibility</p:attrName>
                                        </p:attrNameLst>
                                      </p:cBhvr>
                                      <p:to>
                                        <p:strVal val="visible"/>
                                      </p:to>
                                    </p:set>
                                    <p:animEffect transition="in" filter="blinds(horizontal)">
                                      <p:cBhvr>
                                        <p:cTn id="71"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799" grpId="0"/>
      <p:bldP spid="33800" grpId="0" animBg="1"/>
      <p:bldP spid="33802" grpId="0"/>
      <p:bldP spid="33803" grpId="0" animBg="1"/>
      <p:bldP spid="33804" grpId="0"/>
      <p:bldP spid="33805" grpId="0"/>
      <p:bldP spid="33806" grpId="0"/>
      <p:bldP spid="33807" grpId="0"/>
      <p:bldP spid="33808" grpId="0" autoUpdateAnimBg="0"/>
      <p:bldP spid="338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2" name="Text Box 14">
            <a:extLst>
              <a:ext uri="{FF2B5EF4-FFF2-40B4-BE49-F238E27FC236}">
                <a16:creationId xmlns:a16="http://schemas.microsoft.com/office/drawing/2014/main" id="{9C35AE20-80B2-4943-AFB4-19E7C16B2589}"/>
              </a:ext>
            </a:extLst>
          </p:cNvPr>
          <p:cNvSpPr txBox="1">
            <a:spLocks noChangeArrowheads="1"/>
          </p:cNvSpPr>
          <p:nvPr/>
        </p:nvSpPr>
        <p:spPr bwMode="auto">
          <a:xfrm>
            <a:off x="647700" y="428625"/>
            <a:ext cx="7924800"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3400"/>
              </a:lnSpc>
              <a:spcBef>
                <a:spcPct val="50000"/>
              </a:spcBef>
            </a:pPr>
            <a:r>
              <a:rPr lang="zh-CN" altLang="en-US">
                <a:solidFill>
                  <a:schemeClr val="bg1"/>
                </a:solidFill>
              </a:rPr>
              <a:t>实验发现：系统与外界之间不仅作功，而且</a:t>
            </a:r>
            <a:r>
              <a:rPr lang="zh-CN" altLang="en-US">
                <a:solidFill>
                  <a:schemeClr val="bg1"/>
                </a:solidFill>
                <a:latin typeface="Arial" panose="020B0604020202020204" pitchFamily="34" charset="0"/>
              </a:rPr>
              <a:t>传递热量，</a:t>
            </a:r>
            <a:r>
              <a:rPr kumimoji="0" lang="zh-CN" altLang="en-US">
                <a:solidFill>
                  <a:schemeClr val="bg1"/>
                </a:solidFill>
              </a:rPr>
              <a:t>在系统状态变化过程中，热量 </a:t>
            </a:r>
            <a:r>
              <a:rPr kumimoji="0" lang="en-US" altLang="zh-CN" i="1">
                <a:solidFill>
                  <a:srgbClr val="FFFF00"/>
                </a:solidFill>
              </a:rPr>
              <a:t>Q</a:t>
            </a:r>
            <a:r>
              <a:rPr kumimoji="0" lang="zh-CN" altLang="en-US">
                <a:solidFill>
                  <a:schemeClr val="bg1"/>
                </a:solidFill>
              </a:rPr>
              <a:t>、功 </a:t>
            </a:r>
            <a:r>
              <a:rPr kumimoji="0" lang="en-US" altLang="zh-CN" i="1">
                <a:solidFill>
                  <a:srgbClr val="FFFF00"/>
                </a:solidFill>
              </a:rPr>
              <a:t>A </a:t>
            </a:r>
            <a:r>
              <a:rPr kumimoji="0" lang="zh-CN" altLang="en-US">
                <a:solidFill>
                  <a:schemeClr val="bg1"/>
                </a:solidFill>
              </a:rPr>
              <a:t>和内能的改变 </a:t>
            </a:r>
            <a:r>
              <a:rPr kumimoji="0" lang="el-GR" altLang="zh-CN">
                <a:solidFill>
                  <a:srgbClr val="FFFF00"/>
                </a:solidFill>
              </a:rPr>
              <a:t>Δ</a:t>
            </a:r>
            <a:r>
              <a:rPr kumimoji="0" lang="en-US" altLang="zh-CN" i="1">
                <a:solidFill>
                  <a:srgbClr val="FFFF00"/>
                </a:solidFill>
              </a:rPr>
              <a:t>E </a:t>
            </a:r>
            <a:r>
              <a:rPr kumimoji="0" lang="zh-CN" altLang="en-US">
                <a:solidFill>
                  <a:schemeClr val="bg1"/>
                </a:solidFill>
              </a:rPr>
              <a:t>间满足：</a:t>
            </a:r>
          </a:p>
        </p:txBody>
      </p:sp>
      <p:sp>
        <p:nvSpPr>
          <p:cNvPr id="43031" name="Rectangle 23">
            <a:extLst>
              <a:ext uri="{FF2B5EF4-FFF2-40B4-BE49-F238E27FC236}">
                <a16:creationId xmlns:a16="http://schemas.microsoft.com/office/drawing/2014/main" id="{D13F6A0E-C114-4CB7-8E58-7E72F3E82C44}"/>
              </a:ext>
            </a:extLst>
          </p:cNvPr>
          <p:cNvSpPr>
            <a:spLocks noChangeArrowheads="1"/>
          </p:cNvSpPr>
          <p:nvPr/>
        </p:nvSpPr>
        <p:spPr bwMode="auto">
          <a:xfrm>
            <a:off x="4929188" y="1714500"/>
            <a:ext cx="25717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50000"/>
              </a:spcBef>
            </a:pPr>
            <a:r>
              <a:rPr kumimoji="0" lang="zh-CN" altLang="en-US">
                <a:solidFill>
                  <a:srgbClr val="FF9900"/>
                </a:solidFill>
                <a:latin typeface="楷体_GB2312" pitchFamily="49" charset="-122"/>
                <a:ea typeface="楷体_GB2312" pitchFamily="49" charset="-122"/>
              </a:rPr>
              <a:t>热力学第一定律</a:t>
            </a:r>
            <a:endParaRPr kumimoji="0" lang="en-US" altLang="zh-CN">
              <a:solidFill>
                <a:srgbClr val="FF9900"/>
              </a:solidFill>
              <a:latin typeface="楷体_GB2312" pitchFamily="49" charset="-122"/>
              <a:ea typeface="楷体_GB2312" pitchFamily="49" charset="-122"/>
            </a:endParaRPr>
          </a:p>
        </p:txBody>
      </p:sp>
      <p:sp>
        <p:nvSpPr>
          <p:cNvPr id="43034" name="Text Box 26">
            <a:extLst>
              <a:ext uri="{FF2B5EF4-FFF2-40B4-BE49-F238E27FC236}">
                <a16:creationId xmlns:a16="http://schemas.microsoft.com/office/drawing/2014/main" id="{0C9C33FA-E77A-47BF-B7B0-62BB69F27A0D}"/>
              </a:ext>
            </a:extLst>
          </p:cNvPr>
          <p:cNvSpPr txBox="1">
            <a:spLocks noChangeArrowheads="1"/>
          </p:cNvSpPr>
          <p:nvPr/>
        </p:nvSpPr>
        <p:spPr bwMode="auto">
          <a:xfrm>
            <a:off x="785813" y="2447925"/>
            <a:ext cx="7572375" cy="1123950"/>
          </a:xfrm>
          <a:prstGeom prst="rect">
            <a:avLst/>
          </a:prstGeom>
          <a:solidFill>
            <a:srgbClr val="006699">
              <a:alpha val="20000"/>
            </a:srgbClr>
          </a:solidFill>
          <a:ln w="9525">
            <a:solidFill>
              <a:srgbClr val="B2B2B2">
                <a:alpha val="39999"/>
              </a:srgbClr>
            </a:solidFill>
            <a:miter lim="800000"/>
            <a:headEnd/>
            <a:tailEnd/>
          </a:ln>
          <a:effectLst/>
        </p:spPr>
        <p:txBody>
          <a:bodyPr>
            <a:spAutoFit/>
          </a:bodyPr>
          <a:lstStyle/>
          <a:p>
            <a:pPr>
              <a:lnSpc>
                <a:spcPct val="140000"/>
              </a:lnSpc>
              <a:spcBef>
                <a:spcPct val="50000"/>
              </a:spcBef>
              <a:defRPr/>
            </a:pPr>
            <a:r>
              <a:rPr kumimoji="0" lang="zh-CN" altLang="en-US" dirty="0">
                <a:solidFill>
                  <a:srgbClr val="FFFF00"/>
                </a:solidFill>
                <a:latin typeface="仿宋_GB2312" pitchFamily="49" charset="-122"/>
              </a:rPr>
              <a:t>表明：</a:t>
            </a:r>
            <a:r>
              <a:rPr kumimoji="0" lang="zh-CN" altLang="en-US" dirty="0">
                <a:solidFill>
                  <a:schemeClr val="bg1"/>
                </a:solidFill>
                <a:latin typeface="仿宋_GB2312" pitchFamily="49" charset="-122"/>
              </a:rPr>
              <a:t>系统从外界吸收的热量</a:t>
            </a:r>
            <a:r>
              <a:rPr kumimoji="0" lang="en-US" altLang="zh-CN" i="1" dirty="0">
                <a:solidFill>
                  <a:srgbClr val="FF9900"/>
                </a:solidFill>
              </a:rPr>
              <a:t>Q</a:t>
            </a:r>
            <a:r>
              <a:rPr kumimoji="0" lang="zh-CN" altLang="en-US" dirty="0">
                <a:solidFill>
                  <a:schemeClr val="bg1"/>
                </a:solidFill>
                <a:latin typeface="仿宋_GB2312" pitchFamily="49" charset="-122"/>
              </a:rPr>
              <a:t>，一部分使系统的内能增加</a:t>
            </a:r>
            <a:r>
              <a:rPr lang="el-GR" altLang="zh-CN" dirty="0">
                <a:solidFill>
                  <a:srgbClr val="FF9900"/>
                </a:solidFill>
                <a:effectLst>
                  <a:outerShdw blurRad="38100" dist="38100" dir="2700000" algn="tl">
                    <a:srgbClr val="000000"/>
                  </a:outerShdw>
                </a:effectLst>
              </a:rPr>
              <a:t>Δ</a:t>
            </a:r>
            <a:r>
              <a:rPr lang="en-US" altLang="zh-CN" i="1" dirty="0">
                <a:solidFill>
                  <a:srgbClr val="FF9900"/>
                </a:solidFill>
                <a:effectLst>
                  <a:outerShdw blurRad="38100" dist="38100" dir="2700000" algn="tl">
                    <a:srgbClr val="000000"/>
                  </a:outerShdw>
                </a:effectLst>
              </a:rPr>
              <a:t>E</a:t>
            </a:r>
            <a:r>
              <a:rPr kumimoji="0" lang="zh-CN" altLang="en-US" dirty="0">
                <a:solidFill>
                  <a:schemeClr val="bg1"/>
                </a:solidFill>
                <a:latin typeface="仿宋_GB2312" pitchFamily="49" charset="-122"/>
              </a:rPr>
              <a:t>，而另一部分用于系统对外界作功 </a:t>
            </a:r>
            <a:r>
              <a:rPr kumimoji="0" lang="en-US" altLang="zh-CN" i="1" dirty="0">
                <a:solidFill>
                  <a:srgbClr val="FF9900"/>
                </a:solidFill>
              </a:rPr>
              <a:t>A </a:t>
            </a:r>
            <a:endParaRPr kumimoji="0" lang="en-US" altLang="zh-CN" dirty="0">
              <a:solidFill>
                <a:schemeClr val="bg1"/>
              </a:solidFill>
              <a:latin typeface="仿宋_GB2312" pitchFamily="49" charset="-122"/>
            </a:endParaRPr>
          </a:p>
        </p:txBody>
      </p:sp>
      <p:sp>
        <p:nvSpPr>
          <p:cNvPr id="43035" name="Text Box 27">
            <a:extLst>
              <a:ext uri="{FF2B5EF4-FFF2-40B4-BE49-F238E27FC236}">
                <a16:creationId xmlns:a16="http://schemas.microsoft.com/office/drawing/2014/main" id="{94E55CD9-BD4C-4B02-B422-4BC7BE309218}"/>
              </a:ext>
            </a:extLst>
          </p:cNvPr>
          <p:cNvSpPr txBox="1">
            <a:spLocks noChangeArrowheads="1"/>
          </p:cNvSpPr>
          <p:nvPr/>
        </p:nvSpPr>
        <p:spPr bwMode="auto">
          <a:xfrm>
            <a:off x="928688" y="4895850"/>
            <a:ext cx="7489825" cy="457200"/>
          </a:xfrm>
          <a:prstGeom prst="rect">
            <a:avLst/>
          </a:prstGeom>
          <a:noFill/>
          <a:ln w="12700">
            <a:noFill/>
            <a:miter lim="800000"/>
            <a:headEnd type="none" w="sm" len="sm"/>
            <a:tailEnd type="none" w="sm" len="sm"/>
          </a:ln>
          <a:effectLst/>
        </p:spPr>
        <p:txBody>
          <a:bodyPr>
            <a:spAutoFit/>
          </a:bodyPr>
          <a:lstStyle/>
          <a:p>
            <a:pPr>
              <a:spcAft>
                <a:spcPct val="20000"/>
              </a:spcAft>
              <a:buClr>
                <a:srgbClr val="FFFF00"/>
              </a:buClr>
              <a:buSzPct val="75000"/>
              <a:buFont typeface="Monotype Sorts" pitchFamily="2" charset="2"/>
              <a:buNone/>
              <a:defRPr/>
            </a:pPr>
            <a:r>
              <a:rPr lang="en-US" altLang="zh-CN" dirty="0">
                <a:solidFill>
                  <a:srgbClr val="FFCC66"/>
                </a:solidFill>
                <a:effectLst>
                  <a:outerShdw blurRad="38100" dist="38100" dir="2700000" algn="tl">
                    <a:srgbClr val="000000"/>
                  </a:outerShdw>
                </a:effectLst>
              </a:rPr>
              <a:t>△</a:t>
            </a:r>
            <a:r>
              <a:rPr lang="en-US" altLang="zh-CN" i="1" dirty="0">
                <a:solidFill>
                  <a:srgbClr val="FFCC66"/>
                </a:solidFill>
                <a:effectLst>
                  <a:outerShdw blurRad="38100" dist="38100" dir="2700000" algn="tl">
                    <a:srgbClr val="000000"/>
                  </a:outerShdw>
                </a:effectLst>
              </a:rPr>
              <a:t>E </a:t>
            </a:r>
            <a:r>
              <a:rPr lang="en-US" altLang="zh-CN" dirty="0">
                <a:solidFill>
                  <a:srgbClr val="FFCC66"/>
                </a:solidFill>
                <a:effectLst>
                  <a:outerShdw blurRad="38100" dist="38100" dir="2700000" algn="tl">
                    <a:srgbClr val="000000"/>
                  </a:outerShdw>
                </a:effectLst>
              </a:rPr>
              <a:t>:</a:t>
            </a:r>
            <a:r>
              <a:rPr lang="en-US" altLang="zh-CN" dirty="0">
                <a:solidFill>
                  <a:srgbClr val="FF3300"/>
                </a:solidFill>
                <a:effectLst>
                  <a:outerShdw blurRad="38100" dist="38100" dir="2700000" algn="tl">
                    <a:srgbClr val="000000"/>
                  </a:outerShdw>
                </a:effectLst>
              </a:rPr>
              <a:t> </a:t>
            </a:r>
            <a:r>
              <a:rPr lang="zh-CN" altLang="en-US" dirty="0">
                <a:solidFill>
                  <a:schemeClr val="bg1"/>
                </a:solidFill>
                <a:effectLst>
                  <a:outerShdw blurRad="38100" dist="38100" dir="2700000" algn="tl">
                    <a:srgbClr val="000000"/>
                  </a:outerShdw>
                </a:effectLst>
              </a:rPr>
              <a:t>系统内能增加为正</a:t>
            </a:r>
            <a:r>
              <a:rPr lang="zh-CN" altLang="en-US" dirty="0">
                <a:solidFill>
                  <a:schemeClr val="bg1"/>
                </a:solidFill>
              </a:rPr>
              <a:t>，</a:t>
            </a:r>
            <a:r>
              <a:rPr lang="zh-CN" altLang="en-US" dirty="0">
                <a:solidFill>
                  <a:schemeClr val="bg1"/>
                </a:solidFill>
                <a:effectLst>
                  <a:outerShdw blurRad="38100" dist="38100" dir="2700000" algn="tl">
                    <a:srgbClr val="000000"/>
                  </a:outerShdw>
                </a:effectLst>
              </a:rPr>
              <a:t>内能减少为负</a:t>
            </a:r>
            <a:endParaRPr lang="en-US" altLang="zh-CN" dirty="0">
              <a:solidFill>
                <a:schemeClr val="bg1"/>
              </a:solidFill>
              <a:effectLst>
                <a:outerShdw blurRad="38100" dist="38100" dir="2700000" algn="tl">
                  <a:srgbClr val="000000"/>
                </a:outerShdw>
              </a:effectLst>
              <a:latin typeface="楷体_GB2312" pitchFamily="49" charset="-122"/>
              <a:ea typeface="楷体_GB2312" pitchFamily="49" charset="-122"/>
            </a:endParaRPr>
          </a:p>
        </p:txBody>
      </p:sp>
      <p:sp>
        <p:nvSpPr>
          <p:cNvPr id="43036" name="Text Box 28">
            <a:extLst>
              <a:ext uri="{FF2B5EF4-FFF2-40B4-BE49-F238E27FC236}">
                <a16:creationId xmlns:a16="http://schemas.microsoft.com/office/drawing/2014/main" id="{59D96A56-44BC-4A17-8B68-8ECC27B11464}"/>
              </a:ext>
            </a:extLst>
          </p:cNvPr>
          <p:cNvSpPr txBox="1">
            <a:spLocks noChangeArrowheads="1"/>
          </p:cNvSpPr>
          <p:nvPr/>
        </p:nvSpPr>
        <p:spPr bwMode="auto">
          <a:xfrm>
            <a:off x="971550" y="5454650"/>
            <a:ext cx="7272338" cy="457200"/>
          </a:xfrm>
          <a:prstGeom prst="rect">
            <a:avLst/>
          </a:prstGeom>
          <a:noFill/>
          <a:ln w="12700">
            <a:noFill/>
            <a:miter lim="800000"/>
            <a:headEnd type="none" w="sm" len="sm"/>
            <a:tailEnd type="none" w="sm" len="sm"/>
          </a:ln>
          <a:effectLst/>
        </p:spPr>
        <p:txBody>
          <a:bodyPr>
            <a:spAutoFit/>
          </a:bodyPr>
          <a:lstStyle/>
          <a:p>
            <a:pPr>
              <a:spcAft>
                <a:spcPct val="20000"/>
              </a:spcAft>
              <a:buClr>
                <a:srgbClr val="FFFF00"/>
              </a:buClr>
              <a:buSzPct val="75000"/>
              <a:buFont typeface="Monotype Sorts" pitchFamily="2" charset="2"/>
              <a:buNone/>
              <a:defRPr/>
            </a:pPr>
            <a:r>
              <a:rPr lang="en-US" altLang="zh-CN" i="1" dirty="0">
                <a:solidFill>
                  <a:srgbClr val="FFCC66"/>
                </a:solidFill>
                <a:effectLst>
                  <a:outerShdw blurRad="38100" dist="38100" dir="2700000" algn="tl">
                    <a:srgbClr val="000000"/>
                  </a:outerShdw>
                </a:effectLst>
              </a:rPr>
              <a:t>A</a:t>
            </a:r>
            <a:r>
              <a:rPr lang="en-US" altLang="zh-CN" dirty="0">
                <a:solidFill>
                  <a:srgbClr val="FFCC66"/>
                </a:solidFill>
                <a:effectLst>
                  <a:outerShdw blurRad="38100" dist="38100" dir="2700000" algn="tl">
                    <a:srgbClr val="000000"/>
                  </a:outerShdw>
                </a:effectLst>
              </a:rPr>
              <a:t>:</a:t>
            </a:r>
            <a:r>
              <a:rPr lang="en-US" altLang="zh-CN" dirty="0">
                <a:solidFill>
                  <a:srgbClr val="FF3300"/>
                </a:solidFill>
              </a:rPr>
              <a:t> </a:t>
            </a:r>
            <a:r>
              <a:rPr lang="zh-CN" altLang="en-US" dirty="0">
                <a:solidFill>
                  <a:schemeClr val="bg1"/>
                </a:solidFill>
                <a:latin typeface="仿宋_GB2312" pitchFamily="49" charset="-122"/>
              </a:rPr>
              <a:t>系统对外界作功为正，外界对系统作功为负</a:t>
            </a:r>
            <a:endParaRPr lang="en-US" altLang="zh-CN" dirty="0">
              <a:solidFill>
                <a:schemeClr val="bg1"/>
              </a:solidFill>
              <a:latin typeface="仿宋_GB2312" pitchFamily="49" charset="-122"/>
            </a:endParaRPr>
          </a:p>
        </p:txBody>
      </p:sp>
      <p:sp>
        <p:nvSpPr>
          <p:cNvPr id="43037" name="Text Box 29">
            <a:extLst>
              <a:ext uri="{FF2B5EF4-FFF2-40B4-BE49-F238E27FC236}">
                <a16:creationId xmlns:a16="http://schemas.microsoft.com/office/drawing/2014/main" id="{9EF04535-C119-4BBE-B57D-5C8BA16D103F}"/>
              </a:ext>
            </a:extLst>
          </p:cNvPr>
          <p:cNvSpPr txBox="1">
            <a:spLocks noChangeArrowheads="1"/>
          </p:cNvSpPr>
          <p:nvPr/>
        </p:nvSpPr>
        <p:spPr bwMode="auto">
          <a:xfrm>
            <a:off x="928688" y="4324350"/>
            <a:ext cx="7072312" cy="457200"/>
          </a:xfrm>
          <a:prstGeom prst="rect">
            <a:avLst/>
          </a:prstGeom>
          <a:noFill/>
          <a:ln w="12700">
            <a:noFill/>
            <a:miter lim="800000"/>
            <a:headEnd type="none" w="sm" len="sm"/>
            <a:tailEnd type="none" w="sm" len="sm"/>
          </a:ln>
          <a:effectLst/>
        </p:spPr>
        <p:txBody>
          <a:bodyPr>
            <a:spAutoFit/>
          </a:bodyPr>
          <a:lstStyle/>
          <a:p>
            <a:pPr>
              <a:spcAft>
                <a:spcPct val="20000"/>
              </a:spcAft>
              <a:buClr>
                <a:srgbClr val="FFFF00"/>
              </a:buClr>
              <a:buSzPct val="75000"/>
              <a:buFont typeface="Monotype Sorts" pitchFamily="2" charset="2"/>
              <a:buNone/>
              <a:defRPr/>
            </a:pPr>
            <a:r>
              <a:rPr lang="en-US" altLang="zh-CN" dirty="0">
                <a:solidFill>
                  <a:srgbClr val="66FF33"/>
                </a:solidFill>
                <a:effectLst>
                  <a:outerShdw blurRad="38100" dist="38100" dir="2700000" algn="tl">
                    <a:srgbClr val="000000"/>
                  </a:outerShdw>
                </a:effectLst>
              </a:rPr>
              <a:t> </a:t>
            </a:r>
            <a:r>
              <a:rPr lang="en-US" altLang="zh-CN" i="1" dirty="0">
                <a:solidFill>
                  <a:srgbClr val="FFCC66"/>
                </a:solidFill>
                <a:effectLst>
                  <a:outerShdw blurRad="38100" dist="38100" dir="2700000" algn="tl">
                    <a:srgbClr val="000000"/>
                  </a:outerShdw>
                </a:effectLst>
              </a:rPr>
              <a:t>Q </a:t>
            </a:r>
            <a:r>
              <a:rPr lang="en-US" altLang="zh-CN" dirty="0">
                <a:solidFill>
                  <a:srgbClr val="FFCC66"/>
                </a:solidFill>
                <a:effectLst>
                  <a:outerShdw blurRad="38100" dist="38100" dir="2700000" algn="tl">
                    <a:srgbClr val="000000"/>
                  </a:outerShdw>
                </a:effectLst>
              </a:rPr>
              <a:t>:</a:t>
            </a:r>
            <a:r>
              <a:rPr lang="en-US" altLang="zh-CN" dirty="0">
                <a:solidFill>
                  <a:srgbClr val="66FF33"/>
                </a:solidFill>
                <a:effectLst>
                  <a:outerShdw blurRad="38100" dist="38100" dir="2700000" algn="tl">
                    <a:srgbClr val="000000"/>
                  </a:outerShdw>
                </a:effectLst>
              </a:rPr>
              <a:t> </a:t>
            </a:r>
            <a:r>
              <a:rPr lang="zh-CN" altLang="en-US" dirty="0">
                <a:solidFill>
                  <a:schemeClr val="bg1"/>
                </a:solidFill>
                <a:effectLst>
                  <a:outerShdw blurRad="38100" dist="38100" dir="2700000" algn="tl">
                    <a:srgbClr val="000000"/>
                  </a:outerShdw>
                </a:effectLst>
                <a:latin typeface="宋体" pitchFamily="2" charset="-122"/>
              </a:rPr>
              <a:t>系统从外界吸收热量为正，</a:t>
            </a:r>
            <a:r>
              <a:rPr lang="zh-CN" altLang="en-US" dirty="0">
                <a:solidFill>
                  <a:schemeClr val="bg1"/>
                </a:solidFill>
                <a:effectLst>
                  <a:outerShdw blurRad="38100" dist="38100" dir="2700000" algn="tl">
                    <a:srgbClr val="000000"/>
                  </a:outerShdw>
                </a:effectLst>
                <a:latin typeface="Arial" pitchFamily="34" charset="0"/>
              </a:rPr>
              <a:t>放热为负</a:t>
            </a:r>
            <a:endParaRPr lang="en-US" altLang="zh-CN" dirty="0">
              <a:solidFill>
                <a:schemeClr val="bg1"/>
              </a:solidFill>
              <a:effectLst>
                <a:outerShdw blurRad="38100" dist="38100" dir="2700000" algn="tl">
                  <a:srgbClr val="000000"/>
                </a:outerShdw>
              </a:effectLst>
              <a:latin typeface="楷体_GB2312" pitchFamily="49" charset="-122"/>
              <a:ea typeface="楷体_GB2312" pitchFamily="49" charset="-122"/>
            </a:endParaRPr>
          </a:p>
        </p:txBody>
      </p:sp>
      <p:sp>
        <p:nvSpPr>
          <p:cNvPr id="43038" name="Rectangle 30">
            <a:extLst>
              <a:ext uri="{FF2B5EF4-FFF2-40B4-BE49-F238E27FC236}">
                <a16:creationId xmlns:a16="http://schemas.microsoft.com/office/drawing/2014/main" id="{9132443D-77CB-4E40-A821-C8A40C3C2384}"/>
              </a:ext>
            </a:extLst>
          </p:cNvPr>
          <p:cNvSpPr>
            <a:spLocks noChangeArrowheads="1"/>
          </p:cNvSpPr>
          <p:nvPr/>
        </p:nvSpPr>
        <p:spPr bwMode="auto">
          <a:xfrm>
            <a:off x="749300" y="3714750"/>
            <a:ext cx="7037388" cy="461963"/>
          </a:xfrm>
          <a:prstGeom prst="rect">
            <a:avLst/>
          </a:prstGeom>
          <a:noFill/>
          <a:ln w="9525">
            <a:noFill/>
            <a:miter lim="800000"/>
            <a:headEnd/>
            <a:tailEnd/>
          </a:ln>
          <a:effectLst/>
        </p:spPr>
        <p:txBody>
          <a:bodyPr>
            <a:spAutoFit/>
          </a:bodyPr>
          <a:lstStyle/>
          <a:p>
            <a:pPr>
              <a:defRPr/>
            </a:pPr>
            <a:r>
              <a:rPr kumimoji="0" lang="en-US" altLang="zh-CN" i="1" dirty="0">
                <a:solidFill>
                  <a:srgbClr val="FFCC00"/>
                </a:solidFill>
                <a:effectLst>
                  <a:outerShdw blurRad="38100" dist="38100" dir="2700000" algn="tl">
                    <a:srgbClr val="000000"/>
                  </a:outerShdw>
                </a:effectLst>
              </a:rPr>
              <a:t>Q</a:t>
            </a:r>
            <a:r>
              <a:rPr kumimoji="0" lang="zh-CN" altLang="en-US" dirty="0">
                <a:solidFill>
                  <a:srgbClr val="FFCC00"/>
                </a:solidFill>
                <a:effectLst>
                  <a:outerShdw blurRad="38100" dist="38100" dir="2700000" algn="tl">
                    <a:srgbClr val="000000"/>
                  </a:outerShdw>
                </a:effectLst>
              </a:rPr>
              <a:t>、</a:t>
            </a:r>
            <a:r>
              <a:rPr kumimoji="0" lang="el-GR" altLang="zh-CN" dirty="0">
                <a:solidFill>
                  <a:srgbClr val="FFCC00"/>
                </a:solidFill>
                <a:effectLst>
                  <a:outerShdw blurRad="38100" dist="38100" dir="2700000" algn="tl">
                    <a:srgbClr val="000000"/>
                  </a:outerShdw>
                </a:effectLst>
              </a:rPr>
              <a:t>Δ</a:t>
            </a:r>
            <a:r>
              <a:rPr kumimoji="0" lang="en-US" altLang="zh-CN" i="1" dirty="0">
                <a:solidFill>
                  <a:srgbClr val="FFCC00"/>
                </a:solidFill>
                <a:effectLst>
                  <a:outerShdw blurRad="38100" dist="38100" dir="2700000" algn="tl">
                    <a:srgbClr val="000000"/>
                  </a:outerShdw>
                </a:effectLst>
              </a:rPr>
              <a:t>E</a:t>
            </a:r>
            <a:r>
              <a:rPr kumimoji="0" lang="zh-CN" altLang="en-US" dirty="0">
                <a:solidFill>
                  <a:srgbClr val="FFCC00"/>
                </a:solidFill>
                <a:effectLst>
                  <a:outerShdw blurRad="38100" dist="38100" dir="2700000" algn="tl">
                    <a:srgbClr val="000000"/>
                  </a:outerShdw>
                </a:effectLst>
              </a:rPr>
              <a:t>、</a:t>
            </a:r>
            <a:r>
              <a:rPr kumimoji="0" lang="en-US" altLang="zh-CN" i="1" dirty="0">
                <a:solidFill>
                  <a:srgbClr val="FFCC00"/>
                </a:solidFill>
                <a:effectLst>
                  <a:outerShdw blurRad="38100" dist="38100" dir="2700000" algn="tl">
                    <a:srgbClr val="000000"/>
                  </a:outerShdw>
                </a:effectLst>
              </a:rPr>
              <a:t>A </a:t>
            </a:r>
            <a:r>
              <a:rPr kumimoji="0" lang="zh-CN" altLang="en-US" dirty="0">
                <a:solidFill>
                  <a:srgbClr val="00FFFF"/>
                </a:solidFill>
                <a:effectLst>
                  <a:outerShdw blurRad="38100" dist="38100" dir="2700000" algn="tl">
                    <a:srgbClr val="000000"/>
                  </a:outerShdw>
                </a:effectLst>
              </a:rPr>
              <a:t>都是代数量，其正负号意义如下</a:t>
            </a:r>
          </a:p>
        </p:txBody>
      </p:sp>
      <p:sp>
        <p:nvSpPr>
          <p:cNvPr id="43039" name="Text Box 31">
            <a:extLst>
              <a:ext uri="{FF2B5EF4-FFF2-40B4-BE49-F238E27FC236}">
                <a16:creationId xmlns:a16="http://schemas.microsoft.com/office/drawing/2014/main" id="{31B2C86E-474F-4161-B8FC-B49672D1DAF6}"/>
              </a:ext>
            </a:extLst>
          </p:cNvPr>
          <p:cNvSpPr txBox="1">
            <a:spLocks noChangeArrowheads="1"/>
          </p:cNvSpPr>
          <p:nvPr/>
        </p:nvSpPr>
        <p:spPr bwMode="auto">
          <a:xfrm>
            <a:off x="968375" y="6005513"/>
            <a:ext cx="503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对于无限小的状态变化过程</a:t>
            </a:r>
            <a:endParaRPr lang="zh-CN" altLang="en-US">
              <a:solidFill>
                <a:schemeClr val="bg1"/>
              </a:solidFill>
              <a:latin typeface="Arial" panose="020B0604020202020204" pitchFamily="34" charset="0"/>
            </a:endParaRPr>
          </a:p>
        </p:txBody>
      </p:sp>
      <p:graphicFrame>
        <p:nvGraphicFramePr>
          <p:cNvPr id="144388" name="Object 4">
            <a:extLst>
              <a:ext uri="{FF2B5EF4-FFF2-40B4-BE49-F238E27FC236}">
                <a16:creationId xmlns:a16="http://schemas.microsoft.com/office/drawing/2014/main" id="{231A06AF-A475-419F-9965-1645F520D388}"/>
              </a:ext>
            </a:extLst>
          </p:cNvPr>
          <p:cNvGraphicFramePr>
            <a:graphicFrameLocks noChangeAspect="1"/>
          </p:cNvGraphicFramePr>
          <p:nvPr/>
        </p:nvGraphicFramePr>
        <p:xfrm>
          <a:off x="1617663" y="1857375"/>
          <a:ext cx="3097212" cy="368300"/>
        </p:xfrm>
        <a:graphic>
          <a:graphicData uri="http://schemas.openxmlformats.org/presentationml/2006/ole">
            <mc:AlternateContent xmlns:mc="http://schemas.openxmlformats.org/markup-compatibility/2006">
              <mc:Choice xmlns:v="urn:schemas-microsoft-com:vml" Requires="v">
                <p:oleObj spid="_x0000_s310288" name="公式" r:id="rId3" imgW="3057582" imgH="333409" progId="Equation.3">
                  <p:embed/>
                </p:oleObj>
              </mc:Choice>
              <mc:Fallback>
                <p:oleObj name="公式" r:id="rId3" imgW="3057582" imgH="333409" progId="Equation.3">
                  <p:embed/>
                  <p:pic>
                    <p:nvPicPr>
                      <p:cNvPr id="144388" name="Object 4">
                        <a:extLst>
                          <a:ext uri="{FF2B5EF4-FFF2-40B4-BE49-F238E27FC236}">
                            <a16:creationId xmlns:a16="http://schemas.microsoft.com/office/drawing/2014/main" id="{231A06AF-A475-419F-9965-1645F520D3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663" y="1857375"/>
                        <a:ext cx="3097212" cy="368300"/>
                      </a:xfrm>
                      <a:prstGeom prst="rect">
                        <a:avLst/>
                      </a:prstGeom>
                      <a:solidFill>
                        <a:srgbClr val="00FFFF">
                          <a:alpha val="20000"/>
                        </a:srgbClr>
                      </a:solidFill>
                      <a:ln w="9525">
                        <a:solidFill>
                          <a:srgbClr val="FFFFFF">
                            <a:alpha val="50195"/>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389" name="Object 5">
            <a:extLst>
              <a:ext uri="{FF2B5EF4-FFF2-40B4-BE49-F238E27FC236}">
                <a16:creationId xmlns:a16="http://schemas.microsoft.com/office/drawing/2014/main" id="{DCD0E6A5-F585-44A6-9D27-8F90BD5CF75C}"/>
              </a:ext>
            </a:extLst>
          </p:cNvPr>
          <p:cNvGraphicFramePr>
            <a:graphicFrameLocks/>
          </p:cNvGraphicFramePr>
          <p:nvPr/>
        </p:nvGraphicFramePr>
        <p:xfrm>
          <a:off x="5072063" y="6038850"/>
          <a:ext cx="2214562" cy="461963"/>
        </p:xfrm>
        <a:graphic>
          <a:graphicData uri="http://schemas.openxmlformats.org/presentationml/2006/ole">
            <mc:AlternateContent xmlns:mc="http://schemas.openxmlformats.org/markup-compatibility/2006">
              <mc:Choice xmlns:v="urn:schemas-microsoft-com:vml" Requires="v">
                <p:oleObj spid="_x0000_s310289" name="公式" r:id="rId5" imgW="1638275" imgH="304936" progId="Equation.3">
                  <p:embed/>
                </p:oleObj>
              </mc:Choice>
              <mc:Fallback>
                <p:oleObj name="公式" r:id="rId5" imgW="1638275" imgH="304936" progId="Equation.3">
                  <p:embed/>
                  <p:pic>
                    <p:nvPicPr>
                      <p:cNvPr id="144389" name="Object 5">
                        <a:extLst>
                          <a:ext uri="{FF2B5EF4-FFF2-40B4-BE49-F238E27FC236}">
                            <a16:creationId xmlns:a16="http://schemas.microsoft.com/office/drawing/2014/main" id="{DCD0E6A5-F585-44A6-9D27-8F90BD5CF75C}"/>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2063" y="6038850"/>
                        <a:ext cx="2214562"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8" name="灯片编号占位符 1">
            <a:extLst>
              <a:ext uri="{FF2B5EF4-FFF2-40B4-BE49-F238E27FC236}">
                <a16:creationId xmlns:a16="http://schemas.microsoft.com/office/drawing/2014/main" id="{5D25B052-FF21-4D5E-BFD6-0AF3D06A28FB}"/>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C2A9A97-37E7-401D-80CD-FDFE99C92D9B}" type="slidenum">
              <a:rPr lang="en-US" altLang="zh-CN" b="0">
                <a:solidFill>
                  <a:srgbClr val="FF00FF"/>
                </a:solidFill>
              </a:rPr>
              <a:pPr eaLnBrk="1" hangingPunct="1"/>
              <a:t>15</a:t>
            </a:fld>
            <a:r>
              <a:rPr lang="en-US" altLang="zh-CN" b="0">
                <a:solidFill>
                  <a:srgbClr val="FF00FF"/>
                </a:solidFill>
              </a:rPr>
              <a:t>/28</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22"/>
                                        </p:tgtEl>
                                        <p:attrNameLst>
                                          <p:attrName>style.visibility</p:attrName>
                                        </p:attrNameLst>
                                      </p:cBhvr>
                                      <p:to>
                                        <p:strVal val="visible"/>
                                      </p:to>
                                    </p:set>
                                    <p:animEffect transition="in" filter="wipe(left)">
                                      <p:cBhvr>
                                        <p:cTn id="7" dur="500"/>
                                        <p:tgtEl>
                                          <p:spTgt spid="4302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4388"/>
                                        </p:tgtEl>
                                        <p:attrNameLst>
                                          <p:attrName>style.visibility</p:attrName>
                                        </p:attrNameLst>
                                      </p:cBhvr>
                                      <p:to>
                                        <p:strVal val="visible"/>
                                      </p:to>
                                    </p:set>
                                    <p:animEffect transition="in" filter="wipe(left)">
                                      <p:cBhvr>
                                        <p:cTn id="11" dur="500"/>
                                        <p:tgtEl>
                                          <p:spTgt spid="1443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031"/>
                                        </p:tgtEl>
                                        <p:attrNameLst>
                                          <p:attrName>style.visibility</p:attrName>
                                        </p:attrNameLst>
                                      </p:cBhvr>
                                      <p:to>
                                        <p:strVal val="visible"/>
                                      </p:to>
                                    </p:set>
                                    <p:animEffect transition="in" filter="wipe(left)">
                                      <p:cBhvr>
                                        <p:cTn id="16" dur="500"/>
                                        <p:tgtEl>
                                          <p:spTgt spid="430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3034"/>
                                        </p:tgtEl>
                                        <p:attrNameLst>
                                          <p:attrName>style.visibility</p:attrName>
                                        </p:attrNameLst>
                                      </p:cBhvr>
                                      <p:to>
                                        <p:strVal val="visible"/>
                                      </p:to>
                                    </p:set>
                                    <p:animEffect transition="in" filter="wipe(left)">
                                      <p:cBhvr>
                                        <p:cTn id="21" dur="500"/>
                                        <p:tgtEl>
                                          <p:spTgt spid="4303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38"/>
                                        </p:tgtEl>
                                        <p:attrNameLst>
                                          <p:attrName>style.visibility</p:attrName>
                                        </p:attrNameLst>
                                      </p:cBhvr>
                                      <p:to>
                                        <p:strVal val="visible"/>
                                      </p:to>
                                    </p:set>
                                    <p:animEffect transition="in" filter="wipe(left)">
                                      <p:cBhvr>
                                        <p:cTn id="26" dur="500"/>
                                        <p:tgtEl>
                                          <p:spTgt spid="430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3037"/>
                                        </p:tgtEl>
                                        <p:attrNameLst>
                                          <p:attrName>style.visibility</p:attrName>
                                        </p:attrNameLst>
                                      </p:cBhvr>
                                      <p:to>
                                        <p:strVal val="visible"/>
                                      </p:to>
                                    </p:set>
                                    <p:animEffect transition="in" filter="wipe(left)">
                                      <p:cBhvr>
                                        <p:cTn id="31" dur="500"/>
                                        <p:tgtEl>
                                          <p:spTgt spid="430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3035"/>
                                        </p:tgtEl>
                                        <p:attrNameLst>
                                          <p:attrName>style.visibility</p:attrName>
                                        </p:attrNameLst>
                                      </p:cBhvr>
                                      <p:to>
                                        <p:strVal val="visible"/>
                                      </p:to>
                                    </p:set>
                                    <p:animEffect transition="in" filter="wipe(left)">
                                      <p:cBhvr>
                                        <p:cTn id="36" dur="500"/>
                                        <p:tgtEl>
                                          <p:spTgt spid="4303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3036"/>
                                        </p:tgtEl>
                                        <p:attrNameLst>
                                          <p:attrName>style.visibility</p:attrName>
                                        </p:attrNameLst>
                                      </p:cBhvr>
                                      <p:to>
                                        <p:strVal val="visible"/>
                                      </p:to>
                                    </p:set>
                                    <p:animEffect transition="in" filter="wipe(left)">
                                      <p:cBhvr>
                                        <p:cTn id="41" dur="500"/>
                                        <p:tgtEl>
                                          <p:spTgt spid="430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3039"/>
                                        </p:tgtEl>
                                        <p:attrNameLst>
                                          <p:attrName>style.visibility</p:attrName>
                                        </p:attrNameLst>
                                      </p:cBhvr>
                                      <p:to>
                                        <p:strVal val="visible"/>
                                      </p:to>
                                    </p:set>
                                    <p:animEffect transition="in" filter="wipe(left)">
                                      <p:cBhvr>
                                        <p:cTn id="46" dur="500"/>
                                        <p:tgtEl>
                                          <p:spTgt spid="43039"/>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144389"/>
                                        </p:tgtEl>
                                        <p:attrNameLst>
                                          <p:attrName>style.visibility</p:attrName>
                                        </p:attrNameLst>
                                      </p:cBhvr>
                                      <p:to>
                                        <p:strVal val="visible"/>
                                      </p:to>
                                    </p:set>
                                    <p:animEffect transition="in" filter="wipe(left)">
                                      <p:cBhvr>
                                        <p:cTn id="50" dur="500"/>
                                        <p:tgtEl>
                                          <p:spTgt spid="144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2" grpId="0"/>
      <p:bldP spid="43031" grpId="0"/>
      <p:bldP spid="43034" grpId="0" animBg="1"/>
      <p:bldP spid="43035" grpId="0" autoUpdateAnimBg="0"/>
      <p:bldP spid="43036" grpId="0" autoUpdateAnimBg="0"/>
      <p:bldP spid="43037" grpId="0" autoUpdateAnimBg="0"/>
      <p:bldP spid="43038" grpId="0"/>
      <p:bldP spid="4303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04" name="Rectangle 16">
            <a:extLst>
              <a:ext uri="{FF2B5EF4-FFF2-40B4-BE49-F238E27FC236}">
                <a16:creationId xmlns:a16="http://schemas.microsoft.com/office/drawing/2014/main" id="{5CEE6B1B-0095-43FD-83B1-12A33D65BD34}"/>
              </a:ext>
            </a:extLst>
          </p:cNvPr>
          <p:cNvSpPr>
            <a:spLocks noChangeArrowheads="1"/>
          </p:cNvSpPr>
          <p:nvPr/>
        </p:nvSpPr>
        <p:spPr bwMode="auto">
          <a:xfrm>
            <a:off x="928688" y="5942013"/>
            <a:ext cx="75723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ea typeface="楷体_GB2312" pitchFamily="49" charset="-122"/>
              </a:rPr>
              <a:t>3  </a:t>
            </a:r>
            <a:r>
              <a:rPr lang="zh-CN" altLang="en-US">
                <a:solidFill>
                  <a:schemeClr val="bg1"/>
                </a:solidFill>
                <a:ea typeface="楷体_GB2312" pitchFamily="49" charset="-122"/>
              </a:rPr>
              <a:t>热力学第一定律适用于任何系统（气、液、固态）  </a:t>
            </a:r>
          </a:p>
        </p:txBody>
      </p:sp>
      <p:sp>
        <p:nvSpPr>
          <p:cNvPr id="293909" name="Rectangle 21">
            <a:extLst>
              <a:ext uri="{FF2B5EF4-FFF2-40B4-BE49-F238E27FC236}">
                <a16:creationId xmlns:a16="http://schemas.microsoft.com/office/drawing/2014/main" id="{5B310036-5C6A-465E-ADEB-2514045F51FA}"/>
              </a:ext>
            </a:extLst>
          </p:cNvPr>
          <p:cNvSpPr>
            <a:spLocks noChangeArrowheads="1"/>
          </p:cNvSpPr>
          <p:nvPr/>
        </p:nvSpPr>
        <p:spPr bwMode="auto">
          <a:xfrm>
            <a:off x="209550" y="214313"/>
            <a:ext cx="110648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ea typeface="楷体_GB2312" pitchFamily="49" charset="-122"/>
              </a:rPr>
              <a:t>例        </a:t>
            </a:r>
          </a:p>
        </p:txBody>
      </p:sp>
      <p:sp>
        <p:nvSpPr>
          <p:cNvPr id="293910" name="Line 22">
            <a:extLst>
              <a:ext uri="{FF2B5EF4-FFF2-40B4-BE49-F238E27FC236}">
                <a16:creationId xmlns:a16="http://schemas.microsoft.com/office/drawing/2014/main" id="{1A8EAFFE-CA50-4E49-A386-95F755BFE10C}"/>
              </a:ext>
            </a:extLst>
          </p:cNvPr>
          <p:cNvSpPr>
            <a:spLocks noChangeShapeType="1"/>
          </p:cNvSpPr>
          <p:nvPr/>
        </p:nvSpPr>
        <p:spPr bwMode="auto">
          <a:xfrm>
            <a:off x="742950" y="2851150"/>
            <a:ext cx="2514600" cy="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0" anchor="ctr"/>
          <a:lstStyle/>
          <a:p>
            <a:endParaRPr lang="zh-CN" altLang="en-US"/>
          </a:p>
        </p:txBody>
      </p:sp>
      <p:sp>
        <p:nvSpPr>
          <p:cNvPr id="293911" name="Line 23">
            <a:extLst>
              <a:ext uri="{FF2B5EF4-FFF2-40B4-BE49-F238E27FC236}">
                <a16:creationId xmlns:a16="http://schemas.microsoft.com/office/drawing/2014/main" id="{D3C30AFA-A6BA-4E63-AF48-99C2FCD197A7}"/>
              </a:ext>
            </a:extLst>
          </p:cNvPr>
          <p:cNvSpPr>
            <a:spLocks noChangeShapeType="1"/>
          </p:cNvSpPr>
          <p:nvPr/>
        </p:nvSpPr>
        <p:spPr bwMode="auto">
          <a:xfrm flipV="1">
            <a:off x="742950" y="823913"/>
            <a:ext cx="0" cy="2133600"/>
          </a:xfrm>
          <a:prstGeom prst="line">
            <a:avLst/>
          </a:prstGeom>
          <a:noFill/>
          <a:ln w="254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0" anchor="ctr"/>
          <a:lstStyle/>
          <a:p>
            <a:endParaRPr lang="zh-CN" altLang="en-US"/>
          </a:p>
        </p:txBody>
      </p:sp>
      <p:graphicFrame>
        <p:nvGraphicFramePr>
          <p:cNvPr id="293912" name="Object 10">
            <a:extLst>
              <a:ext uri="{FF2B5EF4-FFF2-40B4-BE49-F238E27FC236}">
                <a16:creationId xmlns:a16="http://schemas.microsoft.com/office/drawing/2014/main" id="{F45D933C-8F83-487C-B104-950B930422CB}"/>
              </a:ext>
            </a:extLst>
          </p:cNvPr>
          <p:cNvGraphicFramePr>
            <a:graphicFrameLocks noChangeAspect="1"/>
          </p:cNvGraphicFramePr>
          <p:nvPr/>
        </p:nvGraphicFramePr>
        <p:xfrm>
          <a:off x="214313" y="714375"/>
          <a:ext cx="444500" cy="400050"/>
        </p:xfrm>
        <a:graphic>
          <a:graphicData uri="http://schemas.openxmlformats.org/presentationml/2006/ole">
            <mc:AlternateContent xmlns:mc="http://schemas.openxmlformats.org/markup-compatibility/2006">
              <mc:Choice xmlns:v="urn:schemas-microsoft-com:vml" Requires="v">
                <p:oleObj spid="_x0000_s311445" name="Equation" r:id="rId3" imgW="114376" imgH="123689" progId="Equation.3">
                  <p:embed/>
                </p:oleObj>
              </mc:Choice>
              <mc:Fallback>
                <p:oleObj name="Equation" r:id="rId3" imgW="114376" imgH="123689" progId="Equation.3">
                  <p:embed/>
                  <p:pic>
                    <p:nvPicPr>
                      <p:cNvPr id="293912" name="Object 10">
                        <a:extLst>
                          <a:ext uri="{FF2B5EF4-FFF2-40B4-BE49-F238E27FC236}">
                            <a16:creationId xmlns:a16="http://schemas.microsoft.com/office/drawing/2014/main" id="{F45D933C-8F83-487C-B104-950B930422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714375"/>
                        <a:ext cx="444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3913" name="Object 11">
            <a:extLst>
              <a:ext uri="{FF2B5EF4-FFF2-40B4-BE49-F238E27FC236}">
                <a16:creationId xmlns:a16="http://schemas.microsoft.com/office/drawing/2014/main" id="{47A6E126-FE70-4A6A-89DB-894C406DA7B5}"/>
              </a:ext>
            </a:extLst>
          </p:cNvPr>
          <p:cNvGraphicFramePr>
            <a:graphicFrameLocks noChangeAspect="1"/>
          </p:cNvGraphicFramePr>
          <p:nvPr/>
        </p:nvGraphicFramePr>
        <p:xfrm>
          <a:off x="2857500" y="2928938"/>
          <a:ext cx="444500" cy="431800"/>
        </p:xfrm>
        <a:graphic>
          <a:graphicData uri="http://schemas.openxmlformats.org/presentationml/2006/ole">
            <mc:AlternateContent xmlns:mc="http://schemas.openxmlformats.org/markup-compatibility/2006">
              <mc:Choice xmlns:v="urn:schemas-microsoft-com:vml" Requires="v">
                <p:oleObj spid="_x0000_s311446" name="Equation" r:id="rId5" imgW="114376" imgH="142977" progId="Equation.3">
                  <p:embed/>
                </p:oleObj>
              </mc:Choice>
              <mc:Fallback>
                <p:oleObj name="Equation" r:id="rId5" imgW="114376" imgH="142977" progId="Equation.3">
                  <p:embed/>
                  <p:pic>
                    <p:nvPicPr>
                      <p:cNvPr id="293913" name="Object 11">
                        <a:extLst>
                          <a:ext uri="{FF2B5EF4-FFF2-40B4-BE49-F238E27FC236}">
                            <a16:creationId xmlns:a16="http://schemas.microsoft.com/office/drawing/2014/main" id="{47A6E126-FE70-4A6A-89DB-894C406DA7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2928938"/>
                        <a:ext cx="444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6">
            <a:extLst>
              <a:ext uri="{FF2B5EF4-FFF2-40B4-BE49-F238E27FC236}">
                <a16:creationId xmlns:a16="http://schemas.microsoft.com/office/drawing/2014/main" id="{5872A491-9F72-4C4B-98E4-85A425CE7BCD}"/>
              </a:ext>
            </a:extLst>
          </p:cNvPr>
          <p:cNvGrpSpPr>
            <a:grpSpLocks/>
          </p:cNvGrpSpPr>
          <p:nvPr/>
        </p:nvGrpSpPr>
        <p:grpSpPr bwMode="auto">
          <a:xfrm>
            <a:off x="819150" y="1052513"/>
            <a:ext cx="2428875" cy="1651000"/>
            <a:chOff x="528" y="1632"/>
            <a:chExt cx="1530" cy="1040"/>
          </a:xfrm>
        </p:grpSpPr>
        <p:sp>
          <p:nvSpPr>
            <p:cNvPr id="15398" name="Rectangle 27">
              <a:extLst>
                <a:ext uri="{FF2B5EF4-FFF2-40B4-BE49-F238E27FC236}">
                  <a16:creationId xmlns:a16="http://schemas.microsoft.com/office/drawing/2014/main" id="{C202501C-C650-44DB-9E39-BF2D1FEB5B9E}"/>
                </a:ext>
              </a:extLst>
            </p:cNvPr>
            <p:cNvSpPr>
              <a:spLocks noChangeArrowheads="1"/>
            </p:cNvSpPr>
            <p:nvPr/>
          </p:nvSpPr>
          <p:spPr bwMode="auto">
            <a:xfrm>
              <a:off x="768" y="1872"/>
              <a:ext cx="1008" cy="624"/>
            </a:xfrm>
            <a:prstGeom prst="rect">
              <a:avLst/>
            </a:prstGeom>
            <a:noFill/>
            <a:ln w="12700">
              <a:solidFill>
                <a:srgbClr val="33CCCC"/>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0"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15399" name="Line 28">
              <a:extLst>
                <a:ext uri="{FF2B5EF4-FFF2-40B4-BE49-F238E27FC236}">
                  <a16:creationId xmlns:a16="http://schemas.microsoft.com/office/drawing/2014/main" id="{238CEE25-BAD4-4AC1-968D-D23C3E08FD2E}"/>
                </a:ext>
              </a:extLst>
            </p:cNvPr>
            <p:cNvSpPr>
              <a:spLocks noChangeShapeType="1"/>
            </p:cNvSpPr>
            <p:nvPr/>
          </p:nvSpPr>
          <p:spPr bwMode="auto">
            <a:xfrm flipV="1">
              <a:off x="768" y="2064"/>
              <a:ext cx="0" cy="240"/>
            </a:xfrm>
            <a:prstGeom prst="line">
              <a:avLst/>
            </a:prstGeom>
            <a:noFill/>
            <a:ln w="127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0" anchor="ctr"/>
            <a:lstStyle/>
            <a:p>
              <a:endParaRPr lang="zh-CN" altLang="en-US"/>
            </a:p>
          </p:txBody>
        </p:sp>
        <p:sp>
          <p:nvSpPr>
            <p:cNvPr id="15400" name="Line 29">
              <a:extLst>
                <a:ext uri="{FF2B5EF4-FFF2-40B4-BE49-F238E27FC236}">
                  <a16:creationId xmlns:a16="http://schemas.microsoft.com/office/drawing/2014/main" id="{22458883-FC58-4699-B910-6425990230B3}"/>
                </a:ext>
              </a:extLst>
            </p:cNvPr>
            <p:cNvSpPr>
              <a:spLocks noChangeShapeType="1"/>
            </p:cNvSpPr>
            <p:nvPr/>
          </p:nvSpPr>
          <p:spPr bwMode="auto">
            <a:xfrm>
              <a:off x="1104" y="1872"/>
              <a:ext cx="240" cy="0"/>
            </a:xfrm>
            <a:prstGeom prst="line">
              <a:avLst/>
            </a:prstGeom>
            <a:noFill/>
            <a:ln w="127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0" anchor="ctr"/>
            <a:lstStyle/>
            <a:p>
              <a:endParaRPr lang="zh-CN" altLang="en-US"/>
            </a:p>
          </p:txBody>
        </p:sp>
        <p:sp>
          <p:nvSpPr>
            <p:cNvPr id="15401" name="Line 30">
              <a:extLst>
                <a:ext uri="{FF2B5EF4-FFF2-40B4-BE49-F238E27FC236}">
                  <a16:creationId xmlns:a16="http://schemas.microsoft.com/office/drawing/2014/main" id="{C75084DD-73C3-4761-BDE1-28DC822A5F87}"/>
                </a:ext>
              </a:extLst>
            </p:cNvPr>
            <p:cNvSpPr>
              <a:spLocks noChangeShapeType="1"/>
            </p:cNvSpPr>
            <p:nvPr/>
          </p:nvSpPr>
          <p:spPr bwMode="auto">
            <a:xfrm flipV="1">
              <a:off x="1776" y="2064"/>
              <a:ext cx="0" cy="240"/>
            </a:xfrm>
            <a:prstGeom prst="line">
              <a:avLst/>
            </a:prstGeom>
            <a:noFill/>
            <a:ln w="127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0" anchor="ctr"/>
            <a:lstStyle/>
            <a:p>
              <a:endParaRPr lang="zh-CN" altLang="en-US"/>
            </a:p>
          </p:txBody>
        </p:sp>
        <p:sp>
          <p:nvSpPr>
            <p:cNvPr id="15402" name="Line 31">
              <a:extLst>
                <a:ext uri="{FF2B5EF4-FFF2-40B4-BE49-F238E27FC236}">
                  <a16:creationId xmlns:a16="http://schemas.microsoft.com/office/drawing/2014/main" id="{8D3F14BC-1E16-4A05-9F10-5DBA3156A5DF}"/>
                </a:ext>
              </a:extLst>
            </p:cNvPr>
            <p:cNvSpPr>
              <a:spLocks noChangeShapeType="1"/>
            </p:cNvSpPr>
            <p:nvPr/>
          </p:nvSpPr>
          <p:spPr bwMode="auto">
            <a:xfrm>
              <a:off x="1152" y="2496"/>
              <a:ext cx="288" cy="0"/>
            </a:xfrm>
            <a:prstGeom prst="line">
              <a:avLst/>
            </a:prstGeom>
            <a:noFill/>
            <a:ln w="127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0" anchor="ctr"/>
            <a:lstStyle/>
            <a:p>
              <a:endParaRPr lang="zh-CN" altLang="en-US"/>
            </a:p>
          </p:txBody>
        </p:sp>
        <p:sp>
          <p:nvSpPr>
            <p:cNvPr id="15403" name="Freeform 32">
              <a:extLst>
                <a:ext uri="{FF2B5EF4-FFF2-40B4-BE49-F238E27FC236}">
                  <a16:creationId xmlns:a16="http://schemas.microsoft.com/office/drawing/2014/main" id="{E8C8ADBE-466B-4E4C-9729-EBA0966971B8}"/>
                </a:ext>
              </a:extLst>
            </p:cNvPr>
            <p:cNvSpPr>
              <a:spLocks/>
            </p:cNvSpPr>
            <p:nvPr/>
          </p:nvSpPr>
          <p:spPr bwMode="auto">
            <a:xfrm>
              <a:off x="768" y="1872"/>
              <a:ext cx="1008" cy="624"/>
            </a:xfrm>
            <a:custGeom>
              <a:avLst/>
              <a:gdLst>
                <a:gd name="T0" fmla="*/ 1008 w 1008"/>
                <a:gd name="T1" fmla="*/ 0 h 624"/>
                <a:gd name="T2" fmla="*/ 912 w 1008"/>
                <a:gd name="T3" fmla="*/ 144 h 624"/>
                <a:gd name="T4" fmla="*/ 720 w 1008"/>
                <a:gd name="T5" fmla="*/ 288 h 624"/>
                <a:gd name="T6" fmla="*/ 528 w 1008"/>
                <a:gd name="T7" fmla="*/ 336 h 624"/>
                <a:gd name="T8" fmla="*/ 336 w 1008"/>
                <a:gd name="T9" fmla="*/ 336 h 624"/>
                <a:gd name="T10" fmla="*/ 144 w 1008"/>
                <a:gd name="T11" fmla="*/ 480 h 624"/>
                <a:gd name="T12" fmla="*/ 0 w 1008"/>
                <a:gd name="T13" fmla="*/ 624 h 624"/>
                <a:gd name="T14" fmla="*/ 0 60000 65536"/>
                <a:gd name="T15" fmla="*/ 0 60000 65536"/>
                <a:gd name="T16" fmla="*/ 0 60000 65536"/>
                <a:gd name="T17" fmla="*/ 0 60000 65536"/>
                <a:gd name="T18" fmla="*/ 0 60000 65536"/>
                <a:gd name="T19" fmla="*/ 0 60000 65536"/>
                <a:gd name="T20" fmla="*/ 0 60000 65536"/>
                <a:gd name="T21" fmla="*/ 0 w 1008"/>
                <a:gd name="T22" fmla="*/ 0 h 624"/>
                <a:gd name="T23" fmla="*/ 1008 w 1008"/>
                <a:gd name="T24" fmla="*/ 624 h 6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8" h="624">
                  <a:moveTo>
                    <a:pt x="1008" y="0"/>
                  </a:moveTo>
                  <a:cubicBezTo>
                    <a:pt x="984" y="48"/>
                    <a:pt x="960" y="96"/>
                    <a:pt x="912" y="144"/>
                  </a:cubicBezTo>
                  <a:cubicBezTo>
                    <a:pt x="864" y="192"/>
                    <a:pt x="784" y="256"/>
                    <a:pt x="720" y="288"/>
                  </a:cubicBezTo>
                  <a:cubicBezTo>
                    <a:pt x="656" y="320"/>
                    <a:pt x="592" y="328"/>
                    <a:pt x="528" y="336"/>
                  </a:cubicBezTo>
                  <a:cubicBezTo>
                    <a:pt x="464" y="344"/>
                    <a:pt x="400" y="312"/>
                    <a:pt x="336" y="336"/>
                  </a:cubicBezTo>
                  <a:cubicBezTo>
                    <a:pt x="272" y="360"/>
                    <a:pt x="200" y="432"/>
                    <a:pt x="144" y="480"/>
                  </a:cubicBezTo>
                  <a:cubicBezTo>
                    <a:pt x="88" y="528"/>
                    <a:pt x="44" y="576"/>
                    <a:pt x="0" y="624"/>
                  </a:cubicBezTo>
                </a:path>
              </a:pathLst>
            </a:custGeom>
            <a:noFill/>
            <a:ln w="12700">
              <a:solidFill>
                <a:srgbClr val="33CCCC"/>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0" anchor="ctr"/>
            <a:lstStyle/>
            <a:p>
              <a:endParaRPr lang="zh-CN" altLang="en-US"/>
            </a:p>
          </p:txBody>
        </p:sp>
        <p:sp>
          <p:nvSpPr>
            <p:cNvPr id="15404" name="Line 33">
              <a:extLst>
                <a:ext uri="{FF2B5EF4-FFF2-40B4-BE49-F238E27FC236}">
                  <a16:creationId xmlns:a16="http://schemas.microsoft.com/office/drawing/2014/main" id="{7B8FE0FF-74D6-4791-97A3-759DB7A799BA}"/>
                </a:ext>
              </a:extLst>
            </p:cNvPr>
            <p:cNvSpPr>
              <a:spLocks noChangeShapeType="1"/>
            </p:cNvSpPr>
            <p:nvPr/>
          </p:nvSpPr>
          <p:spPr bwMode="auto">
            <a:xfrm flipH="1">
              <a:off x="1152" y="2208"/>
              <a:ext cx="192" cy="0"/>
            </a:xfrm>
            <a:prstGeom prst="line">
              <a:avLst/>
            </a:prstGeom>
            <a:noFill/>
            <a:ln w="127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0" anchor="ctr"/>
            <a:lstStyle/>
            <a:p>
              <a:endParaRPr lang="zh-CN" altLang="en-US"/>
            </a:p>
          </p:txBody>
        </p:sp>
        <p:graphicFrame>
          <p:nvGraphicFramePr>
            <p:cNvPr id="15405" name="Object 25">
              <a:extLst>
                <a:ext uri="{FF2B5EF4-FFF2-40B4-BE49-F238E27FC236}">
                  <a16:creationId xmlns:a16="http://schemas.microsoft.com/office/drawing/2014/main" id="{2F38974F-C251-4D8F-BB2F-95C68ABBE619}"/>
                </a:ext>
              </a:extLst>
            </p:cNvPr>
            <p:cNvGraphicFramePr>
              <a:graphicFrameLocks noChangeAspect="1"/>
            </p:cNvGraphicFramePr>
            <p:nvPr/>
          </p:nvGraphicFramePr>
          <p:xfrm>
            <a:off x="528" y="2448"/>
            <a:ext cx="234" cy="214"/>
          </p:xfrm>
          <a:graphic>
            <a:graphicData uri="http://schemas.openxmlformats.org/presentationml/2006/ole">
              <mc:AlternateContent xmlns:mc="http://schemas.openxmlformats.org/markup-compatibility/2006">
                <mc:Choice xmlns:v="urn:schemas-microsoft-com:vml" Requires="v">
                  <p:oleObj spid="_x0000_s311447" name="Equation" r:id="rId7" imgW="85629" imgH="104707" progId="Equation.3">
                    <p:embed/>
                  </p:oleObj>
                </mc:Choice>
                <mc:Fallback>
                  <p:oleObj name="Equation" r:id="rId7" imgW="85629" imgH="104707" progId="Equation.3">
                    <p:embed/>
                    <p:pic>
                      <p:nvPicPr>
                        <p:cNvPr id="15405" name="Object 25">
                          <a:extLst>
                            <a:ext uri="{FF2B5EF4-FFF2-40B4-BE49-F238E27FC236}">
                              <a16:creationId xmlns:a16="http://schemas.microsoft.com/office/drawing/2014/main" id="{2F38974F-C251-4D8F-BB2F-95C68ABBE6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2448"/>
                          <a:ext cx="23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06" name="Object 26">
              <a:extLst>
                <a:ext uri="{FF2B5EF4-FFF2-40B4-BE49-F238E27FC236}">
                  <a16:creationId xmlns:a16="http://schemas.microsoft.com/office/drawing/2014/main" id="{CD979D89-0740-449F-9EC4-1424859CEE65}"/>
                </a:ext>
              </a:extLst>
            </p:cNvPr>
            <p:cNvGraphicFramePr>
              <a:graphicFrameLocks noChangeAspect="1"/>
            </p:cNvGraphicFramePr>
            <p:nvPr/>
          </p:nvGraphicFramePr>
          <p:xfrm>
            <a:off x="1824" y="1632"/>
            <a:ext cx="234" cy="272"/>
          </p:xfrm>
          <a:graphic>
            <a:graphicData uri="http://schemas.openxmlformats.org/presentationml/2006/ole">
              <mc:AlternateContent xmlns:mc="http://schemas.openxmlformats.org/markup-compatibility/2006">
                <mc:Choice xmlns:v="urn:schemas-microsoft-com:vml" Requires="v">
                  <p:oleObj spid="_x0000_s311448" name="Equation" r:id="rId9" imgW="85629" imgH="142977" progId="Equation.3">
                    <p:embed/>
                  </p:oleObj>
                </mc:Choice>
                <mc:Fallback>
                  <p:oleObj name="Equation" r:id="rId9" imgW="85629" imgH="142977" progId="Equation.3">
                    <p:embed/>
                    <p:pic>
                      <p:nvPicPr>
                        <p:cNvPr id="15406" name="Object 26">
                          <a:extLst>
                            <a:ext uri="{FF2B5EF4-FFF2-40B4-BE49-F238E27FC236}">
                              <a16:creationId xmlns:a16="http://schemas.microsoft.com/office/drawing/2014/main" id="{CD979D89-0740-449F-9EC4-1424859CEE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632"/>
                          <a:ext cx="23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07" name="Object 27">
              <a:extLst>
                <a:ext uri="{FF2B5EF4-FFF2-40B4-BE49-F238E27FC236}">
                  <a16:creationId xmlns:a16="http://schemas.microsoft.com/office/drawing/2014/main" id="{4478134F-ED69-4086-8FDA-349D62F0196F}"/>
                </a:ext>
              </a:extLst>
            </p:cNvPr>
            <p:cNvGraphicFramePr>
              <a:graphicFrameLocks noChangeAspect="1"/>
            </p:cNvGraphicFramePr>
            <p:nvPr/>
          </p:nvGraphicFramePr>
          <p:xfrm>
            <a:off x="624" y="1680"/>
            <a:ext cx="210" cy="214"/>
          </p:xfrm>
          <a:graphic>
            <a:graphicData uri="http://schemas.openxmlformats.org/presentationml/2006/ole">
              <mc:AlternateContent xmlns:mc="http://schemas.openxmlformats.org/markup-compatibility/2006">
                <mc:Choice xmlns:v="urn:schemas-microsoft-com:vml" Requires="v">
                  <p:oleObj spid="_x0000_s311449" name="Equation" r:id="rId11" imgW="76149" imgH="104707" progId="Equation.3">
                    <p:embed/>
                  </p:oleObj>
                </mc:Choice>
                <mc:Fallback>
                  <p:oleObj name="Equation" r:id="rId11" imgW="76149" imgH="104707" progId="Equation.3">
                    <p:embed/>
                    <p:pic>
                      <p:nvPicPr>
                        <p:cNvPr id="15407" name="Object 27">
                          <a:extLst>
                            <a:ext uri="{FF2B5EF4-FFF2-40B4-BE49-F238E27FC236}">
                              <a16:creationId xmlns:a16="http://schemas.microsoft.com/office/drawing/2014/main" id="{4478134F-ED69-4086-8FDA-349D62F0196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 y="1680"/>
                          <a:ext cx="21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08" name="Object 28">
              <a:extLst>
                <a:ext uri="{FF2B5EF4-FFF2-40B4-BE49-F238E27FC236}">
                  <a16:creationId xmlns:a16="http://schemas.microsoft.com/office/drawing/2014/main" id="{2DAC37DC-CFB6-4B60-912E-EDC8414C580B}"/>
                </a:ext>
              </a:extLst>
            </p:cNvPr>
            <p:cNvGraphicFramePr>
              <a:graphicFrameLocks noChangeAspect="1"/>
            </p:cNvGraphicFramePr>
            <p:nvPr/>
          </p:nvGraphicFramePr>
          <p:xfrm>
            <a:off x="1680" y="2400"/>
            <a:ext cx="258" cy="272"/>
          </p:xfrm>
          <a:graphic>
            <a:graphicData uri="http://schemas.openxmlformats.org/presentationml/2006/ole">
              <mc:AlternateContent xmlns:mc="http://schemas.openxmlformats.org/markup-compatibility/2006">
                <mc:Choice xmlns:v="urn:schemas-microsoft-com:vml" Requires="v">
                  <p:oleObj spid="_x0000_s311450" name="Equation" r:id="rId13" imgW="104896" imgH="142977" progId="Equation.3">
                    <p:embed/>
                  </p:oleObj>
                </mc:Choice>
                <mc:Fallback>
                  <p:oleObj name="Equation" r:id="rId13" imgW="104896" imgH="142977" progId="Equation.3">
                    <p:embed/>
                    <p:pic>
                      <p:nvPicPr>
                        <p:cNvPr id="15408" name="Object 28">
                          <a:extLst>
                            <a:ext uri="{FF2B5EF4-FFF2-40B4-BE49-F238E27FC236}">
                              <a16:creationId xmlns:a16="http://schemas.microsoft.com/office/drawing/2014/main" id="{2DAC37DC-CFB6-4B60-912E-EDC8414C580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0" y="2400"/>
                          <a:ext cx="2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3926" name="Rectangle 38">
            <a:extLst>
              <a:ext uri="{FF2B5EF4-FFF2-40B4-BE49-F238E27FC236}">
                <a16:creationId xmlns:a16="http://schemas.microsoft.com/office/drawing/2014/main" id="{B3E09688-521D-4E11-BF29-F8C1EFAB23AA}"/>
              </a:ext>
            </a:extLst>
          </p:cNvPr>
          <p:cNvSpPr>
            <a:spLocks noChangeArrowheads="1"/>
          </p:cNvSpPr>
          <p:nvPr/>
        </p:nvSpPr>
        <p:spPr bwMode="auto">
          <a:xfrm>
            <a:off x="666750" y="214313"/>
            <a:ext cx="11715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已知     </a:t>
            </a:r>
          </a:p>
        </p:txBody>
      </p:sp>
      <p:graphicFrame>
        <p:nvGraphicFramePr>
          <p:cNvPr id="293927" name="Object 12">
            <a:extLst>
              <a:ext uri="{FF2B5EF4-FFF2-40B4-BE49-F238E27FC236}">
                <a16:creationId xmlns:a16="http://schemas.microsoft.com/office/drawing/2014/main" id="{5E3665EF-F1B8-453C-BDB6-83A7B213AC2F}"/>
              </a:ext>
            </a:extLst>
          </p:cNvPr>
          <p:cNvGraphicFramePr>
            <a:graphicFrameLocks noChangeAspect="1"/>
          </p:cNvGraphicFramePr>
          <p:nvPr/>
        </p:nvGraphicFramePr>
        <p:xfrm>
          <a:off x="1428750" y="214313"/>
          <a:ext cx="1752600" cy="431800"/>
        </p:xfrm>
        <a:graphic>
          <a:graphicData uri="http://schemas.openxmlformats.org/presentationml/2006/ole">
            <mc:AlternateContent xmlns:mc="http://schemas.openxmlformats.org/markup-compatibility/2006">
              <mc:Choice xmlns:v="urn:schemas-microsoft-com:vml" Requires="v">
                <p:oleObj spid="_x0000_s311451" name="Equation" r:id="rId15" imgW="657206" imgH="142977" progId="Equation.3">
                  <p:embed/>
                </p:oleObj>
              </mc:Choice>
              <mc:Fallback>
                <p:oleObj name="Equation" r:id="rId15" imgW="657206" imgH="142977" progId="Equation.3">
                  <p:embed/>
                  <p:pic>
                    <p:nvPicPr>
                      <p:cNvPr id="293927" name="Object 12">
                        <a:extLst>
                          <a:ext uri="{FF2B5EF4-FFF2-40B4-BE49-F238E27FC236}">
                            <a16:creationId xmlns:a16="http://schemas.microsoft.com/office/drawing/2014/main" id="{5E3665EF-F1B8-453C-BDB6-83A7B213AC2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8750" y="214313"/>
                        <a:ext cx="1752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28" name="Rectangle 40">
            <a:extLst>
              <a:ext uri="{FF2B5EF4-FFF2-40B4-BE49-F238E27FC236}">
                <a16:creationId xmlns:a16="http://schemas.microsoft.com/office/drawing/2014/main" id="{AF9AD3B7-5810-446F-B45E-9171D5A31EE7}"/>
              </a:ext>
            </a:extLst>
          </p:cNvPr>
          <p:cNvSpPr>
            <a:spLocks noChangeArrowheads="1"/>
          </p:cNvSpPr>
          <p:nvPr/>
        </p:nvSpPr>
        <p:spPr bwMode="auto">
          <a:xfrm>
            <a:off x="3181350" y="214313"/>
            <a:ext cx="8683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有     </a:t>
            </a:r>
          </a:p>
        </p:txBody>
      </p:sp>
      <p:graphicFrame>
        <p:nvGraphicFramePr>
          <p:cNvPr id="293929" name="Object 13">
            <a:extLst>
              <a:ext uri="{FF2B5EF4-FFF2-40B4-BE49-F238E27FC236}">
                <a16:creationId xmlns:a16="http://schemas.microsoft.com/office/drawing/2014/main" id="{5A9ACEF6-2BD8-44FB-B532-9EE02E25F035}"/>
              </a:ext>
            </a:extLst>
          </p:cNvPr>
          <p:cNvGraphicFramePr>
            <a:graphicFrameLocks noChangeAspect="1"/>
          </p:cNvGraphicFramePr>
          <p:nvPr/>
        </p:nvGraphicFramePr>
        <p:xfrm>
          <a:off x="3638550" y="214313"/>
          <a:ext cx="1370013" cy="431800"/>
        </p:xfrm>
        <a:graphic>
          <a:graphicData uri="http://schemas.openxmlformats.org/presentationml/2006/ole">
            <mc:AlternateContent xmlns:mc="http://schemas.openxmlformats.org/markup-compatibility/2006">
              <mc:Choice xmlns:v="urn:schemas-microsoft-com:vml" Requires="v">
                <p:oleObj spid="_x0000_s311452" name="Equation" r:id="rId17" imgW="504908" imgH="142977" progId="Equation.3">
                  <p:embed/>
                </p:oleObj>
              </mc:Choice>
              <mc:Fallback>
                <p:oleObj name="Equation" r:id="rId17" imgW="504908" imgH="142977" progId="Equation.3">
                  <p:embed/>
                  <p:pic>
                    <p:nvPicPr>
                      <p:cNvPr id="293929" name="Object 13">
                        <a:extLst>
                          <a:ext uri="{FF2B5EF4-FFF2-40B4-BE49-F238E27FC236}">
                            <a16:creationId xmlns:a16="http://schemas.microsoft.com/office/drawing/2014/main" id="{5A9ACEF6-2BD8-44FB-B532-9EE02E25F03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8550" y="214313"/>
                        <a:ext cx="13700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3930" name="Object 14">
            <a:extLst>
              <a:ext uri="{FF2B5EF4-FFF2-40B4-BE49-F238E27FC236}">
                <a16:creationId xmlns:a16="http://schemas.microsoft.com/office/drawing/2014/main" id="{6A9C0CF2-155C-49D1-AE19-3192B064C689}"/>
              </a:ext>
            </a:extLst>
          </p:cNvPr>
          <p:cNvGraphicFramePr>
            <a:graphicFrameLocks noChangeAspect="1"/>
          </p:cNvGraphicFramePr>
          <p:nvPr/>
        </p:nvGraphicFramePr>
        <p:xfrm>
          <a:off x="5162550" y="214313"/>
          <a:ext cx="1370013" cy="493712"/>
        </p:xfrm>
        <a:graphic>
          <a:graphicData uri="http://schemas.openxmlformats.org/presentationml/2006/ole">
            <mc:AlternateContent xmlns:mc="http://schemas.openxmlformats.org/markup-compatibility/2006">
              <mc:Choice xmlns:v="urn:schemas-microsoft-com:vml" Requires="v">
                <p:oleObj spid="_x0000_s311453" name="Equation" r:id="rId19" imgW="504908" imgH="161959" progId="Equation.3">
                  <p:embed/>
                </p:oleObj>
              </mc:Choice>
              <mc:Fallback>
                <p:oleObj name="Equation" r:id="rId19" imgW="504908" imgH="161959" progId="Equation.3">
                  <p:embed/>
                  <p:pic>
                    <p:nvPicPr>
                      <p:cNvPr id="293930" name="Object 14">
                        <a:extLst>
                          <a:ext uri="{FF2B5EF4-FFF2-40B4-BE49-F238E27FC236}">
                            <a16:creationId xmlns:a16="http://schemas.microsoft.com/office/drawing/2014/main" id="{6A9C0CF2-155C-49D1-AE19-3192B064C68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62550" y="214313"/>
                        <a:ext cx="137001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31" name="Rectangle 43">
            <a:extLst>
              <a:ext uri="{FF2B5EF4-FFF2-40B4-BE49-F238E27FC236}">
                <a16:creationId xmlns:a16="http://schemas.microsoft.com/office/drawing/2014/main" id="{84A36172-7D8E-4AF9-B95A-D180DA8BB66E}"/>
              </a:ext>
            </a:extLst>
          </p:cNvPr>
          <p:cNvSpPr>
            <a:spLocks noChangeArrowheads="1"/>
          </p:cNvSpPr>
          <p:nvPr/>
        </p:nvSpPr>
        <p:spPr bwMode="auto">
          <a:xfrm>
            <a:off x="3429000" y="671513"/>
            <a:ext cx="9429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求：  </a:t>
            </a:r>
          </a:p>
        </p:txBody>
      </p:sp>
      <p:graphicFrame>
        <p:nvGraphicFramePr>
          <p:cNvPr id="293932" name="Object 15">
            <a:extLst>
              <a:ext uri="{FF2B5EF4-FFF2-40B4-BE49-F238E27FC236}">
                <a16:creationId xmlns:a16="http://schemas.microsoft.com/office/drawing/2014/main" id="{0E73E2A1-0587-4752-9DD9-C8F2B380F48D}"/>
              </a:ext>
            </a:extLst>
          </p:cNvPr>
          <p:cNvGraphicFramePr>
            <a:graphicFrameLocks noChangeAspect="1"/>
          </p:cNvGraphicFramePr>
          <p:nvPr/>
        </p:nvGraphicFramePr>
        <p:xfrm>
          <a:off x="4019550" y="671513"/>
          <a:ext cx="1817688" cy="431800"/>
        </p:xfrm>
        <a:graphic>
          <a:graphicData uri="http://schemas.openxmlformats.org/presentationml/2006/ole">
            <mc:AlternateContent xmlns:mc="http://schemas.openxmlformats.org/markup-compatibility/2006">
              <mc:Choice xmlns:v="urn:schemas-microsoft-com:vml" Requires="v">
                <p:oleObj spid="_x0000_s311454" name="Equation" r:id="rId21" imgW="685953" imgH="142977" progId="Equation.3">
                  <p:embed/>
                </p:oleObj>
              </mc:Choice>
              <mc:Fallback>
                <p:oleObj name="Equation" r:id="rId21" imgW="685953" imgH="142977" progId="Equation.3">
                  <p:embed/>
                  <p:pic>
                    <p:nvPicPr>
                      <p:cNvPr id="293932" name="Object 15">
                        <a:extLst>
                          <a:ext uri="{FF2B5EF4-FFF2-40B4-BE49-F238E27FC236}">
                            <a16:creationId xmlns:a16="http://schemas.microsoft.com/office/drawing/2014/main" id="{0E73E2A1-0587-4752-9DD9-C8F2B380F48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19550" y="671513"/>
                        <a:ext cx="18176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33" name="Rectangle 45">
            <a:extLst>
              <a:ext uri="{FF2B5EF4-FFF2-40B4-BE49-F238E27FC236}">
                <a16:creationId xmlns:a16="http://schemas.microsoft.com/office/drawing/2014/main" id="{6785B8DD-3C0A-4BBE-A6E9-9104C6B11C6C}"/>
              </a:ext>
            </a:extLst>
          </p:cNvPr>
          <p:cNvSpPr>
            <a:spLocks noChangeArrowheads="1"/>
          </p:cNvSpPr>
          <p:nvPr/>
        </p:nvSpPr>
        <p:spPr bwMode="auto">
          <a:xfrm>
            <a:off x="5848350" y="671513"/>
            <a:ext cx="6397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有  </a:t>
            </a:r>
          </a:p>
        </p:txBody>
      </p:sp>
      <p:graphicFrame>
        <p:nvGraphicFramePr>
          <p:cNvPr id="293934" name="Object 16">
            <a:extLst>
              <a:ext uri="{FF2B5EF4-FFF2-40B4-BE49-F238E27FC236}">
                <a16:creationId xmlns:a16="http://schemas.microsoft.com/office/drawing/2014/main" id="{2D67EBD2-F837-4981-B0AE-CC4C18C95E4E}"/>
              </a:ext>
            </a:extLst>
          </p:cNvPr>
          <p:cNvGraphicFramePr>
            <a:graphicFrameLocks noChangeAspect="1"/>
          </p:cNvGraphicFramePr>
          <p:nvPr/>
        </p:nvGraphicFramePr>
        <p:xfrm>
          <a:off x="6305550" y="671513"/>
          <a:ext cx="1338263" cy="433387"/>
        </p:xfrm>
        <a:graphic>
          <a:graphicData uri="http://schemas.openxmlformats.org/presentationml/2006/ole">
            <mc:AlternateContent xmlns:mc="http://schemas.openxmlformats.org/markup-compatibility/2006">
              <mc:Choice xmlns:v="urn:schemas-microsoft-com:vml" Requires="v">
                <p:oleObj spid="_x0000_s311455" name="Equation" r:id="rId23" imgW="495427" imgH="142977" progId="Equation.3">
                  <p:embed/>
                </p:oleObj>
              </mc:Choice>
              <mc:Fallback>
                <p:oleObj name="Equation" r:id="rId23" imgW="495427" imgH="142977" progId="Equation.3">
                  <p:embed/>
                  <p:pic>
                    <p:nvPicPr>
                      <p:cNvPr id="293934" name="Object 16">
                        <a:extLst>
                          <a:ext uri="{FF2B5EF4-FFF2-40B4-BE49-F238E27FC236}">
                            <a16:creationId xmlns:a16="http://schemas.microsoft.com/office/drawing/2014/main" id="{2D67EBD2-F837-4981-B0AE-CC4C18C95E4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05550" y="671513"/>
                        <a:ext cx="1338263"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3935" name="Object 17">
            <a:extLst>
              <a:ext uri="{FF2B5EF4-FFF2-40B4-BE49-F238E27FC236}">
                <a16:creationId xmlns:a16="http://schemas.microsoft.com/office/drawing/2014/main" id="{9F5B6217-B974-41FE-B20D-2FBFBC93C2F6}"/>
              </a:ext>
            </a:extLst>
          </p:cNvPr>
          <p:cNvGraphicFramePr>
            <a:graphicFrameLocks noChangeAspect="1"/>
          </p:cNvGraphicFramePr>
          <p:nvPr/>
        </p:nvGraphicFramePr>
        <p:xfrm>
          <a:off x="7829550" y="671513"/>
          <a:ext cx="923925" cy="495300"/>
        </p:xfrm>
        <a:graphic>
          <a:graphicData uri="http://schemas.openxmlformats.org/presentationml/2006/ole">
            <mc:AlternateContent xmlns:mc="http://schemas.openxmlformats.org/markup-compatibility/2006">
              <mc:Choice xmlns:v="urn:schemas-microsoft-com:vml" Requires="v">
                <p:oleObj spid="_x0000_s311456" name="Equation" r:id="rId25" imgW="333343" imgH="161959" progId="Equation.3">
                  <p:embed/>
                </p:oleObj>
              </mc:Choice>
              <mc:Fallback>
                <p:oleObj name="Equation" r:id="rId25" imgW="333343" imgH="161959" progId="Equation.3">
                  <p:embed/>
                  <p:pic>
                    <p:nvPicPr>
                      <p:cNvPr id="293935" name="Object 17">
                        <a:extLst>
                          <a:ext uri="{FF2B5EF4-FFF2-40B4-BE49-F238E27FC236}">
                            <a16:creationId xmlns:a16="http://schemas.microsoft.com/office/drawing/2014/main" id="{9F5B6217-B974-41FE-B20D-2FBFBC93C2F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829550" y="671513"/>
                        <a:ext cx="9239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3936" name="Object 18">
            <a:extLst>
              <a:ext uri="{FF2B5EF4-FFF2-40B4-BE49-F238E27FC236}">
                <a16:creationId xmlns:a16="http://schemas.microsoft.com/office/drawing/2014/main" id="{95F679A8-96A5-4AF2-A7AE-E10558E246EB}"/>
              </a:ext>
            </a:extLst>
          </p:cNvPr>
          <p:cNvGraphicFramePr>
            <a:graphicFrameLocks noChangeAspect="1"/>
          </p:cNvGraphicFramePr>
          <p:nvPr/>
        </p:nvGraphicFramePr>
        <p:xfrm>
          <a:off x="4300538" y="1884363"/>
          <a:ext cx="1985962" cy="473075"/>
        </p:xfrm>
        <a:graphic>
          <a:graphicData uri="http://schemas.openxmlformats.org/presentationml/2006/ole">
            <mc:AlternateContent xmlns:mc="http://schemas.openxmlformats.org/markup-compatibility/2006">
              <mc:Choice xmlns:v="urn:schemas-microsoft-com:vml" Requires="v">
                <p:oleObj spid="_x0000_s311457" name="Equation" r:id="rId27" imgW="695433" imgH="161959" progId="Equation.3">
                  <p:embed/>
                </p:oleObj>
              </mc:Choice>
              <mc:Fallback>
                <p:oleObj name="Equation" r:id="rId27" imgW="695433" imgH="161959" progId="Equation.3">
                  <p:embed/>
                  <p:pic>
                    <p:nvPicPr>
                      <p:cNvPr id="293936" name="Object 18">
                        <a:extLst>
                          <a:ext uri="{FF2B5EF4-FFF2-40B4-BE49-F238E27FC236}">
                            <a16:creationId xmlns:a16="http://schemas.microsoft.com/office/drawing/2014/main" id="{95F679A8-96A5-4AF2-A7AE-E10558E246E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00538" y="1884363"/>
                        <a:ext cx="19859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37" name="Rectangle 49">
            <a:extLst>
              <a:ext uri="{FF2B5EF4-FFF2-40B4-BE49-F238E27FC236}">
                <a16:creationId xmlns:a16="http://schemas.microsoft.com/office/drawing/2014/main" id="{014AA18F-5C6B-4BED-9F33-D6D9E15D309D}"/>
              </a:ext>
            </a:extLst>
          </p:cNvPr>
          <p:cNvSpPr>
            <a:spLocks noChangeArrowheads="1"/>
          </p:cNvSpPr>
          <p:nvPr/>
        </p:nvSpPr>
        <p:spPr bwMode="auto">
          <a:xfrm>
            <a:off x="3443288" y="1231900"/>
            <a:ext cx="135731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解</a:t>
            </a:r>
            <a:r>
              <a:rPr lang="en-US" altLang="zh-CN">
                <a:solidFill>
                  <a:schemeClr val="bg1"/>
                </a:solidFill>
                <a:ea typeface="楷体_GB2312" pitchFamily="49" charset="-122"/>
              </a:rPr>
              <a:t>:  </a:t>
            </a:r>
            <a:r>
              <a:rPr lang="en-US" altLang="zh-CN" i="1">
                <a:solidFill>
                  <a:schemeClr val="bg1"/>
                </a:solidFill>
                <a:ea typeface="楷体_GB2312" pitchFamily="49" charset="-122"/>
              </a:rPr>
              <a:t>acb</a:t>
            </a:r>
            <a:r>
              <a:rPr lang="zh-CN" altLang="en-US">
                <a:solidFill>
                  <a:schemeClr val="bg1"/>
                </a:solidFill>
                <a:ea typeface="楷体_GB2312" pitchFamily="49" charset="-122"/>
              </a:rPr>
              <a:t>    </a:t>
            </a:r>
          </a:p>
        </p:txBody>
      </p:sp>
      <p:graphicFrame>
        <p:nvGraphicFramePr>
          <p:cNvPr id="293938" name="Object 19">
            <a:extLst>
              <a:ext uri="{FF2B5EF4-FFF2-40B4-BE49-F238E27FC236}">
                <a16:creationId xmlns:a16="http://schemas.microsoft.com/office/drawing/2014/main" id="{76EF8C0E-3CC1-4FCB-A072-E1B3461E64D3}"/>
              </a:ext>
            </a:extLst>
          </p:cNvPr>
          <p:cNvGraphicFramePr>
            <a:graphicFrameLocks noChangeAspect="1"/>
          </p:cNvGraphicFramePr>
          <p:nvPr/>
        </p:nvGraphicFramePr>
        <p:xfrm>
          <a:off x="6286500" y="1857375"/>
          <a:ext cx="2495550" cy="428625"/>
        </p:xfrm>
        <a:graphic>
          <a:graphicData uri="http://schemas.openxmlformats.org/presentationml/2006/ole">
            <mc:AlternateContent xmlns:mc="http://schemas.openxmlformats.org/markup-compatibility/2006">
              <mc:Choice xmlns:v="urn:schemas-microsoft-com:vml" Requires="v">
                <p:oleObj spid="_x0000_s311458" name="Equation" r:id="rId29" imgW="952627" imgH="142977" progId="Equation.3">
                  <p:embed/>
                </p:oleObj>
              </mc:Choice>
              <mc:Fallback>
                <p:oleObj name="Equation" r:id="rId29" imgW="952627" imgH="142977" progId="Equation.3">
                  <p:embed/>
                  <p:pic>
                    <p:nvPicPr>
                      <p:cNvPr id="293938" name="Object 19">
                        <a:extLst>
                          <a:ext uri="{FF2B5EF4-FFF2-40B4-BE49-F238E27FC236}">
                            <a16:creationId xmlns:a16="http://schemas.microsoft.com/office/drawing/2014/main" id="{76EF8C0E-3CC1-4FCB-A072-E1B3461E64D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286500" y="1857375"/>
                        <a:ext cx="24955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39" name="Rectangle 51">
            <a:extLst>
              <a:ext uri="{FF2B5EF4-FFF2-40B4-BE49-F238E27FC236}">
                <a16:creationId xmlns:a16="http://schemas.microsoft.com/office/drawing/2014/main" id="{9B61D56A-0AFB-4827-ADC0-036A425A1310}"/>
              </a:ext>
            </a:extLst>
          </p:cNvPr>
          <p:cNvSpPr>
            <a:spLocks noChangeArrowheads="1"/>
          </p:cNvSpPr>
          <p:nvPr/>
        </p:nvSpPr>
        <p:spPr bwMode="auto">
          <a:xfrm>
            <a:off x="3443288" y="2500313"/>
            <a:ext cx="9429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求：  </a:t>
            </a:r>
          </a:p>
        </p:txBody>
      </p:sp>
      <p:graphicFrame>
        <p:nvGraphicFramePr>
          <p:cNvPr id="293940" name="Object 20">
            <a:extLst>
              <a:ext uri="{FF2B5EF4-FFF2-40B4-BE49-F238E27FC236}">
                <a16:creationId xmlns:a16="http://schemas.microsoft.com/office/drawing/2014/main" id="{1B5BFA98-769A-42F0-BEA6-34B6903BBDC1}"/>
              </a:ext>
            </a:extLst>
          </p:cNvPr>
          <p:cNvGraphicFramePr>
            <a:graphicFrameLocks noChangeAspect="1"/>
          </p:cNvGraphicFramePr>
          <p:nvPr/>
        </p:nvGraphicFramePr>
        <p:xfrm>
          <a:off x="4281488" y="2500313"/>
          <a:ext cx="1052512" cy="431800"/>
        </p:xfrm>
        <a:graphic>
          <a:graphicData uri="http://schemas.openxmlformats.org/presentationml/2006/ole">
            <mc:AlternateContent xmlns:mc="http://schemas.openxmlformats.org/markup-compatibility/2006">
              <mc:Choice xmlns:v="urn:schemas-microsoft-com:vml" Requires="v">
                <p:oleObj spid="_x0000_s311459" name="Equation" r:id="rId31" imgW="381051" imgH="142977" progId="Equation.3">
                  <p:embed/>
                </p:oleObj>
              </mc:Choice>
              <mc:Fallback>
                <p:oleObj name="Equation" r:id="rId31" imgW="381051" imgH="142977" progId="Equation.3">
                  <p:embed/>
                  <p:pic>
                    <p:nvPicPr>
                      <p:cNvPr id="293940" name="Object 20">
                        <a:extLst>
                          <a:ext uri="{FF2B5EF4-FFF2-40B4-BE49-F238E27FC236}">
                            <a16:creationId xmlns:a16="http://schemas.microsoft.com/office/drawing/2014/main" id="{1B5BFA98-769A-42F0-BEA6-34B6903BBDC1}"/>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281488" y="2500313"/>
                        <a:ext cx="10525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41" name="Rectangle 53">
            <a:extLst>
              <a:ext uri="{FF2B5EF4-FFF2-40B4-BE49-F238E27FC236}">
                <a16:creationId xmlns:a16="http://schemas.microsoft.com/office/drawing/2014/main" id="{801763A8-14B3-42CC-8726-E2B4A99BF872}"/>
              </a:ext>
            </a:extLst>
          </p:cNvPr>
          <p:cNvSpPr>
            <a:spLocks noChangeArrowheads="1"/>
          </p:cNvSpPr>
          <p:nvPr/>
        </p:nvSpPr>
        <p:spPr bwMode="auto">
          <a:xfrm>
            <a:off x="5432425" y="2500313"/>
            <a:ext cx="6397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有  </a:t>
            </a:r>
          </a:p>
        </p:txBody>
      </p:sp>
      <p:graphicFrame>
        <p:nvGraphicFramePr>
          <p:cNvPr id="293942" name="Object 21">
            <a:extLst>
              <a:ext uri="{FF2B5EF4-FFF2-40B4-BE49-F238E27FC236}">
                <a16:creationId xmlns:a16="http://schemas.microsoft.com/office/drawing/2014/main" id="{6BBCE72D-EC3F-423B-A2AD-233EE6A73D3C}"/>
              </a:ext>
            </a:extLst>
          </p:cNvPr>
          <p:cNvGraphicFramePr>
            <a:graphicFrameLocks noChangeAspect="1"/>
          </p:cNvGraphicFramePr>
          <p:nvPr/>
        </p:nvGraphicFramePr>
        <p:xfrm>
          <a:off x="5837238" y="2500313"/>
          <a:ext cx="1592262" cy="433387"/>
        </p:xfrm>
        <a:graphic>
          <a:graphicData uri="http://schemas.openxmlformats.org/presentationml/2006/ole">
            <mc:AlternateContent xmlns:mc="http://schemas.openxmlformats.org/markup-compatibility/2006">
              <mc:Choice xmlns:v="urn:schemas-microsoft-com:vml" Requires="v">
                <p:oleObj spid="_x0000_s311460" name="Equation" r:id="rId33" imgW="600018" imgH="142977" progId="Equation.3">
                  <p:embed/>
                </p:oleObj>
              </mc:Choice>
              <mc:Fallback>
                <p:oleObj name="Equation" r:id="rId33" imgW="600018" imgH="142977" progId="Equation.3">
                  <p:embed/>
                  <p:pic>
                    <p:nvPicPr>
                      <p:cNvPr id="293942" name="Object 21">
                        <a:extLst>
                          <a:ext uri="{FF2B5EF4-FFF2-40B4-BE49-F238E27FC236}">
                            <a16:creationId xmlns:a16="http://schemas.microsoft.com/office/drawing/2014/main" id="{6BBCE72D-EC3F-423B-A2AD-233EE6A73D3C}"/>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837238" y="2500313"/>
                        <a:ext cx="15922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3943" name="Object 22">
            <a:extLst>
              <a:ext uri="{FF2B5EF4-FFF2-40B4-BE49-F238E27FC236}">
                <a16:creationId xmlns:a16="http://schemas.microsoft.com/office/drawing/2014/main" id="{A27068C3-2D4A-47F3-A074-834F217B6300}"/>
              </a:ext>
            </a:extLst>
          </p:cNvPr>
          <p:cNvGraphicFramePr>
            <a:graphicFrameLocks noChangeAspect="1"/>
          </p:cNvGraphicFramePr>
          <p:nvPr/>
        </p:nvGraphicFramePr>
        <p:xfrm>
          <a:off x="7720013" y="2428875"/>
          <a:ext cx="923925" cy="495300"/>
        </p:xfrm>
        <a:graphic>
          <a:graphicData uri="http://schemas.openxmlformats.org/presentationml/2006/ole">
            <mc:AlternateContent xmlns:mc="http://schemas.openxmlformats.org/markup-compatibility/2006">
              <mc:Choice xmlns:v="urn:schemas-microsoft-com:vml" Requires="v">
                <p:oleObj spid="_x0000_s311461" name="Equation" r:id="rId35" imgW="333343" imgH="161959" progId="Equation.3">
                  <p:embed/>
                </p:oleObj>
              </mc:Choice>
              <mc:Fallback>
                <p:oleObj name="Equation" r:id="rId35" imgW="333343" imgH="161959" progId="Equation.3">
                  <p:embed/>
                  <p:pic>
                    <p:nvPicPr>
                      <p:cNvPr id="293943" name="Object 22">
                        <a:extLst>
                          <a:ext uri="{FF2B5EF4-FFF2-40B4-BE49-F238E27FC236}">
                            <a16:creationId xmlns:a16="http://schemas.microsoft.com/office/drawing/2014/main" id="{A27068C3-2D4A-47F3-A074-834F217B6300}"/>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7720013" y="2428875"/>
                        <a:ext cx="9239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944" name="Rectangle 56">
            <a:extLst>
              <a:ext uri="{FF2B5EF4-FFF2-40B4-BE49-F238E27FC236}">
                <a16:creationId xmlns:a16="http://schemas.microsoft.com/office/drawing/2014/main" id="{6ED166A7-C497-41F8-9B8E-2E3D06B75AFA}"/>
              </a:ext>
            </a:extLst>
          </p:cNvPr>
          <p:cNvSpPr>
            <a:spLocks noChangeArrowheads="1"/>
          </p:cNvSpPr>
          <p:nvPr/>
        </p:nvSpPr>
        <p:spPr bwMode="auto">
          <a:xfrm>
            <a:off x="3443288" y="3149600"/>
            <a:ext cx="9017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楷体_GB2312" pitchFamily="49" charset="-122"/>
              </a:rPr>
              <a:t>解</a:t>
            </a:r>
            <a:r>
              <a:rPr lang="en-US" altLang="zh-CN">
                <a:solidFill>
                  <a:schemeClr val="bg1"/>
                </a:solidFill>
                <a:ea typeface="楷体_GB2312" pitchFamily="49" charset="-122"/>
              </a:rPr>
              <a:t>:</a:t>
            </a:r>
            <a:r>
              <a:rPr lang="zh-CN" altLang="en-US">
                <a:solidFill>
                  <a:schemeClr val="bg1"/>
                </a:solidFill>
                <a:ea typeface="楷体_GB2312" pitchFamily="49" charset="-122"/>
              </a:rPr>
              <a:t>    </a:t>
            </a:r>
          </a:p>
        </p:txBody>
      </p:sp>
      <p:graphicFrame>
        <p:nvGraphicFramePr>
          <p:cNvPr id="293945" name="Object 23">
            <a:extLst>
              <a:ext uri="{FF2B5EF4-FFF2-40B4-BE49-F238E27FC236}">
                <a16:creationId xmlns:a16="http://schemas.microsoft.com/office/drawing/2014/main" id="{3C6DE924-1211-48AC-9E38-08F22731DAD1}"/>
              </a:ext>
            </a:extLst>
          </p:cNvPr>
          <p:cNvGraphicFramePr>
            <a:graphicFrameLocks noChangeAspect="1"/>
          </p:cNvGraphicFramePr>
          <p:nvPr/>
        </p:nvGraphicFramePr>
        <p:xfrm>
          <a:off x="4110038" y="3149600"/>
          <a:ext cx="2074862" cy="493713"/>
        </p:xfrm>
        <a:graphic>
          <a:graphicData uri="http://schemas.openxmlformats.org/presentationml/2006/ole">
            <mc:AlternateContent xmlns:mc="http://schemas.openxmlformats.org/markup-compatibility/2006">
              <mc:Choice xmlns:v="urn:schemas-microsoft-com:vml" Requires="v">
                <p:oleObj spid="_x0000_s311462" name="Equation" r:id="rId37" imgW="695433" imgH="161959" progId="Equation.3">
                  <p:embed/>
                </p:oleObj>
              </mc:Choice>
              <mc:Fallback>
                <p:oleObj name="Equation" r:id="rId37" imgW="695433" imgH="161959" progId="Equation.3">
                  <p:embed/>
                  <p:pic>
                    <p:nvPicPr>
                      <p:cNvPr id="293945" name="Object 23">
                        <a:extLst>
                          <a:ext uri="{FF2B5EF4-FFF2-40B4-BE49-F238E27FC236}">
                            <a16:creationId xmlns:a16="http://schemas.microsoft.com/office/drawing/2014/main" id="{3C6DE924-1211-48AC-9E38-08F22731DAD1}"/>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10038" y="3149600"/>
                        <a:ext cx="20748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3946" name="Object 24">
            <a:extLst>
              <a:ext uri="{FF2B5EF4-FFF2-40B4-BE49-F238E27FC236}">
                <a16:creationId xmlns:a16="http://schemas.microsoft.com/office/drawing/2014/main" id="{AF733C7F-5F13-41D9-955F-AB651C541DB1}"/>
              </a:ext>
            </a:extLst>
          </p:cNvPr>
          <p:cNvGraphicFramePr>
            <a:graphicFrameLocks noChangeAspect="1"/>
          </p:cNvGraphicFramePr>
          <p:nvPr/>
        </p:nvGraphicFramePr>
        <p:xfrm>
          <a:off x="6167438" y="3149600"/>
          <a:ext cx="2740025" cy="431800"/>
        </p:xfrm>
        <a:graphic>
          <a:graphicData uri="http://schemas.openxmlformats.org/presentationml/2006/ole">
            <mc:AlternateContent xmlns:mc="http://schemas.openxmlformats.org/markup-compatibility/2006">
              <mc:Choice xmlns:v="urn:schemas-microsoft-com:vml" Requires="v">
                <p:oleObj spid="_x0000_s311463" name="Equation" r:id="rId39" imgW="1133367" imgH="142977" progId="Equation.3">
                  <p:embed/>
                </p:oleObj>
              </mc:Choice>
              <mc:Fallback>
                <p:oleObj name="Equation" r:id="rId39" imgW="1133367" imgH="142977" progId="Equation.3">
                  <p:embed/>
                  <p:pic>
                    <p:nvPicPr>
                      <p:cNvPr id="293946" name="Object 24">
                        <a:extLst>
                          <a:ext uri="{FF2B5EF4-FFF2-40B4-BE49-F238E27FC236}">
                            <a16:creationId xmlns:a16="http://schemas.microsoft.com/office/drawing/2014/main" id="{AF733C7F-5F13-41D9-955F-AB651C541DB1}"/>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167438" y="3149600"/>
                        <a:ext cx="27400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 name="Text Box 5">
            <a:extLst>
              <a:ext uri="{FF2B5EF4-FFF2-40B4-BE49-F238E27FC236}">
                <a16:creationId xmlns:a16="http://schemas.microsoft.com/office/drawing/2014/main" id="{98D62681-DC7A-4929-A361-20F36A83BB7C}"/>
              </a:ext>
            </a:extLst>
          </p:cNvPr>
          <p:cNvSpPr txBox="1">
            <a:spLocks noChangeArrowheads="1"/>
          </p:cNvSpPr>
          <p:nvPr/>
        </p:nvSpPr>
        <p:spPr bwMode="auto">
          <a:xfrm>
            <a:off x="928688" y="4084638"/>
            <a:ext cx="8064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rPr>
              <a:t>1  </a:t>
            </a:r>
            <a:r>
              <a:rPr lang="zh-CN" altLang="en-US">
                <a:solidFill>
                  <a:srgbClr val="FFFF00"/>
                </a:solidFill>
                <a:latin typeface="楷体_GB2312" pitchFamily="49" charset="-122"/>
                <a:ea typeface="楷体_GB2312" pitchFamily="49" charset="-122"/>
              </a:rPr>
              <a:t>热力学第一定律</a:t>
            </a:r>
            <a:r>
              <a:rPr lang="zh-CN" altLang="en-US">
                <a:solidFill>
                  <a:schemeClr val="bg1"/>
                </a:solidFill>
                <a:latin typeface="楷体_GB2312" pitchFamily="49" charset="-122"/>
                <a:ea typeface="楷体_GB2312" pitchFamily="49" charset="-122"/>
              </a:rPr>
              <a:t>实际上就是包含热现象在内的</a:t>
            </a:r>
            <a:r>
              <a:rPr lang="zh-CN" altLang="en-US">
                <a:solidFill>
                  <a:srgbClr val="FFFF00"/>
                </a:solidFill>
                <a:latin typeface="楷体_GB2312" pitchFamily="49" charset="-122"/>
                <a:ea typeface="楷体_GB2312" pitchFamily="49" charset="-122"/>
              </a:rPr>
              <a:t>能量守恒</a:t>
            </a:r>
          </a:p>
          <a:p>
            <a:pPr eaLnBrk="1" hangingPunct="1">
              <a:lnSpc>
                <a:spcPct val="125000"/>
              </a:lnSpc>
            </a:pPr>
            <a:r>
              <a:rPr lang="zh-CN" altLang="en-US">
                <a:solidFill>
                  <a:srgbClr val="FFFF00"/>
                </a:solidFill>
                <a:latin typeface="楷体_GB2312" pitchFamily="49" charset="-122"/>
                <a:ea typeface="楷体_GB2312" pitchFamily="49" charset="-122"/>
              </a:rPr>
              <a:t>  与转换定律</a:t>
            </a:r>
            <a:endParaRPr lang="zh-CN" altLang="en-US" b="0">
              <a:solidFill>
                <a:srgbClr val="FFFF00"/>
              </a:solidFill>
              <a:latin typeface="楷体_GB2312" pitchFamily="49" charset="-122"/>
              <a:ea typeface="楷体_GB2312" pitchFamily="49" charset="-122"/>
            </a:endParaRPr>
          </a:p>
        </p:txBody>
      </p:sp>
      <p:sp>
        <p:nvSpPr>
          <p:cNvPr id="62" name="Text Box 9">
            <a:extLst>
              <a:ext uri="{FF2B5EF4-FFF2-40B4-BE49-F238E27FC236}">
                <a16:creationId xmlns:a16="http://schemas.microsoft.com/office/drawing/2014/main" id="{F0983332-B9F0-4364-B51C-112A4C4B17FA}"/>
              </a:ext>
            </a:extLst>
          </p:cNvPr>
          <p:cNvSpPr txBox="1">
            <a:spLocks noChangeArrowheads="1"/>
          </p:cNvSpPr>
          <p:nvPr/>
        </p:nvSpPr>
        <p:spPr bwMode="auto">
          <a:xfrm>
            <a:off x="928688" y="4941888"/>
            <a:ext cx="79295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65125" indent="-36512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chemeClr val="bg1"/>
                </a:solidFill>
                <a:ea typeface="楷体_GB2312" pitchFamily="49" charset="-122"/>
              </a:rPr>
              <a:t>2  </a:t>
            </a:r>
            <a:r>
              <a:rPr lang="zh-CN" altLang="en-US">
                <a:solidFill>
                  <a:schemeClr val="bg1"/>
                </a:solidFill>
                <a:ea typeface="楷体_GB2312" pitchFamily="49" charset="-122"/>
              </a:rPr>
              <a:t>该定律</a:t>
            </a:r>
            <a:r>
              <a:rPr lang="zh-CN" altLang="en-US">
                <a:solidFill>
                  <a:schemeClr val="bg1"/>
                </a:solidFill>
                <a:latin typeface="楷体_GB2312" pitchFamily="49" charset="-122"/>
                <a:ea typeface="楷体_GB2312" pitchFamily="49" charset="-122"/>
              </a:rPr>
              <a:t>只要求系统的</a:t>
            </a:r>
            <a:r>
              <a:rPr lang="zh-CN" altLang="en-US">
                <a:solidFill>
                  <a:srgbClr val="FFFF00"/>
                </a:solidFill>
                <a:latin typeface="楷体_GB2312" pitchFamily="49" charset="-122"/>
                <a:ea typeface="楷体_GB2312" pitchFamily="49" charset="-122"/>
              </a:rPr>
              <a:t>初、末</a:t>
            </a:r>
            <a:r>
              <a:rPr lang="zh-CN" altLang="en-US">
                <a:solidFill>
                  <a:schemeClr val="bg1"/>
                </a:solidFill>
                <a:latin typeface="楷体_GB2312" pitchFamily="49" charset="-122"/>
                <a:ea typeface="楷体_GB2312" pitchFamily="49" charset="-122"/>
              </a:rPr>
              <a:t>状态是</a:t>
            </a:r>
            <a:r>
              <a:rPr lang="zh-CN" altLang="en-US">
                <a:solidFill>
                  <a:srgbClr val="FFFF00"/>
                </a:solidFill>
                <a:latin typeface="楷体_GB2312" pitchFamily="49" charset="-122"/>
                <a:ea typeface="楷体_GB2312" pitchFamily="49" charset="-122"/>
              </a:rPr>
              <a:t>平衡态</a:t>
            </a:r>
            <a:r>
              <a:rPr lang="zh-CN" altLang="en-US">
                <a:solidFill>
                  <a:schemeClr val="bg1"/>
                </a:solidFill>
                <a:latin typeface="楷体_GB2312" pitchFamily="49" charset="-122"/>
                <a:ea typeface="楷体_GB2312" pitchFamily="49" charset="-122"/>
              </a:rPr>
              <a:t>，至于过程中  经历的各状态则不一定是平衡态。</a:t>
            </a:r>
          </a:p>
        </p:txBody>
      </p:sp>
      <p:sp>
        <p:nvSpPr>
          <p:cNvPr id="63" name="Text Box 10">
            <a:extLst>
              <a:ext uri="{FF2B5EF4-FFF2-40B4-BE49-F238E27FC236}">
                <a16:creationId xmlns:a16="http://schemas.microsoft.com/office/drawing/2014/main" id="{83C80768-FBDF-4288-8B5B-11D8ABAFC826}"/>
              </a:ext>
            </a:extLst>
          </p:cNvPr>
          <p:cNvSpPr txBox="1">
            <a:spLocks noChangeArrowheads="1"/>
          </p:cNvSpPr>
          <p:nvPr/>
        </p:nvSpPr>
        <p:spPr bwMode="auto">
          <a:xfrm>
            <a:off x="574675" y="3689350"/>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66"/>
                </a:solidFill>
              </a:rPr>
              <a:t>说明</a:t>
            </a:r>
          </a:p>
        </p:txBody>
      </p:sp>
      <p:sp>
        <p:nvSpPr>
          <p:cNvPr id="64" name="AutoShape 11">
            <a:extLst>
              <a:ext uri="{FF2B5EF4-FFF2-40B4-BE49-F238E27FC236}">
                <a16:creationId xmlns:a16="http://schemas.microsoft.com/office/drawing/2014/main" id="{4684B5FA-D3E8-4E39-A805-E2F95BF35191}"/>
              </a:ext>
            </a:extLst>
          </p:cNvPr>
          <p:cNvSpPr>
            <a:spLocks noChangeArrowheads="1"/>
          </p:cNvSpPr>
          <p:nvPr/>
        </p:nvSpPr>
        <p:spPr bwMode="auto">
          <a:xfrm>
            <a:off x="214313" y="3643313"/>
            <a:ext cx="360362"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15394" name="灯片编号占位符 1">
            <a:extLst>
              <a:ext uri="{FF2B5EF4-FFF2-40B4-BE49-F238E27FC236}">
                <a16:creationId xmlns:a16="http://schemas.microsoft.com/office/drawing/2014/main" id="{E1294FF9-182F-42DB-835E-4AD298D089F2}"/>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55D44FA-541E-42CD-8390-4D78DA4831D3}" type="slidenum">
              <a:rPr lang="en-US" altLang="zh-CN" b="0">
                <a:solidFill>
                  <a:srgbClr val="FF00FF"/>
                </a:solidFill>
              </a:rPr>
              <a:pPr eaLnBrk="1" hangingPunct="1"/>
              <a:t>16</a:t>
            </a:fld>
            <a:r>
              <a:rPr lang="en-US" altLang="zh-CN" b="0">
                <a:solidFill>
                  <a:srgbClr val="FF00FF"/>
                </a:solidFill>
              </a:rPr>
              <a:t>/28</a:t>
            </a:r>
          </a:p>
        </p:txBody>
      </p:sp>
      <p:graphicFrame>
        <p:nvGraphicFramePr>
          <p:cNvPr id="3" name="Object 50">
            <a:extLst>
              <a:ext uri="{FF2B5EF4-FFF2-40B4-BE49-F238E27FC236}">
                <a16:creationId xmlns:a16="http://schemas.microsoft.com/office/drawing/2014/main" id="{109C9DCF-D7F4-47C3-A66F-57C6721B01AE}"/>
              </a:ext>
            </a:extLst>
          </p:cNvPr>
          <p:cNvGraphicFramePr>
            <a:graphicFrameLocks noChangeAspect="1"/>
          </p:cNvGraphicFramePr>
          <p:nvPr/>
        </p:nvGraphicFramePr>
        <p:xfrm>
          <a:off x="4572000" y="1285875"/>
          <a:ext cx="1714500" cy="458788"/>
        </p:xfrm>
        <a:graphic>
          <a:graphicData uri="http://schemas.openxmlformats.org/presentationml/2006/ole">
            <mc:AlternateContent xmlns:mc="http://schemas.openxmlformats.org/markup-compatibility/2006">
              <mc:Choice xmlns:v="urn:schemas-microsoft-com:vml" Requires="v">
                <p:oleObj spid="_x0000_s311464" name="公式" r:id="rId41" imgW="695433" imgH="161959" progId="Equation.3">
                  <p:embed/>
                </p:oleObj>
              </mc:Choice>
              <mc:Fallback>
                <p:oleObj name="公式" r:id="rId41" imgW="695433" imgH="161959" progId="Equation.3">
                  <p:embed/>
                  <p:pic>
                    <p:nvPicPr>
                      <p:cNvPr id="3" name="Object 50">
                        <a:extLst>
                          <a:ext uri="{FF2B5EF4-FFF2-40B4-BE49-F238E27FC236}">
                            <a16:creationId xmlns:a16="http://schemas.microsoft.com/office/drawing/2014/main" id="{109C9DCF-D7F4-47C3-A66F-57C6721B01AE}"/>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572000" y="1285875"/>
                        <a:ext cx="17145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51">
            <a:extLst>
              <a:ext uri="{FF2B5EF4-FFF2-40B4-BE49-F238E27FC236}">
                <a16:creationId xmlns:a16="http://schemas.microsoft.com/office/drawing/2014/main" id="{1447AE10-595A-426B-AE29-EA8B2C7E8D07}"/>
              </a:ext>
            </a:extLst>
          </p:cNvPr>
          <p:cNvGraphicFramePr>
            <a:graphicFrameLocks noChangeAspect="1"/>
          </p:cNvGraphicFramePr>
          <p:nvPr/>
        </p:nvGraphicFramePr>
        <p:xfrm>
          <a:off x="6286500" y="1285875"/>
          <a:ext cx="2428875" cy="417513"/>
        </p:xfrm>
        <a:graphic>
          <a:graphicData uri="http://schemas.openxmlformats.org/presentationml/2006/ole">
            <mc:AlternateContent xmlns:mc="http://schemas.openxmlformats.org/markup-compatibility/2006">
              <mc:Choice xmlns:v="urn:schemas-microsoft-com:vml" Requires="v">
                <p:oleObj spid="_x0000_s311465" name="公式" r:id="rId43" imgW="952627" imgH="142977" progId="Equation.3">
                  <p:embed/>
                </p:oleObj>
              </mc:Choice>
              <mc:Fallback>
                <p:oleObj name="公式" r:id="rId43" imgW="952627" imgH="142977" progId="Equation.3">
                  <p:embed/>
                  <p:pic>
                    <p:nvPicPr>
                      <p:cNvPr id="4" name="Object 51">
                        <a:extLst>
                          <a:ext uri="{FF2B5EF4-FFF2-40B4-BE49-F238E27FC236}">
                            <a16:creationId xmlns:a16="http://schemas.microsoft.com/office/drawing/2014/main" id="{1447AE10-595A-426B-AE29-EA8B2C7E8D07}"/>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286500" y="1285875"/>
                        <a:ext cx="24288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矩形 52">
            <a:extLst>
              <a:ext uri="{FF2B5EF4-FFF2-40B4-BE49-F238E27FC236}">
                <a16:creationId xmlns:a16="http://schemas.microsoft.com/office/drawing/2014/main" id="{5313AD42-921C-496E-BC2C-FAA36DCA3FC8}"/>
              </a:ext>
            </a:extLst>
          </p:cNvPr>
          <p:cNvSpPr>
            <a:spLocks noChangeArrowheads="1"/>
          </p:cNvSpPr>
          <p:nvPr/>
        </p:nvSpPr>
        <p:spPr bwMode="auto">
          <a:xfrm>
            <a:off x="3643313" y="1857375"/>
            <a:ext cx="857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bg1"/>
                </a:solidFill>
                <a:ea typeface="楷体_GB2312" pitchFamily="49" charset="-122"/>
              </a:rPr>
              <a:t>adb</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93909"/>
                                        </p:tgtEl>
                                        <p:attrNameLst>
                                          <p:attrName>style.visibility</p:attrName>
                                        </p:attrNameLst>
                                      </p:cBhvr>
                                      <p:to>
                                        <p:strVal val="visible"/>
                                      </p:to>
                                    </p:set>
                                    <p:animEffect transition="in" filter="blinds(horizontal)">
                                      <p:cBhvr>
                                        <p:cTn id="7" dur="500"/>
                                        <p:tgtEl>
                                          <p:spTgt spid="293909"/>
                                        </p:tgtEl>
                                      </p:cBhvr>
                                    </p:animEffect>
                                  </p:childTnLst>
                                </p:cTn>
                              </p:par>
                              <p:par>
                                <p:cTn id="8" presetID="3" presetClass="entr" presetSubtype="10" fill="hold" nodeType="withEffect">
                                  <p:stCondLst>
                                    <p:cond delay="0"/>
                                  </p:stCondLst>
                                  <p:childTnLst>
                                    <p:set>
                                      <p:cBhvr>
                                        <p:cTn id="9" dur="1" fill="hold">
                                          <p:stCondLst>
                                            <p:cond delay="0"/>
                                          </p:stCondLst>
                                        </p:cTn>
                                        <p:tgtEl>
                                          <p:spTgt spid="293910"/>
                                        </p:tgtEl>
                                        <p:attrNameLst>
                                          <p:attrName>style.visibility</p:attrName>
                                        </p:attrNameLst>
                                      </p:cBhvr>
                                      <p:to>
                                        <p:strVal val="visible"/>
                                      </p:to>
                                    </p:set>
                                    <p:animEffect transition="in" filter="blinds(horizontal)">
                                      <p:cBhvr>
                                        <p:cTn id="10" dur="500"/>
                                        <p:tgtEl>
                                          <p:spTgt spid="293910"/>
                                        </p:tgtEl>
                                      </p:cBhvr>
                                    </p:animEffect>
                                  </p:childTnLst>
                                </p:cTn>
                              </p:par>
                              <p:par>
                                <p:cTn id="11" presetID="3" presetClass="entr" presetSubtype="10" fill="hold" nodeType="withEffect">
                                  <p:stCondLst>
                                    <p:cond delay="0"/>
                                  </p:stCondLst>
                                  <p:childTnLst>
                                    <p:set>
                                      <p:cBhvr>
                                        <p:cTn id="12" dur="1" fill="hold">
                                          <p:stCondLst>
                                            <p:cond delay="0"/>
                                          </p:stCondLst>
                                        </p:cTn>
                                        <p:tgtEl>
                                          <p:spTgt spid="293911"/>
                                        </p:tgtEl>
                                        <p:attrNameLst>
                                          <p:attrName>style.visibility</p:attrName>
                                        </p:attrNameLst>
                                      </p:cBhvr>
                                      <p:to>
                                        <p:strVal val="visible"/>
                                      </p:to>
                                    </p:set>
                                    <p:animEffect transition="in" filter="blinds(horizontal)">
                                      <p:cBhvr>
                                        <p:cTn id="13" dur="500"/>
                                        <p:tgtEl>
                                          <p:spTgt spid="293911"/>
                                        </p:tgtEl>
                                      </p:cBhvr>
                                    </p:animEffect>
                                  </p:childTnLst>
                                </p:cTn>
                              </p:par>
                              <p:par>
                                <p:cTn id="14" presetID="3" presetClass="entr" presetSubtype="10" fill="hold" nodeType="withEffect">
                                  <p:stCondLst>
                                    <p:cond delay="0"/>
                                  </p:stCondLst>
                                  <p:childTnLst>
                                    <p:set>
                                      <p:cBhvr>
                                        <p:cTn id="15" dur="1" fill="hold">
                                          <p:stCondLst>
                                            <p:cond delay="0"/>
                                          </p:stCondLst>
                                        </p:cTn>
                                        <p:tgtEl>
                                          <p:spTgt spid="293913"/>
                                        </p:tgtEl>
                                        <p:attrNameLst>
                                          <p:attrName>style.visibility</p:attrName>
                                        </p:attrNameLst>
                                      </p:cBhvr>
                                      <p:to>
                                        <p:strVal val="visible"/>
                                      </p:to>
                                    </p:set>
                                    <p:animEffect transition="in" filter="blinds(horizontal)">
                                      <p:cBhvr>
                                        <p:cTn id="16" dur="500"/>
                                        <p:tgtEl>
                                          <p:spTgt spid="293913"/>
                                        </p:tgtEl>
                                      </p:cBhvr>
                                    </p:animEffect>
                                  </p:childTnLst>
                                </p:cTn>
                              </p:par>
                              <p:par>
                                <p:cTn id="17" presetID="3" presetClass="entr" presetSubtype="10" fill="hold" nodeType="withEffect">
                                  <p:stCondLst>
                                    <p:cond delay="0"/>
                                  </p:stCondLst>
                                  <p:childTnLst>
                                    <p:set>
                                      <p:cBhvr>
                                        <p:cTn id="18" dur="1" fill="hold">
                                          <p:stCondLst>
                                            <p:cond delay="0"/>
                                          </p:stCondLst>
                                        </p:cTn>
                                        <p:tgtEl>
                                          <p:spTgt spid="293912"/>
                                        </p:tgtEl>
                                        <p:attrNameLst>
                                          <p:attrName>style.visibility</p:attrName>
                                        </p:attrNameLst>
                                      </p:cBhvr>
                                      <p:to>
                                        <p:strVal val="visible"/>
                                      </p:to>
                                    </p:set>
                                    <p:animEffect transition="in" filter="blinds(horizontal)">
                                      <p:cBhvr>
                                        <p:cTn id="19" dur="500"/>
                                        <p:tgtEl>
                                          <p:spTgt spid="293912"/>
                                        </p:tgtEl>
                                      </p:cBhvr>
                                    </p:animEffect>
                                  </p:childTnLst>
                                </p:cTn>
                              </p:par>
                              <p:par>
                                <p:cTn id="20" presetID="3" presetClass="entr" presetSubtype="1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93926"/>
                                        </p:tgtEl>
                                        <p:attrNameLst>
                                          <p:attrName>style.visibility</p:attrName>
                                        </p:attrNameLst>
                                      </p:cBhvr>
                                      <p:to>
                                        <p:strVal val="visible"/>
                                      </p:to>
                                    </p:set>
                                    <p:animEffect transition="in" filter="blinds(horizontal)">
                                      <p:cBhvr>
                                        <p:cTn id="25" dur="500"/>
                                        <p:tgtEl>
                                          <p:spTgt spid="293926"/>
                                        </p:tgtEl>
                                      </p:cBhvr>
                                    </p:animEffect>
                                  </p:childTnLst>
                                </p:cTn>
                              </p:par>
                              <p:par>
                                <p:cTn id="26" presetID="3" presetClass="entr" presetSubtype="10" fill="hold" nodeType="withEffect">
                                  <p:stCondLst>
                                    <p:cond delay="0"/>
                                  </p:stCondLst>
                                  <p:childTnLst>
                                    <p:set>
                                      <p:cBhvr>
                                        <p:cTn id="27" dur="1" fill="hold">
                                          <p:stCondLst>
                                            <p:cond delay="0"/>
                                          </p:stCondLst>
                                        </p:cTn>
                                        <p:tgtEl>
                                          <p:spTgt spid="293927"/>
                                        </p:tgtEl>
                                        <p:attrNameLst>
                                          <p:attrName>style.visibility</p:attrName>
                                        </p:attrNameLst>
                                      </p:cBhvr>
                                      <p:to>
                                        <p:strVal val="visible"/>
                                      </p:to>
                                    </p:set>
                                    <p:animEffect transition="in" filter="blinds(horizontal)">
                                      <p:cBhvr>
                                        <p:cTn id="28" dur="500"/>
                                        <p:tgtEl>
                                          <p:spTgt spid="29392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93928"/>
                                        </p:tgtEl>
                                        <p:attrNameLst>
                                          <p:attrName>style.visibility</p:attrName>
                                        </p:attrNameLst>
                                      </p:cBhvr>
                                      <p:to>
                                        <p:strVal val="visible"/>
                                      </p:to>
                                    </p:set>
                                    <p:animEffect transition="in" filter="blinds(horizontal)">
                                      <p:cBhvr>
                                        <p:cTn id="31" dur="500"/>
                                        <p:tgtEl>
                                          <p:spTgt spid="293928"/>
                                        </p:tgtEl>
                                      </p:cBhvr>
                                    </p:animEffect>
                                  </p:childTnLst>
                                </p:cTn>
                              </p:par>
                              <p:par>
                                <p:cTn id="32" presetID="3" presetClass="entr" presetSubtype="10" fill="hold" nodeType="withEffect">
                                  <p:stCondLst>
                                    <p:cond delay="0"/>
                                  </p:stCondLst>
                                  <p:childTnLst>
                                    <p:set>
                                      <p:cBhvr>
                                        <p:cTn id="33" dur="1" fill="hold">
                                          <p:stCondLst>
                                            <p:cond delay="0"/>
                                          </p:stCondLst>
                                        </p:cTn>
                                        <p:tgtEl>
                                          <p:spTgt spid="293929"/>
                                        </p:tgtEl>
                                        <p:attrNameLst>
                                          <p:attrName>style.visibility</p:attrName>
                                        </p:attrNameLst>
                                      </p:cBhvr>
                                      <p:to>
                                        <p:strVal val="visible"/>
                                      </p:to>
                                    </p:set>
                                    <p:animEffect transition="in" filter="blinds(horizontal)">
                                      <p:cBhvr>
                                        <p:cTn id="34" dur="500"/>
                                        <p:tgtEl>
                                          <p:spTgt spid="293929"/>
                                        </p:tgtEl>
                                      </p:cBhvr>
                                    </p:animEffect>
                                  </p:childTnLst>
                                </p:cTn>
                              </p:par>
                              <p:par>
                                <p:cTn id="35" presetID="3" presetClass="entr" presetSubtype="10" fill="hold" nodeType="withEffect">
                                  <p:stCondLst>
                                    <p:cond delay="0"/>
                                  </p:stCondLst>
                                  <p:childTnLst>
                                    <p:set>
                                      <p:cBhvr>
                                        <p:cTn id="36" dur="1" fill="hold">
                                          <p:stCondLst>
                                            <p:cond delay="0"/>
                                          </p:stCondLst>
                                        </p:cTn>
                                        <p:tgtEl>
                                          <p:spTgt spid="293930"/>
                                        </p:tgtEl>
                                        <p:attrNameLst>
                                          <p:attrName>style.visibility</p:attrName>
                                        </p:attrNameLst>
                                      </p:cBhvr>
                                      <p:to>
                                        <p:strVal val="visible"/>
                                      </p:to>
                                    </p:set>
                                    <p:animEffect transition="in" filter="blinds(horizontal)">
                                      <p:cBhvr>
                                        <p:cTn id="37" dur="500"/>
                                        <p:tgtEl>
                                          <p:spTgt spid="293930"/>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93931"/>
                                        </p:tgtEl>
                                        <p:attrNameLst>
                                          <p:attrName>style.visibility</p:attrName>
                                        </p:attrNameLst>
                                      </p:cBhvr>
                                      <p:to>
                                        <p:strVal val="visible"/>
                                      </p:to>
                                    </p:set>
                                    <p:animEffect transition="in" filter="blinds(horizontal)">
                                      <p:cBhvr>
                                        <p:cTn id="40" dur="500"/>
                                        <p:tgtEl>
                                          <p:spTgt spid="293931"/>
                                        </p:tgtEl>
                                      </p:cBhvr>
                                    </p:animEffect>
                                  </p:childTnLst>
                                </p:cTn>
                              </p:par>
                              <p:par>
                                <p:cTn id="41" presetID="3" presetClass="entr" presetSubtype="10" fill="hold" nodeType="withEffect">
                                  <p:stCondLst>
                                    <p:cond delay="0"/>
                                  </p:stCondLst>
                                  <p:childTnLst>
                                    <p:set>
                                      <p:cBhvr>
                                        <p:cTn id="42" dur="1" fill="hold">
                                          <p:stCondLst>
                                            <p:cond delay="0"/>
                                          </p:stCondLst>
                                        </p:cTn>
                                        <p:tgtEl>
                                          <p:spTgt spid="293932"/>
                                        </p:tgtEl>
                                        <p:attrNameLst>
                                          <p:attrName>style.visibility</p:attrName>
                                        </p:attrNameLst>
                                      </p:cBhvr>
                                      <p:to>
                                        <p:strVal val="visible"/>
                                      </p:to>
                                    </p:set>
                                    <p:animEffect transition="in" filter="blinds(horizontal)">
                                      <p:cBhvr>
                                        <p:cTn id="43" dur="500"/>
                                        <p:tgtEl>
                                          <p:spTgt spid="293932"/>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93933"/>
                                        </p:tgtEl>
                                        <p:attrNameLst>
                                          <p:attrName>style.visibility</p:attrName>
                                        </p:attrNameLst>
                                      </p:cBhvr>
                                      <p:to>
                                        <p:strVal val="visible"/>
                                      </p:to>
                                    </p:set>
                                    <p:animEffect transition="in" filter="blinds(horizontal)">
                                      <p:cBhvr>
                                        <p:cTn id="46" dur="500"/>
                                        <p:tgtEl>
                                          <p:spTgt spid="293933"/>
                                        </p:tgtEl>
                                      </p:cBhvr>
                                    </p:animEffect>
                                  </p:childTnLst>
                                </p:cTn>
                              </p:par>
                              <p:par>
                                <p:cTn id="47" presetID="3" presetClass="entr" presetSubtype="10" fill="hold" nodeType="withEffect">
                                  <p:stCondLst>
                                    <p:cond delay="0"/>
                                  </p:stCondLst>
                                  <p:childTnLst>
                                    <p:set>
                                      <p:cBhvr>
                                        <p:cTn id="48" dur="1" fill="hold">
                                          <p:stCondLst>
                                            <p:cond delay="0"/>
                                          </p:stCondLst>
                                        </p:cTn>
                                        <p:tgtEl>
                                          <p:spTgt spid="293934"/>
                                        </p:tgtEl>
                                        <p:attrNameLst>
                                          <p:attrName>style.visibility</p:attrName>
                                        </p:attrNameLst>
                                      </p:cBhvr>
                                      <p:to>
                                        <p:strVal val="visible"/>
                                      </p:to>
                                    </p:set>
                                    <p:animEffect transition="in" filter="blinds(horizontal)">
                                      <p:cBhvr>
                                        <p:cTn id="49" dur="500"/>
                                        <p:tgtEl>
                                          <p:spTgt spid="293934"/>
                                        </p:tgtEl>
                                      </p:cBhvr>
                                    </p:animEffect>
                                  </p:childTnLst>
                                </p:cTn>
                              </p:par>
                              <p:par>
                                <p:cTn id="50" presetID="3" presetClass="entr" presetSubtype="10" fill="hold" nodeType="withEffect">
                                  <p:stCondLst>
                                    <p:cond delay="0"/>
                                  </p:stCondLst>
                                  <p:childTnLst>
                                    <p:set>
                                      <p:cBhvr>
                                        <p:cTn id="51" dur="1" fill="hold">
                                          <p:stCondLst>
                                            <p:cond delay="0"/>
                                          </p:stCondLst>
                                        </p:cTn>
                                        <p:tgtEl>
                                          <p:spTgt spid="293935"/>
                                        </p:tgtEl>
                                        <p:attrNameLst>
                                          <p:attrName>style.visibility</p:attrName>
                                        </p:attrNameLst>
                                      </p:cBhvr>
                                      <p:to>
                                        <p:strVal val="visible"/>
                                      </p:to>
                                    </p:set>
                                    <p:animEffect transition="in" filter="blinds(horizontal)">
                                      <p:cBhvr>
                                        <p:cTn id="52" dur="500"/>
                                        <p:tgtEl>
                                          <p:spTgt spid="29393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iterate type="wd">
                                    <p:tmPct val="100000"/>
                                  </p:iterate>
                                  <p:childTnLst>
                                    <p:set>
                                      <p:cBhvr>
                                        <p:cTn id="56" dur="1" fill="hold">
                                          <p:stCondLst>
                                            <p:cond delay="0"/>
                                          </p:stCondLst>
                                        </p:cTn>
                                        <p:tgtEl>
                                          <p:spTgt spid="293937"/>
                                        </p:tgtEl>
                                        <p:attrNameLst>
                                          <p:attrName>style.visibility</p:attrName>
                                        </p:attrNameLst>
                                      </p:cBhvr>
                                      <p:to>
                                        <p:strVal val="visible"/>
                                      </p:to>
                                    </p:set>
                                    <p:animEffect transition="in" filter="dissolve">
                                      <p:cBhvr>
                                        <p:cTn id="57" dur="300"/>
                                        <p:tgtEl>
                                          <p:spTgt spid="2939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wipe(left)">
                                      <p:cBhvr>
                                        <p:cTn id="67" dur="500"/>
                                        <p:tgtEl>
                                          <p:spTgt spid="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blinds(horizontal)">
                                      <p:cBhvr>
                                        <p:cTn id="72" dur="500"/>
                                        <p:tgtEl>
                                          <p:spTgt spid="53"/>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293936"/>
                                        </p:tgtEl>
                                        <p:attrNameLst>
                                          <p:attrName>style.visibility</p:attrName>
                                        </p:attrNameLst>
                                      </p:cBhvr>
                                      <p:to>
                                        <p:strVal val="visible"/>
                                      </p:to>
                                    </p:set>
                                    <p:animEffect transition="in" filter="wipe(left)">
                                      <p:cBhvr>
                                        <p:cTn id="76" dur="500"/>
                                        <p:tgtEl>
                                          <p:spTgt spid="29393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93938"/>
                                        </p:tgtEl>
                                        <p:attrNameLst>
                                          <p:attrName>style.visibility</p:attrName>
                                        </p:attrNameLst>
                                      </p:cBhvr>
                                      <p:to>
                                        <p:strVal val="visible"/>
                                      </p:to>
                                    </p:set>
                                    <p:animEffect transition="in" filter="wipe(left)">
                                      <p:cBhvr>
                                        <p:cTn id="81" dur="500"/>
                                        <p:tgtEl>
                                          <p:spTgt spid="29393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93939"/>
                                        </p:tgtEl>
                                        <p:attrNameLst>
                                          <p:attrName>style.visibility</p:attrName>
                                        </p:attrNameLst>
                                      </p:cBhvr>
                                      <p:to>
                                        <p:strVal val="visible"/>
                                      </p:to>
                                    </p:set>
                                    <p:animEffect transition="in" filter="blinds(horizontal)">
                                      <p:cBhvr>
                                        <p:cTn id="86" dur="500"/>
                                        <p:tgtEl>
                                          <p:spTgt spid="293939"/>
                                        </p:tgtEl>
                                      </p:cBhvr>
                                    </p:animEffect>
                                  </p:childTnLst>
                                </p:cTn>
                              </p:par>
                              <p:par>
                                <p:cTn id="87" presetID="3" presetClass="entr" presetSubtype="10" fill="hold" nodeType="withEffect">
                                  <p:stCondLst>
                                    <p:cond delay="0"/>
                                  </p:stCondLst>
                                  <p:childTnLst>
                                    <p:set>
                                      <p:cBhvr>
                                        <p:cTn id="88" dur="1" fill="hold">
                                          <p:stCondLst>
                                            <p:cond delay="0"/>
                                          </p:stCondLst>
                                        </p:cTn>
                                        <p:tgtEl>
                                          <p:spTgt spid="293940"/>
                                        </p:tgtEl>
                                        <p:attrNameLst>
                                          <p:attrName>style.visibility</p:attrName>
                                        </p:attrNameLst>
                                      </p:cBhvr>
                                      <p:to>
                                        <p:strVal val="visible"/>
                                      </p:to>
                                    </p:set>
                                    <p:animEffect transition="in" filter="blinds(horizontal)">
                                      <p:cBhvr>
                                        <p:cTn id="89" dur="500"/>
                                        <p:tgtEl>
                                          <p:spTgt spid="293940"/>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293941"/>
                                        </p:tgtEl>
                                        <p:attrNameLst>
                                          <p:attrName>style.visibility</p:attrName>
                                        </p:attrNameLst>
                                      </p:cBhvr>
                                      <p:to>
                                        <p:strVal val="visible"/>
                                      </p:to>
                                    </p:set>
                                    <p:animEffect transition="in" filter="blinds(horizontal)">
                                      <p:cBhvr>
                                        <p:cTn id="92" dur="500"/>
                                        <p:tgtEl>
                                          <p:spTgt spid="293941"/>
                                        </p:tgtEl>
                                      </p:cBhvr>
                                    </p:animEffect>
                                  </p:childTnLst>
                                </p:cTn>
                              </p:par>
                              <p:par>
                                <p:cTn id="93" presetID="3" presetClass="entr" presetSubtype="10" fill="hold" nodeType="withEffect">
                                  <p:stCondLst>
                                    <p:cond delay="0"/>
                                  </p:stCondLst>
                                  <p:childTnLst>
                                    <p:set>
                                      <p:cBhvr>
                                        <p:cTn id="94" dur="1" fill="hold">
                                          <p:stCondLst>
                                            <p:cond delay="0"/>
                                          </p:stCondLst>
                                        </p:cTn>
                                        <p:tgtEl>
                                          <p:spTgt spid="293942"/>
                                        </p:tgtEl>
                                        <p:attrNameLst>
                                          <p:attrName>style.visibility</p:attrName>
                                        </p:attrNameLst>
                                      </p:cBhvr>
                                      <p:to>
                                        <p:strVal val="visible"/>
                                      </p:to>
                                    </p:set>
                                    <p:animEffect transition="in" filter="blinds(horizontal)">
                                      <p:cBhvr>
                                        <p:cTn id="95" dur="500"/>
                                        <p:tgtEl>
                                          <p:spTgt spid="293942"/>
                                        </p:tgtEl>
                                      </p:cBhvr>
                                    </p:animEffect>
                                  </p:childTnLst>
                                </p:cTn>
                              </p:par>
                              <p:par>
                                <p:cTn id="96" presetID="3" presetClass="entr" presetSubtype="10" fill="hold" nodeType="withEffect">
                                  <p:stCondLst>
                                    <p:cond delay="0"/>
                                  </p:stCondLst>
                                  <p:childTnLst>
                                    <p:set>
                                      <p:cBhvr>
                                        <p:cTn id="97" dur="1" fill="hold">
                                          <p:stCondLst>
                                            <p:cond delay="0"/>
                                          </p:stCondLst>
                                        </p:cTn>
                                        <p:tgtEl>
                                          <p:spTgt spid="293943"/>
                                        </p:tgtEl>
                                        <p:attrNameLst>
                                          <p:attrName>style.visibility</p:attrName>
                                        </p:attrNameLst>
                                      </p:cBhvr>
                                      <p:to>
                                        <p:strVal val="visible"/>
                                      </p:to>
                                    </p:set>
                                    <p:animEffect transition="in" filter="blinds(horizontal)">
                                      <p:cBhvr>
                                        <p:cTn id="98" dur="500"/>
                                        <p:tgtEl>
                                          <p:spTgt spid="29394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293944"/>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293945"/>
                                        </p:tgtEl>
                                        <p:attrNameLst>
                                          <p:attrName>style.visibility</p:attrName>
                                        </p:attrNameLst>
                                      </p:cBhvr>
                                      <p:to>
                                        <p:strVal val="visible"/>
                                      </p:to>
                                    </p:set>
                                    <p:animEffect transition="in" filter="wipe(left)">
                                      <p:cBhvr>
                                        <p:cTn id="107" dur="500"/>
                                        <p:tgtEl>
                                          <p:spTgt spid="29394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293946"/>
                                        </p:tgtEl>
                                        <p:attrNameLst>
                                          <p:attrName>style.visibility</p:attrName>
                                        </p:attrNameLst>
                                      </p:cBhvr>
                                      <p:to>
                                        <p:strVal val="visible"/>
                                      </p:to>
                                    </p:set>
                                    <p:animEffect transition="in" filter="wipe(left)">
                                      <p:cBhvr>
                                        <p:cTn id="112" dur="500"/>
                                        <p:tgtEl>
                                          <p:spTgt spid="29394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3" presetClass="entr" presetSubtype="32" fill="hold" grpId="0" nodeType="clickEffect">
                                  <p:stCondLst>
                                    <p:cond delay="0"/>
                                  </p:stCondLst>
                                  <p:childTnLst>
                                    <p:set>
                                      <p:cBhvr>
                                        <p:cTn id="116" dur="1" fill="hold">
                                          <p:stCondLst>
                                            <p:cond delay="0"/>
                                          </p:stCondLst>
                                        </p:cTn>
                                        <p:tgtEl>
                                          <p:spTgt spid="64"/>
                                        </p:tgtEl>
                                        <p:attrNameLst>
                                          <p:attrName>style.visibility</p:attrName>
                                        </p:attrNameLst>
                                      </p:cBhvr>
                                      <p:to>
                                        <p:strVal val="visible"/>
                                      </p:to>
                                    </p:set>
                                    <p:anim calcmode="lin" valueType="num">
                                      <p:cBhvr>
                                        <p:cTn id="117" dur="500" fill="hold"/>
                                        <p:tgtEl>
                                          <p:spTgt spid="64"/>
                                        </p:tgtEl>
                                        <p:attrNameLst>
                                          <p:attrName>ppt_w</p:attrName>
                                        </p:attrNameLst>
                                      </p:cBhvr>
                                      <p:tavLst>
                                        <p:tav tm="0">
                                          <p:val>
                                            <p:strVal val="4*#ppt_w"/>
                                          </p:val>
                                        </p:tav>
                                        <p:tav tm="100000">
                                          <p:val>
                                            <p:strVal val="#ppt_w"/>
                                          </p:val>
                                        </p:tav>
                                      </p:tavLst>
                                    </p:anim>
                                    <p:anim calcmode="lin" valueType="num">
                                      <p:cBhvr>
                                        <p:cTn id="118" dur="500" fill="hold"/>
                                        <p:tgtEl>
                                          <p:spTgt spid="64"/>
                                        </p:tgtEl>
                                        <p:attrNameLst>
                                          <p:attrName>ppt_h</p:attrName>
                                        </p:attrNameLst>
                                      </p:cBhvr>
                                      <p:tavLst>
                                        <p:tav tm="0">
                                          <p:val>
                                            <p:strVal val="4*#ppt_h"/>
                                          </p:val>
                                        </p:tav>
                                        <p:tav tm="100000">
                                          <p:val>
                                            <p:strVal val="#ppt_h"/>
                                          </p:val>
                                        </p:tav>
                                      </p:tavLst>
                                    </p:anim>
                                  </p:childTnLst>
                                </p:cTn>
                              </p:par>
                            </p:childTnLst>
                          </p:cTn>
                        </p:par>
                        <p:par>
                          <p:cTn id="119" fill="hold" nodeType="afterGroup">
                            <p:stCondLst>
                              <p:cond delay="500"/>
                            </p:stCondLst>
                            <p:childTnLst>
                              <p:par>
                                <p:cTn id="120" presetID="22" presetClass="entr" presetSubtype="8" fill="hold" grpId="0" nodeType="afterEffect">
                                  <p:stCondLst>
                                    <p:cond delay="0"/>
                                  </p:stCondLst>
                                  <p:childTnLst>
                                    <p:set>
                                      <p:cBhvr>
                                        <p:cTn id="121" dur="1" fill="hold">
                                          <p:stCondLst>
                                            <p:cond delay="0"/>
                                          </p:stCondLst>
                                        </p:cTn>
                                        <p:tgtEl>
                                          <p:spTgt spid="63"/>
                                        </p:tgtEl>
                                        <p:attrNameLst>
                                          <p:attrName>style.visibility</p:attrName>
                                        </p:attrNameLst>
                                      </p:cBhvr>
                                      <p:to>
                                        <p:strVal val="visible"/>
                                      </p:to>
                                    </p:set>
                                    <p:animEffect transition="in" filter="wipe(left)">
                                      <p:cBhvr>
                                        <p:cTn id="122" dur="500"/>
                                        <p:tgtEl>
                                          <p:spTgt spid="6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wipe(left)">
                                      <p:cBhvr>
                                        <p:cTn id="127" dur="500"/>
                                        <p:tgtEl>
                                          <p:spTgt spid="6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62"/>
                                        </p:tgtEl>
                                        <p:attrNameLst>
                                          <p:attrName>style.visibility</p:attrName>
                                        </p:attrNameLst>
                                      </p:cBhvr>
                                      <p:to>
                                        <p:strVal val="visible"/>
                                      </p:to>
                                    </p:set>
                                    <p:animEffect transition="in" filter="wipe(left)">
                                      <p:cBhvr>
                                        <p:cTn id="132" dur="500"/>
                                        <p:tgtEl>
                                          <p:spTgt spid="6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293904"/>
                                        </p:tgtEl>
                                        <p:attrNameLst>
                                          <p:attrName>style.visibility</p:attrName>
                                        </p:attrNameLst>
                                      </p:cBhvr>
                                      <p:to>
                                        <p:strVal val="visible"/>
                                      </p:to>
                                    </p:set>
                                    <p:animEffect transition="in" filter="wipe(left)">
                                      <p:cBhvr>
                                        <p:cTn id="137" dur="500"/>
                                        <p:tgtEl>
                                          <p:spTgt spid="293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904" grpId="0" autoUpdateAnimBg="0"/>
      <p:bldP spid="293909" grpId="0" autoUpdateAnimBg="0"/>
      <p:bldP spid="293926" grpId="0" autoUpdateAnimBg="0"/>
      <p:bldP spid="293928" grpId="0" autoUpdateAnimBg="0"/>
      <p:bldP spid="293931" grpId="0" autoUpdateAnimBg="0"/>
      <p:bldP spid="293933" grpId="0" autoUpdateAnimBg="0"/>
      <p:bldP spid="293937" grpId="0" autoUpdateAnimBg="0"/>
      <p:bldP spid="293939" grpId="0" autoUpdateAnimBg="0"/>
      <p:bldP spid="293941" grpId="0" autoUpdateAnimBg="0"/>
      <p:bldP spid="293944" grpId="0" autoUpdateAnimBg="0"/>
      <p:bldP spid="61" grpId="0"/>
      <p:bldP spid="62" grpId="0"/>
      <p:bldP spid="63" grpId="0"/>
      <p:bldP spid="64" grpId="0" animBg="1"/>
      <p:bldP spid="5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043">
            <a:extLst>
              <a:ext uri="{FF2B5EF4-FFF2-40B4-BE49-F238E27FC236}">
                <a16:creationId xmlns:a16="http://schemas.microsoft.com/office/drawing/2014/main" id="{314B6086-472D-4D11-8EF7-702AEAF167B0}"/>
              </a:ext>
            </a:extLst>
          </p:cNvPr>
          <p:cNvGrpSpPr>
            <a:grpSpLocks/>
          </p:cNvGrpSpPr>
          <p:nvPr/>
        </p:nvGrpSpPr>
        <p:grpSpPr bwMode="auto">
          <a:xfrm>
            <a:off x="579438" y="1428750"/>
            <a:ext cx="8207375" cy="3757613"/>
            <a:chOff x="431" y="966"/>
            <a:chExt cx="5170" cy="2504"/>
          </a:xfrm>
        </p:grpSpPr>
        <p:pic>
          <p:nvPicPr>
            <p:cNvPr id="16390" name="Picture 1027" descr="21">
              <a:hlinkClick r:id="rId2" action="ppaction://program"/>
              <a:extLst>
                <a:ext uri="{FF2B5EF4-FFF2-40B4-BE49-F238E27FC236}">
                  <a16:creationId xmlns:a16="http://schemas.microsoft.com/office/drawing/2014/main" id="{F5D8E09B-53EB-4BA1-A696-39E9258F2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 y="966"/>
              <a:ext cx="2300" cy="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1" name="Text Box 1037">
              <a:extLst>
                <a:ext uri="{FF2B5EF4-FFF2-40B4-BE49-F238E27FC236}">
                  <a16:creationId xmlns:a16="http://schemas.microsoft.com/office/drawing/2014/main" id="{4B3563DB-443B-43D1-923B-0FCEF99790E6}"/>
                </a:ext>
              </a:extLst>
            </p:cNvPr>
            <p:cNvSpPr txBox="1">
              <a:spLocks noChangeArrowheads="1"/>
            </p:cNvSpPr>
            <p:nvPr/>
          </p:nvSpPr>
          <p:spPr bwMode="auto">
            <a:xfrm>
              <a:off x="431" y="3203"/>
              <a:ext cx="517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en-US" altLang="zh-CN" sz="2000">
                  <a:solidFill>
                    <a:schemeClr val="bg1"/>
                  </a:solidFill>
                  <a:latin typeface="楷体_GB2312" pitchFamily="49" charset="-122"/>
                  <a:ea typeface="楷体_GB2312" pitchFamily="49" charset="-122"/>
                </a:rPr>
                <a:t>1714</a:t>
              </a:r>
              <a:r>
                <a:rPr kumimoji="0" lang="zh-CN" altLang="en-US" sz="2000">
                  <a:solidFill>
                    <a:schemeClr val="bg1"/>
                  </a:solidFill>
                  <a:latin typeface="楷体_GB2312" pitchFamily="49" charset="-122"/>
                  <a:ea typeface="楷体_GB2312" pitchFamily="49" charset="-122"/>
                </a:rPr>
                <a:t>年，有位德国博士</a:t>
              </a:r>
              <a:r>
                <a:rPr kumimoji="0" lang="zh-CN" altLang="en-US" sz="2000">
                  <a:solidFill>
                    <a:srgbClr val="FFFF00"/>
                  </a:solidFill>
                  <a:latin typeface="楷体_GB2312" pitchFamily="49" charset="-122"/>
                  <a:ea typeface="楷体_GB2312" pitchFamily="49" charset="-122"/>
                </a:rPr>
                <a:t>奥尔菲留斯</a:t>
              </a:r>
              <a:r>
                <a:rPr kumimoji="0" lang="zh-CN" altLang="en-US" sz="2000">
                  <a:solidFill>
                    <a:schemeClr val="bg1"/>
                  </a:solidFill>
                  <a:latin typeface="楷体_GB2312" pitchFamily="49" charset="-122"/>
                  <a:ea typeface="楷体_GB2312" pitchFamily="49" charset="-122"/>
                </a:rPr>
                <a:t>发明了一个</a:t>
              </a:r>
              <a:r>
                <a:rPr kumimoji="0" lang="zh-CN" altLang="en-US" sz="2000">
                  <a:solidFill>
                    <a:schemeClr val="bg1"/>
                  </a:solidFill>
                  <a:latin typeface="Arial" panose="020B0604020202020204" pitchFamily="34" charset="0"/>
                  <a:ea typeface="楷体_GB2312" pitchFamily="49" charset="-122"/>
                </a:rPr>
                <a:t>“</a:t>
              </a:r>
              <a:r>
                <a:rPr kumimoji="0" lang="zh-CN" altLang="en-US" sz="2000">
                  <a:solidFill>
                    <a:srgbClr val="FFFF00"/>
                  </a:solidFill>
                  <a:latin typeface="楷体_GB2312" pitchFamily="49" charset="-122"/>
                  <a:ea typeface="楷体_GB2312" pitchFamily="49" charset="-122"/>
                </a:rPr>
                <a:t>永动机</a:t>
              </a:r>
              <a:r>
                <a:rPr kumimoji="0" lang="zh-CN" altLang="en-US" sz="2000">
                  <a:solidFill>
                    <a:schemeClr val="bg1"/>
                  </a:solidFill>
                  <a:latin typeface="Arial" panose="020B0604020202020204" pitchFamily="34" charset="0"/>
                  <a:ea typeface="楷体_GB2312" pitchFamily="49" charset="-122"/>
                </a:rPr>
                <a:t>”</a:t>
              </a:r>
              <a:r>
                <a:rPr kumimoji="0" lang="en-US" altLang="zh-CN" sz="2000">
                  <a:solidFill>
                    <a:schemeClr val="bg1"/>
                  </a:solidFill>
                  <a:latin typeface="Arial" panose="020B0604020202020204" pitchFamily="34" charset="0"/>
                  <a:ea typeface="楷体_GB2312" pitchFamily="49" charset="-122"/>
                </a:rPr>
                <a:t>—</a:t>
              </a:r>
              <a:r>
                <a:rPr kumimoji="0" lang="zh-CN" altLang="en-US" sz="2000">
                  <a:solidFill>
                    <a:srgbClr val="00FFFF"/>
                  </a:solidFill>
                  <a:latin typeface="Arial" panose="020B0604020202020204" pitchFamily="34" charset="0"/>
                  <a:ea typeface="楷体_GB2312" pitchFamily="49" charset="-122"/>
                </a:rPr>
                <a:t>“</a:t>
              </a:r>
              <a:r>
                <a:rPr kumimoji="0" lang="zh-CN" altLang="en-US" sz="2000">
                  <a:solidFill>
                    <a:srgbClr val="00FFFF"/>
                  </a:solidFill>
                  <a:latin typeface="楷体_GB2312" pitchFamily="49" charset="-122"/>
                  <a:ea typeface="楷体_GB2312" pitchFamily="49" charset="-122"/>
                </a:rPr>
                <a:t>自动轮”</a:t>
              </a:r>
              <a:endParaRPr kumimoji="0" lang="en-US" altLang="zh-CN" sz="2000">
                <a:solidFill>
                  <a:schemeClr val="bg1"/>
                </a:solidFill>
                <a:latin typeface="楷体_GB2312" pitchFamily="49" charset="-122"/>
                <a:ea typeface="楷体_GB2312" pitchFamily="49" charset="-122"/>
              </a:endParaRPr>
            </a:p>
          </p:txBody>
        </p:sp>
      </p:grpSp>
      <p:sp>
        <p:nvSpPr>
          <p:cNvPr id="8" name="Text Box 1038">
            <a:extLst>
              <a:ext uri="{FF2B5EF4-FFF2-40B4-BE49-F238E27FC236}">
                <a16:creationId xmlns:a16="http://schemas.microsoft.com/office/drawing/2014/main" id="{4A813B00-4C4D-415D-A6A1-163CDC54D275}"/>
              </a:ext>
            </a:extLst>
          </p:cNvPr>
          <p:cNvSpPr txBox="1">
            <a:spLocks noChangeArrowheads="1"/>
          </p:cNvSpPr>
          <p:nvPr/>
        </p:nvSpPr>
        <p:spPr bwMode="auto">
          <a:xfrm>
            <a:off x="571500" y="5429250"/>
            <a:ext cx="8143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0" lang="zh-CN" altLang="en-US" sz="2000">
                <a:solidFill>
                  <a:srgbClr val="FFFF00"/>
                </a:solidFill>
                <a:latin typeface="楷体_GB2312" pitchFamily="49" charset="-122"/>
                <a:ea typeface="楷体_GB2312" pitchFamily="49" charset="-122"/>
              </a:rPr>
              <a:t>骗局</a:t>
            </a:r>
            <a:r>
              <a:rPr kumimoji="0" lang="zh-CN" altLang="en-US" sz="2000">
                <a:solidFill>
                  <a:schemeClr val="bg1"/>
                </a:solidFill>
                <a:latin typeface="楷体_GB2312" pitchFamily="49" charset="-122"/>
                <a:ea typeface="楷体_GB2312" pitchFamily="49" charset="-122"/>
              </a:rPr>
              <a:t>被博士先生的女仆揭穿了，原来这间安放自动轮的房子里修了一个夹壁墙，只要有人在夹壁墙内牵动绳子，轮子就会转。轮子不是</a:t>
            </a:r>
            <a:r>
              <a:rPr kumimoji="0" lang="zh-CN" altLang="en-US" sz="2000">
                <a:solidFill>
                  <a:schemeClr val="bg1"/>
                </a:solidFill>
                <a:latin typeface="Arial" panose="020B0604020202020204" pitchFamily="34" charset="0"/>
                <a:ea typeface="楷体_GB2312" pitchFamily="49" charset="-122"/>
              </a:rPr>
              <a:t>“</a:t>
            </a:r>
            <a:r>
              <a:rPr kumimoji="0" lang="zh-CN" altLang="en-US" sz="2000">
                <a:solidFill>
                  <a:schemeClr val="bg1"/>
                </a:solidFill>
                <a:latin typeface="楷体_GB2312" pitchFamily="49" charset="-122"/>
                <a:ea typeface="楷体_GB2312" pitchFamily="49" charset="-122"/>
              </a:rPr>
              <a:t>永动</a:t>
            </a:r>
            <a:r>
              <a:rPr kumimoji="0" lang="zh-CN" altLang="en-US" sz="2000">
                <a:solidFill>
                  <a:schemeClr val="bg1"/>
                </a:solidFill>
                <a:latin typeface="Arial" panose="020B0604020202020204" pitchFamily="34" charset="0"/>
                <a:ea typeface="楷体_GB2312" pitchFamily="49" charset="-122"/>
              </a:rPr>
              <a:t>”</a:t>
            </a:r>
            <a:r>
              <a:rPr kumimoji="0" lang="zh-CN" altLang="en-US" sz="2000">
                <a:solidFill>
                  <a:schemeClr val="bg1"/>
                </a:solidFill>
                <a:latin typeface="楷体_GB2312" pitchFamily="49" charset="-122"/>
                <a:ea typeface="楷体_GB2312" pitchFamily="49" charset="-122"/>
              </a:rPr>
              <a:t>的，而是</a:t>
            </a:r>
            <a:r>
              <a:rPr kumimoji="0" lang="zh-CN" altLang="en-US" sz="2000">
                <a:solidFill>
                  <a:srgbClr val="00FFFF"/>
                </a:solidFill>
                <a:latin typeface="Arial" panose="020B0604020202020204" pitchFamily="34" charset="0"/>
                <a:ea typeface="楷体_GB2312" pitchFamily="49" charset="-122"/>
              </a:rPr>
              <a:t>“</a:t>
            </a:r>
            <a:r>
              <a:rPr kumimoji="0" lang="zh-CN" altLang="en-US" sz="2000">
                <a:solidFill>
                  <a:srgbClr val="00FFFF"/>
                </a:solidFill>
                <a:latin typeface="楷体_GB2312" pitchFamily="49" charset="-122"/>
                <a:ea typeface="楷体_GB2312" pitchFamily="49" charset="-122"/>
              </a:rPr>
              <a:t>人动</a:t>
            </a:r>
            <a:r>
              <a:rPr kumimoji="0" lang="zh-CN" altLang="en-US" sz="2000">
                <a:solidFill>
                  <a:srgbClr val="00FFFF"/>
                </a:solidFill>
                <a:latin typeface="Arial" panose="020B0604020202020204" pitchFamily="34" charset="0"/>
                <a:ea typeface="楷体_GB2312" pitchFamily="49" charset="-122"/>
              </a:rPr>
              <a:t>”</a:t>
            </a:r>
            <a:r>
              <a:rPr kumimoji="0" lang="zh-CN" altLang="en-US" sz="2000">
                <a:solidFill>
                  <a:schemeClr val="bg1"/>
                </a:solidFill>
                <a:latin typeface="楷体_GB2312" pitchFamily="49" charset="-122"/>
                <a:ea typeface="楷体_GB2312" pitchFamily="49" charset="-122"/>
              </a:rPr>
              <a:t>的</a:t>
            </a:r>
            <a:endParaRPr kumimoji="0" lang="en-US" altLang="zh-CN" sz="2000">
              <a:solidFill>
                <a:schemeClr val="bg1"/>
              </a:solidFill>
              <a:latin typeface="楷体_GB2312" pitchFamily="49" charset="-122"/>
              <a:ea typeface="楷体_GB2312" pitchFamily="49" charset="-122"/>
            </a:endParaRPr>
          </a:p>
        </p:txBody>
      </p:sp>
      <p:sp>
        <p:nvSpPr>
          <p:cNvPr id="9" name="矩形 8">
            <a:extLst>
              <a:ext uri="{FF2B5EF4-FFF2-40B4-BE49-F238E27FC236}">
                <a16:creationId xmlns:a16="http://schemas.microsoft.com/office/drawing/2014/main" id="{DCA26A6A-D89A-4058-8224-B0EB743A395D}"/>
              </a:ext>
            </a:extLst>
          </p:cNvPr>
          <p:cNvSpPr>
            <a:spLocks noChangeArrowheads="1"/>
          </p:cNvSpPr>
          <p:nvPr/>
        </p:nvSpPr>
        <p:spPr bwMode="auto">
          <a:xfrm>
            <a:off x="428625" y="357188"/>
            <a:ext cx="82153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3400"/>
              </a:lnSpc>
            </a:pPr>
            <a:r>
              <a:rPr kumimoji="0" lang="en-US" altLang="zh-CN">
                <a:solidFill>
                  <a:schemeClr val="bg1"/>
                </a:solidFill>
                <a:latin typeface="仿宋_GB2312"/>
              </a:rPr>
              <a:t>4 </a:t>
            </a:r>
            <a:r>
              <a:rPr kumimoji="0" lang="zh-CN" altLang="en-US">
                <a:solidFill>
                  <a:schemeClr val="bg1"/>
                </a:solidFill>
                <a:latin typeface="仿宋_GB2312"/>
              </a:rPr>
              <a:t>热力学第一定律反映了系统对外作功必须从外界吸收热量或者减少系统内能，即</a:t>
            </a:r>
            <a:r>
              <a:rPr kumimoji="0" lang="zh-CN" altLang="en-US">
                <a:solidFill>
                  <a:srgbClr val="FFFF00"/>
                </a:solidFill>
                <a:latin typeface="仿宋_GB2312"/>
              </a:rPr>
              <a:t>第一类永动机不可能制成的</a:t>
            </a:r>
            <a:endParaRPr kumimoji="0" lang="zh-CN" altLang="en-US">
              <a:solidFill>
                <a:schemeClr val="bg1"/>
              </a:solidFill>
            </a:endParaRPr>
          </a:p>
        </p:txBody>
      </p:sp>
      <p:sp>
        <p:nvSpPr>
          <p:cNvPr id="16389" name="灯片编号占位符 1">
            <a:extLst>
              <a:ext uri="{FF2B5EF4-FFF2-40B4-BE49-F238E27FC236}">
                <a16:creationId xmlns:a16="http://schemas.microsoft.com/office/drawing/2014/main" id="{839F6ED5-F1D8-4CC9-80FB-A207B96E4D89}"/>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55F2AF9-4874-42B9-8558-69F6CFE46F9A}" type="slidenum">
              <a:rPr lang="en-US" altLang="zh-CN" b="0">
                <a:solidFill>
                  <a:srgbClr val="FF00FF"/>
                </a:solidFill>
              </a:rPr>
              <a:pPr eaLnBrk="1" hangingPunct="1"/>
              <a:t>17</a:t>
            </a:fld>
            <a:r>
              <a:rPr lang="en-US" altLang="zh-CN" b="0">
                <a:solidFill>
                  <a:srgbClr val="FF00FF"/>
                </a:solidFill>
              </a:rPr>
              <a:t>/28</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a:extLst>
              <a:ext uri="{FF2B5EF4-FFF2-40B4-BE49-F238E27FC236}">
                <a16:creationId xmlns:a16="http://schemas.microsoft.com/office/drawing/2014/main" id="{676D4416-9A21-4B58-B1C9-D299DA9908BF}"/>
              </a:ext>
            </a:extLst>
          </p:cNvPr>
          <p:cNvSpPr>
            <a:spLocks noChangeArrowheads="1"/>
          </p:cNvSpPr>
          <p:nvPr/>
        </p:nvSpPr>
        <p:spPr bwMode="auto">
          <a:xfrm>
            <a:off x="1619250" y="357188"/>
            <a:ext cx="6173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solidFill>
                  <a:srgbClr val="66FF33"/>
                </a:solidFill>
                <a:ea typeface="黑体" panose="02010609060101010101" pitchFamily="49" charset="-122"/>
              </a:rPr>
              <a:t>§11.2</a:t>
            </a:r>
            <a:r>
              <a:rPr lang="en-US" altLang="zh-CN" sz="3200">
                <a:solidFill>
                  <a:srgbClr val="66FF33"/>
                </a:solidFill>
                <a:latin typeface="黑体" panose="02010609060101010101" pitchFamily="49" charset="-122"/>
                <a:ea typeface="黑体" panose="02010609060101010101" pitchFamily="49" charset="-122"/>
              </a:rPr>
              <a:t> </a:t>
            </a:r>
            <a:r>
              <a:rPr lang="zh-CN" altLang="en-US" sz="3200">
                <a:solidFill>
                  <a:srgbClr val="66FF33"/>
                </a:solidFill>
                <a:latin typeface="黑体" panose="02010609060101010101" pitchFamily="49" charset="-122"/>
                <a:ea typeface="黑体" panose="02010609060101010101" pitchFamily="49" charset="-122"/>
              </a:rPr>
              <a:t>平衡态与准静态过程</a:t>
            </a:r>
          </a:p>
          <a:p>
            <a:pPr eaLnBrk="1" hangingPunct="1"/>
            <a:r>
              <a:rPr lang="zh-CN" altLang="en-US" sz="3200">
                <a:solidFill>
                  <a:srgbClr val="66FF33"/>
                </a:solidFill>
                <a:latin typeface="黑体" panose="02010609060101010101" pitchFamily="49" charset="-122"/>
                <a:ea typeface="黑体" panose="02010609060101010101" pitchFamily="49" charset="-122"/>
              </a:rPr>
              <a:t>      </a:t>
            </a:r>
            <a:r>
              <a:rPr lang="zh-CN" altLang="en-US" sz="3200">
                <a:solidFill>
                  <a:srgbClr val="66FF33"/>
                </a:solidFill>
                <a:ea typeface="黑体" panose="02010609060101010101" pitchFamily="49" charset="-122"/>
              </a:rPr>
              <a:t>   </a:t>
            </a:r>
            <a:r>
              <a:rPr lang="zh-CN" altLang="en-US" sz="3200">
                <a:solidFill>
                  <a:srgbClr val="66FF33"/>
                </a:solidFill>
                <a:latin typeface="黑体" panose="02010609060101010101" pitchFamily="49" charset="-122"/>
                <a:ea typeface="黑体" panose="02010609060101010101" pitchFamily="49" charset="-122"/>
              </a:rPr>
              <a:t>理想气体状态方程</a:t>
            </a:r>
          </a:p>
        </p:txBody>
      </p:sp>
      <p:sp>
        <p:nvSpPr>
          <p:cNvPr id="34821" name="Text Box 5">
            <a:extLst>
              <a:ext uri="{FF2B5EF4-FFF2-40B4-BE49-F238E27FC236}">
                <a16:creationId xmlns:a16="http://schemas.microsoft.com/office/drawing/2014/main" id="{77231846-CE48-4217-A204-47335843AF4B}"/>
              </a:ext>
            </a:extLst>
          </p:cNvPr>
          <p:cNvSpPr txBox="1">
            <a:spLocks noChangeArrowheads="1"/>
          </p:cNvSpPr>
          <p:nvPr/>
        </p:nvSpPr>
        <p:spPr bwMode="auto">
          <a:xfrm>
            <a:off x="285750" y="1481138"/>
            <a:ext cx="3455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latin typeface="宋体" panose="02010600030101010101" pitchFamily="2" charset="-122"/>
              </a:rPr>
              <a:t>一</a:t>
            </a:r>
            <a:r>
              <a:rPr lang="en-US" altLang="zh-CN" sz="2800">
                <a:solidFill>
                  <a:srgbClr val="FFFF00"/>
                </a:solidFill>
              </a:rPr>
              <a:t>. </a:t>
            </a:r>
            <a:r>
              <a:rPr lang="zh-CN" altLang="en-US" sz="2800">
                <a:solidFill>
                  <a:srgbClr val="FFFF00"/>
                </a:solidFill>
                <a:latin typeface="宋体" panose="02010600030101010101" pitchFamily="2" charset="-122"/>
              </a:rPr>
              <a:t>系统和外界</a:t>
            </a:r>
          </a:p>
        </p:txBody>
      </p:sp>
      <p:sp>
        <p:nvSpPr>
          <p:cNvPr id="34822" name="Text Box 6">
            <a:extLst>
              <a:ext uri="{FF2B5EF4-FFF2-40B4-BE49-F238E27FC236}">
                <a16:creationId xmlns:a16="http://schemas.microsoft.com/office/drawing/2014/main" id="{D751D796-D596-4915-B082-62E57EB95A32}"/>
              </a:ext>
            </a:extLst>
          </p:cNvPr>
          <p:cNvSpPr txBox="1">
            <a:spLocks noChangeArrowheads="1"/>
          </p:cNvSpPr>
          <p:nvPr/>
        </p:nvSpPr>
        <p:spPr bwMode="auto">
          <a:xfrm>
            <a:off x="271463" y="2130425"/>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latin typeface="宋体" panose="02010600030101010101" pitchFamily="2" charset="-122"/>
              </a:rPr>
              <a:t>   </a:t>
            </a:r>
            <a:r>
              <a:rPr lang="zh-CN" altLang="en-US">
                <a:solidFill>
                  <a:srgbClr val="66FFFF"/>
                </a:solidFill>
                <a:latin typeface="宋体" panose="02010600030101010101" pitchFamily="2" charset="-122"/>
              </a:rPr>
              <a:t>热力学系统</a:t>
            </a:r>
          </a:p>
        </p:txBody>
      </p:sp>
      <p:sp>
        <p:nvSpPr>
          <p:cNvPr id="34823" name="Text Box 7">
            <a:extLst>
              <a:ext uri="{FF2B5EF4-FFF2-40B4-BE49-F238E27FC236}">
                <a16:creationId xmlns:a16="http://schemas.microsoft.com/office/drawing/2014/main" id="{4203F445-63DD-48BD-840F-6E794A9D699E}"/>
              </a:ext>
            </a:extLst>
          </p:cNvPr>
          <p:cNvSpPr txBox="1">
            <a:spLocks noChangeArrowheads="1"/>
          </p:cNvSpPr>
          <p:nvPr/>
        </p:nvSpPr>
        <p:spPr bwMode="auto">
          <a:xfrm>
            <a:off x="2501900" y="2125663"/>
            <a:ext cx="6427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热力学所研究的具体对象，简称</a:t>
            </a:r>
            <a:r>
              <a:rPr lang="zh-CN" altLang="en-US">
                <a:solidFill>
                  <a:srgbClr val="FFFF00"/>
                </a:solidFill>
                <a:latin typeface="宋体" panose="02010600030101010101" pitchFamily="2" charset="-122"/>
              </a:rPr>
              <a:t>系统</a:t>
            </a:r>
            <a:r>
              <a:rPr lang="zh-CN" altLang="en-US">
                <a:solidFill>
                  <a:schemeClr val="bg1"/>
                </a:solidFill>
                <a:latin typeface="宋体" panose="02010600030101010101" pitchFamily="2" charset="-122"/>
              </a:rPr>
              <a:t>。</a:t>
            </a:r>
          </a:p>
        </p:txBody>
      </p:sp>
      <p:sp>
        <p:nvSpPr>
          <p:cNvPr id="34824" name="Text Box 8">
            <a:extLst>
              <a:ext uri="{FF2B5EF4-FFF2-40B4-BE49-F238E27FC236}">
                <a16:creationId xmlns:a16="http://schemas.microsoft.com/office/drawing/2014/main" id="{2A657CF9-A63F-41EE-963E-76FA9462CDE6}"/>
              </a:ext>
            </a:extLst>
          </p:cNvPr>
          <p:cNvSpPr txBox="1">
            <a:spLocks noChangeArrowheads="1"/>
          </p:cNvSpPr>
          <p:nvPr/>
        </p:nvSpPr>
        <p:spPr bwMode="auto">
          <a:xfrm>
            <a:off x="604838" y="3297238"/>
            <a:ext cx="156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66FFFF"/>
                </a:solidFill>
                <a:latin typeface="宋体" panose="02010600030101010101" pitchFamily="2" charset="-122"/>
              </a:rPr>
              <a:t> </a:t>
            </a:r>
            <a:r>
              <a:rPr lang="zh-CN" altLang="en-US">
                <a:solidFill>
                  <a:srgbClr val="66FFFF"/>
                </a:solidFill>
                <a:latin typeface="宋体" panose="02010600030101010101" pitchFamily="2" charset="-122"/>
              </a:rPr>
              <a:t>外界</a:t>
            </a:r>
          </a:p>
        </p:txBody>
      </p:sp>
      <p:sp>
        <p:nvSpPr>
          <p:cNvPr id="34825" name="Rectangle 9">
            <a:extLst>
              <a:ext uri="{FF2B5EF4-FFF2-40B4-BE49-F238E27FC236}">
                <a16:creationId xmlns:a16="http://schemas.microsoft.com/office/drawing/2014/main" id="{6844B557-72F7-4DA8-A2C9-EE4E2C98F63C}"/>
              </a:ext>
            </a:extLst>
          </p:cNvPr>
          <p:cNvSpPr>
            <a:spLocks noChangeArrowheads="1"/>
          </p:cNvSpPr>
          <p:nvPr/>
        </p:nvSpPr>
        <p:spPr bwMode="auto">
          <a:xfrm>
            <a:off x="1857375" y="2686050"/>
            <a:ext cx="7143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楷体_GB2312" pitchFamily="49" charset="-122"/>
              </a:rPr>
              <a:t>即由</a:t>
            </a:r>
            <a:r>
              <a:rPr lang="zh-CN" altLang="en-US">
                <a:solidFill>
                  <a:srgbClr val="FF0000"/>
                </a:solidFill>
                <a:latin typeface="楷体_GB2312" pitchFamily="49" charset="-122"/>
              </a:rPr>
              <a:t>大量</a:t>
            </a:r>
            <a:r>
              <a:rPr lang="zh-CN" altLang="en-US">
                <a:solidFill>
                  <a:schemeClr val="bg1"/>
                </a:solidFill>
                <a:latin typeface="楷体_GB2312" pitchFamily="49" charset="-122"/>
              </a:rPr>
              <a:t>微观粒子组成的系统，如气缸中的气体。</a:t>
            </a:r>
          </a:p>
        </p:txBody>
      </p:sp>
      <p:sp>
        <p:nvSpPr>
          <p:cNvPr id="34826" name="Text Box 10">
            <a:extLst>
              <a:ext uri="{FF2B5EF4-FFF2-40B4-BE49-F238E27FC236}">
                <a16:creationId xmlns:a16="http://schemas.microsoft.com/office/drawing/2014/main" id="{F5346B92-73F9-46E3-99C1-F34DC07F6422}"/>
              </a:ext>
            </a:extLst>
          </p:cNvPr>
          <p:cNvSpPr txBox="1">
            <a:spLocks noChangeArrowheads="1"/>
          </p:cNvSpPr>
          <p:nvPr/>
        </p:nvSpPr>
        <p:spPr bwMode="auto">
          <a:xfrm>
            <a:off x="1714500" y="3297238"/>
            <a:ext cx="7000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系统以外且与系统状态及其变化有关的物体</a:t>
            </a:r>
          </a:p>
        </p:txBody>
      </p:sp>
      <p:sp>
        <p:nvSpPr>
          <p:cNvPr id="34827" name="Rectangle 11">
            <a:extLst>
              <a:ext uri="{FF2B5EF4-FFF2-40B4-BE49-F238E27FC236}">
                <a16:creationId xmlns:a16="http://schemas.microsoft.com/office/drawing/2014/main" id="{0E243114-8C89-4921-826F-320BBD88595C}"/>
              </a:ext>
            </a:extLst>
          </p:cNvPr>
          <p:cNvSpPr>
            <a:spLocks noChangeArrowheads="1"/>
          </p:cNvSpPr>
          <p:nvPr/>
        </p:nvSpPr>
        <p:spPr bwMode="auto">
          <a:xfrm>
            <a:off x="730250" y="3908425"/>
            <a:ext cx="5227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66FFFF"/>
                </a:solidFill>
                <a:latin typeface="宋体" panose="02010600030101010101" pitchFamily="2" charset="-122"/>
              </a:rPr>
              <a:t>系统与外界可以有相互作用</a:t>
            </a:r>
          </a:p>
        </p:txBody>
      </p:sp>
      <p:sp>
        <p:nvSpPr>
          <p:cNvPr id="34828" name="Rectangle 12">
            <a:extLst>
              <a:ext uri="{FF2B5EF4-FFF2-40B4-BE49-F238E27FC236}">
                <a16:creationId xmlns:a16="http://schemas.microsoft.com/office/drawing/2014/main" id="{B6F376BF-C511-4D51-A926-12A37261CEB0}"/>
              </a:ext>
            </a:extLst>
          </p:cNvPr>
          <p:cNvSpPr>
            <a:spLocks noChangeArrowheads="1"/>
          </p:cNvSpPr>
          <p:nvPr/>
        </p:nvSpPr>
        <p:spPr bwMode="auto">
          <a:xfrm>
            <a:off x="1116013" y="4411663"/>
            <a:ext cx="5099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例如：能量、</a:t>
            </a:r>
            <a:r>
              <a:rPr lang="zh-CN" altLang="en-US">
                <a:solidFill>
                  <a:schemeClr val="bg1"/>
                </a:solidFill>
              </a:rPr>
              <a:t>质量的交换等</a:t>
            </a:r>
            <a:endParaRPr lang="en-US" altLang="zh-CN">
              <a:solidFill>
                <a:schemeClr val="bg1"/>
              </a:solidFill>
              <a:latin typeface="宋体" panose="02010600030101010101" pitchFamily="2" charset="-122"/>
            </a:endParaRPr>
          </a:p>
        </p:txBody>
      </p:sp>
      <p:grpSp>
        <p:nvGrpSpPr>
          <p:cNvPr id="2" name="Group 16">
            <a:extLst>
              <a:ext uri="{FF2B5EF4-FFF2-40B4-BE49-F238E27FC236}">
                <a16:creationId xmlns:a16="http://schemas.microsoft.com/office/drawing/2014/main" id="{36E97877-07CF-4D3E-8F7D-D5166108C923}"/>
              </a:ext>
            </a:extLst>
          </p:cNvPr>
          <p:cNvGrpSpPr>
            <a:grpSpLocks/>
          </p:cNvGrpSpPr>
          <p:nvPr/>
        </p:nvGrpSpPr>
        <p:grpSpPr bwMode="auto">
          <a:xfrm>
            <a:off x="6929438" y="3929063"/>
            <a:ext cx="1520825" cy="1849437"/>
            <a:chOff x="4644" y="1979"/>
            <a:chExt cx="958" cy="1165"/>
          </a:xfrm>
        </p:grpSpPr>
        <p:sp>
          <p:nvSpPr>
            <p:cNvPr id="28694" name="Rectangle 17" descr="10%">
              <a:extLst>
                <a:ext uri="{FF2B5EF4-FFF2-40B4-BE49-F238E27FC236}">
                  <a16:creationId xmlns:a16="http://schemas.microsoft.com/office/drawing/2014/main" id="{97D62F3C-5D49-4103-A9BD-BE8476CD46E3}"/>
                </a:ext>
              </a:extLst>
            </p:cNvPr>
            <p:cNvSpPr>
              <a:spLocks noChangeArrowheads="1"/>
            </p:cNvSpPr>
            <p:nvPr/>
          </p:nvSpPr>
          <p:spPr bwMode="auto">
            <a:xfrm>
              <a:off x="4644" y="1979"/>
              <a:ext cx="958" cy="1140"/>
            </a:xfrm>
            <a:prstGeom prst="rect">
              <a:avLst/>
            </a:prstGeom>
            <a:blipFill dpi="0" rotWithShape="0">
              <a:blip r:embed="rId2"/>
              <a:srcRect/>
              <a:tile tx="0" ty="0" sx="100000" sy="100000" flip="none" algn="tl"/>
            </a:blipFill>
            <a:ln w="76200" cap="sq">
              <a:solidFill>
                <a:srgbClr val="969696"/>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4834" name="Rectangle 18">
              <a:extLst>
                <a:ext uri="{FF2B5EF4-FFF2-40B4-BE49-F238E27FC236}">
                  <a16:creationId xmlns:a16="http://schemas.microsoft.com/office/drawing/2014/main" id="{CAC694BA-888C-407F-96C0-68F656151C8C}"/>
                </a:ext>
              </a:extLst>
            </p:cNvPr>
            <p:cNvSpPr>
              <a:spLocks noChangeArrowheads="1"/>
            </p:cNvSpPr>
            <p:nvPr/>
          </p:nvSpPr>
          <p:spPr bwMode="auto">
            <a:xfrm>
              <a:off x="4671" y="3053"/>
              <a:ext cx="914" cy="91"/>
            </a:xfrm>
            <a:prstGeom prst="rect">
              <a:avLst/>
            </a:prstGeom>
            <a:gradFill rotWithShape="1">
              <a:gsLst>
                <a:gs pos="0">
                  <a:schemeClr val="folHlink">
                    <a:gamma/>
                    <a:shade val="46275"/>
                    <a:invGamma/>
                  </a:schemeClr>
                </a:gs>
                <a:gs pos="50000">
                  <a:schemeClr val="folHlink"/>
                </a:gs>
                <a:gs pos="100000">
                  <a:schemeClr val="folHlink">
                    <a:gamma/>
                    <a:shade val="46275"/>
                    <a:invGamma/>
                  </a:schemeClr>
                </a:gs>
              </a:gsLst>
              <a:lin ang="5400000" scaled="1"/>
            </a:gradFill>
            <a:ln w="76200" cap="sq">
              <a:noFill/>
              <a:miter lim="800000"/>
              <a:headEnd type="none" w="sm" len="sm"/>
              <a:tailEnd type="none" w="sm" len="sm"/>
            </a:ln>
            <a:effectLst/>
          </p:spPr>
          <p:txBody>
            <a:bodyPr wrap="none" anchor="ctr"/>
            <a:lstStyle/>
            <a:p>
              <a:pPr>
                <a:defRPr/>
              </a:pPr>
              <a:endParaRPr kumimoji="0" lang="zh-CN" altLang="en-US">
                <a:solidFill>
                  <a:schemeClr val="bg1"/>
                </a:solidFill>
              </a:endParaRPr>
            </a:p>
          </p:txBody>
        </p:sp>
      </p:grpSp>
      <p:sp>
        <p:nvSpPr>
          <p:cNvPr id="34835" name="Rectangle 19">
            <a:extLst>
              <a:ext uri="{FF2B5EF4-FFF2-40B4-BE49-F238E27FC236}">
                <a16:creationId xmlns:a16="http://schemas.microsoft.com/office/drawing/2014/main" id="{88312DC5-AB07-4926-BE9D-ED67EB5EAC85}"/>
              </a:ext>
            </a:extLst>
          </p:cNvPr>
          <p:cNvSpPr>
            <a:spLocks noChangeArrowheads="1"/>
          </p:cNvSpPr>
          <p:nvPr/>
        </p:nvSpPr>
        <p:spPr bwMode="auto">
          <a:xfrm>
            <a:off x="7402513" y="447675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3300"/>
                </a:solidFill>
                <a:latin typeface="Arial" panose="020B0604020202020204" pitchFamily="34" charset="0"/>
              </a:rPr>
              <a:t>系统</a:t>
            </a:r>
          </a:p>
        </p:txBody>
      </p:sp>
      <p:sp>
        <p:nvSpPr>
          <p:cNvPr id="34836" name="AutoShape 20">
            <a:extLst>
              <a:ext uri="{FF2B5EF4-FFF2-40B4-BE49-F238E27FC236}">
                <a16:creationId xmlns:a16="http://schemas.microsoft.com/office/drawing/2014/main" id="{E79A8394-E65A-4316-AEB9-A05A4EF62EA4}"/>
              </a:ext>
            </a:extLst>
          </p:cNvPr>
          <p:cNvSpPr>
            <a:spLocks noChangeArrowheads="1"/>
          </p:cNvSpPr>
          <p:nvPr/>
        </p:nvSpPr>
        <p:spPr bwMode="auto">
          <a:xfrm>
            <a:off x="7286625" y="5643563"/>
            <a:ext cx="914400" cy="914400"/>
          </a:xfrm>
          <a:prstGeom prst="irregularSeal1">
            <a:avLst/>
          </a:prstGeom>
          <a:gradFill rotWithShape="1">
            <a:gsLst>
              <a:gs pos="0">
                <a:srgbClr val="FF3300">
                  <a:alpha val="53000"/>
                </a:srgbClr>
              </a:gs>
              <a:gs pos="100000">
                <a:srgbClr val="FF481A"/>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4838" name="Rectangle 22">
            <a:extLst>
              <a:ext uri="{FF2B5EF4-FFF2-40B4-BE49-F238E27FC236}">
                <a16:creationId xmlns:a16="http://schemas.microsoft.com/office/drawing/2014/main" id="{4415726B-4865-408B-A765-BB7E7978FA0C}"/>
              </a:ext>
            </a:extLst>
          </p:cNvPr>
          <p:cNvSpPr>
            <a:spLocks noChangeArrowheads="1"/>
          </p:cNvSpPr>
          <p:nvPr/>
        </p:nvSpPr>
        <p:spPr bwMode="auto">
          <a:xfrm>
            <a:off x="482600" y="2057400"/>
            <a:ext cx="344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solidFill>
                  <a:srgbClr val="FFFF00"/>
                </a:solidFill>
              </a:rPr>
              <a:t>•</a:t>
            </a:r>
          </a:p>
        </p:txBody>
      </p:sp>
      <p:sp>
        <p:nvSpPr>
          <p:cNvPr id="34840" name="Rectangle 24">
            <a:extLst>
              <a:ext uri="{FF2B5EF4-FFF2-40B4-BE49-F238E27FC236}">
                <a16:creationId xmlns:a16="http://schemas.microsoft.com/office/drawing/2014/main" id="{E7A3CAD8-25BB-4627-A1C0-0518FBF9B7E0}"/>
              </a:ext>
            </a:extLst>
          </p:cNvPr>
          <p:cNvSpPr>
            <a:spLocks noChangeArrowheads="1"/>
          </p:cNvSpPr>
          <p:nvPr/>
        </p:nvSpPr>
        <p:spPr bwMode="auto">
          <a:xfrm>
            <a:off x="482600" y="3206750"/>
            <a:ext cx="344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solidFill>
                  <a:srgbClr val="FFFF00"/>
                </a:solidFill>
              </a:rPr>
              <a:t>•</a:t>
            </a:r>
          </a:p>
        </p:txBody>
      </p:sp>
      <p:sp>
        <p:nvSpPr>
          <p:cNvPr id="34841" name="Rectangle 25">
            <a:extLst>
              <a:ext uri="{FF2B5EF4-FFF2-40B4-BE49-F238E27FC236}">
                <a16:creationId xmlns:a16="http://schemas.microsoft.com/office/drawing/2014/main" id="{34791FB1-6F4A-4FCB-8654-AE4F1D2F58B6}"/>
              </a:ext>
            </a:extLst>
          </p:cNvPr>
          <p:cNvSpPr>
            <a:spLocks noChangeArrowheads="1"/>
          </p:cNvSpPr>
          <p:nvPr/>
        </p:nvSpPr>
        <p:spPr bwMode="auto">
          <a:xfrm>
            <a:off x="490538" y="3867150"/>
            <a:ext cx="344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solidFill>
                  <a:srgbClr val="FFFF00"/>
                </a:solidFill>
              </a:rPr>
              <a:t>•</a:t>
            </a:r>
          </a:p>
        </p:txBody>
      </p:sp>
      <p:sp>
        <p:nvSpPr>
          <p:cNvPr id="34842" name="Rectangle 26">
            <a:extLst>
              <a:ext uri="{FF2B5EF4-FFF2-40B4-BE49-F238E27FC236}">
                <a16:creationId xmlns:a16="http://schemas.microsoft.com/office/drawing/2014/main" id="{36CD6C78-D957-469E-8579-331EC3878E81}"/>
              </a:ext>
            </a:extLst>
          </p:cNvPr>
          <p:cNvSpPr>
            <a:spLocks noChangeArrowheads="1"/>
          </p:cNvSpPr>
          <p:nvPr/>
        </p:nvSpPr>
        <p:spPr bwMode="auto">
          <a:xfrm>
            <a:off x="490538" y="4857750"/>
            <a:ext cx="344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solidFill>
                  <a:srgbClr val="FFFF00"/>
                </a:solidFill>
              </a:rPr>
              <a:t>•</a:t>
            </a:r>
          </a:p>
        </p:txBody>
      </p:sp>
      <p:sp>
        <p:nvSpPr>
          <p:cNvPr id="34843" name="Text Box 27">
            <a:extLst>
              <a:ext uri="{FF2B5EF4-FFF2-40B4-BE49-F238E27FC236}">
                <a16:creationId xmlns:a16="http://schemas.microsoft.com/office/drawing/2014/main" id="{66BFD134-E8A6-45C4-BA4F-4244E10FF155}"/>
              </a:ext>
            </a:extLst>
          </p:cNvPr>
          <p:cNvSpPr txBox="1">
            <a:spLocks noChangeArrowheads="1"/>
          </p:cNvSpPr>
          <p:nvPr/>
        </p:nvSpPr>
        <p:spPr bwMode="auto">
          <a:xfrm>
            <a:off x="738188" y="4964113"/>
            <a:ext cx="283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66FFFF"/>
                </a:solidFill>
              </a:rPr>
              <a:t>系统的分类</a:t>
            </a:r>
          </a:p>
        </p:txBody>
      </p:sp>
      <p:sp>
        <p:nvSpPr>
          <p:cNvPr id="34844" name="Text Box 28">
            <a:extLst>
              <a:ext uri="{FF2B5EF4-FFF2-40B4-BE49-F238E27FC236}">
                <a16:creationId xmlns:a16="http://schemas.microsoft.com/office/drawing/2014/main" id="{1778B613-5FC1-4988-AB27-7AD7B738C95A}"/>
              </a:ext>
            </a:extLst>
          </p:cNvPr>
          <p:cNvSpPr txBox="1">
            <a:spLocks noChangeArrowheads="1"/>
          </p:cNvSpPr>
          <p:nvPr/>
        </p:nvSpPr>
        <p:spPr bwMode="auto">
          <a:xfrm>
            <a:off x="1068388" y="5500688"/>
            <a:ext cx="163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latin typeface="宋体" panose="02010600030101010101" pitchFamily="2" charset="-122"/>
              </a:rPr>
              <a:t>开放系统</a:t>
            </a:r>
          </a:p>
        </p:txBody>
      </p:sp>
      <p:sp>
        <p:nvSpPr>
          <p:cNvPr id="34845" name="Text Box 29">
            <a:extLst>
              <a:ext uri="{FF2B5EF4-FFF2-40B4-BE49-F238E27FC236}">
                <a16:creationId xmlns:a16="http://schemas.microsoft.com/office/drawing/2014/main" id="{44AA906E-3EA2-4BCE-B9FB-41C9AADF3AA2}"/>
              </a:ext>
            </a:extLst>
          </p:cNvPr>
          <p:cNvSpPr txBox="1">
            <a:spLocks noChangeArrowheads="1"/>
          </p:cNvSpPr>
          <p:nvPr/>
        </p:nvSpPr>
        <p:spPr bwMode="auto">
          <a:xfrm>
            <a:off x="2595563" y="5494338"/>
            <a:ext cx="37623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latin typeface="宋体" panose="02010600030101010101" pitchFamily="2" charset="-122"/>
              </a:rPr>
              <a:t>系统与外界之间，既有物质交换，又有能量交换。</a:t>
            </a:r>
          </a:p>
        </p:txBody>
      </p:sp>
      <p:sp>
        <p:nvSpPr>
          <p:cNvPr id="28693" name="灯片编号占位符 1">
            <a:extLst>
              <a:ext uri="{FF2B5EF4-FFF2-40B4-BE49-F238E27FC236}">
                <a16:creationId xmlns:a16="http://schemas.microsoft.com/office/drawing/2014/main" id="{C98D940A-07CF-43FE-A5FF-262DA70E473B}"/>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4964569-ED89-4158-ACCE-5B4119CFDB2E}" type="slidenum">
              <a:rPr lang="en-US" altLang="zh-CN" b="0">
                <a:solidFill>
                  <a:srgbClr val="FF00FF"/>
                </a:solidFill>
              </a:rPr>
              <a:pPr eaLnBrk="1" hangingPunct="1"/>
              <a:t>2</a:t>
            </a:fld>
            <a:r>
              <a:rPr lang="en-US" altLang="zh-CN" b="0">
                <a:solidFill>
                  <a:srgbClr val="FF00FF"/>
                </a:solidFill>
              </a:rPr>
              <a:t>/27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wipe(left)">
                                      <p:cBhvr>
                                        <p:cTn id="12" dur="500"/>
                                        <p:tgtEl>
                                          <p:spTgt spid="34821"/>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4838"/>
                                        </p:tgtEl>
                                        <p:attrNameLst>
                                          <p:attrName>style.visibility</p:attrName>
                                        </p:attrNameLst>
                                      </p:cBhvr>
                                      <p:to>
                                        <p:strVal val="visible"/>
                                      </p:to>
                                    </p:set>
                                    <p:animEffect transition="in" filter="wipe(left)">
                                      <p:cBhvr>
                                        <p:cTn id="16" dur="500"/>
                                        <p:tgtEl>
                                          <p:spTgt spid="34838"/>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4822"/>
                                        </p:tgtEl>
                                        <p:attrNameLst>
                                          <p:attrName>style.visibility</p:attrName>
                                        </p:attrNameLst>
                                      </p:cBhvr>
                                      <p:to>
                                        <p:strVal val="visible"/>
                                      </p:to>
                                    </p:set>
                                    <p:animEffect transition="in" filter="wipe(left)">
                                      <p:cBhvr>
                                        <p:cTn id="20" dur="500"/>
                                        <p:tgtEl>
                                          <p:spTgt spid="348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4823"/>
                                        </p:tgtEl>
                                        <p:attrNameLst>
                                          <p:attrName>style.visibility</p:attrName>
                                        </p:attrNameLst>
                                      </p:cBhvr>
                                      <p:to>
                                        <p:strVal val="visible"/>
                                      </p:to>
                                    </p:set>
                                    <p:animEffect transition="in" filter="blinds(horizontal)">
                                      <p:cBhvr>
                                        <p:cTn id="25" dur="500"/>
                                        <p:tgtEl>
                                          <p:spTgt spid="3482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4825"/>
                                        </p:tgtEl>
                                        <p:attrNameLst>
                                          <p:attrName>style.visibility</p:attrName>
                                        </p:attrNameLst>
                                      </p:cBhvr>
                                      <p:to>
                                        <p:strVal val="visible"/>
                                      </p:to>
                                    </p:set>
                                    <p:animEffect transition="in" filter="blinds(horizontal)">
                                      <p:cBhvr>
                                        <p:cTn id="30" dur="500"/>
                                        <p:tgtEl>
                                          <p:spTgt spid="34825"/>
                                        </p:tgtEl>
                                      </p:cBhvr>
                                    </p:animEffect>
                                  </p:childTnLst>
                                </p:cTn>
                              </p:par>
                            </p:childTnLst>
                          </p:cTn>
                        </p:par>
                        <p:par>
                          <p:cTn id="31" fill="hold" nodeType="afterGroup">
                            <p:stCondLst>
                              <p:cond delay="500"/>
                            </p:stCondLst>
                            <p:childTnLst>
                              <p:par>
                                <p:cTn id="32" presetID="9"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4835"/>
                                        </p:tgtEl>
                                        <p:attrNameLst>
                                          <p:attrName>style.visibility</p:attrName>
                                        </p:attrNameLst>
                                      </p:cBhvr>
                                      <p:to>
                                        <p:strVal val="visible"/>
                                      </p:to>
                                    </p:set>
                                    <p:animEffect transition="in" filter="wipe(left)">
                                      <p:cBhvr>
                                        <p:cTn id="37" dur="500"/>
                                        <p:tgtEl>
                                          <p:spTgt spid="348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840"/>
                                        </p:tgtEl>
                                        <p:attrNameLst>
                                          <p:attrName>style.visibility</p:attrName>
                                        </p:attrNameLst>
                                      </p:cBhvr>
                                      <p:to>
                                        <p:strVal val="visible"/>
                                      </p:to>
                                    </p:set>
                                    <p:animEffect transition="in" filter="wipe(left)">
                                      <p:cBhvr>
                                        <p:cTn id="42" dur="500"/>
                                        <p:tgtEl>
                                          <p:spTgt spid="34840"/>
                                        </p:tgtEl>
                                      </p:cBhvr>
                                    </p:animEffect>
                                  </p:childTnLst>
                                </p:cTn>
                              </p:par>
                            </p:childTnLst>
                          </p:cTn>
                        </p:par>
                        <p:par>
                          <p:cTn id="43" fill="hold" nodeType="afterGroup">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4824"/>
                                        </p:tgtEl>
                                        <p:attrNameLst>
                                          <p:attrName>style.visibility</p:attrName>
                                        </p:attrNameLst>
                                      </p:cBhvr>
                                      <p:to>
                                        <p:strVal val="visible"/>
                                      </p:to>
                                    </p:set>
                                    <p:animEffect transition="in" filter="wipe(left)">
                                      <p:cBhvr>
                                        <p:cTn id="46" dur="500"/>
                                        <p:tgtEl>
                                          <p:spTgt spid="34824"/>
                                        </p:tgtEl>
                                      </p:cBhvr>
                                    </p:animEffect>
                                  </p:childTnLst>
                                </p:cTn>
                              </p:par>
                            </p:childTnLst>
                          </p:cTn>
                        </p:par>
                        <p:par>
                          <p:cTn id="47" fill="hold" nodeType="afterGroup">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34826"/>
                                        </p:tgtEl>
                                        <p:attrNameLst>
                                          <p:attrName>style.visibility</p:attrName>
                                        </p:attrNameLst>
                                      </p:cBhvr>
                                      <p:to>
                                        <p:strVal val="visible"/>
                                      </p:to>
                                    </p:set>
                                    <p:animEffect transition="in" filter="wipe(left)">
                                      <p:cBhvr>
                                        <p:cTn id="50" dur="500"/>
                                        <p:tgtEl>
                                          <p:spTgt spid="3482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4841"/>
                                        </p:tgtEl>
                                        <p:attrNameLst>
                                          <p:attrName>style.visibility</p:attrName>
                                        </p:attrNameLst>
                                      </p:cBhvr>
                                      <p:to>
                                        <p:strVal val="visible"/>
                                      </p:to>
                                    </p:set>
                                    <p:animEffect transition="in" filter="wipe(left)">
                                      <p:cBhvr>
                                        <p:cTn id="55" dur="500"/>
                                        <p:tgtEl>
                                          <p:spTgt spid="34841"/>
                                        </p:tgtEl>
                                      </p:cBhvr>
                                    </p:animEffect>
                                  </p:childTnLst>
                                </p:cTn>
                              </p:par>
                            </p:childTnLst>
                          </p:cTn>
                        </p:par>
                        <p:par>
                          <p:cTn id="56" fill="hold" nodeType="afterGroup">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34827"/>
                                        </p:tgtEl>
                                        <p:attrNameLst>
                                          <p:attrName>style.visibility</p:attrName>
                                        </p:attrNameLst>
                                      </p:cBhvr>
                                      <p:to>
                                        <p:strVal val="visible"/>
                                      </p:to>
                                    </p:set>
                                    <p:animEffect transition="in" filter="wipe(left)">
                                      <p:cBhvr>
                                        <p:cTn id="59" dur="500"/>
                                        <p:tgtEl>
                                          <p:spTgt spid="3482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34828"/>
                                        </p:tgtEl>
                                        <p:attrNameLst>
                                          <p:attrName>style.visibility</p:attrName>
                                        </p:attrNameLst>
                                      </p:cBhvr>
                                      <p:to>
                                        <p:strVal val="visible"/>
                                      </p:to>
                                    </p:set>
                                    <p:animEffect transition="in" filter="wipe(down)">
                                      <p:cBhvr>
                                        <p:cTn id="64" dur="500"/>
                                        <p:tgtEl>
                                          <p:spTgt spid="34828"/>
                                        </p:tgtEl>
                                      </p:cBhvr>
                                    </p:animEffect>
                                  </p:childTnLst>
                                </p:cTn>
                              </p:par>
                            </p:childTnLst>
                          </p:cTn>
                        </p:par>
                        <p:par>
                          <p:cTn id="65" fill="hold" nodeType="afterGroup">
                            <p:stCondLst>
                              <p:cond delay="500"/>
                            </p:stCondLst>
                            <p:childTnLst>
                              <p:par>
                                <p:cTn id="66" presetID="23" presetClass="entr" presetSubtype="16" fill="hold" grpId="0" nodeType="afterEffect">
                                  <p:stCondLst>
                                    <p:cond delay="0"/>
                                  </p:stCondLst>
                                  <p:childTnLst>
                                    <p:set>
                                      <p:cBhvr>
                                        <p:cTn id="67" dur="1" fill="hold">
                                          <p:stCondLst>
                                            <p:cond delay="0"/>
                                          </p:stCondLst>
                                        </p:cTn>
                                        <p:tgtEl>
                                          <p:spTgt spid="34836"/>
                                        </p:tgtEl>
                                        <p:attrNameLst>
                                          <p:attrName>style.visibility</p:attrName>
                                        </p:attrNameLst>
                                      </p:cBhvr>
                                      <p:to>
                                        <p:strVal val="visible"/>
                                      </p:to>
                                    </p:set>
                                    <p:anim calcmode="lin" valueType="num">
                                      <p:cBhvr>
                                        <p:cTn id="68" dur="500" fill="hold"/>
                                        <p:tgtEl>
                                          <p:spTgt spid="34836"/>
                                        </p:tgtEl>
                                        <p:attrNameLst>
                                          <p:attrName>ppt_w</p:attrName>
                                        </p:attrNameLst>
                                      </p:cBhvr>
                                      <p:tavLst>
                                        <p:tav tm="0">
                                          <p:val>
                                            <p:fltVal val="0"/>
                                          </p:val>
                                        </p:tav>
                                        <p:tav tm="100000">
                                          <p:val>
                                            <p:strVal val="#ppt_w"/>
                                          </p:val>
                                        </p:tav>
                                      </p:tavLst>
                                    </p:anim>
                                    <p:anim calcmode="lin" valueType="num">
                                      <p:cBhvr>
                                        <p:cTn id="69" dur="500" fill="hold"/>
                                        <p:tgtEl>
                                          <p:spTgt spid="34836"/>
                                        </p:tgtEl>
                                        <p:attrNameLst>
                                          <p:attrName>ppt_h</p:attrName>
                                        </p:attrNameLst>
                                      </p:cBhvr>
                                      <p:tavLst>
                                        <p:tav tm="0">
                                          <p:val>
                                            <p:fltVal val="0"/>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4842"/>
                                        </p:tgtEl>
                                        <p:attrNameLst>
                                          <p:attrName>style.visibility</p:attrName>
                                        </p:attrNameLst>
                                      </p:cBhvr>
                                      <p:to>
                                        <p:strVal val="visible"/>
                                      </p:to>
                                    </p:set>
                                    <p:animEffect transition="in" filter="wipe(left)">
                                      <p:cBhvr>
                                        <p:cTn id="74" dur="500"/>
                                        <p:tgtEl>
                                          <p:spTgt spid="34842"/>
                                        </p:tgtEl>
                                      </p:cBhvr>
                                    </p:animEffect>
                                  </p:childTnLst>
                                </p:cTn>
                              </p:par>
                            </p:childTnLst>
                          </p:cTn>
                        </p:par>
                        <p:par>
                          <p:cTn id="75" fill="hold" nodeType="afterGroup">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34843"/>
                                        </p:tgtEl>
                                        <p:attrNameLst>
                                          <p:attrName>style.visibility</p:attrName>
                                        </p:attrNameLst>
                                      </p:cBhvr>
                                      <p:to>
                                        <p:strVal val="visible"/>
                                      </p:to>
                                    </p:set>
                                    <p:animEffect transition="in" filter="wipe(left)">
                                      <p:cBhvr>
                                        <p:cTn id="78" dur="500"/>
                                        <p:tgtEl>
                                          <p:spTgt spid="3484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34844"/>
                                        </p:tgtEl>
                                        <p:attrNameLst>
                                          <p:attrName>style.visibility</p:attrName>
                                        </p:attrNameLst>
                                      </p:cBhvr>
                                      <p:to>
                                        <p:strVal val="visible"/>
                                      </p:to>
                                    </p:set>
                                    <p:animEffect transition="in" filter="wipe(left)">
                                      <p:cBhvr>
                                        <p:cTn id="83" dur="500"/>
                                        <p:tgtEl>
                                          <p:spTgt spid="3484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4845"/>
                                        </p:tgtEl>
                                        <p:attrNameLst>
                                          <p:attrName>style.visibility</p:attrName>
                                        </p:attrNameLst>
                                      </p:cBhvr>
                                      <p:to>
                                        <p:strVal val="visible"/>
                                      </p:to>
                                    </p:set>
                                    <p:animEffect transition="in" filter="wipe(left)">
                                      <p:cBhvr>
                                        <p:cTn id="88" dur="500"/>
                                        <p:tgtEl>
                                          <p:spTgt spid="34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21" grpId="0"/>
      <p:bldP spid="34822" grpId="0"/>
      <p:bldP spid="34824" grpId="0"/>
      <p:bldP spid="34825" grpId="0"/>
      <p:bldP spid="34826" grpId="0"/>
      <p:bldP spid="34827" grpId="0"/>
      <p:bldP spid="34828" grpId="0"/>
      <p:bldP spid="34835" grpId="0"/>
      <p:bldP spid="34836" grpId="0" animBg="1"/>
      <p:bldP spid="34838" grpId="0"/>
      <p:bldP spid="34840" grpId="0"/>
      <p:bldP spid="34841" grpId="0"/>
      <p:bldP spid="34842" grpId="0"/>
      <p:bldP spid="34843" grpId="0"/>
      <p:bldP spid="34844" grpId="0"/>
      <p:bldP spid="3484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0" name="Text Box 22">
            <a:extLst>
              <a:ext uri="{FF2B5EF4-FFF2-40B4-BE49-F238E27FC236}">
                <a16:creationId xmlns:a16="http://schemas.microsoft.com/office/drawing/2014/main" id="{33A570BB-7FE7-419D-A188-950C869DF913}"/>
              </a:ext>
            </a:extLst>
          </p:cNvPr>
          <p:cNvSpPr txBox="1">
            <a:spLocks noChangeArrowheads="1"/>
          </p:cNvSpPr>
          <p:nvPr/>
        </p:nvSpPr>
        <p:spPr bwMode="auto">
          <a:xfrm>
            <a:off x="857250" y="454025"/>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latin typeface="宋体" panose="02010600030101010101" pitchFamily="2" charset="-122"/>
              </a:rPr>
              <a:t>封闭系统</a:t>
            </a:r>
          </a:p>
        </p:txBody>
      </p:sp>
      <p:sp>
        <p:nvSpPr>
          <p:cNvPr id="7191" name="Text Box 23">
            <a:extLst>
              <a:ext uri="{FF2B5EF4-FFF2-40B4-BE49-F238E27FC236}">
                <a16:creationId xmlns:a16="http://schemas.microsoft.com/office/drawing/2014/main" id="{0F6CB595-75FE-4087-A606-979FD6E257BE}"/>
              </a:ext>
            </a:extLst>
          </p:cNvPr>
          <p:cNvSpPr txBox="1">
            <a:spLocks noChangeArrowheads="1"/>
          </p:cNvSpPr>
          <p:nvPr/>
        </p:nvSpPr>
        <p:spPr bwMode="auto">
          <a:xfrm>
            <a:off x="857250" y="1404938"/>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CC00"/>
                </a:solidFill>
                <a:latin typeface="宋体" panose="02010600030101010101" pitchFamily="2" charset="-122"/>
              </a:rPr>
              <a:t>孤立系统</a:t>
            </a:r>
          </a:p>
        </p:txBody>
      </p:sp>
      <p:sp>
        <p:nvSpPr>
          <p:cNvPr id="7192" name="Text Box 24">
            <a:extLst>
              <a:ext uri="{FF2B5EF4-FFF2-40B4-BE49-F238E27FC236}">
                <a16:creationId xmlns:a16="http://schemas.microsoft.com/office/drawing/2014/main" id="{ACB2961D-4E48-4CD9-AC45-0EF204C64258}"/>
              </a:ext>
            </a:extLst>
          </p:cNvPr>
          <p:cNvSpPr txBox="1">
            <a:spLocks noChangeArrowheads="1"/>
          </p:cNvSpPr>
          <p:nvPr/>
        </p:nvSpPr>
        <p:spPr bwMode="auto">
          <a:xfrm>
            <a:off x="2451100" y="428625"/>
            <a:ext cx="63071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latin typeface="宋体" panose="02010600030101010101" pitchFamily="2" charset="-122"/>
              </a:rPr>
              <a:t>系统与外界之间，没有物质交换，只有能量交换。</a:t>
            </a:r>
          </a:p>
        </p:txBody>
      </p:sp>
      <p:sp>
        <p:nvSpPr>
          <p:cNvPr id="7193" name="Text Box 25">
            <a:extLst>
              <a:ext uri="{FF2B5EF4-FFF2-40B4-BE49-F238E27FC236}">
                <a16:creationId xmlns:a16="http://schemas.microsoft.com/office/drawing/2014/main" id="{0BD9AD49-6372-4221-9240-70B16624EB9B}"/>
              </a:ext>
            </a:extLst>
          </p:cNvPr>
          <p:cNvSpPr txBox="1">
            <a:spLocks noChangeArrowheads="1"/>
          </p:cNvSpPr>
          <p:nvPr/>
        </p:nvSpPr>
        <p:spPr bwMode="auto">
          <a:xfrm>
            <a:off x="2417763" y="1376363"/>
            <a:ext cx="62944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latin typeface="宋体" panose="02010600030101010101" pitchFamily="2" charset="-122"/>
              </a:rPr>
              <a:t>系统与外界之间，既无物质交换，又无能量交换。</a:t>
            </a:r>
          </a:p>
        </p:txBody>
      </p:sp>
      <p:sp>
        <p:nvSpPr>
          <p:cNvPr id="7194" name="Text Box 26">
            <a:extLst>
              <a:ext uri="{FF2B5EF4-FFF2-40B4-BE49-F238E27FC236}">
                <a16:creationId xmlns:a16="http://schemas.microsoft.com/office/drawing/2014/main" id="{01DB6A41-432B-4E04-BE1B-140AF4717CE6}"/>
              </a:ext>
            </a:extLst>
          </p:cNvPr>
          <p:cNvSpPr txBox="1">
            <a:spLocks noChangeArrowheads="1"/>
          </p:cNvSpPr>
          <p:nvPr/>
        </p:nvSpPr>
        <p:spPr bwMode="auto">
          <a:xfrm>
            <a:off x="558800" y="2466975"/>
            <a:ext cx="672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sym typeface="Symbol" panose="05050102010706020507" pitchFamily="18" charset="2"/>
              </a:rPr>
              <a:t></a:t>
            </a:r>
            <a:r>
              <a:rPr lang="zh-CN" altLang="en-US">
                <a:solidFill>
                  <a:srgbClr val="FFFF00"/>
                </a:solidFill>
                <a:latin typeface="宋体" panose="02010600030101010101" pitchFamily="2" charset="-122"/>
                <a:sym typeface="Symbol" panose="05050102010706020507" pitchFamily="18" charset="2"/>
              </a:rPr>
              <a:t> </a:t>
            </a:r>
            <a:r>
              <a:rPr lang="zh-CN" altLang="en-US">
                <a:solidFill>
                  <a:schemeClr val="bg1"/>
                </a:solidFill>
                <a:latin typeface="宋体" panose="02010600030101010101" pitchFamily="2" charset="-122"/>
              </a:rPr>
              <a:t>孤立系统是一个实际系统的理想极限的抽象</a:t>
            </a:r>
          </a:p>
        </p:txBody>
      </p:sp>
      <p:sp>
        <p:nvSpPr>
          <p:cNvPr id="29703" name="灯片编号占位符 1">
            <a:extLst>
              <a:ext uri="{FF2B5EF4-FFF2-40B4-BE49-F238E27FC236}">
                <a16:creationId xmlns:a16="http://schemas.microsoft.com/office/drawing/2014/main" id="{D2A582E6-4437-4ABF-B05D-3DFC7CBD2FD8}"/>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69CBA0F-88FB-4475-9346-DFED2F1800EB}" type="slidenum">
              <a:rPr lang="en-US" altLang="zh-CN" b="0">
                <a:solidFill>
                  <a:srgbClr val="FF00FF"/>
                </a:solidFill>
              </a:rPr>
              <a:pPr eaLnBrk="1" hangingPunct="1"/>
              <a:t>3</a:t>
            </a:fld>
            <a:r>
              <a:rPr lang="en-US" altLang="zh-CN" b="0">
                <a:solidFill>
                  <a:srgbClr val="FF00FF"/>
                </a:solidFill>
              </a:rPr>
              <a:t>/27</a:t>
            </a:r>
          </a:p>
        </p:txBody>
      </p:sp>
      <p:sp>
        <p:nvSpPr>
          <p:cNvPr id="15" name="Text Box 26">
            <a:extLst>
              <a:ext uri="{FF2B5EF4-FFF2-40B4-BE49-F238E27FC236}">
                <a16:creationId xmlns:a16="http://schemas.microsoft.com/office/drawing/2014/main" id="{39766F39-2544-42BD-AAE8-2246F935BFA7}"/>
              </a:ext>
            </a:extLst>
          </p:cNvPr>
          <p:cNvSpPr txBox="1">
            <a:spLocks noChangeArrowheads="1"/>
          </p:cNvSpPr>
          <p:nvPr/>
        </p:nvSpPr>
        <p:spPr bwMode="auto">
          <a:xfrm>
            <a:off x="558800" y="3759200"/>
            <a:ext cx="672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sym typeface="Symbol" panose="05050102010706020507" pitchFamily="18" charset="2"/>
              </a:rPr>
              <a:t> </a:t>
            </a:r>
            <a:r>
              <a:rPr lang="zh-CN" altLang="en-US">
                <a:solidFill>
                  <a:schemeClr val="bg1"/>
                </a:solidFill>
                <a:latin typeface="宋体" panose="02010600030101010101" pitchFamily="2" charset="-122"/>
              </a:rPr>
              <a:t>热力学系统和外界的选择是相对的</a:t>
            </a:r>
          </a:p>
        </p:txBody>
      </p:sp>
      <p:pic>
        <p:nvPicPr>
          <p:cNvPr id="17417" name="Picture 15">
            <a:extLst>
              <a:ext uri="{FF2B5EF4-FFF2-40B4-BE49-F238E27FC236}">
                <a16:creationId xmlns:a16="http://schemas.microsoft.com/office/drawing/2014/main" id="{EA0A9A8D-C4B6-4815-BBEE-AA6E0CA45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0" y="3962400"/>
            <a:ext cx="26193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26">
            <a:extLst>
              <a:ext uri="{FF2B5EF4-FFF2-40B4-BE49-F238E27FC236}">
                <a16:creationId xmlns:a16="http://schemas.microsoft.com/office/drawing/2014/main" id="{E63A5A4A-7B86-4B3E-9D64-CD4E6BC0EB7D}"/>
              </a:ext>
            </a:extLst>
          </p:cNvPr>
          <p:cNvSpPr txBox="1">
            <a:spLocks noChangeArrowheads="1"/>
          </p:cNvSpPr>
          <p:nvPr/>
        </p:nvSpPr>
        <p:spPr bwMode="auto">
          <a:xfrm>
            <a:off x="1143000" y="4451350"/>
            <a:ext cx="3357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开放系统：</a:t>
            </a:r>
          </a:p>
        </p:txBody>
      </p:sp>
      <p:sp>
        <p:nvSpPr>
          <p:cNvPr id="18" name="Text Box 26">
            <a:extLst>
              <a:ext uri="{FF2B5EF4-FFF2-40B4-BE49-F238E27FC236}">
                <a16:creationId xmlns:a16="http://schemas.microsoft.com/office/drawing/2014/main" id="{7CAF66BF-219F-49D5-A18C-95C5BCE8D0BC}"/>
              </a:ext>
            </a:extLst>
          </p:cNvPr>
          <p:cNvSpPr txBox="1">
            <a:spLocks noChangeArrowheads="1"/>
          </p:cNvSpPr>
          <p:nvPr/>
        </p:nvSpPr>
        <p:spPr bwMode="auto">
          <a:xfrm>
            <a:off x="1143000" y="5132388"/>
            <a:ext cx="3357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封闭系统：</a:t>
            </a:r>
          </a:p>
        </p:txBody>
      </p:sp>
      <p:sp>
        <p:nvSpPr>
          <p:cNvPr id="19" name="Text Box 26">
            <a:extLst>
              <a:ext uri="{FF2B5EF4-FFF2-40B4-BE49-F238E27FC236}">
                <a16:creationId xmlns:a16="http://schemas.microsoft.com/office/drawing/2014/main" id="{0DBD22D3-C302-4F2B-BFE1-925CECA93E01}"/>
              </a:ext>
            </a:extLst>
          </p:cNvPr>
          <p:cNvSpPr txBox="1">
            <a:spLocks noChangeArrowheads="1"/>
          </p:cNvSpPr>
          <p:nvPr/>
        </p:nvSpPr>
        <p:spPr bwMode="auto">
          <a:xfrm>
            <a:off x="1143000" y="5846763"/>
            <a:ext cx="3357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孤立系统：</a:t>
            </a:r>
          </a:p>
        </p:txBody>
      </p:sp>
      <p:sp>
        <p:nvSpPr>
          <p:cNvPr id="20" name="Text Box 26">
            <a:extLst>
              <a:ext uri="{FF2B5EF4-FFF2-40B4-BE49-F238E27FC236}">
                <a16:creationId xmlns:a16="http://schemas.microsoft.com/office/drawing/2014/main" id="{14725DCF-01FD-4E78-B94E-CB29DA112669}"/>
              </a:ext>
            </a:extLst>
          </p:cNvPr>
          <p:cNvSpPr txBox="1">
            <a:spLocks noChangeArrowheads="1"/>
          </p:cNvSpPr>
          <p:nvPr/>
        </p:nvSpPr>
        <p:spPr bwMode="auto">
          <a:xfrm>
            <a:off x="2857500" y="4451350"/>
            <a:ext cx="3357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水蒸气 或 水</a:t>
            </a:r>
          </a:p>
        </p:txBody>
      </p:sp>
      <p:sp>
        <p:nvSpPr>
          <p:cNvPr id="21" name="Text Box 26">
            <a:extLst>
              <a:ext uri="{FF2B5EF4-FFF2-40B4-BE49-F238E27FC236}">
                <a16:creationId xmlns:a16="http://schemas.microsoft.com/office/drawing/2014/main" id="{7C976725-E2AF-439E-80E0-CEBC98DA1E11}"/>
              </a:ext>
            </a:extLst>
          </p:cNvPr>
          <p:cNvSpPr txBox="1">
            <a:spLocks noChangeArrowheads="1"/>
          </p:cNvSpPr>
          <p:nvPr/>
        </p:nvSpPr>
        <p:spPr bwMode="auto">
          <a:xfrm>
            <a:off x="2857500" y="5132388"/>
            <a:ext cx="3357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水蒸气 </a:t>
            </a:r>
            <a:r>
              <a:rPr lang="en-US" altLang="zh-CN">
                <a:solidFill>
                  <a:schemeClr val="bg1"/>
                </a:solidFill>
                <a:latin typeface="宋体" panose="02010600030101010101" pitchFamily="2" charset="-122"/>
              </a:rPr>
              <a:t>+</a:t>
            </a:r>
            <a:r>
              <a:rPr lang="zh-CN" altLang="en-US">
                <a:solidFill>
                  <a:schemeClr val="bg1"/>
                </a:solidFill>
                <a:latin typeface="宋体" panose="02010600030101010101" pitchFamily="2" charset="-122"/>
              </a:rPr>
              <a:t> 水</a:t>
            </a:r>
          </a:p>
        </p:txBody>
      </p:sp>
      <p:sp>
        <p:nvSpPr>
          <p:cNvPr id="22" name="Text Box 26">
            <a:extLst>
              <a:ext uri="{FF2B5EF4-FFF2-40B4-BE49-F238E27FC236}">
                <a16:creationId xmlns:a16="http://schemas.microsoft.com/office/drawing/2014/main" id="{99F2A736-7207-42BC-A510-4C23C058D31E}"/>
              </a:ext>
            </a:extLst>
          </p:cNvPr>
          <p:cNvSpPr txBox="1">
            <a:spLocks noChangeArrowheads="1"/>
          </p:cNvSpPr>
          <p:nvPr/>
        </p:nvSpPr>
        <p:spPr bwMode="auto">
          <a:xfrm>
            <a:off x="2857500" y="5846763"/>
            <a:ext cx="3357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水蒸气 </a:t>
            </a:r>
            <a:r>
              <a:rPr lang="en-US" altLang="zh-CN">
                <a:solidFill>
                  <a:schemeClr val="bg1"/>
                </a:solidFill>
                <a:latin typeface="宋体" panose="02010600030101010101" pitchFamily="2" charset="-122"/>
              </a:rPr>
              <a:t>+</a:t>
            </a:r>
            <a:r>
              <a:rPr lang="zh-CN" altLang="en-US">
                <a:solidFill>
                  <a:schemeClr val="bg1"/>
                </a:solidFill>
                <a:latin typeface="宋体" panose="02010600030101010101" pitchFamily="2" charset="-122"/>
              </a:rPr>
              <a:t> 水 </a:t>
            </a:r>
            <a:r>
              <a:rPr lang="en-US" altLang="zh-CN">
                <a:solidFill>
                  <a:schemeClr val="bg1"/>
                </a:solidFill>
                <a:latin typeface="宋体" panose="02010600030101010101" pitchFamily="2" charset="-122"/>
              </a:rPr>
              <a:t>+ </a:t>
            </a:r>
            <a:r>
              <a:rPr lang="zh-CN" altLang="en-US">
                <a:solidFill>
                  <a:schemeClr val="bg1"/>
                </a:solidFill>
                <a:latin typeface="宋体" panose="02010600030101010101" pitchFamily="2" charset="-122"/>
              </a:rPr>
              <a:t>导体</a:t>
            </a:r>
          </a:p>
        </p:txBody>
      </p:sp>
      <p:sp>
        <p:nvSpPr>
          <p:cNvPr id="16" name="Text Box 26">
            <a:extLst>
              <a:ext uri="{FF2B5EF4-FFF2-40B4-BE49-F238E27FC236}">
                <a16:creationId xmlns:a16="http://schemas.microsoft.com/office/drawing/2014/main" id="{AFBC67A2-2AB2-40A6-8EB7-E37029F8922B}"/>
              </a:ext>
            </a:extLst>
          </p:cNvPr>
          <p:cNvSpPr txBox="1">
            <a:spLocks noChangeArrowheads="1"/>
          </p:cNvSpPr>
          <p:nvPr/>
        </p:nvSpPr>
        <p:spPr bwMode="auto">
          <a:xfrm>
            <a:off x="539750" y="3111500"/>
            <a:ext cx="7993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sym typeface="Symbol" panose="05050102010706020507" pitchFamily="18" charset="2"/>
              </a:rPr>
              <a:t> </a:t>
            </a:r>
            <a:r>
              <a:rPr lang="zh-CN" altLang="en-US">
                <a:solidFill>
                  <a:schemeClr val="bg1"/>
                </a:solidFill>
                <a:latin typeface="宋体" panose="02010600030101010101" pitchFamily="2" charset="-122"/>
              </a:rPr>
              <a:t>热力学基础的研究对象是封闭的气体系统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90"/>
                                        </p:tgtEl>
                                        <p:attrNameLst>
                                          <p:attrName>style.visibility</p:attrName>
                                        </p:attrNameLst>
                                      </p:cBhvr>
                                      <p:to>
                                        <p:strVal val="visible"/>
                                      </p:to>
                                    </p:set>
                                    <p:animEffect transition="in" filter="wipe(left)">
                                      <p:cBhvr>
                                        <p:cTn id="7" dur="500"/>
                                        <p:tgtEl>
                                          <p:spTgt spid="71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92"/>
                                        </p:tgtEl>
                                        <p:attrNameLst>
                                          <p:attrName>style.visibility</p:attrName>
                                        </p:attrNameLst>
                                      </p:cBhvr>
                                      <p:to>
                                        <p:strVal val="visible"/>
                                      </p:to>
                                    </p:set>
                                    <p:animEffect transition="in" filter="wipe(left)">
                                      <p:cBhvr>
                                        <p:cTn id="12" dur="500"/>
                                        <p:tgtEl>
                                          <p:spTgt spid="7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91"/>
                                        </p:tgtEl>
                                        <p:attrNameLst>
                                          <p:attrName>style.visibility</p:attrName>
                                        </p:attrNameLst>
                                      </p:cBhvr>
                                      <p:to>
                                        <p:strVal val="visible"/>
                                      </p:to>
                                    </p:set>
                                    <p:animEffect transition="in" filter="wipe(left)">
                                      <p:cBhvr>
                                        <p:cTn id="17" dur="500"/>
                                        <p:tgtEl>
                                          <p:spTgt spid="71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93"/>
                                        </p:tgtEl>
                                        <p:attrNameLst>
                                          <p:attrName>style.visibility</p:attrName>
                                        </p:attrNameLst>
                                      </p:cBhvr>
                                      <p:to>
                                        <p:strVal val="visible"/>
                                      </p:to>
                                    </p:set>
                                    <p:animEffect transition="in" filter="wipe(left)">
                                      <p:cBhvr>
                                        <p:cTn id="22" dur="500"/>
                                        <p:tgtEl>
                                          <p:spTgt spid="71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94"/>
                                        </p:tgtEl>
                                        <p:attrNameLst>
                                          <p:attrName>style.visibility</p:attrName>
                                        </p:attrNameLst>
                                      </p:cBhvr>
                                      <p:to>
                                        <p:strVal val="visible"/>
                                      </p:to>
                                    </p:set>
                                    <p:animEffect transition="in" filter="wipe(left)">
                                      <p:cBhvr>
                                        <p:cTn id="27" dur="500"/>
                                        <p:tgtEl>
                                          <p:spTgt spid="71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left)">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par>
                          <p:cTn id="38" fill="hold" nodeType="afterGroup">
                            <p:stCondLst>
                              <p:cond delay="500"/>
                            </p:stCondLst>
                            <p:childTnLst>
                              <p:par>
                                <p:cTn id="39" presetID="5" presetClass="entr" presetSubtype="10" fill="hold" nodeType="afterEffect">
                                  <p:stCondLst>
                                    <p:cond delay="500"/>
                                  </p:stCondLst>
                                  <p:childTnLst>
                                    <p:set>
                                      <p:cBhvr>
                                        <p:cTn id="40" dur="1" fill="hold">
                                          <p:stCondLst>
                                            <p:cond delay="0"/>
                                          </p:stCondLst>
                                        </p:cTn>
                                        <p:tgtEl>
                                          <p:spTgt spid="17417"/>
                                        </p:tgtEl>
                                        <p:attrNameLst>
                                          <p:attrName>style.visibility</p:attrName>
                                        </p:attrNameLst>
                                      </p:cBhvr>
                                      <p:to>
                                        <p:strVal val="visible"/>
                                      </p:to>
                                    </p:set>
                                    <p:animEffect transition="in" filter="checkerboard(across)">
                                      <p:cBhvr>
                                        <p:cTn id="41" dur="500"/>
                                        <p:tgtEl>
                                          <p:spTgt spid="174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left)">
                                      <p:cBhvr>
                                        <p:cTn id="56" dur="500"/>
                                        <p:tgtEl>
                                          <p:spTgt spid="1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left)">
                                      <p:cBhvr>
                                        <p:cTn id="61" dur="500"/>
                                        <p:tgtEl>
                                          <p:spTgt spid="2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left)">
                                      <p:cBhvr>
                                        <p:cTn id="66" dur="500"/>
                                        <p:tgtEl>
                                          <p:spTgt spid="2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left)">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 grpId="0" autoUpdateAnimBg="0"/>
      <p:bldP spid="7191" grpId="0" autoUpdateAnimBg="0"/>
      <p:bldP spid="7192" grpId="0" autoUpdateAnimBg="0"/>
      <p:bldP spid="7193" grpId="0" autoUpdateAnimBg="0"/>
      <p:bldP spid="7194" grpId="0" autoUpdateAnimBg="0"/>
      <p:bldP spid="15" grpId="0" autoUpdateAnimBg="0"/>
      <p:bldP spid="17" grpId="0" autoUpdateAnimBg="0"/>
      <p:bldP spid="18" grpId="0" autoUpdateAnimBg="0"/>
      <p:bldP spid="19" grpId="0" autoUpdateAnimBg="0"/>
      <p:bldP spid="20" grpId="0" autoUpdateAnimBg="0"/>
      <p:bldP spid="21" grpId="0" autoUpdateAnimBg="0"/>
      <p:bldP spid="22" grpId="0" autoUpdateAnimBg="0"/>
      <p:bldP spid="1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a:extLst>
              <a:ext uri="{FF2B5EF4-FFF2-40B4-BE49-F238E27FC236}">
                <a16:creationId xmlns:a16="http://schemas.microsoft.com/office/drawing/2014/main" id="{8D634582-6BE3-492E-813B-AA59FC34ABD5}"/>
              </a:ext>
            </a:extLst>
          </p:cNvPr>
          <p:cNvSpPr txBox="1">
            <a:spLocks noChangeArrowheads="1"/>
          </p:cNvSpPr>
          <p:nvPr/>
        </p:nvSpPr>
        <p:spPr bwMode="auto">
          <a:xfrm>
            <a:off x="428625" y="500063"/>
            <a:ext cx="6727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sym typeface="Symbol" panose="05050102010706020507" pitchFamily="18" charset="2"/>
              </a:rPr>
              <a:t> </a:t>
            </a:r>
            <a:r>
              <a:rPr lang="zh-CN" altLang="en-US">
                <a:solidFill>
                  <a:srgbClr val="FFFF00"/>
                </a:solidFill>
                <a:latin typeface="宋体" panose="02010600030101010101" pitchFamily="2" charset="-122"/>
                <a:sym typeface="Symbol" panose="05050102010706020507" pitchFamily="18" charset="2"/>
              </a:rPr>
              <a:t>如何描述</a:t>
            </a:r>
            <a:r>
              <a:rPr lang="zh-CN" altLang="en-US">
                <a:solidFill>
                  <a:srgbClr val="FFFF00"/>
                </a:solidFill>
                <a:latin typeface="宋体" panose="02010600030101010101" pitchFamily="2" charset="-122"/>
              </a:rPr>
              <a:t>热力学系统（气体系统）？</a:t>
            </a:r>
          </a:p>
        </p:txBody>
      </p:sp>
      <p:sp>
        <p:nvSpPr>
          <p:cNvPr id="3" name="Text Box 26">
            <a:extLst>
              <a:ext uri="{FF2B5EF4-FFF2-40B4-BE49-F238E27FC236}">
                <a16:creationId xmlns:a16="http://schemas.microsoft.com/office/drawing/2014/main" id="{3A65C69C-37F3-4272-B524-88AEA1141633}"/>
              </a:ext>
            </a:extLst>
          </p:cNvPr>
          <p:cNvSpPr txBox="1">
            <a:spLocks noChangeArrowheads="1"/>
          </p:cNvSpPr>
          <p:nvPr/>
        </p:nvSpPr>
        <p:spPr bwMode="auto">
          <a:xfrm>
            <a:off x="714375" y="1000125"/>
            <a:ext cx="672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气体系统的宏观性质是复杂的、多方面的</a:t>
            </a:r>
          </a:p>
        </p:txBody>
      </p:sp>
      <p:sp>
        <p:nvSpPr>
          <p:cNvPr id="4" name="Text Box 26">
            <a:extLst>
              <a:ext uri="{FF2B5EF4-FFF2-40B4-BE49-F238E27FC236}">
                <a16:creationId xmlns:a16="http://schemas.microsoft.com/office/drawing/2014/main" id="{EE9DBBCA-7737-4AA7-B9F5-AC93B56AB786}"/>
              </a:ext>
            </a:extLst>
          </p:cNvPr>
          <p:cNvSpPr txBox="1">
            <a:spLocks noChangeArrowheads="1"/>
          </p:cNvSpPr>
          <p:nvPr/>
        </p:nvSpPr>
        <p:spPr bwMode="auto">
          <a:xfrm>
            <a:off x="727075" y="1500188"/>
            <a:ext cx="8072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如力学性质、电学性质、磁学性质、化学性质、热学性质</a:t>
            </a:r>
          </a:p>
        </p:txBody>
      </p:sp>
      <p:sp>
        <p:nvSpPr>
          <p:cNvPr id="5" name="Text Box 26">
            <a:extLst>
              <a:ext uri="{FF2B5EF4-FFF2-40B4-BE49-F238E27FC236}">
                <a16:creationId xmlns:a16="http://schemas.microsoft.com/office/drawing/2014/main" id="{9AF8AB0B-59DD-4EC1-8D85-C1EDBD95BFDE}"/>
              </a:ext>
            </a:extLst>
          </p:cNvPr>
          <p:cNvSpPr txBox="1">
            <a:spLocks noChangeArrowheads="1"/>
          </p:cNvSpPr>
          <p:nvPr/>
        </p:nvSpPr>
        <p:spPr bwMode="auto">
          <a:xfrm>
            <a:off x="415925" y="2071688"/>
            <a:ext cx="6727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latin typeface="宋体" panose="02010600030101010101" pitchFamily="2" charset="-122"/>
                <a:sym typeface="Symbol" panose="05050102010706020507" pitchFamily="18" charset="2"/>
              </a:rPr>
              <a:t> </a:t>
            </a:r>
            <a:r>
              <a:rPr lang="zh-CN" altLang="en-US">
                <a:solidFill>
                  <a:srgbClr val="FFFF00"/>
                </a:solidFill>
                <a:latin typeface="宋体" panose="02010600030101010101" pitchFamily="2" charset="-122"/>
                <a:sym typeface="Symbol" panose="05050102010706020507" pitchFamily="18" charset="2"/>
              </a:rPr>
              <a:t>物理模型的建立</a:t>
            </a:r>
            <a:endParaRPr lang="zh-CN" altLang="en-US">
              <a:solidFill>
                <a:srgbClr val="FFFF00"/>
              </a:solidFill>
              <a:latin typeface="宋体" panose="02010600030101010101" pitchFamily="2" charset="-122"/>
            </a:endParaRPr>
          </a:p>
        </p:txBody>
      </p:sp>
      <p:sp>
        <p:nvSpPr>
          <p:cNvPr id="6" name="Text Box 26">
            <a:extLst>
              <a:ext uri="{FF2B5EF4-FFF2-40B4-BE49-F238E27FC236}">
                <a16:creationId xmlns:a16="http://schemas.microsoft.com/office/drawing/2014/main" id="{2567FC87-01DD-49BC-AEDD-0333841CE64A}"/>
              </a:ext>
            </a:extLst>
          </p:cNvPr>
          <p:cNvSpPr txBox="1">
            <a:spLocks noChangeArrowheads="1"/>
          </p:cNvSpPr>
          <p:nvPr/>
        </p:nvSpPr>
        <p:spPr bwMode="auto">
          <a:xfrm>
            <a:off x="701675" y="2571750"/>
            <a:ext cx="6727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sym typeface="Symbol" panose="05050102010706020507" pitchFamily="18" charset="2"/>
              </a:rPr>
              <a:t></a:t>
            </a:r>
            <a:r>
              <a:rPr lang="zh-CN" altLang="en-US">
                <a:solidFill>
                  <a:schemeClr val="bg1"/>
                </a:solidFill>
                <a:latin typeface="宋体" panose="02010600030101010101" pitchFamily="2" charset="-122"/>
                <a:sym typeface="Symbol" panose="05050102010706020507" pitchFamily="18" charset="2"/>
              </a:rPr>
              <a:t> </a:t>
            </a:r>
            <a:r>
              <a:rPr lang="zh-CN" altLang="en-US">
                <a:solidFill>
                  <a:schemeClr val="bg1"/>
                </a:solidFill>
                <a:latin typeface="宋体" panose="02010600030101010101" pitchFamily="2" charset="-122"/>
              </a:rPr>
              <a:t>抓住主要的性质，忽略其它性质</a:t>
            </a:r>
          </a:p>
        </p:txBody>
      </p:sp>
      <p:sp>
        <p:nvSpPr>
          <p:cNvPr id="7" name="Text Box 26">
            <a:extLst>
              <a:ext uri="{FF2B5EF4-FFF2-40B4-BE49-F238E27FC236}">
                <a16:creationId xmlns:a16="http://schemas.microsoft.com/office/drawing/2014/main" id="{0E54FA8D-FA59-4072-85DF-0B52CBA6B1C9}"/>
              </a:ext>
            </a:extLst>
          </p:cNvPr>
          <p:cNvSpPr txBox="1">
            <a:spLocks noChangeArrowheads="1"/>
          </p:cNvSpPr>
          <p:nvPr/>
        </p:nvSpPr>
        <p:spPr bwMode="auto">
          <a:xfrm>
            <a:off x="714375" y="3071813"/>
            <a:ext cx="7786688"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3000"/>
              </a:lnSpc>
            </a:pPr>
            <a:r>
              <a:rPr lang="zh-CN" altLang="en-US" sz="2000">
                <a:solidFill>
                  <a:schemeClr val="bg1"/>
                </a:solidFill>
                <a:latin typeface="宋体" panose="02010600030101010101" pitchFamily="2" charset="-122"/>
              </a:rPr>
              <a:t>这样的做法，实际上已经不是客观物体本身了，而是把客观物体抽象化，引进一个假想的体系，即模型</a:t>
            </a:r>
          </a:p>
        </p:txBody>
      </p:sp>
      <p:sp>
        <p:nvSpPr>
          <p:cNvPr id="8" name="Text Box 26">
            <a:extLst>
              <a:ext uri="{FF2B5EF4-FFF2-40B4-BE49-F238E27FC236}">
                <a16:creationId xmlns:a16="http://schemas.microsoft.com/office/drawing/2014/main" id="{A99BC347-D9BB-4834-A1EF-AE4BCD4A2F97}"/>
              </a:ext>
            </a:extLst>
          </p:cNvPr>
          <p:cNvSpPr txBox="1">
            <a:spLocks noChangeArrowheads="1"/>
          </p:cNvSpPr>
          <p:nvPr/>
        </p:nvSpPr>
        <p:spPr bwMode="auto">
          <a:xfrm>
            <a:off x="714375" y="4000500"/>
            <a:ext cx="792956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3200"/>
              </a:lnSpc>
            </a:pPr>
            <a:r>
              <a:rPr lang="zh-CN" altLang="en-US">
                <a:solidFill>
                  <a:srgbClr val="FFFF00"/>
                </a:solidFill>
                <a:latin typeface="宋体" panose="02010600030101010101" pitchFamily="2" charset="-122"/>
                <a:sym typeface="Symbol" panose="05050102010706020507" pitchFamily="18" charset="2"/>
              </a:rPr>
              <a:t> </a:t>
            </a:r>
            <a:r>
              <a:rPr lang="zh-CN" altLang="en-US">
                <a:solidFill>
                  <a:schemeClr val="bg1"/>
                </a:solidFill>
                <a:latin typeface="宋体" panose="02010600030101010101" pitchFamily="2" charset="-122"/>
              </a:rPr>
              <a:t>根据研究的具体性质，只考虑我们认为最重要、最本质的因素：</a:t>
            </a:r>
            <a:r>
              <a:rPr lang="zh-CN" altLang="en-US">
                <a:solidFill>
                  <a:srgbClr val="FFFF00"/>
                </a:solidFill>
                <a:latin typeface="宋体" panose="02010600030101010101" pitchFamily="2" charset="-122"/>
              </a:rPr>
              <a:t>建立理想模型，引进理想过程</a:t>
            </a:r>
          </a:p>
        </p:txBody>
      </p:sp>
      <p:sp>
        <p:nvSpPr>
          <p:cNvPr id="9" name="Text Box 26">
            <a:extLst>
              <a:ext uri="{FF2B5EF4-FFF2-40B4-BE49-F238E27FC236}">
                <a16:creationId xmlns:a16="http://schemas.microsoft.com/office/drawing/2014/main" id="{F720B9BC-647D-4A51-8FF0-0681888F2EDC}"/>
              </a:ext>
            </a:extLst>
          </p:cNvPr>
          <p:cNvSpPr txBox="1">
            <a:spLocks noChangeArrowheads="1"/>
          </p:cNvSpPr>
          <p:nvPr/>
        </p:nvSpPr>
        <p:spPr bwMode="auto">
          <a:xfrm>
            <a:off x="714375" y="5000625"/>
            <a:ext cx="7786688"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3000"/>
              </a:lnSpc>
            </a:pPr>
            <a:r>
              <a:rPr lang="zh-CN" altLang="en-US" sz="2000">
                <a:solidFill>
                  <a:schemeClr val="bg1"/>
                </a:solidFill>
                <a:latin typeface="宋体" panose="02010600030101010101" pitchFamily="2" charset="-122"/>
              </a:rPr>
              <a:t>力学中：质点、刚体、弹性碰撞</a:t>
            </a:r>
            <a:endParaRPr lang="en-US" altLang="zh-CN" sz="2000">
              <a:solidFill>
                <a:schemeClr val="bg1"/>
              </a:solidFill>
              <a:latin typeface="宋体" panose="02010600030101010101" pitchFamily="2" charset="-122"/>
            </a:endParaRPr>
          </a:p>
          <a:p>
            <a:pPr eaLnBrk="1" hangingPunct="1">
              <a:lnSpc>
                <a:spcPts val="3000"/>
              </a:lnSpc>
            </a:pPr>
            <a:r>
              <a:rPr lang="zh-CN" altLang="en-US" sz="2000">
                <a:solidFill>
                  <a:schemeClr val="bg1"/>
                </a:solidFill>
                <a:latin typeface="宋体" panose="02010600030101010101" pitchFamily="2" charset="-122"/>
              </a:rPr>
              <a:t>电磁学中：点电荷、电偶极子、磁偶极子</a:t>
            </a:r>
            <a:endParaRPr lang="en-US" altLang="zh-CN" sz="2000">
              <a:solidFill>
                <a:schemeClr val="bg1"/>
              </a:solidFill>
              <a:latin typeface="宋体" panose="02010600030101010101" pitchFamily="2" charset="-122"/>
            </a:endParaRPr>
          </a:p>
          <a:p>
            <a:pPr eaLnBrk="1" hangingPunct="1">
              <a:lnSpc>
                <a:spcPts val="3000"/>
              </a:lnSpc>
            </a:pPr>
            <a:r>
              <a:rPr lang="zh-CN" altLang="en-US" sz="2000">
                <a:solidFill>
                  <a:schemeClr val="bg1"/>
                </a:solidFill>
                <a:latin typeface="宋体" panose="02010600030101010101" pitchFamily="2" charset="-122"/>
              </a:rPr>
              <a:t>热力学中：孤立系统、理想气体、准静态过程</a:t>
            </a:r>
          </a:p>
        </p:txBody>
      </p:sp>
      <p:sp>
        <p:nvSpPr>
          <p:cNvPr id="31754" name="灯片编号占位符 1">
            <a:extLst>
              <a:ext uri="{FF2B5EF4-FFF2-40B4-BE49-F238E27FC236}">
                <a16:creationId xmlns:a16="http://schemas.microsoft.com/office/drawing/2014/main" id="{8735E609-859B-454E-A018-A07E524C57DD}"/>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558A138-EEEA-48AC-873E-CC9C9DB44501}" type="slidenum">
              <a:rPr lang="en-US" altLang="zh-CN" b="0">
                <a:solidFill>
                  <a:srgbClr val="FF00FF"/>
                </a:solidFill>
              </a:rPr>
              <a:pPr eaLnBrk="1" hangingPunct="1"/>
              <a:t>4</a:t>
            </a:fld>
            <a:r>
              <a:rPr lang="en-US" altLang="zh-CN" b="0">
                <a:solidFill>
                  <a:srgbClr val="FF00FF"/>
                </a:solidFill>
              </a:rPr>
              <a:t>/27</a:t>
            </a:r>
          </a:p>
        </p:txBody>
      </p:sp>
      <p:sp>
        <p:nvSpPr>
          <p:cNvPr id="11" name="右大括号 10">
            <a:extLst>
              <a:ext uri="{FF2B5EF4-FFF2-40B4-BE49-F238E27FC236}">
                <a16:creationId xmlns:a16="http://schemas.microsoft.com/office/drawing/2014/main" id="{D9A4D183-F719-4C4F-8412-D305625723BB}"/>
              </a:ext>
            </a:extLst>
          </p:cNvPr>
          <p:cNvSpPr>
            <a:spLocks/>
          </p:cNvSpPr>
          <p:nvPr/>
        </p:nvSpPr>
        <p:spPr bwMode="auto">
          <a:xfrm>
            <a:off x="6072188" y="5143500"/>
            <a:ext cx="285750" cy="1000125"/>
          </a:xfrm>
          <a:prstGeom prst="rightBrace">
            <a:avLst>
              <a:gd name="adj1" fmla="val 29167"/>
              <a:gd name="adj2" fmla="val 50000"/>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 name="Text Box 26">
            <a:extLst>
              <a:ext uri="{FF2B5EF4-FFF2-40B4-BE49-F238E27FC236}">
                <a16:creationId xmlns:a16="http://schemas.microsoft.com/office/drawing/2014/main" id="{EF5BC6C0-378A-4D32-99AC-AC00D8AEC1A9}"/>
              </a:ext>
            </a:extLst>
          </p:cNvPr>
          <p:cNvSpPr txBox="1">
            <a:spLocks noChangeArrowheads="1"/>
          </p:cNvSpPr>
          <p:nvPr/>
        </p:nvSpPr>
        <p:spPr bwMode="auto">
          <a:xfrm>
            <a:off x="6500813" y="5210175"/>
            <a:ext cx="2000250" cy="862013"/>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ts val="3000"/>
              </a:lnSpc>
            </a:pPr>
            <a:r>
              <a:rPr lang="zh-CN" altLang="en-US" sz="2000">
                <a:solidFill>
                  <a:schemeClr val="bg1"/>
                </a:solidFill>
                <a:latin typeface="宋体" panose="02010600030101010101" pitchFamily="2" charset="-122"/>
              </a:rPr>
              <a:t>争对不同的性质</a:t>
            </a:r>
            <a:endParaRPr lang="en-US" altLang="zh-CN" sz="2000">
              <a:solidFill>
                <a:schemeClr val="bg1"/>
              </a:solidFill>
              <a:latin typeface="宋体" panose="02010600030101010101" pitchFamily="2" charset="-122"/>
            </a:endParaRPr>
          </a:p>
          <a:p>
            <a:pPr eaLnBrk="1" hangingPunct="1">
              <a:lnSpc>
                <a:spcPts val="3000"/>
              </a:lnSpc>
            </a:pPr>
            <a:r>
              <a:rPr lang="zh-CN" altLang="en-US" sz="2000">
                <a:solidFill>
                  <a:schemeClr val="bg1"/>
                </a:solidFill>
                <a:latin typeface="宋体" panose="02010600030101010101" pitchFamily="2" charset="-122"/>
              </a:rPr>
              <a:t>形成不同的体系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nodeType="afterGroup">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nodeType="afterGroup">
                            <p:stCondLst>
                              <p:cond delay="500"/>
                            </p:stCondLst>
                            <p:childTnLst>
                              <p:par>
                                <p:cTn id="28" presetID="9" presetClass="entr" presetSubtype="0" fill="hold" grpId="0" nodeType="afterEffect">
                                  <p:stCondLst>
                                    <p:cond delay="100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dissolve">
                                      <p:cBhvr>
                                        <p:cTn id="40" dur="500"/>
                                        <p:tgtEl>
                                          <p:spTgt spid="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500"/>
                                        <p:tgtEl>
                                          <p:spTgt spid="11"/>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P spid="8" grpId="0" autoUpdateAnimBg="0"/>
      <p:bldP spid="9" grpId="0" autoUpdateAnimBg="0"/>
      <p:bldP spid="11" grpId="0" animBg="1"/>
      <p:bldP spid="12"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4" name="Text Box 26">
            <a:extLst>
              <a:ext uri="{FF2B5EF4-FFF2-40B4-BE49-F238E27FC236}">
                <a16:creationId xmlns:a16="http://schemas.microsoft.com/office/drawing/2014/main" id="{FE66CF19-DFEE-4933-8DC2-D766FAE483E8}"/>
              </a:ext>
            </a:extLst>
          </p:cNvPr>
          <p:cNvSpPr txBox="1">
            <a:spLocks noChangeArrowheads="1"/>
          </p:cNvSpPr>
          <p:nvPr/>
        </p:nvSpPr>
        <p:spPr bwMode="auto">
          <a:xfrm>
            <a:off x="344488" y="285750"/>
            <a:ext cx="4298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66"/>
                </a:solidFill>
                <a:latin typeface="宋体" panose="02010600030101010101" pitchFamily="2" charset="-122"/>
              </a:rPr>
              <a:t>二</a:t>
            </a:r>
            <a:r>
              <a:rPr lang="en-US" altLang="zh-CN" sz="2800">
                <a:solidFill>
                  <a:srgbClr val="FFFF66"/>
                </a:solidFill>
                <a:latin typeface="宋体" panose="02010600030101010101" pitchFamily="2" charset="-122"/>
              </a:rPr>
              <a:t>.</a:t>
            </a:r>
            <a:r>
              <a:rPr lang="zh-CN" altLang="en-US" sz="2800">
                <a:solidFill>
                  <a:srgbClr val="FFFF00"/>
                </a:solidFill>
              </a:rPr>
              <a:t>气体的状态参量</a:t>
            </a:r>
            <a:endParaRPr lang="zh-CN" altLang="en-US" sz="2800">
              <a:solidFill>
                <a:srgbClr val="FFFF00"/>
              </a:solidFill>
              <a:latin typeface="宋体" panose="02010600030101010101" pitchFamily="2" charset="-122"/>
            </a:endParaRPr>
          </a:p>
        </p:txBody>
      </p:sp>
      <p:sp>
        <p:nvSpPr>
          <p:cNvPr id="7195" name="Text Box 27">
            <a:extLst>
              <a:ext uri="{FF2B5EF4-FFF2-40B4-BE49-F238E27FC236}">
                <a16:creationId xmlns:a16="http://schemas.microsoft.com/office/drawing/2014/main" id="{0C4DDEA8-953C-4376-A2F3-60A0F020049B}"/>
              </a:ext>
            </a:extLst>
          </p:cNvPr>
          <p:cNvSpPr txBox="1">
            <a:spLocks noChangeArrowheads="1"/>
          </p:cNvSpPr>
          <p:nvPr/>
        </p:nvSpPr>
        <p:spPr bwMode="auto">
          <a:xfrm>
            <a:off x="1071562" y="3397250"/>
            <a:ext cx="1785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bg1"/>
                </a:solidFill>
              </a:rPr>
              <a:t>温度 </a:t>
            </a:r>
            <a:r>
              <a:rPr lang="en-US" altLang="zh-CN" dirty="0">
                <a:solidFill>
                  <a:schemeClr val="bg1"/>
                </a:solidFill>
              </a:rPr>
              <a:t>( </a:t>
            </a:r>
            <a:r>
              <a:rPr lang="en-US" altLang="zh-CN" i="1" dirty="0">
                <a:solidFill>
                  <a:srgbClr val="FFCC00"/>
                </a:solidFill>
              </a:rPr>
              <a:t>T </a:t>
            </a:r>
            <a:r>
              <a:rPr lang="en-US" altLang="zh-CN" dirty="0">
                <a:solidFill>
                  <a:schemeClr val="bg1"/>
                </a:solidFill>
              </a:rPr>
              <a:t>)</a:t>
            </a:r>
            <a:r>
              <a:rPr lang="zh-CN" altLang="en-US" dirty="0">
                <a:solidFill>
                  <a:schemeClr val="bg1"/>
                </a:solidFill>
              </a:rPr>
              <a:t>：</a:t>
            </a:r>
            <a:endParaRPr lang="en-US" altLang="zh-CN" dirty="0">
              <a:solidFill>
                <a:schemeClr val="bg1"/>
              </a:solidFill>
            </a:endParaRPr>
          </a:p>
        </p:txBody>
      </p:sp>
      <p:sp>
        <p:nvSpPr>
          <p:cNvPr id="7196" name="Rectangle 28">
            <a:extLst>
              <a:ext uri="{FF2B5EF4-FFF2-40B4-BE49-F238E27FC236}">
                <a16:creationId xmlns:a16="http://schemas.microsoft.com/office/drawing/2014/main" id="{A963CB90-A557-446C-BFBD-54C0DBE0AC98}"/>
              </a:ext>
            </a:extLst>
          </p:cNvPr>
          <p:cNvSpPr>
            <a:spLocks noChangeArrowheads="1"/>
          </p:cNvSpPr>
          <p:nvPr/>
        </p:nvSpPr>
        <p:spPr bwMode="auto">
          <a:xfrm>
            <a:off x="1074738" y="1662113"/>
            <a:ext cx="1985094"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1"/>
                </a:solidFill>
              </a:rPr>
              <a:t>体积 </a:t>
            </a:r>
            <a:r>
              <a:rPr lang="en-US" altLang="zh-CN" dirty="0">
                <a:solidFill>
                  <a:schemeClr val="bg1"/>
                </a:solidFill>
              </a:rPr>
              <a:t>( </a:t>
            </a:r>
            <a:r>
              <a:rPr lang="en-US" altLang="zh-CN" i="1" dirty="0">
                <a:solidFill>
                  <a:srgbClr val="FFCC00"/>
                </a:solidFill>
              </a:rPr>
              <a:t>V </a:t>
            </a:r>
            <a:r>
              <a:rPr lang="en-US" altLang="zh-CN" dirty="0">
                <a:solidFill>
                  <a:schemeClr val="bg1"/>
                </a:solidFill>
              </a:rPr>
              <a:t>)</a:t>
            </a:r>
            <a:r>
              <a:rPr lang="zh-CN" altLang="en-US" dirty="0">
                <a:solidFill>
                  <a:schemeClr val="bg1"/>
                </a:solidFill>
              </a:rPr>
              <a:t>：</a:t>
            </a:r>
            <a:endParaRPr lang="en-US" altLang="zh-CN" dirty="0">
              <a:solidFill>
                <a:schemeClr val="bg1"/>
              </a:solidFill>
            </a:endParaRPr>
          </a:p>
        </p:txBody>
      </p:sp>
      <p:sp>
        <p:nvSpPr>
          <p:cNvPr id="7197" name="Rectangle 29">
            <a:extLst>
              <a:ext uri="{FF2B5EF4-FFF2-40B4-BE49-F238E27FC236}">
                <a16:creationId xmlns:a16="http://schemas.microsoft.com/office/drawing/2014/main" id="{BF21C412-F748-4F4F-B7C3-0A45B05D8130}"/>
              </a:ext>
            </a:extLst>
          </p:cNvPr>
          <p:cNvSpPr>
            <a:spLocks noChangeArrowheads="1"/>
          </p:cNvSpPr>
          <p:nvPr/>
        </p:nvSpPr>
        <p:spPr bwMode="auto">
          <a:xfrm>
            <a:off x="1071563" y="2365375"/>
            <a:ext cx="1785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1"/>
                </a:solidFill>
              </a:rPr>
              <a:t>压强 </a:t>
            </a:r>
            <a:r>
              <a:rPr lang="en-US" altLang="zh-CN" dirty="0">
                <a:solidFill>
                  <a:schemeClr val="bg1"/>
                </a:solidFill>
              </a:rPr>
              <a:t>( </a:t>
            </a:r>
            <a:r>
              <a:rPr lang="en-US" altLang="zh-CN" i="1" dirty="0">
                <a:solidFill>
                  <a:srgbClr val="FFCC00"/>
                </a:solidFill>
              </a:rPr>
              <a:t>p </a:t>
            </a:r>
            <a:r>
              <a:rPr lang="en-US" altLang="zh-CN" dirty="0">
                <a:solidFill>
                  <a:schemeClr val="bg1"/>
                </a:solidFill>
              </a:rPr>
              <a:t>)</a:t>
            </a:r>
            <a:r>
              <a:rPr lang="zh-CN" altLang="en-US" dirty="0">
                <a:solidFill>
                  <a:schemeClr val="bg1"/>
                </a:solidFill>
              </a:rPr>
              <a:t>：</a:t>
            </a:r>
            <a:endParaRPr lang="en-US" altLang="zh-CN" dirty="0">
              <a:solidFill>
                <a:schemeClr val="bg1"/>
              </a:solidFill>
            </a:endParaRPr>
          </a:p>
        </p:txBody>
      </p:sp>
      <p:sp>
        <p:nvSpPr>
          <p:cNvPr id="7199" name="Text Box 31">
            <a:extLst>
              <a:ext uri="{FF2B5EF4-FFF2-40B4-BE49-F238E27FC236}">
                <a16:creationId xmlns:a16="http://schemas.microsoft.com/office/drawing/2014/main" id="{038EC893-92BA-4F72-A8DC-3C07A872E1DD}"/>
              </a:ext>
            </a:extLst>
          </p:cNvPr>
          <p:cNvSpPr txBox="1">
            <a:spLocks noChangeArrowheads="1"/>
          </p:cNvSpPr>
          <p:nvPr/>
        </p:nvSpPr>
        <p:spPr bwMode="auto">
          <a:xfrm>
            <a:off x="2617787" y="1682750"/>
            <a:ext cx="6562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bg1"/>
                </a:solidFill>
              </a:rPr>
              <a:t>气体分子热运动所能到达的空间的体积</a:t>
            </a:r>
            <a:r>
              <a:rPr lang="en-US" altLang="zh-CN" dirty="0">
                <a:solidFill>
                  <a:schemeClr val="bg1"/>
                </a:solidFill>
              </a:rPr>
              <a:t>;</a:t>
            </a:r>
            <a:endParaRPr lang="zh-CN" altLang="en-US" dirty="0">
              <a:solidFill>
                <a:schemeClr val="bg1"/>
              </a:solidFill>
            </a:endParaRPr>
          </a:p>
        </p:txBody>
      </p:sp>
      <p:sp>
        <p:nvSpPr>
          <p:cNvPr id="7200" name="Text Box 32">
            <a:extLst>
              <a:ext uri="{FF2B5EF4-FFF2-40B4-BE49-F238E27FC236}">
                <a16:creationId xmlns:a16="http://schemas.microsoft.com/office/drawing/2014/main" id="{9099920B-D0B0-4CB2-99ED-D30952CAA0EF}"/>
              </a:ext>
            </a:extLst>
          </p:cNvPr>
          <p:cNvSpPr txBox="1">
            <a:spLocks noChangeArrowheads="1"/>
          </p:cNvSpPr>
          <p:nvPr/>
        </p:nvSpPr>
        <p:spPr bwMode="auto">
          <a:xfrm>
            <a:off x="2588840" y="2351088"/>
            <a:ext cx="5943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50000"/>
              </a:spcBef>
            </a:pPr>
            <a:r>
              <a:rPr lang="zh-CN" altLang="en-US" dirty="0">
                <a:solidFill>
                  <a:schemeClr val="bg1"/>
                </a:solidFill>
              </a:rPr>
              <a:t>大量分子与器壁及分子之间不断碰撞而产生的宏观效果</a:t>
            </a:r>
            <a:r>
              <a:rPr lang="en-US" altLang="zh-CN" dirty="0">
                <a:solidFill>
                  <a:schemeClr val="bg1"/>
                </a:solidFill>
              </a:rPr>
              <a:t>;</a:t>
            </a:r>
            <a:endParaRPr lang="zh-CN" altLang="en-US" dirty="0">
              <a:solidFill>
                <a:schemeClr val="bg1"/>
              </a:solidFill>
            </a:endParaRPr>
          </a:p>
        </p:txBody>
      </p:sp>
      <p:sp>
        <p:nvSpPr>
          <p:cNvPr id="7201" name="Text Box 33">
            <a:extLst>
              <a:ext uri="{FF2B5EF4-FFF2-40B4-BE49-F238E27FC236}">
                <a16:creationId xmlns:a16="http://schemas.microsoft.com/office/drawing/2014/main" id="{F2770169-A5E5-4C3D-8F77-B53A3FC46B58}"/>
              </a:ext>
            </a:extLst>
          </p:cNvPr>
          <p:cNvSpPr txBox="1">
            <a:spLocks noChangeArrowheads="1"/>
          </p:cNvSpPr>
          <p:nvPr/>
        </p:nvSpPr>
        <p:spPr bwMode="auto">
          <a:xfrm>
            <a:off x="2593999" y="3429000"/>
            <a:ext cx="4786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bg1"/>
                </a:solidFill>
              </a:rPr>
              <a:t>大量分子热运动的剧烈程度。</a:t>
            </a:r>
          </a:p>
        </p:txBody>
      </p:sp>
      <p:sp>
        <p:nvSpPr>
          <p:cNvPr id="7208" name="Text Box 40">
            <a:extLst>
              <a:ext uri="{FF2B5EF4-FFF2-40B4-BE49-F238E27FC236}">
                <a16:creationId xmlns:a16="http://schemas.microsoft.com/office/drawing/2014/main" id="{43166591-BB5A-436C-9766-091BBC2527AD}"/>
              </a:ext>
            </a:extLst>
          </p:cNvPr>
          <p:cNvSpPr txBox="1">
            <a:spLocks noChangeArrowheads="1"/>
          </p:cNvSpPr>
          <p:nvPr/>
        </p:nvSpPr>
        <p:spPr bwMode="auto">
          <a:xfrm>
            <a:off x="642938" y="990600"/>
            <a:ext cx="7858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1"/>
                </a:solidFill>
              </a:rPr>
              <a:t>状态参量：描述热力学系统（</a:t>
            </a:r>
            <a:r>
              <a:rPr lang="zh-CN" altLang="en-US" dirty="0">
                <a:solidFill>
                  <a:srgbClr val="FFFF00"/>
                </a:solidFill>
              </a:rPr>
              <a:t>平衡态</a:t>
            </a:r>
            <a:r>
              <a:rPr lang="zh-CN" altLang="en-US" dirty="0">
                <a:solidFill>
                  <a:schemeClr val="bg1"/>
                </a:solidFill>
              </a:rPr>
              <a:t>）状态性质的物理量</a:t>
            </a:r>
            <a:r>
              <a:rPr lang="en-US" altLang="zh-CN" dirty="0">
                <a:solidFill>
                  <a:schemeClr val="bg1"/>
                </a:solidFill>
              </a:rPr>
              <a:t>  </a:t>
            </a:r>
            <a:endParaRPr kumimoji="0" lang="en-US" altLang="zh-CN" dirty="0">
              <a:solidFill>
                <a:schemeClr val="bg1"/>
              </a:solidFill>
            </a:endParaRPr>
          </a:p>
        </p:txBody>
      </p:sp>
      <p:sp>
        <p:nvSpPr>
          <p:cNvPr id="32778" name="灯片编号占位符 1">
            <a:extLst>
              <a:ext uri="{FF2B5EF4-FFF2-40B4-BE49-F238E27FC236}">
                <a16:creationId xmlns:a16="http://schemas.microsoft.com/office/drawing/2014/main" id="{DB23831C-88B7-45CA-A8D5-C218A7F2DB2E}"/>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D1E99DA-2F7F-4F16-88D3-DCA6521B14E5}" type="slidenum">
              <a:rPr lang="en-US" altLang="zh-CN" b="0">
                <a:solidFill>
                  <a:srgbClr val="FF00FF"/>
                </a:solidFill>
              </a:rPr>
              <a:pPr eaLnBrk="1" hangingPunct="1"/>
              <a:t>5</a:t>
            </a:fld>
            <a:r>
              <a:rPr lang="en-US" altLang="zh-CN" b="0">
                <a:solidFill>
                  <a:srgbClr val="FF00FF"/>
                </a:solidFill>
              </a:rPr>
              <a:t>/27</a:t>
            </a:r>
          </a:p>
        </p:txBody>
      </p:sp>
      <p:sp>
        <p:nvSpPr>
          <p:cNvPr id="15" name="Rectangle 2">
            <a:extLst>
              <a:ext uri="{FF2B5EF4-FFF2-40B4-BE49-F238E27FC236}">
                <a16:creationId xmlns:a16="http://schemas.microsoft.com/office/drawing/2014/main" id="{D66261ED-82F9-43C3-B373-5B1324C664A7}"/>
              </a:ext>
            </a:extLst>
          </p:cNvPr>
          <p:cNvSpPr>
            <a:spLocks noChangeArrowheads="1"/>
          </p:cNvSpPr>
          <p:nvPr/>
        </p:nvSpPr>
        <p:spPr bwMode="auto">
          <a:xfrm>
            <a:off x="642938" y="4071938"/>
            <a:ext cx="221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66"/>
                </a:solidFill>
                <a:latin typeface="宋体" panose="02010600030101010101" pitchFamily="2" charset="-122"/>
              </a:rPr>
              <a:t> </a:t>
            </a:r>
            <a:r>
              <a:rPr lang="zh-CN" altLang="en-US">
                <a:solidFill>
                  <a:srgbClr val="FFFF00"/>
                </a:solidFill>
                <a:latin typeface="宋体" panose="02010600030101010101" pitchFamily="2" charset="-122"/>
              </a:rPr>
              <a:t>温度</a:t>
            </a:r>
            <a:endParaRPr lang="zh-CN" altLang="en-US">
              <a:solidFill>
                <a:srgbClr val="FF0000"/>
              </a:solidFill>
              <a:latin typeface="宋体" panose="02010600030101010101" pitchFamily="2" charset="-122"/>
            </a:endParaRPr>
          </a:p>
        </p:txBody>
      </p:sp>
      <p:sp>
        <p:nvSpPr>
          <p:cNvPr id="16" name="Rectangle 3">
            <a:extLst>
              <a:ext uri="{FF2B5EF4-FFF2-40B4-BE49-F238E27FC236}">
                <a16:creationId xmlns:a16="http://schemas.microsoft.com/office/drawing/2014/main" id="{CBE0C641-518F-47E1-A4CF-324CEE7A56A0}"/>
              </a:ext>
            </a:extLst>
          </p:cNvPr>
          <p:cNvSpPr>
            <a:spLocks noChangeArrowheads="1"/>
          </p:cNvSpPr>
          <p:nvPr/>
        </p:nvSpPr>
        <p:spPr bwMode="auto">
          <a:xfrm>
            <a:off x="785813" y="4714875"/>
            <a:ext cx="633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宏观上：表示物体的冷热程度</a:t>
            </a:r>
          </a:p>
        </p:txBody>
      </p:sp>
      <p:sp>
        <p:nvSpPr>
          <p:cNvPr id="17" name="Rectangle 4">
            <a:extLst>
              <a:ext uri="{FF2B5EF4-FFF2-40B4-BE49-F238E27FC236}">
                <a16:creationId xmlns:a16="http://schemas.microsoft.com/office/drawing/2014/main" id="{33265DA7-3A61-416F-8389-50FF937FADD7}"/>
              </a:ext>
            </a:extLst>
          </p:cNvPr>
          <p:cNvSpPr>
            <a:spLocks noChangeArrowheads="1"/>
          </p:cNvSpPr>
          <p:nvPr/>
        </p:nvSpPr>
        <p:spPr bwMode="auto">
          <a:xfrm>
            <a:off x="785813" y="5324475"/>
            <a:ext cx="83581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微观上：与物体内部大量微观粒子热运动的剧烈程度相关</a:t>
            </a:r>
            <a:endParaRPr lang="zh-CN" altLang="en-US">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194"/>
                                        </p:tgtEl>
                                        <p:attrNameLst>
                                          <p:attrName>style.visibility</p:attrName>
                                        </p:attrNameLst>
                                      </p:cBhvr>
                                      <p:to>
                                        <p:strVal val="visible"/>
                                      </p:to>
                                    </p:set>
                                    <p:animEffect transition="in" filter="wipe(left)">
                                      <p:cBhvr>
                                        <p:cTn id="7" dur="500"/>
                                        <p:tgtEl>
                                          <p:spTgt spid="7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08"/>
                                        </p:tgtEl>
                                        <p:attrNameLst>
                                          <p:attrName>style.visibility</p:attrName>
                                        </p:attrNameLst>
                                      </p:cBhvr>
                                      <p:to>
                                        <p:strVal val="visible"/>
                                      </p:to>
                                    </p:set>
                                    <p:animEffect transition="in" filter="wipe(left)">
                                      <p:cBhvr>
                                        <p:cTn id="12" dur="500"/>
                                        <p:tgtEl>
                                          <p:spTgt spid="72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96"/>
                                        </p:tgtEl>
                                        <p:attrNameLst>
                                          <p:attrName>style.visibility</p:attrName>
                                        </p:attrNameLst>
                                      </p:cBhvr>
                                      <p:to>
                                        <p:strVal val="visible"/>
                                      </p:to>
                                    </p:set>
                                    <p:animEffect transition="in" filter="wipe(left)">
                                      <p:cBhvr>
                                        <p:cTn id="17" dur="500"/>
                                        <p:tgtEl>
                                          <p:spTgt spid="7196"/>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7199"/>
                                        </p:tgtEl>
                                        <p:attrNameLst>
                                          <p:attrName>style.visibility</p:attrName>
                                        </p:attrNameLst>
                                      </p:cBhvr>
                                      <p:to>
                                        <p:strVal val="visible"/>
                                      </p:to>
                                    </p:set>
                                    <p:animEffect transition="in" filter="wipe(left)">
                                      <p:cBhvr>
                                        <p:cTn id="21" dur="500"/>
                                        <p:tgtEl>
                                          <p:spTgt spid="719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197"/>
                                        </p:tgtEl>
                                        <p:attrNameLst>
                                          <p:attrName>style.visibility</p:attrName>
                                        </p:attrNameLst>
                                      </p:cBhvr>
                                      <p:to>
                                        <p:strVal val="visible"/>
                                      </p:to>
                                    </p:set>
                                    <p:animEffect transition="in" filter="wipe(left)">
                                      <p:cBhvr>
                                        <p:cTn id="26" dur="500"/>
                                        <p:tgtEl>
                                          <p:spTgt spid="7197"/>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200"/>
                                        </p:tgtEl>
                                        <p:attrNameLst>
                                          <p:attrName>style.visibility</p:attrName>
                                        </p:attrNameLst>
                                      </p:cBhvr>
                                      <p:to>
                                        <p:strVal val="visible"/>
                                      </p:to>
                                    </p:set>
                                    <p:animEffect transition="in" filter="wipe(left)">
                                      <p:cBhvr>
                                        <p:cTn id="30" dur="500"/>
                                        <p:tgtEl>
                                          <p:spTgt spid="720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195">
                                            <p:txEl>
                                              <p:pRg st="0" end="0"/>
                                            </p:txEl>
                                          </p:spTgt>
                                        </p:tgtEl>
                                        <p:attrNameLst>
                                          <p:attrName>style.visibility</p:attrName>
                                        </p:attrNameLst>
                                      </p:cBhvr>
                                      <p:to>
                                        <p:strVal val="visible"/>
                                      </p:to>
                                    </p:set>
                                    <p:animEffect transition="in" filter="wipe(left)">
                                      <p:cBhvr>
                                        <p:cTn id="35" dur="500"/>
                                        <p:tgtEl>
                                          <p:spTgt spid="7195">
                                            <p:txEl>
                                              <p:pRg st="0" end="0"/>
                                            </p:txEl>
                                          </p:spTgt>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7201"/>
                                        </p:tgtEl>
                                        <p:attrNameLst>
                                          <p:attrName>style.visibility</p:attrName>
                                        </p:attrNameLst>
                                      </p:cBhvr>
                                      <p:to>
                                        <p:strVal val="visible"/>
                                      </p:to>
                                    </p:set>
                                    <p:animEffect transition="in" filter="wipe(left)">
                                      <p:cBhvr>
                                        <p:cTn id="39" dur="500"/>
                                        <p:tgtEl>
                                          <p:spTgt spid="7201"/>
                                        </p:tgtEl>
                                      </p:cBhvr>
                                    </p:animEffect>
                                  </p:childTnLst>
                                </p:cTn>
                              </p:par>
                            </p:childTnLst>
                          </p:cTn>
                        </p:par>
                        <p:par>
                          <p:cTn id="40" fill="hold" nodeType="afterGroup">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left)">
                                      <p:cBhvr>
                                        <p:cTn id="48" dur="500"/>
                                        <p:tgtEl>
                                          <p:spTgt spid="1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utoUpdateAnimBg="0"/>
      <p:bldP spid="7195" grpId="0" build="p" autoUpdateAnimBg="0"/>
      <p:bldP spid="7196" grpId="0" autoUpdateAnimBg="0"/>
      <p:bldP spid="7197" grpId="0" autoUpdateAnimBg="0"/>
      <p:bldP spid="7199" grpId="0" autoUpdateAnimBg="0"/>
      <p:bldP spid="7200" grpId="0" autoUpdateAnimBg="0"/>
      <p:bldP spid="7201" grpId="0" autoUpdateAnimBg="0"/>
      <p:bldP spid="7208" grpId="0"/>
      <p:bldP spid="15" grpId="0"/>
      <p:bldP spid="16"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5">
            <a:extLst>
              <a:ext uri="{FF2B5EF4-FFF2-40B4-BE49-F238E27FC236}">
                <a16:creationId xmlns:a16="http://schemas.microsoft.com/office/drawing/2014/main" id="{194B344A-E320-4D6C-8925-EFF60606B573}"/>
              </a:ext>
            </a:extLst>
          </p:cNvPr>
          <p:cNvSpPr txBox="1">
            <a:spLocks noChangeArrowheads="1"/>
          </p:cNvSpPr>
          <p:nvPr/>
        </p:nvSpPr>
        <p:spPr bwMode="auto">
          <a:xfrm>
            <a:off x="428625" y="395288"/>
            <a:ext cx="571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buClr>
                <a:srgbClr val="FFFF00"/>
              </a:buClr>
              <a:buSzPct val="80000"/>
              <a:buFont typeface="Wingdings" panose="05000000000000000000" pitchFamily="2" charset="2"/>
              <a:buChar char="l"/>
            </a:pPr>
            <a:r>
              <a:rPr lang="zh-CN" altLang="en-US">
                <a:solidFill>
                  <a:srgbClr val="FFFF00"/>
                </a:solidFill>
                <a:latin typeface="宋体" panose="02010600030101010101" pitchFamily="2" charset="-122"/>
              </a:rPr>
              <a:t> 热力学第零定律</a:t>
            </a:r>
            <a:r>
              <a:rPr lang="zh-CN" altLang="en-US">
                <a:solidFill>
                  <a:srgbClr val="FFFF00"/>
                </a:solidFill>
                <a:latin typeface="宋体" panose="02010600030101010101" pitchFamily="2" charset="-122"/>
                <a:sym typeface="Wingdings" panose="05000000000000000000" pitchFamily="2" charset="2"/>
              </a:rPr>
              <a:t>（热平衡定律 ）</a:t>
            </a:r>
            <a:endParaRPr lang="en-US" altLang="zh-CN">
              <a:solidFill>
                <a:srgbClr val="FFFF00"/>
              </a:solidFill>
              <a:sym typeface="Wingdings" panose="05000000000000000000" pitchFamily="2" charset="2"/>
            </a:endParaRPr>
          </a:p>
        </p:txBody>
      </p:sp>
      <p:sp>
        <p:nvSpPr>
          <p:cNvPr id="39943" name="Rectangle 7">
            <a:extLst>
              <a:ext uri="{FF2B5EF4-FFF2-40B4-BE49-F238E27FC236}">
                <a16:creationId xmlns:a16="http://schemas.microsoft.com/office/drawing/2014/main" id="{7F3E0A69-C96C-4F25-BD88-D27C8585944F}"/>
              </a:ext>
            </a:extLst>
          </p:cNvPr>
          <p:cNvSpPr>
            <a:spLocks noChangeAspect="1" noChangeArrowheads="1"/>
          </p:cNvSpPr>
          <p:nvPr/>
        </p:nvSpPr>
        <p:spPr bwMode="auto">
          <a:xfrm>
            <a:off x="6786563" y="1608138"/>
            <a:ext cx="700087" cy="1031875"/>
          </a:xfrm>
          <a:prstGeom prst="rect">
            <a:avLst/>
          </a:prstGeom>
          <a:gradFill rotWithShape="1">
            <a:gsLst>
              <a:gs pos="0">
                <a:schemeClr val="accent1">
                  <a:alpha val="63000"/>
                </a:schemeClr>
              </a:gs>
              <a:gs pos="100000">
                <a:schemeClr val="accent1">
                  <a:gamma/>
                  <a:shade val="46275"/>
                  <a:invGamma/>
                </a:schemeClr>
              </a:gs>
            </a:gsLst>
            <a:path path="shape">
              <a:fillToRect l="50000" t="50000" r="50000" b="50000"/>
            </a:path>
          </a:gradFill>
          <a:ln w="12700" cap="sq">
            <a:solidFill>
              <a:schemeClr val="accent1"/>
            </a:solidFill>
            <a:miter lim="800000"/>
            <a:headEnd type="none" w="sm" len="sm"/>
            <a:tailEnd type="none" w="sm" len="sm"/>
          </a:ln>
          <a:effec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a:solidFill>
                  <a:schemeClr val="tx2"/>
                </a:solidFill>
                <a:latin typeface="宋体" panose="02010600030101010101" pitchFamily="2" charset="-122"/>
              </a:rPr>
              <a:t>B</a:t>
            </a:r>
          </a:p>
        </p:txBody>
      </p:sp>
      <p:sp>
        <p:nvSpPr>
          <p:cNvPr id="39944" name="Rectangle 8">
            <a:extLst>
              <a:ext uri="{FF2B5EF4-FFF2-40B4-BE49-F238E27FC236}">
                <a16:creationId xmlns:a16="http://schemas.microsoft.com/office/drawing/2014/main" id="{CD2F5DFF-268B-4F12-83BB-F18B87BCF26D}"/>
              </a:ext>
            </a:extLst>
          </p:cNvPr>
          <p:cNvSpPr>
            <a:spLocks noChangeAspect="1" noChangeArrowheads="1"/>
          </p:cNvSpPr>
          <p:nvPr/>
        </p:nvSpPr>
        <p:spPr bwMode="auto">
          <a:xfrm>
            <a:off x="6786563" y="889000"/>
            <a:ext cx="1728787" cy="719138"/>
          </a:xfrm>
          <a:prstGeom prst="rect">
            <a:avLst/>
          </a:prstGeom>
          <a:gradFill rotWithShape="1">
            <a:gsLst>
              <a:gs pos="0">
                <a:schemeClr val="accent1">
                  <a:alpha val="55000"/>
                </a:schemeClr>
              </a:gs>
              <a:gs pos="100000">
                <a:schemeClr val="accent1">
                  <a:gamma/>
                  <a:shade val="46275"/>
                  <a:invGamma/>
                </a:schemeClr>
              </a:gs>
            </a:gsLst>
            <a:path path="shape">
              <a:fillToRect l="50000" t="50000" r="50000" b="50000"/>
            </a:path>
          </a:gradFill>
          <a:ln w="12700" cap="sq">
            <a:solidFill>
              <a:schemeClr val="accent1"/>
            </a:solidFill>
            <a:miter lim="800000"/>
            <a:headEnd type="none" w="sm" len="sm"/>
            <a:tailEnd type="none" w="sm" len="sm"/>
          </a:ln>
          <a:effectLst/>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en-US" altLang="zh-CN">
                <a:solidFill>
                  <a:schemeClr val="tx2"/>
                </a:solidFill>
                <a:latin typeface="宋体" panose="02010600030101010101" pitchFamily="2" charset="-122"/>
              </a:rPr>
              <a:t>A</a:t>
            </a:r>
          </a:p>
        </p:txBody>
      </p:sp>
      <p:sp>
        <p:nvSpPr>
          <p:cNvPr id="39945" name="Rectangle 9">
            <a:extLst>
              <a:ext uri="{FF2B5EF4-FFF2-40B4-BE49-F238E27FC236}">
                <a16:creationId xmlns:a16="http://schemas.microsoft.com/office/drawing/2014/main" id="{4AB16143-F0A1-4D32-8378-9A6629A33391}"/>
              </a:ext>
            </a:extLst>
          </p:cNvPr>
          <p:cNvSpPr>
            <a:spLocks noChangeAspect="1" noChangeArrowheads="1"/>
          </p:cNvSpPr>
          <p:nvPr/>
        </p:nvSpPr>
        <p:spPr bwMode="auto">
          <a:xfrm>
            <a:off x="7858125" y="1608138"/>
            <a:ext cx="687388" cy="1009650"/>
          </a:xfrm>
          <a:prstGeom prst="rect">
            <a:avLst/>
          </a:prstGeom>
          <a:gradFill rotWithShape="1">
            <a:gsLst>
              <a:gs pos="0">
                <a:srgbClr val="FFFF66">
                  <a:alpha val="60001"/>
                </a:srgbClr>
              </a:gs>
              <a:gs pos="100000">
                <a:srgbClr val="76762F"/>
              </a:gs>
            </a:gsLst>
            <a:path path="shape">
              <a:fillToRect l="50000" t="50000" r="50000" b="50000"/>
            </a:path>
          </a:gradFill>
          <a:ln w="12700" cap="sq">
            <a:solidFill>
              <a:srgbClr val="FFFF66"/>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3300"/>
                </a:solidFill>
                <a:latin typeface="宋体" panose="02010600030101010101" pitchFamily="2" charset="-122"/>
              </a:rPr>
              <a:t>C</a:t>
            </a:r>
          </a:p>
        </p:txBody>
      </p:sp>
      <p:sp>
        <p:nvSpPr>
          <p:cNvPr id="39946" name="Text Box 10">
            <a:extLst>
              <a:ext uri="{FF2B5EF4-FFF2-40B4-BE49-F238E27FC236}">
                <a16:creationId xmlns:a16="http://schemas.microsoft.com/office/drawing/2014/main" id="{206DB757-6912-4CE4-8B18-F09E2E4E6193}"/>
              </a:ext>
            </a:extLst>
          </p:cNvPr>
          <p:cNvSpPr txBox="1">
            <a:spLocks noChangeArrowheads="1"/>
          </p:cNvSpPr>
          <p:nvPr/>
        </p:nvSpPr>
        <p:spPr bwMode="auto">
          <a:xfrm>
            <a:off x="1068388" y="2181225"/>
            <a:ext cx="1368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FF00"/>
                </a:solidFill>
              </a:rPr>
              <a:t>T</a:t>
            </a:r>
            <a:r>
              <a:rPr lang="en-US" altLang="zh-CN" baseline="-25000">
                <a:solidFill>
                  <a:srgbClr val="FFFF00"/>
                </a:solidFill>
              </a:rPr>
              <a:t>A </a:t>
            </a:r>
            <a:r>
              <a:rPr lang="en-US" altLang="zh-CN">
                <a:solidFill>
                  <a:srgbClr val="FFFF00"/>
                </a:solidFill>
              </a:rPr>
              <a:t>= </a:t>
            </a:r>
            <a:r>
              <a:rPr lang="en-US" altLang="zh-CN" i="1">
                <a:solidFill>
                  <a:srgbClr val="FFFF00"/>
                </a:solidFill>
              </a:rPr>
              <a:t>T</a:t>
            </a:r>
            <a:r>
              <a:rPr lang="en-US" altLang="zh-CN" baseline="-25000">
                <a:solidFill>
                  <a:srgbClr val="FFFF00"/>
                </a:solidFill>
              </a:rPr>
              <a:t>C</a:t>
            </a:r>
            <a:r>
              <a:rPr lang="en-US" altLang="zh-CN" baseline="-25000">
                <a:solidFill>
                  <a:srgbClr val="66FFFF"/>
                </a:solidFill>
              </a:rPr>
              <a:t> </a:t>
            </a:r>
            <a:r>
              <a:rPr lang="en-US" altLang="zh-CN">
                <a:solidFill>
                  <a:srgbClr val="66FFFF"/>
                </a:solidFill>
              </a:rPr>
              <a:t>     </a:t>
            </a:r>
            <a:r>
              <a:rPr lang="en-US" altLang="zh-CN" baseline="-25000">
                <a:solidFill>
                  <a:srgbClr val="66FFFF"/>
                </a:solidFill>
              </a:rPr>
              <a:t>                </a:t>
            </a:r>
            <a:r>
              <a:rPr lang="en-US" altLang="zh-CN" baseline="-25000">
                <a:solidFill>
                  <a:schemeClr val="bg1"/>
                </a:solidFill>
              </a:rPr>
              <a:t>       </a:t>
            </a:r>
          </a:p>
        </p:txBody>
      </p:sp>
      <p:sp>
        <p:nvSpPr>
          <p:cNvPr id="39948" name="Text Box 12">
            <a:extLst>
              <a:ext uri="{FF2B5EF4-FFF2-40B4-BE49-F238E27FC236}">
                <a16:creationId xmlns:a16="http://schemas.microsoft.com/office/drawing/2014/main" id="{1EF2EA26-5C50-4E19-A3D7-A95E28AE8585}"/>
              </a:ext>
            </a:extLst>
          </p:cNvPr>
          <p:cNvSpPr txBox="1">
            <a:spLocks noChangeArrowheads="1"/>
          </p:cNvSpPr>
          <p:nvPr/>
        </p:nvSpPr>
        <p:spPr bwMode="auto">
          <a:xfrm>
            <a:off x="4489450" y="2205038"/>
            <a:ext cx="1547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rgbClr val="FFFF00"/>
                </a:solidFill>
              </a:rPr>
              <a:t>T</a:t>
            </a:r>
            <a:r>
              <a:rPr kumimoji="0" lang="en-US" altLang="zh-CN" baseline="-25000">
                <a:solidFill>
                  <a:srgbClr val="FFFF00"/>
                </a:solidFill>
              </a:rPr>
              <a:t>C </a:t>
            </a:r>
            <a:r>
              <a:rPr kumimoji="0" lang="en-US" altLang="zh-CN">
                <a:solidFill>
                  <a:srgbClr val="FFFF00"/>
                </a:solidFill>
              </a:rPr>
              <a:t>= </a:t>
            </a:r>
            <a:r>
              <a:rPr kumimoji="0" lang="en-US" altLang="zh-CN" i="1">
                <a:solidFill>
                  <a:srgbClr val="FFFF00"/>
                </a:solidFill>
              </a:rPr>
              <a:t>T</a:t>
            </a:r>
            <a:r>
              <a:rPr kumimoji="0" lang="en-US" altLang="zh-CN" baseline="-25000">
                <a:solidFill>
                  <a:srgbClr val="FFFF00"/>
                </a:solidFill>
              </a:rPr>
              <a:t>B</a:t>
            </a:r>
          </a:p>
        </p:txBody>
      </p:sp>
      <p:sp>
        <p:nvSpPr>
          <p:cNvPr id="39949" name="Rectangle 13">
            <a:extLst>
              <a:ext uri="{FF2B5EF4-FFF2-40B4-BE49-F238E27FC236}">
                <a16:creationId xmlns:a16="http://schemas.microsoft.com/office/drawing/2014/main" id="{69EC47D6-EEC8-4CC2-AA4D-BFDB3BCFBC8F}"/>
              </a:ext>
            </a:extLst>
          </p:cNvPr>
          <p:cNvSpPr>
            <a:spLocks noChangeArrowheads="1"/>
          </p:cNvSpPr>
          <p:nvPr/>
        </p:nvSpPr>
        <p:spPr bwMode="auto">
          <a:xfrm>
            <a:off x="2362200" y="2205038"/>
            <a:ext cx="1135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FF00"/>
                </a:solidFill>
              </a:rPr>
              <a:t>T</a:t>
            </a:r>
            <a:r>
              <a:rPr lang="en-US" altLang="zh-CN" baseline="-25000">
                <a:solidFill>
                  <a:srgbClr val="FFFF00"/>
                </a:solidFill>
              </a:rPr>
              <a:t>A </a:t>
            </a:r>
            <a:r>
              <a:rPr lang="en-US" altLang="zh-CN" i="1">
                <a:solidFill>
                  <a:srgbClr val="FFFF00"/>
                </a:solidFill>
              </a:rPr>
              <a:t>= T</a:t>
            </a:r>
            <a:r>
              <a:rPr lang="en-US" altLang="zh-CN" baseline="-25000">
                <a:solidFill>
                  <a:srgbClr val="FFFF00"/>
                </a:solidFill>
              </a:rPr>
              <a:t>B</a:t>
            </a:r>
          </a:p>
        </p:txBody>
      </p:sp>
      <p:sp>
        <p:nvSpPr>
          <p:cNvPr id="39950" name="Text Box 14">
            <a:extLst>
              <a:ext uri="{FF2B5EF4-FFF2-40B4-BE49-F238E27FC236}">
                <a16:creationId xmlns:a16="http://schemas.microsoft.com/office/drawing/2014/main" id="{FC938D66-AC09-4EFB-B1A2-6BC3FC8299DA}"/>
              </a:ext>
            </a:extLst>
          </p:cNvPr>
          <p:cNvSpPr txBox="1">
            <a:spLocks noChangeArrowheads="1"/>
          </p:cNvSpPr>
          <p:nvPr/>
        </p:nvSpPr>
        <p:spPr bwMode="auto">
          <a:xfrm>
            <a:off x="714375" y="3252788"/>
            <a:ext cx="7664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温度的</a:t>
            </a:r>
            <a:r>
              <a:rPr lang="zh-CN" altLang="en-US">
                <a:solidFill>
                  <a:srgbClr val="66FFFF"/>
                </a:solidFill>
                <a:latin typeface="宋体" panose="02010600030101010101" pitchFamily="2" charset="-122"/>
              </a:rPr>
              <a:t>数值</a:t>
            </a:r>
            <a:r>
              <a:rPr lang="zh-CN" altLang="en-US">
                <a:solidFill>
                  <a:schemeClr val="bg1"/>
                </a:solidFill>
                <a:latin typeface="宋体" panose="02010600030101010101" pitchFamily="2" charset="-122"/>
              </a:rPr>
              <a:t>表示方法 </a:t>
            </a:r>
            <a:r>
              <a:rPr lang="en-US" altLang="zh-CN" sz="2000">
                <a:solidFill>
                  <a:srgbClr val="FFFF00"/>
                </a:solidFill>
                <a:latin typeface="宋体" panose="02010600030101010101" pitchFamily="2" charset="-122"/>
              </a:rPr>
              <a:t>(</a:t>
            </a:r>
            <a:r>
              <a:rPr lang="en-US" altLang="zh-CN" sz="2000">
                <a:solidFill>
                  <a:srgbClr val="FFFF00"/>
                </a:solidFill>
              </a:rPr>
              <a:t>SI </a:t>
            </a:r>
            <a:r>
              <a:rPr lang="zh-CN" altLang="en-US" sz="2000">
                <a:solidFill>
                  <a:srgbClr val="FFFF00"/>
                </a:solidFill>
                <a:latin typeface="宋体" panose="02010600030101010101" pitchFamily="2" charset="-122"/>
              </a:rPr>
              <a:t>为热力学温标，符号 </a:t>
            </a:r>
            <a:r>
              <a:rPr lang="en-US" altLang="zh-CN" sz="2000">
                <a:solidFill>
                  <a:srgbClr val="FFFF00"/>
                </a:solidFill>
              </a:rPr>
              <a:t>T</a:t>
            </a:r>
            <a:r>
              <a:rPr lang="zh-CN" altLang="en-US" sz="2000">
                <a:solidFill>
                  <a:srgbClr val="FFFF00"/>
                </a:solidFill>
              </a:rPr>
              <a:t>，单位 </a:t>
            </a:r>
            <a:r>
              <a:rPr lang="en-US" altLang="zh-CN" sz="2000">
                <a:solidFill>
                  <a:srgbClr val="FFFF00"/>
                </a:solidFill>
              </a:rPr>
              <a:t>K</a:t>
            </a:r>
            <a:r>
              <a:rPr lang="en-US" altLang="zh-CN" sz="2000">
                <a:solidFill>
                  <a:srgbClr val="FFFF00"/>
                </a:solidFill>
                <a:latin typeface="宋体" panose="02010600030101010101" pitchFamily="2" charset="-122"/>
              </a:rPr>
              <a:t>)</a:t>
            </a:r>
            <a:endParaRPr lang="zh-CN" altLang="en-US" sz="2000">
              <a:solidFill>
                <a:srgbClr val="FFFF00"/>
              </a:solidFill>
              <a:latin typeface="宋体" panose="02010600030101010101" pitchFamily="2" charset="-122"/>
            </a:endParaRPr>
          </a:p>
        </p:txBody>
      </p:sp>
      <p:sp>
        <p:nvSpPr>
          <p:cNvPr id="39951" name="Rectangle 15">
            <a:extLst>
              <a:ext uri="{FF2B5EF4-FFF2-40B4-BE49-F238E27FC236}">
                <a16:creationId xmlns:a16="http://schemas.microsoft.com/office/drawing/2014/main" id="{34839814-27ED-4551-A5B6-F4220B5B0C99}"/>
              </a:ext>
            </a:extLst>
          </p:cNvPr>
          <p:cNvSpPr>
            <a:spLocks noChangeArrowheads="1"/>
          </p:cNvSpPr>
          <p:nvPr/>
        </p:nvSpPr>
        <p:spPr bwMode="auto">
          <a:xfrm>
            <a:off x="417513" y="276542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buClr>
                <a:srgbClr val="FFFF00"/>
              </a:buClr>
              <a:buSzPct val="80000"/>
              <a:buFont typeface="Wingdings" panose="05000000000000000000" pitchFamily="2" charset="2"/>
              <a:buChar char="l"/>
            </a:pPr>
            <a:r>
              <a:rPr lang="zh-CN" altLang="en-US">
                <a:solidFill>
                  <a:srgbClr val="FFFF00"/>
                </a:solidFill>
                <a:latin typeface="宋体" panose="02010600030101010101" pitchFamily="2" charset="-122"/>
              </a:rPr>
              <a:t> 温标</a:t>
            </a:r>
          </a:p>
        </p:txBody>
      </p:sp>
      <p:sp>
        <p:nvSpPr>
          <p:cNvPr id="39956" name="Text Box 20">
            <a:extLst>
              <a:ext uri="{FF2B5EF4-FFF2-40B4-BE49-F238E27FC236}">
                <a16:creationId xmlns:a16="http://schemas.microsoft.com/office/drawing/2014/main" id="{D97F07EC-867A-46F5-9870-775A7542830D}"/>
              </a:ext>
            </a:extLst>
          </p:cNvPr>
          <p:cNvSpPr txBox="1">
            <a:spLocks noChangeArrowheads="1"/>
          </p:cNvSpPr>
          <p:nvPr/>
        </p:nvSpPr>
        <p:spPr bwMode="auto">
          <a:xfrm>
            <a:off x="714375" y="922338"/>
            <a:ext cx="57531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a:solidFill>
                  <a:schemeClr val="bg1"/>
                </a:solidFill>
              </a:rPr>
              <a:t>如果两个热力学系统同时和第三个热力学</a:t>
            </a:r>
          </a:p>
          <a:p>
            <a:pPr eaLnBrk="1" hangingPunct="1"/>
            <a:r>
              <a:rPr kumimoji="0" lang="zh-CN" altLang="en-US" dirty="0">
                <a:solidFill>
                  <a:schemeClr val="bg1"/>
                </a:solidFill>
              </a:rPr>
              <a:t>系统处于热平衡，则这两个热力学系统必</a:t>
            </a:r>
          </a:p>
          <a:p>
            <a:pPr eaLnBrk="1" hangingPunct="1"/>
            <a:r>
              <a:rPr kumimoji="0" lang="zh-CN" altLang="en-US" dirty="0">
                <a:solidFill>
                  <a:schemeClr val="bg1"/>
                </a:solidFill>
              </a:rPr>
              <a:t>然彼此热平衡。</a:t>
            </a:r>
          </a:p>
        </p:txBody>
      </p:sp>
      <p:sp>
        <p:nvSpPr>
          <p:cNvPr id="39957" name="AutoShape 21">
            <a:extLst>
              <a:ext uri="{FF2B5EF4-FFF2-40B4-BE49-F238E27FC236}">
                <a16:creationId xmlns:a16="http://schemas.microsoft.com/office/drawing/2014/main" id="{0392D082-C15D-4000-A3CE-636650E89C0F}"/>
              </a:ext>
            </a:extLst>
          </p:cNvPr>
          <p:cNvSpPr>
            <a:spLocks noChangeArrowheads="1"/>
          </p:cNvSpPr>
          <p:nvPr/>
        </p:nvSpPr>
        <p:spPr bwMode="auto">
          <a:xfrm>
            <a:off x="3587750" y="2403487"/>
            <a:ext cx="720725" cy="144463"/>
          </a:xfrm>
          <a:prstGeom prst="rightArrow">
            <a:avLst>
              <a:gd name="adj1" fmla="val 50000"/>
              <a:gd name="adj2" fmla="val 124725"/>
            </a:avLst>
          </a:prstGeom>
          <a:gradFill rotWithShape="1">
            <a:gsLst>
              <a:gs pos="0">
                <a:srgbClr val="FFCCFF">
                  <a:gamma/>
                  <a:shade val="46275"/>
                  <a:invGamma/>
                  <a:alpha val="78999"/>
                </a:srgbClr>
              </a:gs>
              <a:gs pos="50000">
                <a:srgbClr val="FFCCFF">
                  <a:alpha val="53000"/>
                </a:srgbClr>
              </a:gs>
              <a:gs pos="100000">
                <a:srgbClr val="FFCCFF">
                  <a:gamma/>
                  <a:shade val="46275"/>
                  <a:invGamma/>
                  <a:alpha val="78999"/>
                </a:srgbClr>
              </a:gs>
            </a:gsLst>
            <a:lin ang="5400000" scaled="1"/>
          </a:gradFill>
          <a:ln w="9525">
            <a:solidFill>
              <a:schemeClr val="folHlink"/>
            </a:solidFill>
            <a:miter lim="800000"/>
            <a:headEnd/>
            <a:tailEnd/>
          </a:ln>
          <a:effectLst/>
        </p:spPr>
        <p:txBody>
          <a:bodyPr wrap="none" anchor="ctr"/>
          <a:lstStyle/>
          <a:p>
            <a:pPr>
              <a:defRPr/>
            </a:pPr>
            <a:endParaRPr kumimoji="0" lang="zh-CN" altLang="en-US">
              <a:solidFill>
                <a:schemeClr val="bg1"/>
              </a:solidFill>
            </a:endParaRPr>
          </a:p>
        </p:txBody>
      </p:sp>
      <p:sp>
        <p:nvSpPr>
          <p:cNvPr id="19" name="Text Box 6">
            <a:extLst>
              <a:ext uri="{FF2B5EF4-FFF2-40B4-BE49-F238E27FC236}">
                <a16:creationId xmlns:a16="http://schemas.microsoft.com/office/drawing/2014/main" id="{E13EF8D1-77D1-4643-B5D8-9B083CD7A040}"/>
              </a:ext>
            </a:extLst>
          </p:cNvPr>
          <p:cNvSpPr txBox="1">
            <a:spLocks noChangeArrowheads="1"/>
          </p:cNvSpPr>
          <p:nvPr/>
        </p:nvSpPr>
        <p:spPr bwMode="auto">
          <a:xfrm>
            <a:off x="714375" y="3790950"/>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latin typeface="楷体_GB2312" pitchFamily="49" charset="-122"/>
                <a:ea typeface="楷体_GB2312" pitchFamily="49" charset="-122"/>
              </a:rPr>
              <a:t>1960</a:t>
            </a:r>
            <a:r>
              <a:rPr lang="zh-CN" altLang="en-US">
                <a:solidFill>
                  <a:schemeClr val="bg1"/>
                </a:solidFill>
                <a:latin typeface="楷体_GB2312" pitchFamily="49" charset="-122"/>
                <a:ea typeface="楷体_GB2312" pitchFamily="49" charset="-122"/>
              </a:rPr>
              <a:t>年，国际计量大会规定水的三相点温度为 </a:t>
            </a:r>
            <a:r>
              <a:rPr lang="en-US" altLang="zh-CN" b="0">
                <a:solidFill>
                  <a:srgbClr val="FFFF00"/>
                </a:solidFill>
                <a:ea typeface="楷体_GB2312" pitchFamily="49" charset="-122"/>
              </a:rPr>
              <a:t>273.16 K</a:t>
            </a:r>
          </a:p>
        </p:txBody>
      </p:sp>
      <p:sp>
        <p:nvSpPr>
          <p:cNvPr id="18" name="Text Box 14">
            <a:extLst>
              <a:ext uri="{FF2B5EF4-FFF2-40B4-BE49-F238E27FC236}">
                <a16:creationId xmlns:a16="http://schemas.microsoft.com/office/drawing/2014/main" id="{38863904-C955-4753-B3C1-F5D0B4BF1A79}"/>
              </a:ext>
            </a:extLst>
          </p:cNvPr>
          <p:cNvSpPr txBox="1">
            <a:spLocks noChangeArrowheads="1"/>
          </p:cNvSpPr>
          <p:nvPr/>
        </p:nvSpPr>
        <p:spPr bwMode="auto">
          <a:xfrm>
            <a:off x="714375" y="4324350"/>
            <a:ext cx="487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摄氏温标与热力学温标：</a:t>
            </a:r>
          </a:p>
        </p:txBody>
      </p:sp>
      <p:graphicFrame>
        <p:nvGraphicFramePr>
          <p:cNvPr id="29705" name="Object 9">
            <a:extLst>
              <a:ext uri="{FF2B5EF4-FFF2-40B4-BE49-F238E27FC236}">
                <a16:creationId xmlns:a16="http://schemas.microsoft.com/office/drawing/2014/main" id="{17A13A5F-CA0A-4D13-AD9C-9D2B117209B2}"/>
              </a:ext>
            </a:extLst>
          </p:cNvPr>
          <p:cNvGraphicFramePr>
            <a:graphicFrameLocks noChangeAspect="1"/>
          </p:cNvGraphicFramePr>
          <p:nvPr/>
        </p:nvGraphicFramePr>
        <p:xfrm>
          <a:off x="3386138" y="4929188"/>
          <a:ext cx="2328862" cy="392112"/>
        </p:xfrm>
        <a:graphic>
          <a:graphicData uri="http://schemas.openxmlformats.org/presentationml/2006/ole">
            <mc:AlternateContent xmlns:mc="http://schemas.openxmlformats.org/markup-compatibility/2006">
              <mc:Choice xmlns:v="urn:schemas-microsoft-com:vml" Requires="v">
                <p:oleObj spid="_x0000_s304170" name="公式" r:id="rId4" imgW="1019296" imgH="161959" progId="Equation.3">
                  <p:embed/>
                </p:oleObj>
              </mc:Choice>
              <mc:Fallback>
                <p:oleObj name="公式" r:id="rId4" imgW="1019296" imgH="161959" progId="Equation.3">
                  <p:embed/>
                  <p:pic>
                    <p:nvPicPr>
                      <p:cNvPr id="29705" name="Object 9">
                        <a:extLst>
                          <a:ext uri="{FF2B5EF4-FFF2-40B4-BE49-F238E27FC236}">
                            <a16:creationId xmlns:a16="http://schemas.microsoft.com/office/drawing/2014/main" id="{17A13A5F-CA0A-4D13-AD9C-9D2B117209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6138" y="4929188"/>
                        <a:ext cx="2328862"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4" name="灯片编号占位符 1">
            <a:extLst>
              <a:ext uri="{FF2B5EF4-FFF2-40B4-BE49-F238E27FC236}">
                <a16:creationId xmlns:a16="http://schemas.microsoft.com/office/drawing/2014/main" id="{6F0E1B7F-FAD4-41FA-A8FD-A1FAD60BB5BE}"/>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4F1158E-1B4F-4577-BDCB-200212DBCF7D}" type="slidenum">
              <a:rPr lang="en-US" altLang="zh-CN" b="0">
                <a:solidFill>
                  <a:srgbClr val="FF00FF"/>
                </a:solidFill>
              </a:rPr>
              <a:pPr eaLnBrk="1" hangingPunct="1"/>
              <a:t>6</a:t>
            </a:fld>
            <a:r>
              <a:rPr lang="en-US" altLang="zh-CN" b="0">
                <a:solidFill>
                  <a:srgbClr val="FF00FF"/>
                </a:solidFill>
              </a:rPr>
              <a:t>/27</a:t>
            </a:r>
          </a:p>
        </p:txBody>
      </p:sp>
      <p:sp>
        <p:nvSpPr>
          <p:cNvPr id="20" name="Text Box 14">
            <a:extLst>
              <a:ext uri="{FF2B5EF4-FFF2-40B4-BE49-F238E27FC236}">
                <a16:creationId xmlns:a16="http://schemas.microsoft.com/office/drawing/2014/main" id="{97BF430C-48F4-4904-8C43-CAB465C3E294}"/>
              </a:ext>
            </a:extLst>
          </p:cNvPr>
          <p:cNvSpPr txBox="1">
            <a:spLocks noChangeArrowheads="1"/>
          </p:cNvSpPr>
          <p:nvPr/>
        </p:nvSpPr>
        <p:spPr bwMode="auto">
          <a:xfrm>
            <a:off x="714375" y="5429250"/>
            <a:ext cx="4878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latin typeface="宋体" panose="02010600030101010101" pitchFamily="2" charset="-122"/>
              </a:rPr>
              <a:t>摄氏温标与华氏温标：</a:t>
            </a:r>
          </a:p>
        </p:txBody>
      </p:sp>
      <p:graphicFrame>
        <p:nvGraphicFramePr>
          <p:cNvPr id="2" name="Object 22">
            <a:extLst>
              <a:ext uri="{FF2B5EF4-FFF2-40B4-BE49-F238E27FC236}">
                <a16:creationId xmlns:a16="http://schemas.microsoft.com/office/drawing/2014/main" id="{A2B32AE0-6FF9-41AA-ABE2-29994F8A60D0}"/>
              </a:ext>
            </a:extLst>
          </p:cNvPr>
          <p:cNvGraphicFramePr>
            <a:graphicFrameLocks noChangeAspect="1"/>
          </p:cNvGraphicFramePr>
          <p:nvPr/>
        </p:nvGraphicFramePr>
        <p:xfrm>
          <a:off x="3427413" y="5918200"/>
          <a:ext cx="1901825" cy="868363"/>
        </p:xfrm>
        <a:graphic>
          <a:graphicData uri="http://schemas.openxmlformats.org/presentationml/2006/ole">
            <mc:AlternateContent xmlns:mc="http://schemas.openxmlformats.org/markup-compatibility/2006">
              <mc:Choice xmlns:v="urn:schemas-microsoft-com:vml" Requires="v">
                <p:oleObj spid="_x0000_s304171" name="公式" r:id="rId6" imgW="828771" imgH="371373" progId="Equation.3">
                  <p:embed/>
                </p:oleObj>
              </mc:Choice>
              <mc:Fallback>
                <p:oleObj name="公式" r:id="rId6" imgW="828771" imgH="371373" progId="Equation.3">
                  <p:embed/>
                  <p:pic>
                    <p:nvPicPr>
                      <p:cNvPr id="2" name="Object 22">
                        <a:extLst>
                          <a:ext uri="{FF2B5EF4-FFF2-40B4-BE49-F238E27FC236}">
                            <a16:creationId xmlns:a16="http://schemas.microsoft.com/office/drawing/2014/main" id="{A2B32AE0-6FF9-41AA-ABE2-29994F8A6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7413" y="5918200"/>
                        <a:ext cx="1901825"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9941"/>
                                        </p:tgtEl>
                                        <p:attrNameLst>
                                          <p:attrName>style.visibility</p:attrName>
                                        </p:attrNameLst>
                                      </p:cBhvr>
                                      <p:to>
                                        <p:strVal val="visible"/>
                                      </p:to>
                                    </p:set>
                                    <p:animEffect transition="in" filter="wipe(left)">
                                      <p:cBhvr>
                                        <p:cTn id="7" dur="500"/>
                                        <p:tgtEl>
                                          <p:spTgt spid="39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56"/>
                                        </p:tgtEl>
                                        <p:attrNameLst>
                                          <p:attrName>style.visibility</p:attrName>
                                        </p:attrNameLst>
                                      </p:cBhvr>
                                      <p:to>
                                        <p:strVal val="visible"/>
                                      </p:to>
                                    </p:set>
                                    <p:animEffect transition="in" filter="blinds(horizontal)">
                                      <p:cBhvr>
                                        <p:cTn id="12" dur="500"/>
                                        <p:tgtEl>
                                          <p:spTgt spid="39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grpId="0" nodeType="clickEffect">
                                  <p:stCondLst>
                                    <p:cond delay="0"/>
                                  </p:stCondLst>
                                  <p:childTnLst>
                                    <p:set>
                                      <p:cBhvr>
                                        <p:cTn id="16" dur="1" fill="hold">
                                          <p:stCondLst>
                                            <p:cond delay="0"/>
                                          </p:stCondLst>
                                        </p:cTn>
                                        <p:tgtEl>
                                          <p:spTgt spid="39945"/>
                                        </p:tgtEl>
                                        <p:attrNameLst>
                                          <p:attrName>style.visibility</p:attrName>
                                        </p:attrNameLst>
                                      </p:cBhvr>
                                      <p:to>
                                        <p:strVal val="visible"/>
                                      </p:to>
                                    </p:set>
                                    <p:anim calcmode="lin" valueType="num">
                                      <p:cBhvr>
                                        <p:cTn id="17" dur="500" fill="hold"/>
                                        <p:tgtEl>
                                          <p:spTgt spid="39945"/>
                                        </p:tgtEl>
                                        <p:attrNameLst>
                                          <p:attrName>ppt_w</p:attrName>
                                        </p:attrNameLst>
                                      </p:cBhvr>
                                      <p:tavLst>
                                        <p:tav tm="0">
                                          <p:val>
                                            <p:fltVal val="0"/>
                                          </p:val>
                                        </p:tav>
                                        <p:tav tm="100000">
                                          <p:val>
                                            <p:strVal val="#ppt_w"/>
                                          </p:val>
                                        </p:tav>
                                      </p:tavLst>
                                    </p:anim>
                                    <p:anim calcmode="lin" valueType="num">
                                      <p:cBhvr>
                                        <p:cTn id="18" dur="500" fill="hold"/>
                                        <p:tgtEl>
                                          <p:spTgt spid="39945"/>
                                        </p:tgtEl>
                                        <p:attrNameLst>
                                          <p:attrName>ppt_h</p:attrName>
                                        </p:attrNameLst>
                                      </p:cBhvr>
                                      <p:tavLst>
                                        <p:tav tm="0">
                                          <p:val>
                                            <p:fltVal val="0"/>
                                          </p:val>
                                        </p:tav>
                                        <p:tav tm="100000">
                                          <p:val>
                                            <p:strVal val="#ppt_h"/>
                                          </p:val>
                                        </p:tav>
                                      </p:tavLst>
                                    </p:anim>
                                    <p:animEffect transition="in" filter="fade">
                                      <p:cBhvr>
                                        <p:cTn id="19" dur="500"/>
                                        <p:tgtEl>
                                          <p:spTgt spid="39945"/>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39943"/>
                                        </p:tgtEl>
                                        <p:attrNameLst>
                                          <p:attrName>style.visibility</p:attrName>
                                        </p:attrNameLst>
                                      </p:cBhvr>
                                      <p:to>
                                        <p:strVal val="visible"/>
                                      </p:to>
                                    </p:set>
                                    <p:anim calcmode="lin" valueType="num">
                                      <p:cBhvr>
                                        <p:cTn id="22" dur="500" fill="hold"/>
                                        <p:tgtEl>
                                          <p:spTgt spid="39943"/>
                                        </p:tgtEl>
                                        <p:attrNameLst>
                                          <p:attrName>ppt_w</p:attrName>
                                        </p:attrNameLst>
                                      </p:cBhvr>
                                      <p:tavLst>
                                        <p:tav tm="0">
                                          <p:val>
                                            <p:fltVal val="0"/>
                                          </p:val>
                                        </p:tav>
                                        <p:tav tm="100000">
                                          <p:val>
                                            <p:strVal val="#ppt_w"/>
                                          </p:val>
                                        </p:tav>
                                      </p:tavLst>
                                    </p:anim>
                                    <p:anim calcmode="lin" valueType="num">
                                      <p:cBhvr>
                                        <p:cTn id="23" dur="500" fill="hold"/>
                                        <p:tgtEl>
                                          <p:spTgt spid="39943"/>
                                        </p:tgtEl>
                                        <p:attrNameLst>
                                          <p:attrName>ppt_h</p:attrName>
                                        </p:attrNameLst>
                                      </p:cBhvr>
                                      <p:tavLst>
                                        <p:tav tm="0">
                                          <p:val>
                                            <p:fltVal val="0"/>
                                          </p:val>
                                        </p:tav>
                                        <p:tav tm="100000">
                                          <p:val>
                                            <p:strVal val="#ppt_h"/>
                                          </p:val>
                                        </p:tav>
                                      </p:tavLst>
                                    </p:anim>
                                    <p:animEffect transition="in" filter="fade">
                                      <p:cBhvr>
                                        <p:cTn id="24" dur="500"/>
                                        <p:tgtEl>
                                          <p:spTgt spid="399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0" fill="hold" grpId="0" nodeType="clickEffect">
                                  <p:stCondLst>
                                    <p:cond delay="0"/>
                                  </p:stCondLst>
                                  <p:childTnLst>
                                    <p:set>
                                      <p:cBhvr>
                                        <p:cTn id="28" dur="1" fill="hold">
                                          <p:stCondLst>
                                            <p:cond delay="0"/>
                                          </p:stCondLst>
                                        </p:cTn>
                                        <p:tgtEl>
                                          <p:spTgt spid="39944"/>
                                        </p:tgtEl>
                                        <p:attrNameLst>
                                          <p:attrName>style.visibility</p:attrName>
                                        </p:attrNameLst>
                                      </p:cBhvr>
                                      <p:to>
                                        <p:strVal val="visible"/>
                                      </p:to>
                                    </p:set>
                                    <p:anim calcmode="lin" valueType="num">
                                      <p:cBhvr>
                                        <p:cTn id="29" dur="500" fill="hold"/>
                                        <p:tgtEl>
                                          <p:spTgt spid="39944"/>
                                        </p:tgtEl>
                                        <p:attrNameLst>
                                          <p:attrName>ppt_w</p:attrName>
                                        </p:attrNameLst>
                                      </p:cBhvr>
                                      <p:tavLst>
                                        <p:tav tm="0">
                                          <p:val>
                                            <p:fltVal val="0"/>
                                          </p:val>
                                        </p:tav>
                                        <p:tav tm="100000">
                                          <p:val>
                                            <p:strVal val="#ppt_w"/>
                                          </p:val>
                                        </p:tav>
                                      </p:tavLst>
                                    </p:anim>
                                    <p:anim calcmode="lin" valueType="num">
                                      <p:cBhvr>
                                        <p:cTn id="30" dur="500" fill="hold"/>
                                        <p:tgtEl>
                                          <p:spTgt spid="39944"/>
                                        </p:tgtEl>
                                        <p:attrNameLst>
                                          <p:attrName>ppt_h</p:attrName>
                                        </p:attrNameLst>
                                      </p:cBhvr>
                                      <p:tavLst>
                                        <p:tav tm="0">
                                          <p:val>
                                            <p:fltVal val="0"/>
                                          </p:val>
                                        </p:tav>
                                        <p:tav tm="100000">
                                          <p:val>
                                            <p:strVal val="#ppt_h"/>
                                          </p:val>
                                        </p:tav>
                                      </p:tavLst>
                                    </p:anim>
                                    <p:animEffect transition="in" filter="fade">
                                      <p:cBhvr>
                                        <p:cTn id="31" dur="500"/>
                                        <p:tgtEl>
                                          <p:spTgt spid="3994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946">
                                            <p:txEl>
                                              <p:pRg st="0" end="0"/>
                                            </p:txEl>
                                          </p:spTgt>
                                        </p:tgtEl>
                                        <p:attrNameLst>
                                          <p:attrName>style.visibility</p:attrName>
                                        </p:attrNameLst>
                                      </p:cBhvr>
                                      <p:to>
                                        <p:strVal val="visible"/>
                                      </p:to>
                                    </p:set>
                                    <p:animEffect transition="in" filter="wipe(left)">
                                      <p:cBhvr>
                                        <p:cTn id="36" dur="500"/>
                                        <p:tgtEl>
                                          <p:spTgt spid="39946">
                                            <p:txEl>
                                              <p:pRg st="0" end="0"/>
                                            </p:txEl>
                                          </p:spTgt>
                                        </p:tgtEl>
                                      </p:cBhvr>
                                    </p:animEffect>
                                  </p:childTnLst>
                                </p:cTn>
                              </p:par>
                            </p:childTnLst>
                          </p:cTn>
                        </p:par>
                        <p:par>
                          <p:cTn id="37" fill="hold" nodeType="afterGroup">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39949"/>
                                        </p:tgtEl>
                                        <p:attrNameLst>
                                          <p:attrName>style.visibility</p:attrName>
                                        </p:attrNameLst>
                                      </p:cBhvr>
                                      <p:to>
                                        <p:strVal val="visible"/>
                                      </p:to>
                                    </p:set>
                                    <p:animEffect transition="in" filter="wipe(down)">
                                      <p:cBhvr>
                                        <p:cTn id="40" dur="500"/>
                                        <p:tgtEl>
                                          <p:spTgt spid="3994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39957"/>
                                        </p:tgtEl>
                                        <p:attrNameLst>
                                          <p:attrName>style.visibility</p:attrName>
                                        </p:attrNameLst>
                                      </p:cBhvr>
                                      <p:to>
                                        <p:strVal val="visible"/>
                                      </p:to>
                                    </p:set>
                                    <p:animEffect transition="in" filter="wipe(left)">
                                      <p:cBhvr>
                                        <p:cTn id="45" dur="500"/>
                                        <p:tgtEl>
                                          <p:spTgt spid="39957"/>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39948"/>
                                        </p:tgtEl>
                                        <p:attrNameLst>
                                          <p:attrName>style.visibility</p:attrName>
                                        </p:attrNameLst>
                                      </p:cBhvr>
                                      <p:to>
                                        <p:strVal val="visible"/>
                                      </p:to>
                                    </p:set>
                                    <p:animEffect transition="in" filter="wipe(left)">
                                      <p:cBhvr>
                                        <p:cTn id="49" dur="500"/>
                                        <p:tgtEl>
                                          <p:spTgt spid="399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9951"/>
                                        </p:tgtEl>
                                        <p:attrNameLst>
                                          <p:attrName>style.visibility</p:attrName>
                                        </p:attrNameLst>
                                      </p:cBhvr>
                                      <p:to>
                                        <p:strVal val="visible"/>
                                      </p:to>
                                    </p:set>
                                    <p:animEffect transition="in" filter="wipe(left)">
                                      <p:cBhvr>
                                        <p:cTn id="54" dur="500"/>
                                        <p:tgtEl>
                                          <p:spTgt spid="399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9950"/>
                                        </p:tgtEl>
                                        <p:attrNameLst>
                                          <p:attrName>style.visibility</p:attrName>
                                        </p:attrNameLst>
                                      </p:cBhvr>
                                      <p:to>
                                        <p:strVal val="visible"/>
                                      </p:to>
                                    </p:set>
                                    <p:animEffect transition="in" filter="wipe(left)">
                                      <p:cBhvr>
                                        <p:cTn id="59" dur="500"/>
                                        <p:tgtEl>
                                          <p:spTgt spid="3995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linds(horizontal)">
                                      <p:cBhvr>
                                        <p:cTn id="64" dur="500"/>
                                        <p:tgtEl>
                                          <p:spTgt spid="19"/>
                                        </p:tgtEl>
                                      </p:cBhvr>
                                    </p:animEffect>
                                  </p:childTnLst>
                                </p:cTn>
                              </p:par>
                            </p:childTnLst>
                          </p:cTn>
                        </p:par>
                        <p:par>
                          <p:cTn id="65" fill="hold" nodeType="afterGroup">
                            <p:stCondLst>
                              <p:cond delay="500"/>
                            </p:stCondLst>
                            <p:childTnLst>
                              <p:par>
                                <p:cTn id="66" presetID="3" presetClass="entr" presetSubtype="10"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blinds(horizontal)">
                                      <p:cBhvr>
                                        <p:cTn id="68" dur="500"/>
                                        <p:tgtEl>
                                          <p:spTgt spid="18"/>
                                        </p:tgtEl>
                                      </p:cBhvr>
                                    </p:animEffect>
                                  </p:childTnLst>
                                </p:cTn>
                              </p:par>
                              <p:par>
                                <p:cTn id="69" presetID="3" presetClass="entr" presetSubtype="10" fill="hold" nodeType="withEffect">
                                  <p:stCondLst>
                                    <p:cond delay="0"/>
                                  </p:stCondLst>
                                  <p:childTnLst>
                                    <p:set>
                                      <p:cBhvr>
                                        <p:cTn id="70" dur="1" fill="hold">
                                          <p:stCondLst>
                                            <p:cond delay="0"/>
                                          </p:stCondLst>
                                        </p:cTn>
                                        <p:tgtEl>
                                          <p:spTgt spid="29705"/>
                                        </p:tgtEl>
                                        <p:attrNameLst>
                                          <p:attrName>style.visibility</p:attrName>
                                        </p:attrNameLst>
                                      </p:cBhvr>
                                      <p:to>
                                        <p:strVal val="visible"/>
                                      </p:to>
                                    </p:set>
                                    <p:animEffect transition="in" filter="blinds(horizontal)">
                                      <p:cBhvr>
                                        <p:cTn id="71" dur="500"/>
                                        <p:tgtEl>
                                          <p:spTgt spid="2970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animEffect transition="in" filter="blinds(horizontal)">
                                      <p:cBhvr>
                                        <p:cTn id="76" dur="500"/>
                                        <p:tgtEl>
                                          <p:spTgt spid="20"/>
                                        </p:tgtEl>
                                      </p:cBhvr>
                                    </p:animEffect>
                                  </p:childTnLst>
                                </p:cTn>
                              </p:par>
                              <p:par>
                                <p:cTn id="77" presetID="3" presetClass="entr" presetSubtype="10" fill="hold" nodeType="with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blinds(horizontal)">
                                      <p:cBhvr>
                                        <p:cTn id="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autoUpdateAnimBg="0"/>
      <p:bldP spid="39943" grpId="0" animBg="1" autoUpdateAnimBg="0"/>
      <p:bldP spid="39944" grpId="0" animBg="1" autoUpdateAnimBg="0"/>
      <p:bldP spid="39945" grpId="0" animBg="1" autoUpdateAnimBg="0"/>
      <p:bldP spid="39946" grpId="0" build="p"/>
      <p:bldP spid="39948" grpId="0"/>
      <p:bldP spid="39949" grpId="0"/>
      <p:bldP spid="39950" grpId="0" autoUpdateAnimBg="0"/>
      <p:bldP spid="39951" grpId="0"/>
      <p:bldP spid="39956" grpId="0"/>
      <p:bldP spid="19" grpId="0" autoUpdateAnimBg="0"/>
      <p:bldP spid="18" grpId="0" autoUpdateAnimBg="0"/>
      <p:bldP spid="2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a:extLst>
              <a:ext uri="{FF2B5EF4-FFF2-40B4-BE49-F238E27FC236}">
                <a16:creationId xmlns:a16="http://schemas.microsoft.com/office/drawing/2014/main" id="{4F2F80F4-DECE-4A9A-85E9-C88E7A118EE6}"/>
              </a:ext>
            </a:extLst>
          </p:cNvPr>
          <p:cNvSpPr txBox="1">
            <a:spLocks noChangeArrowheads="1"/>
          </p:cNvSpPr>
          <p:nvPr/>
        </p:nvSpPr>
        <p:spPr bwMode="auto">
          <a:xfrm>
            <a:off x="757238" y="1042988"/>
            <a:ext cx="1511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66FFFF"/>
                </a:solidFill>
                <a:latin typeface="宋体" panose="02010600030101010101" pitchFamily="2" charset="-122"/>
              </a:rPr>
              <a:t>定义</a:t>
            </a:r>
          </a:p>
        </p:txBody>
      </p:sp>
      <p:sp>
        <p:nvSpPr>
          <p:cNvPr id="36869" name="Text Box 5">
            <a:extLst>
              <a:ext uri="{FF2B5EF4-FFF2-40B4-BE49-F238E27FC236}">
                <a16:creationId xmlns:a16="http://schemas.microsoft.com/office/drawing/2014/main" id="{EDCF79AC-2751-4FBF-B9FA-DC30C5708F26}"/>
              </a:ext>
            </a:extLst>
          </p:cNvPr>
          <p:cNvSpPr txBox="1">
            <a:spLocks noChangeArrowheads="1"/>
          </p:cNvSpPr>
          <p:nvPr/>
        </p:nvSpPr>
        <p:spPr bwMode="auto">
          <a:xfrm>
            <a:off x="1541463" y="1000125"/>
            <a:ext cx="7058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latin typeface="宋体" panose="02010600030101010101" pitchFamily="2" charset="-122"/>
              </a:rPr>
              <a:t>在没有外界影响的情况下，系统各部分的宏观性质在长时间内不发生变化的状态。</a:t>
            </a:r>
          </a:p>
        </p:txBody>
      </p:sp>
      <p:sp>
        <p:nvSpPr>
          <p:cNvPr id="36870" name="Rectangle 6">
            <a:extLst>
              <a:ext uri="{FF2B5EF4-FFF2-40B4-BE49-F238E27FC236}">
                <a16:creationId xmlns:a16="http://schemas.microsoft.com/office/drawing/2014/main" id="{AB33469F-C3C9-4D28-A18E-17E4D7E6F715}"/>
              </a:ext>
            </a:extLst>
          </p:cNvPr>
          <p:cNvSpPr>
            <a:spLocks noChangeArrowheads="1"/>
          </p:cNvSpPr>
          <p:nvPr/>
        </p:nvSpPr>
        <p:spPr bwMode="auto">
          <a:xfrm>
            <a:off x="285750" y="428625"/>
            <a:ext cx="4714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rPr>
              <a:t>三</a:t>
            </a:r>
            <a:r>
              <a:rPr lang="en-US" altLang="zh-CN" sz="2800">
                <a:solidFill>
                  <a:srgbClr val="FFFF00"/>
                </a:solidFill>
              </a:rPr>
              <a:t>. </a:t>
            </a:r>
            <a:r>
              <a:rPr lang="zh-CN" altLang="en-US" sz="2800">
                <a:solidFill>
                  <a:srgbClr val="FFFF00"/>
                </a:solidFill>
              </a:rPr>
              <a:t>平衡态</a:t>
            </a:r>
            <a:r>
              <a:rPr lang="zh-CN" altLang="en-US">
                <a:solidFill>
                  <a:schemeClr val="bg1"/>
                </a:solidFill>
              </a:rPr>
              <a:t>（理想状态）</a:t>
            </a:r>
          </a:p>
        </p:txBody>
      </p:sp>
      <p:sp>
        <p:nvSpPr>
          <p:cNvPr id="36871" name="Text Box 7">
            <a:extLst>
              <a:ext uri="{FF2B5EF4-FFF2-40B4-BE49-F238E27FC236}">
                <a16:creationId xmlns:a16="http://schemas.microsoft.com/office/drawing/2014/main" id="{DE4D1680-9CAE-4FF4-B168-0C886229914C}"/>
              </a:ext>
            </a:extLst>
          </p:cNvPr>
          <p:cNvSpPr txBox="1">
            <a:spLocks noChangeArrowheads="1"/>
          </p:cNvSpPr>
          <p:nvPr/>
        </p:nvSpPr>
        <p:spPr bwMode="auto">
          <a:xfrm>
            <a:off x="728663" y="2035175"/>
            <a:ext cx="115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66"/>
                </a:solidFill>
              </a:rPr>
              <a:t>说明</a:t>
            </a:r>
          </a:p>
        </p:txBody>
      </p:sp>
      <p:sp>
        <p:nvSpPr>
          <p:cNvPr id="36872" name="AutoShape 8">
            <a:extLst>
              <a:ext uri="{FF2B5EF4-FFF2-40B4-BE49-F238E27FC236}">
                <a16:creationId xmlns:a16="http://schemas.microsoft.com/office/drawing/2014/main" id="{FCEA2468-82F6-40D9-B910-F4ED7D10D9C4}"/>
              </a:ext>
            </a:extLst>
          </p:cNvPr>
          <p:cNvSpPr>
            <a:spLocks noChangeArrowheads="1"/>
          </p:cNvSpPr>
          <p:nvPr/>
        </p:nvSpPr>
        <p:spPr bwMode="auto">
          <a:xfrm>
            <a:off x="323850" y="1989138"/>
            <a:ext cx="360363" cy="576262"/>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73" name="Text Box 9">
            <a:extLst>
              <a:ext uri="{FF2B5EF4-FFF2-40B4-BE49-F238E27FC236}">
                <a16:creationId xmlns:a16="http://schemas.microsoft.com/office/drawing/2014/main" id="{BAA4128D-75F0-4B54-B0E5-686C4C5F3474}"/>
              </a:ext>
            </a:extLst>
          </p:cNvPr>
          <p:cNvSpPr txBox="1">
            <a:spLocks noChangeArrowheads="1"/>
          </p:cNvSpPr>
          <p:nvPr/>
        </p:nvSpPr>
        <p:spPr bwMode="auto">
          <a:xfrm>
            <a:off x="733425" y="2535238"/>
            <a:ext cx="784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5125" indent="-36512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rgbClr val="FFFFFF"/>
                </a:solidFill>
              </a:rPr>
              <a:t>(1) </a:t>
            </a:r>
            <a:r>
              <a:rPr lang="zh-CN" altLang="en-US">
                <a:solidFill>
                  <a:srgbClr val="FFFF00"/>
                </a:solidFill>
                <a:latin typeface="仿宋_GB2312"/>
              </a:rPr>
              <a:t>不受外界影响</a:t>
            </a:r>
            <a:r>
              <a:rPr lang="zh-CN" altLang="en-US">
                <a:solidFill>
                  <a:schemeClr val="bg1"/>
                </a:solidFill>
                <a:latin typeface="仿宋_GB2312"/>
              </a:rPr>
              <a:t>是指系统与外界</a:t>
            </a:r>
            <a:r>
              <a:rPr lang="zh-CN" altLang="en-US">
                <a:solidFill>
                  <a:schemeClr val="bg1"/>
                </a:solidFill>
              </a:rPr>
              <a:t>不通过作功或传热的方式交换能量，但可以处于均匀的外力场中；如： </a:t>
            </a:r>
          </a:p>
        </p:txBody>
      </p:sp>
      <p:sp>
        <p:nvSpPr>
          <p:cNvPr id="36874" name="Text Box 10">
            <a:extLst>
              <a:ext uri="{FF2B5EF4-FFF2-40B4-BE49-F238E27FC236}">
                <a16:creationId xmlns:a16="http://schemas.microsoft.com/office/drawing/2014/main" id="{BBC17EC5-AD43-4DF1-8ACF-1966968D824C}"/>
              </a:ext>
            </a:extLst>
          </p:cNvPr>
          <p:cNvSpPr txBox="1">
            <a:spLocks noChangeArrowheads="1"/>
          </p:cNvSpPr>
          <p:nvPr/>
        </p:nvSpPr>
        <p:spPr bwMode="auto">
          <a:xfrm>
            <a:off x="1071563" y="4500563"/>
            <a:ext cx="44291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000">
                <a:solidFill>
                  <a:schemeClr val="bg1"/>
                </a:solidFill>
                <a:latin typeface="楷体_GB2312" pitchFamily="49" charset="-122"/>
              </a:rPr>
              <a:t>两头</a:t>
            </a:r>
            <a:r>
              <a:rPr lang="zh-CN" altLang="en-US" sz="2000">
                <a:solidFill>
                  <a:schemeClr val="bg1"/>
                </a:solidFill>
                <a:latin typeface="仿宋_GB2312"/>
              </a:rPr>
              <a:t>处于冰水、沸水中的金属棒是一种稳定态，而不是平衡态；</a:t>
            </a:r>
          </a:p>
        </p:txBody>
      </p:sp>
      <p:sp>
        <p:nvSpPr>
          <p:cNvPr id="36879" name="Rectangle 15">
            <a:extLst>
              <a:ext uri="{FF2B5EF4-FFF2-40B4-BE49-F238E27FC236}">
                <a16:creationId xmlns:a16="http://schemas.microsoft.com/office/drawing/2014/main" id="{CC006612-0DCB-4FC6-A289-025F1FB7D7E9}"/>
              </a:ext>
            </a:extLst>
          </p:cNvPr>
          <p:cNvSpPr>
            <a:spLocks noChangeArrowheads="1"/>
          </p:cNvSpPr>
          <p:nvPr/>
        </p:nvSpPr>
        <p:spPr bwMode="auto">
          <a:xfrm>
            <a:off x="1071563" y="3571875"/>
            <a:ext cx="450056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000">
                <a:solidFill>
                  <a:schemeClr val="bg1"/>
                </a:solidFill>
              </a:rPr>
              <a:t>处于重力场中气体系统的</a:t>
            </a:r>
            <a:r>
              <a:rPr kumimoji="0" lang="zh-CN" altLang="en-US" sz="2000">
                <a:solidFill>
                  <a:schemeClr val="bg1"/>
                </a:solidFill>
              </a:rPr>
              <a:t>粒子数密度随高度变化，但它是</a:t>
            </a:r>
            <a:r>
              <a:rPr lang="zh-CN" altLang="en-US" sz="2000">
                <a:solidFill>
                  <a:schemeClr val="bg1"/>
                </a:solidFill>
              </a:rPr>
              <a:t>平衡态。</a:t>
            </a:r>
          </a:p>
        </p:txBody>
      </p:sp>
      <p:sp>
        <p:nvSpPr>
          <p:cNvPr id="36882" name="Rectangle 18">
            <a:extLst>
              <a:ext uri="{FF2B5EF4-FFF2-40B4-BE49-F238E27FC236}">
                <a16:creationId xmlns:a16="http://schemas.microsoft.com/office/drawing/2014/main" id="{41D84F54-CB0F-4AEA-A2C1-894216847CEE}"/>
              </a:ext>
            </a:extLst>
          </p:cNvPr>
          <p:cNvSpPr>
            <a:spLocks noChangeArrowheads="1"/>
          </p:cNvSpPr>
          <p:nvPr/>
        </p:nvSpPr>
        <p:spPr bwMode="auto">
          <a:xfrm>
            <a:off x="6369050" y="5354638"/>
            <a:ext cx="1216025" cy="215900"/>
          </a:xfrm>
          <a:prstGeom prst="rect">
            <a:avLst/>
          </a:prstGeom>
          <a:gradFill rotWithShape="1">
            <a:gsLst>
              <a:gs pos="0">
                <a:srgbClr val="B1633C"/>
              </a:gs>
              <a:gs pos="100000">
                <a:srgbClr val="993300">
                  <a:alpha val="67000"/>
                </a:srgbClr>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75" name="Rectangle 11">
            <a:extLst>
              <a:ext uri="{FF2B5EF4-FFF2-40B4-BE49-F238E27FC236}">
                <a16:creationId xmlns:a16="http://schemas.microsoft.com/office/drawing/2014/main" id="{2F38C590-ED79-4AC1-AB32-E70CB5DED5AE}"/>
              </a:ext>
            </a:extLst>
          </p:cNvPr>
          <p:cNvSpPr>
            <a:spLocks noChangeArrowheads="1"/>
          </p:cNvSpPr>
          <p:nvPr/>
        </p:nvSpPr>
        <p:spPr bwMode="auto">
          <a:xfrm>
            <a:off x="7442200" y="5067300"/>
            <a:ext cx="1130300" cy="790575"/>
          </a:xfrm>
          <a:prstGeom prst="rect">
            <a:avLst/>
          </a:prstGeom>
          <a:solidFill>
            <a:schemeClr val="bg1">
              <a:alpha val="78038"/>
            </a:schemeClr>
          </a:solidFill>
          <a:ln>
            <a:noFill/>
          </a:ln>
          <a:extLst>
            <a:ext uri="{91240B29-F687-4F45-9708-019B960494DF}">
              <a14:hiddenLine xmlns:a14="http://schemas.microsoft.com/office/drawing/2010/main" w="3175"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低温</a:t>
            </a:r>
            <a:r>
              <a:rPr lang="en-US" altLang="zh-CN" i="1"/>
              <a:t>T</a:t>
            </a:r>
            <a:r>
              <a:rPr lang="en-US" altLang="zh-CN" baseline="-25000"/>
              <a:t>2</a:t>
            </a:r>
          </a:p>
        </p:txBody>
      </p:sp>
      <p:sp>
        <p:nvSpPr>
          <p:cNvPr id="36877" name="Rectangle 13">
            <a:extLst>
              <a:ext uri="{FF2B5EF4-FFF2-40B4-BE49-F238E27FC236}">
                <a16:creationId xmlns:a16="http://schemas.microsoft.com/office/drawing/2014/main" id="{CC6B3FD5-E278-4E18-83D5-BB4BC4CED041}"/>
              </a:ext>
            </a:extLst>
          </p:cNvPr>
          <p:cNvSpPr>
            <a:spLocks noChangeArrowheads="1"/>
          </p:cNvSpPr>
          <p:nvPr/>
        </p:nvSpPr>
        <p:spPr bwMode="auto">
          <a:xfrm>
            <a:off x="5370513" y="5133975"/>
            <a:ext cx="1101725" cy="723900"/>
          </a:xfrm>
          <a:prstGeom prst="rect">
            <a:avLst/>
          </a:prstGeom>
          <a:solidFill>
            <a:srgbClr val="FF66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rPr>
              <a:t>高温</a:t>
            </a:r>
            <a:r>
              <a:rPr lang="en-US" altLang="zh-CN" i="1">
                <a:solidFill>
                  <a:schemeClr val="bg1"/>
                </a:solidFill>
              </a:rPr>
              <a:t>T</a:t>
            </a:r>
            <a:r>
              <a:rPr lang="en-US" altLang="zh-CN" baseline="-25000">
                <a:solidFill>
                  <a:schemeClr val="bg1"/>
                </a:solidFill>
              </a:rPr>
              <a:t>1</a:t>
            </a:r>
          </a:p>
        </p:txBody>
      </p:sp>
      <p:sp>
        <p:nvSpPr>
          <p:cNvPr id="36883" name="Rectangle 19">
            <a:extLst>
              <a:ext uri="{FF2B5EF4-FFF2-40B4-BE49-F238E27FC236}">
                <a16:creationId xmlns:a16="http://schemas.microsoft.com/office/drawing/2014/main" id="{E3ABCBCD-82D2-48A2-9ACF-740155B60490}"/>
              </a:ext>
            </a:extLst>
          </p:cNvPr>
          <p:cNvSpPr>
            <a:spLocks noChangeArrowheads="1"/>
          </p:cNvSpPr>
          <p:nvPr/>
        </p:nvSpPr>
        <p:spPr bwMode="auto">
          <a:xfrm>
            <a:off x="6215063" y="3643313"/>
            <a:ext cx="1381125" cy="1238250"/>
          </a:xfrm>
          <a:prstGeom prst="rect">
            <a:avLst/>
          </a:prstGeom>
          <a:gradFill rotWithShape="0">
            <a:gsLst>
              <a:gs pos="0">
                <a:schemeClr val="bg1"/>
              </a:gs>
              <a:gs pos="100000">
                <a:srgbClr val="0000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6886" name="Text Box 22">
            <a:extLst>
              <a:ext uri="{FF2B5EF4-FFF2-40B4-BE49-F238E27FC236}">
                <a16:creationId xmlns:a16="http://schemas.microsoft.com/office/drawing/2014/main" id="{5D8C6DB3-2A16-446F-BFF3-D361366BF985}"/>
              </a:ext>
            </a:extLst>
          </p:cNvPr>
          <p:cNvSpPr txBox="1">
            <a:spLocks noChangeArrowheads="1"/>
          </p:cNvSpPr>
          <p:nvPr/>
        </p:nvSpPr>
        <p:spPr bwMode="auto">
          <a:xfrm>
            <a:off x="785813" y="5972175"/>
            <a:ext cx="8107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(2) </a:t>
            </a:r>
            <a:r>
              <a:rPr lang="zh-CN" altLang="en-US">
                <a:solidFill>
                  <a:schemeClr val="bg1"/>
                </a:solidFill>
                <a:latin typeface="仿宋_GB2312"/>
              </a:rPr>
              <a:t>平衡是热动平衡（宏观性质不变，微观分子热运动）</a:t>
            </a:r>
          </a:p>
        </p:txBody>
      </p:sp>
      <p:sp>
        <p:nvSpPr>
          <p:cNvPr id="2" name="灯片编号占位符 1">
            <a:extLst>
              <a:ext uri="{FF2B5EF4-FFF2-40B4-BE49-F238E27FC236}">
                <a16:creationId xmlns:a16="http://schemas.microsoft.com/office/drawing/2014/main" id="{9F7906EC-5F9F-4B18-A9BA-CAE8D3A6D770}"/>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6D5FDE4-896D-43FA-90A1-45899749D2CA}" type="slidenum">
              <a:rPr lang="en-US" altLang="zh-CN" b="0">
                <a:solidFill>
                  <a:srgbClr val="FF00FF"/>
                </a:solidFill>
              </a:rPr>
              <a:pPr eaLnBrk="1" hangingPunct="1"/>
              <a:t>7</a:t>
            </a:fld>
            <a:r>
              <a:rPr lang="en-US" altLang="zh-CN" b="0">
                <a:solidFill>
                  <a:srgbClr val="FF00FF"/>
                </a:solidFill>
              </a:rPr>
              <a:t>/27</a:t>
            </a:r>
          </a:p>
        </p:txBody>
      </p:sp>
      <p:sp>
        <p:nvSpPr>
          <p:cNvPr id="16" name="Text Box 10">
            <a:extLst>
              <a:ext uri="{FF2B5EF4-FFF2-40B4-BE49-F238E27FC236}">
                <a16:creationId xmlns:a16="http://schemas.microsoft.com/office/drawing/2014/main" id="{1F4DC090-539F-4054-996C-B9052C804291}"/>
              </a:ext>
            </a:extLst>
          </p:cNvPr>
          <p:cNvSpPr txBox="1">
            <a:spLocks noChangeArrowheads="1"/>
          </p:cNvSpPr>
          <p:nvPr/>
        </p:nvSpPr>
        <p:spPr bwMode="auto">
          <a:xfrm>
            <a:off x="1071563" y="5434013"/>
            <a:ext cx="44291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000">
                <a:solidFill>
                  <a:srgbClr val="FFFF00"/>
                </a:solidFill>
                <a:latin typeface="仿宋_GB2312"/>
              </a:rPr>
              <a:t>平衡态</a:t>
            </a:r>
            <a:r>
              <a:rPr lang="zh-CN" altLang="en-US" sz="2000">
                <a:solidFill>
                  <a:schemeClr val="bg1"/>
                </a:solidFill>
                <a:latin typeface="仿宋_GB2312"/>
              </a:rPr>
              <a:t>和</a:t>
            </a:r>
            <a:r>
              <a:rPr lang="zh-CN" altLang="en-US" sz="2000">
                <a:solidFill>
                  <a:srgbClr val="FFFF00"/>
                </a:solidFill>
                <a:latin typeface="仿宋_GB2312"/>
              </a:rPr>
              <a:t>稳定态</a:t>
            </a:r>
            <a:r>
              <a:rPr lang="zh-CN" altLang="en-US" sz="2000">
                <a:solidFill>
                  <a:schemeClr val="bg1"/>
                </a:solidFill>
                <a:latin typeface="仿宋_GB2312"/>
              </a:rPr>
              <a:t>的区别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870"/>
                                        </p:tgtEl>
                                        <p:attrNameLst>
                                          <p:attrName>style.visibility</p:attrName>
                                        </p:attrNameLst>
                                      </p:cBhvr>
                                      <p:to>
                                        <p:strVal val="visible"/>
                                      </p:to>
                                    </p:set>
                                    <p:animEffect transition="in" filter="wipe(left)">
                                      <p:cBhvr>
                                        <p:cTn id="7" dur="500"/>
                                        <p:tgtEl>
                                          <p:spTgt spid="36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500"/>
                                        <p:tgtEl>
                                          <p:spTgt spid="36868"/>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6869"/>
                                        </p:tgtEl>
                                        <p:attrNameLst>
                                          <p:attrName>style.visibility</p:attrName>
                                        </p:attrNameLst>
                                      </p:cBhvr>
                                      <p:to>
                                        <p:strVal val="visible"/>
                                      </p:to>
                                    </p:set>
                                    <p:animEffect transition="in" filter="wipe(left)">
                                      <p:cBhvr>
                                        <p:cTn id="16" dur="500"/>
                                        <p:tgtEl>
                                          <p:spTgt spid="368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32" fill="hold" grpId="0" nodeType="clickEffect">
                                  <p:stCondLst>
                                    <p:cond delay="0"/>
                                  </p:stCondLst>
                                  <p:childTnLst>
                                    <p:set>
                                      <p:cBhvr>
                                        <p:cTn id="20" dur="1" fill="hold">
                                          <p:stCondLst>
                                            <p:cond delay="0"/>
                                          </p:stCondLst>
                                        </p:cTn>
                                        <p:tgtEl>
                                          <p:spTgt spid="36872"/>
                                        </p:tgtEl>
                                        <p:attrNameLst>
                                          <p:attrName>style.visibility</p:attrName>
                                        </p:attrNameLst>
                                      </p:cBhvr>
                                      <p:to>
                                        <p:strVal val="visible"/>
                                      </p:to>
                                    </p:set>
                                    <p:anim calcmode="lin" valueType="num">
                                      <p:cBhvr>
                                        <p:cTn id="21" dur="500" fill="hold"/>
                                        <p:tgtEl>
                                          <p:spTgt spid="36872"/>
                                        </p:tgtEl>
                                        <p:attrNameLst>
                                          <p:attrName>ppt_w</p:attrName>
                                        </p:attrNameLst>
                                      </p:cBhvr>
                                      <p:tavLst>
                                        <p:tav tm="0">
                                          <p:val>
                                            <p:strVal val="4*#ppt_w"/>
                                          </p:val>
                                        </p:tav>
                                        <p:tav tm="100000">
                                          <p:val>
                                            <p:strVal val="#ppt_w"/>
                                          </p:val>
                                        </p:tav>
                                      </p:tavLst>
                                    </p:anim>
                                    <p:anim calcmode="lin" valueType="num">
                                      <p:cBhvr>
                                        <p:cTn id="22" dur="500" fill="hold"/>
                                        <p:tgtEl>
                                          <p:spTgt spid="36872"/>
                                        </p:tgtEl>
                                        <p:attrNameLst>
                                          <p:attrName>ppt_h</p:attrName>
                                        </p:attrNameLst>
                                      </p:cBhvr>
                                      <p:tavLst>
                                        <p:tav tm="0">
                                          <p:val>
                                            <p:strVal val="4*#ppt_h"/>
                                          </p:val>
                                        </p:tav>
                                        <p:tav tm="100000">
                                          <p:val>
                                            <p:strVal val="#ppt_h"/>
                                          </p:val>
                                        </p:tav>
                                      </p:tavLst>
                                    </p:anim>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6871"/>
                                        </p:tgtEl>
                                        <p:attrNameLst>
                                          <p:attrName>style.visibility</p:attrName>
                                        </p:attrNameLst>
                                      </p:cBhvr>
                                      <p:to>
                                        <p:strVal val="visible"/>
                                      </p:to>
                                    </p:set>
                                    <p:animEffect transition="in" filter="wipe(left)">
                                      <p:cBhvr>
                                        <p:cTn id="26" dur="500"/>
                                        <p:tgtEl>
                                          <p:spTgt spid="3687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6873"/>
                                        </p:tgtEl>
                                        <p:attrNameLst>
                                          <p:attrName>style.visibility</p:attrName>
                                        </p:attrNameLst>
                                      </p:cBhvr>
                                      <p:to>
                                        <p:strVal val="visible"/>
                                      </p:to>
                                    </p:set>
                                    <p:animEffect transition="in" filter="wipe(left)">
                                      <p:cBhvr>
                                        <p:cTn id="31" dur="500"/>
                                        <p:tgtEl>
                                          <p:spTgt spid="3687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879"/>
                                        </p:tgtEl>
                                        <p:attrNameLst>
                                          <p:attrName>style.visibility</p:attrName>
                                        </p:attrNameLst>
                                      </p:cBhvr>
                                      <p:to>
                                        <p:strVal val="visible"/>
                                      </p:to>
                                    </p:set>
                                    <p:animEffect transition="in" filter="wipe(left)">
                                      <p:cBhvr>
                                        <p:cTn id="36" dur="500"/>
                                        <p:tgtEl>
                                          <p:spTgt spid="36879"/>
                                        </p:tgtEl>
                                      </p:cBhvr>
                                    </p:animEffect>
                                  </p:childTnLst>
                                </p:cTn>
                              </p:par>
                            </p:childTnLst>
                          </p:cTn>
                        </p:par>
                        <p:par>
                          <p:cTn id="37" fill="hold" nodeType="afterGroup">
                            <p:stCondLst>
                              <p:cond delay="500"/>
                            </p:stCondLst>
                            <p:childTnLst>
                              <p:par>
                                <p:cTn id="38" presetID="23" presetClass="entr" presetSubtype="16" fill="hold" grpId="0" nodeType="afterEffect">
                                  <p:stCondLst>
                                    <p:cond delay="0"/>
                                  </p:stCondLst>
                                  <p:childTnLst>
                                    <p:set>
                                      <p:cBhvr>
                                        <p:cTn id="39" dur="1" fill="hold">
                                          <p:stCondLst>
                                            <p:cond delay="0"/>
                                          </p:stCondLst>
                                        </p:cTn>
                                        <p:tgtEl>
                                          <p:spTgt spid="36883"/>
                                        </p:tgtEl>
                                        <p:attrNameLst>
                                          <p:attrName>style.visibility</p:attrName>
                                        </p:attrNameLst>
                                      </p:cBhvr>
                                      <p:to>
                                        <p:strVal val="visible"/>
                                      </p:to>
                                    </p:set>
                                    <p:anim calcmode="lin" valueType="num">
                                      <p:cBhvr>
                                        <p:cTn id="40" dur="500" fill="hold"/>
                                        <p:tgtEl>
                                          <p:spTgt spid="36883"/>
                                        </p:tgtEl>
                                        <p:attrNameLst>
                                          <p:attrName>ppt_w</p:attrName>
                                        </p:attrNameLst>
                                      </p:cBhvr>
                                      <p:tavLst>
                                        <p:tav tm="0">
                                          <p:val>
                                            <p:fltVal val="0"/>
                                          </p:val>
                                        </p:tav>
                                        <p:tav tm="100000">
                                          <p:val>
                                            <p:strVal val="#ppt_w"/>
                                          </p:val>
                                        </p:tav>
                                      </p:tavLst>
                                    </p:anim>
                                    <p:anim calcmode="lin" valueType="num">
                                      <p:cBhvr>
                                        <p:cTn id="41" dur="500" fill="hold"/>
                                        <p:tgtEl>
                                          <p:spTgt spid="36883"/>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6874"/>
                                        </p:tgtEl>
                                        <p:attrNameLst>
                                          <p:attrName>style.visibility</p:attrName>
                                        </p:attrNameLst>
                                      </p:cBhvr>
                                      <p:to>
                                        <p:strVal val="visible"/>
                                      </p:to>
                                    </p:set>
                                    <p:animEffect transition="in" filter="wipe(left)">
                                      <p:cBhvr>
                                        <p:cTn id="46" dur="500"/>
                                        <p:tgtEl>
                                          <p:spTgt spid="36874"/>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6882"/>
                                        </p:tgtEl>
                                        <p:attrNameLst>
                                          <p:attrName>style.visibility</p:attrName>
                                        </p:attrNameLst>
                                      </p:cBhvr>
                                      <p:to>
                                        <p:strVal val="visible"/>
                                      </p:to>
                                    </p:set>
                                    <p:animEffect transition="in" filter="blinds(horizontal)">
                                      <p:cBhvr>
                                        <p:cTn id="49" dur="500"/>
                                        <p:tgtEl>
                                          <p:spTgt spid="3688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6877"/>
                                        </p:tgtEl>
                                        <p:attrNameLst>
                                          <p:attrName>style.visibility</p:attrName>
                                        </p:attrNameLst>
                                      </p:cBhvr>
                                      <p:to>
                                        <p:strVal val="visible"/>
                                      </p:to>
                                    </p:set>
                                    <p:animEffect transition="in" filter="blinds(horizontal)">
                                      <p:cBhvr>
                                        <p:cTn id="52" dur="500"/>
                                        <p:tgtEl>
                                          <p:spTgt spid="3687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6875"/>
                                        </p:tgtEl>
                                        <p:attrNameLst>
                                          <p:attrName>style.visibility</p:attrName>
                                        </p:attrNameLst>
                                      </p:cBhvr>
                                      <p:to>
                                        <p:strVal val="visible"/>
                                      </p:to>
                                    </p:set>
                                    <p:animEffect transition="in" filter="blinds(horizontal)">
                                      <p:cBhvr>
                                        <p:cTn id="55" dur="500"/>
                                        <p:tgtEl>
                                          <p:spTgt spid="3687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wipe(left)">
                                      <p:cBhvr>
                                        <p:cTn id="60" dur="500"/>
                                        <p:tgtEl>
                                          <p:spTgt spid="1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6886"/>
                                        </p:tgtEl>
                                        <p:attrNameLst>
                                          <p:attrName>style.visibility</p:attrName>
                                        </p:attrNameLst>
                                      </p:cBhvr>
                                      <p:to>
                                        <p:strVal val="visible"/>
                                      </p:to>
                                    </p:set>
                                    <p:animEffect transition="in" filter="wipe(left)">
                                      <p:cBhvr>
                                        <p:cTn id="65" dur="500"/>
                                        <p:tgtEl>
                                          <p:spTgt spid="36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69" grpId="0" autoUpdateAnimBg="0"/>
      <p:bldP spid="36870" grpId="0"/>
      <p:bldP spid="36871" grpId="0"/>
      <p:bldP spid="36872" grpId="0" animBg="1"/>
      <p:bldP spid="36873" grpId="0"/>
      <p:bldP spid="36874" grpId="0" autoUpdateAnimBg="0"/>
      <p:bldP spid="36879" grpId="0"/>
      <p:bldP spid="36882" grpId="0" animBg="1"/>
      <p:bldP spid="36875" grpId="0" animBg="1" autoUpdateAnimBg="0"/>
      <p:bldP spid="36877" grpId="0" animBg="1" autoUpdateAnimBg="0"/>
      <p:bldP spid="36883" grpId="0" animBg="1"/>
      <p:bldP spid="36886" grpId="0"/>
      <p:bldP spid="1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8" name="Text Box 20">
            <a:extLst>
              <a:ext uri="{FF2B5EF4-FFF2-40B4-BE49-F238E27FC236}">
                <a16:creationId xmlns:a16="http://schemas.microsoft.com/office/drawing/2014/main" id="{68AA895F-F4D4-4420-AD26-F51F4F9FD296}"/>
              </a:ext>
            </a:extLst>
          </p:cNvPr>
          <p:cNvSpPr txBox="1">
            <a:spLocks noChangeArrowheads="1"/>
          </p:cNvSpPr>
          <p:nvPr/>
        </p:nvSpPr>
        <p:spPr bwMode="auto">
          <a:xfrm>
            <a:off x="642938" y="333375"/>
            <a:ext cx="8501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(3) </a:t>
            </a:r>
            <a:r>
              <a:rPr lang="zh-CN" altLang="en-US">
                <a:solidFill>
                  <a:schemeClr val="bg1"/>
                </a:solidFill>
                <a:latin typeface="仿宋_GB2312"/>
              </a:rPr>
              <a:t>平衡态的气体</a:t>
            </a:r>
            <a:r>
              <a:rPr lang="zh-CN" altLang="en-US">
                <a:solidFill>
                  <a:schemeClr val="bg1"/>
                </a:solidFill>
              </a:rPr>
              <a:t>系统可用一组确定的宏观量 </a:t>
            </a:r>
            <a:r>
              <a:rPr lang="en-US" altLang="zh-CN">
                <a:solidFill>
                  <a:schemeClr val="bg1"/>
                </a:solidFill>
              </a:rPr>
              <a:t>( </a:t>
            </a:r>
            <a:r>
              <a:rPr lang="en-US" altLang="zh-CN" i="1">
                <a:solidFill>
                  <a:srgbClr val="66FFFF"/>
                </a:solidFill>
              </a:rPr>
              <a:t>p</a:t>
            </a:r>
            <a:r>
              <a:rPr lang="en-US" altLang="zh-CN">
                <a:solidFill>
                  <a:srgbClr val="66FFFF"/>
                </a:solidFill>
              </a:rPr>
              <a:t>, </a:t>
            </a:r>
            <a:r>
              <a:rPr lang="en-US" altLang="zh-CN" i="1">
                <a:solidFill>
                  <a:srgbClr val="66FFFF"/>
                </a:solidFill>
              </a:rPr>
              <a:t>V</a:t>
            </a:r>
            <a:r>
              <a:rPr lang="en-US" altLang="zh-CN">
                <a:solidFill>
                  <a:srgbClr val="66FFFF"/>
                </a:solidFill>
              </a:rPr>
              <a:t>, </a:t>
            </a:r>
            <a:r>
              <a:rPr lang="en-US" altLang="zh-CN" i="1">
                <a:solidFill>
                  <a:srgbClr val="66FFFF"/>
                </a:solidFill>
              </a:rPr>
              <a:t>T </a:t>
            </a:r>
            <a:r>
              <a:rPr lang="en-US" altLang="zh-CN">
                <a:solidFill>
                  <a:schemeClr val="bg1"/>
                </a:solidFill>
              </a:rPr>
              <a:t>) </a:t>
            </a:r>
            <a:r>
              <a:rPr lang="zh-CN" altLang="en-US">
                <a:solidFill>
                  <a:schemeClr val="bg1"/>
                </a:solidFill>
              </a:rPr>
              <a:t>表示</a:t>
            </a:r>
          </a:p>
        </p:txBody>
      </p:sp>
      <p:sp>
        <p:nvSpPr>
          <p:cNvPr id="22550" name="Text Box 22">
            <a:extLst>
              <a:ext uri="{FF2B5EF4-FFF2-40B4-BE49-F238E27FC236}">
                <a16:creationId xmlns:a16="http://schemas.microsoft.com/office/drawing/2014/main" id="{7C71EAA8-3593-43FD-A160-4D0F186B46BA}"/>
              </a:ext>
            </a:extLst>
          </p:cNvPr>
          <p:cNvSpPr txBox="1">
            <a:spLocks noChangeArrowheads="1"/>
          </p:cNvSpPr>
          <p:nvPr/>
        </p:nvSpPr>
        <p:spPr bwMode="auto">
          <a:xfrm>
            <a:off x="663575" y="884238"/>
            <a:ext cx="805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rPr>
              <a:t>(4) </a:t>
            </a:r>
            <a:r>
              <a:rPr lang="zh-CN" altLang="en-US">
                <a:solidFill>
                  <a:schemeClr val="bg1"/>
                </a:solidFill>
                <a:latin typeface="仿宋_GB2312"/>
              </a:rPr>
              <a:t>平衡态是一种</a:t>
            </a:r>
            <a:r>
              <a:rPr lang="zh-CN" altLang="en-US">
                <a:solidFill>
                  <a:schemeClr val="bg1"/>
                </a:solidFill>
              </a:rPr>
              <a:t>理想状态（</a:t>
            </a:r>
            <a:r>
              <a:rPr lang="zh-CN" altLang="en-US">
                <a:solidFill>
                  <a:srgbClr val="FFFF00"/>
                </a:solidFill>
              </a:rPr>
              <a:t>条件</a:t>
            </a:r>
            <a:r>
              <a:rPr lang="zh-CN" altLang="en-US">
                <a:solidFill>
                  <a:schemeClr val="bg1"/>
                </a:solidFill>
              </a:rPr>
              <a:t>：</a:t>
            </a:r>
            <a:r>
              <a:rPr lang="zh-CN" altLang="en-US" i="1" u="sng">
                <a:solidFill>
                  <a:schemeClr val="bg1"/>
                </a:solidFill>
              </a:rPr>
              <a:t>不受外界影响</a:t>
            </a:r>
            <a:r>
              <a:rPr lang="zh-CN" altLang="en-US">
                <a:solidFill>
                  <a:schemeClr val="bg1"/>
                </a:solidFill>
              </a:rPr>
              <a:t>，</a:t>
            </a:r>
            <a:r>
              <a:rPr lang="zh-CN" altLang="en-US" i="1" u="sng">
                <a:solidFill>
                  <a:schemeClr val="bg1"/>
                </a:solidFill>
              </a:rPr>
              <a:t>宏观性质不随时间变化</a:t>
            </a:r>
            <a:r>
              <a:rPr lang="zh-CN" altLang="en-US">
                <a:solidFill>
                  <a:schemeClr val="bg1"/>
                </a:solidFill>
              </a:rPr>
              <a:t>）。</a:t>
            </a:r>
          </a:p>
        </p:txBody>
      </p:sp>
      <p:sp>
        <p:nvSpPr>
          <p:cNvPr id="22551" name="Freeform 23">
            <a:extLst>
              <a:ext uri="{FF2B5EF4-FFF2-40B4-BE49-F238E27FC236}">
                <a16:creationId xmlns:a16="http://schemas.microsoft.com/office/drawing/2014/main" id="{BE5245DB-6126-44E0-A219-ED438D638765}"/>
              </a:ext>
            </a:extLst>
          </p:cNvPr>
          <p:cNvSpPr>
            <a:spLocks/>
          </p:cNvSpPr>
          <p:nvPr/>
        </p:nvSpPr>
        <p:spPr bwMode="auto">
          <a:xfrm>
            <a:off x="2700338" y="3355975"/>
            <a:ext cx="4343400" cy="234950"/>
          </a:xfrm>
          <a:custGeom>
            <a:avLst/>
            <a:gdLst>
              <a:gd name="T0" fmla="*/ 0 w 2736"/>
              <a:gd name="T1" fmla="*/ 0 h 148"/>
              <a:gd name="T2" fmla="*/ 2147483646 w 2736"/>
              <a:gd name="T3" fmla="*/ 2147483646 h 148"/>
              <a:gd name="T4" fmla="*/ 2147483646 w 2736"/>
              <a:gd name="T5" fmla="*/ 2147483646 h 148"/>
              <a:gd name="T6" fmla="*/ 2147483646 w 2736"/>
              <a:gd name="T7" fmla="*/ 2147483646 h 148"/>
              <a:gd name="T8" fmla="*/ 2147483646 w 2736"/>
              <a:gd name="T9" fmla="*/ 2147483646 h 148"/>
              <a:gd name="T10" fmla="*/ 2147483646 w 2736"/>
              <a:gd name="T11" fmla="*/ 2147483646 h 148"/>
              <a:gd name="T12" fmla="*/ 0 60000 65536"/>
              <a:gd name="T13" fmla="*/ 0 60000 65536"/>
              <a:gd name="T14" fmla="*/ 0 60000 65536"/>
              <a:gd name="T15" fmla="*/ 0 60000 65536"/>
              <a:gd name="T16" fmla="*/ 0 60000 65536"/>
              <a:gd name="T17" fmla="*/ 0 60000 65536"/>
              <a:gd name="T18" fmla="*/ 0 w 2736"/>
              <a:gd name="T19" fmla="*/ 0 h 148"/>
              <a:gd name="T20" fmla="*/ 2736 w 2736"/>
              <a:gd name="T21" fmla="*/ 148 h 148"/>
            </a:gdLst>
            <a:ahLst/>
            <a:cxnLst>
              <a:cxn ang="T12">
                <a:pos x="T0" y="T1"/>
              </a:cxn>
              <a:cxn ang="T13">
                <a:pos x="T2" y="T3"/>
              </a:cxn>
              <a:cxn ang="T14">
                <a:pos x="T4" y="T5"/>
              </a:cxn>
              <a:cxn ang="T15">
                <a:pos x="T6" y="T7"/>
              </a:cxn>
              <a:cxn ang="T16">
                <a:pos x="T8" y="T9"/>
              </a:cxn>
              <a:cxn ang="T17">
                <a:pos x="T10" y="T11"/>
              </a:cxn>
            </a:cxnLst>
            <a:rect l="T18" t="T19" r="T20" b="T21"/>
            <a:pathLst>
              <a:path w="2736" h="148">
                <a:moveTo>
                  <a:pt x="0" y="0"/>
                </a:moveTo>
                <a:cubicBezTo>
                  <a:pt x="128" y="48"/>
                  <a:pt x="256" y="96"/>
                  <a:pt x="408" y="120"/>
                </a:cubicBezTo>
                <a:cubicBezTo>
                  <a:pt x="560" y="144"/>
                  <a:pt x="736" y="140"/>
                  <a:pt x="912" y="144"/>
                </a:cubicBezTo>
                <a:cubicBezTo>
                  <a:pt x="1088" y="148"/>
                  <a:pt x="1268" y="144"/>
                  <a:pt x="1464" y="144"/>
                </a:cubicBezTo>
                <a:cubicBezTo>
                  <a:pt x="1660" y="144"/>
                  <a:pt x="1876" y="144"/>
                  <a:pt x="2088" y="144"/>
                </a:cubicBezTo>
                <a:cubicBezTo>
                  <a:pt x="2300" y="144"/>
                  <a:pt x="2628" y="144"/>
                  <a:pt x="2736" y="144"/>
                </a:cubicBezTo>
              </a:path>
            </a:pathLst>
          </a:custGeom>
          <a:noFill/>
          <a:ln w="12700" cap="sq">
            <a:solidFill>
              <a:srgbClr val="FFFF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22552" name="Text Box 24">
            <a:extLst>
              <a:ext uri="{FF2B5EF4-FFF2-40B4-BE49-F238E27FC236}">
                <a16:creationId xmlns:a16="http://schemas.microsoft.com/office/drawing/2014/main" id="{EBB41C27-7D73-4B19-943C-B91EBC8C714A}"/>
              </a:ext>
            </a:extLst>
          </p:cNvPr>
          <p:cNvSpPr txBox="1">
            <a:spLocks noChangeArrowheads="1"/>
          </p:cNvSpPr>
          <p:nvPr/>
        </p:nvSpPr>
        <p:spPr bwMode="auto">
          <a:xfrm>
            <a:off x="214313" y="1785938"/>
            <a:ext cx="3571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66"/>
                </a:solidFill>
                <a:latin typeface="宋体" panose="02010600030101010101" pitchFamily="2" charset="-122"/>
              </a:rPr>
              <a:t>四</a:t>
            </a:r>
            <a:r>
              <a:rPr lang="en-US" altLang="zh-CN" sz="2800">
                <a:solidFill>
                  <a:srgbClr val="FFFF66"/>
                </a:solidFill>
                <a:latin typeface="宋体" panose="02010600030101010101" pitchFamily="2" charset="-122"/>
              </a:rPr>
              <a:t>.</a:t>
            </a:r>
            <a:r>
              <a:rPr lang="zh-CN" altLang="en-US" sz="2800">
                <a:solidFill>
                  <a:srgbClr val="FFFF66"/>
                </a:solidFill>
                <a:latin typeface="宋体" panose="02010600030101010101" pitchFamily="2" charset="-122"/>
              </a:rPr>
              <a:t>准静态过程</a:t>
            </a:r>
          </a:p>
        </p:txBody>
      </p:sp>
      <p:sp>
        <p:nvSpPr>
          <p:cNvPr id="22553" name="Rectangle 25">
            <a:extLst>
              <a:ext uri="{FF2B5EF4-FFF2-40B4-BE49-F238E27FC236}">
                <a16:creationId xmlns:a16="http://schemas.microsoft.com/office/drawing/2014/main" id="{A0543730-622B-467F-8830-865B0F31E75B}"/>
              </a:ext>
            </a:extLst>
          </p:cNvPr>
          <p:cNvSpPr>
            <a:spLocks noChangeArrowheads="1"/>
          </p:cNvSpPr>
          <p:nvPr/>
        </p:nvSpPr>
        <p:spPr bwMode="auto">
          <a:xfrm>
            <a:off x="2357438" y="2286000"/>
            <a:ext cx="618172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kumimoji="0" lang="zh-CN" altLang="en-US">
                <a:solidFill>
                  <a:schemeClr val="bg1"/>
                </a:solidFill>
                <a:latin typeface="Arial" panose="020B0604020202020204" pitchFamily="34" charset="0"/>
              </a:rPr>
              <a:t>热力学系统的状态随时间的变化，简称</a:t>
            </a:r>
            <a:r>
              <a:rPr kumimoji="0" lang="zh-CN" altLang="en-US">
                <a:solidFill>
                  <a:srgbClr val="00FFFF"/>
                </a:solidFill>
                <a:latin typeface="Arial" panose="020B0604020202020204" pitchFamily="34" charset="0"/>
              </a:rPr>
              <a:t>过程</a:t>
            </a:r>
          </a:p>
        </p:txBody>
      </p:sp>
      <p:sp>
        <p:nvSpPr>
          <p:cNvPr id="22554" name="Rectangle 26">
            <a:extLst>
              <a:ext uri="{FF2B5EF4-FFF2-40B4-BE49-F238E27FC236}">
                <a16:creationId xmlns:a16="http://schemas.microsoft.com/office/drawing/2014/main" id="{1AF2325B-8421-4BA4-9BCB-B891F2404DC5}"/>
              </a:ext>
            </a:extLst>
          </p:cNvPr>
          <p:cNvSpPr>
            <a:spLocks noChangeArrowheads="1"/>
          </p:cNvSpPr>
          <p:nvPr/>
        </p:nvSpPr>
        <p:spPr bwMode="auto">
          <a:xfrm>
            <a:off x="642938" y="2400300"/>
            <a:ext cx="203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66FFFF"/>
                </a:solidFill>
              </a:rPr>
              <a:t>热力学过程</a:t>
            </a:r>
          </a:p>
        </p:txBody>
      </p:sp>
      <p:sp>
        <p:nvSpPr>
          <p:cNvPr id="22555" name="Oval 27">
            <a:extLst>
              <a:ext uri="{FF2B5EF4-FFF2-40B4-BE49-F238E27FC236}">
                <a16:creationId xmlns:a16="http://schemas.microsoft.com/office/drawing/2014/main" id="{AFCB2476-C2BA-4BAA-B55A-D3526A86E09A}"/>
              </a:ext>
            </a:extLst>
          </p:cNvPr>
          <p:cNvSpPr>
            <a:spLocks noChangeArrowheads="1"/>
          </p:cNvSpPr>
          <p:nvPr/>
        </p:nvSpPr>
        <p:spPr bwMode="auto">
          <a:xfrm>
            <a:off x="2435225" y="3127375"/>
            <a:ext cx="279400" cy="28575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FF"/>
                </a:solidFill>
              </a:rPr>
              <a:t>1</a:t>
            </a:r>
          </a:p>
        </p:txBody>
      </p:sp>
      <p:sp>
        <p:nvSpPr>
          <p:cNvPr id="22556" name="Oval 28">
            <a:extLst>
              <a:ext uri="{FF2B5EF4-FFF2-40B4-BE49-F238E27FC236}">
                <a16:creationId xmlns:a16="http://schemas.microsoft.com/office/drawing/2014/main" id="{BC29B29D-5CBE-4E28-9623-3FC59DA57F93}"/>
              </a:ext>
            </a:extLst>
          </p:cNvPr>
          <p:cNvSpPr>
            <a:spLocks noChangeArrowheads="1"/>
          </p:cNvSpPr>
          <p:nvPr/>
        </p:nvSpPr>
        <p:spPr bwMode="auto">
          <a:xfrm>
            <a:off x="5867400" y="3429000"/>
            <a:ext cx="279400" cy="28575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chemeClr val="bg1"/>
              </a:solidFill>
            </a:endParaRPr>
          </a:p>
        </p:txBody>
      </p:sp>
      <p:sp>
        <p:nvSpPr>
          <p:cNvPr id="22557" name="Oval 29">
            <a:extLst>
              <a:ext uri="{FF2B5EF4-FFF2-40B4-BE49-F238E27FC236}">
                <a16:creationId xmlns:a16="http://schemas.microsoft.com/office/drawing/2014/main" id="{BD4033CE-A00C-4F6B-9647-82E9CF219BC0}"/>
              </a:ext>
            </a:extLst>
          </p:cNvPr>
          <p:cNvSpPr>
            <a:spLocks noChangeArrowheads="1"/>
          </p:cNvSpPr>
          <p:nvPr/>
        </p:nvSpPr>
        <p:spPr bwMode="auto">
          <a:xfrm>
            <a:off x="3251200" y="3368675"/>
            <a:ext cx="279400" cy="28575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chemeClr val="bg1"/>
              </a:solidFill>
            </a:endParaRPr>
          </a:p>
        </p:txBody>
      </p:sp>
      <p:sp>
        <p:nvSpPr>
          <p:cNvPr id="22558" name="Oval 30">
            <a:extLst>
              <a:ext uri="{FF2B5EF4-FFF2-40B4-BE49-F238E27FC236}">
                <a16:creationId xmlns:a16="http://schemas.microsoft.com/office/drawing/2014/main" id="{08E3B477-1D1E-4C95-910F-28D3D3AFA439}"/>
              </a:ext>
            </a:extLst>
          </p:cNvPr>
          <p:cNvSpPr>
            <a:spLocks noChangeArrowheads="1"/>
          </p:cNvSpPr>
          <p:nvPr/>
        </p:nvSpPr>
        <p:spPr bwMode="auto">
          <a:xfrm>
            <a:off x="4067175" y="3429000"/>
            <a:ext cx="279400" cy="28575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chemeClr val="bg1"/>
              </a:solidFill>
            </a:endParaRPr>
          </a:p>
        </p:txBody>
      </p:sp>
      <p:sp>
        <p:nvSpPr>
          <p:cNvPr id="22559" name="Oval 31">
            <a:extLst>
              <a:ext uri="{FF2B5EF4-FFF2-40B4-BE49-F238E27FC236}">
                <a16:creationId xmlns:a16="http://schemas.microsoft.com/office/drawing/2014/main" id="{309E866C-53F2-4BCC-B2AC-CDDD0DA0C91E}"/>
              </a:ext>
            </a:extLst>
          </p:cNvPr>
          <p:cNvSpPr>
            <a:spLocks noChangeArrowheads="1"/>
          </p:cNvSpPr>
          <p:nvPr/>
        </p:nvSpPr>
        <p:spPr bwMode="auto">
          <a:xfrm>
            <a:off x="4859338" y="3429000"/>
            <a:ext cx="279400" cy="28575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chemeClr val="bg1"/>
              </a:solidFill>
            </a:endParaRPr>
          </a:p>
        </p:txBody>
      </p:sp>
      <p:sp>
        <p:nvSpPr>
          <p:cNvPr id="22560" name="Oval 32">
            <a:extLst>
              <a:ext uri="{FF2B5EF4-FFF2-40B4-BE49-F238E27FC236}">
                <a16:creationId xmlns:a16="http://schemas.microsoft.com/office/drawing/2014/main" id="{671EE4B3-3EF0-4E26-AB3F-CA85F9EF191D}"/>
              </a:ext>
            </a:extLst>
          </p:cNvPr>
          <p:cNvSpPr>
            <a:spLocks noChangeArrowheads="1"/>
          </p:cNvSpPr>
          <p:nvPr/>
        </p:nvSpPr>
        <p:spPr bwMode="auto">
          <a:xfrm>
            <a:off x="6992938" y="3413125"/>
            <a:ext cx="279400" cy="28575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FF"/>
                </a:solidFill>
              </a:rPr>
              <a:t>2</a:t>
            </a:r>
          </a:p>
        </p:txBody>
      </p:sp>
      <p:sp>
        <p:nvSpPr>
          <p:cNvPr id="22561" name="Line 33">
            <a:extLst>
              <a:ext uri="{FF2B5EF4-FFF2-40B4-BE49-F238E27FC236}">
                <a16:creationId xmlns:a16="http://schemas.microsoft.com/office/drawing/2014/main" id="{02A1EEC4-6E26-40EF-9C76-3C06E676DD2B}"/>
              </a:ext>
            </a:extLst>
          </p:cNvPr>
          <p:cNvSpPr>
            <a:spLocks noChangeShapeType="1"/>
          </p:cNvSpPr>
          <p:nvPr/>
        </p:nvSpPr>
        <p:spPr bwMode="auto">
          <a:xfrm>
            <a:off x="2787650" y="3368675"/>
            <a:ext cx="279400" cy="114300"/>
          </a:xfrm>
          <a:prstGeom prst="line">
            <a:avLst/>
          </a:prstGeom>
          <a:noFill/>
          <a:ln w="38100" cap="sq">
            <a:solidFill>
              <a:srgbClr val="FF99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62" name="Line 34">
            <a:extLst>
              <a:ext uri="{FF2B5EF4-FFF2-40B4-BE49-F238E27FC236}">
                <a16:creationId xmlns:a16="http://schemas.microsoft.com/office/drawing/2014/main" id="{64A0459A-DCE8-4AEC-8EE6-A3EB90296288}"/>
              </a:ext>
            </a:extLst>
          </p:cNvPr>
          <p:cNvSpPr>
            <a:spLocks noChangeShapeType="1"/>
          </p:cNvSpPr>
          <p:nvPr/>
        </p:nvSpPr>
        <p:spPr bwMode="auto">
          <a:xfrm>
            <a:off x="3635375" y="3571875"/>
            <a:ext cx="238125" cy="0"/>
          </a:xfrm>
          <a:prstGeom prst="line">
            <a:avLst/>
          </a:prstGeom>
          <a:noFill/>
          <a:ln w="38100" cap="sq">
            <a:solidFill>
              <a:srgbClr val="FF99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63" name="Line 35">
            <a:extLst>
              <a:ext uri="{FF2B5EF4-FFF2-40B4-BE49-F238E27FC236}">
                <a16:creationId xmlns:a16="http://schemas.microsoft.com/office/drawing/2014/main" id="{1D57A0C0-F157-4762-A1FB-7CF22FD36F21}"/>
              </a:ext>
            </a:extLst>
          </p:cNvPr>
          <p:cNvSpPr>
            <a:spLocks noChangeShapeType="1"/>
          </p:cNvSpPr>
          <p:nvPr/>
        </p:nvSpPr>
        <p:spPr bwMode="auto">
          <a:xfrm>
            <a:off x="6443663" y="3571875"/>
            <a:ext cx="238125" cy="0"/>
          </a:xfrm>
          <a:prstGeom prst="line">
            <a:avLst/>
          </a:prstGeom>
          <a:noFill/>
          <a:ln w="38100" cap="sq">
            <a:solidFill>
              <a:srgbClr val="FF9900"/>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36">
            <a:extLst>
              <a:ext uri="{FF2B5EF4-FFF2-40B4-BE49-F238E27FC236}">
                <a16:creationId xmlns:a16="http://schemas.microsoft.com/office/drawing/2014/main" id="{F56F26FE-6649-448C-ADCF-332EE1357F9D}"/>
              </a:ext>
            </a:extLst>
          </p:cNvPr>
          <p:cNvGrpSpPr>
            <a:grpSpLocks/>
          </p:cNvGrpSpPr>
          <p:nvPr/>
        </p:nvGrpSpPr>
        <p:grpSpPr bwMode="auto">
          <a:xfrm>
            <a:off x="5257800" y="3984625"/>
            <a:ext cx="2828925" cy="1046163"/>
            <a:chOff x="3312" y="1723"/>
            <a:chExt cx="1782" cy="659"/>
          </a:xfrm>
        </p:grpSpPr>
        <p:sp>
          <p:nvSpPr>
            <p:cNvPr id="38938" name="Rectangle 37" descr="5%">
              <a:extLst>
                <a:ext uri="{FF2B5EF4-FFF2-40B4-BE49-F238E27FC236}">
                  <a16:creationId xmlns:a16="http://schemas.microsoft.com/office/drawing/2014/main" id="{D003237E-F2AA-46C9-9025-11F8A6AFC017}"/>
                </a:ext>
              </a:extLst>
            </p:cNvPr>
            <p:cNvSpPr>
              <a:spLocks noChangeArrowheads="1"/>
            </p:cNvSpPr>
            <p:nvPr/>
          </p:nvSpPr>
          <p:spPr bwMode="auto">
            <a:xfrm rot="5400000">
              <a:off x="3884" y="1172"/>
              <a:ext cx="659" cy="1761"/>
            </a:xfrm>
            <a:prstGeom prst="rect">
              <a:avLst/>
            </a:prstGeom>
            <a:blipFill dpi="0" rotWithShape="0">
              <a:blip r:embed="rId3"/>
              <a:srcRect/>
              <a:tile tx="0" ty="0" sx="100000" sy="100000" flip="none" algn="tl"/>
            </a:blipFill>
            <a:ln w="76200" cap="sq">
              <a:solidFill>
                <a:srgbClr val="969696"/>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8939" name="Rectangle 38">
              <a:extLst>
                <a:ext uri="{FF2B5EF4-FFF2-40B4-BE49-F238E27FC236}">
                  <a16:creationId xmlns:a16="http://schemas.microsoft.com/office/drawing/2014/main" id="{E4B8D59E-2281-466F-8EC4-54CFA1A855D1}"/>
                </a:ext>
              </a:extLst>
            </p:cNvPr>
            <p:cNvSpPr>
              <a:spLocks noChangeArrowheads="1"/>
            </p:cNvSpPr>
            <p:nvPr/>
          </p:nvSpPr>
          <p:spPr bwMode="auto">
            <a:xfrm rot="5400000">
              <a:off x="3710" y="1982"/>
              <a:ext cx="627" cy="149"/>
            </a:xfrm>
            <a:prstGeom prst="rect">
              <a:avLst/>
            </a:prstGeom>
            <a:gradFill rotWithShape="0">
              <a:gsLst>
                <a:gs pos="0">
                  <a:srgbClr val="765E2F"/>
                </a:gs>
                <a:gs pos="50000">
                  <a:srgbClr val="FFCC66"/>
                </a:gs>
                <a:gs pos="100000">
                  <a:srgbClr val="765E2F"/>
                </a:gs>
              </a:gsLst>
              <a:lin ang="540000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8940" name="Rectangle 39">
              <a:extLst>
                <a:ext uri="{FF2B5EF4-FFF2-40B4-BE49-F238E27FC236}">
                  <a16:creationId xmlns:a16="http://schemas.microsoft.com/office/drawing/2014/main" id="{C85DAD12-6BE4-46AF-B8C1-9CC652D1B756}"/>
                </a:ext>
              </a:extLst>
            </p:cNvPr>
            <p:cNvSpPr>
              <a:spLocks noChangeArrowheads="1"/>
            </p:cNvSpPr>
            <p:nvPr/>
          </p:nvSpPr>
          <p:spPr bwMode="auto">
            <a:xfrm>
              <a:off x="3312" y="1747"/>
              <a:ext cx="637" cy="605"/>
            </a:xfrm>
            <a:prstGeom prst="rect">
              <a:avLst/>
            </a:prstGeom>
            <a:solidFill>
              <a:srgbClr val="FFFFFF"/>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8941" name="AutoShape 40">
              <a:extLst>
                <a:ext uri="{FF2B5EF4-FFF2-40B4-BE49-F238E27FC236}">
                  <a16:creationId xmlns:a16="http://schemas.microsoft.com/office/drawing/2014/main" id="{863DD8D9-2EF7-4CAB-BBBF-900CD0F74E85}"/>
                </a:ext>
              </a:extLst>
            </p:cNvPr>
            <p:cNvSpPr>
              <a:spLocks noChangeArrowheads="1"/>
            </p:cNvSpPr>
            <p:nvPr/>
          </p:nvSpPr>
          <p:spPr bwMode="auto">
            <a:xfrm rot="5400000">
              <a:off x="3647" y="1913"/>
              <a:ext cx="305" cy="297"/>
            </a:xfrm>
            <a:prstGeom prst="upArrow">
              <a:avLst>
                <a:gd name="adj1" fmla="val 39185"/>
                <a:gd name="adj2" fmla="val 47213"/>
              </a:avLst>
            </a:prstGeom>
            <a:solidFill>
              <a:srgbClr val="FF0033"/>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8942" name="Oval 41">
              <a:extLst>
                <a:ext uri="{FF2B5EF4-FFF2-40B4-BE49-F238E27FC236}">
                  <a16:creationId xmlns:a16="http://schemas.microsoft.com/office/drawing/2014/main" id="{FEC7E990-5B3C-47EE-B3CB-6CDCF1999B3E}"/>
                </a:ext>
              </a:extLst>
            </p:cNvPr>
            <p:cNvSpPr>
              <a:spLocks noChangeArrowheads="1"/>
            </p:cNvSpPr>
            <p:nvPr/>
          </p:nvSpPr>
          <p:spPr bwMode="auto">
            <a:xfrm>
              <a:off x="4512" y="1968"/>
              <a:ext cx="176" cy="18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FF"/>
                  </a:solidFill>
                </a:rPr>
                <a:t>2</a:t>
              </a:r>
            </a:p>
          </p:txBody>
        </p:sp>
      </p:grpSp>
      <p:grpSp>
        <p:nvGrpSpPr>
          <p:cNvPr id="3" name="Group 42">
            <a:extLst>
              <a:ext uri="{FF2B5EF4-FFF2-40B4-BE49-F238E27FC236}">
                <a16:creationId xmlns:a16="http://schemas.microsoft.com/office/drawing/2014/main" id="{EA7B5474-5AFC-4A8A-8FEF-2C65CBF46676}"/>
              </a:ext>
            </a:extLst>
          </p:cNvPr>
          <p:cNvGrpSpPr>
            <a:grpSpLocks/>
          </p:cNvGrpSpPr>
          <p:nvPr/>
        </p:nvGrpSpPr>
        <p:grpSpPr bwMode="auto">
          <a:xfrm>
            <a:off x="1103313" y="4022725"/>
            <a:ext cx="3325812" cy="1046163"/>
            <a:chOff x="695" y="1747"/>
            <a:chExt cx="2095" cy="659"/>
          </a:xfrm>
        </p:grpSpPr>
        <p:sp>
          <p:nvSpPr>
            <p:cNvPr id="38934" name="Rectangle 43" descr="5%">
              <a:extLst>
                <a:ext uri="{FF2B5EF4-FFF2-40B4-BE49-F238E27FC236}">
                  <a16:creationId xmlns:a16="http://schemas.microsoft.com/office/drawing/2014/main" id="{21930372-9300-41F6-B386-CE6CB5130407}"/>
                </a:ext>
              </a:extLst>
            </p:cNvPr>
            <p:cNvSpPr>
              <a:spLocks noChangeArrowheads="1"/>
            </p:cNvSpPr>
            <p:nvPr/>
          </p:nvSpPr>
          <p:spPr bwMode="auto">
            <a:xfrm rot="5400000">
              <a:off x="1580" y="1196"/>
              <a:ext cx="659" cy="1761"/>
            </a:xfrm>
            <a:prstGeom prst="rect">
              <a:avLst/>
            </a:prstGeom>
            <a:blipFill dpi="0" rotWithShape="0">
              <a:blip r:embed="rId3"/>
              <a:srcRect/>
              <a:tile tx="0" ty="0" sx="100000" sy="100000" flip="none" algn="tl"/>
            </a:blipFill>
            <a:ln w="76200" cap="sq">
              <a:solidFill>
                <a:srgbClr val="969696"/>
              </a:solidFill>
              <a:miter lim="800000"/>
              <a:headEnd type="none" w="sm" len="sm"/>
              <a:tailEnd type="none" w="sm" len="sm"/>
            </a:ln>
          </p:spPr>
          <p:txBody>
            <a:bodyPr rot="10800000" vert="eaVert"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3600">
                <a:solidFill>
                  <a:schemeClr val="bg1"/>
                </a:solidFill>
              </a:endParaRPr>
            </a:p>
          </p:txBody>
        </p:sp>
        <p:sp>
          <p:nvSpPr>
            <p:cNvPr id="38935" name="Rectangle 44">
              <a:extLst>
                <a:ext uri="{FF2B5EF4-FFF2-40B4-BE49-F238E27FC236}">
                  <a16:creationId xmlns:a16="http://schemas.microsoft.com/office/drawing/2014/main" id="{0D1476C3-C918-46F8-A1EE-5D69A007FBB4}"/>
                </a:ext>
              </a:extLst>
            </p:cNvPr>
            <p:cNvSpPr>
              <a:spLocks noChangeArrowheads="1"/>
            </p:cNvSpPr>
            <p:nvPr/>
          </p:nvSpPr>
          <p:spPr bwMode="auto">
            <a:xfrm rot="5400000">
              <a:off x="766" y="2010"/>
              <a:ext cx="627" cy="149"/>
            </a:xfrm>
            <a:prstGeom prst="rect">
              <a:avLst/>
            </a:prstGeom>
            <a:gradFill rotWithShape="0">
              <a:gsLst>
                <a:gs pos="0">
                  <a:srgbClr val="765E2F"/>
                </a:gs>
                <a:gs pos="50000">
                  <a:srgbClr val="FFCC66"/>
                </a:gs>
                <a:gs pos="100000">
                  <a:srgbClr val="765E2F"/>
                </a:gs>
              </a:gsLst>
              <a:lin ang="540000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8936" name="AutoShape 45">
              <a:extLst>
                <a:ext uri="{FF2B5EF4-FFF2-40B4-BE49-F238E27FC236}">
                  <a16:creationId xmlns:a16="http://schemas.microsoft.com/office/drawing/2014/main" id="{72FD8530-8EB3-46DE-B7D3-A86CDD062A5B}"/>
                </a:ext>
              </a:extLst>
            </p:cNvPr>
            <p:cNvSpPr>
              <a:spLocks noChangeArrowheads="1"/>
            </p:cNvSpPr>
            <p:nvPr/>
          </p:nvSpPr>
          <p:spPr bwMode="auto">
            <a:xfrm rot="5400000">
              <a:off x="691" y="1913"/>
              <a:ext cx="305" cy="297"/>
            </a:xfrm>
            <a:prstGeom prst="upArrow">
              <a:avLst>
                <a:gd name="adj1" fmla="val 39185"/>
                <a:gd name="adj2" fmla="val 47213"/>
              </a:avLst>
            </a:prstGeom>
            <a:solidFill>
              <a:srgbClr val="FF0033"/>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38937" name="Oval 46">
              <a:extLst>
                <a:ext uri="{FF2B5EF4-FFF2-40B4-BE49-F238E27FC236}">
                  <a16:creationId xmlns:a16="http://schemas.microsoft.com/office/drawing/2014/main" id="{B54DBC62-9683-4C17-8864-3B2CF4576C5D}"/>
                </a:ext>
              </a:extLst>
            </p:cNvPr>
            <p:cNvSpPr>
              <a:spLocks noChangeArrowheads="1"/>
            </p:cNvSpPr>
            <p:nvPr/>
          </p:nvSpPr>
          <p:spPr bwMode="auto">
            <a:xfrm>
              <a:off x="1912" y="1968"/>
              <a:ext cx="176" cy="180"/>
            </a:xfrm>
            <a:prstGeom prst="ellipse">
              <a:avLst/>
            </a:prstGeom>
            <a:solidFill>
              <a:srgbClr val="00FFFF"/>
            </a:solidFill>
            <a:ln w="12700" cap="sq">
              <a:solidFill>
                <a:srgbClr val="FF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0000FF"/>
                  </a:solidFill>
                </a:rPr>
                <a:t>1</a:t>
              </a:r>
            </a:p>
          </p:txBody>
        </p:sp>
      </p:grpSp>
      <p:sp>
        <p:nvSpPr>
          <p:cNvPr id="22575" name="Rectangle 47">
            <a:extLst>
              <a:ext uri="{FF2B5EF4-FFF2-40B4-BE49-F238E27FC236}">
                <a16:creationId xmlns:a16="http://schemas.microsoft.com/office/drawing/2014/main" id="{6F6233AB-08AC-422C-93AD-BB228E2A5C96}"/>
              </a:ext>
            </a:extLst>
          </p:cNvPr>
          <p:cNvSpPr>
            <a:spLocks noChangeArrowheads="1"/>
          </p:cNvSpPr>
          <p:nvPr/>
        </p:nvSpPr>
        <p:spPr bwMode="auto">
          <a:xfrm>
            <a:off x="730250" y="5429250"/>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FF00"/>
                </a:solidFill>
                <a:latin typeface="宋体" panose="02010600030101010101" pitchFamily="2" charset="-122"/>
              </a:rPr>
              <a:t>准静态过程</a:t>
            </a:r>
            <a:r>
              <a:rPr lang="en-US" altLang="zh-CN">
                <a:solidFill>
                  <a:srgbClr val="FFFF00"/>
                </a:solidFill>
                <a:latin typeface="宋体" panose="02010600030101010101" pitchFamily="2" charset="-122"/>
              </a:rPr>
              <a:t>:</a:t>
            </a:r>
            <a:endParaRPr lang="zh-CN" altLang="en-US">
              <a:solidFill>
                <a:srgbClr val="FFFF00"/>
              </a:solidFill>
              <a:latin typeface="宋体" panose="02010600030101010101" pitchFamily="2" charset="-122"/>
            </a:endParaRPr>
          </a:p>
        </p:txBody>
      </p:sp>
      <p:sp>
        <p:nvSpPr>
          <p:cNvPr id="22576" name="Rectangle 48">
            <a:extLst>
              <a:ext uri="{FF2B5EF4-FFF2-40B4-BE49-F238E27FC236}">
                <a16:creationId xmlns:a16="http://schemas.microsoft.com/office/drawing/2014/main" id="{23E9FE6F-476B-4DD8-845E-F723403F0008}"/>
              </a:ext>
            </a:extLst>
          </p:cNvPr>
          <p:cNvSpPr>
            <a:spLocks noChangeArrowheads="1"/>
          </p:cNvSpPr>
          <p:nvPr/>
        </p:nvSpPr>
        <p:spPr bwMode="auto">
          <a:xfrm>
            <a:off x="2643188" y="5421313"/>
            <a:ext cx="6000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latin typeface="宋体" panose="02010600030101010101" pitchFamily="2" charset="-122"/>
              </a:rPr>
              <a:t>在过程进行的每一时刻，系统都无限地接近平衡态。</a:t>
            </a:r>
          </a:p>
        </p:txBody>
      </p:sp>
      <p:sp>
        <p:nvSpPr>
          <p:cNvPr id="38933" name="灯片编号占位符 1">
            <a:extLst>
              <a:ext uri="{FF2B5EF4-FFF2-40B4-BE49-F238E27FC236}">
                <a16:creationId xmlns:a16="http://schemas.microsoft.com/office/drawing/2014/main" id="{668A41ED-9FA0-4626-A64D-BD8BE0DEBA86}"/>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2354A68-AEC2-4406-924D-C297D4EF4B10}" type="slidenum">
              <a:rPr lang="en-US" altLang="zh-CN" b="0">
                <a:solidFill>
                  <a:srgbClr val="FF00FF"/>
                </a:solidFill>
              </a:rPr>
              <a:pPr eaLnBrk="1" hangingPunct="1"/>
              <a:t>8</a:t>
            </a:fld>
            <a:r>
              <a:rPr lang="en-US" altLang="zh-CN" b="0">
                <a:solidFill>
                  <a:srgbClr val="FF00FF"/>
                </a:solidFill>
              </a:rPr>
              <a:t>/27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48"/>
                                        </p:tgtEl>
                                        <p:attrNameLst>
                                          <p:attrName>style.visibility</p:attrName>
                                        </p:attrNameLst>
                                      </p:cBhvr>
                                      <p:to>
                                        <p:strVal val="visible"/>
                                      </p:to>
                                    </p:set>
                                    <p:animEffect transition="in" filter="wipe(left)">
                                      <p:cBhvr>
                                        <p:cTn id="7" dur="500"/>
                                        <p:tgtEl>
                                          <p:spTgt spid="22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50"/>
                                        </p:tgtEl>
                                        <p:attrNameLst>
                                          <p:attrName>style.visibility</p:attrName>
                                        </p:attrNameLst>
                                      </p:cBhvr>
                                      <p:to>
                                        <p:strVal val="visible"/>
                                      </p:to>
                                    </p:set>
                                    <p:animEffect transition="in" filter="wipe(left)">
                                      <p:cBhvr>
                                        <p:cTn id="12" dur="500"/>
                                        <p:tgtEl>
                                          <p:spTgt spid="225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52"/>
                                        </p:tgtEl>
                                        <p:attrNameLst>
                                          <p:attrName>style.visibility</p:attrName>
                                        </p:attrNameLst>
                                      </p:cBhvr>
                                      <p:to>
                                        <p:strVal val="visible"/>
                                      </p:to>
                                    </p:set>
                                    <p:animEffect transition="in" filter="wipe(left)">
                                      <p:cBhvr>
                                        <p:cTn id="17" dur="500"/>
                                        <p:tgtEl>
                                          <p:spTgt spid="225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54"/>
                                        </p:tgtEl>
                                        <p:attrNameLst>
                                          <p:attrName>style.visibility</p:attrName>
                                        </p:attrNameLst>
                                      </p:cBhvr>
                                      <p:to>
                                        <p:strVal val="visible"/>
                                      </p:to>
                                    </p:set>
                                    <p:animEffect transition="in" filter="wipe(left)">
                                      <p:cBhvr>
                                        <p:cTn id="22" dur="500"/>
                                        <p:tgtEl>
                                          <p:spTgt spid="22554"/>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22555"/>
                                        </p:tgtEl>
                                        <p:attrNameLst>
                                          <p:attrName>style.visibility</p:attrName>
                                        </p:attrNameLst>
                                      </p:cBhvr>
                                      <p:to>
                                        <p:strVal val="visible"/>
                                      </p:to>
                                    </p:set>
                                    <p:animEffect transition="in" filter="wipe(left)">
                                      <p:cBhvr>
                                        <p:cTn id="26" dur="500"/>
                                        <p:tgtEl>
                                          <p:spTgt spid="22555"/>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22557"/>
                                        </p:tgtEl>
                                        <p:attrNameLst>
                                          <p:attrName>style.visibility</p:attrName>
                                        </p:attrNameLst>
                                      </p:cBhvr>
                                      <p:to>
                                        <p:strVal val="visible"/>
                                      </p:to>
                                    </p:set>
                                    <p:animEffect transition="in" filter="wipe(left)">
                                      <p:cBhvr>
                                        <p:cTn id="30" dur="500"/>
                                        <p:tgtEl>
                                          <p:spTgt spid="22557"/>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2558"/>
                                        </p:tgtEl>
                                        <p:attrNameLst>
                                          <p:attrName>style.visibility</p:attrName>
                                        </p:attrNameLst>
                                      </p:cBhvr>
                                      <p:to>
                                        <p:strVal val="visible"/>
                                      </p:to>
                                    </p:set>
                                    <p:animEffect transition="in" filter="wipe(left)">
                                      <p:cBhvr>
                                        <p:cTn id="34" dur="500"/>
                                        <p:tgtEl>
                                          <p:spTgt spid="22558"/>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2559"/>
                                        </p:tgtEl>
                                        <p:attrNameLst>
                                          <p:attrName>style.visibility</p:attrName>
                                        </p:attrNameLst>
                                      </p:cBhvr>
                                      <p:to>
                                        <p:strVal val="visible"/>
                                      </p:to>
                                    </p:set>
                                    <p:animEffect transition="in" filter="wipe(left)">
                                      <p:cBhvr>
                                        <p:cTn id="38" dur="500"/>
                                        <p:tgtEl>
                                          <p:spTgt spid="22559"/>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22556"/>
                                        </p:tgtEl>
                                        <p:attrNameLst>
                                          <p:attrName>style.visibility</p:attrName>
                                        </p:attrNameLst>
                                      </p:cBhvr>
                                      <p:to>
                                        <p:strVal val="visible"/>
                                      </p:to>
                                    </p:set>
                                    <p:animEffect transition="in" filter="wipe(left)">
                                      <p:cBhvr>
                                        <p:cTn id="42" dur="500"/>
                                        <p:tgtEl>
                                          <p:spTgt spid="22556"/>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22560"/>
                                        </p:tgtEl>
                                        <p:attrNameLst>
                                          <p:attrName>style.visibility</p:attrName>
                                        </p:attrNameLst>
                                      </p:cBhvr>
                                      <p:to>
                                        <p:strVal val="visible"/>
                                      </p:to>
                                    </p:set>
                                    <p:animEffect transition="in" filter="wipe(left)">
                                      <p:cBhvr>
                                        <p:cTn id="46" dur="500"/>
                                        <p:tgtEl>
                                          <p:spTgt spid="22560"/>
                                        </p:tgtEl>
                                      </p:cBhvr>
                                    </p:animEffect>
                                  </p:childTnLst>
                                </p:cTn>
                              </p:par>
                            </p:childTnLst>
                          </p:cTn>
                        </p:par>
                        <p:par>
                          <p:cTn id="47" fill="hold">
                            <p:stCondLst>
                              <p:cond delay="3500"/>
                            </p:stCondLst>
                            <p:childTnLst>
                              <p:par>
                                <p:cTn id="48" presetID="22" presetClass="entr" presetSubtype="8" fill="hold" nodeType="afterEffect">
                                  <p:stCondLst>
                                    <p:cond delay="0"/>
                                  </p:stCondLst>
                                  <p:childTnLst>
                                    <p:set>
                                      <p:cBhvr>
                                        <p:cTn id="49" dur="1" fill="hold">
                                          <p:stCondLst>
                                            <p:cond delay="0"/>
                                          </p:stCondLst>
                                        </p:cTn>
                                        <p:tgtEl>
                                          <p:spTgt spid="22561"/>
                                        </p:tgtEl>
                                        <p:attrNameLst>
                                          <p:attrName>style.visibility</p:attrName>
                                        </p:attrNameLst>
                                      </p:cBhvr>
                                      <p:to>
                                        <p:strVal val="visible"/>
                                      </p:to>
                                    </p:set>
                                    <p:animEffect transition="in" filter="wipe(left)">
                                      <p:cBhvr>
                                        <p:cTn id="50" dur="500"/>
                                        <p:tgtEl>
                                          <p:spTgt spid="22561"/>
                                        </p:tgtEl>
                                      </p:cBhvr>
                                    </p:animEffect>
                                  </p:childTnLst>
                                </p:cTn>
                              </p:par>
                            </p:childTnLst>
                          </p:cTn>
                        </p:par>
                        <p:par>
                          <p:cTn id="51" fill="hold">
                            <p:stCondLst>
                              <p:cond delay="4000"/>
                            </p:stCondLst>
                            <p:childTnLst>
                              <p:par>
                                <p:cTn id="52" presetID="22" presetClass="entr" presetSubtype="8" fill="hold" nodeType="afterEffect">
                                  <p:stCondLst>
                                    <p:cond delay="0"/>
                                  </p:stCondLst>
                                  <p:childTnLst>
                                    <p:set>
                                      <p:cBhvr>
                                        <p:cTn id="53" dur="1" fill="hold">
                                          <p:stCondLst>
                                            <p:cond delay="0"/>
                                          </p:stCondLst>
                                        </p:cTn>
                                        <p:tgtEl>
                                          <p:spTgt spid="22562"/>
                                        </p:tgtEl>
                                        <p:attrNameLst>
                                          <p:attrName>style.visibility</p:attrName>
                                        </p:attrNameLst>
                                      </p:cBhvr>
                                      <p:to>
                                        <p:strVal val="visible"/>
                                      </p:to>
                                    </p:set>
                                    <p:animEffect transition="in" filter="wipe(left)">
                                      <p:cBhvr>
                                        <p:cTn id="54" dur="500"/>
                                        <p:tgtEl>
                                          <p:spTgt spid="22562"/>
                                        </p:tgtEl>
                                      </p:cBhvr>
                                    </p:animEffect>
                                  </p:childTnLst>
                                </p:cTn>
                              </p:par>
                            </p:childTnLst>
                          </p:cTn>
                        </p:par>
                        <p:par>
                          <p:cTn id="55" fill="hold">
                            <p:stCondLst>
                              <p:cond delay="4500"/>
                            </p:stCondLst>
                            <p:childTnLst>
                              <p:par>
                                <p:cTn id="56" presetID="22" presetClass="entr" presetSubtype="8" fill="hold" nodeType="afterEffect">
                                  <p:stCondLst>
                                    <p:cond delay="0"/>
                                  </p:stCondLst>
                                  <p:childTnLst>
                                    <p:set>
                                      <p:cBhvr>
                                        <p:cTn id="57" dur="1" fill="hold">
                                          <p:stCondLst>
                                            <p:cond delay="0"/>
                                          </p:stCondLst>
                                        </p:cTn>
                                        <p:tgtEl>
                                          <p:spTgt spid="22563"/>
                                        </p:tgtEl>
                                        <p:attrNameLst>
                                          <p:attrName>style.visibility</p:attrName>
                                        </p:attrNameLst>
                                      </p:cBhvr>
                                      <p:to>
                                        <p:strVal val="visible"/>
                                      </p:to>
                                    </p:set>
                                    <p:animEffect transition="in" filter="wipe(left)">
                                      <p:cBhvr>
                                        <p:cTn id="58" dur="500"/>
                                        <p:tgtEl>
                                          <p:spTgt spid="22563"/>
                                        </p:tgtEl>
                                      </p:cBhvr>
                                    </p:animEffect>
                                  </p:childTnLst>
                                </p:cTn>
                              </p:par>
                            </p:childTnLst>
                          </p:cTn>
                        </p:par>
                        <p:par>
                          <p:cTn id="59" fill="hold">
                            <p:stCondLst>
                              <p:cond delay="5000"/>
                            </p:stCondLst>
                            <p:childTnLst>
                              <p:par>
                                <p:cTn id="60" presetID="22" presetClass="entr" presetSubtype="8" fill="hold" nodeType="afterEffect">
                                  <p:stCondLst>
                                    <p:cond delay="0"/>
                                  </p:stCondLst>
                                  <p:childTnLst>
                                    <p:set>
                                      <p:cBhvr>
                                        <p:cTn id="61" dur="1" fill="hold">
                                          <p:stCondLst>
                                            <p:cond delay="0"/>
                                          </p:stCondLst>
                                        </p:cTn>
                                        <p:tgtEl>
                                          <p:spTgt spid="22551"/>
                                        </p:tgtEl>
                                        <p:attrNameLst>
                                          <p:attrName>style.visibility</p:attrName>
                                        </p:attrNameLst>
                                      </p:cBhvr>
                                      <p:to>
                                        <p:strVal val="visible"/>
                                      </p:to>
                                    </p:set>
                                    <p:animEffect transition="in" filter="wipe(left)">
                                      <p:cBhvr>
                                        <p:cTn id="62" dur="500"/>
                                        <p:tgtEl>
                                          <p:spTgt spid="2255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553"/>
                                        </p:tgtEl>
                                        <p:attrNameLst>
                                          <p:attrName>style.visibility</p:attrName>
                                        </p:attrNameLst>
                                      </p:cBhvr>
                                      <p:to>
                                        <p:strVal val="visible"/>
                                      </p:to>
                                    </p:set>
                                    <p:animEffect transition="in" filter="wipe(left)">
                                      <p:cBhvr>
                                        <p:cTn id="67" dur="500"/>
                                        <p:tgtEl>
                                          <p:spTgt spid="2255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wipe(left)">
                                      <p:cBhvr>
                                        <p:cTn id="72" dur="500"/>
                                        <p:tgtEl>
                                          <p:spTgt spid="3"/>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22576"/>
                                        </p:tgtEl>
                                        <p:attrNameLst>
                                          <p:attrName>style.visibility</p:attrName>
                                        </p:attrNameLst>
                                      </p:cBhvr>
                                      <p:to>
                                        <p:strVal val="visible"/>
                                      </p:to>
                                    </p:set>
                                    <p:animEffect transition="in" filter="wipe(left)">
                                      <p:cBhvr>
                                        <p:cTn id="81" dur="500"/>
                                        <p:tgtEl>
                                          <p:spTgt spid="2257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1" nodeType="clickEffect">
                                  <p:stCondLst>
                                    <p:cond delay="0"/>
                                  </p:stCondLst>
                                  <p:childTnLst>
                                    <p:set>
                                      <p:cBhvr>
                                        <p:cTn id="85" dur="1" fill="hold">
                                          <p:stCondLst>
                                            <p:cond delay="0"/>
                                          </p:stCondLst>
                                        </p:cTn>
                                        <p:tgtEl>
                                          <p:spTgt spid="22575"/>
                                        </p:tgtEl>
                                        <p:attrNameLst>
                                          <p:attrName>style.visibility</p:attrName>
                                        </p:attrNameLst>
                                      </p:cBhvr>
                                      <p:to>
                                        <p:strVal val="visible"/>
                                      </p:to>
                                    </p:set>
                                    <p:animEffect transition="in" filter="dissolve">
                                      <p:cBhvr>
                                        <p:cTn id="86" dur="500"/>
                                        <p:tgtEl>
                                          <p:spTgt spid="22575"/>
                                        </p:tgtEl>
                                      </p:cBhvr>
                                    </p:animEffect>
                                  </p:childTnLst>
                                </p:cTn>
                              </p:par>
                            </p:childTnLst>
                          </p:cTn>
                        </p:par>
                        <p:par>
                          <p:cTn id="87" fill="hold" nodeType="afterGroup">
                            <p:stCondLst>
                              <p:cond delay="500"/>
                            </p:stCondLst>
                            <p:childTnLst>
                              <p:par>
                                <p:cTn id="88" presetID="6" presetClass="emph" presetSubtype="0" fill="hold" grpId="0" nodeType="afterEffect">
                                  <p:stCondLst>
                                    <p:cond delay="0"/>
                                  </p:stCondLst>
                                  <p:childTnLst>
                                    <p:animScale>
                                      <p:cBhvr>
                                        <p:cTn id="89" dur="1000" fill="hold"/>
                                        <p:tgtEl>
                                          <p:spTgt spid="22575"/>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8" grpId="0"/>
      <p:bldP spid="22550" grpId="0"/>
      <p:bldP spid="22552" grpId="0" autoUpdateAnimBg="0"/>
      <p:bldP spid="22553" grpId="0"/>
      <p:bldP spid="22554" grpId="0"/>
      <p:bldP spid="22555" grpId="0" animBg="1" autoUpdateAnimBg="0"/>
      <p:bldP spid="22556" grpId="0" animBg="1" autoUpdateAnimBg="0"/>
      <p:bldP spid="22557" grpId="0" animBg="1" autoUpdateAnimBg="0"/>
      <p:bldP spid="22558" grpId="0" animBg="1" autoUpdateAnimBg="0"/>
      <p:bldP spid="22559" grpId="0" animBg="1" autoUpdateAnimBg="0"/>
      <p:bldP spid="22560" grpId="0" animBg="1" autoUpdateAnimBg="0"/>
      <p:bldP spid="22575" grpId="0"/>
      <p:bldP spid="22575" grpId="1"/>
      <p:bldP spid="2257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AF7C2572-5672-429D-943C-3F758544466C}"/>
              </a:ext>
            </a:extLst>
          </p:cNvPr>
          <p:cNvSpPr>
            <a:spLocks noChangeArrowheads="1"/>
          </p:cNvSpPr>
          <p:nvPr/>
        </p:nvSpPr>
        <p:spPr bwMode="auto">
          <a:xfrm>
            <a:off x="785813" y="428625"/>
            <a:ext cx="230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66FFFF"/>
                </a:solidFill>
                <a:latin typeface="宋体" panose="02010600030101010101" pitchFamily="2" charset="-122"/>
              </a:rPr>
              <a:t>非准静态过程</a:t>
            </a:r>
          </a:p>
        </p:txBody>
      </p:sp>
      <p:sp>
        <p:nvSpPr>
          <p:cNvPr id="47107" name="Rectangle 3">
            <a:extLst>
              <a:ext uri="{FF2B5EF4-FFF2-40B4-BE49-F238E27FC236}">
                <a16:creationId xmlns:a16="http://schemas.microsoft.com/office/drawing/2014/main" id="{FE0A983D-7576-40D1-9CE6-48861E9CD64A}"/>
              </a:ext>
            </a:extLst>
          </p:cNvPr>
          <p:cNvSpPr>
            <a:spLocks noChangeArrowheads="1"/>
          </p:cNvSpPr>
          <p:nvPr/>
        </p:nvSpPr>
        <p:spPr bwMode="auto">
          <a:xfrm>
            <a:off x="2868613" y="379413"/>
            <a:ext cx="57753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latin typeface="宋体" panose="02010600030101010101" pitchFamily="2" charset="-122"/>
              </a:rPr>
              <a:t>系统经历一系列非平衡态的变化过程</a:t>
            </a:r>
          </a:p>
        </p:txBody>
      </p:sp>
      <p:sp>
        <p:nvSpPr>
          <p:cNvPr id="47108" name="Text Box 4">
            <a:extLst>
              <a:ext uri="{FF2B5EF4-FFF2-40B4-BE49-F238E27FC236}">
                <a16:creationId xmlns:a16="http://schemas.microsoft.com/office/drawing/2014/main" id="{18104516-4185-46C8-8EAC-EF25A0D3FF88}"/>
              </a:ext>
            </a:extLst>
          </p:cNvPr>
          <p:cNvSpPr txBox="1">
            <a:spLocks noChangeArrowheads="1"/>
          </p:cNvSpPr>
          <p:nvPr/>
        </p:nvSpPr>
        <p:spPr bwMode="auto">
          <a:xfrm>
            <a:off x="755650" y="931863"/>
            <a:ext cx="79597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a:solidFill>
                  <a:schemeClr val="bg1"/>
                </a:solidFill>
              </a:rPr>
              <a:t>实际过程是非准静态过程，但</a:t>
            </a:r>
            <a:r>
              <a:rPr lang="zh-CN" altLang="en-US">
                <a:solidFill>
                  <a:srgbClr val="FFFF00"/>
                </a:solidFill>
              </a:rPr>
              <a:t>只要过程进行的时间远大于系统的驰豫时间</a:t>
            </a:r>
            <a:r>
              <a:rPr lang="zh-CN" altLang="en-US">
                <a:solidFill>
                  <a:schemeClr val="bg1"/>
                </a:solidFill>
              </a:rPr>
              <a:t>，均可看作准静态过程。如：</a:t>
            </a:r>
            <a:r>
              <a:rPr lang="zh-CN" altLang="en-US">
                <a:solidFill>
                  <a:schemeClr val="bg1"/>
                </a:solidFill>
                <a:latin typeface="楷体_GB2312" pitchFamily="49" charset="-122"/>
              </a:rPr>
              <a:t>实际汽缸的压缩过程可看作准静态过程</a:t>
            </a:r>
            <a:endParaRPr lang="en-US" altLang="zh-CN">
              <a:solidFill>
                <a:schemeClr val="bg1"/>
              </a:solidFill>
              <a:latin typeface="楷体_GB2312" pitchFamily="49" charset="-122"/>
            </a:endParaRPr>
          </a:p>
        </p:txBody>
      </p:sp>
      <p:grpSp>
        <p:nvGrpSpPr>
          <p:cNvPr id="2" name="Group 5">
            <a:extLst>
              <a:ext uri="{FF2B5EF4-FFF2-40B4-BE49-F238E27FC236}">
                <a16:creationId xmlns:a16="http://schemas.microsoft.com/office/drawing/2014/main" id="{5EAE773A-7768-4945-8E5A-2B14C12BD798}"/>
              </a:ext>
            </a:extLst>
          </p:cNvPr>
          <p:cNvGrpSpPr>
            <a:grpSpLocks/>
          </p:cNvGrpSpPr>
          <p:nvPr/>
        </p:nvGrpSpPr>
        <p:grpSpPr bwMode="auto">
          <a:xfrm>
            <a:off x="1430338" y="2860675"/>
            <a:ext cx="2681287" cy="914400"/>
            <a:chOff x="901" y="1802"/>
            <a:chExt cx="1689" cy="576"/>
          </a:xfrm>
        </p:grpSpPr>
        <p:grpSp>
          <p:nvGrpSpPr>
            <p:cNvPr id="40988" name="Group 6">
              <a:extLst>
                <a:ext uri="{FF2B5EF4-FFF2-40B4-BE49-F238E27FC236}">
                  <a16:creationId xmlns:a16="http://schemas.microsoft.com/office/drawing/2014/main" id="{EAA171A4-5DD4-4E9E-9940-B508C2C68E13}"/>
                </a:ext>
              </a:extLst>
            </p:cNvPr>
            <p:cNvGrpSpPr>
              <a:grpSpLocks/>
            </p:cNvGrpSpPr>
            <p:nvPr/>
          </p:nvGrpSpPr>
          <p:grpSpPr bwMode="auto">
            <a:xfrm>
              <a:off x="901" y="1802"/>
              <a:ext cx="1689" cy="576"/>
              <a:chOff x="1409" y="2104"/>
              <a:chExt cx="1536" cy="576"/>
            </a:xfrm>
          </p:grpSpPr>
          <p:sp>
            <p:nvSpPr>
              <p:cNvPr id="41012" name="Line 7">
                <a:extLst>
                  <a:ext uri="{FF2B5EF4-FFF2-40B4-BE49-F238E27FC236}">
                    <a16:creationId xmlns:a16="http://schemas.microsoft.com/office/drawing/2014/main" id="{A6A2E146-ECFA-4FEB-855D-677972F26622}"/>
                  </a:ext>
                </a:extLst>
              </p:cNvPr>
              <p:cNvSpPr>
                <a:spLocks noChangeShapeType="1"/>
              </p:cNvSpPr>
              <p:nvPr/>
            </p:nvSpPr>
            <p:spPr bwMode="auto">
              <a:xfrm>
                <a:off x="1457" y="2104"/>
                <a:ext cx="1488" cy="0"/>
              </a:xfrm>
              <a:prstGeom prst="line">
                <a:avLst/>
              </a:prstGeom>
              <a:noFill/>
              <a:ln w="127000" cap="sq">
                <a:pattFill prst="wdUpDiag">
                  <a:fgClr>
                    <a:schemeClr val="accent1"/>
                  </a:fgClr>
                  <a:bgClr>
                    <a:schemeClr val="hlink"/>
                  </a:bgClr>
                </a:patt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13" name="Line 8">
                <a:extLst>
                  <a:ext uri="{FF2B5EF4-FFF2-40B4-BE49-F238E27FC236}">
                    <a16:creationId xmlns:a16="http://schemas.microsoft.com/office/drawing/2014/main" id="{37D8D77B-8351-4894-A437-99D4A00A5EDF}"/>
                  </a:ext>
                </a:extLst>
              </p:cNvPr>
              <p:cNvSpPr>
                <a:spLocks noChangeShapeType="1"/>
              </p:cNvSpPr>
              <p:nvPr/>
            </p:nvSpPr>
            <p:spPr bwMode="auto">
              <a:xfrm>
                <a:off x="1457" y="2680"/>
                <a:ext cx="1488" cy="0"/>
              </a:xfrm>
              <a:prstGeom prst="line">
                <a:avLst/>
              </a:prstGeom>
              <a:noFill/>
              <a:ln w="127000" cap="sq">
                <a:pattFill prst="wdUpDiag">
                  <a:fgClr>
                    <a:schemeClr val="accent1"/>
                  </a:fgClr>
                  <a:bgClr>
                    <a:schemeClr val="hlink"/>
                  </a:bgClr>
                </a:patt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014" name="Line 9">
                <a:extLst>
                  <a:ext uri="{FF2B5EF4-FFF2-40B4-BE49-F238E27FC236}">
                    <a16:creationId xmlns:a16="http://schemas.microsoft.com/office/drawing/2014/main" id="{F2D55111-3510-4F34-9B28-B7511CD0E9D3}"/>
                  </a:ext>
                </a:extLst>
              </p:cNvPr>
              <p:cNvSpPr>
                <a:spLocks noChangeShapeType="1"/>
              </p:cNvSpPr>
              <p:nvPr/>
            </p:nvSpPr>
            <p:spPr bwMode="auto">
              <a:xfrm>
                <a:off x="1409" y="2104"/>
                <a:ext cx="0" cy="576"/>
              </a:xfrm>
              <a:prstGeom prst="line">
                <a:avLst/>
              </a:prstGeom>
              <a:noFill/>
              <a:ln w="127000" cap="sq">
                <a:pattFill prst="wdUpDiag">
                  <a:fgClr>
                    <a:schemeClr val="accent1"/>
                  </a:fgClr>
                  <a:bgClr>
                    <a:schemeClr val="hlink"/>
                  </a:bgClr>
                </a:patt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0989" name="Group 10">
              <a:extLst>
                <a:ext uri="{FF2B5EF4-FFF2-40B4-BE49-F238E27FC236}">
                  <a16:creationId xmlns:a16="http://schemas.microsoft.com/office/drawing/2014/main" id="{077DF3BE-823E-4A7E-9E9C-2CAEE3CF1FDB}"/>
                </a:ext>
              </a:extLst>
            </p:cNvPr>
            <p:cNvGrpSpPr>
              <a:grpSpLocks/>
            </p:cNvGrpSpPr>
            <p:nvPr/>
          </p:nvGrpSpPr>
          <p:grpSpPr bwMode="auto">
            <a:xfrm>
              <a:off x="1677" y="1850"/>
              <a:ext cx="645" cy="480"/>
              <a:chOff x="2225" y="2152"/>
              <a:chExt cx="645" cy="480"/>
            </a:xfrm>
          </p:grpSpPr>
          <p:grpSp>
            <p:nvGrpSpPr>
              <p:cNvPr id="41008" name="Group 11">
                <a:extLst>
                  <a:ext uri="{FF2B5EF4-FFF2-40B4-BE49-F238E27FC236}">
                    <a16:creationId xmlns:a16="http://schemas.microsoft.com/office/drawing/2014/main" id="{0D6FDA7F-FC6E-421E-B278-C75368548B7B}"/>
                  </a:ext>
                </a:extLst>
              </p:cNvPr>
              <p:cNvGrpSpPr>
                <a:grpSpLocks/>
              </p:cNvGrpSpPr>
              <p:nvPr/>
            </p:nvGrpSpPr>
            <p:grpSpPr bwMode="auto">
              <a:xfrm>
                <a:off x="2225" y="2152"/>
                <a:ext cx="645" cy="480"/>
                <a:chOff x="4224" y="1536"/>
                <a:chExt cx="645" cy="480"/>
              </a:xfrm>
            </p:grpSpPr>
            <p:sp>
              <p:nvSpPr>
                <p:cNvPr id="47116" name="Rectangle 12">
                  <a:extLst>
                    <a:ext uri="{FF2B5EF4-FFF2-40B4-BE49-F238E27FC236}">
                      <a16:creationId xmlns:a16="http://schemas.microsoft.com/office/drawing/2014/main" id="{3F99780D-246F-4EE2-8644-6936CC2AE5CC}"/>
                    </a:ext>
                  </a:extLst>
                </p:cNvPr>
                <p:cNvSpPr>
                  <a:spLocks noChangeArrowheads="1"/>
                </p:cNvSpPr>
                <p:nvPr/>
              </p:nvSpPr>
              <p:spPr bwMode="auto">
                <a:xfrm>
                  <a:off x="4224" y="1536"/>
                  <a:ext cx="192" cy="480"/>
                </a:xfrm>
                <a:prstGeom prst="rect">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12700" cap="sq">
                  <a:noFill/>
                  <a:miter lim="800000"/>
                  <a:headEnd type="none" w="sm" len="sm"/>
                  <a:tailEnd type="none" w="sm" len="sm"/>
                </a:ln>
                <a:effectLst/>
              </p:spPr>
              <p:txBody>
                <a:bodyPr wrap="none" anchor="ctr"/>
                <a:lstStyle/>
                <a:p>
                  <a:pPr>
                    <a:defRPr/>
                  </a:pPr>
                  <a:endParaRPr kumimoji="0" lang="zh-CN" altLang="en-US">
                    <a:solidFill>
                      <a:schemeClr val="bg1"/>
                    </a:solidFill>
                  </a:endParaRPr>
                </a:p>
              </p:txBody>
            </p:sp>
            <p:sp>
              <p:nvSpPr>
                <p:cNvPr id="41011" name="Line 13">
                  <a:extLst>
                    <a:ext uri="{FF2B5EF4-FFF2-40B4-BE49-F238E27FC236}">
                      <a16:creationId xmlns:a16="http://schemas.microsoft.com/office/drawing/2014/main" id="{96EC8151-68E1-45C8-B203-72A81FD90E5E}"/>
                    </a:ext>
                  </a:extLst>
                </p:cNvPr>
                <p:cNvSpPr>
                  <a:spLocks noChangeShapeType="1"/>
                </p:cNvSpPr>
                <p:nvPr/>
              </p:nvSpPr>
              <p:spPr bwMode="auto">
                <a:xfrm>
                  <a:off x="4437" y="1776"/>
                  <a:ext cx="432" cy="0"/>
                </a:xfrm>
                <a:prstGeom prst="line">
                  <a:avLst/>
                </a:prstGeom>
                <a:noFill/>
                <a:ln w="101600" cap="sq">
                  <a:solidFill>
                    <a:srgbClr val="009999"/>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41009" name="Text Box 14">
                <a:extLst>
                  <a:ext uri="{FF2B5EF4-FFF2-40B4-BE49-F238E27FC236}">
                    <a16:creationId xmlns:a16="http://schemas.microsoft.com/office/drawing/2014/main" id="{E3704D04-E9F3-4BD4-9F60-5088DA55AE44}"/>
                  </a:ext>
                </a:extLst>
              </p:cNvPr>
              <p:cNvSpPr txBox="1">
                <a:spLocks noChangeArrowheads="1"/>
              </p:cNvSpPr>
              <p:nvPr/>
            </p:nvSpPr>
            <p:spPr bwMode="auto">
              <a:xfrm>
                <a:off x="2225" y="22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rPr>
                  <a:t>S</a:t>
                </a:r>
              </a:p>
            </p:txBody>
          </p:sp>
        </p:grpSp>
        <p:grpSp>
          <p:nvGrpSpPr>
            <p:cNvPr id="40990" name="Group 15">
              <a:extLst>
                <a:ext uri="{FF2B5EF4-FFF2-40B4-BE49-F238E27FC236}">
                  <a16:creationId xmlns:a16="http://schemas.microsoft.com/office/drawing/2014/main" id="{2DFC5784-70AD-45C0-BFDC-8791079B971D}"/>
                </a:ext>
              </a:extLst>
            </p:cNvPr>
            <p:cNvGrpSpPr>
              <a:grpSpLocks/>
            </p:cNvGrpSpPr>
            <p:nvPr/>
          </p:nvGrpSpPr>
          <p:grpSpPr bwMode="auto">
            <a:xfrm>
              <a:off x="945" y="1865"/>
              <a:ext cx="707" cy="475"/>
              <a:chOff x="1946" y="1933"/>
              <a:chExt cx="707" cy="475"/>
            </a:xfrm>
          </p:grpSpPr>
          <p:sp>
            <p:nvSpPr>
              <p:cNvPr id="40991" name="Oval 16">
                <a:extLst>
                  <a:ext uri="{FF2B5EF4-FFF2-40B4-BE49-F238E27FC236}">
                    <a16:creationId xmlns:a16="http://schemas.microsoft.com/office/drawing/2014/main" id="{9830C0C8-A1C2-4BE4-B94A-1067B92EC81B}"/>
                  </a:ext>
                </a:extLst>
              </p:cNvPr>
              <p:cNvSpPr>
                <a:spLocks noChangeArrowheads="1"/>
              </p:cNvSpPr>
              <p:nvPr/>
            </p:nvSpPr>
            <p:spPr bwMode="auto">
              <a:xfrm>
                <a:off x="1955" y="1952"/>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0992" name="Oval 17">
                <a:extLst>
                  <a:ext uri="{FF2B5EF4-FFF2-40B4-BE49-F238E27FC236}">
                    <a16:creationId xmlns:a16="http://schemas.microsoft.com/office/drawing/2014/main" id="{B3D5459A-7F9C-42CB-8E1D-77E8DF234DD1}"/>
                  </a:ext>
                </a:extLst>
              </p:cNvPr>
              <p:cNvSpPr>
                <a:spLocks noChangeArrowheads="1"/>
              </p:cNvSpPr>
              <p:nvPr/>
            </p:nvSpPr>
            <p:spPr bwMode="auto">
              <a:xfrm>
                <a:off x="2051" y="2048"/>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0993" name="Oval 18">
                <a:extLst>
                  <a:ext uri="{FF2B5EF4-FFF2-40B4-BE49-F238E27FC236}">
                    <a16:creationId xmlns:a16="http://schemas.microsoft.com/office/drawing/2014/main" id="{0D522458-0054-4F8B-9BF8-3A9F8FCE8039}"/>
                  </a:ext>
                </a:extLst>
              </p:cNvPr>
              <p:cNvSpPr>
                <a:spLocks noChangeArrowheads="1"/>
              </p:cNvSpPr>
              <p:nvPr/>
            </p:nvSpPr>
            <p:spPr bwMode="auto">
              <a:xfrm>
                <a:off x="2081" y="2228"/>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0994" name="Oval 19">
                <a:extLst>
                  <a:ext uri="{FF2B5EF4-FFF2-40B4-BE49-F238E27FC236}">
                    <a16:creationId xmlns:a16="http://schemas.microsoft.com/office/drawing/2014/main" id="{ED69E0B0-6972-4E99-992E-2A5F92E38120}"/>
                  </a:ext>
                </a:extLst>
              </p:cNvPr>
              <p:cNvSpPr>
                <a:spLocks noChangeArrowheads="1"/>
              </p:cNvSpPr>
              <p:nvPr/>
            </p:nvSpPr>
            <p:spPr bwMode="auto">
              <a:xfrm>
                <a:off x="2243" y="2240"/>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0995" name="Oval 20">
                <a:extLst>
                  <a:ext uri="{FF2B5EF4-FFF2-40B4-BE49-F238E27FC236}">
                    <a16:creationId xmlns:a16="http://schemas.microsoft.com/office/drawing/2014/main" id="{E8B4EC89-3D73-4A6E-9EB2-DE8071F7AC8E}"/>
                  </a:ext>
                </a:extLst>
              </p:cNvPr>
              <p:cNvSpPr>
                <a:spLocks noChangeArrowheads="1"/>
              </p:cNvSpPr>
              <p:nvPr/>
            </p:nvSpPr>
            <p:spPr bwMode="auto">
              <a:xfrm>
                <a:off x="2396" y="2163"/>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0996" name="Oval 21">
                <a:extLst>
                  <a:ext uri="{FF2B5EF4-FFF2-40B4-BE49-F238E27FC236}">
                    <a16:creationId xmlns:a16="http://schemas.microsoft.com/office/drawing/2014/main" id="{B14C981C-0C95-48EE-AC66-DF9C6E52FD9E}"/>
                  </a:ext>
                </a:extLst>
              </p:cNvPr>
              <p:cNvSpPr>
                <a:spLocks noChangeArrowheads="1"/>
              </p:cNvSpPr>
              <p:nvPr/>
            </p:nvSpPr>
            <p:spPr bwMode="auto">
              <a:xfrm>
                <a:off x="2441" y="1952"/>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0997" name="Oval 22">
                <a:extLst>
                  <a:ext uri="{FF2B5EF4-FFF2-40B4-BE49-F238E27FC236}">
                    <a16:creationId xmlns:a16="http://schemas.microsoft.com/office/drawing/2014/main" id="{382C4152-5C83-4372-B894-02DCAEAB1DE9}"/>
                  </a:ext>
                </a:extLst>
              </p:cNvPr>
              <p:cNvSpPr>
                <a:spLocks noChangeArrowheads="1"/>
              </p:cNvSpPr>
              <p:nvPr/>
            </p:nvSpPr>
            <p:spPr bwMode="auto">
              <a:xfrm>
                <a:off x="2332" y="2028"/>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0998" name="Oval 23">
                <a:extLst>
                  <a:ext uri="{FF2B5EF4-FFF2-40B4-BE49-F238E27FC236}">
                    <a16:creationId xmlns:a16="http://schemas.microsoft.com/office/drawing/2014/main" id="{A8A3F4E9-AE44-4141-9A27-74D3FF19AF9D}"/>
                  </a:ext>
                </a:extLst>
              </p:cNvPr>
              <p:cNvSpPr>
                <a:spLocks noChangeArrowheads="1"/>
              </p:cNvSpPr>
              <p:nvPr/>
            </p:nvSpPr>
            <p:spPr bwMode="auto">
              <a:xfrm>
                <a:off x="2211" y="1949"/>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0999" name="Oval 24">
                <a:extLst>
                  <a:ext uri="{FF2B5EF4-FFF2-40B4-BE49-F238E27FC236}">
                    <a16:creationId xmlns:a16="http://schemas.microsoft.com/office/drawing/2014/main" id="{62A638E8-D425-41AA-8D31-67926DFE8868}"/>
                  </a:ext>
                </a:extLst>
              </p:cNvPr>
              <p:cNvSpPr>
                <a:spLocks noChangeArrowheads="1"/>
              </p:cNvSpPr>
              <p:nvPr/>
            </p:nvSpPr>
            <p:spPr bwMode="auto">
              <a:xfrm>
                <a:off x="2152" y="2343"/>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1000" name="Oval 25">
                <a:extLst>
                  <a:ext uri="{FF2B5EF4-FFF2-40B4-BE49-F238E27FC236}">
                    <a16:creationId xmlns:a16="http://schemas.microsoft.com/office/drawing/2014/main" id="{563BA468-BE0F-4073-8B8C-C8C9FB7B74E0}"/>
                  </a:ext>
                </a:extLst>
              </p:cNvPr>
              <p:cNvSpPr>
                <a:spLocks noChangeArrowheads="1"/>
              </p:cNvSpPr>
              <p:nvPr/>
            </p:nvSpPr>
            <p:spPr bwMode="auto">
              <a:xfrm>
                <a:off x="2512" y="2048"/>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1001" name="Oval 26">
                <a:extLst>
                  <a:ext uri="{FF2B5EF4-FFF2-40B4-BE49-F238E27FC236}">
                    <a16:creationId xmlns:a16="http://schemas.microsoft.com/office/drawing/2014/main" id="{87D7C90D-43CB-49AC-818E-D80E6E069C6B}"/>
                  </a:ext>
                </a:extLst>
              </p:cNvPr>
              <p:cNvSpPr>
                <a:spLocks noChangeArrowheads="1"/>
              </p:cNvSpPr>
              <p:nvPr/>
            </p:nvSpPr>
            <p:spPr bwMode="auto">
              <a:xfrm>
                <a:off x="2197" y="2093"/>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1002" name="Oval 27">
                <a:extLst>
                  <a:ext uri="{FF2B5EF4-FFF2-40B4-BE49-F238E27FC236}">
                    <a16:creationId xmlns:a16="http://schemas.microsoft.com/office/drawing/2014/main" id="{1CC5AD1B-D832-41D7-B70B-14522BC202CD}"/>
                  </a:ext>
                </a:extLst>
              </p:cNvPr>
              <p:cNvSpPr>
                <a:spLocks noChangeArrowheads="1"/>
              </p:cNvSpPr>
              <p:nvPr/>
            </p:nvSpPr>
            <p:spPr bwMode="auto">
              <a:xfrm>
                <a:off x="1946" y="2163"/>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1003" name="Oval 28">
                <a:extLst>
                  <a:ext uri="{FF2B5EF4-FFF2-40B4-BE49-F238E27FC236}">
                    <a16:creationId xmlns:a16="http://schemas.microsoft.com/office/drawing/2014/main" id="{0A513277-80D6-4F12-802B-E067D007112F}"/>
                  </a:ext>
                </a:extLst>
              </p:cNvPr>
              <p:cNvSpPr>
                <a:spLocks noChangeArrowheads="1"/>
              </p:cNvSpPr>
              <p:nvPr/>
            </p:nvSpPr>
            <p:spPr bwMode="auto">
              <a:xfrm>
                <a:off x="1972" y="2343"/>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1004" name="Oval 29">
                <a:extLst>
                  <a:ext uri="{FF2B5EF4-FFF2-40B4-BE49-F238E27FC236}">
                    <a16:creationId xmlns:a16="http://schemas.microsoft.com/office/drawing/2014/main" id="{F1FC16F1-CD87-439E-925B-23E2621C4F94}"/>
                  </a:ext>
                </a:extLst>
              </p:cNvPr>
              <p:cNvSpPr>
                <a:spLocks noChangeArrowheads="1"/>
              </p:cNvSpPr>
              <p:nvPr/>
            </p:nvSpPr>
            <p:spPr bwMode="auto">
              <a:xfrm>
                <a:off x="2557" y="2183"/>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1005" name="Oval 30">
                <a:extLst>
                  <a:ext uri="{FF2B5EF4-FFF2-40B4-BE49-F238E27FC236}">
                    <a16:creationId xmlns:a16="http://schemas.microsoft.com/office/drawing/2014/main" id="{BF501354-B422-403D-8466-192EC5F28B40}"/>
                  </a:ext>
                </a:extLst>
              </p:cNvPr>
              <p:cNvSpPr>
                <a:spLocks noChangeArrowheads="1"/>
              </p:cNvSpPr>
              <p:nvPr/>
            </p:nvSpPr>
            <p:spPr bwMode="auto">
              <a:xfrm>
                <a:off x="2396" y="2318"/>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1006" name="Oval 31">
                <a:extLst>
                  <a:ext uri="{FF2B5EF4-FFF2-40B4-BE49-F238E27FC236}">
                    <a16:creationId xmlns:a16="http://schemas.microsoft.com/office/drawing/2014/main" id="{BE8CA6CB-C9C1-4A85-85EF-DAE8D4AAFACE}"/>
                  </a:ext>
                </a:extLst>
              </p:cNvPr>
              <p:cNvSpPr>
                <a:spLocks noChangeArrowheads="1"/>
              </p:cNvSpPr>
              <p:nvPr/>
            </p:nvSpPr>
            <p:spPr bwMode="auto">
              <a:xfrm>
                <a:off x="2576" y="2318"/>
                <a:ext cx="52" cy="5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1007" name="Oval 32">
                <a:extLst>
                  <a:ext uri="{FF2B5EF4-FFF2-40B4-BE49-F238E27FC236}">
                    <a16:creationId xmlns:a16="http://schemas.microsoft.com/office/drawing/2014/main" id="{44BFF01D-84D9-4EB6-9A66-37FF1D40A637}"/>
                  </a:ext>
                </a:extLst>
              </p:cNvPr>
              <p:cNvSpPr>
                <a:spLocks noChangeArrowheads="1"/>
              </p:cNvSpPr>
              <p:nvPr/>
            </p:nvSpPr>
            <p:spPr bwMode="auto">
              <a:xfrm>
                <a:off x="2589" y="1933"/>
                <a:ext cx="64" cy="65"/>
              </a:xfrm>
              <a:prstGeom prst="ellipse">
                <a:avLst/>
              </a:prstGeom>
              <a:solidFill>
                <a:schemeClr val="tx1"/>
              </a:solidFill>
              <a:ln w="3175">
                <a:solidFill>
                  <a:schemeClr val="bg2"/>
                </a:solidFill>
                <a:round/>
                <a:headEnd/>
                <a:tailE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grpSp>
      </p:grpSp>
      <p:sp>
        <p:nvSpPr>
          <p:cNvPr id="47137" name="Text Box 33">
            <a:extLst>
              <a:ext uri="{FF2B5EF4-FFF2-40B4-BE49-F238E27FC236}">
                <a16:creationId xmlns:a16="http://schemas.microsoft.com/office/drawing/2014/main" id="{750E7726-DE76-4558-A5BF-62E1921051A0}"/>
              </a:ext>
            </a:extLst>
          </p:cNvPr>
          <p:cNvSpPr txBox="1">
            <a:spLocks noChangeArrowheads="1"/>
          </p:cNvSpPr>
          <p:nvPr/>
        </p:nvSpPr>
        <p:spPr bwMode="auto">
          <a:xfrm>
            <a:off x="755650" y="4124325"/>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FFFF66"/>
                </a:solidFill>
                <a:latin typeface="宋体" panose="02010600030101010101" pitchFamily="2" charset="-122"/>
              </a:rPr>
              <a:t>说明</a:t>
            </a:r>
          </a:p>
        </p:txBody>
      </p:sp>
      <p:sp>
        <p:nvSpPr>
          <p:cNvPr id="47138" name="Text Box 34">
            <a:extLst>
              <a:ext uri="{FF2B5EF4-FFF2-40B4-BE49-F238E27FC236}">
                <a16:creationId xmlns:a16="http://schemas.microsoft.com/office/drawing/2014/main" id="{9FC4A4A9-8B42-43B8-8EE4-0D3B5BF1B18C}"/>
              </a:ext>
            </a:extLst>
          </p:cNvPr>
          <p:cNvSpPr txBox="1">
            <a:spLocks noChangeArrowheads="1"/>
          </p:cNvSpPr>
          <p:nvPr/>
        </p:nvSpPr>
        <p:spPr bwMode="auto">
          <a:xfrm>
            <a:off x="561975" y="4627563"/>
            <a:ext cx="551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latin typeface="楷体_GB2312" pitchFamily="49" charset="-122"/>
              </a:rPr>
              <a:t> </a:t>
            </a:r>
            <a:r>
              <a:rPr lang="en-US" altLang="zh-CN">
                <a:solidFill>
                  <a:srgbClr val="FFFFFF"/>
                </a:solidFill>
              </a:rPr>
              <a:t>(1) </a:t>
            </a:r>
            <a:r>
              <a:rPr lang="zh-CN" altLang="en-US">
                <a:solidFill>
                  <a:schemeClr val="bg1"/>
                </a:solidFill>
                <a:latin typeface="楷体_GB2312" pitchFamily="49" charset="-122"/>
              </a:rPr>
              <a:t>准静态过程是一个理想过程</a:t>
            </a:r>
          </a:p>
        </p:txBody>
      </p:sp>
      <p:sp>
        <p:nvSpPr>
          <p:cNvPr id="47139" name="AutoShape 35">
            <a:extLst>
              <a:ext uri="{FF2B5EF4-FFF2-40B4-BE49-F238E27FC236}">
                <a16:creationId xmlns:a16="http://schemas.microsoft.com/office/drawing/2014/main" id="{53993C7D-3856-4BDC-A9A5-7ED6DF365A70}"/>
              </a:ext>
            </a:extLst>
          </p:cNvPr>
          <p:cNvSpPr>
            <a:spLocks noChangeArrowheads="1"/>
          </p:cNvSpPr>
          <p:nvPr/>
        </p:nvSpPr>
        <p:spPr bwMode="auto">
          <a:xfrm>
            <a:off x="395288" y="4076700"/>
            <a:ext cx="360362" cy="576263"/>
          </a:xfrm>
          <a:prstGeom prst="star4">
            <a:avLst>
              <a:gd name="adj" fmla="val 18519"/>
            </a:avLst>
          </a:prstGeom>
          <a:gradFill rotWithShape="0">
            <a:gsLst>
              <a:gs pos="0">
                <a:srgbClr val="99FF99"/>
              </a:gs>
              <a:gs pos="100000">
                <a:srgbClr val="477647"/>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a:solidFill>
                <a:schemeClr val="bg1"/>
              </a:solidFill>
            </a:endParaRPr>
          </a:p>
        </p:txBody>
      </p:sp>
      <p:sp>
        <p:nvSpPr>
          <p:cNvPr id="47140" name="Rectangle 36">
            <a:extLst>
              <a:ext uri="{FF2B5EF4-FFF2-40B4-BE49-F238E27FC236}">
                <a16:creationId xmlns:a16="http://schemas.microsoft.com/office/drawing/2014/main" id="{26AF0E4D-225A-4B9E-B7F6-042E9D514A64}"/>
              </a:ext>
            </a:extLst>
          </p:cNvPr>
          <p:cNvSpPr>
            <a:spLocks noChangeArrowheads="1"/>
          </p:cNvSpPr>
          <p:nvPr/>
        </p:nvSpPr>
        <p:spPr bwMode="auto">
          <a:xfrm>
            <a:off x="561975" y="6140450"/>
            <a:ext cx="7470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bg1"/>
                </a:solidFill>
                <a:latin typeface="宋体" panose="02010600030101010101" pitchFamily="2" charset="-122"/>
              </a:rPr>
              <a:t> </a:t>
            </a:r>
            <a:r>
              <a:rPr lang="en-US" altLang="zh-CN">
                <a:solidFill>
                  <a:srgbClr val="FFFFFF"/>
                </a:solidFill>
              </a:rPr>
              <a:t>(3) </a:t>
            </a:r>
            <a:r>
              <a:rPr lang="zh-CN" altLang="en-US">
                <a:solidFill>
                  <a:schemeClr val="bg1"/>
                </a:solidFill>
                <a:latin typeface="楷体_GB2312" pitchFamily="49" charset="-122"/>
              </a:rPr>
              <a:t>准静态过程在状态图上</a:t>
            </a:r>
            <a:r>
              <a:rPr lang="zh-CN" altLang="en-US">
                <a:solidFill>
                  <a:schemeClr val="bg1"/>
                </a:solidFill>
              </a:rPr>
              <a:t>可用一条曲线表示</a:t>
            </a:r>
            <a:r>
              <a:rPr lang="en-US" altLang="zh-CN">
                <a:solidFill>
                  <a:schemeClr val="bg1"/>
                </a:solidFill>
              </a:rPr>
              <a:t>,</a:t>
            </a:r>
            <a:r>
              <a:rPr lang="zh-CN" altLang="en-US">
                <a:solidFill>
                  <a:schemeClr val="bg1"/>
                </a:solidFill>
                <a:latin typeface="楷体_GB2312" pitchFamily="49" charset="-122"/>
              </a:rPr>
              <a:t> 如图</a:t>
            </a:r>
          </a:p>
        </p:txBody>
      </p:sp>
      <p:sp>
        <p:nvSpPr>
          <p:cNvPr id="47141" name="Text Box 37">
            <a:extLst>
              <a:ext uri="{FF2B5EF4-FFF2-40B4-BE49-F238E27FC236}">
                <a16:creationId xmlns:a16="http://schemas.microsoft.com/office/drawing/2014/main" id="{0FACC2B2-CF23-4FDB-8608-B831A702E459}"/>
              </a:ext>
            </a:extLst>
          </p:cNvPr>
          <p:cNvSpPr txBox="1">
            <a:spLocks noChangeArrowheads="1"/>
          </p:cNvSpPr>
          <p:nvPr/>
        </p:nvSpPr>
        <p:spPr bwMode="auto">
          <a:xfrm>
            <a:off x="733425" y="5084763"/>
            <a:ext cx="8064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rgbClr val="FFFFFF"/>
                </a:solidFill>
              </a:rPr>
              <a:t>(2) </a:t>
            </a:r>
            <a:r>
              <a:rPr lang="zh-CN" altLang="en-US">
                <a:solidFill>
                  <a:srgbClr val="FFFFFF"/>
                </a:solidFill>
              </a:rPr>
              <a:t>除一些进行得极快的过程 </a:t>
            </a:r>
            <a:r>
              <a:rPr lang="en-US" altLang="zh-CN">
                <a:solidFill>
                  <a:srgbClr val="FFFFFF"/>
                </a:solidFill>
              </a:rPr>
              <a:t>(</a:t>
            </a:r>
            <a:r>
              <a:rPr lang="zh-CN" altLang="en-US">
                <a:solidFill>
                  <a:srgbClr val="FFFFFF"/>
                </a:solidFill>
              </a:rPr>
              <a:t>如爆炸过程</a:t>
            </a:r>
            <a:r>
              <a:rPr lang="en-US" altLang="zh-CN">
                <a:solidFill>
                  <a:srgbClr val="FFFFFF"/>
                </a:solidFill>
              </a:rPr>
              <a:t>) </a:t>
            </a:r>
            <a:r>
              <a:rPr lang="zh-CN" altLang="en-US">
                <a:solidFill>
                  <a:srgbClr val="FFFFFF"/>
                </a:solidFill>
              </a:rPr>
              <a:t>外，</a:t>
            </a:r>
            <a:r>
              <a:rPr kumimoji="0" lang="zh-CN" altLang="en-US">
                <a:solidFill>
                  <a:schemeClr val="bg1"/>
                </a:solidFill>
                <a:latin typeface="楷体_GB2312" pitchFamily="49" charset="-122"/>
              </a:rPr>
              <a:t>大多数情况下都可以把实际过程看成是准静态过程；</a:t>
            </a:r>
          </a:p>
        </p:txBody>
      </p:sp>
      <p:sp>
        <p:nvSpPr>
          <p:cNvPr id="47142" name="Line 38">
            <a:extLst>
              <a:ext uri="{FF2B5EF4-FFF2-40B4-BE49-F238E27FC236}">
                <a16:creationId xmlns:a16="http://schemas.microsoft.com/office/drawing/2014/main" id="{5D2A506A-51FD-4876-BD1E-54D6FDFA50BE}"/>
              </a:ext>
            </a:extLst>
          </p:cNvPr>
          <p:cNvSpPr>
            <a:spLocks noChangeShapeType="1"/>
          </p:cNvSpPr>
          <p:nvPr/>
        </p:nvSpPr>
        <p:spPr bwMode="auto">
          <a:xfrm flipV="1">
            <a:off x="6011863" y="4581525"/>
            <a:ext cx="2738437" cy="0"/>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3" name="Line 39">
            <a:extLst>
              <a:ext uri="{FF2B5EF4-FFF2-40B4-BE49-F238E27FC236}">
                <a16:creationId xmlns:a16="http://schemas.microsoft.com/office/drawing/2014/main" id="{CF1CA268-AF0C-4CBF-A570-EF920F19D86E}"/>
              </a:ext>
            </a:extLst>
          </p:cNvPr>
          <p:cNvSpPr>
            <a:spLocks noChangeShapeType="1"/>
          </p:cNvSpPr>
          <p:nvPr/>
        </p:nvSpPr>
        <p:spPr bwMode="auto">
          <a:xfrm flipH="1" flipV="1">
            <a:off x="6011863" y="2257425"/>
            <a:ext cx="0" cy="2343150"/>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4" name="Text Box 40">
            <a:extLst>
              <a:ext uri="{FF2B5EF4-FFF2-40B4-BE49-F238E27FC236}">
                <a16:creationId xmlns:a16="http://schemas.microsoft.com/office/drawing/2014/main" id="{9A77720F-A2B6-4BB4-95C4-FB59F34C3837}"/>
              </a:ext>
            </a:extLst>
          </p:cNvPr>
          <p:cNvSpPr txBox="1">
            <a:spLocks noChangeArrowheads="1"/>
          </p:cNvSpPr>
          <p:nvPr/>
        </p:nvSpPr>
        <p:spPr bwMode="auto">
          <a:xfrm>
            <a:off x="5680075" y="4484688"/>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chemeClr val="bg1"/>
                </a:solidFill>
              </a:rPr>
              <a:t>O</a:t>
            </a:r>
          </a:p>
        </p:txBody>
      </p:sp>
      <p:sp>
        <p:nvSpPr>
          <p:cNvPr id="47145" name="Text Box 41">
            <a:extLst>
              <a:ext uri="{FF2B5EF4-FFF2-40B4-BE49-F238E27FC236}">
                <a16:creationId xmlns:a16="http://schemas.microsoft.com/office/drawing/2014/main" id="{37D3E2E9-2613-49AF-B68F-9BF514D1E7E8}"/>
              </a:ext>
            </a:extLst>
          </p:cNvPr>
          <p:cNvSpPr txBox="1">
            <a:spLocks noChangeArrowheads="1"/>
          </p:cNvSpPr>
          <p:nvPr/>
        </p:nvSpPr>
        <p:spPr bwMode="auto">
          <a:xfrm>
            <a:off x="8432800" y="45561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chemeClr val="bg1"/>
                </a:solidFill>
              </a:rPr>
              <a:t>V</a:t>
            </a:r>
          </a:p>
        </p:txBody>
      </p:sp>
      <p:sp>
        <p:nvSpPr>
          <p:cNvPr id="47146" name="Text Box 42">
            <a:extLst>
              <a:ext uri="{FF2B5EF4-FFF2-40B4-BE49-F238E27FC236}">
                <a16:creationId xmlns:a16="http://schemas.microsoft.com/office/drawing/2014/main" id="{72431252-F651-4AFB-9292-06E9881B2C20}"/>
              </a:ext>
            </a:extLst>
          </p:cNvPr>
          <p:cNvSpPr txBox="1">
            <a:spLocks noChangeArrowheads="1"/>
          </p:cNvSpPr>
          <p:nvPr/>
        </p:nvSpPr>
        <p:spPr bwMode="auto">
          <a:xfrm>
            <a:off x="5651500" y="2108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i="1">
                <a:solidFill>
                  <a:schemeClr val="bg1"/>
                </a:solidFill>
              </a:rPr>
              <a:t>p</a:t>
            </a:r>
          </a:p>
        </p:txBody>
      </p:sp>
      <p:sp>
        <p:nvSpPr>
          <p:cNvPr id="47147" name="Arc 43">
            <a:extLst>
              <a:ext uri="{FF2B5EF4-FFF2-40B4-BE49-F238E27FC236}">
                <a16:creationId xmlns:a16="http://schemas.microsoft.com/office/drawing/2014/main" id="{B826339E-3636-4035-94F9-3899B99414AA}"/>
              </a:ext>
            </a:extLst>
          </p:cNvPr>
          <p:cNvSpPr>
            <a:spLocks/>
          </p:cNvSpPr>
          <p:nvPr/>
        </p:nvSpPr>
        <p:spPr bwMode="auto">
          <a:xfrm>
            <a:off x="6296025" y="1412875"/>
            <a:ext cx="2236788" cy="2770188"/>
          </a:xfrm>
          <a:custGeom>
            <a:avLst/>
            <a:gdLst>
              <a:gd name="T0" fmla="*/ 2147483646 w 20524"/>
              <a:gd name="T1" fmla="*/ 2147483646 h 21600"/>
              <a:gd name="T2" fmla="*/ 0 w 20524"/>
              <a:gd name="T3" fmla="*/ 2147483646 h 21600"/>
              <a:gd name="T4" fmla="*/ 2147483646 w 20524"/>
              <a:gd name="T5" fmla="*/ 0 h 21600"/>
              <a:gd name="T6" fmla="*/ 0 60000 65536"/>
              <a:gd name="T7" fmla="*/ 0 60000 65536"/>
              <a:gd name="T8" fmla="*/ 0 60000 65536"/>
              <a:gd name="T9" fmla="*/ 0 w 20524"/>
              <a:gd name="T10" fmla="*/ 0 h 21600"/>
              <a:gd name="T11" fmla="*/ 20524 w 20524"/>
              <a:gd name="T12" fmla="*/ 21600 h 21600"/>
            </a:gdLst>
            <a:ahLst/>
            <a:cxnLst>
              <a:cxn ang="T6">
                <a:pos x="T0" y="T1"/>
              </a:cxn>
              <a:cxn ang="T7">
                <a:pos x="T2" y="T3"/>
              </a:cxn>
              <a:cxn ang="T8">
                <a:pos x="T4" y="T5"/>
              </a:cxn>
            </a:cxnLst>
            <a:rect l="T9" t="T10" r="T11" b="T12"/>
            <a:pathLst>
              <a:path w="20524" h="21600" fill="none" extrusionOk="0">
                <a:moveTo>
                  <a:pt x="20523" y="21597"/>
                </a:moveTo>
                <a:cubicBezTo>
                  <a:pt x="20422" y="21599"/>
                  <a:pt x="20320" y="21599"/>
                  <a:pt x="20218" y="21600"/>
                </a:cubicBezTo>
                <a:cubicBezTo>
                  <a:pt x="11221" y="21600"/>
                  <a:pt x="3166" y="16023"/>
                  <a:pt x="0" y="7602"/>
                </a:cubicBezTo>
              </a:path>
              <a:path w="20524" h="21600" stroke="0" extrusionOk="0">
                <a:moveTo>
                  <a:pt x="20523" y="21597"/>
                </a:moveTo>
                <a:cubicBezTo>
                  <a:pt x="20422" y="21599"/>
                  <a:pt x="20320" y="21599"/>
                  <a:pt x="20218" y="21600"/>
                </a:cubicBezTo>
                <a:cubicBezTo>
                  <a:pt x="11221" y="21600"/>
                  <a:pt x="3166" y="16023"/>
                  <a:pt x="0" y="7602"/>
                </a:cubicBezTo>
                <a:lnTo>
                  <a:pt x="20218" y="0"/>
                </a:lnTo>
                <a:lnTo>
                  <a:pt x="20523" y="21597"/>
                </a:lnTo>
                <a:close/>
              </a:path>
            </a:pathLst>
          </a:custGeom>
          <a:noFill/>
          <a:ln w="38100">
            <a:solidFill>
              <a:srgbClr val="FC505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8" name="Oval 44">
            <a:extLst>
              <a:ext uri="{FF2B5EF4-FFF2-40B4-BE49-F238E27FC236}">
                <a16:creationId xmlns:a16="http://schemas.microsoft.com/office/drawing/2014/main" id="{F80DD612-F6B1-402A-9B5D-5A090C16A0AA}"/>
              </a:ext>
            </a:extLst>
          </p:cNvPr>
          <p:cNvSpPr>
            <a:spLocks noChangeArrowheads="1"/>
          </p:cNvSpPr>
          <p:nvPr/>
        </p:nvSpPr>
        <p:spPr bwMode="auto">
          <a:xfrm>
            <a:off x="6386513" y="2708275"/>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7149" name="Oval 45">
            <a:extLst>
              <a:ext uri="{FF2B5EF4-FFF2-40B4-BE49-F238E27FC236}">
                <a16:creationId xmlns:a16="http://schemas.microsoft.com/office/drawing/2014/main" id="{F163A3FA-E2BC-46A6-A29C-A1D3363902CB}"/>
              </a:ext>
            </a:extLst>
          </p:cNvPr>
          <p:cNvSpPr>
            <a:spLocks noChangeArrowheads="1"/>
          </p:cNvSpPr>
          <p:nvPr/>
        </p:nvSpPr>
        <p:spPr bwMode="auto">
          <a:xfrm>
            <a:off x="6545263" y="2997200"/>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7150" name="Oval 46">
            <a:extLst>
              <a:ext uri="{FF2B5EF4-FFF2-40B4-BE49-F238E27FC236}">
                <a16:creationId xmlns:a16="http://schemas.microsoft.com/office/drawing/2014/main" id="{C75353D0-E8A6-4582-974A-285931000ACD}"/>
              </a:ext>
            </a:extLst>
          </p:cNvPr>
          <p:cNvSpPr>
            <a:spLocks noChangeArrowheads="1"/>
          </p:cNvSpPr>
          <p:nvPr/>
        </p:nvSpPr>
        <p:spPr bwMode="auto">
          <a:xfrm>
            <a:off x="6272213" y="2420938"/>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7151" name="Oval 47">
            <a:extLst>
              <a:ext uri="{FF2B5EF4-FFF2-40B4-BE49-F238E27FC236}">
                <a16:creationId xmlns:a16="http://schemas.microsoft.com/office/drawing/2014/main" id="{DF94C1F3-D455-4B4A-806B-DDFC12F66FCF}"/>
              </a:ext>
            </a:extLst>
          </p:cNvPr>
          <p:cNvSpPr>
            <a:spLocks noChangeArrowheads="1"/>
          </p:cNvSpPr>
          <p:nvPr/>
        </p:nvSpPr>
        <p:spPr bwMode="auto">
          <a:xfrm>
            <a:off x="6872288" y="3429000"/>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7152" name="Oval 48">
            <a:extLst>
              <a:ext uri="{FF2B5EF4-FFF2-40B4-BE49-F238E27FC236}">
                <a16:creationId xmlns:a16="http://schemas.microsoft.com/office/drawing/2014/main" id="{A46173D4-0DDE-4E76-903C-D8A58EDC2BFB}"/>
              </a:ext>
            </a:extLst>
          </p:cNvPr>
          <p:cNvSpPr>
            <a:spLocks noChangeArrowheads="1"/>
          </p:cNvSpPr>
          <p:nvPr/>
        </p:nvSpPr>
        <p:spPr bwMode="auto">
          <a:xfrm>
            <a:off x="7121525" y="3644900"/>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7153" name="Oval 49">
            <a:extLst>
              <a:ext uri="{FF2B5EF4-FFF2-40B4-BE49-F238E27FC236}">
                <a16:creationId xmlns:a16="http://schemas.microsoft.com/office/drawing/2014/main" id="{FEF908C6-ED01-48FE-B27C-31D53E2500D0}"/>
              </a:ext>
            </a:extLst>
          </p:cNvPr>
          <p:cNvSpPr>
            <a:spLocks noChangeArrowheads="1"/>
          </p:cNvSpPr>
          <p:nvPr/>
        </p:nvSpPr>
        <p:spPr bwMode="auto">
          <a:xfrm>
            <a:off x="7377113" y="3824288"/>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7154" name="Oval 50">
            <a:extLst>
              <a:ext uri="{FF2B5EF4-FFF2-40B4-BE49-F238E27FC236}">
                <a16:creationId xmlns:a16="http://schemas.microsoft.com/office/drawing/2014/main" id="{9E0BFA1D-0D9B-437A-A2EA-97917B997F45}"/>
              </a:ext>
            </a:extLst>
          </p:cNvPr>
          <p:cNvSpPr>
            <a:spLocks noChangeArrowheads="1"/>
          </p:cNvSpPr>
          <p:nvPr/>
        </p:nvSpPr>
        <p:spPr bwMode="auto">
          <a:xfrm>
            <a:off x="7653338" y="3960813"/>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7155" name="Oval 51">
            <a:extLst>
              <a:ext uri="{FF2B5EF4-FFF2-40B4-BE49-F238E27FC236}">
                <a16:creationId xmlns:a16="http://schemas.microsoft.com/office/drawing/2014/main" id="{498ED5BD-DABD-4C48-B6C2-941D0DB492DE}"/>
              </a:ext>
            </a:extLst>
          </p:cNvPr>
          <p:cNvSpPr>
            <a:spLocks noChangeArrowheads="1"/>
          </p:cNvSpPr>
          <p:nvPr/>
        </p:nvSpPr>
        <p:spPr bwMode="auto">
          <a:xfrm>
            <a:off x="7953375" y="4076700"/>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7156" name="Oval 52">
            <a:extLst>
              <a:ext uri="{FF2B5EF4-FFF2-40B4-BE49-F238E27FC236}">
                <a16:creationId xmlns:a16="http://schemas.microsoft.com/office/drawing/2014/main" id="{DC645751-7170-469A-BEDD-16520EA28C62}"/>
              </a:ext>
            </a:extLst>
          </p:cNvPr>
          <p:cNvSpPr>
            <a:spLocks noChangeArrowheads="1"/>
          </p:cNvSpPr>
          <p:nvPr/>
        </p:nvSpPr>
        <p:spPr bwMode="auto">
          <a:xfrm>
            <a:off x="8312150" y="4119563"/>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7157" name="Oval 53">
            <a:extLst>
              <a:ext uri="{FF2B5EF4-FFF2-40B4-BE49-F238E27FC236}">
                <a16:creationId xmlns:a16="http://schemas.microsoft.com/office/drawing/2014/main" id="{02EFCA27-C308-4FE5-AB30-F27F9AA4A48F}"/>
              </a:ext>
            </a:extLst>
          </p:cNvPr>
          <p:cNvSpPr>
            <a:spLocks noChangeArrowheads="1"/>
          </p:cNvSpPr>
          <p:nvPr/>
        </p:nvSpPr>
        <p:spPr bwMode="auto">
          <a:xfrm>
            <a:off x="6696075" y="3213100"/>
            <a:ext cx="107950" cy="107950"/>
          </a:xfrm>
          <a:prstGeom prst="ellipse">
            <a:avLst/>
          </a:prstGeom>
          <a:solidFill>
            <a:srgbClr val="66FFFF"/>
          </a:solidFill>
          <a:ln w="12700" cap="sq">
            <a:solidFill>
              <a:srgbClr val="66FFFF"/>
            </a:solidFill>
            <a:miter lim="800000"/>
            <a:headEnd type="none" w="sm" len="sm"/>
            <a:tailEnd type="none" w="sm" len="sm"/>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solidFill>
                <a:srgbClr val="FFFF99"/>
              </a:solidFill>
            </a:endParaRPr>
          </a:p>
        </p:txBody>
      </p:sp>
      <p:sp>
        <p:nvSpPr>
          <p:cNvPr id="40987" name="灯片编号占位符 1">
            <a:extLst>
              <a:ext uri="{FF2B5EF4-FFF2-40B4-BE49-F238E27FC236}">
                <a16:creationId xmlns:a16="http://schemas.microsoft.com/office/drawing/2014/main" id="{97B57684-302A-4784-BD98-9FE90EFEEECF}"/>
              </a:ext>
            </a:extLst>
          </p:cNvPr>
          <p:cNvSpPr txBox="1">
            <a:spLocks/>
          </p:cNvSpPr>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9DC8E93-0758-4D0D-844A-5BFF116D291F}" type="slidenum">
              <a:rPr lang="en-US" altLang="zh-CN" b="0">
                <a:solidFill>
                  <a:srgbClr val="FF00FF"/>
                </a:solidFill>
              </a:rPr>
              <a:pPr eaLnBrk="1" hangingPunct="1"/>
              <a:t>9</a:t>
            </a:fld>
            <a:r>
              <a:rPr lang="en-US" altLang="zh-CN" b="0">
                <a:solidFill>
                  <a:srgbClr val="FF00FF"/>
                </a:solidFill>
              </a:rPr>
              <a:t>/27</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wipe(left)">
                                      <p:cBhvr>
                                        <p:cTn id="17" dur="500"/>
                                        <p:tgtEl>
                                          <p:spTgt spid="47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right)">
                                      <p:cBhvr>
                                        <p:cTn id="22" dur="500"/>
                                        <p:tgtEl>
                                          <p:spTgt spid="2"/>
                                        </p:tgtEl>
                                      </p:cBhvr>
                                    </p:animEffect>
                                  </p:childTnLst>
                                </p:cTn>
                              </p:par>
                            </p:childTnLst>
                          </p:cTn>
                        </p:par>
                        <p:par>
                          <p:cTn id="23" fill="hold" nodeType="afterGroup">
                            <p:stCondLst>
                              <p:cond delay="500"/>
                            </p:stCondLst>
                            <p:childTnLst>
                              <p:par>
                                <p:cTn id="24" presetID="23" presetClass="entr" presetSubtype="32" fill="hold" grpId="0" nodeType="afterEffect">
                                  <p:stCondLst>
                                    <p:cond delay="0"/>
                                  </p:stCondLst>
                                  <p:childTnLst>
                                    <p:set>
                                      <p:cBhvr>
                                        <p:cTn id="25" dur="1" fill="hold">
                                          <p:stCondLst>
                                            <p:cond delay="0"/>
                                          </p:stCondLst>
                                        </p:cTn>
                                        <p:tgtEl>
                                          <p:spTgt spid="47139"/>
                                        </p:tgtEl>
                                        <p:attrNameLst>
                                          <p:attrName>style.visibility</p:attrName>
                                        </p:attrNameLst>
                                      </p:cBhvr>
                                      <p:to>
                                        <p:strVal val="visible"/>
                                      </p:to>
                                    </p:set>
                                    <p:anim calcmode="lin" valueType="num">
                                      <p:cBhvr>
                                        <p:cTn id="26" dur="500" fill="hold"/>
                                        <p:tgtEl>
                                          <p:spTgt spid="47139"/>
                                        </p:tgtEl>
                                        <p:attrNameLst>
                                          <p:attrName>ppt_w</p:attrName>
                                        </p:attrNameLst>
                                      </p:cBhvr>
                                      <p:tavLst>
                                        <p:tav tm="0">
                                          <p:val>
                                            <p:strVal val="4*#ppt_w"/>
                                          </p:val>
                                        </p:tav>
                                        <p:tav tm="100000">
                                          <p:val>
                                            <p:strVal val="#ppt_w"/>
                                          </p:val>
                                        </p:tav>
                                      </p:tavLst>
                                    </p:anim>
                                    <p:anim calcmode="lin" valueType="num">
                                      <p:cBhvr>
                                        <p:cTn id="27" dur="500" fill="hold"/>
                                        <p:tgtEl>
                                          <p:spTgt spid="47139"/>
                                        </p:tgtEl>
                                        <p:attrNameLst>
                                          <p:attrName>ppt_h</p:attrName>
                                        </p:attrNameLst>
                                      </p:cBhvr>
                                      <p:tavLst>
                                        <p:tav tm="0">
                                          <p:val>
                                            <p:strVal val="4*#ppt_h"/>
                                          </p:val>
                                        </p:tav>
                                        <p:tav tm="100000">
                                          <p:val>
                                            <p:strVal val="#ppt_h"/>
                                          </p:val>
                                        </p:tav>
                                      </p:tavLst>
                                    </p:anim>
                                  </p:childTnLst>
                                </p:cTn>
                              </p:par>
                            </p:childTnLst>
                          </p:cTn>
                        </p:par>
                        <p:par>
                          <p:cTn id="28" fill="hold" nodeType="afterGroup">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7137"/>
                                        </p:tgtEl>
                                        <p:attrNameLst>
                                          <p:attrName>style.visibility</p:attrName>
                                        </p:attrNameLst>
                                      </p:cBhvr>
                                      <p:to>
                                        <p:strVal val="visible"/>
                                      </p:to>
                                    </p:set>
                                    <p:animEffect transition="in" filter="wipe(left)">
                                      <p:cBhvr>
                                        <p:cTn id="31" dur="500"/>
                                        <p:tgtEl>
                                          <p:spTgt spid="471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7138"/>
                                        </p:tgtEl>
                                        <p:attrNameLst>
                                          <p:attrName>style.visibility</p:attrName>
                                        </p:attrNameLst>
                                      </p:cBhvr>
                                      <p:to>
                                        <p:strVal val="visible"/>
                                      </p:to>
                                    </p:set>
                                    <p:animEffect transition="in" filter="wipe(left)">
                                      <p:cBhvr>
                                        <p:cTn id="36" dur="500"/>
                                        <p:tgtEl>
                                          <p:spTgt spid="471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7141"/>
                                        </p:tgtEl>
                                        <p:attrNameLst>
                                          <p:attrName>style.visibility</p:attrName>
                                        </p:attrNameLst>
                                      </p:cBhvr>
                                      <p:to>
                                        <p:strVal val="visible"/>
                                      </p:to>
                                    </p:set>
                                    <p:animEffect transition="in" filter="wipe(left)">
                                      <p:cBhvr>
                                        <p:cTn id="41" dur="500"/>
                                        <p:tgtEl>
                                          <p:spTgt spid="4714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140"/>
                                        </p:tgtEl>
                                        <p:attrNameLst>
                                          <p:attrName>style.visibility</p:attrName>
                                        </p:attrNameLst>
                                      </p:cBhvr>
                                      <p:to>
                                        <p:strVal val="visible"/>
                                      </p:to>
                                    </p:set>
                                    <p:animEffect transition="in" filter="wipe(left)">
                                      <p:cBhvr>
                                        <p:cTn id="46" dur="500"/>
                                        <p:tgtEl>
                                          <p:spTgt spid="471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7142"/>
                                        </p:tgtEl>
                                        <p:attrNameLst>
                                          <p:attrName>style.visibility</p:attrName>
                                        </p:attrNameLst>
                                      </p:cBhvr>
                                      <p:to>
                                        <p:strVal val="visible"/>
                                      </p:to>
                                    </p:set>
                                    <p:animEffect transition="in" filter="wipe(left)">
                                      <p:cBhvr>
                                        <p:cTn id="51" dur="500"/>
                                        <p:tgtEl>
                                          <p:spTgt spid="47142"/>
                                        </p:tgtEl>
                                      </p:cBhvr>
                                    </p:animEffect>
                                  </p:childTnLst>
                                </p:cTn>
                              </p:par>
                            </p:childTnLst>
                          </p:cTn>
                        </p:par>
                        <p:par>
                          <p:cTn id="52" fill="hold" nodeType="afterGroup">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47145"/>
                                        </p:tgtEl>
                                        <p:attrNameLst>
                                          <p:attrName>style.visibility</p:attrName>
                                        </p:attrNameLst>
                                      </p:cBhvr>
                                      <p:to>
                                        <p:strVal val="visible"/>
                                      </p:to>
                                    </p:set>
                                  </p:childTnLst>
                                </p:cTn>
                              </p:par>
                              <p:par>
                                <p:cTn id="55" presetID="22" presetClass="entr" presetSubtype="4" fill="hold" nodeType="withEffect">
                                  <p:stCondLst>
                                    <p:cond delay="0"/>
                                  </p:stCondLst>
                                  <p:childTnLst>
                                    <p:set>
                                      <p:cBhvr>
                                        <p:cTn id="56" dur="1" fill="hold">
                                          <p:stCondLst>
                                            <p:cond delay="0"/>
                                          </p:stCondLst>
                                        </p:cTn>
                                        <p:tgtEl>
                                          <p:spTgt spid="47143"/>
                                        </p:tgtEl>
                                        <p:attrNameLst>
                                          <p:attrName>style.visibility</p:attrName>
                                        </p:attrNameLst>
                                      </p:cBhvr>
                                      <p:to>
                                        <p:strVal val="visible"/>
                                      </p:to>
                                    </p:set>
                                    <p:animEffect transition="in" filter="wipe(down)">
                                      <p:cBhvr>
                                        <p:cTn id="57" dur="500"/>
                                        <p:tgtEl>
                                          <p:spTgt spid="47143"/>
                                        </p:tgtEl>
                                      </p:cBhvr>
                                    </p:animEffect>
                                  </p:childTnLst>
                                </p:cTn>
                              </p:par>
                            </p:childTnLst>
                          </p:cTn>
                        </p:par>
                        <p:par>
                          <p:cTn id="58" fill="hold" nodeType="afterGroup">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471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14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7150"/>
                                        </p:tgtEl>
                                        <p:attrNameLst>
                                          <p:attrName>style.visibility</p:attrName>
                                        </p:attrNameLst>
                                      </p:cBhvr>
                                      <p:to>
                                        <p:strVal val="visible"/>
                                      </p:to>
                                    </p:set>
                                    <p:animEffect transition="in" filter="wipe(up)">
                                      <p:cBhvr>
                                        <p:cTn id="67" dur="500"/>
                                        <p:tgtEl>
                                          <p:spTgt spid="47150"/>
                                        </p:tgtEl>
                                      </p:cBhvr>
                                    </p:animEffect>
                                  </p:childTnLst>
                                </p:cTn>
                              </p:par>
                            </p:childTnLst>
                          </p:cTn>
                        </p:par>
                        <p:par>
                          <p:cTn id="68" fill="hold" nodeType="afterGroup">
                            <p:stCondLst>
                              <p:cond delay="500"/>
                            </p:stCondLst>
                            <p:childTnLst>
                              <p:par>
                                <p:cTn id="69" presetID="22" presetClass="entr" presetSubtype="1" fill="hold" grpId="0" nodeType="afterEffect">
                                  <p:stCondLst>
                                    <p:cond delay="0"/>
                                  </p:stCondLst>
                                  <p:childTnLst>
                                    <p:set>
                                      <p:cBhvr>
                                        <p:cTn id="70" dur="1" fill="hold">
                                          <p:stCondLst>
                                            <p:cond delay="0"/>
                                          </p:stCondLst>
                                        </p:cTn>
                                        <p:tgtEl>
                                          <p:spTgt spid="47148"/>
                                        </p:tgtEl>
                                        <p:attrNameLst>
                                          <p:attrName>style.visibility</p:attrName>
                                        </p:attrNameLst>
                                      </p:cBhvr>
                                      <p:to>
                                        <p:strVal val="visible"/>
                                      </p:to>
                                    </p:set>
                                    <p:animEffect transition="in" filter="wipe(up)">
                                      <p:cBhvr>
                                        <p:cTn id="71" dur="500"/>
                                        <p:tgtEl>
                                          <p:spTgt spid="47148"/>
                                        </p:tgtEl>
                                      </p:cBhvr>
                                    </p:animEffect>
                                  </p:childTnLst>
                                </p:cTn>
                              </p:par>
                            </p:childTnLst>
                          </p:cTn>
                        </p:par>
                        <p:par>
                          <p:cTn id="72" fill="hold" nodeType="afterGroup">
                            <p:stCondLst>
                              <p:cond delay="1000"/>
                            </p:stCondLst>
                            <p:childTnLst>
                              <p:par>
                                <p:cTn id="73" presetID="22" presetClass="entr" presetSubtype="1" fill="hold" grpId="0" nodeType="afterEffect">
                                  <p:stCondLst>
                                    <p:cond delay="0"/>
                                  </p:stCondLst>
                                  <p:childTnLst>
                                    <p:set>
                                      <p:cBhvr>
                                        <p:cTn id="74" dur="1" fill="hold">
                                          <p:stCondLst>
                                            <p:cond delay="0"/>
                                          </p:stCondLst>
                                        </p:cTn>
                                        <p:tgtEl>
                                          <p:spTgt spid="47149"/>
                                        </p:tgtEl>
                                        <p:attrNameLst>
                                          <p:attrName>style.visibility</p:attrName>
                                        </p:attrNameLst>
                                      </p:cBhvr>
                                      <p:to>
                                        <p:strVal val="visible"/>
                                      </p:to>
                                    </p:set>
                                    <p:animEffect transition="in" filter="wipe(up)">
                                      <p:cBhvr>
                                        <p:cTn id="75" dur="500"/>
                                        <p:tgtEl>
                                          <p:spTgt spid="47149"/>
                                        </p:tgtEl>
                                      </p:cBhvr>
                                    </p:animEffect>
                                  </p:childTnLst>
                                </p:cTn>
                              </p:par>
                            </p:childTnLst>
                          </p:cTn>
                        </p:par>
                        <p:par>
                          <p:cTn id="76" fill="hold" nodeType="afterGroup">
                            <p:stCondLst>
                              <p:cond delay="1500"/>
                            </p:stCondLst>
                            <p:childTnLst>
                              <p:par>
                                <p:cTn id="77" presetID="22" presetClass="entr" presetSubtype="1" fill="hold" grpId="0" nodeType="afterEffect">
                                  <p:stCondLst>
                                    <p:cond delay="0"/>
                                  </p:stCondLst>
                                  <p:childTnLst>
                                    <p:set>
                                      <p:cBhvr>
                                        <p:cTn id="78" dur="1" fill="hold">
                                          <p:stCondLst>
                                            <p:cond delay="0"/>
                                          </p:stCondLst>
                                        </p:cTn>
                                        <p:tgtEl>
                                          <p:spTgt spid="47157"/>
                                        </p:tgtEl>
                                        <p:attrNameLst>
                                          <p:attrName>style.visibility</p:attrName>
                                        </p:attrNameLst>
                                      </p:cBhvr>
                                      <p:to>
                                        <p:strVal val="visible"/>
                                      </p:to>
                                    </p:set>
                                    <p:animEffect transition="in" filter="wipe(up)">
                                      <p:cBhvr>
                                        <p:cTn id="79" dur="500"/>
                                        <p:tgtEl>
                                          <p:spTgt spid="47157"/>
                                        </p:tgtEl>
                                      </p:cBhvr>
                                    </p:animEffect>
                                  </p:childTnLst>
                                </p:cTn>
                              </p:par>
                            </p:childTnLst>
                          </p:cTn>
                        </p:par>
                        <p:par>
                          <p:cTn id="80" fill="hold" nodeType="afterGroup">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47151"/>
                                        </p:tgtEl>
                                        <p:attrNameLst>
                                          <p:attrName>style.visibility</p:attrName>
                                        </p:attrNameLst>
                                      </p:cBhvr>
                                      <p:to>
                                        <p:strVal val="visible"/>
                                      </p:to>
                                    </p:set>
                                    <p:animEffect transition="in" filter="wipe(up)">
                                      <p:cBhvr>
                                        <p:cTn id="83" dur="500"/>
                                        <p:tgtEl>
                                          <p:spTgt spid="47151"/>
                                        </p:tgtEl>
                                      </p:cBhvr>
                                    </p:animEffect>
                                  </p:childTnLst>
                                </p:cTn>
                              </p:par>
                            </p:childTnLst>
                          </p:cTn>
                        </p:par>
                        <p:par>
                          <p:cTn id="84" fill="hold" nodeType="afterGroup">
                            <p:stCondLst>
                              <p:cond delay="2500"/>
                            </p:stCondLst>
                            <p:childTnLst>
                              <p:par>
                                <p:cTn id="85" presetID="22" presetClass="entr" presetSubtype="1" fill="hold" grpId="0" nodeType="afterEffect">
                                  <p:stCondLst>
                                    <p:cond delay="0"/>
                                  </p:stCondLst>
                                  <p:childTnLst>
                                    <p:set>
                                      <p:cBhvr>
                                        <p:cTn id="86" dur="1" fill="hold">
                                          <p:stCondLst>
                                            <p:cond delay="0"/>
                                          </p:stCondLst>
                                        </p:cTn>
                                        <p:tgtEl>
                                          <p:spTgt spid="47152"/>
                                        </p:tgtEl>
                                        <p:attrNameLst>
                                          <p:attrName>style.visibility</p:attrName>
                                        </p:attrNameLst>
                                      </p:cBhvr>
                                      <p:to>
                                        <p:strVal val="visible"/>
                                      </p:to>
                                    </p:set>
                                    <p:animEffect transition="in" filter="wipe(up)">
                                      <p:cBhvr>
                                        <p:cTn id="87" dur="500"/>
                                        <p:tgtEl>
                                          <p:spTgt spid="47152"/>
                                        </p:tgtEl>
                                      </p:cBhvr>
                                    </p:animEffect>
                                  </p:childTnLst>
                                </p:cTn>
                              </p:par>
                            </p:childTnLst>
                          </p:cTn>
                        </p:par>
                        <p:par>
                          <p:cTn id="88" fill="hold" nodeType="afterGroup">
                            <p:stCondLst>
                              <p:cond delay="3000"/>
                            </p:stCondLst>
                            <p:childTnLst>
                              <p:par>
                                <p:cTn id="89" presetID="22" presetClass="entr" presetSubtype="1" fill="hold" grpId="0" nodeType="afterEffect">
                                  <p:stCondLst>
                                    <p:cond delay="0"/>
                                  </p:stCondLst>
                                  <p:childTnLst>
                                    <p:set>
                                      <p:cBhvr>
                                        <p:cTn id="90" dur="1" fill="hold">
                                          <p:stCondLst>
                                            <p:cond delay="0"/>
                                          </p:stCondLst>
                                        </p:cTn>
                                        <p:tgtEl>
                                          <p:spTgt spid="47153"/>
                                        </p:tgtEl>
                                        <p:attrNameLst>
                                          <p:attrName>style.visibility</p:attrName>
                                        </p:attrNameLst>
                                      </p:cBhvr>
                                      <p:to>
                                        <p:strVal val="visible"/>
                                      </p:to>
                                    </p:set>
                                    <p:animEffect transition="in" filter="wipe(up)">
                                      <p:cBhvr>
                                        <p:cTn id="91" dur="500"/>
                                        <p:tgtEl>
                                          <p:spTgt spid="47153"/>
                                        </p:tgtEl>
                                      </p:cBhvr>
                                    </p:animEffect>
                                  </p:childTnLst>
                                </p:cTn>
                              </p:par>
                            </p:childTnLst>
                          </p:cTn>
                        </p:par>
                        <p:par>
                          <p:cTn id="92" fill="hold" nodeType="afterGroup">
                            <p:stCondLst>
                              <p:cond delay="3500"/>
                            </p:stCondLst>
                            <p:childTnLst>
                              <p:par>
                                <p:cTn id="93" presetID="22" presetClass="entr" presetSubtype="1" fill="hold" grpId="0" nodeType="afterEffect">
                                  <p:stCondLst>
                                    <p:cond delay="0"/>
                                  </p:stCondLst>
                                  <p:childTnLst>
                                    <p:set>
                                      <p:cBhvr>
                                        <p:cTn id="94" dur="1" fill="hold">
                                          <p:stCondLst>
                                            <p:cond delay="0"/>
                                          </p:stCondLst>
                                        </p:cTn>
                                        <p:tgtEl>
                                          <p:spTgt spid="47154"/>
                                        </p:tgtEl>
                                        <p:attrNameLst>
                                          <p:attrName>style.visibility</p:attrName>
                                        </p:attrNameLst>
                                      </p:cBhvr>
                                      <p:to>
                                        <p:strVal val="visible"/>
                                      </p:to>
                                    </p:set>
                                    <p:animEffect transition="in" filter="wipe(up)">
                                      <p:cBhvr>
                                        <p:cTn id="95" dur="500"/>
                                        <p:tgtEl>
                                          <p:spTgt spid="47154"/>
                                        </p:tgtEl>
                                      </p:cBhvr>
                                    </p:animEffect>
                                  </p:childTnLst>
                                </p:cTn>
                              </p:par>
                            </p:childTnLst>
                          </p:cTn>
                        </p:par>
                        <p:par>
                          <p:cTn id="96" fill="hold" nodeType="afterGroup">
                            <p:stCondLst>
                              <p:cond delay="4000"/>
                            </p:stCondLst>
                            <p:childTnLst>
                              <p:par>
                                <p:cTn id="97" presetID="22" presetClass="entr" presetSubtype="1" fill="hold" grpId="0" nodeType="afterEffect">
                                  <p:stCondLst>
                                    <p:cond delay="0"/>
                                  </p:stCondLst>
                                  <p:childTnLst>
                                    <p:set>
                                      <p:cBhvr>
                                        <p:cTn id="98" dur="1" fill="hold">
                                          <p:stCondLst>
                                            <p:cond delay="0"/>
                                          </p:stCondLst>
                                        </p:cTn>
                                        <p:tgtEl>
                                          <p:spTgt spid="47155"/>
                                        </p:tgtEl>
                                        <p:attrNameLst>
                                          <p:attrName>style.visibility</p:attrName>
                                        </p:attrNameLst>
                                      </p:cBhvr>
                                      <p:to>
                                        <p:strVal val="visible"/>
                                      </p:to>
                                    </p:set>
                                    <p:animEffect transition="in" filter="wipe(up)">
                                      <p:cBhvr>
                                        <p:cTn id="99" dur="500"/>
                                        <p:tgtEl>
                                          <p:spTgt spid="47155"/>
                                        </p:tgtEl>
                                      </p:cBhvr>
                                    </p:animEffect>
                                  </p:childTnLst>
                                </p:cTn>
                              </p:par>
                            </p:childTnLst>
                          </p:cTn>
                        </p:par>
                        <p:par>
                          <p:cTn id="100" fill="hold" nodeType="afterGroup">
                            <p:stCondLst>
                              <p:cond delay="4500"/>
                            </p:stCondLst>
                            <p:childTnLst>
                              <p:par>
                                <p:cTn id="101" presetID="22" presetClass="entr" presetSubtype="1" fill="hold" grpId="0" nodeType="afterEffect">
                                  <p:stCondLst>
                                    <p:cond delay="0"/>
                                  </p:stCondLst>
                                  <p:childTnLst>
                                    <p:set>
                                      <p:cBhvr>
                                        <p:cTn id="102" dur="1" fill="hold">
                                          <p:stCondLst>
                                            <p:cond delay="0"/>
                                          </p:stCondLst>
                                        </p:cTn>
                                        <p:tgtEl>
                                          <p:spTgt spid="47156"/>
                                        </p:tgtEl>
                                        <p:attrNameLst>
                                          <p:attrName>style.visibility</p:attrName>
                                        </p:attrNameLst>
                                      </p:cBhvr>
                                      <p:to>
                                        <p:strVal val="visible"/>
                                      </p:to>
                                    </p:set>
                                    <p:animEffect transition="in" filter="wipe(up)">
                                      <p:cBhvr>
                                        <p:cTn id="103" dur="500"/>
                                        <p:tgtEl>
                                          <p:spTgt spid="47156"/>
                                        </p:tgtEl>
                                      </p:cBhvr>
                                    </p:animEffect>
                                  </p:childTnLst>
                                </p:cTn>
                              </p:par>
                            </p:childTnLst>
                          </p:cTn>
                        </p:par>
                        <p:par>
                          <p:cTn id="104" fill="hold" nodeType="afterGroup">
                            <p:stCondLst>
                              <p:cond delay="5000"/>
                            </p:stCondLst>
                            <p:childTnLst>
                              <p:par>
                                <p:cTn id="105" presetID="22" presetClass="entr" presetSubtype="1" fill="hold" nodeType="afterEffect">
                                  <p:stCondLst>
                                    <p:cond delay="0"/>
                                  </p:stCondLst>
                                  <p:childTnLst>
                                    <p:set>
                                      <p:cBhvr>
                                        <p:cTn id="106" dur="1" fill="hold">
                                          <p:stCondLst>
                                            <p:cond delay="0"/>
                                          </p:stCondLst>
                                        </p:cTn>
                                        <p:tgtEl>
                                          <p:spTgt spid="47147"/>
                                        </p:tgtEl>
                                        <p:attrNameLst>
                                          <p:attrName>style.visibility</p:attrName>
                                        </p:attrNameLst>
                                      </p:cBhvr>
                                      <p:to>
                                        <p:strVal val="visible"/>
                                      </p:to>
                                    </p:set>
                                    <p:animEffect transition="in" filter="wipe(up)">
                                      <p:cBhvr>
                                        <p:cTn id="107" dur="500"/>
                                        <p:tgtEl>
                                          <p:spTgt spid="47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P spid="47108" grpId="0"/>
      <p:bldP spid="47137" grpId="0"/>
      <p:bldP spid="47138" grpId="0"/>
      <p:bldP spid="47139" grpId="0" animBg="1"/>
      <p:bldP spid="47140" grpId="0"/>
      <p:bldP spid="47141" grpId="0"/>
      <p:bldP spid="47144" grpId="0"/>
      <p:bldP spid="47145" grpId="0"/>
      <p:bldP spid="47146" grpId="0"/>
      <p:bldP spid="47148" grpId="0" animBg="1" autoUpdateAnimBg="0"/>
      <p:bldP spid="47149" grpId="0" animBg="1" autoUpdateAnimBg="0"/>
      <p:bldP spid="47150" grpId="0" animBg="1" autoUpdateAnimBg="0"/>
      <p:bldP spid="47151" grpId="0" animBg="1" autoUpdateAnimBg="0"/>
      <p:bldP spid="47152" grpId="0" animBg="1" autoUpdateAnimBg="0"/>
      <p:bldP spid="47153" grpId="0" animBg="1" autoUpdateAnimBg="0"/>
      <p:bldP spid="47154" grpId="0" animBg="1" autoUpdateAnimBg="0"/>
      <p:bldP spid="47155" grpId="0" animBg="1" autoUpdateAnimBg="0"/>
      <p:bldP spid="47156" grpId="0" animBg="1" autoUpdateAnimBg="0"/>
      <p:bldP spid="47157" grpId="0" animBg="1"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22383</TotalTime>
  <Words>1539</Words>
  <Application>Microsoft Office PowerPoint</Application>
  <PresentationFormat>全屏显示(4:3)</PresentationFormat>
  <Paragraphs>219</Paragraphs>
  <Slides>17</Slides>
  <Notes>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31" baseType="lpstr">
      <vt:lpstr>Monotype Sorts</vt:lpstr>
      <vt:lpstr>仿宋_GB2312</vt:lpstr>
      <vt:lpstr>黑体</vt:lpstr>
      <vt:lpstr>华文仿宋</vt:lpstr>
      <vt:lpstr>楷体_GB2312</vt:lpstr>
      <vt:lpstr>宋体</vt:lpstr>
      <vt:lpstr>Arial</vt:lpstr>
      <vt:lpstr>Bookman Old Style</vt:lpstr>
      <vt:lpstr>Symbol</vt:lpstr>
      <vt:lpstr>Times New Roman</vt:lpstr>
      <vt:lpstr>Wingdings</vt:lpstr>
      <vt:lpstr>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xian jiaotong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下册-大学物理</dc:title>
  <dc:creator>yzhang</dc:creator>
  <cp:lastModifiedBy>yzhang</cp:lastModifiedBy>
  <cp:revision>1389</cp:revision>
  <cp:lastPrinted>2022-11-01T02:18:10Z</cp:lastPrinted>
  <dcterms:created xsi:type="dcterms:W3CDTF">1998-11-21T01:35:42Z</dcterms:created>
  <dcterms:modified xsi:type="dcterms:W3CDTF">2022-11-04T07:48:41Z</dcterms:modified>
</cp:coreProperties>
</file>