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9" r:id="rId2"/>
    <p:sldId id="507" r:id="rId3"/>
    <p:sldId id="499" r:id="rId4"/>
    <p:sldId id="500" r:id="rId5"/>
    <p:sldId id="501" r:id="rId6"/>
    <p:sldId id="530" r:id="rId7"/>
    <p:sldId id="531" r:id="rId8"/>
    <p:sldId id="534" r:id="rId9"/>
    <p:sldId id="529" r:id="rId10"/>
    <p:sldId id="535" r:id="rId11"/>
    <p:sldId id="536" r:id="rId12"/>
    <p:sldId id="537" r:id="rId13"/>
    <p:sldId id="538" r:id="rId14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image" Target="../media/image88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12" Type="http://schemas.openxmlformats.org/officeDocument/2006/relationships/image" Target="../media/image87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11" Type="http://schemas.openxmlformats.org/officeDocument/2006/relationships/image" Target="../media/image86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image" Target="../media/image101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12" Type="http://schemas.openxmlformats.org/officeDocument/2006/relationships/image" Target="../media/image100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5" Type="http://schemas.openxmlformats.org/officeDocument/2006/relationships/image" Target="../media/image10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Relationship Id="rId14" Type="http://schemas.openxmlformats.org/officeDocument/2006/relationships/image" Target="../media/image10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2" Type="http://schemas.openxmlformats.org/officeDocument/2006/relationships/image" Target="../media/image42.emf"/><Relationship Id="rId16" Type="http://schemas.openxmlformats.org/officeDocument/2006/relationships/image" Target="../media/image56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e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413B333-DD64-4384-9F75-ED315F3E73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09171F1-5519-4FB6-B632-969FC4AE3DEA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FEE486D-3A64-42B2-B0E7-96001367A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B9E5C39-71F7-41B0-B28D-CFE646E61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6A478D2-915C-4E88-B1B0-AD46A5C483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400F146-9D36-4B8D-A9F6-85FE6C17893B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9B42B7F-715B-48A9-A1AE-2999A1D4EC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03FB3AE-7E97-4312-85B5-BABC052A5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375AAC0-B675-492F-9BBE-ED17B7D661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8A13B5-9482-4896-B611-8A22867C561A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0829F0-4526-4DC2-8ADD-33733FA11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33A3C28-2C85-4570-B458-DCBA306FD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FD9019E8-924A-4D00-ADA6-61C26B98A9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25F4C16-B686-4584-BD1F-86CD384054FC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A4703B6-80B1-4E84-9EDC-ED884A02E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14FC58A-BE5A-4AE2-949D-02A5A3D7B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00385F8-D23C-4CD4-BC9E-436825ECD9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064DEEF-2DCC-49A7-8CB5-A1A18FDD33EF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0D5A799-5B1D-443E-9182-059160396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2E04E79-F6F1-41D0-8284-8F93F51F5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B99CAE5-AEA3-46A9-9A14-8E28FD635F5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778D919-BF0A-448F-8D43-52B4B8ACE8F5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E662A47-A175-4836-9ADA-D0E179B13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FEAB5C2-904B-41BC-8C2D-8D34F8E8A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730F7EF-D0E8-4BD6-8594-9EC39BCE5D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30C664-B74B-4F34-A10F-EFE6AF1ED424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91767F9-4881-4A73-9AF6-60B936A5E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1FDBCDB-7664-4736-AA2C-742FF144A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58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0.emf"/><Relationship Id="rId18" Type="http://schemas.openxmlformats.org/officeDocument/2006/relationships/oleObject" Target="../embeddings/oleObject67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74.emf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7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9.emf"/><Relationship Id="rId5" Type="http://schemas.openxmlformats.org/officeDocument/2006/relationships/image" Target="../media/image66.emf"/><Relationship Id="rId15" Type="http://schemas.openxmlformats.org/officeDocument/2006/relationships/image" Target="../media/image71.emf"/><Relationship Id="rId23" Type="http://schemas.openxmlformats.org/officeDocument/2006/relationships/image" Target="../media/image75.e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3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8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0.e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84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82.emf"/><Relationship Id="rId25" Type="http://schemas.openxmlformats.org/officeDocument/2006/relationships/image" Target="../media/image8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88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9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23" Type="http://schemas.openxmlformats.org/officeDocument/2006/relationships/image" Target="../media/image85.emf"/><Relationship Id="rId28" Type="http://schemas.openxmlformats.org/officeDocument/2006/relationships/oleObject" Target="../embeddings/oleObject82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83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87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e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97.e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33" Type="http://schemas.openxmlformats.org/officeDocument/2006/relationships/image" Target="../media/image10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101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2.e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28" Type="http://schemas.openxmlformats.org/officeDocument/2006/relationships/oleObject" Target="../embeddings/oleObject95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6.emf"/><Relationship Id="rId31" Type="http://schemas.openxmlformats.org/officeDocument/2006/relationships/image" Target="../media/image102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100.emf"/><Relationship Id="rId30" Type="http://schemas.openxmlformats.org/officeDocument/2006/relationships/oleObject" Target="../embeddings/oleObject96.bin"/><Relationship Id="rId8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3.emf"/><Relationship Id="rId7" Type="http://schemas.openxmlformats.org/officeDocument/2006/relationships/image" Target="../media/image59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7.e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1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e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0.emf"/><Relationship Id="rId5" Type="http://schemas.openxmlformats.org/officeDocument/2006/relationships/image" Target="../media/image27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4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6.emf"/><Relationship Id="rId1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40.png"/><Relationship Id="rId10" Type="http://schemas.openxmlformats.org/officeDocument/2006/relationships/image" Target="../media/image35.emf"/><Relationship Id="rId19" Type="http://schemas.openxmlformats.org/officeDocument/2006/relationships/image" Target="../media/image39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7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6.emf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51.emf"/><Relationship Id="rId32" Type="http://schemas.openxmlformats.org/officeDocument/2006/relationships/image" Target="../media/image55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3.emf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4.emf"/><Relationship Id="rId8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Nov. 08,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6D423B43-2E64-4418-8255-246CAD497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60350"/>
            <a:ext cx="810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理想气体的摩尔热容</a:t>
            </a:r>
            <a:r>
              <a:rPr lang="en-US" altLang="zh-CN" sz="2800" i="1">
                <a:solidFill>
                  <a:srgbClr val="FFFF00"/>
                </a:solidFill>
              </a:rPr>
              <a:t>C</a:t>
            </a:r>
            <a:r>
              <a:rPr lang="en-US" altLang="zh-CN" sz="2800" i="1" baseline="-25000">
                <a:solidFill>
                  <a:srgbClr val="FFFF00"/>
                </a:solidFill>
              </a:rPr>
              <a:t>V</a:t>
            </a:r>
            <a:r>
              <a:rPr lang="en-US" altLang="zh-CN" sz="2800" baseline="-25000">
                <a:solidFill>
                  <a:srgbClr val="FFFF00"/>
                </a:solidFill>
              </a:rPr>
              <a:t> </a:t>
            </a:r>
            <a:r>
              <a:rPr lang="zh-CN" altLang="en-US" sz="2800" baseline="-25000">
                <a:solidFill>
                  <a:srgbClr val="FFFF00"/>
                </a:solidFill>
              </a:rPr>
              <a:t>、</a:t>
            </a:r>
            <a:r>
              <a:rPr lang="en-US" altLang="zh-CN" sz="2800" i="1">
                <a:solidFill>
                  <a:srgbClr val="FFFF00"/>
                </a:solidFill>
              </a:rPr>
              <a:t>C</a:t>
            </a:r>
            <a:r>
              <a:rPr lang="en-US" altLang="zh-CN" sz="2800" i="1" baseline="-25000">
                <a:solidFill>
                  <a:srgbClr val="FFFF00"/>
                </a:solidFill>
              </a:rPr>
              <a:t>p </a:t>
            </a:r>
            <a:r>
              <a:rPr lang="zh-CN" altLang="en-US" sz="2800">
                <a:solidFill>
                  <a:srgbClr val="FFFF00"/>
                </a:solidFill>
              </a:rPr>
              <a:t>和内能的计算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52EE09A-CB7C-4BEB-9BA4-CBB0E8CE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884238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FF"/>
                </a:solidFill>
              </a:rPr>
              <a:t>1. </a:t>
            </a:r>
            <a:r>
              <a:rPr lang="zh-CN" altLang="en-US" dirty="0">
                <a:solidFill>
                  <a:srgbClr val="66FFFF"/>
                </a:solidFill>
              </a:rPr>
              <a:t>等体摩尔热容 </a:t>
            </a:r>
            <a:r>
              <a:rPr lang="en-US" altLang="zh-CN" i="1" dirty="0">
                <a:solidFill>
                  <a:schemeClr val="bg1"/>
                </a:solidFill>
              </a:rPr>
              <a:t>C</a:t>
            </a:r>
            <a:r>
              <a:rPr lang="en-US" altLang="zh-CN" i="1" baseline="-25000" dirty="0">
                <a:solidFill>
                  <a:schemeClr val="bg1"/>
                </a:solidFill>
              </a:rPr>
              <a:t>V</a:t>
            </a:r>
            <a:r>
              <a:rPr lang="en-US" altLang="zh-CN" baseline="-25000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rgbClr val="66FFFF"/>
                </a:solidFill>
              </a:rPr>
              <a:t>和等压摩尔热容 </a:t>
            </a:r>
            <a:r>
              <a:rPr lang="en-US" altLang="zh-CN" i="1" dirty="0">
                <a:solidFill>
                  <a:schemeClr val="bg1"/>
                </a:solidFill>
              </a:rPr>
              <a:t>C</a:t>
            </a:r>
            <a:r>
              <a:rPr lang="en-US" altLang="zh-CN" i="1" baseline="-25000" dirty="0">
                <a:solidFill>
                  <a:schemeClr val="bg1"/>
                </a:solidFill>
              </a:rPr>
              <a:t>p</a:t>
            </a:r>
            <a:r>
              <a:rPr lang="en-US" altLang="zh-CN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F061D98-21D0-4D26-A297-DAE9E55C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1484313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</a:rPr>
              <a:t>等体摩尔热容 </a:t>
            </a:r>
            <a:r>
              <a:rPr lang="en-US" altLang="zh-CN" i="1" dirty="0">
                <a:solidFill>
                  <a:srgbClr val="66FFFF"/>
                </a:solidFill>
              </a:rPr>
              <a:t>C</a:t>
            </a:r>
            <a:r>
              <a:rPr lang="en-US" altLang="zh-CN" i="1" baseline="-25000" dirty="0">
                <a:solidFill>
                  <a:srgbClr val="66FFFF"/>
                </a:solidFill>
              </a:rPr>
              <a:t>V</a:t>
            </a:r>
          </a:p>
        </p:txBody>
      </p:sp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6588AE25-459C-48B7-803C-B794F53B6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0738" y="2044700"/>
          <a:ext cx="31400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2" name="公式" r:id="rId4" imgW="1466710" imgH="342900" progId="Equation.3">
                  <p:embed/>
                </p:oleObj>
              </mc:Choice>
              <mc:Fallback>
                <p:oleObj name="公式" r:id="rId4" imgW="1466710" imgH="342900" progId="Equation.3">
                  <p:embed/>
                  <p:pic>
                    <p:nvPicPr>
                      <p:cNvPr id="17" name="Object 2">
                        <a:extLst>
                          <a:ext uri="{FF2B5EF4-FFF2-40B4-BE49-F238E27FC236}">
                            <a16:creationId xmlns:a16="http://schemas.microsoft.com/office/drawing/2014/main" id="{6588AE25-459C-48B7-803C-B794F53B6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044700"/>
                        <a:ext cx="314007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D83735D7-7D04-4B4A-A4DE-05B0CB4A6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3398838"/>
          <a:ext cx="19621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3" name="公式" r:id="rId6" imgW="914400" imgH="371373" progId="Equation.3">
                  <p:embed/>
                </p:oleObj>
              </mc:Choice>
              <mc:Fallback>
                <p:oleObj name="公式" r:id="rId6" imgW="914400" imgH="371373" progId="Equation.3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D83735D7-7D04-4B4A-A4DE-05B0CB4A6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398838"/>
                        <a:ext cx="19621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3B519495-2765-4259-9DB9-B82CF2F3E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3459163"/>
          <a:ext cx="25733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4" name="公式" r:id="rId8" imgW="1238263" imgH="342900" progId="Equation.3">
                  <p:embed/>
                </p:oleObj>
              </mc:Choice>
              <mc:Fallback>
                <p:oleObj name="公式" r:id="rId8" imgW="1238263" imgH="342900" progId="Equation.3">
                  <p:embed/>
                  <p:pic>
                    <p:nvPicPr>
                      <p:cNvPr id="19" name="Object 4">
                        <a:extLst>
                          <a:ext uri="{FF2B5EF4-FFF2-40B4-BE49-F238E27FC236}">
                            <a16:creationId xmlns:a16="http://schemas.microsoft.com/office/drawing/2014/main" id="{3B519495-2765-4259-9DB9-B82CF2F3E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459163"/>
                        <a:ext cx="25733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7">
            <a:extLst>
              <a:ext uri="{FF2B5EF4-FFF2-40B4-BE49-F238E27FC236}">
                <a16:creationId xmlns:a16="http://schemas.microsoft.com/office/drawing/2014/main" id="{AA746E0C-7DC6-4BB4-B6A0-BEA04A71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874963"/>
            <a:ext cx="480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等压摩尔热容 </a:t>
            </a:r>
            <a:r>
              <a:rPr lang="en-US" altLang="zh-CN" i="1" dirty="0">
                <a:solidFill>
                  <a:srgbClr val="66FFFF"/>
                </a:solidFill>
              </a:rPr>
              <a:t>C</a:t>
            </a:r>
            <a:r>
              <a:rPr lang="en-US" altLang="zh-CN" i="1" baseline="-25000" dirty="0">
                <a:solidFill>
                  <a:srgbClr val="66FFFF"/>
                </a:solidFill>
              </a:rPr>
              <a:t>p</a:t>
            </a:r>
            <a:r>
              <a:rPr lang="en-US" altLang="zh-CN" dirty="0">
                <a:solidFill>
                  <a:srgbClr val="66FFFF"/>
                </a:solidFill>
              </a:rPr>
              <a:t> </a:t>
            </a:r>
          </a:p>
        </p:txBody>
      </p:sp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523FE523-929E-4D1D-B3E8-379583983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2071688"/>
          <a:ext cx="11049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5" name="公式" r:id="rId10" imgW="495427" imgH="342900" progId="Equation.3">
                  <p:embed/>
                </p:oleObj>
              </mc:Choice>
              <mc:Fallback>
                <p:oleObj name="公式" r:id="rId10" imgW="495427" imgH="342900" progId="Equation.3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523FE523-929E-4D1D-B3E8-379583983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071688"/>
                        <a:ext cx="11049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>
            <a:extLst>
              <a:ext uri="{FF2B5EF4-FFF2-40B4-BE49-F238E27FC236}">
                <a16:creationId xmlns:a16="http://schemas.microsoft.com/office/drawing/2014/main" id="{FEBEB686-B403-4AD4-A7A6-8E9CA06F6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1306513"/>
          <a:ext cx="12144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6" name="公式" r:id="rId12" imgW="523869" imgH="180941" progId="Equation.3">
                  <p:embed/>
                </p:oleObj>
              </mc:Choice>
              <mc:Fallback>
                <p:oleObj name="公式" r:id="rId12" imgW="523869" imgH="180941" progId="Equation.3">
                  <p:embed/>
                  <p:pic>
                    <p:nvPicPr>
                      <p:cNvPr id="22" name="Object 14">
                        <a:extLst>
                          <a:ext uri="{FF2B5EF4-FFF2-40B4-BE49-F238E27FC236}">
                            <a16:creationId xmlns:a16="http://schemas.microsoft.com/office/drawing/2014/main" id="{FEBEB686-B403-4AD4-A7A6-8E9CA06F67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306513"/>
                        <a:ext cx="12144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6C1C8CC6-9094-4C8A-B72F-51F59A042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2919413"/>
          <a:ext cx="21828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7" name="公式" r:id="rId14" imgW="971588" imgH="190432" progId="Equation.3">
                  <p:embed/>
                </p:oleObj>
              </mc:Choice>
              <mc:Fallback>
                <p:oleObj name="公式" r:id="rId14" imgW="971588" imgH="190432" progId="Equation.3">
                  <p:embed/>
                  <p:pic>
                    <p:nvPicPr>
                      <p:cNvPr id="23" name="Object 15">
                        <a:extLst>
                          <a:ext uri="{FF2B5EF4-FFF2-40B4-BE49-F238E27FC236}">
                            <a16:creationId xmlns:a16="http://schemas.microsoft.com/office/drawing/2014/main" id="{6C1C8CC6-9094-4C8A-B72F-51F59A042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2919413"/>
                        <a:ext cx="21828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灯片编号占位符 1">
            <a:extLst>
              <a:ext uri="{FF2B5EF4-FFF2-40B4-BE49-F238E27FC236}">
                <a16:creationId xmlns:a16="http://schemas.microsoft.com/office/drawing/2014/main" id="{924BE6DD-0E1F-46CA-90B1-C07906963BC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8CA914-9C5E-4DFE-998C-D89DC7F39F4E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44183B5B-2D97-4EEC-98D5-439E5C98D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365625"/>
            <a:ext cx="635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理想气体内能是其温度的单值函数</a:t>
            </a:r>
          </a:p>
        </p:txBody>
      </p:sp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id="{7D0F9236-B073-4C3B-9471-09749FEE26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203159"/>
              </p:ext>
            </p:extLst>
          </p:nvPr>
        </p:nvGraphicFramePr>
        <p:xfrm>
          <a:off x="2905174" y="4917813"/>
          <a:ext cx="32718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8" name="公式" r:id="rId16" imgW="1590567" imgH="342900" progId="Equation.3">
                  <p:embed/>
                </p:oleObj>
              </mc:Choice>
              <mc:Fallback>
                <p:oleObj name="公式" r:id="rId16" imgW="1590567" imgH="342900" progId="Equation.3">
                  <p:embed/>
                  <p:pic>
                    <p:nvPicPr>
                      <p:cNvPr id="2" name="Object 19">
                        <a:extLst>
                          <a:ext uri="{FF2B5EF4-FFF2-40B4-BE49-F238E27FC236}">
                            <a16:creationId xmlns:a16="http://schemas.microsoft.com/office/drawing/2014/main" id="{7D0F9236-B073-4C3B-9471-09749FEE2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74" y="4917813"/>
                        <a:ext cx="327183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Freeform 21">
            <a:extLst>
              <a:ext uri="{FF2B5EF4-FFF2-40B4-BE49-F238E27FC236}">
                <a16:creationId xmlns:a16="http://schemas.microsoft.com/office/drawing/2014/main" id="{AC3EB8E5-5EB7-4152-9C15-0125B61AB8A0}"/>
              </a:ext>
            </a:extLst>
          </p:cNvPr>
          <p:cNvSpPr>
            <a:spLocks/>
          </p:cNvSpPr>
          <p:nvPr/>
        </p:nvSpPr>
        <p:spPr bwMode="auto">
          <a:xfrm>
            <a:off x="6198392" y="4365625"/>
            <a:ext cx="533847" cy="908845"/>
          </a:xfrm>
          <a:custGeom>
            <a:avLst/>
            <a:gdLst>
              <a:gd name="T0" fmla="*/ 0 w 227"/>
              <a:gd name="T1" fmla="*/ 2147483646 h 318"/>
              <a:gd name="T2" fmla="*/ 2147483646 w 227"/>
              <a:gd name="T3" fmla="*/ 2147483646 h 318"/>
              <a:gd name="T4" fmla="*/ 2147483646 w 227"/>
              <a:gd name="T5" fmla="*/ 0 h 318"/>
              <a:gd name="T6" fmla="*/ 0 60000 65536"/>
              <a:gd name="T7" fmla="*/ 0 60000 65536"/>
              <a:gd name="T8" fmla="*/ 0 60000 65536"/>
              <a:gd name="T9" fmla="*/ 0 w 227"/>
              <a:gd name="T10" fmla="*/ 0 h 318"/>
              <a:gd name="T11" fmla="*/ 227 w 227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8">
                <a:moveTo>
                  <a:pt x="0" y="318"/>
                </a:moveTo>
                <a:cubicBezTo>
                  <a:pt x="49" y="299"/>
                  <a:pt x="98" y="280"/>
                  <a:pt x="136" y="227"/>
                </a:cubicBezTo>
                <a:cubicBezTo>
                  <a:pt x="174" y="174"/>
                  <a:pt x="212" y="38"/>
                  <a:pt x="227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Freeform 22">
            <a:extLst>
              <a:ext uri="{FF2B5EF4-FFF2-40B4-BE49-F238E27FC236}">
                <a16:creationId xmlns:a16="http://schemas.microsoft.com/office/drawing/2014/main" id="{DEBBE6D1-3691-4063-B2D6-51CE48DEA64F}"/>
              </a:ext>
            </a:extLst>
          </p:cNvPr>
          <p:cNvSpPr>
            <a:spLocks/>
          </p:cNvSpPr>
          <p:nvPr/>
        </p:nvSpPr>
        <p:spPr bwMode="auto">
          <a:xfrm>
            <a:off x="6042025" y="4365625"/>
            <a:ext cx="815975" cy="1800225"/>
          </a:xfrm>
          <a:custGeom>
            <a:avLst/>
            <a:gdLst>
              <a:gd name="T0" fmla="*/ 2147483646 w 423"/>
              <a:gd name="T1" fmla="*/ 0 h 908"/>
              <a:gd name="T2" fmla="*/ 2147483646 w 423"/>
              <a:gd name="T3" fmla="*/ 2147483646 h 908"/>
              <a:gd name="T4" fmla="*/ 2147483646 w 423"/>
              <a:gd name="T5" fmla="*/ 2147483646 h 908"/>
              <a:gd name="T6" fmla="*/ 0 w 423"/>
              <a:gd name="T7" fmla="*/ 2147483646 h 908"/>
              <a:gd name="T8" fmla="*/ 0 60000 65536"/>
              <a:gd name="T9" fmla="*/ 0 60000 65536"/>
              <a:gd name="T10" fmla="*/ 0 60000 65536"/>
              <a:gd name="T11" fmla="*/ 0 60000 65536"/>
              <a:gd name="T12" fmla="*/ 0 w 423"/>
              <a:gd name="T13" fmla="*/ 0 h 908"/>
              <a:gd name="T14" fmla="*/ 423 w 423"/>
              <a:gd name="T15" fmla="*/ 908 h 9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3" h="908">
                <a:moveTo>
                  <a:pt x="408" y="0"/>
                </a:moveTo>
                <a:cubicBezTo>
                  <a:pt x="415" y="136"/>
                  <a:pt x="423" y="273"/>
                  <a:pt x="408" y="409"/>
                </a:cubicBezTo>
                <a:cubicBezTo>
                  <a:pt x="393" y="545"/>
                  <a:pt x="386" y="734"/>
                  <a:pt x="318" y="817"/>
                </a:cubicBezTo>
                <a:cubicBezTo>
                  <a:pt x="250" y="900"/>
                  <a:pt x="125" y="904"/>
                  <a:pt x="0" y="908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23">
            <a:extLst>
              <a:ext uri="{FF2B5EF4-FFF2-40B4-BE49-F238E27FC236}">
                <a16:creationId xmlns:a16="http://schemas.microsoft.com/office/drawing/2014/main" id="{A9B4588F-7C4A-4EFD-9E8B-0E251257C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2663" y="5805488"/>
          <a:ext cx="24495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99" name="公式" r:id="rId18" imgW="1123886" imgH="342900" progId="Equation.3">
                  <p:embed/>
                </p:oleObj>
              </mc:Choice>
              <mc:Fallback>
                <p:oleObj name="公式" r:id="rId18" imgW="1123886" imgH="342900" progId="Equation.3">
                  <p:embed/>
                  <p:pic>
                    <p:nvPicPr>
                      <p:cNvPr id="3" name="Object 23">
                        <a:extLst>
                          <a:ext uri="{FF2B5EF4-FFF2-40B4-BE49-F238E27FC236}">
                            <a16:creationId xmlns:a16="http://schemas.microsoft.com/office/drawing/2014/main" id="{A9B4588F-7C4A-4EFD-9E8B-0E251257C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5805488"/>
                        <a:ext cx="24495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A2CC857-88E6-43D0-B747-944EB2CD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179638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1mol </a:t>
            </a:r>
            <a:r>
              <a:rPr lang="zh-CN" altLang="en-US">
                <a:solidFill>
                  <a:schemeClr val="bg1"/>
                </a:solidFill>
              </a:rPr>
              <a:t>理想气体</a:t>
            </a:r>
            <a:endParaRPr lang="zh-CN" altLang="en-US" i="1" baseline="-25000">
              <a:solidFill>
                <a:srgbClr val="66FFFF"/>
              </a:solidFill>
            </a:endParaRPr>
          </a:p>
        </p:txBody>
      </p:sp>
      <p:sp>
        <p:nvSpPr>
          <p:cNvPr id="13337" name="Freeform 25">
            <a:extLst>
              <a:ext uri="{FF2B5EF4-FFF2-40B4-BE49-F238E27FC236}">
                <a16:creationId xmlns:a16="http://schemas.microsoft.com/office/drawing/2014/main" id="{F7C5689B-BFB1-4513-B781-2255347EF368}"/>
              </a:ext>
            </a:extLst>
          </p:cNvPr>
          <p:cNvSpPr>
            <a:spLocks/>
          </p:cNvSpPr>
          <p:nvPr/>
        </p:nvSpPr>
        <p:spPr bwMode="auto">
          <a:xfrm>
            <a:off x="6283325" y="1711325"/>
            <a:ext cx="217488" cy="431800"/>
          </a:xfrm>
          <a:custGeom>
            <a:avLst/>
            <a:gdLst>
              <a:gd name="T0" fmla="*/ 0 w 227"/>
              <a:gd name="T1" fmla="*/ 2147483646 h 318"/>
              <a:gd name="T2" fmla="*/ 2147483646 w 227"/>
              <a:gd name="T3" fmla="*/ 2147483646 h 318"/>
              <a:gd name="T4" fmla="*/ 2147483646 w 227"/>
              <a:gd name="T5" fmla="*/ 0 h 318"/>
              <a:gd name="T6" fmla="*/ 0 60000 65536"/>
              <a:gd name="T7" fmla="*/ 0 60000 65536"/>
              <a:gd name="T8" fmla="*/ 0 60000 65536"/>
              <a:gd name="T9" fmla="*/ 0 w 227"/>
              <a:gd name="T10" fmla="*/ 0 h 318"/>
              <a:gd name="T11" fmla="*/ 227 w 227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8">
                <a:moveTo>
                  <a:pt x="0" y="318"/>
                </a:moveTo>
                <a:cubicBezTo>
                  <a:pt x="49" y="299"/>
                  <a:pt x="98" y="280"/>
                  <a:pt x="136" y="227"/>
                </a:cubicBezTo>
                <a:cubicBezTo>
                  <a:pt x="174" y="174"/>
                  <a:pt x="212" y="38"/>
                  <a:pt x="227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Freeform 26">
            <a:extLst>
              <a:ext uri="{FF2B5EF4-FFF2-40B4-BE49-F238E27FC236}">
                <a16:creationId xmlns:a16="http://schemas.microsoft.com/office/drawing/2014/main" id="{4CE3F924-EF86-446F-9491-68467BEA31F6}"/>
              </a:ext>
            </a:extLst>
          </p:cNvPr>
          <p:cNvSpPr>
            <a:spLocks/>
          </p:cNvSpPr>
          <p:nvPr/>
        </p:nvSpPr>
        <p:spPr bwMode="auto">
          <a:xfrm>
            <a:off x="2928938" y="3214688"/>
            <a:ext cx="1214437" cy="357187"/>
          </a:xfrm>
          <a:custGeom>
            <a:avLst/>
            <a:gdLst>
              <a:gd name="T0" fmla="*/ 0 w 227"/>
              <a:gd name="T1" fmla="*/ 2147483646 h 318"/>
              <a:gd name="T2" fmla="*/ 2147483646 w 227"/>
              <a:gd name="T3" fmla="*/ 2147483646 h 318"/>
              <a:gd name="T4" fmla="*/ 2147483646 w 227"/>
              <a:gd name="T5" fmla="*/ 0 h 318"/>
              <a:gd name="T6" fmla="*/ 0 60000 65536"/>
              <a:gd name="T7" fmla="*/ 0 60000 65536"/>
              <a:gd name="T8" fmla="*/ 0 60000 65536"/>
              <a:gd name="T9" fmla="*/ 0 w 227"/>
              <a:gd name="T10" fmla="*/ 0 h 318"/>
              <a:gd name="T11" fmla="*/ 227 w 227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8">
                <a:moveTo>
                  <a:pt x="0" y="318"/>
                </a:moveTo>
                <a:cubicBezTo>
                  <a:pt x="49" y="299"/>
                  <a:pt x="98" y="280"/>
                  <a:pt x="136" y="227"/>
                </a:cubicBezTo>
                <a:cubicBezTo>
                  <a:pt x="174" y="174"/>
                  <a:pt x="212" y="38"/>
                  <a:pt x="227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21">
            <a:extLst>
              <a:ext uri="{FF2B5EF4-FFF2-40B4-BE49-F238E27FC236}">
                <a16:creationId xmlns:a16="http://schemas.microsoft.com/office/drawing/2014/main" id="{B9B9C9B4-F240-4B2B-85BD-7AA22E4DF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3429000"/>
          <a:ext cx="23939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00" name="公式" r:id="rId20" imgW="1057218" imgH="342900" progId="Equation.3">
                  <p:embed/>
                </p:oleObj>
              </mc:Choice>
              <mc:Fallback>
                <p:oleObj name="公式" r:id="rId20" imgW="1057218" imgH="342900" progId="Equation.3">
                  <p:embed/>
                  <p:pic>
                    <p:nvPicPr>
                      <p:cNvPr id="5" name="Object 21">
                        <a:extLst>
                          <a:ext uri="{FF2B5EF4-FFF2-40B4-BE49-F238E27FC236}">
                            <a16:creationId xmlns:a16="http://schemas.microsoft.com/office/drawing/2014/main" id="{B9B9C9B4-F240-4B2B-85BD-7AA22E4DF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429000"/>
                        <a:ext cx="239395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15" grpId="0"/>
      <p:bldP spid="16" grpId="0"/>
      <p:bldP spid="20" grpId="0"/>
      <p:bldP spid="3994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E687698B-519B-457C-A6B8-CA2D4731D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765175"/>
          <a:ext cx="17272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2" name="公式" r:id="rId4" imgW="1714424" imgH="781016" progId="Equation.3">
                  <p:embed/>
                </p:oleObj>
              </mc:Choice>
              <mc:Fallback>
                <p:oleObj name="公式" r:id="rId4" imgW="1714424" imgH="781016" progId="Equation.3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E687698B-519B-457C-A6B8-CA2D4731D2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765175"/>
                        <a:ext cx="17272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B55F2231-99E1-4BED-9520-A431D40D1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2362200"/>
          <a:ext cx="16811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3" name="公式" r:id="rId6" imgW="1847761" imgH="447607" progId="Equation.3">
                  <p:embed/>
                </p:oleObj>
              </mc:Choice>
              <mc:Fallback>
                <p:oleObj name="公式" r:id="rId6" imgW="1847761" imgH="447607" progId="Equation.3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B55F2231-99E1-4BED-9520-A431D40D1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362200"/>
                        <a:ext cx="1681163" cy="439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0EBF3384-640E-4D95-B569-9573D1097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2349500"/>
          <a:ext cx="1639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4" name="公式" r:id="rId8" imgW="1562125" imgH="419134" progId="Equation.3">
                  <p:embed/>
                </p:oleObj>
              </mc:Choice>
              <mc:Fallback>
                <p:oleObj name="公式" r:id="rId8" imgW="1562125" imgH="419134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0EBF3384-640E-4D95-B569-9573D1097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349500"/>
                        <a:ext cx="1639887" cy="469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>
            <a:extLst>
              <a:ext uri="{FF2B5EF4-FFF2-40B4-BE49-F238E27FC236}">
                <a16:creationId xmlns:a16="http://schemas.microsoft.com/office/drawing/2014/main" id="{B4BCD52B-3CF0-44F4-8920-05F21463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23495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迈耶公式 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3A5EA251-A3DF-49D5-9323-3151615E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23495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比热容比 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42673A7B-1DC0-4C22-8FC6-65055B25A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329238"/>
            <a:ext cx="475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理想气体内能的计算</a:t>
            </a:r>
          </a:p>
        </p:txBody>
      </p:sp>
      <p:graphicFrame>
        <p:nvGraphicFramePr>
          <p:cNvPr id="40968" name="Object 5">
            <a:extLst>
              <a:ext uri="{FF2B5EF4-FFF2-40B4-BE49-F238E27FC236}">
                <a16:creationId xmlns:a16="http://schemas.microsoft.com/office/drawing/2014/main" id="{E94D7A16-A340-4318-8050-2310479A4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6000750"/>
          <a:ext cx="18240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5" name="公式" r:id="rId10" imgW="781063" imgH="180941" progId="Equation.3">
                  <p:embed/>
                </p:oleObj>
              </mc:Choice>
              <mc:Fallback>
                <p:oleObj name="公式" r:id="rId10" imgW="781063" imgH="180941" progId="Equation.3">
                  <p:embed/>
                  <p:pic>
                    <p:nvPicPr>
                      <p:cNvPr id="40968" name="Object 5">
                        <a:extLst>
                          <a:ext uri="{FF2B5EF4-FFF2-40B4-BE49-F238E27FC236}">
                            <a16:creationId xmlns:a16="http://schemas.microsoft.com/office/drawing/2014/main" id="{E94D7A16-A340-4318-8050-2310479A4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6000750"/>
                        <a:ext cx="18240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B2B2B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6">
            <a:extLst>
              <a:ext uri="{FF2B5EF4-FFF2-40B4-BE49-F238E27FC236}">
                <a16:creationId xmlns:a16="http://schemas.microsoft.com/office/drawing/2014/main" id="{ECDCFE9D-3543-477E-9EEB-746C6E9BE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2313" y="5592763"/>
          <a:ext cx="26273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6" name="公式" r:id="rId12" imgW="1219302" imgH="533332" progId="Equation.3">
                  <p:embed/>
                </p:oleObj>
              </mc:Choice>
              <mc:Fallback>
                <p:oleObj name="公式" r:id="rId12" imgW="1219302" imgH="533332" progId="Equation.3">
                  <p:embed/>
                  <p:pic>
                    <p:nvPicPr>
                      <p:cNvPr id="40969" name="Object 6">
                        <a:extLst>
                          <a:ext uri="{FF2B5EF4-FFF2-40B4-BE49-F238E27FC236}">
                            <a16:creationId xmlns:a16="http://schemas.microsoft.com/office/drawing/2014/main" id="{ECDCFE9D-3543-477E-9EEB-746C6E9BE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5592763"/>
                        <a:ext cx="2627312" cy="1193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>
            <a:extLst>
              <a:ext uri="{FF2B5EF4-FFF2-40B4-BE49-F238E27FC236}">
                <a16:creationId xmlns:a16="http://schemas.microsoft.com/office/drawing/2014/main" id="{03116DEB-21E9-4B90-954D-C08856EA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3692525"/>
            <a:ext cx="660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一般情况下，气体的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V</a:t>
            </a:r>
            <a:r>
              <a:rPr lang="en-US" altLang="zh-CN" baseline="-25000">
                <a:solidFill>
                  <a:schemeClr val="bg1"/>
                </a:solidFill>
              </a:rPr>
              <a:t> </a:t>
            </a:r>
            <a:r>
              <a:rPr lang="zh-CN" altLang="en-US" baseline="-25000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chemeClr val="bg1"/>
                </a:solidFill>
              </a:rPr>
              <a:t>C</a:t>
            </a:r>
            <a:r>
              <a:rPr lang="en-US" altLang="zh-CN" i="1" baseline="-25000">
                <a:solidFill>
                  <a:schemeClr val="bg1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</a:rPr>
              <a:t>都</a:t>
            </a:r>
            <a:r>
              <a:rPr lang="zh-CN" altLang="en-US" i="1" baseline="-2500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近似为常量</a:t>
            </a:r>
            <a:endParaRPr lang="zh-CN" altLang="en-US" i="1" baseline="-25000">
              <a:solidFill>
                <a:schemeClr val="bg1"/>
              </a:solidFill>
            </a:endParaRP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BC95E2F4-8617-4FC8-BEA2-6E2AA9A39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4267200"/>
            <a:ext cx="317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对单原子分子气体为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44687A00-BACC-44EE-BDCE-44F27AB0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4843463"/>
            <a:ext cx="317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对双原子分子气体为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40973" name="Object 7">
            <a:extLst>
              <a:ext uri="{FF2B5EF4-FFF2-40B4-BE49-F238E27FC236}">
                <a16:creationId xmlns:a16="http://schemas.microsoft.com/office/drawing/2014/main" id="{313539DC-EC3F-4B8E-99DC-ECE16A80E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429260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7" name="公式" r:id="rId14" imgW="1704943" imgH="380864" progId="Equation.3">
                  <p:embed/>
                </p:oleObj>
              </mc:Choice>
              <mc:Fallback>
                <p:oleObj name="公式" r:id="rId14" imgW="1704943" imgH="380864" progId="Equation.3">
                  <p:embed/>
                  <p:pic>
                    <p:nvPicPr>
                      <p:cNvPr id="40973" name="Object 7">
                        <a:extLst>
                          <a:ext uri="{FF2B5EF4-FFF2-40B4-BE49-F238E27FC236}">
                            <a16:creationId xmlns:a16="http://schemas.microsoft.com/office/drawing/2014/main" id="{313539DC-EC3F-4B8E-99DC-ECE16A80E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292600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8">
            <a:extLst>
              <a:ext uri="{FF2B5EF4-FFF2-40B4-BE49-F238E27FC236}">
                <a16:creationId xmlns:a16="http://schemas.microsoft.com/office/drawing/2014/main" id="{8B552312-A737-42A6-98D2-5EB7AA3D2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4867275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8" name="公式" r:id="rId16" imgW="1704943" imgH="380864" progId="Equation.3">
                  <p:embed/>
                </p:oleObj>
              </mc:Choice>
              <mc:Fallback>
                <p:oleObj name="公式" r:id="rId16" imgW="1704943" imgH="380864" progId="Equation.3">
                  <p:embed/>
                  <p:pic>
                    <p:nvPicPr>
                      <p:cNvPr id="40974" name="Object 8">
                        <a:extLst>
                          <a:ext uri="{FF2B5EF4-FFF2-40B4-BE49-F238E27FC236}">
                            <a16:creationId xmlns:a16="http://schemas.microsoft.com/office/drawing/2014/main" id="{8B552312-A737-42A6-98D2-5EB7AA3D2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867275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灯片编号占位符 1">
            <a:extLst>
              <a:ext uri="{FF2B5EF4-FFF2-40B4-BE49-F238E27FC236}">
                <a16:creationId xmlns:a16="http://schemas.microsoft.com/office/drawing/2014/main" id="{E6B74AD1-5949-488A-9C24-C4D39108E7C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34AECC-E5AB-42EB-8472-9F1ECED7FBEF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A29EAE64-726E-4AAD-9B69-2FC462404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47675"/>
            <a:ext cx="397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1mol</a:t>
            </a:r>
            <a:r>
              <a:rPr lang="en-US" altLang="zh-CN"/>
              <a:t> </a:t>
            </a:r>
            <a:r>
              <a:rPr lang="zh-CN" altLang="en-US">
                <a:solidFill>
                  <a:schemeClr val="bg1"/>
                </a:solidFill>
              </a:rPr>
              <a:t>理想气体的状态方程为</a:t>
            </a:r>
          </a:p>
        </p:txBody>
      </p:sp>
      <p:graphicFrame>
        <p:nvGraphicFramePr>
          <p:cNvPr id="39948" name="Object 19">
            <a:extLst>
              <a:ext uri="{FF2B5EF4-FFF2-40B4-BE49-F238E27FC236}">
                <a16:creationId xmlns:a16="http://schemas.microsoft.com/office/drawing/2014/main" id="{B5FB0721-02B7-4939-B710-51AF381D6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1888" y="404813"/>
          <a:ext cx="14747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9" name="公式" r:id="rId18" imgW="562096" imgH="152468" progId="Equation.3">
                  <p:embed/>
                </p:oleObj>
              </mc:Choice>
              <mc:Fallback>
                <p:oleObj name="公式" r:id="rId18" imgW="562096" imgH="152468" progId="Equation.3">
                  <p:embed/>
                  <p:pic>
                    <p:nvPicPr>
                      <p:cNvPr id="39948" name="Object 19">
                        <a:extLst>
                          <a:ext uri="{FF2B5EF4-FFF2-40B4-BE49-F238E27FC236}">
                            <a16:creationId xmlns:a16="http://schemas.microsoft.com/office/drawing/2014/main" id="{B5FB0721-02B7-4939-B710-51AF381D65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88" y="404813"/>
                        <a:ext cx="14747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3">
            <a:extLst>
              <a:ext uri="{FF2B5EF4-FFF2-40B4-BE49-F238E27FC236}">
                <a16:creationId xmlns:a16="http://schemas.microsoft.com/office/drawing/2014/main" id="{91DEE7C3-1973-4A0A-B6CA-BC09306D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96950"/>
            <a:ext cx="599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压强不变时，状态方程两边对 </a:t>
            </a:r>
            <a:r>
              <a:rPr lang="en-US" altLang="zh-CN" i="1">
                <a:solidFill>
                  <a:srgbClr val="85FFE0"/>
                </a:solidFill>
              </a:rPr>
              <a:t>T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求导</a:t>
            </a:r>
          </a:p>
        </p:txBody>
      </p:sp>
      <p:sp>
        <p:nvSpPr>
          <p:cNvPr id="14358" name="Freeform 22">
            <a:extLst>
              <a:ext uri="{FF2B5EF4-FFF2-40B4-BE49-F238E27FC236}">
                <a16:creationId xmlns:a16="http://schemas.microsoft.com/office/drawing/2014/main" id="{88819CA7-8CF4-4E30-99FA-A9F3D7C23CC3}"/>
              </a:ext>
            </a:extLst>
          </p:cNvPr>
          <p:cNvSpPr>
            <a:spLocks/>
          </p:cNvSpPr>
          <p:nvPr/>
        </p:nvSpPr>
        <p:spPr bwMode="auto">
          <a:xfrm>
            <a:off x="5867400" y="1484313"/>
            <a:ext cx="504825" cy="431800"/>
          </a:xfrm>
          <a:custGeom>
            <a:avLst/>
            <a:gdLst>
              <a:gd name="T0" fmla="*/ 0 w 227"/>
              <a:gd name="T1" fmla="*/ 2147483646 h 318"/>
              <a:gd name="T2" fmla="*/ 2147483646 w 227"/>
              <a:gd name="T3" fmla="*/ 2147483646 h 318"/>
              <a:gd name="T4" fmla="*/ 2147483646 w 227"/>
              <a:gd name="T5" fmla="*/ 0 h 318"/>
              <a:gd name="T6" fmla="*/ 0 60000 65536"/>
              <a:gd name="T7" fmla="*/ 0 60000 65536"/>
              <a:gd name="T8" fmla="*/ 0 60000 65536"/>
              <a:gd name="T9" fmla="*/ 0 w 227"/>
              <a:gd name="T10" fmla="*/ 0 h 318"/>
              <a:gd name="T11" fmla="*/ 227 w 227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8">
                <a:moveTo>
                  <a:pt x="0" y="318"/>
                </a:moveTo>
                <a:cubicBezTo>
                  <a:pt x="49" y="299"/>
                  <a:pt x="98" y="280"/>
                  <a:pt x="136" y="227"/>
                </a:cubicBezTo>
                <a:cubicBezTo>
                  <a:pt x="174" y="174"/>
                  <a:pt x="212" y="38"/>
                  <a:pt x="227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Object 23">
            <a:extLst>
              <a:ext uri="{FF2B5EF4-FFF2-40B4-BE49-F238E27FC236}">
                <a16:creationId xmlns:a16="http://schemas.microsoft.com/office/drawing/2014/main" id="{EF294B3E-56B6-4920-A6FB-FADC7132B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484313"/>
          <a:ext cx="24495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0" name="公式" r:id="rId20" imgW="1123886" imgH="342900" progId="Equation.3">
                  <p:embed/>
                </p:oleObj>
              </mc:Choice>
              <mc:Fallback>
                <p:oleObj name="公式" r:id="rId20" imgW="1123886" imgH="342900" progId="Equation.3">
                  <p:embed/>
                  <p:pic>
                    <p:nvPicPr>
                      <p:cNvPr id="18" name="Object 23">
                        <a:extLst>
                          <a:ext uri="{FF2B5EF4-FFF2-40B4-BE49-F238E27FC236}">
                            <a16:creationId xmlns:a16="http://schemas.microsoft.com/office/drawing/2014/main" id="{EF294B3E-56B6-4920-A6FB-FADC7132B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4313"/>
                        <a:ext cx="244951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Freeform 24">
            <a:extLst>
              <a:ext uri="{FF2B5EF4-FFF2-40B4-BE49-F238E27FC236}">
                <a16:creationId xmlns:a16="http://schemas.microsoft.com/office/drawing/2014/main" id="{6AC21045-2E7F-4960-A27B-9C0D7D917D48}"/>
              </a:ext>
            </a:extLst>
          </p:cNvPr>
          <p:cNvSpPr>
            <a:spLocks/>
          </p:cNvSpPr>
          <p:nvPr/>
        </p:nvSpPr>
        <p:spPr bwMode="auto">
          <a:xfrm>
            <a:off x="2124075" y="1916113"/>
            <a:ext cx="1081088" cy="431800"/>
          </a:xfrm>
          <a:custGeom>
            <a:avLst/>
            <a:gdLst>
              <a:gd name="T0" fmla="*/ 2147483646 w 681"/>
              <a:gd name="T1" fmla="*/ 0 h 272"/>
              <a:gd name="T2" fmla="*/ 2147483646 w 681"/>
              <a:gd name="T3" fmla="*/ 2147483646 h 272"/>
              <a:gd name="T4" fmla="*/ 0 w 681"/>
              <a:gd name="T5" fmla="*/ 2147483646 h 272"/>
              <a:gd name="T6" fmla="*/ 0 60000 65536"/>
              <a:gd name="T7" fmla="*/ 0 60000 65536"/>
              <a:gd name="T8" fmla="*/ 0 60000 65536"/>
              <a:gd name="T9" fmla="*/ 0 w 681"/>
              <a:gd name="T10" fmla="*/ 0 h 272"/>
              <a:gd name="T11" fmla="*/ 681 w 681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272">
                <a:moveTo>
                  <a:pt x="681" y="0"/>
                </a:moveTo>
                <a:cubicBezTo>
                  <a:pt x="510" y="0"/>
                  <a:pt x="340" y="0"/>
                  <a:pt x="227" y="45"/>
                </a:cubicBezTo>
                <a:cubicBezTo>
                  <a:pt x="114" y="90"/>
                  <a:pt x="57" y="181"/>
                  <a:pt x="0" y="272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右箭头 14">
            <a:extLst>
              <a:ext uri="{FF2B5EF4-FFF2-40B4-BE49-F238E27FC236}">
                <a16:creationId xmlns:a16="http://schemas.microsoft.com/office/drawing/2014/main" id="{F2462CD8-191F-4B7B-9B6E-1D535279B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6072188"/>
            <a:ext cx="642938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277DAA9-1766-4B01-91CB-5B0D422A4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4175"/>
            <a:ext cx="77771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FFFF00"/>
                </a:solidFill>
              </a:rPr>
              <a:t>物理意义：</a:t>
            </a:r>
            <a:r>
              <a:rPr lang="en-US" altLang="zh-CN" sz="2000" dirty="0">
                <a:solidFill>
                  <a:schemeClr val="bg1"/>
                </a:solidFill>
              </a:rPr>
              <a:t>1 mol </a:t>
            </a:r>
            <a:r>
              <a:rPr lang="zh-CN" altLang="en-US" sz="2000" dirty="0">
                <a:solidFill>
                  <a:schemeClr val="bg1"/>
                </a:solidFill>
              </a:rPr>
              <a:t>理想气体温度升高 </a:t>
            </a:r>
            <a:r>
              <a:rPr lang="en-US" altLang="zh-CN" sz="2000" dirty="0">
                <a:solidFill>
                  <a:schemeClr val="bg1"/>
                </a:solidFill>
              </a:rPr>
              <a:t>1 K </a:t>
            </a:r>
            <a:r>
              <a:rPr lang="zh-CN" altLang="en-US" sz="2000" dirty="0">
                <a:solidFill>
                  <a:schemeClr val="bg1"/>
                </a:solidFill>
              </a:rPr>
              <a:t>时，等压过程比等体过程多吸收 </a:t>
            </a:r>
            <a:r>
              <a:rPr lang="en-US" altLang="zh-CN" sz="2000" dirty="0">
                <a:solidFill>
                  <a:schemeClr val="bg1"/>
                </a:solidFill>
              </a:rPr>
              <a:t>R = 8.31 J </a:t>
            </a:r>
            <a:r>
              <a:rPr lang="zh-CN" altLang="en-US" sz="2000" dirty="0">
                <a:solidFill>
                  <a:schemeClr val="bg1"/>
                </a:solidFill>
              </a:rPr>
              <a:t>热量，转化为对外所作的功。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1" name="Object 27">
            <a:extLst>
              <a:ext uri="{FF2B5EF4-FFF2-40B4-BE49-F238E27FC236}">
                <a16:creationId xmlns:a16="http://schemas.microsoft.com/office/drawing/2014/main" id="{70775FFE-44BF-4A45-9BF6-55F2AEF6B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5786438"/>
          <a:ext cx="14414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31" name="公式" r:id="rId22" imgW="666686" imgH="342900" progId="Equation.3">
                  <p:embed/>
                </p:oleObj>
              </mc:Choice>
              <mc:Fallback>
                <p:oleObj name="公式" r:id="rId22" imgW="666686" imgH="342900" progId="Equation.3">
                  <p:embed/>
                  <p:pic>
                    <p:nvPicPr>
                      <p:cNvPr id="21" name="Object 27">
                        <a:extLst>
                          <a:ext uri="{FF2B5EF4-FFF2-40B4-BE49-F238E27FC236}">
                            <a16:creationId xmlns:a16="http://schemas.microsoft.com/office/drawing/2014/main" id="{70775FFE-44BF-4A45-9BF6-55F2AEF6B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5786438"/>
                        <a:ext cx="144145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右箭头 14">
            <a:extLst>
              <a:ext uri="{FF2B5EF4-FFF2-40B4-BE49-F238E27FC236}">
                <a16:creationId xmlns:a16="http://schemas.microsoft.com/office/drawing/2014/main" id="{1D1D6888-B53C-4197-BA3C-628495F98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6072188"/>
            <a:ext cx="642937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40967" grpId="0"/>
      <p:bldP spid="40970" grpId="0"/>
      <p:bldP spid="40971" grpId="0"/>
      <p:bldP spid="40972" grpId="0"/>
      <p:bldP spid="39947" grpId="0"/>
      <p:bldP spid="39949" grpId="0"/>
      <p:bldP spid="11272" grpId="0" animBg="1"/>
      <p:bldP spid="2" grpId="0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10C22D6A-4AD3-45CD-B9B9-208C89E79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088" y="4757738"/>
            <a:ext cx="0" cy="504825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0AEFDCEC-1050-4A9C-BF92-A7EA88D7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47638"/>
            <a:ext cx="6991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FF00"/>
                </a:solidFill>
              </a:rPr>
              <a:t> </a:t>
            </a:r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§11.6 </a:t>
            </a:r>
            <a:r>
              <a:rPr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热力学第一定律对理想气体</a:t>
            </a:r>
          </a:p>
          <a:p>
            <a:pPr eaLnBrk="1" hangingPunct="1"/>
            <a:r>
              <a:rPr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在典型准静态过程中的应用 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320F1C99-AD2A-453C-805C-0E12908BF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285875"/>
            <a:ext cx="264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 </a:t>
            </a:r>
            <a:r>
              <a:rPr lang="zh-CN" altLang="en-US" sz="2800">
                <a:solidFill>
                  <a:srgbClr val="FFFF00"/>
                </a:solidFill>
              </a:rPr>
              <a:t>等体过程    </a:t>
            </a:r>
            <a:r>
              <a:rPr lang="zh-CN" altLang="en-US">
                <a:solidFill>
                  <a:srgbClr val="FFCC66"/>
                </a:solidFill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D6D15E8-B3E7-40C3-A965-0528DEC37225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1593850"/>
            <a:ext cx="2438400" cy="914400"/>
            <a:chOff x="2064" y="1344"/>
            <a:chExt cx="1536" cy="576"/>
          </a:xfrm>
        </p:grpSpPr>
        <p:sp>
          <p:nvSpPr>
            <p:cNvPr id="12350" name="Line 6">
              <a:extLst>
                <a:ext uri="{FF2B5EF4-FFF2-40B4-BE49-F238E27FC236}">
                  <a16:creationId xmlns:a16="http://schemas.microsoft.com/office/drawing/2014/main" id="{5CB7C5C9-1C8A-49F8-AE53-03E528B64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344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1" name="Line 7">
              <a:extLst>
                <a:ext uri="{FF2B5EF4-FFF2-40B4-BE49-F238E27FC236}">
                  <a16:creationId xmlns:a16="http://schemas.microsoft.com/office/drawing/2014/main" id="{74911E85-A475-4A70-A240-73D410ED6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20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2" name="Line 8">
              <a:extLst>
                <a:ext uri="{FF2B5EF4-FFF2-40B4-BE49-F238E27FC236}">
                  <a16:creationId xmlns:a16="http://schemas.microsoft.com/office/drawing/2014/main" id="{887B30E8-103E-44B4-B03D-AD8167860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344"/>
              <a:ext cx="0" cy="576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2A4A5D5-3D37-4075-862D-E6482C57F1B9}"/>
              </a:ext>
            </a:extLst>
          </p:cNvPr>
          <p:cNvGrpSpPr>
            <a:grpSpLocks/>
          </p:cNvGrpSpPr>
          <p:nvPr/>
        </p:nvGrpSpPr>
        <p:grpSpPr bwMode="auto">
          <a:xfrm>
            <a:off x="6799263" y="1746250"/>
            <a:ext cx="504825" cy="533400"/>
            <a:chOff x="2562" y="1440"/>
            <a:chExt cx="318" cy="336"/>
          </a:xfrm>
        </p:grpSpPr>
        <p:grpSp>
          <p:nvGrpSpPr>
            <p:cNvPr id="12344" name="Group 10">
              <a:extLst>
                <a:ext uri="{FF2B5EF4-FFF2-40B4-BE49-F238E27FC236}">
                  <a16:creationId xmlns:a16="http://schemas.microsoft.com/office/drawing/2014/main" id="{023EF734-FADE-4EAF-88B5-189A5A3FF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2" y="1440"/>
              <a:ext cx="128" cy="336"/>
              <a:chOff x="4752" y="1392"/>
              <a:chExt cx="96" cy="288"/>
            </a:xfrm>
          </p:grpSpPr>
          <p:sp>
            <p:nvSpPr>
              <p:cNvPr id="12346" name="Line 11">
                <a:extLst>
                  <a:ext uri="{FF2B5EF4-FFF2-40B4-BE49-F238E27FC236}">
                    <a16:creationId xmlns:a16="http://schemas.microsoft.com/office/drawing/2014/main" id="{42DAE168-385B-4C59-9C1A-400412303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7" name="Line 12">
                <a:extLst>
                  <a:ext uri="{FF2B5EF4-FFF2-40B4-BE49-F238E27FC236}">
                    <a16:creationId xmlns:a16="http://schemas.microsoft.com/office/drawing/2014/main" id="{9B9A4843-1384-4E13-B9A9-E4ABD4305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8" name="Line 13">
                <a:extLst>
                  <a:ext uri="{FF2B5EF4-FFF2-40B4-BE49-F238E27FC236}">
                    <a16:creationId xmlns:a16="http://schemas.microsoft.com/office/drawing/2014/main" id="{7CB87E79-7A8D-446B-A80B-74211B5B8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49" name="Line 14">
                <a:extLst>
                  <a:ext uri="{FF2B5EF4-FFF2-40B4-BE49-F238E27FC236}">
                    <a16:creationId xmlns:a16="http://schemas.microsoft.com/office/drawing/2014/main" id="{19EC6510-4029-4A5F-911D-5B821441F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80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2345" name="Object 13">
              <a:extLst>
                <a:ext uri="{FF2B5EF4-FFF2-40B4-BE49-F238E27FC236}">
                  <a16:creationId xmlns:a16="http://schemas.microsoft.com/office/drawing/2014/main" id="{A9BFC39F-BB05-4E12-BA56-98F6181AF5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2" y="1525"/>
            <a:ext cx="19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51" name="公式" r:id="rId4" imgW="218967" imgH="257175" progId="Equation.3">
                    <p:embed/>
                  </p:oleObj>
                </mc:Choice>
                <mc:Fallback>
                  <p:oleObj name="公式" r:id="rId4" imgW="218967" imgH="257175" progId="Equation.3">
                    <p:embed/>
                    <p:pic>
                      <p:nvPicPr>
                        <p:cNvPr id="12345" name="Object 13">
                          <a:extLst>
                            <a:ext uri="{FF2B5EF4-FFF2-40B4-BE49-F238E27FC236}">
                              <a16:creationId xmlns:a16="http://schemas.microsoft.com/office/drawing/2014/main" id="{A9BFC39F-BB05-4E12-BA56-98F6181AF5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525"/>
                          <a:ext cx="19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16">
            <a:extLst>
              <a:ext uri="{FF2B5EF4-FFF2-40B4-BE49-F238E27FC236}">
                <a16:creationId xmlns:a16="http://schemas.microsoft.com/office/drawing/2014/main" id="{A4F0162A-44D2-4F59-87B1-4300A8314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660650"/>
            <a:ext cx="1363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FF"/>
                </a:solidFill>
              </a:rPr>
              <a:t>l </a:t>
            </a:r>
            <a:r>
              <a:rPr lang="zh-CN" altLang="en-US">
                <a:solidFill>
                  <a:srgbClr val="FFFFFF"/>
                </a:solidFill>
              </a:rPr>
              <a:t>不变</a:t>
            </a: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48B9D2B7-37D1-45F3-BA48-D86C82766292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2508250"/>
            <a:ext cx="1219200" cy="609600"/>
            <a:chOff x="3833" y="1580"/>
            <a:chExt cx="768" cy="384"/>
          </a:xfrm>
        </p:grpSpPr>
        <p:sp>
          <p:nvSpPr>
            <p:cNvPr id="12340" name="Line 18">
              <a:extLst>
                <a:ext uri="{FF2B5EF4-FFF2-40B4-BE49-F238E27FC236}">
                  <a16:creationId xmlns:a16="http://schemas.microsoft.com/office/drawing/2014/main" id="{BE121D2E-B6C3-432D-A598-140AE57EC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580"/>
              <a:ext cx="0" cy="38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1" name="Line 19">
              <a:extLst>
                <a:ext uri="{FF2B5EF4-FFF2-40B4-BE49-F238E27FC236}">
                  <a16:creationId xmlns:a16="http://schemas.microsoft.com/office/drawing/2014/main" id="{2C2FD5D9-F875-448F-AD7D-FCF3A7CB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1" y="1580"/>
              <a:ext cx="0" cy="38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2" name="Line 20">
              <a:extLst>
                <a:ext uri="{FF2B5EF4-FFF2-40B4-BE49-F238E27FC236}">
                  <a16:creationId xmlns:a16="http://schemas.microsoft.com/office/drawing/2014/main" id="{600FDB67-B66E-47A6-917F-0F405053F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901"/>
              <a:ext cx="768" cy="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3" name="Text Box 21">
              <a:extLst>
                <a:ext uri="{FF2B5EF4-FFF2-40B4-BE49-F238E27FC236}">
                  <a16:creationId xmlns:a16="http://schemas.microsoft.com/office/drawing/2014/main" id="{023D5823-A869-42F1-B228-B3C28BBF7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" y="1639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FF"/>
                  </a:solidFill>
                </a:rPr>
                <a:t>l</a:t>
              </a:r>
            </a:p>
          </p:txBody>
        </p:sp>
      </p:grpSp>
      <p:sp>
        <p:nvSpPr>
          <p:cNvPr id="13334" name="Text Box 22">
            <a:extLst>
              <a:ext uri="{FF2B5EF4-FFF2-40B4-BE49-F238E27FC236}">
                <a16:creationId xmlns:a16="http://schemas.microsoft.com/office/drawing/2014/main" id="{280AC9E7-967A-45BE-941B-C498E932F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2668588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系统对外作功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3335" name="Text Box 23">
            <a:extLst>
              <a:ext uri="{FF2B5EF4-FFF2-40B4-BE49-F238E27FC236}">
                <a16:creationId xmlns:a16="http://schemas.microsoft.com/office/drawing/2014/main" id="{583AFA42-3F67-4799-81C0-013BB999C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3286125"/>
            <a:ext cx="3884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系统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内能的增量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 </a:t>
            </a:r>
          </a:p>
        </p:txBody>
      </p:sp>
      <p:graphicFrame>
        <p:nvGraphicFramePr>
          <p:cNvPr id="13336" name="Object 2">
            <a:extLst>
              <a:ext uri="{FF2B5EF4-FFF2-40B4-BE49-F238E27FC236}">
                <a16:creationId xmlns:a16="http://schemas.microsoft.com/office/drawing/2014/main" id="{6112B327-AE83-4BD4-BF2C-EC6306610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786188"/>
          <a:ext cx="23685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2" name="公式" r:id="rId6" imgW="1009510" imgH="304936" progId="Equation.3">
                  <p:embed/>
                </p:oleObj>
              </mc:Choice>
              <mc:Fallback>
                <p:oleObj name="公式" r:id="rId6" imgW="1009510" imgH="304936" progId="Equation.3">
                  <p:embed/>
                  <p:pic>
                    <p:nvPicPr>
                      <p:cNvPr id="13336" name="Object 2">
                        <a:extLst>
                          <a:ext uri="{FF2B5EF4-FFF2-40B4-BE49-F238E27FC236}">
                            <a16:creationId xmlns:a16="http://schemas.microsoft.com/office/drawing/2014/main" id="{6112B327-AE83-4BD4-BF2C-EC6306610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86188"/>
                        <a:ext cx="23685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3">
            <a:extLst>
              <a:ext uri="{FF2B5EF4-FFF2-40B4-BE49-F238E27FC236}">
                <a16:creationId xmlns:a16="http://schemas.microsoft.com/office/drawing/2014/main" id="{3F7A472E-F115-42F9-B6B8-29C2A8EE0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7388" y="3878263"/>
          <a:ext cx="21304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3" name="公式" r:id="rId8" imgW="2267039" imgH="495368" progId="Equation.3">
                  <p:embed/>
                </p:oleObj>
              </mc:Choice>
              <mc:Fallback>
                <p:oleObj name="公式" r:id="rId8" imgW="2267039" imgH="495368" progId="Equation.3">
                  <p:embed/>
                  <p:pic>
                    <p:nvPicPr>
                      <p:cNvPr id="13337" name="Object 3">
                        <a:extLst>
                          <a:ext uri="{FF2B5EF4-FFF2-40B4-BE49-F238E27FC236}">
                            <a16:creationId xmlns:a16="http://schemas.microsoft.com/office/drawing/2014/main" id="{3F7A472E-F115-42F9-B6B8-29C2A8EE0A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878263"/>
                        <a:ext cx="21304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6">
            <a:extLst>
              <a:ext uri="{FF2B5EF4-FFF2-40B4-BE49-F238E27FC236}">
                <a16:creationId xmlns:a16="http://schemas.microsoft.com/office/drawing/2014/main" id="{2DFE580E-910A-4E66-807E-8A2E1C02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543425"/>
            <a:ext cx="403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系统从外界吸收的热量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339" name="Object 4">
            <a:extLst>
              <a:ext uri="{FF2B5EF4-FFF2-40B4-BE49-F238E27FC236}">
                <a16:creationId xmlns:a16="http://schemas.microsoft.com/office/drawing/2014/main" id="{661D7868-E2A6-492C-94EB-E685A66AA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5000625"/>
          <a:ext cx="2686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4" name="公式" r:id="rId10" imgW="1219302" imgH="304936" progId="Equation.3">
                  <p:embed/>
                </p:oleObj>
              </mc:Choice>
              <mc:Fallback>
                <p:oleObj name="公式" r:id="rId10" imgW="1219302" imgH="304936" progId="Equation.3">
                  <p:embed/>
                  <p:pic>
                    <p:nvPicPr>
                      <p:cNvPr id="13339" name="Object 4">
                        <a:extLst>
                          <a:ext uri="{FF2B5EF4-FFF2-40B4-BE49-F238E27FC236}">
                            <a16:creationId xmlns:a16="http://schemas.microsoft.com/office/drawing/2014/main" id="{661D7868-E2A6-492C-94EB-E685A66AA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5000625"/>
                        <a:ext cx="26860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E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5">
            <a:extLst>
              <a:ext uri="{FF2B5EF4-FFF2-40B4-BE49-F238E27FC236}">
                <a16:creationId xmlns:a16="http://schemas.microsoft.com/office/drawing/2014/main" id="{EAE6EAD7-21A1-4022-8FE0-9D1EDF947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5092700"/>
          <a:ext cx="2000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5" name="公式" r:id="rId12" imgW="2267039" imgH="495368" progId="Equation.3">
                  <p:embed/>
                </p:oleObj>
              </mc:Choice>
              <mc:Fallback>
                <p:oleObj name="公式" r:id="rId12" imgW="2267039" imgH="495368" progId="Equation.3">
                  <p:embed/>
                  <p:pic>
                    <p:nvPicPr>
                      <p:cNvPr id="13340" name="Object 5">
                        <a:extLst>
                          <a:ext uri="{FF2B5EF4-FFF2-40B4-BE49-F238E27FC236}">
                            <a16:creationId xmlns:a16="http://schemas.microsoft.com/office/drawing/2014/main" id="{EAE6EAD7-21A1-4022-8FE0-9D1EDF947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092700"/>
                        <a:ext cx="20002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E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1" name="Line 29">
            <a:extLst>
              <a:ext uri="{FF2B5EF4-FFF2-40B4-BE49-F238E27FC236}">
                <a16:creationId xmlns:a16="http://schemas.microsoft.com/office/drawing/2014/main" id="{A2FBA7EF-6245-484C-BB63-8D417B38B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4775200"/>
            <a:ext cx="1319213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342" name="Object 6">
            <a:extLst>
              <a:ext uri="{FF2B5EF4-FFF2-40B4-BE49-F238E27FC236}">
                <a16:creationId xmlns:a16="http://schemas.microsoft.com/office/drawing/2014/main" id="{E889722F-7B39-49B8-ACF4-762DC7838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44831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6" name="公式" r:id="rId14" imgW="285635" imgH="371373" progId="Equation.3">
                  <p:embed/>
                </p:oleObj>
              </mc:Choice>
              <mc:Fallback>
                <p:oleObj name="公式" r:id="rId14" imgW="285635" imgH="371373" progId="Equation.3">
                  <p:embed/>
                  <p:pic>
                    <p:nvPicPr>
                      <p:cNvPr id="13342" name="Object 6">
                        <a:extLst>
                          <a:ext uri="{FF2B5EF4-FFF2-40B4-BE49-F238E27FC236}">
                            <a16:creationId xmlns:a16="http://schemas.microsoft.com/office/drawing/2014/main" id="{E889722F-7B39-49B8-ACF4-762DC7838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4831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Line 31">
            <a:extLst>
              <a:ext uri="{FF2B5EF4-FFF2-40B4-BE49-F238E27FC236}">
                <a16:creationId xmlns:a16="http://schemas.microsoft.com/office/drawing/2014/main" id="{42EC2F57-C15D-457D-B226-536150D0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4043363"/>
            <a:ext cx="1319213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344" name="Object 7">
            <a:extLst>
              <a:ext uri="{FF2B5EF4-FFF2-40B4-BE49-F238E27FC236}">
                <a16:creationId xmlns:a16="http://schemas.microsoft.com/office/drawing/2014/main" id="{BEA755E7-3AAC-483D-8E6F-606AC3590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7188" y="4513263"/>
          <a:ext cx="241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7" name="公式" r:id="rId16" imgW="218967" imgH="371373" progId="Equation.3">
                  <p:embed/>
                </p:oleObj>
              </mc:Choice>
              <mc:Fallback>
                <p:oleObj name="公式" r:id="rId16" imgW="218967" imgH="371373" progId="Equation.3">
                  <p:embed/>
                  <p:pic>
                    <p:nvPicPr>
                      <p:cNvPr id="13344" name="Object 7">
                        <a:extLst>
                          <a:ext uri="{FF2B5EF4-FFF2-40B4-BE49-F238E27FC236}">
                            <a16:creationId xmlns:a16="http://schemas.microsoft.com/office/drawing/2014/main" id="{BEA755E7-3AAC-483D-8E6F-606AC3590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8" y="4513263"/>
                        <a:ext cx="241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3">
            <a:extLst>
              <a:ext uri="{FF2B5EF4-FFF2-40B4-BE49-F238E27FC236}">
                <a16:creationId xmlns:a16="http://schemas.microsoft.com/office/drawing/2014/main" id="{059982E8-EE71-4A6F-B256-7D8FBD06C990}"/>
              </a:ext>
            </a:extLst>
          </p:cNvPr>
          <p:cNvGrpSpPr>
            <a:grpSpLocks/>
          </p:cNvGrpSpPr>
          <p:nvPr/>
        </p:nvGrpSpPr>
        <p:grpSpPr bwMode="auto">
          <a:xfrm>
            <a:off x="7431088" y="4148138"/>
            <a:ext cx="93662" cy="627062"/>
            <a:chOff x="4896" y="1440"/>
            <a:chExt cx="0" cy="576"/>
          </a:xfrm>
        </p:grpSpPr>
        <p:sp>
          <p:nvSpPr>
            <p:cNvPr id="12338" name="Line 34">
              <a:extLst>
                <a:ext uri="{FF2B5EF4-FFF2-40B4-BE49-F238E27FC236}">
                  <a16:creationId xmlns:a16="http://schemas.microsoft.com/office/drawing/2014/main" id="{8A2B203E-0FFD-4918-81E4-E86DFE85E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440"/>
              <a:ext cx="0" cy="576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9" name="Line 35">
              <a:extLst>
                <a:ext uri="{FF2B5EF4-FFF2-40B4-BE49-F238E27FC236}">
                  <a16:creationId xmlns:a16="http://schemas.microsoft.com/office/drawing/2014/main" id="{ADB33F83-555B-4BE9-9869-CFEE45C1E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632"/>
              <a:ext cx="0" cy="24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348" name="Text Box 36">
            <a:extLst>
              <a:ext uri="{FF2B5EF4-FFF2-40B4-BE49-F238E27FC236}">
                <a16:creationId xmlns:a16="http://schemas.microsoft.com/office/drawing/2014/main" id="{2C7A4DB8-626D-41A9-9C8E-CE47EAE2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4502150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宋体" panose="02010600030101010101" pitchFamily="2" charset="-122"/>
              </a:rPr>
              <a:t>Ⅰ</a:t>
            </a:r>
          </a:p>
        </p:txBody>
      </p:sp>
      <p:graphicFrame>
        <p:nvGraphicFramePr>
          <p:cNvPr id="13349" name="Object 8">
            <a:extLst>
              <a:ext uri="{FF2B5EF4-FFF2-40B4-BE49-F238E27FC236}">
                <a16:creationId xmlns:a16="http://schemas.microsoft.com/office/drawing/2014/main" id="{75E440E9-95ED-4F1B-B0EC-3F4B5C99D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8538" y="4638675"/>
          <a:ext cx="193675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8" name="公式" r:id="rId18" imgW="142818" imgH="142977" progId="Equation.3">
                  <p:embed/>
                </p:oleObj>
              </mc:Choice>
              <mc:Fallback>
                <p:oleObj name="公式" r:id="rId18" imgW="142818" imgH="142977" progId="Equation.3">
                  <p:embed/>
                  <p:pic>
                    <p:nvPicPr>
                      <p:cNvPr id="13349" name="Object 8">
                        <a:extLst>
                          <a:ext uri="{FF2B5EF4-FFF2-40B4-BE49-F238E27FC236}">
                            <a16:creationId xmlns:a16="http://schemas.microsoft.com/office/drawing/2014/main" id="{75E440E9-95ED-4F1B-B0EC-3F4B5C99D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4638675"/>
                        <a:ext cx="193675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0" name="Text Box 38">
            <a:extLst>
              <a:ext uri="{FF2B5EF4-FFF2-40B4-BE49-F238E27FC236}">
                <a16:creationId xmlns:a16="http://schemas.microsoft.com/office/drawing/2014/main" id="{9EE68A06-13CD-4CCB-8276-5E951B61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876675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宋体" panose="02010600030101010101" pitchFamily="2" charset="-122"/>
              </a:rPr>
              <a:t>Ⅱ</a:t>
            </a:r>
          </a:p>
        </p:txBody>
      </p:sp>
      <p:graphicFrame>
        <p:nvGraphicFramePr>
          <p:cNvPr id="13351" name="Object 9">
            <a:extLst>
              <a:ext uri="{FF2B5EF4-FFF2-40B4-BE49-F238E27FC236}">
                <a16:creationId xmlns:a16="http://schemas.microsoft.com/office/drawing/2014/main" id="{E31083F9-F55B-4BED-A688-F92199760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8538" y="3959225"/>
          <a:ext cx="193675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9" name="公式" r:id="rId20" imgW="142818" imgH="142977" progId="Equation.3">
                  <p:embed/>
                </p:oleObj>
              </mc:Choice>
              <mc:Fallback>
                <p:oleObj name="公式" r:id="rId20" imgW="142818" imgH="142977" progId="Equation.3">
                  <p:embed/>
                  <p:pic>
                    <p:nvPicPr>
                      <p:cNvPr id="13351" name="Object 9">
                        <a:extLst>
                          <a:ext uri="{FF2B5EF4-FFF2-40B4-BE49-F238E27FC236}">
                            <a16:creationId xmlns:a16="http://schemas.microsoft.com/office/drawing/2014/main" id="{E31083F9-F55B-4BED-A688-F92199760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8538" y="3959225"/>
                        <a:ext cx="193675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10">
            <a:extLst>
              <a:ext uri="{FF2B5EF4-FFF2-40B4-BE49-F238E27FC236}">
                <a16:creationId xmlns:a16="http://schemas.microsoft.com/office/drawing/2014/main" id="{25341CEB-5A83-455A-8DA1-B3062907D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9088" y="3916363"/>
          <a:ext cx="2730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0" name="公式" r:id="rId22" imgW="257194" imgH="371373" progId="Equation.3">
                  <p:embed/>
                </p:oleObj>
              </mc:Choice>
              <mc:Fallback>
                <p:oleObj name="公式" r:id="rId22" imgW="257194" imgH="371373" progId="Equation.3">
                  <p:embed/>
                  <p:pic>
                    <p:nvPicPr>
                      <p:cNvPr id="13352" name="Object 10">
                        <a:extLst>
                          <a:ext uri="{FF2B5EF4-FFF2-40B4-BE49-F238E27FC236}">
                            <a16:creationId xmlns:a16="http://schemas.microsoft.com/office/drawing/2014/main" id="{25341CEB-5A83-455A-8DA1-B3062907D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3916363"/>
                        <a:ext cx="27305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11">
            <a:extLst>
              <a:ext uri="{FF2B5EF4-FFF2-40B4-BE49-F238E27FC236}">
                <a16:creationId xmlns:a16="http://schemas.microsoft.com/office/drawing/2014/main" id="{F08097F9-F490-4F96-ACCE-5A4A3DD50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3888" y="3802063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1" name="公式" r:id="rId24" imgW="323863" imgH="371373" progId="Equation.3">
                  <p:embed/>
                </p:oleObj>
              </mc:Choice>
              <mc:Fallback>
                <p:oleObj name="公式" r:id="rId24" imgW="323863" imgH="371373" progId="Equation.3">
                  <p:embed/>
                  <p:pic>
                    <p:nvPicPr>
                      <p:cNvPr id="13353" name="Object 11">
                        <a:extLst>
                          <a:ext uri="{FF2B5EF4-FFF2-40B4-BE49-F238E27FC236}">
                            <a16:creationId xmlns:a16="http://schemas.microsoft.com/office/drawing/2014/main" id="{F08097F9-F490-4F96-ACCE-5A4A3DD50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3802063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4" name="Rectangle 42">
            <a:extLst>
              <a:ext uri="{FF2B5EF4-FFF2-40B4-BE49-F238E27FC236}">
                <a16:creationId xmlns:a16="http://schemas.microsoft.com/office/drawing/2014/main" id="{F0F706BF-E945-4ECE-8B73-C1768EE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24288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3355" name="Rectangle 43">
            <a:extLst>
              <a:ext uri="{FF2B5EF4-FFF2-40B4-BE49-F238E27FC236}">
                <a16:creationId xmlns:a16="http://schemas.microsoft.com/office/drawing/2014/main" id="{95F654E6-2281-4B68-B7B1-B11AA5A0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3719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3356" name="Rectangle 44">
            <a:extLst>
              <a:ext uri="{FF2B5EF4-FFF2-40B4-BE49-F238E27FC236}">
                <a16:creationId xmlns:a16="http://schemas.microsoft.com/office/drawing/2014/main" id="{B83C9002-0164-4CF4-8EB9-774D5CD5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307181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grpSp>
        <p:nvGrpSpPr>
          <p:cNvPr id="7" name="Group 46">
            <a:extLst>
              <a:ext uri="{FF2B5EF4-FFF2-40B4-BE49-F238E27FC236}">
                <a16:creationId xmlns:a16="http://schemas.microsoft.com/office/drawing/2014/main" id="{EF6A159C-6F7B-441D-8161-F3694614083B}"/>
              </a:ext>
            </a:extLst>
          </p:cNvPr>
          <p:cNvGrpSpPr>
            <a:grpSpLocks/>
          </p:cNvGrpSpPr>
          <p:nvPr/>
        </p:nvGrpSpPr>
        <p:grpSpPr bwMode="auto">
          <a:xfrm>
            <a:off x="7304088" y="1663700"/>
            <a:ext cx="1046162" cy="768350"/>
            <a:chOff x="4601" y="1178"/>
            <a:chExt cx="659" cy="484"/>
          </a:xfrm>
        </p:grpSpPr>
        <p:grpSp>
          <p:nvGrpSpPr>
            <p:cNvPr id="12332" name="Group 47">
              <a:extLst>
                <a:ext uri="{FF2B5EF4-FFF2-40B4-BE49-F238E27FC236}">
                  <a16:creationId xmlns:a16="http://schemas.microsoft.com/office/drawing/2014/main" id="{0ED3F537-0A48-4074-AF25-CE736CF25F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1" y="1182"/>
              <a:ext cx="659" cy="480"/>
              <a:chOff x="2880" y="1392"/>
              <a:chExt cx="659" cy="480"/>
            </a:xfrm>
          </p:grpSpPr>
          <p:sp>
            <p:nvSpPr>
              <p:cNvPr id="12335" name="Rectangle 48">
                <a:extLst>
                  <a:ext uri="{FF2B5EF4-FFF2-40B4-BE49-F238E27FC236}">
                    <a16:creationId xmlns:a16="http://schemas.microsoft.com/office/drawing/2014/main" id="{248215AF-5ADA-4667-ABD0-FA66ACDAB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480"/>
              </a:xfrm>
              <a:prstGeom prst="rect">
                <a:avLst/>
              </a:prstGeom>
              <a:gradFill rotWithShape="0">
                <a:gsLst>
                  <a:gs pos="0">
                    <a:srgbClr val="007676"/>
                  </a:gs>
                  <a:gs pos="50000">
                    <a:srgbClr val="00FFFF"/>
                  </a:gs>
                  <a:gs pos="100000">
                    <a:srgbClr val="00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6" name="Line 49">
                <a:extLst>
                  <a:ext uri="{FF2B5EF4-FFF2-40B4-BE49-F238E27FC236}">
                    <a16:creationId xmlns:a16="http://schemas.microsoft.com/office/drawing/2014/main" id="{C3CEFFAE-D0F8-4317-9216-FAD79EBCF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1632"/>
                <a:ext cx="432" cy="0"/>
              </a:xfrm>
              <a:prstGeom prst="line">
                <a:avLst/>
              </a:prstGeom>
              <a:noFill/>
              <a:ln w="101600" cap="sq">
                <a:solidFill>
                  <a:srgbClr val="0099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37" name="Text Box 50">
                <a:extLst>
                  <a:ext uri="{FF2B5EF4-FFF2-40B4-BE49-F238E27FC236}">
                    <a16:creationId xmlns:a16="http://schemas.microsoft.com/office/drawing/2014/main" id="{4E5ABF3A-ADBC-4ED8-84B0-075422819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144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</a:rPr>
                  <a:t>S</a:t>
                </a:r>
              </a:p>
            </p:txBody>
          </p:sp>
        </p:grpSp>
        <p:sp>
          <p:nvSpPr>
            <p:cNvPr id="12333" name="Rectangle 51">
              <a:extLst>
                <a:ext uri="{FF2B5EF4-FFF2-40B4-BE49-F238E27FC236}">
                  <a16:creationId xmlns:a16="http://schemas.microsoft.com/office/drawing/2014/main" id="{CE4B0742-493C-4ED3-B176-713F1E3BA5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5" y="1607"/>
              <a:ext cx="54" cy="54"/>
            </a:xfrm>
            <a:prstGeom prst="rect">
              <a:avLst/>
            </a:prstGeom>
            <a:gradFill rotWithShape="1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4" name="Rectangle 52">
              <a:extLst>
                <a:ext uri="{FF2B5EF4-FFF2-40B4-BE49-F238E27FC236}">
                  <a16:creationId xmlns:a16="http://schemas.microsoft.com/office/drawing/2014/main" id="{2CC8EE33-823A-4DC5-B94C-0F8B1FB4AA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5" y="1178"/>
              <a:ext cx="54" cy="54"/>
            </a:xfrm>
            <a:prstGeom prst="rect">
              <a:avLst/>
            </a:prstGeom>
            <a:gradFill rotWithShape="1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53">
            <a:extLst>
              <a:ext uri="{FF2B5EF4-FFF2-40B4-BE49-F238E27FC236}">
                <a16:creationId xmlns:a16="http://schemas.microsoft.com/office/drawing/2014/main" id="{4484AB49-45D7-4378-8603-AF8061CECA3F}"/>
              </a:ext>
            </a:extLst>
          </p:cNvPr>
          <p:cNvGrpSpPr>
            <a:grpSpLocks/>
          </p:cNvGrpSpPr>
          <p:nvPr/>
        </p:nvGrpSpPr>
        <p:grpSpPr bwMode="auto">
          <a:xfrm>
            <a:off x="5821363" y="3357563"/>
            <a:ext cx="2801937" cy="2374900"/>
            <a:chOff x="3667" y="2342"/>
            <a:chExt cx="1765" cy="1496"/>
          </a:xfrm>
        </p:grpSpPr>
        <p:sp>
          <p:nvSpPr>
            <p:cNvPr id="12327" name="Line 54">
              <a:extLst>
                <a:ext uri="{FF2B5EF4-FFF2-40B4-BE49-F238E27FC236}">
                  <a16:creationId xmlns:a16="http://schemas.microsoft.com/office/drawing/2014/main" id="{19D89F6D-CF5F-4F3C-8607-8FC53EE177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827" y="3566"/>
              <a:ext cx="157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55">
              <a:extLst>
                <a:ext uri="{FF2B5EF4-FFF2-40B4-BE49-F238E27FC236}">
                  <a16:creationId xmlns:a16="http://schemas.microsoft.com/office/drawing/2014/main" id="{D04ED376-9EDE-4FDC-8185-B03648F261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827" y="2493"/>
              <a:ext cx="0" cy="107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Text Box 56">
              <a:extLst>
                <a:ext uri="{FF2B5EF4-FFF2-40B4-BE49-F238E27FC236}">
                  <a16:creationId xmlns:a16="http://schemas.microsoft.com/office/drawing/2014/main" id="{BA0E0962-17EC-4915-A25D-3C2EC4E6F94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67" y="355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2330" name="Text Box 57">
              <a:extLst>
                <a:ext uri="{FF2B5EF4-FFF2-40B4-BE49-F238E27FC236}">
                  <a16:creationId xmlns:a16="http://schemas.microsoft.com/office/drawing/2014/main" id="{5739A014-38CC-4913-97FD-B7441904A8D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8" y="355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V</a:t>
              </a:r>
            </a:p>
          </p:txBody>
        </p:sp>
        <p:sp>
          <p:nvSpPr>
            <p:cNvPr id="12331" name="Text Box 58">
              <a:extLst>
                <a:ext uri="{FF2B5EF4-FFF2-40B4-BE49-F238E27FC236}">
                  <a16:creationId xmlns:a16="http://schemas.microsoft.com/office/drawing/2014/main" id="{D62CDC97-4A8B-4175-8E16-9E7D54C123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70" y="23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p</a:t>
              </a:r>
            </a:p>
          </p:txBody>
        </p:sp>
      </p:grpSp>
      <p:sp>
        <p:nvSpPr>
          <p:cNvPr id="13371" name="Text Box 59">
            <a:extLst>
              <a:ext uri="{FF2B5EF4-FFF2-40B4-BE49-F238E27FC236}">
                <a16:creationId xmlns:a16="http://schemas.microsoft.com/office/drawing/2014/main" id="{2B90499F-E1EC-41BA-B010-E024C525D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2752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bg1"/>
                </a:solidFill>
                <a:ea typeface="楷体_GB2312" pitchFamily="49" charset="-122"/>
              </a:rPr>
              <a:t>1</a:t>
            </a:r>
            <a:endParaRPr lang="en-US" altLang="zh-CN" sz="18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72" name="Rectangle 60">
            <a:extLst>
              <a:ext uri="{FF2B5EF4-FFF2-40B4-BE49-F238E27FC236}">
                <a16:creationId xmlns:a16="http://schemas.microsoft.com/office/drawing/2014/main" id="{59278502-C651-4A9C-99AF-7F646D6D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5715000"/>
            <a:ext cx="7981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结论：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等体过程中系统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吸收的热量，全部用来增加系统的内能，使系统温度升高</a:t>
            </a:r>
          </a:p>
        </p:txBody>
      </p:sp>
      <p:graphicFrame>
        <p:nvGraphicFramePr>
          <p:cNvPr id="15421" name="Object 61">
            <a:extLst>
              <a:ext uri="{FF2B5EF4-FFF2-40B4-BE49-F238E27FC236}">
                <a16:creationId xmlns:a16="http://schemas.microsoft.com/office/drawing/2014/main" id="{B6537208-FA89-4BC3-A4FB-6D1C17507F6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0375" y="2709863"/>
          <a:ext cx="19288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2" name="公式" r:id="rId26" imgW="2114435" imgH="571602" progId="Equation.3">
                  <p:embed/>
                </p:oleObj>
              </mc:Choice>
              <mc:Fallback>
                <p:oleObj name="公式" r:id="rId26" imgW="2114435" imgH="571602" progId="Equation.3">
                  <p:embed/>
                  <p:pic>
                    <p:nvPicPr>
                      <p:cNvPr id="15421" name="Object 61">
                        <a:extLst>
                          <a:ext uri="{FF2B5EF4-FFF2-40B4-BE49-F238E27FC236}">
                            <a16:creationId xmlns:a16="http://schemas.microsoft.com/office/drawing/2014/main" id="{B6537208-FA89-4BC3-A4FB-6D1C17507F6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709863"/>
                        <a:ext cx="19288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7">
            <a:extLst>
              <a:ext uri="{FF2B5EF4-FFF2-40B4-BE49-F238E27FC236}">
                <a16:creationId xmlns:a16="http://schemas.microsoft.com/office/drawing/2014/main" id="{1F2811B2-BB97-4C3D-BBD4-58B66CC98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1316038"/>
            <a:ext cx="336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CC66"/>
                </a:solidFill>
              </a:rPr>
              <a:t>（</a:t>
            </a:r>
            <a:r>
              <a:rPr lang="en-US" altLang="zh-CN" i="1">
                <a:solidFill>
                  <a:srgbClr val="FFCC66"/>
                </a:solidFill>
              </a:rPr>
              <a:t>V</a:t>
            </a:r>
            <a:r>
              <a:rPr lang="zh-CN" altLang="en-US">
                <a:solidFill>
                  <a:srgbClr val="FFCC66"/>
                </a:solidFill>
              </a:rPr>
              <a:t>＝常量   </a:t>
            </a:r>
            <a:r>
              <a:rPr lang="en-US" altLang="zh-CN">
                <a:solidFill>
                  <a:srgbClr val="FFCC66"/>
                </a:solidFill>
              </a:rPr>
              <a:t>or  d</a:t>
            </a:r>
            <a:r>
              <a:rPr lang="en-US" altLang="zh-CN" i="1">
                <a:solidFill>
                  <a:srgbClr val="FFCC66"/>
                </a:solidFill>
              </a:rPr>
              <a:t>V</a:t>
            </a:r>
            <a:r>
              <a:rPr lang="zh-CN" altLang="en-US">
                <a:solidFill>
                  <a:srgbClr val="FFCC66"/>
                </a:solidFill>
              </a:rPr>
              <a:t>＝</a:t>
            </a:r>
            <a:r>
              <a:rPr lang="en-US" altLang="zh-CN">
                <a:solidFill>
                  <a:srgbClr val="FFCC66"/>
                </a:solidFill>
              </a:rPr>
              <a:t>0</a:t>
            </a:r>
            <a:r>
              <a:rPr lang="zh-CN" altLang="en-US">
                <a:solidFill>
                  <a:srgbClr val="FFCC66"/>
                </a:solidFill>
              </a:rPr>
              <a:t>）</a:t>
            </a:r>
            <a:endParaRPr lang="en-US" altLang="zh-CN">
              <a:solidFill>
                <a:srgbClr val="FFCC66"/>
              </a:solidFill>
            </a:endParaRPr>
          </a:p>
        </p:txBody>
      </p:sp>
      <p:sp>
        <p:nvSpPr>
          <p:cNvPr id="12324" name="灯片编号占位符 1">
            <a:extLst>
              <a:ext uri="{FF2B5EF4-FFF2-40B4-BE49-F238E27FC236}">
                <a16:creationId xmlns:a16="http://schemas.microsoft.com/office/drawing/2014/main" id="{5C8C5552-C633-499D-8835-2702C41E439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4C92F4-EDC0-4B11-A62D-24B4643F4DBC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63" name="Text Box 22">
            <a:extLst>
              <a:ext uri="{FF2B5EF4-FFF2-40B4-BE49-F238E27FC236}">
                <a16:creationId xmlns:a16="http://schemas.microsoft.com/office/drawing/2014/main" id="{B154D9EA-86B6-4D6F-855B-629C4996E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966913"/>
            <a:ext cx="207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过程方程：</a:t>
            </a:r>
          </a:p>
        </p:txBody>
      </p:sp>
      <p:graphicFrame>
        <p:nvGraphicFramePr>
          <p:cNvPr id="17" name="Object 64">
            <a:extLst>
              <a:ext uri="{FF2B5EF4-FFF2-40B4-BE49-F238E27FC236}">
                <a16:creationId xmlns:a16="http://schemas.microsoft.com/office/drawing/2014/main" id="{7A98CE10-0C41-4573-8C0E-8D1DAD561869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357438" y="1857375"/>
          <a:ext cx="24082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63" name="公式" r:id="rId28" imgW="1143153" imgH="342900" progId="Equation.3">
                  <p:embed/>
                </p:oleObj>
              </mc:Choice>
              <mc:Fallback>
                <p:oleObj name="公式" r:id="rId28" imgW="1143153" imgH="342900" progId="Equation.3">
                  <p:embed/>
                  <p:pic>
                    <p:nvPicPr>
                      <p:cNvPr id="17" name="Object 64">
                        <a:extLst>
                          <a:ext uri="{FF2B5EF4-FFF2-40B4-BE49-F238E27FC236}">
                            <a16:creationId xmlns:a16="http://schemas.microsoft.com/office/drawing/2014/main" id="{7A98CE10-0C41-4573-8C0E-8D1DAD56186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857375"/>
                        <a:ext cx="2408237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 autoUpdateAnimBg="0"/>
      <p:bldP spid="13328" grpId="0"/>
      <p:bldP spid="13334" grpId="0" autoUpdateAnimBg="0"/>
      <p:bldP spid="13335" grpId="0" autoUpdateAnimBg="0"/>
      <p:bldP spid="13338" grpId="0" autoUpdateAnimBg="0"/>
      <p:bldP spid="13348" grpId="0"/>
      <p:bldP spid="13350" grpId="0"/>
      <p:bldP spid="13354" grpId="0"/>
      <p:bldP spid="13355" grpId="0"/>
      <p:bldP spid="13356" grpId="0"/>
      <p:bldP spid="13371" grpId="0"/>
      <p:bldP spid="13372" grpId="0" autoUpdateAnimBg="0"/>
      <p:bldP spid="62" grpId="0"/>
      <p:bldP spid="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F229EED6-C7F7-4A09-AFA5-955C1537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等压过程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449CC8E8-56D3-47C7-96FF-A4B94E319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2747963"/>
          <a:ext cx="19573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5" name="公式" r:id="rId4" imgW="1771612" imgH="371373" progId="Equation.3">
                  <p:embed/>
                </p:oleObj>
              </mc:Choice>
              <mc:Fallback>
                <p:oleObj name="公式" r:id="rId4" imgW="1771612" imgH="371373" progId="Equation.3">
                  <p:embed/>
                  <p:pic>
                    <p:nvPicPr>
                      <p:cNvPr id="14339" name="Object 2">
                        <a:extLst>
                          <a:ext uri="{FF2B5EF4-FFF2-40B4-BE49-F238E27FC236}">
                            <a16:creationId xmlns:a16="http://schemas.microsoft.com/office/drawing/2014/main" id="{449CC8E8-56D3-47C7-96FF-A4B94E319D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747963"/>
                        <a:ext cx="19573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F82356A8-0033-49B7-9F48-134B1F865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75" y="5076825"/>
          <a:ext cx="208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6" name="公式" r:id="rId6" imgW="2038286" imgH="419134" progId="Equation.3">
                  <p:embed/>
                </p:oleObj>
              </mc:Choice>
              <mc:Fallback>
                <p:oleObj name="公式" r:id="rId6" imgW="2038286" imgH="419134" progId="Equation.3">
                  <p:embed/>
                  <p:pic>
                    <p:nvPicPr>
                      <p:cNvPr id="14340" name="Object 3">
                        <a:extLst>
                          <a:ext uri="{FF2B5EF4-FFF2-40B4-BE49-F238E27FC236}">
                            <a16:creationId xmlns:a16="http://schemas.microsoft.com/office/drawing/2014/main" id="{F82356A8-0033-49B7-9F48-134B1F865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5076825"/>
                        <a:ext cx="208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>
            <a:extLst>
              <a:ext uri="{FF2B5EF4-FFF2-40B4-BE49-F238E27FC236}">
                <a16:creationId xmlns:a16="http://schemas.microsoft.com/office/drawing/2014/main" id="{39B29434-F362-496A-8C9D-FDF95928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1544638"/>
            <a:ext cx="2684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系统对外作功</a:t>
            </a:r>
          </a:p>
        </p:txBody>
      </p:sp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1416F0AC-D3C0-40A2-8527-198A3DFCE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2041525"/>
          <a:ext cx="34401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7" name="公式" r:id="rId8" imgW="3419367" imgH="685800" progId="Equation.3">
                  <p:embed/>
                </p:oleObj>
              </mc:Choice>
              <mc:Fallback>
                <p:oleObj name="公式" r:id="rId8" imgW="3419367" imgH="685800" progId="Equation.3">
                  <p:embed/>
                  <p:pic>
                    <p:nvPicPr>
                      <p:cNvPr id="14342" name="Object 4">
                        <a:extLst>
                          <a:ext uri="{FF2B5EF4-FFF2-40B4-BE49-F238E27FC236}">
                            <a16:creationId xmlns:a16="http://schemas.microsoft.com/office/drawing/2014/main" id="{1416F0AC-D3C0-40A2-8527-198A3DFCE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041525"/>
                        <a:ext cx="34401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>
            <a:extLst>
              <a:ext uri="{FF2B5EF4-FFF2-40B4-BE49-F238E27FC236}">
                <a16:creationId xmlns:a16="http://schemas.microsoft.com/office/drawing/2014/main" id="{837D65C1-24F8-48BE-9E4F-CB70D6088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87700"/>
            <a:ext cx="3422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系统</a:t>
            </a:r>
            <a:r>
              <a:rPr lang="zh-CN" altLang="en-US">
                <a:solidFill>
                  <a:schemeClr val="bg1"/>
                </a:solidFill>
              </a:rPr>
              <a:t>内能的增量</a:t>
            </a:r>
            <a:r>
              <a:rPr lang="zh-CN" altLang="en-US">
                <a:solidFill>
                  <a:schemeClr val="bg1"/>
                </a:solidFill>
                <a:latin typeface="仿宋_GB2312"/>
              </a:rPr>
              <a:t> </a:t>
            </a:r>
          </a:p>
        </p:txBody>
      </p:sp>
      <p:graphicFrame>
        <p:nvGraphicFramePr>
          <p:cNvPr id="14344" name="Object 5">
            <a:extLst>
              <a:ext uri="{FF2B5EF4-FFF2-40B4-BE49-F238E27FC236}">
                <a16:creationId xmlns:a16="http://schemas.microsoft.com/office/drawing/2014/main" id="{E4FB4621-1460-44F0-9608-1C836C172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4929188"/>
          <a:ext cx="22701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8" name="公式" r:id="rId10" imgW="2000365" imgH="685800" progId="Equation.3">
                  <p:embed/>
                </p:oleObj>
              </mc:Choice>
              <mc:Fallback>
                <p:oleObj name="公式" r:id="rId10" imgW="2000365" imgH="685800" progId="Equation.3">
                  <p:embed/>
                  <p:pic>
                    <p:nvPicPr>
                      <p:cNvPr id="14344" name="Object 5">
                        <a:extLst>
                          <a:ext uri="{FF2B5EF4-FFF2-40B4-BE49-F238E27FC236}">
                            <a16:creationId xmlns:a16="http://schemas.microsoft.com/office/drawing/2014/main" id="{E4FB4621-1460-44F0-9608-1C836C172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929188"/>
                        <a:ext cx="22701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>
            <a:extLst>
              <a:ext uri="{FF2B5EF4-FFF2-40B4-BE49-F238E27FC236}">
                <a16:creationId xmlns:a16="http://schemas.microsoft.com/office/drawing/2014/main" id="{FCDB9302-8FF1-4F11-84B1-13AA1611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59288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系统从外界吸收的热量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4346" name="Object 6">
            <a:extLst>
              <a:ext uri="{FF2B5EF4-FFF2-40B4-BE49-F238E27FC236}">
                <a16:creationId xmlns:a16="http://schemas.microsoft.com/office/drawing/2014/main" id="{8CCEA48E-7CB4-4EB9-ABE3-71876DDE1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709988"/>
          <a:ext cx="45196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89" name="公式" r:id="rId12" imgW="4524292" imgH="685800" progId="Equation.3">
                  <p:embed/>
                </p:oleObj>
              </mc:Choice>
              <mc:Fallback>
                <p:oleObj name="公式" r:id="rId12" imgW="4524292" imgH="685800" progId="Equation.3">
                  <p:embed/>
                  <p:pic>
                    <p:nvPicPr>
                      <p:cNvPr id="14346" name="Object 6">
                        <a:extLst>
                          <a:ext uri="{FF2B5EF4-FFF2-40B4-BE49-F238E27FC236}">
                            <a16:creationId xmlns:a16="http://schemas.microsoft.com/office/drawing/2014/main" id="{8CCEA48E-7CB4-4EB9-ABE3-71876DDE1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709988"/>
                        <a:ext cx="45196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E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>
            <a:extLst>
              <a:ext uri="{FF2B5EF4-FFF2-40B4-BE49-F238E27FC236}">
                <a16:creationId xmlns:a16="http://schemas.microsoft.com/office/drawing/2014/main" id="{1020ECBA-52B3-4AAD-A3C2-C99C88120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5643563"/>
            <a:ext cx="807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等压过程中系统吸收的热量，一部分用来对外作功，其余部分则用来增加其内能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3286CFEA-37CB-4D36-9673-D57F5BD1107D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914400"/>
            <a:ext cx="2438400" cy="914400"/>
            <a:chOff x="1872" y="1872"/>
            <a:chExt cx="1536" cy="576"/>
          </a:xfrm>
        </p:grpSpPr>
        <p:sp>
          <p:nvSpPr>
            <p:cNvPr id="4" name="Line 13">
              <a:extLst>
                <a:ext uri="{FF2B5EF4-FFF2-40B4-BE49-F238E27FC236}">
                  <a16:creationId xmlns:a16="http://schemas.microsoft.com/office/drawing/2014/main" id="{2EFEA75D-70E5-4F3A-A75D-75B454051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1" name="Line 14">
              <a:extLst>
                <a:ext uri="{FF2B5EF4-FFF2-40B4-BE49-F238E27FC236}">
                  <a16:creationId xmlns:a16="http://schemas.microsoft.com/office/drawing/2014/main" id="{FB7CE426-5A37-4740-991E-0B38542FD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02" name="Line 15">
              <a:extLst>
                <a:ext uri="{FF2B5EF4-FFF2-40B4-BE49-F238E27FC236}">
                  <a16:creationId xmlns:a16="http://schemas.microsoft.com/office/drawing/2014/main" id="{BD08C875-4232-4F4A-BDD5-9C90E882D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576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2F7DED0-6E15-465B-AB67-174B9058731B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990600"/>
            <a:ext cx="1084263" cy="762000"/>
            <a:chOff x="4604" y="624"/>
            <a:chExt cx="683" cy="480"/>
          </a:xfrm>
        </p:grpSpPr>
        <p:grpSp>
          <p:nvGrpSpPr>
            <p:cNvPr id="14396" name="Group 17">
              <a:extLst>
                <a:ext uri="{FF2B5EF4-FFF2-40B4-BE49-F238E27FC236}">
                  <a16:creationId xmlns:a16="http://schemas.microsoft.com/office/drawing/2014/main" id="{8CAB4C32-F696-4C29-B7CC-7D95EFA1A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624"/>
              <a:ext cx="655" cy="480"/>
              <a:chOff x="4632" y="624"/>
              <a:chExt cx="655" cy="480"/>
            </a:xfrm>
          </p:grpSpPr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CCA8E9F9-434C-473B-AADD-CF04199B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624"/>
                <a:ext cx="192" cy="480"/>
              </a:xfrm>
              <a:prstGeom prst="rect">
                <a:avLst/>
              </a:prstGeom>
              <a:gradFill rotWithShape="0">
                <a:gsLst>
                  <a:gs pos="0">
                    <a:srgbClr val="007676"/>
                  </a:gs>
                  <a:gs pos="50000">
                    <a:srgbClr val="00FFFF"/>
                  </a:gs>
                  <a:gs pos="100000">
                    <a:srgbClr val="00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Line 19">
                <a:extLst>
                  <a:ext uri="{FF2B5EF4-FFF2-40B4-BE49-F238E27FC236}">
                    <a16:creationId xmlns:a16="http://schemas.microsoft.com/office/drawing/2014/main" id="{12A2114B-65B0-43F5-8597-D93A39574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5" y="864"/>
                <a:ext cx="432" cy="0"/>
              </a:xfrm>
              <a:prstGeom prst="line">
                <a:avLst/>
              </a:prstGeom>
              <a:noFill/>
              <a:ln w="101600" cap="sq">
                <a:solidFill>
                  <a:srgbClr val="0099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4CD26D07-B19E-4A27-B3DF-2C11FEF99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70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S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4DB11087-3D38-48AA-BD0F-51A3435CB3E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1052513"/>
            <a:ext cx="765175" cy="647700"/>
            <a:chOff x="4150" y="663"/>
            <a:chExt cx="482" cy="408"/>
          </a:xfrm>
        </p:grpSpPr>
        <p:grpSp>
          <p:nvGrpSpPr>
            <p:cNvPr id="12" name="Group 22">
              <a:extLst>
                <a:ext uri="{FF2B5EF4-FFF2-40B4-BE49-F238E27FC236}">
                  <a16:creationId xmlns:a16="http://schemas.microsoft.com/office/drawing/2014/main" id="{8E95EC8D-D04A-410D-A108-780DF79C0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6" y="720"/>
              <a:ext cx="96" cy="288"/>
              <a:chOff x="4752" y="1392"/>
              <a:chExt cx="96" cy="288"/>
            </a:xfrm>
          </p:grpSpPr>
          <p:sp>
            <p:nvSpPr>
              <p:cNvPr id="14392" name="Line 23">
                <a:extLst>
                  <a:ext uri="{FF2B5EF4-FFF2-40B4-BE49-F238E27FC236}">
                    <a16:creationId xmlns:a16="http://schemas.microsoft.com/office/drawing/2014/main" id="{D810900D-D1D2-44A2-88B6-8BC8FFC11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3" name="Line 24">
                <a:extLst>
                  <a:ext uri="{FF2B5EF4-FFF2-40B4-BE49-F238E27FC236}">
                    <a16:creationId xmlns:a16="http://schemas.microsoft.com/office/drawing/2014/main" id="{3C5C5EA1-311F-42F0-B22E-B9DA01E2A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4" name="Line 25">
                <a:extLst>
                  <a:ext uri="{FF2B5EF4-FFF2-40B4-BE49-F238E27FC236}">
                    <a16:creationId xmlns:a16="http://schemas.microsoft.com/office/drawing/2014/main" id="{087D028D-FEA1-437A-80FB-816E6119D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95" name="Line 26">
                <a:extLst>
                  <a:ext uri="{FF2B5EF4-FFF2-40B4-BE49-F238E27FC236}">
                    <a16:creationId xmlns:a16="http://schemas.microsoft.com/office/drawing/2014/main" id="{0A27D706-41A7-45BE-982F-B59A81C6F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80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4391" name="Object 14">
              <a:extLst>
                <a:ext uri="{FF2B5EF4-FFF2-40B4-BE49-F238E27FC236}">
                  <a16:creationId xmlns:a16="http://schemas.microsoft.com/office/drawing/2014/main" id="{18C62376-F13F-4708-8155-065FD81B56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663"/>
            <a:ext cx="367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90" name="公式" r:id="rId14" imgW="685953" imgH="762034" progId="Equation.3">
                    <p:embed/>
                  </p:oleObj>
                </mc:Choice>
                <mc:Fallback>
                  <p:oleObj name="公式" r:id="rId14" imgW="685953" imgH="762034" progId="Equation.3">
                    <p:embed/>
                    <p:pic>
                      <p:nvPicPr>
                        <p:cNvPr id="14391" name="Object 14">
                          <a:extLst>
                            <a:ext uri="{FF2B5EF4-FFF2-40B4-BE49-F238E27FC236}">
                              <a16:creationId xmlns:a16="http://schemas.microsoft.com/office/drawing/2014/main" id="{18C62376-F13F-4708-8155-065FD81B56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663"/>
                          <a:ext cx="367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>
            <a:extLst>
              <a:ext uri="{FF2B5EF4-FFF2-40B4-BE49-F238E27FC236}">
                <a16:creationId xmlns:a16="http://schemas.microsoft.com/office/drawing/2014/main" id="{A959F8ED-3015-4BFE-9848-40C172B72D21}"/>
              </a:ext>
            </a:extLst>
          </p:cNvPr>
          <p:cNvGrpSpPr>
            <a:grpSpLocks/>
          </p:cNvGrpSpPr>
          <p:nvPr/>
        </p:nvGrpSpPr>
        <p:grpSpPr bwMode="auto">
          <a:xfrm>
            <a:off x="6515100" y="990600"/>
            <a:ext cx="838200" cy="1447800"/>
            <a:chOff x="4104" y="624"/>
            <a:chExt cx="528" cy="912"/>
          </a:xfrm>
        </p:grpSpPr>
        <p:sp>
          <p:nvSpPr>
            <p:cNvPr id="13" name="Line 32">
              <a:extLst>
                <a:ext uri="{FF2B5EF4-FFF2-40B4-BE49-F238E27FC236}">
                  <a16:creationId xmlns:a16="http://schemas.microsoft.com/office/drawing/2014/main" id="{F92374AD-8D16-4BCD-97B6-406B5DF1D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624"/>
              <a:ext cx="0" cy="5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33">
              <a:extLst>
                <a:ext uri="{FF2B5EF4-FFF2-40B4-BE49-F238E27FC236}">
                  <a16:creationId xmlns:a16="http://schemas.microsoft.com/office/drawing/2014/main" id="{3A491258-2651-4FCB-AD43-22D8F53D9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200"/>
              <a:ext cx="0" cy="336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70635103-BEF2-4280-A6A6-838C87F28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200"/>
              <a:ext cx="0" cy="336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35">
              <a:extLst>
                <a:ext uri="{FF2B5EF4-FFF2-40B4-BE49-F238E27FC236}">
                  <a16:creationId xmlns:a16="http://schemas.microsoft.com/office/drawing/2014/main" id="{39B4B683-AE3C-4B98-B082-8BAF4B333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470"/>
              <a:ext cx="528" cy="0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36">
              <a:extLst>
                <a:ext uri="{FF2B5EF4-FFF2-40B4-BE49-F238E27FC236}">
                  <a16:creationId xmlns:a16="http://schemas.microsoft.com/office/drawing/2014/main" id="{5B459928-EAF6-4A16-9B57-770D975ED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121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d</a:t>
              </a:r>
              <a:r>
                <a:rPr lang="en-US" altLang="zh-CN" i="1">
                  <a:solidFill>
                    <a:srgbClr val="FFFF00"/>
                  </a:solidFill>
                </a:rPr>
                <a:t>l</a:t>
              </a:r>
            </a:p>
          </p:txBody>
        </p:sp>
      </p:grpSp>
      <p:sp>
        <p:nvSpPr>
          <p:cNvPr id="14373" name="Line 37">
            <a:extLst>
              <a:ext uri="{FF2B5EF4-FFF2-40B4-BE49-F238E27FC236}">
                <a16:creationId xmlns:a16="http://schemas.microsoft.com/office/drawing/2014/main" id="{EF2C283A-7ECF-4CE7-AE85-AC8FDC29A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4022725"/>
            <a:ext cx="0" cy="9906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4374" name="Object 7">
            <a:extLst>
              <a:ext uri="{FF2B5EF4-FFF2-40B4-BE49-F238E27FC236}">
                <a16:creationId xmlns:a16="http://schemas.microsoft.com/office/drawing/2014/main" id="{A3494BF0-A727-4F4B-AA72-FBA0CDBBB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3700" y="5011738"/>
          <a:ext cx="223838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1" name="公式" r:id="rId16" imgW="228753" imgH="371373" progId="Equation.3">
                  <p:embed/>
                </p:oleObj>
              </mc:Choice>
              <mc:Fallback>
                <p:oleObj name="公式" r:id="rId16" imgW="228753" imgH="371373" progId="Equation.3">
                  <p:embed/>
                  <p:pic>
                    <p:nvPicPr>
                      <p:cNvPr id="14374" name="Object 7">
                        <a:extLst>
                          <a:ext uri="{FF2B5EF4-FFF2-40B4-BE49-F238E27FC236}">
                            <a16:creationId xmlns:a16="http://schemas.microsoft.com/office/drawing/2014/main" id="{A3494BF0-A727-4F4B-AA72-FBA0CDBBB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011738"/>
                        <a:ext cx="223838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Line 39">
            <a:extLst>
              <a:ext uri="{FF2B5EF4-FFF2-40B4-BE49-F238E27FC236}">
                <a16:creationId xmlns:a16="http://schemas.microsoft.com/office/drawing/2014/main" id="{4F8AE648-8A6F-43EB-807C-6C39F13FD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2125" y="4022725"/>
            <a:ext cx="0" cy="9906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40">
            <a:extLst>
              <a:ext uri="{FF2B5EF4-FFF2-40B4-BE49-F238E27FC236}">
                <a16:creationId xmlns:a16="http://schemas.microsoft.com/office/drawing/2014/main" id="{497EAE13-B643-43CD-857D-8A5BD806B53C}"/>
              </a:ext>
            </a:extLst>
          </p:cNvPr>
          <p:cNvGrpSpPr>
            <a:grpSpLocks/>
          </p:cNvGrpSpPr>
          <p:nvPr/>
        </p:nvGrpSpPr>
        <p:grpSpPr bwMode="auto">
          <a:xfrm>
            <a:off x="6816725" y="4022725"/>
            <a:ext cx="1295400" cy="0"/>
            <a:chOff x="4320" y="1920"/>
            <a:chExt cx="816" cy="0"/>
          </a:xfrm>
        </p:grpSpPr>
        <p:sp>
          <p:nvSpPr>
            <p:cNvPr id="18" name="Line 41">
              <a:extLst>
                <a:ext uri="{FF2B5EF4-FFF2-40B4-BE49-F238E27FC236}">
                  <a16:creationId xmlns:a16="http://schemas.microsoft.com/office/drawing/2014/main" id="{B264D2D8-301A-477D-85D1-0D811F7CF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20"/>
              <a:ext cx="816" cy="0"/>
            </a:xfrm>
            <a:prstGeom prst="line">
              <a:avLst/>
            </a:prstGeom>
            <a:noFill/>
            <a:ln w="38100" cap="sq">
              <a:solidFill>
                <a:srgbClr val="FFFF00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A419DB2B-B982-44BB-8C21-939BEEADE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920"/>
              <a:ext cx="192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4379" name="Object 8">
            <a:extLst>
              <a:ext uri="{FF2B5EF4-FFF2-40B4-BE49-F238E27FC236}">
                <a16:creationId xmlns:a16="http://schemas.microsoft.com/office/drawing/2014/main" id="{9767CEBB-131F-4866-8C65-228CEC84D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5011738"/>
          <a:ext cx="2540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2" name="公式" r:id="rId18" imgW="266675" imgH="371373" progId="Equation.3">
                  <p:embed/>
                </p:oleObj>
              </mc:Choice>
              <mc:Fallback>
                <p:oleObj name="公式" r:id="rId18" imgW="266675" imgH="371373" progId="Equation.3">
                  <p:embed/>
                  <p:pic>
                    <p:nvPicPr>
                      <p:cNvPr id="14379" name="Object 8">
                        <a:extLst>
                          <a:ext uri="{FF2B5EF4-FFF2-40B4-BE49-F238E27FC236}">
                            <a16:creationId xmlns:a16="http://schemas.microsoft.com/office/drawing/2014/main" id="{9767CEBB-131F-4866-8C65-228CEC84D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011738"/>
                        <a:ext cx="2540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9">
            <a:extLst>
              <a:ext uri="{FF2B5EF4-FFF2-40B4-BE49-F238E27FC236}">
                <a16:creationId xmlns:a16="http://schemas.microsoft.com/office/drawing/2014/main" id="{C68BC827-EEE4-49B4-BC14-F64DA1919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3225" y="3500438"/>
          <a:ext cx="26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3" name="公式" r:id="rId20" imgW="218967" imgH="371373" progId="Equation.3">
                  <p:embed/>
                </p:oleObj>
              </mc:Choice>
              <mc:Fallback>
                <p:oleObj name="公式" r:id="rId20" imgW="218967" imgH="371373" progId="Equation.3">
                  <p:embed/>
                  <p:pic>
                    <p:nvPicPr>
                      <p:cNvPr id="14380" name="Object 9">
                        <a:extLst>
                          <a:ext uri="{FF2B5EF4-FFF2-40B4-BE49-F238E27FC236}">
                            <a16:creationId xmlns:a16="http://schemas.microsoft.com/office/drawing/2014/main" id="{C68BC827-EEE4-49B4-BC14-F64DA1919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5" y="3500438"/>
                        <a:ext cx="26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1" name="Text Box 45">
            <a:extLst>
              <a:ext uri="{FF2B5EF4-FFF2-40B4-BE49-F238E27FC236}">
                <a16:creationId xmlns:a16="http://schemas.microsoft.com/office/drawing/2014/main" id="{B1739ED2-F027-451B-94DD-9AEA6A24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05263"/>
            <a:ext cx="43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宋体" panose="02010600030101010101" pitchFamily="2" charset="-122"/>
              </a:rPr>
              <a:t>Ⅰ</a:t>
            </a:r>
          </a:p>
        </p:txBody>
      </p:sp>
      <p:graphicFrame>
        <p:nvGraphicFramePr>
          <p:cNvPr id="14382" name="Object 10">
            <a:extLst>
              <a:ext uri="{FF2B5EF4-FFF2-40B4-BE49-F238E27FC236}">
                <a16:creationId xmlns:a16="http://schemas.microsoft.com/office/drawing/2014/main" id="{3F726783-F757-4D26-88EB-C46398EE1A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29413" y="3921125"/>
          <a:ext cx="193675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4" name="公式" r:id="rId22" imgW="142818" imgH="142977" progId="Equation.3">
                  <p:embed/>
                </p:oleObj>
              </mc:Choice>
              <mc:Fallback>
                <p:oleObj name="公式" r:id="rId22" imgW="142818" imgH="142977" progId="Equation.3">
                  <p:embed/>
                  <p:pic>
                    <p:nvPicPr>
                      <p:cNvPr id="14382" name="Object 10">
                        <a:extLst>
                          <a:ext uri="{FF2B5EF4-FFF2-40B4-BE49-F238E27FC236}">
                            <a16:creationId xmlns:a16="http://schemas.microsoft.com/office/drawing/2014/main" id="{3F726783-F757-4D26-88EB-C46398EE1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3921125"/>
                        <a:ext cx="193675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3" name="Text Box 47">
            <a:extLst>
              <a:ext uri="{FF2B5EF4-FFF2-40B4-BE49-F238E27FC236}">
                <a16:creationId xmlns:a16="http://schemas.microsoft.com/office/drawing/2014/main" id="{0F131C1D-A715-4E90-8EF3-39880AEE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968750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FF"/>
                </a:solidFill>
                <a:latin typeface="宋体" panose="02010600030101010101" pitchFamily="2" charset="-122"/>
              </a:rPr>
              <a:t>Ⅱ</a:t>
            </a:r>
          </a:p>
        </p:txBody>
      </p:sp>
      <p:graphicFrame>
        <p:nvGraphicFramePr>
          <p:cNvPr id="14384" name="Object 11">
            <a:extLst>
              <a:ext uri="{FF2B5EF4-FFF2-40B4-BE49-F238E27FC236}">
                <a16:creationId xmlns:a16="http://schemas.microsoft.com/office/drawing/2014/main" id="{79617D23-C00B-4E35-A3BC-882F59F94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8463" y="3921125"/>
          <a:ext cx="193675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5" name="公式" r:id="rId24" imgW="142818" imgH="142977" progId="Equation.3">
                  <p:embed/>
                </p:oleObj>
              </mc:Choice>
              <mc:Fallback>
                <p:oleObj name="公式" r:id="rId24" imgW="142818" imgH="142977" progId="Equation.3">
                  <p:embed/>
                  <p:pic>
                    <p:nvPicPr>
                      <p:cNvPr id="14384" name="Object 11">
                        <a:extLst>
                          <a:ext uri="{FF2B5EF4-FFF2-40B4-BE49-F238E27FC236}">
                            <a16:creationId xmlns:a16="http://schemas.microsoft.com/office/drawing/2014/main" id="{79617D23-C00B-4E35-A3BC-882F59F94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3" y="3921125"/>
                        <a:ext cx="193675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5" name="Object 12">
            <a:extLst>
              <a:ext uri="{FF2B5EF4-FFF2-40B4-BE49-F238E27FC236}">
                <a16:creationId xmlns:a16="http://schemas.microsoft.com/office/drawing/2014/main" id="{2B1A4639-D556-4331-A7EA-DC524EE10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9100" y="3514725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6" name="公式" r:id="rId26" imgW="257194" imgH="371373" progId="Equation.3">
                  <p:embed/>
                </p:oleObj>
              </mc:Choice>
              <mc:Fallback>
                <p:oleObj name="公式" r:id="rId26" imgW="257194" imgH="371373" progId="Equation.3">
                  <p:embed/>
                  <p:pic>
                    <p:nvPicPr>
                      <p:cNvPr id="14385" name="Object 12">
                        <a:extLst>
                          <a:ext uri="{FF2B5EF4-FFF2-40B4-BE49-F238E27FC236}">
                            <a16:creationId xmlns:a16="http://schemas.microsoft.com/office/drawing/2014/main" id="{2B1A4639-D556-4331-A7EA-DC524EE105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3514725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Rectangle 50">
            <a:extLst>
              <a:ext uri="{FF2B5EF4-FFF2-40B4-BE49-F238E27FC236}">
                <a16:creationId xmlns:a16="http://schemas.microsoft.com/office/drawing/2014/main" id="{533160D7-6F6A-42CF-9665-013CD72C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3001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4387" name="Rectangle 51">
            <a:extLst>
              <a:ext uri="{FF2B5EF4-FFF2-40B4-BE49-F238E27FC236}">
                <a16:creationId xmlns:a16="http://schemas.microsoft.com/office/drawing/2014/main" id="{C233429E-7890-4A07-BC3A-66B264D47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421481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4388" name="Rectangle 52">
            <a:extLst>
              <a:ext uri="{FF2B5EF4-FFF2-40B4-BE49-F238E27FC236}">
                <a16:creationId xmlns:a16="http://schemas.microsoft.com/office/drawing/2014/main" id="{4FC8111F-754E-4F40-A158-14E61533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294322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4389" name="Line 53">
            <a:extLst>
              <a:ext uri="{FF2B5EF4-FFF2-40B4-BE49-F238E27FC236}">
                <a16:creationId xmlns:a16="http://schemas.microsoft.com/office/drawing/2014/main" id="{FC234650-2DD0-4937-97D5-62A049A72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4005263"/>
            <a:ext cx="431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0" name="Text Box 54">
            <a:extLst>
              <a:ext uri="{FF2B5EF4-FFF2-40B4-BE49-F238E27FC236}">
                <a16:creationId xmlns:a16="http://schemas.microsoft.com/office/drawing/2014/main" id="{FE88EBD6-C1F5-4D34-A24B-C700B4C6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163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p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64571314-FE5F-4790-84FF-408477C413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83288" y="2708275"/>
            <a:ext cx="2909887" cy="2727325"/>
            <a:chOff x="3443" y="2160"/>
            <a:chExt cx="2035" cy="1908"/>
          </a:xfrm>
        </p:grpSpPr>
        <p:sp>
          <p:nvSpPr>
            <p:cNvPr id="14378" name="Line 56">
              <a:extLst>
                <a:ext uri="{FF2B5EF4-FFF2-40B4-BE49-F238E27FC236}">
                  <a16:creationId xmlns:a16="http://schemas.microsoft.com/office/drawing/2014/main" id="{57159313-D9DD-4A17-B489-29C4827DF1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96" y="3748"/>
              <a:ext cx="174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57">
              <a:extLst>
                <a:ext uri="{FF2B5EF4-FFF2-40B4-BE49-F238E27FC236}">
                  <a16:creationId xmlns:a16="http://schemas.microsoft.com/office/drawing/2014/main" id="{DBF89EEB-D248-437B-9814-2B0C111A0D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696" y="2251"/>
              <a:ext cx="0" cy="14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2FABD68F-4F79-4382-B54B-7E6E1BF26D5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18" y="3731"/>
              <a:ext cx="2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8E3B6C64-F1EB-4E04-903D-77C619A5770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07" y="3748"/>
              <a:ext cx="27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V</a:t>
              </a:r>
            </a:p>
          </p:txBody>
        </p:sp>
        <p:sp>
          <p:nvSpPr>
            <p:cNvPr id="23" name="Text Box 60">
              <a:extLst>
                <a:ext uri="{FF2B5EF4-FFF2-40B4-BE49-F238E27FC236}">
                  <a16:creationId xmlns:a16="http://schemas.microsoft.com/office/drawing/2014/main" id="{B264210F-B543-44CD-9E86-E0BB856C6BE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3" y="2160"/>
              <a:ext cx="23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p</a:t>
              </a:r>
            </a:p>
          </p:txBody>
        </p:sp>
      </p:grpSp>
      <p:sp>
        <p:nvSpPr>
          <p:cNvPr id="14397" name="Oval 61">
            <a:extLst>
              <a:ext uri="{FF2B5EF4-FFF2-40B4-BE49-F238E27FC236}">
                <a16:creationId xmlns:a16="http://schemas.microsoft.com/office/drawing/2014/main" id="{E49184AD-5517-4E33-850B-614F02C9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881063"/>
            <a:ext cx="76200" cy="76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chemeClr val="folHlink"/>
              </a:gs>
              <a:gs pos="100000">
                <a:srgbClr val="FF9900"/>
              </a:gs>
            </a:gsLst>
            <a:lin ang="5400000" scaled="1"/>
          </a:gradFill>
          <a:ln w="76200" cap="sq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98" name="Oval 62">
            <a:extLst>
              <a:ext uri="{FF2B5EF4-FFF2-40B4-BE49-F238E27FC236}">
                <a16:creationId xmlns:a16="http://schemas.microsoft.com/office/drawing/2014/main" id="{331C8C52-493F-4719-A2D1-AD481513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825" y="887413"/>
            <a:ext cx="76200" cy="76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chemeClr val="folHlink"/>
              </a:gs>
              <a:gs pos="100000">
                <a:srgbClr val="FF9900"/>
              </a:gs>
            </a:gsLst>
            <a:lin ang="5400000" scaled="1"/>
          </a:gradFill>
          <a:ln w="76200" cap="sq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399" name="Text Box 63">
            <a:extLst>
              <a:ext uri="{FF2B5EF4-FFF2-40B4-BE49-F238E27FC236}">
                <a16:creationId xmlns:a16="http://schemas.microsoft.com/office/drawing/2014/main" id="{9601AC47-7528-41B5-88F7-07B541B9B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333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4400" name="Text Box 64">
            <a:extLst>
              <a:ext uri="{FF2B5EF4-FFF2-40B4-BE49-F238E27FC236}">
                <a16:creationId xmlns:a16="http://schemas.microsoft.com/office/drawing/2014/main" id="{F0200F42-8786-418A-B9FD-77DED16C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8" y="3333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</a:p>
        </p:txBody>
      </p:sp>
      <p:graphicFrame>
        <p:nvGraphicFramePr>
          <p:cNvPr id="16449" name="Object 65">
            <a:extLst>
              <a:ext uri="{FF2B5EF4-FFF2-40B4-BE49-F238E27FC236}">
                <a16:creationId xmlns:a16="http://schemas.microsoft.com/office/drawing/2014/main" id="{5D9F0B8E-E3B9-4142-88C9-461BE57651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428625"/>
          <a:ext cx="1079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7" name="公式" r:id="rId28" imgW="1028776" imgH="295139" progId="Equation.3">
                  <p:embed/>
                </p:oleObj>
              </mc:Choice>
              <mc:Fallback>
                <p:oleObj name="公式" r:id="rId28" imgW="1028776" imgH="295139" progId="Equation.3">
                  <p:embed/>
                  <p:pic>
                    <p:nvPicPr>
                      <p:cNvPr id="16449" name="Object 65">
                        <a:extLst>
                          <a:ext uri="{FF2B5EF4-FFF2-40B4-BE49-F238E27FC236}">
                            <a16:creationId xmlns:a16="http://schemas.microsoft.com/office/drawing/2014/main" id="{5D9F0B8E-E3B9-4142-88C9-461BE5765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28625"/>
                        <a:ext cx="1079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0" name="Object 66">
            <a:extLst>
              <a:ext uri="{FF2B5EF4-FFF2-40B4-BE49-F238E27FC236}">
                <a16:creationId xmlns:a16="http://schemas.microsoft.com/office/drawing/2014/main" id="{DD881FDC-3099-4018-97D7-D5A59A0B496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505075" y="46355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8" name="公式" r:id="rId30" imgW="942841" imgH="266666" progId="Equation.3">
                  <p:embed/>
                </p:oleObj>
              </mc:Choice>
              <mc:Fallback>
                <p:oleObj name="公式" r:id="rId30" imgW="942841" imgH="266666" progId="Equation.3">
                  <p:embed/>
                  <p:pic>
                    <p:nvPicPr>
                      <p:cNvPr id="16450" name="Object 66">
                        <a:extLst>
                          <a:ext uri="{FF2B5EF4-FFF2-40B4-BE49-F238E27FC236}">
                            <a16:creationId xmlns:a16="http://schemas.microsoft.com/office/drawing/2014/main" id="{DD881FDC-3099-4018-97D7-D5A59A0B496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6355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灯片编号占位符 1">
            <a:extLst>
              <a:ext uri="{FF2B5EF4-FFF2-40B4-BE49-F238E27FC236}">
                <a16:creationId xmlns:a16="http://schemas.microsoft.com/office/drawing/2014/main" id="{9FA89F24-F77B-43A8-A5CE-5BB753763BB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B54691-45A9-43CA-B29B-23E637CF8498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65" name="Text Box 22">
            <a:extLst>
              <a:ext uri="{FF2B5EF4-FFF2-40B4-BE49-F238E27FC236}">
                <a16:creationId xmlns:a16="http://schemas.microsoft.com/office/drawing/2014/main" id="{92B1DCA3-AA1D-46AA-91D2-02734E3B7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962025"/>
            <a:ext cx="2071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过程方程：</a:t>
            </a:r>
          </a:p>
        </p:txBody>
      </p:sp>
      <p:graphicFrame>
        <p:nvGraphicFramePr>
          <p:cNvPr id="66" name="Object 61">
            <a:extLst>
              <a:ext uri="{FF2B5EF4-FFF2-40B4-BE49-F238E27FC236}">
                <a16:creationId xmlns:a16="http://schemas.microsoft.com/office/drawing/2014/main" id="{8C2E7F8B-7F73-4096-9EEB-A6D095CFE6B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500313" y="857250"/>
          <a:ext cx="24082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99" name="公式" r:id="rId32" imgW="1143153" imgH="371373" progId="Equation.3">
                  <p:embed/>
                </p:oleObj>
              </mc:Choice>
              <mc:Fallback>
                <p:oleObj name="公式" r:id="rId32" imgW="1143153" imgH="371373" progId="Equation.3">
                  <p:embed/>
                  <p:pic>
                    <p:nvPicPr>
                      <p:cNvPr id="66" name="Object 61">
                        <a:extLst>
                          <a:ext uri="{FF2B5EF4-FFF2-40B4-BE49-F238E27FC236}">
                            <a16:creationId xmlns:a16="http://schemas.microsoft.com/office/drawing/2014/main" id="{8C2E7F8B-7F73-4096-9EEB-A6D095CFE6B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857250"/>
                        <a:ext cx="24082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1" grpId="0" autoUpdateAnimBg="0"/>
      <p:bldP spid="14343" grpId="0" autoUpdateAnimBg="0"/>
      <p:bldP spid="14345" grpId="0" autoUpdateAnimBg="0"/>
      <p:bldP spid="14347" grpId="0"/>
      <p:bldP spid="14381" grpId="0"/>
      <p:bldP spid="14383" grpId="0"/>
      <p:bldP spid="14386" grpId="0"/>
      <p:bldP spid="14387" grpId="0"/>
      <p:bldP spid="14388" grpId="0"/>
      <p:bldP spid="14390" grpId="0"/>
      <p:bldP spid="14397" grpId="0" animBg="1"/>
      <p:bldP spid="14398" grpId="0" animBg="1"/>
      <p:bldP spid="14399" grpId="0" autoUpdateAnimBg="0"/>
      <p:bldP spid="14400" grpId="0" autoUpdateAnimBg="0"/>
      <p:bldP spid="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8090C745-C328-43A4-B5E1-3D5432ECA4A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E055F9-309F-4D3A-9EA2-FDAA55FC4071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B209576-927F-4E44-8917-EB5EF90E3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60648"/>
            <a:ext cx="1722437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楷体_GB2312" pitchFamily="49" charset="-122"/>
              </a:rPr>
              <a:t>回顾：</a:t>
            </a:r>
            <a:endParaRPr lang="zh-CN" altLang="en-US" dirty="0">
              <a:solidFill>
                <a:srgbClr val="FFFF00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219121B7-3CB6-4519-AF29-69F9113E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96752"/>
            <a:ext cx="2071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平衡态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321BABE4-4825-4E0C-8E59-7FC65372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83222"/>
            <a:ext cx="2714625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准静态过程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751708C2-7F27-45EE-A0DA-8C0A9D312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4" y="2276872"/>
            <a:ext cx="6500813" cy="107022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系统状态随时间变化时，任一时刻系统的状态都无限接近平衡态的过程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-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V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1B11F348-0AB0-4CD2-B635-109F063E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196752"/>
            <a:ext cx="6429375" cy="1127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在没有外界的影响下，系统各部分的宏观性质不随时间变化的状态（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p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,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V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楷体_GB2312" pitchFamily="49" charset="-122"/>
              </a:rPr>
              <a:t>, T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208DF125-CFA0-47B7-A73F-621C22013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620688"/>
            <a:ext cx="7786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热力学系统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：热力学研究对象（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封闭的气体系统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773205B-61A6-40A4-8F69-373B2D30A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356992"/>
            <a:ext cx="7959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过程进行的时间远大于系统的驰豫时间</a:t>
            </a:r>
            <a:r>
              <a:rPr lang="zh-CN" altLang="en-US" dirty="0">
                <a:solidFill>
                  <a:schemeClr val="bg1"/>
                </a:solidFill>
              </a:rPr>
              <a:t>，看作准静态过程</a:t>
            </a:r>
            <a:endParaRPr lang="en-US" altLang="zh-CN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A20C0F8-8D0B-4B4B-8A6E-F1C388EE3C56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4144144"/>
            <a:ext cx="2681288" cy="914400"/>
            <a:chOff x="901" y="1802"/>
            <a:chExt cx="1689" cy="576"/>
          </a:xfrm>
        </p:grpSpPr>
        <p:grpSp>
          <p:nvGrpSpPr>
            <p:cNvPr id="5140" name="Group 6">
              <a:extLst>
                <a:ext uri="{FF2B5EF4-FFF2-40B4-BE49-F238E27FC236}">
                  <a16:creationId xmlns:a16="http://schemas.microsoft.com/office/drawing/2014/main" id="{E388FFB9-7306-4481-964B-CD43BB429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1802"/>
              <a:ext cx="1689" cy="576"/>
              <a:chOff x="1409" y="2104"/>
              <a:chExt cx="1536" cy="576"/>
            </a:xfrm>
          </p:grpSpPr>
          <p:sp>
            <p:nvSpPr>
              <p:cNvPr id="5164" name="Line 7">
                <a:extLst>
                  <a:ext uri="{FF2B5EF4-FFF2-40B4-BE49-F238E27FC236}">
                    <a16:creationId xmlns:a16="http://schemas.microsoft.com/office/drawing/2014/main" id="{A135A6B7-86FE-411D-8CFA-A4A989760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7" y="2104"/>
                <a:ext cx="1488" cy="0"/>
              </a:xfrm>
              <a:prstGeom prst="line">
                <a:avLst/>
              </a:prstGeom>
              <a:noFill/>
              <a:ln w="127000" cap="sq">
                <a:pattFill prst="wdUpDiag">
                  <a:fgClr>
                    <a:schemeClr val="accent1"/>
                  </a:fgClr>
                  <a:bgClr>
                    <a:schemeClr val="hlink"/>
                  </a:bgClr>
                </a:patt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5" name="Line 8">
                <a:extLst>
                  <a:ext uri="{FF2B5EF4-FFF2-40B4-BE49-F238E27FC236}">
                    <a16:creationId xmlns:a16="http://schemas.microsoft.com/office/drawing/2014/main" id="{DA5E7400-596B-4D8E-BE23-B59324A26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7" y="2680"/>
                <a:ext cx="1488" cy="0"/>
              </a:xfrm>
              <a:prstGeom prst="line">
                <a:avLst/>
              </a:prstGeom>
              <a:noFill/>
              <a:ln w="127000" cap="sq">
                <a:pattFill prst="wdUpDiag">
                  <a:fgClr>
                    <a:schemeClr val="accent1"/>
                  </a:fgClr>
                  <a:bgClr>
                    <a:schemeClr val="hlink"/>
                  </a:bgClr>
                </a:patt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66" name="Line 9">
                <a:extLst>
                  <a:ext uri="{FF2B5EF4-FFF2-40B4-BE49-F238E27FC236}">
                    <a16:creationId xmlns:a16="http://schemas.microsoft.com/office/drawing/2014/main" id="{37073F89-A936-4684-A2F0-A0E8422E6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" y="2104"/>
                <a:ext cx="0" cy="576"/>
              </a:xfrm>
              <a:prstGeom prst="line">
                <a:avLst/>
              </a:prstGeom>
              <a:noFill/>
              <a:ln w="127000" cap="sq">
                <a:pattFill prst="wdUpDiag">
                  <a:fgClr>
                    <a:schemeClr val="accent1"/>
                  </a:fgClr>
                  <a:bgClr>
                    <a:schemeClr val="hlink"/>
                  </a:bgClr>
                </a:patt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5141" name="Group 10">
              <a:extLst>
                <a:ext uri="{FF2B5EF4-FFF2-40B4-BE49-F238E27FC236}">
                  <a16:creationId xmlns:a16="http://schemas.microsoft.com/office/drawing/2014/main" id="{240C62A7-5B4A-4F13-A50F-06CA7482AC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7" y="1850"/>
              <a:ext cx="645" cy="480"/>
              <a:chOff x="2225" y="2152"/>
              <a:chExt cx="645" cy="480"/>
            </a:xfrm>
          </p:grpSpPr>
          <p:grpSp>
            <p:nvGrpSpPr>
              <p:cNvPr id="5160" name="Group 11">
                <a:extLst>
                  <a:ext uri="{FF2B5EF4-FFF2-40B4-BE49-F238E27FC236}">
                    <a16:creationId xmlns:a16="http://schemas.microsoft.com/office/drawing/2014/main" id="{089604B6-7FDF-449E-A121-BE4DA72084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5" y="2152"/>
                <a:ext cx="645" cy="480"/>
                <a:chOff x="4224" y="1536"/>
                <a:chExt cx="645" cy="480"/>
              </a:xfrm>
            </p:grpSpPr>
            <p:sp>
              <p:nvSpPr>
                <p:cNvPr id="39" name="Rectangle 12">
                  <a:extLst>
                    <a:ext uri="{FF2B5EF4-FFF2-40B4-BE49-F238E27FC236}">
                      <a16:creationId xmlns:a16="http://schemas.microsoft.com/office/drawing/2014/main" id="{CEBA761A-20D9-43E3-B1E5-6B8779C13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536"/>
                  <a:ext cx="192" cy="480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kumimoji="0"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63" name="Line 13">
                  <a:extLst>
                    <a:ext uri="{FF2B5EF4-FFF2-40B4-BE49-F238E27FC236}">
                      <a16:creationId xmlns:a16="http://schemas.microsoft.com/office/drawing/2014/main" id="{6D7D0E5E-793A-4E58-9FA5-483B90F536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37" y="1776"/>
                  <a:ext cx="432" cy="0"/>
                </a:xfrm>
                <a:prstGeom prst="line">
                  <a:avLst/>
                </a:prstGeom>
                <a:noFill/>
                <a:ln w="101600" cap="sq">
                  <a:solidFill>
                    <a:srgbClr val="009999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5161" name="Text Box 14">
                <a:extLst>
                  <a:ext uri="{FF2B5EF4-FFF2-40B4-BE49-F238E27FC236}">
                    <a16:creationId xmlns:a16="http://schemas.microsoft.com/office/drawing/2014/main" id="{40632520-414E-462D-B186-011E04908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5" y="220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chemeClr val="bg1"/>
                    </a:solidFill>
                  </a:rPr>
                  <a:t>S</a:t>
                </a:r>
              </a:p>
            </p:txBody>
          </p:sp>
        </p:grpSp>
        <p:grpSp>
          <p:nvGrpSpPr>
            <p:cNvPr id="5142" name="Group 15">
              <a:extLst>
                <a:ext uri="{FF2B5EF4-FFF2-40B4-BE49-F238E27FC236}">
                  <a16:creationId xmlns:a16="http://schemas.microsoft.com/office/drawing/2014/main" id="{D133D8E8-7326-40EB-8705-CA3E315F8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5" y="1865"/>
              <a:ext cx="707" cy="475"/>
              <a:chOff x="1946" y="1933"/>
              <a:chExt cx="707" cy="475"/>
            </a:xfrm>
          </p:grpSpPr>
          <p:sp>
            <p:nvSpPr>
              <p:cNvPr id="5143" name="Oval 16">
                <a:extLst>
                  <a:ext uri="{FF2B5EF4-FFF2-40B4-BE49-F238E27FC236}">
                    <a16:creationId xmlns:a16="http://schemas.microsoft.com/office/drawing/2014/main" id="{5EC1FEB8-2C14-4933-8B4F-34A8DBEBE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952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44" name="Oval 17">
                <a:extLst>
                  <a:ext uri="{FF2B5EF4-FFF2-40B4-BE49-F238E27FC236}">
                    <a16:creationId xmlns:a16="http://schemas.microsoft.com/office/drawing/2014/main" id="{C5BE6140-5FA4-4DE1-862B-496FA694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" y="2048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45" name="Oval 18">
                <a:extLst>
                  <a:ext uri="{FF2B5EF4-FFF2-40B4-BE49-F238E27FC236}">
                    <a16:creationId xmlns:a16="http://schemas.microsoft.com/office/drawing/2014/main" id="{327FB7BD-10FB-4DE8-A45E-F7B1737C1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" y="2228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46" name="Oval 19">
                <a:extLst>
                  <a:ext uri="{FF2B5EF4-FFF2-40B4-BE49-F238E27FC236}">
                    <a16:creationId xmlns:a16="http://schemas.microsoft.com/office/drawing/2014/main" id="{C3F13A85-7668-42BF-A727-54A078B1E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2240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47" name="Oval 20">
                <a:extLst>
                  <a:ext uri="{FF2B5EF4-FFF2-40B4-BE49-F238E27FC236}">
                    <a16:creationId xmlns:a16="http://schemas.microsoft.com/office/drawing/2014/main" id="{3B9B2D10-0CFD-48F8-8489-DB556D253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163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48" name="Oval 21">
                <a:extLst>
                  <a:ext uri="{FF2B5EF4-FFF2-40B4-BE49-F238E27FC236}">
                    <a16:creationId xmlns:a16="http://schemas.microsoft.com/office/drawing/2014/main" id="{EA85F3B6-B6D3-4BEF-99AE-7F2D5430F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1" y="1952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49" name="Oval 22">
                <a:extLst>
                  <a:ext uri="{FF2B5EF4-FFF2-40B4-BE49-F238E27FC236}">
                    <a16:creationId xmlns:a16="http://schemas.microsoft.com/office/drawing/2014/main" id="{778AAB5B-6FD6-4363-BE44-FE21A861C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028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0" name="Oval 23">
                <a:extLst>
                  <a:ext uri="{FF2B5EF4-FFF2-40B4-BE49-F238E27FC236}">
                    <a16:creationId xmlns:a16="http://schemas.microsoft.com/office/drawing/2014/main" id="{E86E622D-EA30-440A-8663-FE2FCAAFA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1" y="1949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1" name="Oval 24">
                <a:extLst>
                  <a:ext uri="{FF2B5EF4-FFF2-40B4-BE49-F238E27FC236}">
                    <a16:creationId xmlns:a16="http://schemas.microsoft.com/office/drawing/2014/main" id="{B4701891-85A8-4FB5-8502-44D82C51B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2343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2" name="Oval 25">
                <a:extLst>
                  <a:ext uri="{FF2B5EF4-FFF2-40B4-BE49-F238E27FC236}">
                    <a16:creationId xmlns:a16="http://schemas.microsoft.com/office/drawing/2014/main" id="{3F996FD0-1254-4D11-811D-C8DD292AC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2" y="2048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3" name="Oval 26">
                <a:extLst>
                  <a:ext uri="{FF2B5EF4-FFF2-40B4-BE49-F238E27FC236}">
                    <a16:creationId xmlns:a16="http://schemas.microsoft.com/office/drawing/2014/main" id="{214F43DB-3DC4-4643-A201-141BEE43C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2093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4" name="Oval 27">
                <a:extLst>
                  <a:ext uri="{FF2B5EF4-FFF2-40B4-BE49-F238E27FC236}">
                    <a16:creationId xmlns:a16="http://schemas.microsoft.com/office/drawing/2014/main" id="{C5BF1AA7-0F4E-4C6C-AF62-DDED48B01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" y="2163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5" name="Oval 28">
                <a:extLst>
                  <a:ext uri="{FF2B5EF4-FFF2-40B4-BE49-F238E27FC236}">
                    <a16:creationId xmlns:a16="http://schemas.microsoft.com/office/drawing/2014/main" id="{87CB0415-A802-42C9-A305-C82FDC718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2343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6" name="Oval 29">
                <a:extLst>
                  <a:ext uri="{FF2B5EF4-FFF2-40B4-BE49-F238E27FC236}">
                    <a16:creationId xmlns:a16="http://schemas.microsoft.com/office/drawing/2014/main" id="{81CB98E8-1E29-4E4D-86AC-25952F01D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" y="2183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7" name="Oval 30">
                <a:extLst>
                  <a:ext uri="{FF2B5EF4-FFF2-40B4-BE49-F238E27FC236}">
                    <a16:creationId xmlns:a16="http://schemas.microsoft.com/office/drawing/2014/main" id="{57C5C527-FCC5-4819-8CB2-4CD864CD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318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8" name="Oval 31">
                <a:extLst>
                  <a:ext uri="{FF2B5EF4-FFF2-40B4-BE49-F238E27FC236}">
                    <a16:creationId xmlns:a16="http://schemas.microsoft.com/office/drawing/2014/main" id="{94403F66-F89F-4EB5-B542-4E506A9E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6" y="2318"/>
                <a:ext cx="52" cy="5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59" name="Oval 32">
                <a:extLst>
                  <a:ext uri="{FF2B5EF4-FFF2-40B4-BE49-F238E27FC236}">
                    <a16:creationId xmlns:a16="http://schemas.microsoft.com/office/drawing/2014/main" id="{FABF2EDD-2D11-435B-9C7E-97013F069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1933"/>
                <a:ext cx="64" cy="65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Text Box 34">
            <a:extLst>
              <a:ext uri="{FF2B5EF4-FFF2-40B4-BE49-F238E27FC236}">
                <a16:creationId xmlns:a16="http://schemas.microsoft.com/office/drawing/2014/main" id="{0AF76A10-9D7E-46E9-BAA6-C2B7D90D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086" y="5246291"/>
            <a:ext cx="377825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气体的自由膨胀过程</a:t>
            </a:r>
            <a:endParaRPr lang="zh-CN" altLang="en-US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Rectangle 35">
            <a:extLst>
              <a:ext uri="{FF2B5EF4-FFF2-40B4-BE49-F238E27FC236}">
                <a16:creationId xmlns:a16="http://schemas.microsoft.com/office/drawing/2014/main" id="{82BCB6F5-BD38-427A-A5C5-B5A9785B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336" y="4005064"/>
            <a:ext cx="3048000" cy="1219200"/>
          </a:xfrm>
          <a:prstGeom prst="rect">
            <a:avLst/>
          </a:prstGeom>
          <a:gradFill rotWithShape="1">
            <a:gsLst>
              <a:gs pos="0">
                <a:srgbClr val="762525"/>
              </a:gs>
              <a:gs pos="50000">
                <a:srgbClr val="FF5050"/>
              </a:gs>
              <a:gs pos="100000">
                <a:srgbClr val="762525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4" name="Rectangle 36">
            <a:extLst>
              <a:ext uri="{FF2B5EF4-FFF2-40B4-BE49-F238E27FC236}">
                <a16:creationId xmlns:a16="http://schemas.microsoft.com/office/drawing/2014/main" id="{36B53139-5AB7-4BF3-AF64-21E9BD8D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761" y="4093964"/>
            <a:ext cx="2879725" cy="10096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" name="Rectangle 37" descr="10%">
            <a:extLst>
              <a:ext uri="{FF2B5EF4-FFF2-40B4-BE49-F238E27FC236}">
                <a16:creationId xmlns:a16="http://schemas.microsoft.com/office/drawing/2014/main" id="{E00C3826-ACE6-4512-87AA-0AF9FBDC8DD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22974" y="3914576"/>
            <a:ext cx="1027112" cy="13858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6" name="Rectangle 38">
            <a:extLst>
              <a:ext uri="{FF2B5EF4-FFF2-40B4-BE49-F238E27FC236}">
                <a16:creationId xmlns:a16="http://schemas.microsoft.com/office/drawing/2014/main" id="{42BC4AD7-30EF-4441-BBBE-28D7E777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011" y="4093964"/>
            <a:ext cx="71438" cy="1030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7" name="Rectangle 39" descr="5%">
            <a:extLst>
              <a:ext uri="{FF2B5EF4-FFF2-40B4-BE49-F238E27FC236}">
                <a16:creationId xmlns:a16="http://schemas.microsoft.com/office/drawing/2014/main" id="{E4B33213-6A2F-437C-9986-617AB31EB4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58074" y="3849489"/>
            <a:ext cx="1025525" cy="1514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49FE6548-14FE-478D-9360-BD67BFE7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599" y="4024114"/>
            <a:ext cx="730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9" name="Text Box 51">
            <a:extLst>
              <a:ext uri="{FF2B5EF4-FFF2-40B4-BE49-F238E27FC236}">
                <a16:creationId xmlns:a16="http://schemas.microsoft.com/office/drawing/2014/main" id="{7470D072-FDF2-498D-A16F-296AAE3E9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365" y="5252368"/>
            <a:ext cx="30241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solidFill>
                  <a:schemeClr val="hlink"/>
                </a:solidFill>
                <a:latin typeface="+mn-ea"/>
                <a:ea typeface="+mn-ea"/>
                <a:sym typeface="Wingdings" pitchFamily="2" charset="2"/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  <a:sym typeface="Wingdings" pitchFamily="2" charset="2"/>
              </a:rPr>
              <a:t>非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准静态过程 </a:t>
            </a:r>
          </a:p>
        </p:txBody>
      </p:sp>
      <p:sp>
        <p:nvSpPr>
          <p:cNvPr id="60" name="Rectangle 39" descr="5%">
            <a:extLst>
              <a:ext uri="{FF2B5EF4-FFF2-40B4-BE49-F238E27FC236}">
                <a16:creationId xmlns:a16="http://schemas.microsoft.com/office/drawing/2014/main" id="{6B57283B-C9FF-493B-86CC-FDF8AD06EB5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70686" y="3158927"/>
            <a:ext cx="1025525" cy="28956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>
              <a:solidFill>
                <a:schemeClr val="hlink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4838DA5C-8ABA-4A07-9CD4-2B49B9FE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877272"/>
            <a:ext cx="3500438" cy="55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热力学第一定律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48" name="Object 4">
            <a:extLst>
              <a:ext uri="{FF2B5EF4-FFF2-40B4-BE49-F238E27FC236}">
                <a16:creationId xmlns:a16="http://schemas.microsoft.com/office/drawing/2014/main" id="{0F15E7B1-FAA8-4F1D-B12C-E788332F9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81530"/>
              </p:ext>
            </p:extLst>
          </p:nvPr>
        </p:nvGraphicFramePr>
        <p:xfrm>
          <a:off x="3695154" y="5966172"/>
          <a:ext cx="36131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9" name="公式" r:id="rId5" imgW="1647755" imgH="190432" progId="Equation.3">
                  <p:embed/>
                </p:oleObj>
              </mc:Choice>
              <mc:Fallback>
                <p:oleObj name="公式" r:id="rId5" imgW="1647755" imgH="190432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AA22B33-A9F2-44AF-AFE8-31ADF478A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154" y="5966172"/>
                        <a:ext cx="3613150" cy="468313"/>
                      </a:xfrm>
                      <a:prstGeom prst="rect">
                        <a:avLst/>
                      </a:prstGeom>
                      <a:solidFill>
                        <a:srgbClr val="00FFFF">
                          <a:alpha val="20000"/>
                        </a:srgbClr>
                      </a:solidFill>
                      <a:ln w="9525">
                        <a:solidFill>
                          <a:srgbClr val="FFFFFF">
                            <a:alpha val="50195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/>
      <p:bldP spid="15" grpId="0"/>
      <p:bldP spid="16" grpId="0"/>
      <p:bldP spid="17" grpId="0"/>
      <p:bldP spid="11" grpId="0"/>
      <p:bldP spid="9" grpId="0"/>
      <p:bldP spid="52" grpId="0"/>
      <p:bldP spid="53" grpId="0" animBg="1"/>
      <p:bldP spid="54" grpId="0" animBg="1"/>
      <p:bldP spid="55" grpId="0" animBg="1"/>
      <p:bldP spid="56" grpId="0" animBg="1"/>
      <p:bldP spid="56" grpId="1" animBg="1"/>
      <p:bldP spid="57" grpId="0" animBg="1"/>
      <p:bldP spid="58" grpId="0" animBg="1"/>
      <p:bldP spid="59" grpId="0"/>
      <p:bldP spid="60" grpId="0" animBg="1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ECF6661-4CB9-4AD0-9FEC-6164EA35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14313"/>
            <a:ext cx="6816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66FF33"/>
                </a:solidFill>
                <a:ea typeface="黑体" panose="02010609060101010101" pitchFamily="49" charset="-122"/>
              </a:rPr>
              <a:t>§11.4</a:t>
            </a:r>
            <a:r>
              <a:rPr lang="en-US" altLang="zh-CN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准静态过程中功和热量的计算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EED88115-0013-4736-829D-9462B305B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785813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准静态过程中功的计算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EBDCB11-75BB-41F5-848E-E35F6BE1CA6F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866900"/>
            <a:ext cx="2438400" cy="914400"/>
            <a:chOff x="1020" y="3113"/>
            <a:chExt cx="1536" cy="576"/>
          </a:xfrm>
        </p:grpSpPr>
        <p:sp>
          <p:nvSpPr>
            <p:cNvPr id="17463" name="Line 5">
              <a:extLst>
                <a:ext uri="{FF2B5EF4-FFF2-40B4-BE49-F238E27FC236}">
                  <a16:creationId xmlns:a16="http://schemas.microsoft.com/office/drawing/2014/main" id="{7B51B499-D998-4F17-836B-20A8CAD05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3113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66FFFF"/>
                </a:fgClr>
                <a:bgClr>
                  <a:srgbClr val="FF3300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4" name="Line 6">
              <a:extLst>
                <a:ext uri="{FF2B5EF4-FFF2-40B4-BE49-F238E27FC236}">
                  <a16:creationId xmlns:a16="http://schemas.microsoft.com/office/drawing/2014/main" id="{A65045F3-CFE9-44F4-A3DE-5B7BADC8B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3689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66FFFF"/>
                </a:fgClr>
                <a:bgClr>
                  <a:srgbClr val="FF3300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65" name="Line 7">
              <a:extLst>
                <a:ext uri="{FF2B5EF4-FFF2-40B4-BE49-F238E27FC236}">
                  <a16:creationId xmlns:a16="http://schemas.microsoft.com/office/drawing/2014/main" id="{BDCD87EC-95A6-4E06-A405-DC6B8AE68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113"/>
              <a:ext cx="0" cy="576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66FFFF"/>
                </a:fgClr>
                <a:bgClr>
                  <a:srgbClr val="FF3300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17A9F3E7-102A-4D55-B466-503816668F61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1943100"/>
            <a:ext cx="1022350" cy="771525"/>
            <a:chOff x="2225" y="2152"/>
            <a:chExt cx="644" cy="486"/>
          </a:xfrm>
        </p:grpSpPr>
        <p:grpSp>
          <p:nvGrpSpPr>
            <p:cNvPr id="17459" name="Group 9">
              <a:extLst>
                <a:ext uri="{FF2B5EF4-FFF2-40B4-BE49-F238E27FC236}">
                  <a16:creationId xmlns:a16="http://schemas.microsoft.com/office/drawing/2014/main" id="{4A961E53-7D9F-4956-9A19-F2ABCD2CB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5" y="2152"/>
              <a:ext cx="644" cy="486"/>
              <a:chOff x="4224" y="1536"/>
              <a:chExt cx="644" cy="486"/>
            </a:xfrm>
          </p:grpSpPr>
          <p:sp>
            <p:nvSpPr>
              <p:cNvPr id="10250" name="Rectangle 10">
                <a:extLst>
                  <a:ext uri="{FF2B5EF4-FFF2-40B4-BE49-F238E27FC236}">
                    <a16:creationId xmlns:a16="http://schemas.microsoft.com/office/drawing/2014/main" id="{752B44DE-A73F-4CBC-9EDD-3FD7CC63E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536"/>
                <a:ext cx="192" cy="486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62" name="Line 11">
                <a:extLst>
                  <a:ext uri="{FF2B5EF4-FFF2-40B4-BE49-F238E27FC236}">
                    <a16:creationId xmlns:a16="http://schemas.microsoft.com/office/drawing/2014/main" id="{C634885D-C1A0-46EC-AA69-FA586FB8F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6" y="1776"/>
                <a:ext cx="432" cy="0"/>
              </a:xfrm>
              <a:prstGeom prst="line">
                <a:avLst/>
              </a:prstGeom>
              <a:noFill/>
              <a:ln w="101600" cap="sq">
                <a:solidFill>
                  <a:srgbClr val="0099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60" name="Text Box 12">
              <a:extLst>
                <a:ext uri="{FF2B5EF4-FFF2-40B4-BE49-F238E27FC236}">
                  <a16:creationId xmlns:a16="http://schemas.microsoft.com/office/drawing/2014/main" id="{D348B2F5-319A-4A78-8986-24C65A9BE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" y="22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7670EA53-9627-495A-BD14-1043C378F97F}"/>
              </a:ext>
            </a:extLst>
          </p:cNvPr>
          <p:cNvGrpSpPr>
            <a:grpSpLocks/>
          </p:cNvGrpSpPr>
          <p:nvPr/>
        </p:nvGrpSpPr>
        <p:grpSpPr bwMode="auto">
          <a:xfrm>
            <a:off x="6805613" y="1938338"/>
            <a:ext cx="457200" cy="1447800"/>
            <a:chOff x="4287" y="1221"/>
            <a:chExt cx="288" cy="912"/>
          </a:xfrm>
        </p:grpSpPr>
        <p:sp>
          <p:nvSpPr>
            <p:cNvPr id="17454" name="Line 14">
              <a:extLst>
                <a:ext uri="{FF2B5EF4-FFF2-40B4-BE49-F238E27FC236}">
                  <a16:creationId xmlns:a16="http://schemas.microsoft.com/office/drawing/2014/main" id="{19D2A949-18D8-4B8F-8EEB-210185D66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221"/>
              <a:ext cx="0" cy="52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5" name="Line 15">
              <a:extLst>
                <a:ext uri="{FF2B5EF4-FFF2-40B4-BE49-F238E27FC236}">
                  <a16:creationId xmlns:a16="http://schemas.microsoft.com/office/drawing/2014/main" id="{F69C9D30-D7E6-497B-B93F-145C889B1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797"/>
              <a:ext cx="0" cy="336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6" name="Line 16">
              <a:extLst>
                <a:ext uri="{FF2B5EF4-FFF2-40B4-BE49-F238E27FC236}">
                  <a16:creationId xmlns:a16="http://schemas.microsoft.com/office/drawing/2014/main" id="{5C0BDC10-9A8F-4474-AE18-051610D16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5" y="1797"/>
              <a:ext cx="0" cy="336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7" name="Line 17">
              <a:extLst>
                <a:ext uri="{FF2B5EF4-FFF2-40B4-BE49-F238E27FC236}">
                  <a16:creationId xmlns:a16="http://schemas.microsoft.com/office/drawing/2014/main" id="{1D9C28EC-4F12-4C1F-984C-5AC429695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2070"/>
              <a:ext cx="288" cy="0"/>
            </a:xfrm>
            <a:prstGeom prst="line">
              <a:avLst/>
            </a:prstGeom>
            <a:noFill/>
            <a:ln w="12700" cap="sq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458" name="Object 11">
              <a:extLst>
                <a:ext uri="{FF2B5EF4-FFF2-40B4-BE49-F238E27FC236}">
                  <a16:creationId xmlns:a16="http://schemas.microsoft.com/office/drawing/2014/main" id="{ACF971FB-0319-46DE-B313-FC7E30992B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845"/>
            <a:ext cx="2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34" name="公式" r:id="rId3" imgW="304902" imgH="285648" progId="Equation.3">
                    <p:embed/>
                  </p:oleObj>
                </mc:Choice>
                <mc:Fallback>
                  <p:oleObj name="公式" r:id="rId3" imgW="304902" imgH="285648" progId="Equation.3">
                    <p:embed/>
                    <p:pic>
                      <p:nvPicPr>
                        <p:cNvPr id="17458" name="Object 11">
                          <a:extLst>
                            <a:ext uri="{FF2B5EF4-FFF2-40B4-BE49-F238E27FC236}">
                              <a16:creationId xmlns:a16="http://schemas.microsoft.com/office/drawing/2014/main" id="{ACF971FB-0319-46DE-B313-FC7E30992B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845"/>
                          <a:ext cx="2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B50AF713-7958-4AF0-9A19-34B11BBC6F17}"/>
              </a:ext>
            </a:extLst>
          </p:cNvPr>
          <p:cNvGrpSpPr>
            <a:grpSpLocks/>
          </p:cNvGrpSpPr>
          <p:nvPr/>
        </p:nvGrpSpPr>
        <p:grpSpPr bwMode="auto">
          <a:xfrm>
            <a:off x="6778625" y="2082800"/>
            <a:ext cx="466725" cy="457200"/>
            <a:chOff x="4406" y="2994"/>
            <a:chExt cx="294" cy="288"/>
          </a:xfrm>
        </p:grpSpPr>
        <p:grpSp>
          <p:nvGrpSpPr>
            <p:cNvPr id="17448" name="Group 21">
              <a:extLst>
                <a:ext uri="{FF2B5EF4-FFF2-40B4-BE49-F238E27FC236}">
                  <a16:creationId xmlns:a16="http://schemas.microsoft.com/office/drawing/2014/main" id="{670B3941-EF62-4862-9692-94AA0B9CB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4" y="2994"/>
              <a:ext cx="96" cy="288"/>
              <a:chOff x="4752" y="1392"/>
              <a:chExt cx="96" cy="288"/>
            </a:xfrm>
          </p:grpSpPr>
          <p:sp>
            <p:nvSpPr>
              <p:cNvPr id="17450" name="Line 22">
                <a:extLst>
                  <a:ext uri="{FF2B5EF4-FFF2-40B4-BE49-F238E27FC236}">
                    <a16:creationId xmlns:a16="http://schemas.microsoft.com/office/drawing/2014/main" id="{412BBF78-C89F-42A1-ABAD-A56EA2664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66FF33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1" name="Line 23">
                <a:extLst>
                  <a:ext uri="{FF2B5EF4-FFF2-40B4-BE49-F238E27FC236}">
                    <a16:creationId xmlns:a16="http://schemas.microsoft.com/office/drawing/2014/main" id="{28EC81DB-D2D2-4023-AF0F-B515194EB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66FF33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Line 24">
                <a:extLst>
                  <a:ext uri="{FF2B5EF4-FFF2-40B4-BE49-F238E27FC236}">
                    <a16:creationId xmlns:a16="http://schemas.microsoft.com/office/drawing/2014/main" id="{8971DBF9-C2F1-4E3F-8B78-13F5BCD0E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66FF33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3" name="Line 25">
                <a:extLst>
                  <a:ext uri="{FF2B5EF4-FFF2-40B4-BE49-F238E27FC236}">
                    <a16:creationId xmlns:a16="http://schemas.microsoft.com/office/drawing/2014/main" id="{1C4260BA-4FE1-44B4-BD0A-C0B094E16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80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66FF33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7449" name="Object 10">
              <a:extLst>
                <a:ext uri="{FF2B5EF4-FFF2-40B4-BE49-F238E27FC236}">
                  <a16:creationId xmlns:a16="http://schemas.microsoft.com/office/drawing/2014/main" id="{33C0F4B1-B76C-459F-AF57-38BAEDE6DF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6" y="3050"/>
            <a:ext cx="18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35" name="Equation" r:id="rId5" imgW="171565" imgH="209414" progId="Equation.3">
                    <p:embed/>
                  </p:oleObj>
                </mc:Choice>
                <mc:Fallback>
                  <p:oleObj name="Equation" r:id="rId5" imgW="171565" imgH="209414" progId="Equation.3">
                    <p:embed/>
                    <p:pic>
                      <p:nvPicPr>
                        <p:cNvPr id="17449" name="Object 10">
                          <a:extLst>
                            <a:ext uri="{FF2B5EF4-FFF2-40B4-BE49-F238E27FC236}">
                              <a16:creationId xmlns:a16="http://schemas.microsoft.com/office/drawing/2014/main" id="{33C0F4B1-B76C-459F-AF57-38BAEDE6DF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6" y="3050"/>
                          <a:ext cx="18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67" name="Object 2">
                <a:extLst>
                  <a:ext uri="{FF2B5EF4-FFF2-40B4-BE49-F238E27FC236}">
                    <a16:creationId xmlns:a16="http://schemas.microsoft.com/office/drawing/2014/main" id="{AD1D035C-AB2F-4787-8D6E-9043FF63EF86}"/>
                  </a:ext>
                </a:extLst>
              </p:cNvPr>
              <p:cNvSpPr txBox="1"/>
              <p:nvPr/>
            </p:nvSpPr>
            <p:spPr bwMode="auto">
              <a:xfrm>
                <a:off x="827584" y="2970783"/>
                <a:ext cx="2635198" cy="53022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0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800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10267" name="Object 2">
                <a:extLst>
                  <a:ext uri="{FF2B5EF4-FFF2-40B4-BE49-F238E27FC236}">
                    <a16:creationId xmlns:a16="http://schemas.microsoft.com/office/drawing/2014/main" id="{AD1D035C-AB2F-4787-8D6E-9043FF63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970783"/>
                <a:ext cx="2635198" cy="530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8" name="Oval 28">
            <a:extLst>
              <a:ext uri="{FF2B5EF4-FFF2-40B4-BE49-F238E27FC236}">
                <a16:creationId xmlns:a16="http://schemas.microsoft.com/office/drawing/2014/main" id="{10006927-FFFB-4E6F-910E-4CFA1B7EF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1833563"/>
            <a:ext cx="76200" cy="76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chemeClr val="folHlink"/>
              </a:gs>
              <a:gs pos="100000">
                <a:srgbClr val="FF9900"/>
              </a:gs>
            </a:gsLst>
            <a:lin ang="5400000" scaled="1"/>
          </a:gradFill>
          <a:ln w="76200" cap="sq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0269" name="Oval 29">
            <a:extLst>
              <a:ext uri="{FF2B5EF4-FFF2-40B4-BE49-F238E27FC236}">
                <a16:creationId xmlns:a16="http://schemas.microsoft.com/office/drawing/2014/main" id="{103FDBE8-2CE9-4D2F-8EE4-4298FF4B9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1824038"/>
            <a:ext cx="76200" cy="76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chemeClr val="folHlink"/>
              </a:gs>
              <a:gs pos="100000">
                <a:srgbClr val="FF9900"/>
              </a:gs>
            </a:gsLst>
            <a:lin ang="5400000" scaled="1"/>
          </a:gradFill>
          <a:ln w="76200" cap="sq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dirty="0">
              <a:solidFill>
                <a:srgbClr val="FFFF00"/>
              </a:solidFill>
            </a:endParaRPr>
          </a:p>
        </p:txBody>
      </p:sp>
      <p:sp>
        <p:nvSpPr>
          <p:cNvPr id="10270" name="Text Box 30">
            <a:extLst>
              <a:ext uri="{FF2B5EF4-FFF2-40B4-BE49-F238E27FC236}">
                <a16:creationId xmlns:a16="http://schemas.microsoft.com/office/drawing/2014/main" id="{FC90CCE7-A178-4433-80E0-40BDB346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1341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bg1"/>
                </a:solidFill>
              </a:rPr>
              <a:t>V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F99AC158-FF64-4FB6-B55D-D325BBD93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341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chemeClr val="bg1"/>
                </a:solidFill>
              </a:rPr>
              <a:t>V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</a:p>
        </p:txBody>
      </p:sp>
      <p:graphicFrame>
        <p:nvGraphicFramePr>
          <p:cNvPr id="10272" name="Object 3">
            <a:extLst>
              <a:ext uri="{FF2B5EF4-FFF2-40B4-BE49-F238E27FC236}">
                <a16:creationId xmlns:a16="http://schemas.microsoft.com/office/drawing/2014/main" id="{4D6C505D-18C7-4EAA-A3C6-2E869A81C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3500438"/>
          <a:ext cx="17557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6" name="公式" r:id="rId8" imgW="1695463" imgH="704782" progId="Equation.3">
                  <p:embed/>
                </p:oleObj>
              </mc:Choice>
              <mc:Fallback>
                <p:oleObj name="公式" r:id="rId8" imgW="1695463" imgH="704782" progId="Equation.3">
                  <p:embed/>
                  <p:pic>
                    <p:nvPicPr>
                      <p:cNvPr id="10272" name="Object 3">
                        <a:extLst>
                          <a:ext uri="{FF2B5EF4-FFF2-40B4-BE49-F238E27FC236}">
                            <a16:creationId xmlns:a16="http://schemas.microsoft.com/office/drawing/2014/main" id="{4D6C505D-18C7-4EAA-A3C6-2E869A81C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500438"/>
                        <a:ext cx="17557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Text Box 33">
            <a:extLst>
              <a:ext uri="{FF2B5EF4-FFF2-40B4-BE49-F238E27FC236}">
                <a16:creationId xmlns:a16="http://schemas.microsoft.com/office/drawing/2014/main" id="{CB22D455-9E57-46B3-9587-43194873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429250"/>
            <a:ext cx="4752975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热力学第一定律</a:t>
            </a:r>
          </a:p>
        </p:txBody>
      </p:sp>
      <p:graphicFrame>
        <p:nvGraphicFramePr>
          <p:cNvPr id="10274" name="Object 4">
            <a:extLst>
              <a:ext uri="{FF2B5EF4-FFF2-40B4-BE49-F238E27FC236}">
                <a16:creationId xmlns:a16="http://schemas.microsoft.com/office/drawing/2014/main" id="{3D4A5ECA-18E0-43AE-A3F9-ABE80C96C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50956"/>
              </p:ext>
            </p:extLst>
          </p:nvPr>
        </p:nvGraphicFramePr>
        <p:xfrm>
          <a:off x="1157288" y="5959747"/>
          <a:ext cx="3330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7" name="公式" r:id="rId10" imgW="3362178" imgH="685800" progId="Equation.3">
                  <p:embed/>
                </p:oleObj>
              </mc:Choice>
              <mc:Fallback>
                <p:oleObj name="公式" r:id="rId10" imgW="3362178" imgH="685800" progId="Equation.3">
                  <p:embed/>
                  <p:pic>
                    <p:nvPicPr>
                      <p:cNvPr id="10274" name="Object 4">
                        <a:extLst>
                          <a:ext uri="{FF2B5EF4-FFF2-40B4-BE49-F238E27FC236}">
                            <a16:creationId xmlns:a16="http://schemas.microsoft.com/office/drawing/2014/main" id="{3D4A5ECA-18E0-43AE-A3F9-ABE80C96CB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5959747"/>
                        <a:ext cx="3330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5">
            <a:extLst>
              <a:ext uri="{FF2B5EF4-FFF2-40B4-BE49-F238E27FC236}">
                <a16:creationId xmlns:a16="http://schemas.microsoft.com/office/drawing/2014/main" id="{A4393414-8597-4A24-8BD9-9060D506E8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5513388"/>
          <a:ext cx="22558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8" name="公式" r:id="rId12" imgW="2209851" imgH="361882" progId="Equation.3">
                  <p:embed/>
                </p:oleObj>
              </mc:Choice>
              <mc:Fallback>
                <p:oleObj name="公式" r:id="rId12" imgW="2209851" imgH="361882" progId="Equation.3">
                  <p:embed/>
                  <p:pic>
                    <p:nvPicPr>
                      <p:cNvPr id="10275" name="Object 5">
                        <a:extLst>
                          <a:ext uri="{FF2B5EF4-FFF2-40B4-BE49-F238E27FC236}">
                            <a16:creationId xmlns:a16="http://schemas.microsoft.com/office/drawing/2014/main" id="{A4393414-8597-4A24-8BD9-9060D506E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513388"/>
                        <a:ext cx="22558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>
            <a:extLst>
              <a:ext uri="{FF2B5EF4-FFF2-40B4-BE49-F238E27FC236}">
                <a16:creationId xmlns:a16="http://schemas.microsoft.com/office/drawing/2014/main" id="{33EAB6AE-9C63-447D-886A-D730FBF168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22925" y="3500438"/>
            <a:ext cx="2909888" cy="2727325"/>
            <a:chOff x="3443" y="2160"/>
            <a:chExt cx="2035" cy="1908"/>
          </a:xfrm>
        </p:grpSpPr>
        <p:sp>
          <p:nvSpPr>
            <p:cNvPr id="17443" name="Line 37">
              <a:extLst>
                <a:ext uri="{FF2B5EF4-FFF2-40B4-BE49-F238E27FC236}">
                  <a16:creationId xmlns:a16="http://schemas.microsoft.com/office/drawing/2014/main" id="{8E747103-640B-4E80-9B98-0009EE9637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96" y="3748"/>
              <a:ext cx="174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38">
              <a:extLst>
                <a:ext uri="{FF2B5EF4-FFF2-40B4-BE49-F238E27FC236}">
                  <a16:creationId xmlns:a16="http://schemas.microsoft.com/office/drawing/2014/main" id="{E7BA46BE-67BC-45E9-9F61-50636D07B9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696" y="2251"/>
              <a:ext cx="0" cy="14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5" name="Text Box 39">
              <a:extLst>
                <a:ext uri="{FF2B5EF4-FFF2-40B4-BE49-F238E27FC236}">
                  <a16:creationId xmlns:a16="http://schemas.microsoft.com/office/drawing/2014/main" id="{C276D413-DF03-4E12-B531-A0210668AF7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18" y="3731"/>
              <a:ext cx="2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446" name="Text Box 40">
              <a:extLst>
                <a:ext uri="{FF2B5EF4-FFF2-40B4-BE49-F238E27FC236}">
                  <a16:creationId xmlns:a16="http://schemas.microsoft.com/office/drawing/2014/main" id="{8707FB4B-2CED-436E-A6F8-3B8595B331E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07" y="3748"/>
              <a:ext cx="27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  <a:ea typeface="楷体_GB2312" pitchFamily="49" charset="-122"/>
                </a:rPr>
                <a:t>V</a:t>
              </a:r>
            </a:p>
          </p:txBody>
        </p:sp>
        <p:sp>
          <p:nvSpPr>
            <p:cNvPr id="17447" name="Text Box 41">
              <a:extLst>
                <a:ext uri="{FF2B5EF4-FFF2-40B4-BE49-F238E27FC236}">
                  <a16:creationId xmlns:a16="http://schemas.microsoft.com/office/drawing/2014/main" id="{8D3322B0-3E23-4F44-859C-94DE89B3BA4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3" y="2160"/>
              <a:ext cx="23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  <a:ea typeface="楷体_GB2312" pitchFamily="49" charset="-122"/>
                </a:rPr>
                <a:t>p</a:t>
              </a:r>
            </a:p>
          </p:txBody>
        </p:sp>
      </p:grpSp>
      <p:sp>
        <p:nvSpPr>
          <p:cNvPr id="10282" name="Text Box 42">
            <a:extLst>
              <a:ext uri="{FF2B5EF4-FFF2-40B4-BE49-F238E27FC236}">
                <a16:creationId xmlns:a16="http://schemas.microsoft.com/office/drawing/2014/main" id="{ECCC9550-D8CE-4D27-9EC0-9B4B404B9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214813"/>
            <a:ext cx="45005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（功是一个过程量）</a:t>
            </a:r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  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功在数值上等于</a:t>
            </a:r>
            <a:r>
              <a:rPr lang="en-US" altLang="zh-CN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~</a:t>
            </a:r>
            <a:r>
              <a:rPr lang="en-US" altLang="zh-CN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V</a:t>
            </a:r>
            <a:r>
              <a:rPr lang="en-US" altLang="zh-CN" i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图上过程曲线下的面积</a:t>
            </a:r>
            <a:endParaRPr lang="en-US" altLang="zh-CN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0283" name="Arc 43">
            <a:extLst>
              <a:ext uri="{FF2B5EF4-FFF2-40B4-BE49-F238E27FC236}">
                <a16:creationId xmlns:a16="http://schemas.microsoft.com/office/drawing/2014/main" id="{C554F1A4-5389-4914-BA23-5DE13385CBEA}"/>
              </a:ext>
            </a:extLst>
          </p:cNvPr>
          <p:cNvSpPr>
            <a:spLocks noChangeAspect="1"/>
          </p:cNvSpPr>
          <p:nvPr/>
        </p:nvSpPr>
        <p:spPr bwMode="auto">
          <a:xfrm rot="-1724327">
            <a:off x="6591300" y="3644900"/>
            <a:ext cx="1652588" cy="2084388"/>
          </a:xfrm>
          <a:custGeom>
            <a:avLst/>
            <a:gdLst>
              <a:gd name="T0" fmla="*/ 2147483646 w 21600"/>
              <a:gd name="T1" fmla="*/ 2147483646 h 20693"/>
              <a:gd name="T2" fmla="*/ 0 w 21600"/>
              <a:gd name="T3" fmla="*/ 0 h 20693"/>
              <a:gd name="T4" fmla="*/ 2147483646 w 21600"/>
              <a:gd name="T5" fmla="*/ 2147483646 h 20693"/>
              <a:gd name="T6" fmla="*/ 0 60000 65536"/>
              <a:gd name="T7" fmla="*/ 0 60000 65536"/>
              <a:gd name="T8" fmla="*/ 0 60000 65536"/>
              <a:gd name="T9" fmla="*/ 0 w 21600"/>
              <a:gd name="T10" fmla="*/ 0 h 20693"/>
              <a:gd name="T11" fmla="*/ 21600 w 21600"/>
              <a:gd name="T12" fmla="*/ 20693 h 206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93" fill="none" extrusionOk="0">
                <a:moveTo>
                  <a:pt x="15368" y="20692"/>
                </a:moveTo>
                <a:cubicBezTo>
                  <a:pt x="6244" y="17943"/>
                  <a:pt x="0" y="9540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20693" stroke="0" extrusionOk="0">
                <a:moveTo>
                  <a:pt x="15368" y="20692"/>
                </a:moveTo>
                <a:cubicBezTo>
                  <a:pt x="6244" y="17943"/>
                  <a:pt x="0" y="9540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15368" y="20692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4" name="Freeform 44">
            <a:extLst>
              <a:ext uri="{FF2B5EF4-FFF2-40B4-BE49-F238E27FC236}">
                <a16:creationId xmlns:a16="http://schemas.microsoft.com/office/drawing/2014/main" id="{9EBE0F50-E22F-497B-BBAE-3BFB2FE3BBB2}"/>
              </a:ext>
            </a:extLst>
          </p:cNvPr>
          <p:cNvSpPr>
            <a:spLocks/>
          </p:cNvSpPr>
          <p:nvPr/>
        </p:nvSpPr>
        <p:spPr bwMode="auto">
          <a:xfrm>
            <a:off x="6227763" y="4303713"/>
            <a:ext cx="1524000" cy="1168400"/>
          </a:xfrm>
          <a:custGeom>
            <a:avLst/>
            <a:gdLst>
              <a:gd name="T0" fmla="*/ 0 w 960"/>
              <a:gd name="T1" fmla="*/ 2147483646 h 736"/>
              <a:gd name="T2" fmla="*/ 2147483646 w 960"/>
              <a:gd name="T3" fmla="*/ 2147483646 h 736"/>
              <a:gd name="T4" fmla="*/ 2147483646 w 960"/>
              <a:gd name="T5" fmla="*/ 2147483646 h 736"/>
              <a:gd name="T6" fmla="*/ 2147483646 w 960"/>
              <a:gd name="T7" fmla="*/ 2147483646 h 736"/>
              <a:gd name="T8" fmla="*/ 2147483646 w 960"/>
              <a:gd name="T9" fmla="*/ 2147483646 h 7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736"/>
              <a:gd name="T17" fmla="*/ 960 w 960"/>
              <a:gd name="T18" fmla="*/ 736 h 7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736">
                <a:moveTo>
                  <a:pt x="0" y="16"/>
                </a:moveTo>
                <a:cubicBezTo>
                  <a:pt x="36" y="8"/>
                  <a:pt x="72" y="0"/>
                  <a:pt x="144" y="16"/>
                </a:cubicBezTo>
                <a:cubicBezTo>
                  <a:pt x="216" y="32"/>
                  <a:pt x="320" y="48"/>
                  <a:pt x="432" y="112"/>
                </a:cubicBezTo>
                <a:cubicBezTo>
                  <a:pt x="544" y="176"/>
                  <a:pt x="728" y="296"/>
                  <a:pt x="816" y="400"/>
                </a:cubicBezTo>
                <a:cubicBezTo>
                  <a:pt x="904" y="504"/>
                  <a:pt x="932" y="620"/>
                  <a:pt x="960" y="736"/>
                </a:cubicBezTo>
              </a:path>
            </a:pathLst>
          </a:custGeom>
          <a:noFill/>
          <a:ln w="28575">
            <a:solidFill>
              <a:srgbClr val="FF9966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BF432014-1FC5-4BCC-9DEC-0FA42934B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2688" y="4302125"/>
            <a:ext cx="0" cy="14478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86" name="Object 6">
            <a:extLst>
              <a:ext uri="{FF2B5EF4-FFF2-40B4-BE49-F238E27FC236}">
                <a16:creationId xmlns:a16="http://schemas.microsoft.com/office/drawing/2014/main" id="{E3286C3F-9518-41AF-B0E9-327D3BE97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7275" y="5876925"/>
          <a:ext cx="3349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9" name="公式" r:id="rId14" imgW="304902" imgH="390661" progId="Equation.3">
                  <p:embed/>
                </p:oleObj>
              </mc:Choice>
              <mc:Fallback>
                <p:oleObj name="公式" r:id="rId14" imgW="304902" imgH="390661" progId="Equation.3">
                  <p:embed/>
                  <p:pic>
                    <p:nvPicPr>
                      <p:cNvPr id="10286" name="Object 6">
                        <a:extLst>
                          <a:ext uri="{FF2B5EF4-FFF2-40B4-BE49-F238E27FC236}">
                            <a16:creationId xmlns:a16="http://schemas.microsoft.com/office/drawing/2014/main" id="{E3286C3F-9518-41AF-B0E9-327D3BE97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5876925"/>
                        <a:ext cx="3349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7" name="Line 47">
            <a:extLst>
              <a:ext uri="{FF2B5EF4-FFF2-40B4-BE49-F238E27FC236}">
                <a16:creationId xmlns:a16="http://schemas.microsoft.com/office/drawing/2014/main" id="{2EDD0AEB-459A-4AEB-B8F0-A35DB9D1E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5" y="5367338"/>
            <a:ext cx="0" cy="37465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88" name="Object 7">
            <a:extLst>
              <a:ext uri="{FF2B5EF4-FFF2-40B4-BE49-F238E27FC236}">
                <a16:creationId xmlns:a16="http://schemas.microsoft.com/office/drawing/2014/main" id="{60CF821C-A775-4DF6-B9DD-3536F386F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5700" y="5886450"/>
          <a:ext cx="346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40" name="公式" r:id="rId16" imgW="314382" imgH="390661" progId="Equation.3">
                  <p:embed/>
                </p:oleObj>
              </mc:Choice>
              <mc:Fallback>
                <p:oleObj name="公式" r:id="rId16" imgW="314382" imgH="390661" progId="Equation.3">
                  <p:embed/>
                  <p:pic>
                    <p:nvPicPr>
                      <p:cNvPr id="10288" name="Object 7">
                        <a:extLst>
                          <a:ext uri="{FF2B5EF4-FFF2-40B4-BE49-F238E27FC236}">
                            <a16:creationId xmlns:a16="http://schemas.microsoft.com/office/drawing/2014/main" id="{60CF821C-A775-4DF6-B9DD-3536F386F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5886450"/>
                        <a:ext cx="3460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9" name="Line 49">
            <a:extLst>
              <a:ext uri="{FF2B5EF4-FFF2-40B4-BE49-F238E27FC236}">
                <a16:creationId xmlns:a16="http://schemas.microsoft.com/office/drawing/2014/main" id="{0BDFA258-93A4-4584-9FA4-7FB5E7C7B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4849813"/>
            <a:ext cx="0" cy="838200"/>
          </a:xfrm>
          <a:prstGeom prst="line">
            <a:avLst/>
          </a:prstGeom>
          <a:noFill/>
          <a:ln w="107950" cap="sq">
            <a:pattFill prst="wdUpDiag">
              <a:fgClr>
                <a:srgbClr val="FFFF99"/>
              </a:fgClr>
              <a:bgClr>
                <a:srgbClr val="006699"/>
              </a:bgClr>
            </a:patt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0" name="Line 50">
            <a:extLst>
              <a:ext uri="{FF2B5EF4-FFF2-40B4-BE49-F238E27FC236}">
                <a16:creationId xmlns:a16="http://schemas.microsoft.com/office/drawing/2014/main" id="{A7E7771C-F69F-460F-9F8D-FDCB9E8B1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4400550"/>
            <a:ext cx="0" cy="1295400"/>
          </a:xfrm>
          <a:prstGeom prst="line">
            <a:avLst/>
          </a:prstGeom>
          <a:noFill/>
          <a:ln w="107950" cap="sq">
            <a:pattFill prst="wdUpDiag">
              <a:fgClr>
                <a:srgbClr val="FF9900"/>
              </a:fgClr>
              <a:bgClr>
                <a:srgbClr val="006699"/>
              </a:bgClr>
            </a:patt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91" name="Object 8">
            <a:extLst>
              <a:ext uri="{FF2B5EF4-FFF2-40B4-BE49-F238E27FC236}">
                <a16:creationId xmlns:a16="http://schemas.microsoft.com/office/drawing/2014/main" id="{1A553823-C54B-42AA-99C5-64819077A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0163" y="531018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41" name="Equation" r:id="rId18" imgW="85629" imgH="85725" progId="Equation.3">
                  <p:embed/>
                </p:oleObj>
              </mc:Choice>
              <mc:Fallback>
                <p:oleObj name="Equation" r:id="rId18" imgW="85629" imgH="85725" progId="Equation.3">
                  <p:embed/>
                  <p:pic>
                    <p:nvPicPr>
                      <p:cNvPr id="10291" name="Object 8">
                        <a:extLst>
                          <a:ext uri="{FF2B5EF4-FFF2-40B4-BE49-F238E27FC236}">
                            <a16:creationId xmlns:a16="http://schemas.microsoft.com/office/drawing/2014/main" id="{1A553823-C54B-42AA-99C5-64819077A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3" y="5310188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2" name="Object 9">
            <a:extLst>
              <a:ext uri="{FF2B5EF4-FFF2-40B4-BE49-F238E27FC236}">
                <a16:creationId xmlns:a16="http://schemas.microsoft.com/office/drawing/2014/main" id="{369C05F2-9BBC-401A-8606-D9617A6AB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5375" y="4195763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42" name="Equation" r:id="rId20" imgW="85629" imgH="85725" progId="Equation.3">
                  <p:embed/>
                </p:oleObj>
              </mc:Choice>
              <mc:Fallback>
                <p:oleObj name="Equation" r:id="rId20" imgW="85629" imgH="85725" progId="Equation.3">
                  <p:embed/>
                  <p:pic>
                    <p:nvPicPr>
                      <p:cNvPr id="10292" name="Object 9">
                        <a:extLst>
                          <a:ext uri="{FF2B5EF4-FFF2-40B4-BE49-F238E27FC236}">
                            <a16:creationId xmlns:a16="http://schemas.microsoft.com/office/drawing/2014/main" id="{369C05F2-9BBC-401A-8606-D9617A6AB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5" y="4195763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3" name="Text Box 53">
            <a:extLst>
              <a:ext uri="{FF2B5EF4-FFF2-40B4-BE49-F238E27FC236}">
                <a16:creationId xmlns:a16="http://schemas.microsoft.com/office/drawing/2014/main" id="{1C7A8E54-B99D-4D82-ABAB-33A48A09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387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94" name="Text Box 54">
            <a:extLst>
              <a:ext uri="{FF2B5EF4-FFF2-40B4-BE49-F238E27FC236}">
                <a16:creationId xmlns:a16="http://schemas.microsoft.com/office/drawing/2014/main" id="{E97F244F-3053-41C4-AD47-1484EE3FD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063" y="4806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39" name="灯片编号占位符 1">
            <a:extLst>
              <a:ext uri="{FF2B5EF4-FFF2-40B4-BE49-F238E27FC236}">
                <a16:creationId xmlns:a16="http://schemas.microsoft.com/office/drawing/2014/main" id="{894AEF41-848B-43AA-9371-B7C914A3F7F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87DD2C-EAA9-4C24-B2A0-798BFA4680C5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56" name="Text Box 33">
            <a:extLst>
              <a:ext uri="{FF2B5EF4-FFF2-40B4-BE49-F238E27FC236}">
                <a16:creationId xmlns:a16="http://schemas.microsoft.com/office/drawing/2014/main" id="{F2C451D8-C946-4846-AF48-CD29006B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341438"/>
            <a:ext cx="5000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宋体" pitchFamily="2" charset="-122"/>
              </a:rPr>
              <a:t>设：气缸充满一定质量的气体，活塞面积 </a:t>
            </a:r>
            <a:r>
              <a:rPr kumimoji="0" lang="en-US" altLang="zh-CN" dirty="0">
                <a:solidFill>
                  <a:srgbClr val="FFFF00"/>
                </a:solidFill>
                <a:latin typeface="+mn-lt"/>
              </a:rPr>
              <a:t>S</a:t>
            </a:r>
            <a:r>
              <a:rPr kumimoji="0" lang="zh-CN" altLang="en-US" dirty="0">
                <a:solidFill>
                  <a:schemeClr val="bg1"/>
                </a:solidFill>
                <a:latin typeface="宋体" pitchFamily="2" charset="-122"/>
              </a:rPr>
              <a:t>，气体作用于活塞压强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  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p</a:t>
            </a:r>
            <a:endParaRPr kumimoji="0" lang="zh-CN" altLang="en-US" i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7" name="Text Box 33">
            <a:extLst>
              <a:ext uri="{FF2B5EF4-FFF2-40B4-BE49-F238E27FC236}">
                <a16:creationId xmlns:a16="http://schemas.microsoft.com/office/drawing/2014/main" id="{79F6BA81-02C4-441B-9C47-10FA500A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357438"/>
            <a:ext cx="47529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宋体" pitchFamily="2" charset="-122"/>
              </a:rPr>
              <a:t>活塞发生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dl </a:t>
            </a:r>
            <a:r>
              <a:rPr kumimoji="0" lang="zh-CN" altLang="en-US" dirty="0">
                <a:solidFill>
                  <a:schemeClr val="bg1"/>
                </a:solidFill>
                <a:latin typeface="宋体" pitchFamily="2" charset="-122"/>
              </a:rPr>
              <a:t>位移，气体的元功：</a:t>
            </a:r>
          </a:p>
        </p:txBody>
      </p:sp>
      <p:sp>
        <p:nvSpPr>
          <p:cNvPr id="58" name="Text Box 33">
            <a:extLst>
              <a:ext uri="{FF2B5EF4-FFF2-40B4-BE49-F238E27FC236}">
                <a16:creationId xmlns:a16="http://schemas.microsoft.com/office/drawing/2014/main" id="{08060C18-9435-4259-9E53-9DF521741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527425"/>
            <a:ext cx="31432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宋体" pitchFamily="2" charset="-122"/>
              </a:rPr>
              <a:t>一过程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V</a:t>
            </a:r>
            <a:r>
              <a:rPr kumimoji="0" lang="en-US" altLang="zh-CN" baseline="-25000" dirty="0">
                <a:solidFill>
                  <a:srgbClr val="FFFF00"/>
                </a:solidFill>
                <a:latin typeface="+mn-lt"/>
              </a:rPr>
              <a:t>1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</a:rPr>
              <a:t> ~ 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V</a:t>
            </a:r>
            <a:r>
              <a:rPr kumimoji="0" lang="en-US" altLang="zh-CN" baseline="-25000" dirty="0">
                <a:solidFill>
                  <a:srgbClr val="FFFF00"/>
                </a:solidFill>
                <a:latin typeface="+mn-lt"/>
              </a:rPr>
              <a:t>2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：</a:t>
            </a:r>
            <a:endParaRPr kumimoji="0" lang="zh-CN" altLang="en-US" baseline="-25000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2">
                <a:extLst>
                  <a:ext uri="{FF2B5EF4-FFF2-40B4-BE49-F238E27FC236}">
                    <a16:creationId xmlns:a16="http://schemas.microsoft.com/office/drawing/2014/main" id="{A0E089FD-07CB-48BA-AD13-698E48B35BC3}"/>
                  </a:ext>
                </a:extLst>
              </p:cNvPr>
              <p:cNvSpPr txBox="1"/>
              <p:nvPr/>
            </p:nvSpPr>
            <p:spPr bwMode="auto">
              <a:xfrm>
                <a:off x="2771800" y="2951733"/>
                <a:ext cx="3379787" cy="54927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𝑝𝑆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800" i="1">
                          <a:solidFill>
                            <a:srgbClr val="FFFF6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>
                  <a:solidFill>
                    <a:srgbClr val="FFFF66"/>
                  </a:solidFill>
                </a:endParaRPr>
              </a:p>
            </p:txBody>
          </p:sp>
        </mc:Choice>
        <mc:Fallback xmlns="">
          <p:sp>
            <p:nvSpPr>
              <p:cNvPr id="59" name="Object 2">
                <a:extLst>
                  <a:ext uri="{FF2B5EF4-FFF2-40B4-BE49-F238E27FC236}">
                    <a16:creationId xmlns:a16="http://schemas.microsoft.com/office/drawing/2014/main" id="{A0E089FD-07CB-48BA-AD13-698E48B3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2951733"/>
                <a:ext cx="3379787" cy="54927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autoUpdateAnimBg="0"/>
      <p:bldP spid="10267" grpId="0"/>
      <p:bldP spid="10268" grpId="0" animBg="1"/>
      <p:bldP spid="10269" grpId="0" animBg="1"/>
      <p:bldP spid="10270" grpId="0" autoUpdateAnimBg="0"/>
      <p:bldP spid="10271" grpId="0" autoUpdateAnimBg="0"/>
      <p:bldP spid="10273" grpId="0"/>
      <p:bldP spid="10282" grpId="0"/>
      <p:bldP spid="10293" grpId="0"/>
      <p:bldP spid="10294" grpId="0"/>
      <p:bldP spid="56" grpId="0"/>
      <p:bldP spid="57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CEF997FA-A0AE-4EAC-BB7A-9FBA5E86A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14313"/>
            <a:ext cx="6391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FFFF00"/>
                </a:solidFill>
              </a:rPr>
              <a:t>二</a:t>
            </a:r>
            <a:r>
              <a:rPr lang="en-US" altLang="zh-CN" sz="2800" b="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楷体_GB2312" pitchFamily="49" charset="-122"/>
              </a:rPr>
              <a:t>准静态过程中热量的计算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AD5F49BC-1BCD-48EE-8E58-E0BF2542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714375"/>
            <a:ext cx="2116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热容的定义 </a:t>
            </a:r>
          </a:p>
        </p:txBody>
      </p:sp>
      <p:graphicFrame>
        <p:nvGraphicFramePr>
          <p:cNvPr id="35844" name="Object 2">
            <a:extLst>
              <a:ext uri="{FF2B5EF4-FFF2-40B4-BE49-F238E27FC236}">
                <a16:creationId xmlns:a16="http://schemas.microsoft.com/office/drawing/2014/main" id="{6FAE7D8C-FF6E-4C52-BCB7-F70DDFCE8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1968500"/>
          <a:ext cx="165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0" name="公式" r:id="rId4" imgW="1619314" imgH="799998" progId="Equation.3">
                  <p:embed/>
                </p:oleObj>
              </mc:Choice>
              <mc:Fallback>
                <p:oleObj name="公式" r:id="rId4" imgW="1619314" imgH="799998" progId="Equation.3">
                  <p:embed/>
                  <p:pic>
                    <p:nvPicPr>
                      <p:cNvPr id="35844" name="Object 2">
                        <a:extLst>
                          <a:ext uri="{FF2B5EF4-FFF2-40B4-BE49-F238E27FC236}">
                            <a16:creationId xmlns:a16="http://schemas.microsoft.com/office/drawing/2014/main" id="{6FAE7D8C-FF6E-4C52-BCB7-F70DDFCE8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968500"/>
                        <a:ext cx="1651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>
            <a:extLst>
              <a:ext uri="{FF2B5EF4-FFF2-40B4-BE49-F238E27FC236}">
                <a16:creationId xmlns:a16="http://schemas.microsoft.com/office/drawing/2014/main" id="{E67B141A-DABA-48A4-999D-8B054C9A1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857500"/>
            <a:ext cx="6421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比热容</a:t>
            </a:r>
            <a:r>
              <a:rPr lang="zh-CN" altLang="en-US">
                <a:solidFill>
                  <a:schemeClr val="bg1"/>
                </a:solidFill>
              </a:rPr>
              <a:t>：单位质量物体的热容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5848" name="Object 3">
            <a:extLst>
              <a:ext uri="{FF2B5EF4-FFF2-40B4-BE49-F238E27FC236}">
                <a16:creationId xmlns:a16="http://schemas.microsoft.com/office/drawing/2014/main" id="{5F4493BE-73A5-4661-A7C1-B76EF2444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3429000"/>
          <a:ext cx="25701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1" name="公式" r:id="rId6" imgW="2552675" imgH="799998" progId="Equation.3">
                  <p:embed/>
                </p:oleObj>
              </mc:Choice>
              <mc:Fallback>
                <p:oleObj name="公式" r:id="rId6" imgW="2552675" imgH="799998" progId="Equation.3">
                  <p:embed/>
                  <p:pic>
                    <p:nvPicPr>
                      <p:cNvPr id="35848" name="Object 3">
                        <a:extLst>
                          <a:ext uri="{FF2B5EF4-FFF2-40B4-BE49-F238E27FC236}">
                            <a16:creationId xmlns:a16="http://schemas.microsoft.com/office/drawing/2014/main" id="{5F4493BE-73A5-4661-A7C1-B76EF2444B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429000"/>
                        <a:ext cx="25701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4">
            <a:extLst>
              <a:ext uri="{FF2B5EF4-FFF2-40B4-BE49-F238E27FC236}">
                <a16:creationId xmlns:a16="http://schemas.microsoft.com/office/drawing/2014/main" id="{90CCBF72-3D7C-43A8-B747-5D0CECF6E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2263" y="1960563"/>
          <a:ext cx="3511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2" name="公式" r:id="rId8" imgW="3476555" imgH="799998" progId="Equation.3">
                  <p:embed/>
                </p:oleObj>
              </mc:Choice>
              <mc:Fallback>
                <p:oleObj name="公式" r:id="rId8" imgW="3476555" imgH="799998" progId="Equation.3">
                  <p:embed/>
                  <p:pic>
                    <p:nvPicPr>
                      <p:cNvPr id="35851" name="Object 4">
                        <a:extLst>
                          <a:ext uri="{FF2B5EF4-FFF2-40B4-BE49-F238E27FC236}">
                            <a16:creationId xmlns:a16="http://schemas.microsoft.com/office/drawing/2014/main" id="{90CCBF72-3D7C-43A8-B747-5D0CECF6E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1960563"/>
                        <a:ext cx="35115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5">
            <a:extLst>
              <a:ext uri="{FF2B5EF4-FFF2-40B4-BE49-F238E27FC236}">
                <a16:creationId xmlns:a16="http://schemas.microsoft.com/office/drawing/2014/main" id="{C3903F34-446A-4872-83FB-B8FB9473F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3429000"/>
          <a:ext cx="3984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3" name="公式" r:id="rId10" imgW="3943235" imgH="799998" progId="Equation.3">
                  <p:embed/>
                </p:oleObj>
              </mc:Choice>
              <mc:Fallback>
                <p:oleObj name="公式" r:id="rId10" imgW="3943235" imgH="799998" progId="Equation.3">
                  <p:embed/>
                  <p:pic>
                    <p:nvPicPr>
                      <p:cNvPr id="35852" name="Object 5">
                        <a:extLst>
                          <a:ext uri="{FF2B5EF4-FFF2-40B4-BE49-F238E27FC236}">
                            <a16:creationId xmlns:a16="http://schemas.microsoft.com/office/drawing/2014/main" id="{C3903F34-446A-4872-83FB-B8FB9473F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429000"/>
                        <a:ext cx="39846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6">
            <a:extLst>
              <a:ext uri="{FF2B5EF4-FFF2-40B4-BE49-F238E27FC236}">
                <a16:creationId xmlns:a16="http://schemas.microsoft.com/office/drawing/2014/main" id="{65D5E2EC-3F21-47B2-9071-20B82077B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4929188"/>
          <a:ext cx="20002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4" name="公式" r:id="rId12" imgW="838251" imgH="361882" progId="Equation.3">
                  <p:embed/>
                </p:oleObj>
              </mc:Choice>
              <mc:Fallback>
                <p:oleObj name="公式" r:id="rId12" imgW="838251" imgH="361882" progId="Equation.3">
                  <p:embed/>
                  <p:pic>
                    <p:nvPicPr>
                      <p:cNvPr id="35853" name="Object 6">
                        <a:extLst>
                          <a:ext uri="{FF2B5EF4-FFF2-40B4-BE49-F238E27FC236}">
                            <a16:creationId xmlns:a16="http://schemas.microsoft.com/office/drawing/2014/main" id="{65D5E2EC-3F21-47B2-9071-20B82077B6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4929188"/>
                        <a:ext cx="20002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>
            <a:extLst>
              <a:ext uri="{FF2B5EF4-FFF2-40B4-BE49-F238E27FC236}">
                <a16:creationId xmlns:a16="http://schemas.microsoft.com/office/drawing/2014/main" id="{BBF6FDB0-A2C3-41EF-9575-B35C38533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675" y="4386263"/>
            <a:ext cx="712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摩尔热容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1 mol </a:t>
            </a:r>
            <a:r>
              <a:rPr lang="zh-CN" altLang="en-US">
                <a:solidFill>
                  <a:schemeClr val="bg1"/>
                </a:solidFill>
              </a:rPr>
              <a:t>物体的热容</a:t>
            </a:r>
          </a:p>
        </p:txBody>
      </p:sp>
      <p:graphicFrame>
        <p:nvGraphicFramePr>
          <p:cNvPr id="35855" name="Object 7">
            <a:extLst>
              <a:ext uri="{FF2B5EF4-FFF2-40B4-BE49-F238E27FC236}">
                <a16:creationId xmlns:a16="http://schemas.microsoft.com/office/drawing/2014/main" id="{08073703-6E54-46ED-9604-F72BC469D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4960938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5" name="公式" r:id="rId14" imgW="1876508" imgH="799998" progId="Equation.3">
                  <p:embed/>
                </p:oleObj>
              </mc:Choice>
              <mc:Fallback>
                <p:oleObj name="公式" r:id="rId14" imgW="1876508" imgH="799998" progId="Equation.3">
                  <p:embed/>
                  <p:pic>
                    <p:nvPicPr>
                      <p:cNvPr id="35855" name="Object 7">
                        <a:extLst>
                          <a:ext uri="{FF2B5EF4-FFF2-40B4-BE49-F238E27FC236}">
                            <a16:creationId xmlns:a16="http://schemas.microsoft.com/office/drawing/2014/main" id="{08073703-6E54-46ED-9604-F72BC469D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960938"/>
                        <a:ext cx="190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6" name="Text Box 16">
            <a:extLst>
              <a:ext uri="{FF2B5EF4-FFF2-40B4-BE49-F238E27FC236}">
                <a16:creationId xmlns:a16="http://schemas.microsoft.com/office/drawing/2014/main" id="{B987558C-28E0-4EA1-A1D3-73BC63C8E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905500"/>
            <a:ext cx="84296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注意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  <a:r>
              <a:rPr kumimoji="0"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热容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是过程量（定体、定压）；是温度的函数</a:t>
            </a:r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（</a:t>
            </a:r>
            <a:r>
              <a:rPr kumimoji="0" lang="zh-CN" altLang="en-US" sz="1800">
                <a:solidFill>
                  <a:srgbClr val="FFFF00"/>
                </a:solidFill>
                <a:ea typeface="楷体_GB2312" pitchFamily="49" charset="-122"/>
              </a:rPr>
              <a:t>温度变</a:t>
            </a:r>
            <a:endParaRPr kumimoji="0" lang="en-US" altLang="zh-CN" sz="180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/>
            <a:r>
              <a:rPr kumimoji="0" lang="zh-CN" altLang="en-US" sz="1800">
                <a:solidFill>
                  <a:srgbClr val="FFFF00"/>
                </a:solidFill>
                <a:ea typeface="楷体_GB2312" pitchFamily="49" charset="-122"/>
              </a:rPr>
              <a:t>               化不大时，近似为常数</a:t>
            </a:r>
            <a:r>
              <a:rPr kumimoji="0" lang="zh-CN" altLang="en-US" sz="1800">
                <a:solidFill>
                  <a:schemeClr val="bg1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18" name="Rectangle 39">
            <a:extLst>
              <a:ext uri="{FF2B5EF4-FFF2-40B4-BE49-F238E27FC236}">
                <a16:creationId xmlns:a16="http://schemas.microsoft.com/office/drawing/2014/main" id="{A172C892-ED68-4C22-8074-ACB882910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517525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bg1"/>
                </a:solidFill>
              </a:rPr>
              <a:t>为摩尔数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4B3BB3B5-797B-4D67-9500-D46EE809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214438"/>
            <a:ext cx="7572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假设：质量为 </a:t>
            </a:r>
            <a:r>
              <a:rPr lang="en-US" altLang="zh-CN" sz="2000" i="1">
                <a:solidFill>
                  <a:srgbClr val="FFFF00"/>
                </a:solidFill>
              </a:rPr>
              <a:t>m</a:t>
            </a:r>
            <a:r>
              <a:rPr lang="en-US" altLang="zh-CN" sz="2000" i="1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的物体，在某一过程 </a:t>
            </a:r>
            <a:r>
              <a:rPr lang="en-US" altLang="zh-CN" sz="2000" i="1">
                <a:solidFill>
                  <a:srgbClr val="FFFF00"/>
                </a:solidFill>
              </a:rPr>
              <a:t>x</a:t>
            </a:r>
            <a:r>
              <a:rPr lang="en-US" altLang="zh-CN" sz="2000" i="1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中吸收（放出）热量</a:t>
            </a:r>
            <a:r>
              <a:rPr lang="el-GR" altLang="zh-CN" sz="2000">
                <a:solidFill>
                  <a:srgbClr val="FFFF00"/>
                </a:solidFill>
              </a:rPr>
              <a:t>Δ</a:t>
            </a:r>
            <a:r>
              <a:rPr lang="en-US" altLang="zh-CN" sz="2000" i="1">
                <a:solidFill>
                  <a:srgbClr val="FFFF00"/>
                </a:solidFill>
              </a:rPr>
              <a:t>Q</a:t>
            </a:r>
            <a:r>
              <a:rPr lang="zh-CN" altLang="en-US" sz="2000">
                <a:solidFill>
                  <a:schemeClr val="bg1"/>
                </a:solidFill>
              </a:rPr>
              <a:t>，温度升高（降低）</a:t>
            </a:r>
            <a:r>
              <a:rPr lang="el-GR" altLang="zh-CN" sz="2000">
                <a:solidFill>
                  <a:schemeClr val="bg1"/>
                </a:solidFill>
              </a:rPr>
              <a:t> </a:t>
            </a:r>
            <a:r>
              <a:rPr lang="el-GR" altLang="zh-CN" sz="2000">
                <a:solidFill>
                  <a:srgbClr val="FFFF00"/>
                </a:solidFill>
              </a:rPr>
              <a:t>Δ</a:t>
            </a:r>
            <a:r>
              <a:rPr lang="en-US" altLang="zh-CN" sz="2000" i="1">
                <a:solidFill>
                  <a:srgbClr val="FFFF00"/>
                </a:solidFill>
              </a:rPr>
              <a:t>T</a:t>
            </a:r>
            <a:r>
              <a:rPr lang="zh-CN" altLang="en-US" sz="2000">
                <a:solidFill>
                  <a:schemeClr val="bg1"/>
                </a:solidFill>
              </a:rPr>
              <a:t> 时</a:t>
            </a:r>
          </a:p>
        </p:txBody>
      </p:sp>
      <p:graphicFrame>
        <p:nvGraphicFramePr>
          <p:cNvPr id="3" name="Object 20">
            <a:extLst>
              <a:ext uri="{FF2B5EF4-FFF2-40B4-BE49-F238E27FC236}">
                <a16:creationId xmlns:a16="http://schemas.microsoft.com/office/drawing/2014/main" id="{71C55B88-5D01-4635-B28D-57F799617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5019675"/>
          <a:ext cx="10715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36" name="公式" r:id="rId16" imgW="571576" imgH="400152" progId="Equation.3">
                  <p:embed/>
                </p:oleObj>
              </mc:Choice>
              <mc:Fallback>
                <p:oleObj name="公式" r:id="rId16" imgW="571576" imgH="400152" progId="Equation.3">
                  <p:embed/>
                  <p:pic>
                    <p:nvPicPr>
                      <p:cNvPr id="3" name="Object 20">
                        <a:extLst>
                          <a:ext uri="{FF2B5EF4-FFF2-40B4-BE49-F238E27FC236}">
                            <a16:creationId xmlns:a16="http://schemas.microsoft.com/office/drawing/2014/main" id="{71C55B88-5D01-4635-B28D-57F799617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5019675"/>
                        <a:ext cx="10715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灯片编号占位符 1">
            <a:extLst>
              <a:ext uri="{FF2B5EF4-FFF2-40B4-BE49-F238E27FC236}">
                <a16:creationId xmlns:a16="http://schemas.microsoft.com/office/drawing/2014/main" id="{F224D2D9-4CED-457D-BD2A-752D9B182FE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743EA4-6133-4007-B4C5-35BB4F8CC242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8C691D-0536-4F51-98A7-89F93CF6064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14375" y="3286125"/>
            <a:ext cx="857250" cy="2857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934460-78A4-433A-AE69-655D6AFC807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92968" y="2536032"/>
            <a:ext cx="500063" cy="2857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3">
            <a:extLst>
              <a:ext uri="{FF2B5EF4-FFF2-40B4-BE49-F238E27FC236}">
                <a16:creationId xmlns:a16="http://schemas.microsoft.com/office/drawing/2014/main" id="{3C9AC564-CD84-410B-B2C7-F18DE6508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259013"/>
            <a:ext cx="5191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平</a:t>
            </a:r>
            <a:endParaRPr lang="en-US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均</a:t>
            </a:r>
            <a:endParaRPr lang="en-US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效</a:t>
            </a:r>
            <a:endParaRPr lang="en-US" altLang="zh-CN" sz="200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果</a:t>
            </a:r>
            <a:r>
              <a:rPr lang="zh-CN" altLang="en-US">
                <a:solidFill>
                  <a:srgbClr val="66FFFF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  <p:bldP spid="35847" grpId="0" autoUpdateAnimBg="0"/>
      <p:bldP spid="35854" grpId="0" autoUpdateAnimBg="0"/>
      <p:bldP spid="35856" grpId="0"/>
      <p:bldP spid="18" grpId="0"/>
      <p:bldP spid="19" grpId="0" autoUpdateAnimBg="0"/>
      <p:bldP spid="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8">
            <a:extLst>
              <a:ext uri="{FF2B5EF4-FFF2-40B4-BE49-F238E27FC236}">
                <a16:creationId xmlns:a16="http://schemas.microsoft.com/office/drawing/2014/main" id="{CD66A7C3-FF10-44E6-9633-BC461BE0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828675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热量计算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996C97AB-4935-41BD-B00C-D9CD6C6C7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3257550"/>
            <a:ext cx="333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若</a:t>
            </a:r>
            <a:r>
              <a:rPr lang="en-US" altLang="zh-CN" i="1">
                <a:solidFill>
                  <a:srgbClr val="66FFFF"/>
                </a:solidFill>
              </a:rPr>
              <a:t>C</a:t>
            </a:r>
            <a:r>
              <a:rPr lang="en-US" altLang="zh-CN" i="1" baseline="-25000">
                <a:solidFill>
                  <a:srgbClr val="66FFFF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与温度无关时，则</a:t>
            </a:r>
            <a:r>
              <a:rPr lang="zh-CN" altLang="en-US">
                <a:solidFill>
                  <a:srgbClr val="FFFF99"/>
                </a:solidFill>
              </a:rPr>
              <a:t> </a:t>
            </a:r>
          </a:p>
        </p:txBody>
      </p:sp>
      <p:graphicFrame>
        <p:nvGraphicFramePr>
          <p:cNvPr id="36874" name="Object 5">
            <a:extLst>
              <a:ext uri="{FF2B5EF4-FFF2-40B4-BE49-F238E27FC236}">
                <a16:creationId xmlns:a16="http://schemas.microsoft.com/office/drawing/2014/main" id="{456E3516-0DE6-447A-93DF-EE052E2FD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2343150"/>
          <a:ext cx="2235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8" name="公式" r:id="rId3" imgW="2209851" imgH="704782" progId="Equation.3">
                  <p:embed/>
                </p:oleObj>
              </mc:Choice>
              <mc:Fallback>
                <p:oleObj name="公式" r:id="rId3" imgW="2209851" imgH="704782" progId="Equation.3">
                  <p:embed/>
                  <p:pic>
                    <p:nvPicPr>
                      <p:cNvPr id="36874" name="Object 5">
                        <a:extLst>
                          <a:ext uri="{FF2B5EF4-FFF2-40B4-BE49-F238E27FC236}">
                            <a16:creationId xmlns:a16="http://schemas.microsoft.com/office/drawing/2014/main" id="{456E3516-0DE6-447A-93DF-EE052E2FD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343150"/>
                        <a:ext cx="2235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6">
            <a:extLst>
              <a:ext uri="{FF2B5EF4-FFF2-40B4-BE49-F238E27FC236}">
                <a16:creationId xmlns:a16="http://schemas.microsoft.com/office/drawing/2014/main" id="{1EF22FD8-E010-468E-BAA6-5DB412818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3997325"/>
          <a:ext cx="25066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19" name="公式" r:id="rId5" imgW="1066698" imgH="228702" progId="Equation.3">
                  <p:embed/>
                </p:oleObj>
              </mc:Choice>
              <mc:Fallback>
                <p:oleObj name="公式" r:id="rId5" imgW="1066698" imgH="228702" progId="Equation.3">
                  <p:embed/>
                  <p:pic>
                    <p:nvPicPr>
                      <p:cNvPr id="36875" name="Object 6">
                        <a:extLst>
                          <a:ext uri="{FF2B5EF4-FFF2-40B4-BE49-F238E27FC236}">
                            <a16:creationId xmlns:a16="http://schemas.microsoft.com/office/drawing/2014/main" id="{1EF22FD8-E010-468E-BAA6-5DB412818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997325"/>
                        <a:ext cx="25066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6FC7E4A6-F2EF-44BF-92F1-DE122E442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457450"/>
          <a:ext cx="2143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20" name="公式" r:id="rId7" imgW="857212" imgH="199923" progId="Equation.3">
                  <p:embed/>
                </p:oleObj>
              </mc:Choice>
              <mc:Fallback>
                <p:oleObj name="公式" r:id="rId7" imgW="857212" imgH="199923" progId="Equation.3">
                  <p:embed/>
                  <p:pic>
                    <p:nvPicPr>
                      <p:cNvPr id="2" name="Object 13">
                        <a:extLst>
                          <a:ext uri="{FF2B5EF4-FFF2-40B4-BE49-F238E27FC236}">
                            <a16:creationId xmlns:a16="http://schemas.microsoft.com/office/drawing/2014/main" id="{6FC7E4A6-F2EF-44BF-92F1-DE122E4429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457450"/>
                        <a:ext cx="21431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下箭头 13">
            <a:extLst>
              <a:ext uri="{FF2B5EF4-FFF2-40B4-BE49-F238E27FC236}">
                <a16:creationId xmlns:a16="http://schemas.microsoft.com/office/drawing/2014/main" id="{EDACF01A-13E5-4DB5-BA5E-769CD621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071813"/>
            <a:ext cx="285750" cy="928687"/>
          </a:xfrm>
          <a:prstGeom prst="down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右箭头 14">
            <a:extLst>
              <a:ext uri="{FF2B5EF4-FFF2-40B4-BE49-F238E27FC236}">
                <a16:creationId xmlns:a16="http://schemas.microsoft.com/office/drawing/2014/main" id="{C2957C32-313D-4C96-B720-79B66B5B9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571750"/>
            <a:ext cx="785812" cy="285750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9" name="灯片编号占位符 1">
            <a:extLst>
              <a:ext uri="{FF2B5EF4-FFF2-40B4-BE49-F238E27FC236}">
                <a16:creationId xmlns:a16="http://schemas.microsoft.com/office/drawing/2014/main" id="{A1DD58F0-5AB6-4C7A-B7E0-2F57FA0B40E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E56B14-BABF-489F-828F-DBC3C53F2336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graphicFrame>
        <p:nvGraphicFramePr>
          <p:cNvPr id="35853" name="Object 10">
            <a:extLst>
              <a:ext uri="{FF2B5EF4-FFF2-40B4-BE49-F238E27FC236}">
                <a16:creationId xmlns:a16="http://schemas.microsoft.com/office/drawing/2014/main" id="{C56911FA-E018-45C6-9567-0BF7D3604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1350963"/>
          <a:ext cx="1925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21" name="公式" r:id="rId9" imgW="838251" imgH="361882" progId="Equation.3">
                  <p:embed/>
                </p:oleObj>
              </mc:Choice>
              <mc:Fallback>
                <p:oleObj name="公式" r:id="rId9" imgW="838251" imgH="361882" progId="Equation.3">
                  <p:embed/>
                  <p:pic>
                    <p:nvPicPr>
                      <p:cNvPr id="35853" name="Object 10">
                        <a:extLst>
                          <a:ext uri="{FF2B5EF4-FFF2-40B4-BE49-F238E27FC236}">
                            <a16:creationId xmlns:a16="http://schemas.microsoft.com/office/drawing/2014/main" id="{C56911FA-E018-45C6-9567-0BF7D3604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350963"/>
                        <a:ext cx="19256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直角上箭头 10">
            <a:extLst>
              <a:ext uri="{FF2B5EF4-FFF2-40B4-BE49-F238E27FC236}">
                <a16:creationId xmlns:a16="http://schemas.microsoft.com/office/drawing/2014/main" id="{93CEE871-8A2D-4B7F-95BB-3E01C9D6AFCC}"/>
              </a:ext>
            </a:extLst>
          </p:cNvPr>
          <p:cNvSpPr/>
          <p:nvPr/>
        </p:nvSpPr>
        <p:spPr bwMode="auto">
          <a:xfrm flipH="1" flipV="1">
            <a:off x="2071688" y="1714500"/>
            <a:ext cx="428625" cy="714375"/>
          </a:xfrm>
          <a:prstGeom prst="bent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/>
      <p:bldP spid="36873" grpId="0"/>
      <p:bldP spid="11271" grpId="0" animBg="1"/>
      <p:bldP spid="112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C072BA81-EB19-440E-8099-5A930EE91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333375"/>
            <a:ext cx="610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  <a:cs typeface="Times New Roman" panose="02020603050405020304" pitchFamily="18" charset="0"/>
              </a:rPr>
              <a:t>11.5  </a:t>
            </a:r>
            <a:r>
              <a:rPr lang="zh-CN" altLang="en-US" sz="3200">
                <a:solidFill>
                  <a:srgbClr val="00FF00"/>
                </a:solidFill>
                <a:ea typeface="黑体" panose="02010609060101010101" pitchFamily="49" charset="-122"/>
              </a:rPr>
              <a:t>理想气体</a:t>
            </a:r>
            <a:r>
              <a:rPr lang="zh-CN" altLang="en-US" sz="3200">
                <a:solidFill>
                  <a:srgbClr val="00FF00"/>
                </a:solidFill>
                <a:latin typeface="宋体" panose="02010600030101010101" pitchFamily="2" charset="-122"/>
              </a:rPr>
              <a:t>的内能和</a:t>
            </a:r>
            <a:r>
              <a:rPr lang="en-US" altLang="zh-CN" sz="3200" i="1">
                <a:solidFill>
                  <a:srgbClr val="00FF00"/>
                </a:solidFill>
              </a:rPr>
              <a:t>C</a:t>
            </a:r>
            <a:r>
              <a:rPr lang="en-US" altLang="zh-CN" sz="3200" i="1" baseline="-30000">
                <a:solidFill>
                  <a:srgbClr val="00FF00"/>
                </a:solidFill>
                <a:latin typeface="宋体" panose="02010600030101010101" pitchFamily="2" charset="-122"/>
              </a:rPr>
              <a:t>V </a:t>
            </a:r>
            <a:r>
              <a:rPr lang="zh-CN" altLang="en-US" sz="3200">
                <a:solidFill>
                  <a:srgbClr val="00FF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200" i="1">
                <a:solidFill>
                  <a:srgbClr val="00FF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3200" i="1" baseline="-30000">
                <a:solidFill>
                  <a:srgbClr val="00FF00"/>
                </a:solidFill>
                <a:cs typeface="Times New Roman" panose="02020603050405020304" pitchFamily="18" charset="0"/>
              </a:rPr>
              <a:t>p</a:t>
            </a:r>
            <a:endParaRPr lang="en-US" altLang="zh-CN" sz="3200" i="1">
              <a:solidFill>
                <a:srgbClr val="00FF00"/>
              </a:solidFill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7091EC9A-47CE-4F9A-841F-22B13BBF6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81075"/>
            <a:ext cx="329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理想气体的内能</a:t>
            </a:r>
            <a:r>
              <a:rPr lang="zh-CN" altLang="en-US" sz="28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E0741A59-F9B1-4BCE-873E-68AEBD8B9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571625"/>
            <a:ext cx="7239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气体的内能是状态参量的函数，其具体形式如何？</a:t>
            </a:r>
            <a:r>
              <a:rPr lang="zh-CN" altLang="en-US"/>
              <a:t> 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DFB0B81F-1819-44A0-A185-D9E6BE4A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2214563"/>
            <a:ext cx="721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焦耳实验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1845</a:t>
            </a:r>
            <a:r>
              <a:rPr lang="zh-CN" altLang="en-US">
                <a:solidFill>
                  <a:schemeClr val="bg1"/>
                </a:solidFill>
              </a:rPr>
              <a:t>年，英国物理学家焦耳）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113FE1F3-D9A1-430D-B53F-2EEF5BEF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611313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66FFFF"/>
                </a:solidFill>
                <a:latin typeface="Arial" panose="020B0604020202020204" pitchFamily="34" charset="0"/>
              </a:rPr>
              <a:t>问题：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92219F8C-B623-4514-BEB2-8BE721DA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5748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实验装置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35061FED-8CD3-49C5-9A53-5BEB99285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2857500"/>
            <a:ext cx="1382712" cy="425450"/>
          </a:xfrm>
          <a:prstGeom prst="rect">
            <a:avLst/>
          </a:prstGeom>
          <a:solidFill>
            <a:srgbClr val="003366">
              <a:alpha val="12941"/>
            </a:srgbClr>
          </a:solidFill>
          <a:ln w="28575" cap="sq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温度一样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F45D5E72-284C-4B24-9FA2-79A4B92F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4000500"/>
            <a:ext cx="217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实验结果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535A745F-A7E6-459B-AF55-656312D6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81525"/>
            <a:ext cx="1985963" cy="854075"/>
          </a:xfrm>
          <a:prstGeom prst="rect">
            <a:avLst/>
          </a:prstGeom>
          <a:solidFill>
            <a:srgbClr val="009999">
              <a:alpha val="5294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自由膨胀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前后温度计的读数未变</a:t>
            </a:r>
          </a:p>
        </p:txBody>
      </p:sp>
      <p:sp>
        <p:nvSpPr>
          <p:cNvPr id="37899" name="Arc 11">
            <a:extLst>
              <a:ext uri="{FF2B5EF4-FFF2-40B4-BE49-F238E27FC236}">
                <a16:creationId xmlns:a16="http://schemas.microsoft.com/office/drawing/2014/main" id="{42F3B0B1-C436-467F-BA9F-862436AA7E3D}"/>
              </a:ext>
            </a:extLst>
          </p:cNvPr>
          <p:cNvSpPr>
            <a:spLocks/>
          </p:cNvSpPr>
          <p:nvPr/>
        </p:nvSpPr>
        <p:spPr bwMode="auto">
          <a:xfrm>
            <a:off x="5424488" y="3027363"/>
            <a:ext cx="758825" cy="914400"/>
          </a:xfrm>
          <a:custGeom>
            <a:avLst/>
            <a:gdLst>
              <a:gd name="T0" fmla="*/ 2147483646 w 17923"/>
              <a:gd name="T1" fmla="*/ 0 h 21596"/>
              <a:gd name="T2" fmla="*/ 2147483646 w 17923"/>
              <a:gd name="T3" fmla="*/ 2147483646 h 21596"/>
              <a:gd name="T4" fmla="*/ 0 w 17923"/>
              <a:gd name="T5" fmla="*/ 2147483646 h 21596"/>
              <a:gd name="T6" fmla="*/ 0 60000 65536"/>
              <a:gd name="T7" fmla="*/ 0 60000 65536"/>
              <a:gd name="T8" fmla="*/ 0 60000 65536"/>
              <a:gd name="T9" fmla="*/ 0 w 17923"/>
              <a:gd name="T10" fmla="*/ 0 h 21596"/>
              <a:gd name="T11" fmla="*/ 17923 w 17923"/>
              <a:gd name="T12" fmla="*/ 21596 h 21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3" h="21596" fill="none" extrusionOk="0">
                <a:moveTo>
                  <a:pt x="412" y="-1"/>
                </a:moveTo>
                <a:cubicBezTo>
                  <a:pt x="7455" y="134"/>
                  <a:pt x="13990" y="3694"/>
                  <a:pt x="17922" y="9540"/>
                </a:cubicBezTo>
              </a:path>
              <a:path w="17923" h="21596" stroke="0" extrusionOk="0">
                <a:moveTo>
                  <a:pt x="412" y="-1"/>
                </a:moveTo>
                <a:cubicBezTo>
                  <a:pt x="7455" y="134"/>
                  <a:pt x="13990" y="3694"/>
                  <a:pt x="17922" y="9540"/>
                </a:cubicBezTo>
                <a:lnTo>
                  <a:pt x="0" y="21596"/>
                </a:lnTo>
                <a:lnTo>
                  <a:pt x="412" y="-1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900" name="Picture 12" descr="焦耳（1）">
            <a:extLst>
              <a:ext uri="{FF2B5EF4-FFF2-40B4-BE49-F238E27FC236}">
                <a16:creationId xmlns:a16="http://schemas.microsoft.com/office/drawing/2014/main" id="{529DBC96-3092-444B-94D7-9274FFED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t="3526" r="2615" b="2386"/>
          <a:stretch>
            <a:fillRect/>
          </a:stretch>
        </p:blipFill>
        <p:spPr bwMode="auto">
          <a:xfrm>
            <a:off x="2957513" y="3138488"/>
            <a:ext cx="25923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1" name="Arc 13">
            <a:extLst>
              <a:ext uri="{FF2B5EF4-FFF2-40B4-BE49-F238E27FC236}">
                <a16:creationId xmlns:a16="http://schemas.microsoft.com/office/drawing/2014/main" id="{BF1EF39B-45AD-44F0-98B0-5A95FD0D924C}"/>
              </a:ext>
            </a:extLst>
          </p:cNvPr>
          <p:cNvSpPr>
            <a:spLocks/>
          </p:cNvSpPr>
          <p:nvPr/>
        </p:nvSpPr>
        <p:spPr bwMode="auto">
          <a:xfrm flipH="1">
            <a:off x="3429000" y="3016250"/>
            <a:ext cx="758825" cy="914400"/>
          </a:xfrm>
          <a:custGeom>
            <a:avLst/>
            <a:gdLst>
              <a:gd name="T0" fmla="*/ 2147483646 w 17923"/>
              <a:gd name="T1" fmla="*/ 0 h 21599"/>
              <a:gd name="T2" fmla="*/ 2147483646 w 17923"/>
              <a:gd name="T3" fmla="*/ 2147483646 h 21599"/>
              <a:gd name="T4" fmla="*/ 0 w 17923"/>
              <a:gd name="T5" fmla="*/ 2147483646 h 21599"/>
              <a:gd name="T6" fmla="*/ 0 60000 65536"/>
              <a:gd name="T7" fmla="*/ 0 60000 65536"/>
              <a:gd name="T8" fmla="*/ 0 60000 65536"/>
              <a:gd name="T9" fmla="*/ 0 w 17923"/>
              <a:gd name="T10" fmla="*/ 0 h 21599"/>
              <a:gd name="T11" fmla="*/ 17923 w 1792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923" h="21599" fill="none" extrusionOk="0">
                <a:moveTo>
                  <a:pt x="190" y="-1"/>
                </a:moveTo>
                <a:cubicBezTo>
                  <a:pt x="7312" y="62"/>
                  <a:pt x="13946" y="3632"/>
                  <a:pt x="17922" y="9543"/>
                </a:cubicBezTo>
              </a:path>
              <a:path w="17923" h="21599" stroke="0" extrusionOk="0">
                <a:moveTo>
                  <a:pt x="190" y="-1"/>
                </a:moveTo>
                <a:cubicBezTo>
                  <a:pt x="7312" y="62"/>
                  <a:pt x="13946" y="3632"/>
                  <a:pt x="17922" y="9543"/>
                </a:cubicBezTo>
                <a:lnTo>
                  <a:pt x="0" y="21599"/>
                </a:lnTo>
                <a:lnTo>
                  <a:pt x="190" y="-1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7902" name="Picture 14" descr="焦耳（2）">
            <a:extLst>
              <a:ext uri="{FF2B5EF4-FFF2-40B4-BE49-F238E27FC236}">
                <a16:creationId xmlns:a16="http://schemas.microsoft.com/office/drawing/2014/main" id="{1079A677-A9FD-401C-A389-0055EBE3A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t="4248" r="4388" b="2614"/>
          <a:stretch>
            <a:fillRect/>
          </a:stretch>
        </p:blipFill>
        <p:spPr bwMode="auto">
          <a:xfrm>
            <a:off x="5794375" y="3138488"/>
            <a:ext cx="2619375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">
            <a:extLst>
              <a:ext uri="{FF2B5EF4-FFF2-40B4-BE49-F238E27FC236}">
                <a16:creationId xmlns:a16="http://schemas.microsoft.com/office/drawing/2014/main" id="{7AABC5DE-2BF5-437C-944A-7AACF7267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6072188"/>
            <a:ext cx="807243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>
                <a:solidFill>
                  <a:srgbClr val="FFFF00"/>
                </a:solidFill>
              </a:rPr>
              <a:t>说明：</a:t>
            </a:r>
            <a:r>
              <a:rPr lang="zh-CN" altLang="en-US" sz="2000">
                <a:solidFill>
                  <a:schemeClr val="bg1"/>
                </a:solidFill>
              </a:rPr>
              <a:t>自由膨胀过程中气体与水没有热量交换，是非准静态绝热过程</a:t>
            </a:r>
          </a:p>
        </p:txBody>
      </p:sp>
      <p:sp>
        <p:nvSpPr>
          <p:cNvPr id="21520" name="灯片编号占位符 1">
            <a:extLst>
              <a:ext uri="{FF2B5EF4-FFF2-40B4-BE49-F238E27FC236}">
                <a16:creationId xmlns:a16="http://schemas.microsoft.com/office/drawing/2014/main" id="{F551BBD0-BFB4-415D-84EB-5EA89EDC7AC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1E3D0A-BC66-491D-88EC-006CA4876F6C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333E490B-4422-4767-BC87-6F7AED382A03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3471863"/>
            <a:ext cx="1857375" cy="400050"/>
            <a:chOff x="1214414" y="3471866"/>
            <a:chExt cx="1857388" cy="400110"/>
          </a:xfrm>
        </p:grpSpPr>
        <p:cxnSp>
          <p:nvCxnSpPr>
            <p:cNvPr id="21522" name="直接箭头连接符 17">
              <a:extLst>
                <a:ext uri="{FF2B5EF4-FFF2-40B4-BE49-F238E27FC236}">
                  <a16:creationId xmlns:a16="http://schemas.microsoft.com/office/drawing/2014/main" id="{B7218E4F-621C-4DB6-AFAB-B4C320EB15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428860" y="3714752"/>
              <a:ext cx="642942" cy="14287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3" name="Rectangle 7">
              <a:extLst>
                <a:ext uri="{FF2B5EF4-FFF2-40B4-BE49-F238E27FC236}">
                  <a16:creationId xmlns:a16="http://schemas.microsoft.com/office/drawing/2014/main" id="{E344A48A-356B-4A84-903E-55C6E77D5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14" y="3471866"/>
              <a:ext cx="17859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i="1">
                  <a:solidFill>
                    <a:schemeClr val="bg1"/>
                  </a:solidFill>
                  <a:latin typeface="Arial" panose="020B0604020202020204" pitchFamily="34" charset="0"/>
                </a:rPr>
                <a:t>绝热器壁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892" grpId="0" autoUpdateAnimBg="0"/>
      <p:bldP spid="37893" grpId="0" autoUpdateAnimBg="0"/>
      <p:bldP spid="37894" grpId="0"/>
      <p:bldP spid="37895" grpId="0"/>
      <p:bldP spid="37896" grpId="0" animBg="1"/>
      <p:bldP spid="37897" grpId="0" autoUpdateAnimBg="0"/>
      <p:bldP spid="37898" grpId="0" animBg="1"/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77B219F2-B061-44A5-8862-4D32B50A1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4050" y="881063"/>
          <a:ext cx="841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4" name="公式" r:id="rId4" imgW="819290" imgH="361882" progId="Equation.3">
                  <p:embed/>
                </p:oleObj>
              </mc:Choice>
              <mc:Fallback>
                <p:oleObj name="公式" r:id="rId4" imgW="819290" imgH="361882" progId="Equation.3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77B219F2-B061-44A5-8862-4D32B50A15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881063"/>
                        <a:ext cx="841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2F61D95D-6F67-4A61-B301-1C637B8D0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1427163"/>
          <a:ext cx="10715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5" name="公式" r:id="rId6" imgW="1038257" imgH="390661" progId="Equation.3">
                  <p:embed/>
                </p:oleObj>
              </mc:Choice>
              <mc:Fallback>
                <p:oleObj name="公式" r:id="rId6" imgW="1038257" imgH="390661" progId="Equation.3">
                  <p:embed/>
                  <p:pic>
                    <p:nvPicPr>
                      <p:cNvPr id="38915" name="Object 3">
                        <a:extLst>
                          <a:ext uri="{FF2B5EF4-FFF2-40B4-BE49-F238E27FC236}">
                            <a16:creationId xmlns:a16="http://schemas.microsoft.com/office/drawing/2014/main" id="{2F61D95D-6F67-4A61-B301-1C637B8D0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427163"/>
                        <a:ext cx="10715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>
            <a:extLst>
              <a:ext uri="{FF2B5EF4-FFF2-40B4-BE49-F238E27FC236}">
                <a16:creationId xmlns:a16="http://schemas.microsoft.com/office/drawing/2014/main" id="{BB3F3B50-E2ED-4C44-9EEF-BE01586A5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828675"/>
            <a:ext cx="5040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气体向真空绝热自由膨胀过程中</a:t>
            </a:r>
          </a:p>
        </p:txBody>
      </p:sp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72A2B65D-C6B9-4EB5-B835-DA8F8E82A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3388" y="868363"/>
          <a:ext cx="8826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6" name="公式" r:id="rId8" imgW="847731" imgH="361882" progId="Equation.3">
                  <p:embed/>
                </p:oleObj>
              </mc:Choice>
              <mc:Fallback>
                <p:oleObj name="公式" r:id="rId8" imgW="847731" imgH="361882" progId="Equation.3">
                  <p:embed/>
                  <p:pic>
                    <p:nvPicPr>
                      <p:cNvPr id="38917" name="Object 4">
                        <a:extLst>
                          <a:ext uri="{FF2B5EF4-FFF2-40B4-BE49-F238E27FC236}">
                            <a16:creationId xmlns:a16="http://schemas.microsoft.com/office/drawing/2014/main" id="{72A2B65D-C6B9-4EB5-B835-DA8F8E82A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868363"/>
                        <a:ext cx="8826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>
            <a:extLst>
              <a:ext uri="{FF2B5EF4-FFF2-40B4-BE49-F238E27FC236}">
                <a16:creationId xmlns:a16="http://schemas.microsoft.com/office/drawing/2014/main" id="{9B0FFA33-EEAA-4E59-9138-8BF6CDAFF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04950"/>
            <a:ext cx="243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 i="1">
              <a:solidFill>
                <a:srgbClr val="FFFF99"/>
              </a:solidFill>
            </a:endParaRPr>
          </a:p>
        </p:txBody>
      </p:sp>
      <p:graphicFrame>
        <p:nvGraphicFramePr>
          <p:cNvPr id="38919" name="Object 5">
            <a:extLst>
              <a:ext uri="{FF2B5EF4-FFF2-40B4-BE49-F238E27FC236}">
                <a16:creationId xmlns:a16="http://schemas.microsoft.com/office/drawing/2014/main" id="{B7D314F2-83B2-4D3A-98D0-3569F83FD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16200"/>
          <a:ext cx="13668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7" name="公式" r:id="rId10" imgW="1343159" imgH="361882" progId="Equation.3">
                  <p:embed/>
                </p:oleObj>
              </mc:Choice>
              <mc:Fallback>
                <p:oleObj name="公式" r:id="rId10" imgW="1343159" imgH="361882" progId="Equation.3">
                  <p:embed/>
                  <p:pic>
                    <p:nvPicPr>
                      <p:cNvPr id="38919" name="Object 5">
                        <a:extLst>
                          <a:ext uri="{FF2B5EF4-FFF2-40B4-BE49-F238E27FC236}">
                            <a16:creationId xmlns:a16="http://schemas.microsoft.com/office/drawing/2014/main" id="{B7D314F2-83B2-4D3A-98D0-3569F83FD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16200"/>
                        <a:ext cx="1366838" cy="3905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8">
            <a:extLst>
              <a:ext uri="{FF2B5EF4-FFF2-40B4-BE49-F238E27FC236}">
                <a16:creationId xmlns:a16="http://schemas.microsoft.com/office/drawing/2014/main" id="{5C47037B-21BB-4D02-B4B7-84ADE8C8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85750"/>
            <a:ext cx="1992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分析：</a:t>
            </a:r>
          </a:p>
        </p:txBody>
      </p:sp>
      <p:graphicFrame>
        <p:nvGraphicFramePr>
          <p:cNvPr id="38921" name="Object 6">
            <a:extLst>
              <a:ext uri="{FF2B5EF4-FFF2-40B4-BE49-F238E27FC236}">
                <a16:creationId xmlns:a16="http://schemas.microsoft.com/office/drawing/2014/main" id="{5BE3F92D-685E-4367-85E4-1271EB51E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6613" y="1436688"/>
          <a:ext cx="24590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58" name="公式" r:id="rId12" imgW="2447778" imgH="390661" progId="Equation.3">
                  <p:embed/>
                </p:oleObj>
              </mc:Choice>
              <mc:Fallback>
                <p:oleObj name="公式" r:id="rId12" imgW="2447778" imgH="390661" progId="Equation.3">
                  <p:embed/>
                  <p:pic>
                    <p:nvPicPr>
                      <p:cNvPr id="38921" name="Object 6">
                        <a:extLst>
                          <a:ext uri="{FF2B5EF4-FFF2-40B4-BE49-F238E27FC236}">
                            <a16:creationId xmlns:a16="http://schemas.microsoft.com/office/drawing/2014/main" id="{5BE3F92D-685E-4367-85E4-1271EB51E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436688"/>
                        <a:ext cx="245903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0">
            <a:extLst>
              <a:ext uri="{FF2B5EF4-FFF2-40B4-BE49-F238E27FC236}">
                <a16:creationId xmlns:a16="http://schemas.microsoft.com/office/drawing/2014/main" id="{B57D71B0-78E3-4CFD-A136-323ADE53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186113"/>
            <a:ext cx="189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  <a:endParaRPr lang="zh-CN" altLang="en-US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409D5D3E-882D-43BF-9C03-F1E44C2BE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643313"/>
            <a:ext cx="860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焦耳实验室是在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1845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完成的，温度计的精度为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0.01℃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，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07A259AE-79C9-44EC-AC2A-CCE1128D8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50" y="4076700"/>
            <a:ext cx="7666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水的热容比气体热容大的多，因而水的温度可能有微小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变化，由于温度计精度不够而未能测出。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24E568D0-10A9-4FF9-9F31-22DD20760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628967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 b="0" baseline="-25000">
              <a:solidFill>
                <a:schemeClr val="bg1"/>
              </a:solidFill>
            </a:endParaRP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6330ABE3-3560-414F-8B7D-B51588B54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06988"/>
            <a:ext cx="741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通过改进实验或其它实验方法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（焦耳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—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汤姆孙实验）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证实仅理想气体有上述结论。</a:t>
            </a:r>
            <a:endParaRPr lang="zh-CN" altLang="en-US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38927" name="AutoShape 15">
            <a:extLst>
              <a:ext uri="{FF2B5EF4-FFF2-40B4-BE49-F238E27FC236}">
                <a16:creationId xmlns:a16="http://schemas.microsoft.com/office/drawing/2014/main" id="{7448CD71-7E43-40D5-AC1F-F845D752B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1384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FD35D808-E0C3-4538-8EDF-49A0593B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544763"/>
            <a:ext cx="5072063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气体的内能仅是其温度的函数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                                      — </a:t>
            </a:r>
            <a:r>
              <a:rPr lang="zh-CN" altLang="en-US">
                <a:solidFill>
                  <a:schemeClr val="bg1"/>
                </a:solidFill>
              </a:rPr>
              <a:t>焦耳定律</a:t>
            </a:r>
            <a:r>
              <a:rPr lang="zh-CN" altLang="en-US" sz="2800"/>
              <a:t> </a:t>
            </a:r>
          </a:p>
        </p:txBody>
      </p:sp>
      <p:sp>
        <p:nvSpPr>
          <p:cNvPr id="38930" name="AutoShape 18">
            <a:extLst>
              <a:ext uri="{FF2B5EF4-FFF2-40B4-BE49-F238E27FC236}">
                <a16:creationId xmlns:a16="http://schemas.microsoft.com/office/drawing/2014/main" id="{B817C642-5B72-46E7-8EB8-B593B1C1B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52876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8931" name="Rectangle 19">
            <a:extLst>
              <a:ext uri="{FF2B5EF4-FFF2-40B4-BE49-F238E27FC236}">
                <a16:creationId xmlns:a16="http://schemas.microsoft.com/office/drawing/2014/main" id="{06D67EE3-C5BE-4195-9EAC-2D3D7AE1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5972175"/>
            <a:ext cx="638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焦耳自由膨胀实验是非准静态过程。</a:t>
            </a:r>
          </a:p>
        </p:txBody>
      </p:sp>
      <p:sp>
        <p:nvSpPr>
          <p:cNvPr id="23571" name="灯片编号占位符 1">
            <a:extLst>
              <a:ext uri="{FF2B5EF4-FFF2-40B4-BE49-F238E27FC236}">
                <a16:creationId xmlns:a16="http://schemas.microsoft.com/office/drawing/2014/main" id="{73EF0D3B-E9A9-4BF8-9731-021333C52FF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46EF67-E3FC-43A3-902A-92DA857E636A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D29FC6B8-E74A-415D-9CB3-F8CEF401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1792288"/>
            <a:ext cx="7500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FF0000"/>
                </a:solidFill>
              </a:rPr>
              <a:t>*</a:t>
            </a:r>
            <a:r>
              <a:rPr lang="zh-CN" altLang="en-US">
                <a:solidFill>
                  <a:schemeClr val="bg1"/>
                </a:solidFill>
              </a:rPr>
              <a:t> 体积和压强发生了变化，温度不变，内能也不变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20" grpId="0"/>
      <p:bldP spid="38922" grpId="0"/>
      <p:bldP spid="38923" grpId="0"/>
      <p:bldP spid="38924" grpId="0"/>
      <p:bldP spid="38926" grpId="0"/>
      <p:bldP spid="38927" grpId="0" animBg="1"/>
      <p:bldP spid="38929" grpId="0" autoUpdateAnimBg="0"/>
      <p:bldP spid="38930" grpId="0" animBg="1"/>
      <p:bldP spid="38931" grpId="0" autoUpdateAnimBg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5A608B4D-8A60-4B80-B363-C7A0EAF17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716338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根据热力学第一定律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EE7A836C-33C8-4E40-B1DF-5DB1C829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40823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sz="2800" i="1">
              <a:solidFill>
                <a:srgbClr val="FFFF00"/>
              </a:solidFill>
            </a:endParaRP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8EB58AD6-EE56-4824-AE51-661FEEC61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41888"/>
            <a:ext cx="766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因为初、末两态是平衡态，所以有</a:t>
            </a:r>
            <a:endParaRPr lang="zh-CN" altLang="en-US" b="0">
              <a:solidFill>
                <a:schemeClr val="bg1"/>
              </a:solidFill>
            </a:endParaRPr>
          </a:p>
        </p:txBody>
      </p:sp>
      <p:graphicFrame>
        <p:nvGraphicFramePr>
          <p:cNvPr id="41989" name="Object 2">
            <a:extLst>
              <a:ext uri="{FF2B5EF4-FFF2-40B4-BE49-F238E27FC236}">
                <a16:creationId xmlns:a16="http://schemas.microsoft.com/office/drawing/2014/main" id="{5A58C551-9C53-43B5-BF5B-6819A2807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5589588"/>
          <a:ext cx="24415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2" name="公式" r:id="rId3" imgW="2390896" imgH="866741" progId="Equation.3">
                  <p:embed/>
                </p:oleObj>
              </mc:Choice>
              <mc:Fallback>
                <p:oleObj name="公式" r:id="rId3" imgW="2390896" imgH="866741" progId="Equation.3">
                  <p:embed/>
                  <p:pic>
                    <p:nvPicPr>
                      <p:cNvPr id="41989" name="Object 2">
                        <a:extLst>
                          <a:ext uri="{FF2B5EF4-FFF2-40B4-BE49-F238E27FC236}">
                            <a16:creationId xmlns:a16="http://schemas.microsoft.com/office/drawing/2014/main" id="{5A58C551-9C53-43B5-BF5B-6819A2807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5589588"/>
                        <a:ext cx="24415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>
            <a:extLst>
              <a:ext uri="{FF2B5EF4-FFF2-40B4-BE49-F238E27FC236}">
                <a16:creationId xmlns:a16="http://schemas.microsoft.com/office/drawing/2014/main" id="{5CF56CCD-AF08-4C4A-BA0F-280E549E6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492375"/>
          <a:ext cx="8270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3" name="公式" r:id="rId5" imgW="762102" imgH="342900" progId="Equation.3">
                  <p:embed/>
                </p:oleObj>
              </mc:Choice>
              <mc:Fallback>
                <p:oleObj name="公式" r:id="rId5" imgW="762102" imgH="342900" progId="Equation.3">
                  <p:embed/>
                  <p:pic>
                    <p:nvPicPr>
                      <p:cNvPr id="41990" name="Object 3">
                        <a:extLst>
                          <a:ext uri="{FF2B5EF4-FFF2-40B4-BE49-F238E27FC236}">
                            <a16:creationId xmlns:a16="http://schemas.microsoft.com/office/drawing/2014/main" id="{5CF56CCD-AF08-4C4A-BA0F-280E549E6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92375"/>
                        <a:ext cx="8270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4">
            <a:extLst>
              <a:ext uri="{FF2B5EF4-FFF2-40B4-BE49-F238E27FC236}">
                <a16:creationId xmlns:a16="http://schemas.microsoft.com/office/drawing/2014/main" id="{6E0B01D1-E53C-4DE0-BB38-B24338B902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3113088"/>
          <a:ext cx="7969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4" name="公式" r:id="rId7" imgW="752622" imgH="266666" progId="Equation.3">
                  <p:embed/>
                </p:oleObj>
              </mc:Choice>
              <mc:Fallback>
                <p:oleObj name="公式" r:id="rId7" imgW="752622" imgH="266666" progId="Equation.3">
                  <p:embed/>
                  <p:pic>
                    <p:nvPicPr>
                      <p:cNvPr id="41991" name="Object 4">
                        <a:extLst>
                          <a:ext uri="{FF2B5EF4-FFF2-40B4-BE49-F238E27FC236}">
                            <a16:creationId xmlns:a16="http://schemas.microsoft.com/office/drawing/2014/main" id="{6E0B01D1-E53C-4DE0-BB38-B24338B90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13088"/>
                        <a:ext cx="7969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5">
            <a:extLst>
              <a:ext uri="{FF2B5EF4-FFF2-40B4-BE49-F238E27FC236}">
                <a16:creationId xmlns:a16="http://schemas.microsoft.com/office/drawing/2014/main" id="{199C6638-13F5-48BC-A20D-96376850C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4357688"/>
          <a:ext cx="24098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5" name="公式" r:id="rId9" imgW="914400" imgH="152468" progId="Equation.3">
                  <p:embed/>
                </p:oleObj>
              </mc:Choice>
              <mc:Fallback>
                <p:oleObj name="公式" r:id="rId9" imgW="914400" imgH="152468" progId="Equation.3">
                  <p:embed/>
                  <p:pic>
                    <p:nvPicPr>
                      <p:cNvPr id="41992" name="Object 5">
                        <a:extLst>
                          <a:ext uri="{FF2B5EF4-FFF2-40B4-BE49-F238E27FC236}">
                            <a16:creationId xmlns:a16="http://schemas.microsoft.com/office/drawing/2014/main" id="{199C6638-13F5-48BC-A20D-96376850C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357688"/>
                        <a:ext cx="24098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6">
            <a:extLst>
              <a:ext uri="{FF2B5EF4-FFF2-40B4-BE49-F238E27FC236}">
                <a16:creationId xmlns:a16="http://schemas.microsoft.com/office/drawing/2014/main" id="{9BBAA48B-6448-44F9-A0B5-693CD21BF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4367213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6" name="公式" r:id="rId11" imgW="866692" imgH="371373" progId="Equation.3">
                  <p:embed/>
                </p:oleObj>
              </mc:Choice>
              <mc:Fallback>
                <p:oleObj name="公式" r:id="rId11" imgW="866692" imgH="371373" progId="Equation.3">
                  <p:embed/>
                  <p:pic>
                    <p:nvPicPr>
                      <p:cNvPr id="41993" name="Object 6">
                        <a:extLst>
                          <a:ext uri="{FF2B5EF4-FFF2-40B4-BE49-F238E27FC236}">
                            <a16:creationId xmlns:a16="http://schemas.microsoft.com/office/drawing/2014/main" id="{9BBAA48B-6448-44F9-A0B5-693CD21BF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367213"/>
                        <a:ext cx="914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7">
            <a:extLst>
              <a:ext uri="{FF2B5EF4-FFF2-40B4-BE49-F238E27FC236}">
                <a16:creationId xmlns:a16="http://schemas.microsoft.com/office/drawing/2014/main" id="{05C83E9A-8B87-4C47-B012-AA4DF0C091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3713" y="5589588"/>
          <a:ext cx="10144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7" name="公式" r:id="rId13" imgW="971588" imgH="781016" progId="Equation.3">
                  <p:embed/>
                </p:oleObj>
              </mc:Choice>
              <mc:Fallback>
                <p:oleObj name="公式" r:id="rId13" imgW="971588" imgH="781016" progId="Equation.3">
                  <p:embed/>
                  <p:pic>
                    <p:nvPicPr>
                      <p:cNvPr id="41994" name="Object 7">
                        <a:extLst>
                          <a:ext uri="{FF2B5EF4-FFF2-40B4-BE49-F238E27FC236}">
                            <a16:creationId xmlns:a16="http://schemas.microsoft.com/office/drawing/2014/main" id="{05C83E9A-8B87-4C47-B012-AA4DF0C091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5589588"/>
                        <a:ext cx="10144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>
            <a:extLst>
              <a:ext uri="{FF2B5EF4-FFF2-40B4-BE49-F238E27FC236}">
                <a16:creationId xmlns:a16="http://schemas.microsoft.com/office/drawing/2014/main" id="{8575AE65-7AEF-42AD-A80A-E0ABE9AD3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3375"/>
            <a:ext cx="8064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如图，一绝热密封容器，体积为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，中间用隔板分成相等的两部分。左边盛有一定量的氧气，压强为 </a:t>
            </a:r>
            <a:r>
              <a:rPr lang="en-US" altLang="zh-CN" i="1">
                <a:solidFill>
                  <a:srgbClr val="FFFF00"/>
                </a:solidFill>
              </a:rPr>
              <a:t>p</a:t>
            </a:r>
            <a:r>
              <a:rPr lang="en-US" altLang="zh-CN" baseline="-25000">
                <a:solidFill>
                  <a:srgbClr val="FFFF00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，右边一半为真空。  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86DDCD6-80F8-4B88-A2DB-3B4A9C256FC5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2428875"/>
            <a:ext cx="2684462" cy="1044575"/>
            <a:chOff x="3787" y="1026"/>
            <a:chExt cx="1691" cy="658"/>
          </a:xfrm>
        </p:grpSpPr>
        <p:sp>
          <p:nvSpPr>
            <p:cNvPr id="41997" name="Rectangle 13">
              <a:extLst>
                <a:ext uri="{FF2B5EF4-FFF2-40B4-BE49-F238E27FC236}">
                  <a16:creationId xmlns:a16="http://schemas.microsoft.com/office/drawing/2014/main" id="{4CA2B0A3-A336-46C4-A3B5-9F06992E4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026"/>
              <a:ext cx="1691" cy="658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  <a:alpha val="67000"/>
                  </a:schemeClr>
                </a:gs>
                <a:gs pos="100000">
                  <a:schemeClr val="accent1">
                    <a:alpha val="75000"/>
                  </a:schemeClr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66" name="Rectangle 14">
              <a:extLst>
                <a:ext uri="{FF2B5EF4-FFF2-40B4-BE49-F238E27FC236}">
                  <a16:creationId xmlns:a16="http://schemas.microsoft.com/office/drawing/2014/main" id="{11BB096A-FAB8-4605-8572-8F1F0EC49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1127"/>
              <a:ext cx="1436" cy="432"/>
            </a:xfrm>
            <a:prstGeom prst="rect">
              <a:avLst/>
            </a:prstGeom>
            <a:solidFill>
              <a:srgbClr val="006699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Rectangle 15" descr="10%">
              <a:extLst>
                <a:ext uri="{FF2B5EF4-FFF2-40B4-BE49-F238E27FC236}">
                  <a16:creationId xmlns:a16="http://schemas.microsoft.com/office/drawing/2014/main" id="{701216C3-5E53-465B-A161-A58E81C9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" y="1139"/>
              <a:ext cx="750" cy="432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Rectangle 16">
              <a:extLst>
                <a:ext uri="{FF2B5EF4-FFF2-40B4-BE49-F238E27FC236}">
                  <a16:creationId xmlns:a16="http://schemas.microsoft.com/office/drawing/2014/main" id="{D383EA49-8A0A-4258-A159-ADE708FD4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5" y="1139"/>
              <a:ext cx="77" cy="432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69" name="Object 8">
              <a:extLst>
                <a:ext uri="{FF2B5EF4-FFF2-40B4-BE49-F238E27FC236}">
                  <a16:creationId xmlns:a16="http://schemas.microsoft.com/office/drawing/2014/main" id="{1C1EAD78-58D9-4B99-852F-17F60A8861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7" y="1140"/>
            <a:ext cx="29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68" name="Equation" r:id="rId16" imgW="142818" imgH="180941" progId="Equation.3">
                    <p:embed/>
                  </p:oleObj>
                </mc:Choice>
                <mc:Fallback>
                  <p:oleObj name="Equation" r:id="rId16" imgW="142818" imgH="180941" progId="Equation.3">
                    <p:embed/>
                    <p:pic>
                      <p:nvPicPr>
                        <p:cNvPr id="6169" name="Object 8">
                          <a:extLst>
                            <a:ext uri="{FF2B5EF4-FFF2-40B4-BE49-F238E27FC236}">
                              <a16:creationId xmlns:a16="http://schemas.microsoft.com/office/drawing/2014/main" id="{1C1EAD78-58D9-4B99-852F-17F60A8861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1140"/>
                          <a:ext cx="29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2" name="Line 18">
            <a:extLst>
              <a:ext uri="{FF2B5EF4-FFF2-40B4-BE49-F238E27FC236}">
                <a16:creationId xmlns:a16="http://schemas.microsoft.com/office/drawing/2014/main" id="{B9464D7B-923D-4E4D-BCF0-693CB7C04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4581525"/>
            <a:ext cx="863600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B7238914-CC06-41D4-A83C-CD5431544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42004" name="Rectangle 20">
            <a:extLst>
              <a:ext uri="{FF2B5EF4-FFF2-40B4-BE49-F238E27FC236}">
                <a16:creationId xmlns:a16="http://schemas.microsoft.com/office/drawing/2014/main" id="{0212DE5E-E09B-438A-952B-A4F7A72D2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922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F37E108D-A06E-4BB5-835E-0FBE13BC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720850"/>
            <a:ext cx="7740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把中间隔板抽去后，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达到新平衡时气体的压强？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F5230C9A-98BE-488B-A3B8-F904F8D08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17763"/>
            <a:ext cx="431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绝热过程（非准静态过程）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BE5B5B35-3B37-45DB-99C2-EFF21681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043238"/>
            <a:ext cx="282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自由膨胀过程</a:t>
            </a:r>
          </a:p>
        </p:txBody>
      </p:sp>
      <p:sp>
        <p:nvSpPr>
          <p:cNvPr id="6163" name="灯片编号占位符 1">
            <a:extLst>
              <a:ext uri="{FF2B5EF4-FFF2-40B4-BE49-F238E27FC236}">
                <a16:creationId xmlns:a16="http://schemas.microsoft.com/office/drawing/2014/main" id="{3B2CB935-8CEC-4C9C-8D01-56D9FFF36BB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C3BF26-A36A-450C-9EF7-BED561C4CAD0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293945" name="Object 23">
            <a:extLst>
              <a:ext uri="{FF2B5EF4-FFF2-40B4-BE49-F238E27FC236}">
                <a16:creationId xmlns:a16="http://schemas.microsoft.com/office/drawing/2014/main" id="{5EBC896B-12B5-45C6-8B36-98EC00174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3714750"/>
          <a:ext cx="18605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69" name="Equation" r:id="rId18" imgW="685953" imgH="152468" progId="Equation.3">
                  <p:embed/>
                </p:oleObj>
              </mc:Choice>
              <mc:Fallback>
                <p:oleObj name="Equation" r:id="rId18" imgW="685953" imgH="152468" progId="Equation.3">
                  <p:embed/>
                  <p:pic>
                    <p:nvPicPr>
                      <p:cNvPr id="293945" name="Object 23">
                        <a:extLst>
                          <a:ext uri="{FF2B5EF4-FFF2-40B4-BE49-F238E27FC236}">
                            <a16:creationId xmlns:a16="http://schemas.microsoft.com/office/drawing/2014/main" id="{5EBC896B-12B5-45C6-8B36-98EC00174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714750"/>
                        <a:ext cx="18605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/>
      <p:bldP spid="41995" grpId="0"/>
      <p:bldP spid="42003" grpId="0"/>
      <p:bldP spid="42004" grpId="0"/>
      <p:bldP spid="42005" grpId="0"/>
      <p:bldP spid="42006" grpId="0"/>
      <p:bldP spid="420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026">
            <a:extLst>
              <a:ext uri="{FF2B5EF4-FFF2-40B4-BE49-F238E27FC236}">
                <a16:creationId xmlns:a16="http://schemas.microsoft.com/office/drawing/2014/main" id="{6EBB8499-063E-40F2-8F53-E53216045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57188"/>
            <a:ext cx="8062912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如图，对于同一气体系统，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为绝热过程，那么从各个过程的整体来看，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是吸热还是放热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sp>
        <p:nvSpPr>
          <p:cNvPr id="93210" name="Text Box 1050">
            <a:extLst>
              <a:ext uri="{FF2B5EF4-FFF2-40B4-BE49-F238E27FC236}">
                <a16:creationId xmlns:a16="http://schemas.microsoft.com/office/drawing/2014/main" id="{F01A6AAA-4BF2-4A9E-A6AA-CE48D7E7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395413"/>
            <a:ext cx="57626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FFFF7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解</a:t>
            </a:r>
          </a:p>
        </p:txBody>
      </p:sp>
      <p:sp>
        <p:nvSpPr>
          <p:cNvPr id="93213" name="Text Box 1053">
            <a:extLst>
              <a:ext uri="{FF2B5EF4-FFF2-40B4-BE49-F238E27FC236}">
                <a16:creationId xmlns:a16="http://schemas.microsoft.com/office/drawing/2014/main" id="{5D45F238-2DEA-4FA2-A9A6-5B70B7E66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86063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过程：</a:t>
            </a:r>
          </a:p>
        </p:txBody>
      </p:sp>
      <p:sp>
        <p:nvSpPr>
          <p:cNvPr id="93217" name="Text Box 1057">
            <a:extLst>
              <a:ext uri="{FF2B5EF4-FFF2-40B4-BE49-F238E27FC236}">
                <a16:creationId xmlns:a16="http://schemas.microsoft.com/office/drawing/2014/main" id="{5645DAB5-EC8A-4A82-A02F-F85C8A68F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4556125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吸热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93218" name="Text Box 1058">
            <a:extLst>
              <a:ext uri="{FF2B5EF4-FFF2-40B4-BE49-F238E27FC236}">
                <a16:creationId xmlns:a16="http://schemas.microsoft.com/office/drawing/2014/main" id="{F3938A8B-7B18-4489-B677-0813202B4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162550"/>
            <a:ext cx="2743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3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过程：</a:t>
            </a:r>
          </a:p>
        </p:txBody>
      </p:sp>
      <p:sp>
        <p:nvSpPr>
          <p:cNvPr id="93222" name="Text Box 1062">
            <a:extLst>
              <a:ext uri="{FF2B5EF4-FFF2-40B4-BE49-F238E27FC236}">
                <a16:creationId xmlns:a16="http://schemas.microsoft.com/office/drawing/2014/main" id="{725C4AAF-2D2F-4EF7-97BB-ABCB0A76C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5708650"/>
            <a:ext cx="21605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放热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仿宋_GB2312" pitchFamily="49" charset="-122"/>
            </a:endParaRPr>
          </a:p>
        </p:txBody>
      </p:sp>
      <p:sp>
        <p:nvSpPr>
          <p:cNvPr id="93225" name="Rectangle 1065">
            <a:extLst>
              <a:ext uri="{FF2B5EF4-FFF2-40B4-BE49-F238E27FC236}">
                <a16:creationId xmlns:a16="http://schemas.microsoft.com/office/drawing/2014/main" id="{228E590E-2EA0-4C35-85AD-60DEE4F3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395413"/>
            <a:ext cx="228600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对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过程：</a:t>
            </a:r>
          </a:p>
        </p:txBody>
      </p:sp>
      <p:grpSp>
        <p:nvGrpSpPr>
          <p:cNvPr id="2" name="Group 1083">
            <a:extLst>
              <a:ext uri="{FF2B5EF4-FFF2-40B4-BE49-F238E27FC236}">
                <a16:creationId xmlns:a16="http://schemas.microsoft.com/office/drawing/2014/main" id="{36C77493-87E3-450D-9C3D-528374CD2C73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189163"/>
            <a:ext cx="3198812" cy="2927350"/>
            <a:chOff x="3243" y="1379"/>
            <a:chExt cx="2015" cy="1844"/>
          </a:xfrm>
        </p:grpSpPr>
        <p:grpSp>
          <p:nvGrpSpPr>
            <p:cNvPr id="7191" name="Group 1029">
              <a:extLst>
                <a:ext uri="{FF2B5EF4-FFF2-40B4-BE49-F238E27FC236}">
                  <a16:creationId xmlns:a16="http://schemas.microsoft.com/office/drawing/2014/main" id="{A40AA249-00A8-4A82-9967-256FC1161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0" y="1389"/>
              <a:ext cx="1788" cy="1608"/>
              <a:chOff x="3420" y="1632"/>
              <a:chExt cx="2028" cy="1836"/>
            </a:xfrm>
          </p:grpSpPr>
          <p:sp>
            <p:nvSpPr>
              <p:cNvPr id="7207" name="Line 1030">
                <a:extLst>
                  <a:ext uri="{FF2B5EF4-FFF2-40B4-BE49-F238E27FC236}">
                    <a16:creationId xmlns:a16="http://schemas.microsoft.com/office/drawing/2014/main" id="{D5216F89-22EA-4448-92C9-72B59BA96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456"/>
                <a:ext cx="202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08" name="Line 1031">
                <a:extLst>
                  <a:ext uri="{FF2B5EF4-FFF2-40B4-BE49-F238E27FC236}">
                    <a16:creationId xmlns:a16="http://schemas.microsoft.com/office/drawing/2014/main" id="{A17AA916-290D-4ED3-A4F5-98906C23B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2" y="1632"/>
                <a:ext cx="0" cy="18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 type="none" w="sm" len="sm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92" name="Group 1040">
              <a:extLst>
                <a:ext uri="{FF2B5EF4-FFF2-40B4-BE49-F238E27FC236}">
                  <a16:creationId xmlns:a16="http://schemas.microsoft.com/office/drawing/2014/main" id="{881E9265-FB60-447C-AEF4-F3616F148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3" y="1746"/>
              <a:ext cx="931" cy="830"/>
              <a:chOff x="3840" y="2016"/>
              <a:chExt cx="1056" cy="948"/>
            </a:xfrm>
          </p:grpSpPr>
          <p:sp>
            <p:nvSpPr>
              <p:cNvPr id="7203" name="Freeform 1041">
                <a:extLst>
                  <a:ext uri="{FF2B5EF4-FFF2-40B4-BE49-F238E27FC236}">
                    <a16:creationId xmlns:a16="http://schemas.microsoft.com/office/drawing/2014/main" id="{D7B96153-63DB-4E21-AF17-7B9A339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016"/>
                <a:ext cx="1044" cy="924"/>
              </a:xfrm>
              <a:custGeom>
                <a:avLst/>
                <a:gdLst>
                  <a:gd name="T0" fmla="*/ 0 w 1044"/>
                  <a:gd name="T1" fmla="*/ 0 h 924"/>
                  <a:gd name="T2" fmla="*/ 384 w 1044"/>
                  <a:gd name="T3" fmla="*/ 528 h 924"/>
                  <a:gd name="T4" fmla="*/ 1044 w 1044"/>
                  <a:gd name="T5" fmla="*/ 924 h 924"/>
                  <a:gd name="T6" fmla="*/ 0 60000 65536"/>
                  <a:gd name="T7" fmla="*/ 0 60000 65536"/>
                  <a:gd name="T8" fmla="*/ 0 60000 65536"/>
                  <a:gd name="T9" fmla="*/ 0 w 1044"/>
                  <a:gd name="T10" fmla="*/ 0 h 924"/>
                  <a:gd name="T11" fmla="*/ 1044 w 1044"/>
                  <a:gd name="T12" fmla="*/ 924 h 9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4" h="924">
                    <a:moveTo>
                      <a:pt x="0" y="0"/>
                    </a:moveTo>
                    <a:cubicBezTo>
                      <a:pt x="64" y="88"/>
                      <a:pt x="210" y="374"/>
                      <a:pt x="384" y="528"/>
                    </a:cubicBezTo>
                    <a:cubicBezTo>
                      <a:pt x="558" y="682"/>
                      <a:pt x="906" y="841"/>
                      <a:pt x="1044" y="924"/>
                    </a:cubicBezTo>
                  </a:path>
                </a:pathLst>
              </a:custGeom>
              <a:noFill/>
              <a:ln w="38100">
                <a:solidFill>
                  <a:srgbClr val="66FF3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04" name="Group 1042">
                <a:extLst>
                  <a:ext uri="{FF2B5EF4-FFF2-40B4-BE49-F238E27FC236}">
                    <a16:creationId xmlns:a16="http://schemas.microsoft.com/office/drawing/2014/main" id="{C403CD08-1C1B-45BC-AD6B-AAFDF9EEB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2016"/>
                <a:ext cx="1044" cy="948"/>
                <a:chOff x="3852" y="2016"/>
                <a:chExt cx="1044" cy="948"/>
              </a:xfrm>
            </p:grpSpPr>
            <p:sp>
              <p:nvSpPr>
                <p:cNvPr id="7205" name="Freeform 1043">
                  <a:extLst>
                    <a:ext uri="{FF2B5EF4-FFF2-40B4-BE49-F238E27FC236}">
                      <a16:creationId xmlns:a16="http://schemas.microsoft.com/office/drawing/2014/main" id="{FF5B2667-C1A2-445F-9C81-7BEF72716C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2" y="2040"/>
                  <a:ext cx="1044" cy="924"/>
                </a:xfrm>
                <a:custGeom>
                  <a:avLst/>
                  <a:gdLst>
                    <a:gd name="T0" fmla="*/ 0 w 1044"/>
                    <a:gd name="T1" fmla="*/ 0 h 924"/>
                    <a:gd name="T2" fmla="*/ 288 w 1044"/>
                    <a:gd name="T3" fmla="*/ 660 h 924"/>
                    <a:gd name="T4" fmla="*/ 1044 w 1044"/>
                    <a:gd name="T5" fmla="*/ 924 h 924"/>
                    <a:gd name="T6" fmla="*/ 0 60000 65536"/>
                    <a:gd name="T7" fmla="*/ 0 60000 65536"/>
                    <a:gd name="T8" fmla="*/ 0 60000 65536"/>
                    <a:gd name="T9" fmla="*/ 0 w 1044"/>
                    <a:gd name="T10" fmla="*/ 0 h 924"/>
                    <a:gd name="T11" fmla="*/ 1044 w 1044"/>
                    <a:gd name="T12" fmla="*/ 924 h 9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4" h="924">
                      <a:moveTo>
                        <a:pt x="0" y="0"/>
                      </a:moveTo>
                      <a:cubicBezTo>
                        <a:pt x="48" y="110"/>
                        <a:pt x="114" y="506"/>
                        <a:pt x="288" y="660"/>
                      </a:cubicBezTo>
                      <a:cubicBezTo>
                        <a:pt x="462" y="814"/>
                        <a:pt x="887" y="869"/>
                        <a:pt x="1044" y="924"/>
                      </a:cubicBezTo>
                    </a:path>
                  </a:pathLst>
                </a:custGeom>
                <a:noFill/>
                <a:ln w="38100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6" name="Freeform 1044">
                  <a:extLst>
                    <a:ext uri="{FF2B5EF4-FFF2-40B4-BE49-F238E27FC236}">
                      <a16:creationId xmlns:a16="http://schemas.microsoft.com/office/drawing/2014/main" id="{F9A374F9-CFE2-4CA9-875D-7C1B09923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52" y="2016"/>
                  <a:ext cx="1044" cy="924"/>
                </a:xfrm>
                <a:custGeom>
                  <a:avLst/>
                  <a:gdLst>
                    <a:gd name="T0" fmla="*/ 0 w 1044"/>
                    <a:gd name="T1" fmla="*/ 0 h 924"/>
                    <a:gd name="T2" fmla="*/ 672 w 1044"/>
                    <a:gd name="T3" fmla="*/ 288 h 924"/>
                    <a:gd name="T4" fmla="*/ 1044 w 1044"/>
                    <a:gd name="T5" fmla="*/ 924 h 924"/>
                    <a:gd name="T6" fmla="*/ 0 60000 65536"/>
                    <a:gd name="T7" fmla="*/ 0 60000 65536"/>
                    <a:gd name="T8" fmla="*/ 0 60000 65536"/>
                    <a:gd name="T9" fmla="*/ 0 w 1044"/>
                    <a:gd name="T10" fmla="*/ 0 h 924"/>
                    <a:gd name="T11" fmla="*/ 1044 w 1044"/>
                    <a:gd name="T12" fmla="*/ 924 h 9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44" h="924">
                      <a:moveTo>
                        <a:pt x="0" y="0"/>
                      </a:moveTo>
                      <a:cubicBezTo>
                        <a:pt x="112" y="48"/>
                        <a:pt x="498" y="134"/>
                        <a:pt x="672" y="288"/>
                      </a:cubicBezTo>
                      <a:cubicBezTo>
                        <a:pt x="846" y="442"/>
                        <a:pt x="966" y="792"/>
                        <a:pt x="1044" y="924"/>
                      </a:cubicBezTo>
                    </a:path>
                  </a:pathLst>
                </a:custGeom>
                <a:noFill/>
                <a:ln w="38100">
                  <a:solidFill>
                    <a:srgbClr val="66FF33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93" name="Line 1047">
              <a:extLst>
                <a:ext uri="{FF2B5EF4-FFF2-40B4-BE49-F238E27FC236}">
                  <a16:creationId xmlns:a16="http://schemas.microsoft.com/office/drawing/2014/main" id="{15FFD508-19C2-4325-BC64-5F370B350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1983"/>
              <a:ext cx="97" cy="10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048">
              <a:extLst>
                <a:ext uri="{FF2B5EF4-FFF2-40B4-BE49-F238E27FC236}">
                  <a16:creationId xmlns:a16="http://schemas.microsoft.com/office/drawing/2014/main" id="{9BFC7A7E-51ED-4C18-A4A9-53312BB2F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2238"/>
              <a:ext cx="90" cy="6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1049">
              <a:extLst>
                <a:ext uri="{FF2B5EF4-FFF2-40B4-BE49-F238E27FC236}">
                  <a16:creationId xmlns:a16="http://schemas.microsoft.com/office/drawing/2014/main" id="{B3415335-9ADA-4383-9C11-E40D081A3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2"/>
              <a:ext cx="91" cy="5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96" name="Object 1066">
              <a:extLst>
                <a:ext uri="{FF2B5EF4-FFF2-40B4-BE49-F238E27FC236}">
                  <a16:creationId xmlns:a16="http://schemas.microsoft.com/office/drawing/2014/main" id="{ADFF0589-A338-40E2-B187-A69AF8AE9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1605"/>
            <a:ext cx="122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2" name="公式" r:id="rId3" imgW="190525" imgH="190432" progId="Equation.3">
                    <p:embed/>
                  </p:oleObj>
                </mc:Choice>
                <mc:Fallback>
                  <p:oleObj name="公式" r:id="rId3" imgW="190525" imgH="190432" progId="Equation.3">
                    <p:embed/>
                    <p:pic>
                      <p:nvPicPr>
                        <p:cNvPr id="7196" name="Object 1066">
                          <a:extLst>
                            <a:ext uri="{FF2B5EF4-FFF2-40B4-BE49-F238E27FC236}">
                              <a16:creationId xmlns:a16="http://schemas.microsoft.com/office/drawing/2014/main" id="{ADFF0589-A338-40E2-B187-A69AF8AE96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605"/>
                          <a:ext cx="122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7" name="Object 1067">
              <a:extLst>
                <a:ext uri="{FF2B5EF4-FFF2-40B4-BE49-F238E27FC236}">
                  <a16:creationId xmlns:a16="http://schemas.microsoft.com/office/drawing/2014/main" id="{9E8766B2-1576-443A-B500-6D91CBD5BF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5" y="2475"/>
            <a:ext cx="10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3" name="公式" r:id="rId5" imgW="171565" imgH="295139" progId="Equation.3">
                    <p:embed/>
                  </p:oleObj>
                </mc:Choice>
                <mc:Fallback>
                  <p:oleObj name="公式" r:id="rId5" imgW="171565" imgH="295139" progId="Equation.3">
                    <p:embed/>
                    <p:pic>
                      <p:nvPicPr>
                        <p:cNvPr id="7197" name="Object 1067">
                          <a:extLst>
                            <a:ext uri="{FF2B5EF4-FFF2-40B4-BE49-F238E27FC236}">
                              <a16:creationId xmlns:a16="http://schemas.microsoft.com/office/drawing/2014/main" id="{9E8766B2-1576-443A-B500-6D91CBD5BF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475"/>
                          <a:ext cx="109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1068">
              <a:extLst>
                <a:ext uri="{FF2B5EF4-FFF2-40B4-BE49-F238E27FC236}">
                  <a16:creationId xmlns:a16="http://schemas.microsoft.com/office/drawing/2014/main" id="{E52BC9EF-11AF-4A9A-8CCE-2DF5F0254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5" y="2070"/>
            <a:ext cx="7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4" name="公式" r:id="rId7" imgW="104896" imgH="266666" progId="Equation.3">
                    <p:embed/>
                  </p:oleObj>
                </mc:Choice>
                <mc:Fallback>
                  <p:oleObj name="公式" r:id="rId7" imgW="104896" imgH="266666" progId="Equation.3">
                    <p:embed/>
                    <p:pic>
                      <p:nvPicPr>
                        <p:cNvPr id="7198" name="Object 1068">
                          <a:extLst>
                            <a:ext uri="{FF2B5EF4-FFF2-40B4-BE49-F238E27FC236}">
                              <a16:creationId xmlns:a16="http://schemas.microsoft.com/office/drawing/2014/main" id="{E52BC9EF-11AF-4A9A-8CCE-2DF5F0254B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2070"/>
                          <a:ext cx="7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1069">
              <a:extLst>
                <a:ext uri="{FF2B5EF4-FFF2-40B4-BE49-F238E27FC236}">
                  <a16:creationId xmlns:a16="http://schemas.microsoft.com/office/drawing/2014/main" id="{21D49D2C-4E8E-4CC8-B919-1DDDCF846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0" y="1820"/>
            <a:ext cx="11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5" name="公式" r:id="rId9" imgW="181045" imgH="266666" progId="Equation.3">
                    <p:embed/>
                  </p:oleObj>
                </mc:Choice>
                <mc:Fallback>
                  <p:oleObj name="公式" r:id="rId9" imgW="181045" imgH="266666" progId="Equation.3">
                    <p:embed/>
                    <p:pic>
                      <p:nvPicPr>
                        <p:cNvPr id="7199" name="Object 1069">
                          <a:extLst>
                            <a:ext uri="{FF2B5EF4-FFF2-40B4-BE49-F238E27FC236}">
                              <a16:creationId xmlns:a16="http://schemas.microsoft.com/office/drawing/2014/main" id="{21D49D2C-4E8E-4CC8-B919-1DDDCF8462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1820"/>
                          <a:ext cx="115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1070">
              <a:extLst>
                <a:ext uri="{FF2B5EF4-FFF2-40B4-BE49-F238E27FC236}">
                  <a16:creationId xmlns:a16="http://schemas.microsoft.com/office/drawing/2014/main" id="{881F0362-1951-44F4-A90D-EEDBFC1715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9" y="2384"/>
            <a:ext cx="10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6" name="公式" r:id="rId11" imgW="152298" imgH="285648" progId="Equation.3">
                    <p:embed/>
                  </p:oleObj>
                </mc:Choice>
                <mc:Fallback>
                  <p:oleObj name="公式" r:id="rId11" imgW="152298" imgH="285648" progId="Equation.3">
                    <p:embed/>
                    <p:pic>
                      <p:nvPicPr>
                        <p:cNvPr id="7200" name="Object 1070">
                          <a:extLst>
                            <a:ext uri="{FF2B5EF4-FFF2-40B4-BE49-F238E27FC236}">
                              <a16:creationId xmlns:a16="http://schemas.microsoft.com/office/drawing/2014/main" id="{881F0362-1951-44F4-A90D-EEDBFC1715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2384"/>
                          <a:ext cx="102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1071">
              <a:extLst>
                <a:ext uri="{FF2B5EF4-FFF2-40B4-BE49-F238E27FC236}">
                  <a16:creationId xmlns:a16="http://schemas.microsoft.com/office/drawing/2014/main" id="{1E9922C3-4ADD-4205-ABCA-2E510D1038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5" y="3057"/>
            <a:ext cx="147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7" name="公式" r:id="rId13" imgW="247714" imgH="285648" progId="Equation.3">
                    <p:embed/>
                  </p:oleObj>
                </mc:Choice>
                <mc:Fallback>
                  <p:oleObj name="公式" r:id="rId13" imgW="247714" imgH="285648" progId="Equation.3">
                    <p:embed/>
                    <p:pic>
                      <p:nvPicPr>
                        <p:cNvPr id="7201" name="Object 1071">
                          <a:extLst>
                            <a:ext uri="{FF2B5EF4-FFF2-40B4-BE49-F238E27FC236}">
                              <a16:creationId xmlns:a16="http://schemas.microsoft.com/office/drawing/2014/main" id="{1E9922C3-4ADD-4205-ABCA-2E510D1038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3057"/>
                          <a:ext cx="147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1072">
              <a:extLst>
                <a:ext uri="{FF2B5EF4-FFF2-40B4-BE49-F238E27FC236}">
                  <a16:creationId xmlns:a16="http://schemas.microsoft.com/office/drawing/2014/main" id="{480E173D-BC40-49B5-B5BA-2EB7994430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1379"/>
            <a:ext cx="141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88" name="公式" r:id="rId15" imgW="228753" imgH="266666" progId="Equation.3">
                    <p:embed/>
                  </p:oleObj>
                </mc:Choice>
                <mc:Fallback>
                  <p:oleObj name="公式" r:id="rId15" imgW="228753" imgH="266666" progId="Equation.3">
                    <p:embed/>
                    <p:pic>
                      <p:nvPicPr>
                        <p:cNvPr id="7202" name="Object 1072">
                          <a:extLst>
                            <a:ext uri="{FF2B5EF4-FFF2-40B4-BE49-F238E27FC236}">
                              <a16:creationId xmlns:a16="http://schemas.microsoft.com/office/drawing/2014/main" id="{480E173D-BC40-49B5-B5BA-2EB7994430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379"/>
                          <a:ext cx="141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39" name="Rectangle 1079">
            <a:extLst>
              <a:ext uri="{FF2B5EF4-FFF2-40B4-BE49-F238E27FC236}">
                <a16:creationId xmlns:a16="http://schemas.microsoft.com/office/drawing/2014/main" id="{7AEFF362-DD1B-4B27-BF6F-1132206F7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8" y="396875"/>
            <a:ext cx="49053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solidFill>
                  <a:srgbClr val="FFFF7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例</a:t>
            </a:r>
          </a:p>
        </p:txBody>
      </p:sp>
      <p:graphicFrame>
        <p:nvGraphicFramePr>
          <p:cNvPr id="15" name="Object 1056">
            <a:extLst>
              <a:ext uri="{FF2B5EF4-FFF2-40B4-BE49-F238E27FC236}">
                <a16:creationId xmlns:a16="http://schemas.microsoft.com/office/drawing/2014/main" id="{173E0367-606C-49CD-B399-6AD20F446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662488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9" name="公式" r:id="rId17" imgW="371571" imgH="228702" progId="Equation.3">
                  <p:embed/>
                </p:oleObj>
              </mc:Choice>
              <mc:Fallback>
                <p:oleObj name="公式" r:id="rId17" imgW="371571" imgH="228702" progId="Equation.3">
                  <p:embed/>
                  <p:pic>
                    <p:nvPicPr>
                      <p:cNvPr id="15" name="Object 1056">
                        <a:extLst>
                          <a:ext uri="{FF2B5EF4-FFF2-40B4-BE49-F238E27FC236}">
                            <a16:creationId xmlns:a16="http://schemas.microsoft.com/office/drawing/2014/main" id="{173E0367-606C-49CD-B399-6AD20F446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62488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61">
            <a:extLst>
              <a:ext uri="{FF2B5EF4-FFF2-40B4-BE49-F238E27FC236}">
                <a16:creationId xmlns:a16="http://schemas.microsoft.com/office/drawing/2014/main" id="{F5034B8A-2104-4E78-A1FE-5FD3249EB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805488"/>
          <a:ext cx="419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0" name="公式" r:id="rId19" imgW="371571" imgH="228702" progId="Equation.3">
                  <p:embed/>
                </p:oleObj>
              </mc:Choice>
              <mc:Fallback>
                <p:oleObj name="公式" r:id="rId19" imgW="371571" imgH="228702" progId="Equation.3">
                  <p:embed/>
                  <p:pic>
                    <p:nvPicPr>
                      <p:cNvPr id="16" name="Object 1061">
                        <a:extLst>
                          <a:ext uri="{FF2B5EF4-FFF2-40B4-BE49-F238E27FC236}">
                            <a16:creationId xmlns:a16="http://schemas.microsoft.com/office/drawing/2014/main" id="{F5034B8A-2104-4E78-A1FE-5FD3249EB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805488"/>
                        <a:ext cx="419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73">
            <a:extLst>
              <a:ext uri="{FF2B5EF4-FFF2-40B4-BE49-F238E27FC236}">
                <a16:creationId xmlns:a16="http://schemas.microsoft.com/office/drawing/2014/main" id="{F37226EC-EB60-43EF-914F-78B5791EF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738" y="2052638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1" name="公式" r:id="rId21" imgW="742835" imgH="323918" progId="Equation.3">
                  <p:embed/>
                </p:oleObj>
              </mc:Choice>
              <mc:Fallback>
                <p:oleObj name="公式" r:id="rId21" imgW="742835" imgH="323918" progId="Equation.3">
                  <p:embed/>
                  <p:pic>
                    <p:nvPicPr>
                      <p:cNvPr id="17" name="Object 1073">
                        <a:extLst>
                          <a:ext uri="{FF2B5EF4-FFF2-40B4-BE49-F238E27FC236}">
                            <a16:creationId xmlns:a16="http://schemas.microsoft.com/office/drawing/2014/main" id="{F37226EC-EB60-43EF-914F-78B5791EF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052638"/>
                        <a:ext cx="78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74">
            <a:extLst>
              <a:ext uri="{FF2B5EF4-FFF2-40B4-BE49-F238E27FC236}">
                <a16:creationId xmlns:a16="http://schemas.microsoft.com/office/drawing/2014/main" id="{E46711CB-AAC4-4AB6-9DE2-240DAFAFF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2052638"/>
          <a:ext cx="158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2" name="公式" r:id="rId23" imgW="1543165" imgH="323918" progId="Equation.3">
                  <p:embed/>
                </p:oleObj>
              </mc:Choice>
              <mc:Fallback>
                <p:oleObj name="公式" r:id="rId23" imgW="1543165" imgH="323918" progId="Equation.3">
                  <p:embed/>
                  <p:pic>
                    <p:nvPicPr>
                      <p:cNvPr id="18" name="Object 1074">
                        <a:extLst>
                          <a:ext uri="{FF2B5EF4-FFF2-40B4-BE49-F238E27FC236}">
                            <a16:creationId xmlns:a16="http://schemas.microsoft.com/office/drawing/2014/main" id="{E46711CB-AAC4-4AB6-9DE2-240DAFAFF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052638"/>
                        <a:ext cx="158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75">
            <a:extLst>
              <a:ext uri="{FF2B5EF4-FFF2-40B4-BE49-F238E27FC236}">
                <a16:creationId xmlns:a16="http://schemas.microsoft.com/office/drawing/2014/main" id="{59EB9C1F-742C-4060-AF56-74A239316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365500"/>
          <a:ext cx="161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3" name="公式" r:id="rId25" imgW="1562125" imgH="323918" progId="Equation.3">
                  <p:embed/>
                </p:oleObj>
              </mc:Choice>
              <mc:Fallback>
                <p:oleObj name="公式" r:id="rId25" imgW="1562125" imgH="323918" progId="Equation.3">
                  <p:embed/>
                  <p:pic>
                    <p:nvPicPr>
                      <p:cNvPr id="19" name="Object 1075">
                        <a:extLst>
                          <a:ext uri="{FF2B5EF4-FFF2-40B4-BE49-F238E27FC236}">
                            <a16:creationId xmlns:a16="http://schemas.microsoft.com/office/drawing/2014/main" id="{59EB9C1F-742C-4060-AF56-74A239316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65500"/>
                        <a:ext cx="161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76">
            <a:extLst>
              <a:ext uri="{FF2B5EF4-FFF2-40B4-BE49-F238E27FC236}">
                <a16:creationId xmlns:a16="http://schemas.microsoft.com/office/drawing/2014/main" id="{A9F3F41E-5134-4B9E-B092-DB6760327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005263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4" name="公式" r:id="rId27" imgW="1238263" imgH="323918" progId="Equation.3">
                  <p:embed/>
                </p:oleObj>
              </mc:Choice>
              <mc:Fallback>
                <p:oleObj name="公式" r:id="rId27" imgW="1238263" imgH="323918" progId="Equation.3">
                  <p:embed/>
                  <p:pic>
                    <p:nvPicPr>
                      <p:cNvPr id="20" name="Object 1076">
                        <a:extLst>
                          <a:ext uri="{FF2B5EF4-FFF2-40B4-BE49-F238E27FC236}">
                            <a16:creationId xmlns:a16="http://schemas.microsoft.com/office/drawing/2014/main" id="{A9F3F41E-5134-4B9E-B092-DB6760327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128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077">
            <a:extLst>
              <a:ext uri="{FF2B5EF4-FFF2-40B4-BE49-F238E27FC236}">
                <a16:creationId xmlns:a16="http://schemas.microsoft.com/office/drawing/2014/main" id="{271AB479-8E51-491F-AEC0-A9FFBC45E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5725" y="5765800"/>
          <a:ext cx="160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5" name="公式" r:id="rId29" imgW="1552645" imgH="333409" progId="Equation.3">
                  <p:embed/>
                </p:oleObj>
              </mc:Choice>
              <mc:Fallback>
                <p:oleObj name="公式" r:id="rId29" imgW="1552645" imgH="333409" progId="Equation.3">
                  <p:embed/>
                  <p:pic>
                    <p:nvPicPr>
                      <p:cNvPr id="21" name="Object 1077">
                        <a:extLst>
                          <a:ext uri="{FF2B5EF4-FFF2-40B4-BE49-F238E27FC236}">
                            <a16:creationId xmlns:a16="http://schemas.microsoft.com/office/drawing/2014/main" id="{271AB479-8E51-491F-AEC0-A9FFBC45E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5765800"/>
                        <a:ext cx="160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78">
            <a:extLst>
              <a:ext uri="{FF2B5EF4-FFF2-40B4-BE49-F238E27FC236}">
                <a16:creationId xmlns:a16="http://schemas.microsoft.com/office/drawing/2014/main" id="{5A2D355E-AC5E-4DD0-85DC-0AB6DF46D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5765800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6" name="公式" r:id="rId31" imgW="1238263" imgH="333409" progId="Equation.3">
                  <p:embed/>
                </p:oleObj>
              </mc:Choice>
              <mc:Fallback>
                <p:oleObj name="公式" r:id="rId31" imgW="1238263" imgH="333409" progId="Equation.3">
                  <p:embed/>
                  <p:pic>
                    <p:nvPicPr>
                      <p:cNvPr id="22" name="Object 1078">
                        <a:extLst>
                          <a:ext uri="{FF2B5EF4-FFF2-40B4-BE49-F238E27FC236}">
                            <a16:creationId xmlns:a16="http://schemas.microsoft.com/office/drawing/2014/main" id="{5A2D355E-AC5E-4DD0-85DC-0AB6DF46D0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765800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85">
            <a:extLst>
              <a:ext uri="{FF2B5EF4-FFF2-40B4-BE49-F238E27FC236}">
                <a16:creationId xmlns:a16="http://schemas.microsoft.com/office/drawing/2014/main" id="{44C8F9AB-5EDC-49A5-83D6-CCD16AEC9799}"/>
              </a:ext>
            </a:extLst>
          </p:cNvPr>
          <p:cNvGraphicFramePr>
            <a:graphicFrameLocks/>
          </p:cNvGraphicFramePr>
          <p:nvPr/>
        </p:nvGraphicFramePr>
        <p:xfrm>
          <a:off x="5264150" y="4768850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7" name="Equation" r:id="rId33" imgW="247714" imgH="266666" progId="Equation.DSMT4">
                  <p:embed/>
                </p:oleObj>
              </mc:Choice>
              <mc:Fallback>
                <p:oleObj name="Equation" r:id="rId33" imgW="247714" imgH="266666" progId="Equation.DSMT4">
                  <p:embed/>
                  <p:pic>
                    <p:nvPicPr>
                      <p:cNvPr id="23" name="Object 1085">
                        <a:extLst>
                          <a:ext uri="{FF2B5EF4-FFF2-40B4-BE49-F238E27FC236}">
                            <a16:creationId xmlns:a16="http://schemas.microsoft.com/office/drawing/2014/main" id="{44C8F9AB-5EDC-49A5-83D6-CCD16AEC979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4768850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灯片编号占位符 1">
            <a:extLst>
              <a:ext uri="{FF2B5EF4-FFF2-40B4-BE49-F238E27FC236}">
                <a16:creationId xmlns:a16="http://schemas.microsoft.com/office/drawing/2014/main" id="{DE27BC5F-907B-481B-B074-5DD683CB67A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CB0C28-A7B7-44B6-A983-1E5BC34D0C16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7495337-C2A9-44E3-8FCB-42BF7A1C1ED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30007" y="3750469"/>
            <a:ext cx="1930400" cy="1587"/>
          </a:xfrm>
          <a:prstGeom prst="line">
            <a:avLst/>
          </a:prstGeom>
          <a:noFill/>
          <a:ln w="31750" algn="ctr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2E04178-AA12-4623-9058-6421888EA8E7}"/>
              </a:ext>
            </a:extLst>
          </p:cNvPr>
          <p:cNvCxnSpPr>
            <a:cxnSpLocks noChangeShapeType="1"/>
            <a:stCxn id="7205" idx="2"/>
          </p:cNvCxnSpPr>
          <p:nvPr/>
        </p:nvCxnSpPr>
        <p:spPr bwMode="auto">
          <a:xfrm flipH="1">
            <a:off x="7572375" y="4089400"/>
            <a:ext cx="6350" cy="625475"/>
          </a:xfrm>
          <a:prstGeom prst="line">
            <a:avLst/>
          </a:prstGeom>
          <a:noFill/>
          <a:ln w="31750" algn="ctr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210" grpId="0"/>
      <p:bldP spid="93213" grpId="0"/>
      <p:bldP spid="93217" grpId="0"/>
      <p:bldP spid="93218" grpId="0"/>
      <p:bldP spid="93222" grpId="0"/>
      <p:bldP spid="93225" grpId="0"/>
      <p:bldP spid="9323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22813</TotalTime>
  <Words>892</Words>
  <Application>Microsoft Office PowerPoint</Application>
  <PresentationFormat>全屏显示(4:3)</PresentationFormat>
  <Paragraphs>162</Paragraphs>
  <Slides>13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Monotype Sorts</vt:lpstr>
      <vt:lpstr>仿宋_GB2312</vt:lpstr>
      <vt:lpstr>黑体</vt:lpstr>
      <vt:lpstr>华文仿宋</vt:lpstr>
      <vt:lpstr>华文行楷</vt:lpstr>
      <vt:lpstr>楷体_GB2312</vt:lpstr>
      <vt:lpstr>宋体</vt:lpstr>
      <vt:lpstr>Arial</vt:lpstr>
      <vt:lpstr>Cambria Math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1395</cp:revision>
  <cp:lastPrinted>2022-11-07T08:41:52Z</cp:lastPrinted>
  <dcterms:created xsi:type="dcterms:W3CDTF">1998-11-21T01:35:42Z</dcterms:created>
  <dcterms:modified xsi:type="dcterms:W3CDTF">2022-11-08T02:12:01Z</dcterms:modified>
</cp:coreProperties>
</file>