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9" r:id="rId2"/>
    <p:sldId id="553" r:id="rId3"/>
    <p:sldId id="539" r:id="rId4"/>
    <p:sldId id="540" r:id="rId5"/>
    <p:sldId id="512" r:id="rId6"/>
    <p:sldId id="513" r:id="rId7"/>
    <p:sldId id="514" r:id="rId8"/>
    <p:sldId id="524" r:id="rId9"/>
    <p:sldId id="549" r:id="rId10"/>
    <p:sldId id="550" r:id="rId11"/>
    <p:sldId id="551" r:id="rId12"/>
    <p:sldId id="552" r:id="rId13"/>
    <p:sldId id="556" r:id="rId14"/>
    <p:sldId id="541" r:id="rId15"/>
    <p:sldId id="542" r:id="rId16"/>
    <p:sldId id="525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10" Type="http://schemas.openxmlformats.org/officeDocument/2006/relationships/image" Target="../media/image146.emf"/><Relationship Id="rId4" Type="http://schemas.openxmlformats.org/officeDocument/2006/relationships/image" Target="../media/image140.emf"/><Relationship Id="rId9" Type="http://schemas.openxmlformats.org/officeDocument/2006/relationships/image" Target="../media/image14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12" Type="http://schemas.openxmlformats.org/officeDocument/2006/relationships/image" Target="../media/image158.e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11" Type="http://schemas.openxmlformats.org/officeDocument/2006/relationships/image" Target="../media/image157.emf"/><Relationship Id="rId5" Type="http://schemas.openxmlformats.org/officeDocument/2006/relationships/image" Target="../media/image151.emf"/><Relationship Id="rId10" Type="http://schemas.openxmlformats.org/officeDocument/2006/relationships/image" Target="../media/image156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71.emf"/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12" Type="http://schemas.openxmlformats.org/officeDocument/2006/relationships/image" Target="../media/image170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11" Type="http://schemas.openxmlformats.org/officeDocument/2006/relationships/image" Target="../media/image169.emf"/><Relationship Id="rId5" Type="http://schemas.openxmlformats.org/officeDocument/2006/relationships/image" Target="../media/image163.emf"/><Relationship Id="rId10" Type="http://schemas.openxmlformats.org/officeDocument/2006/relationships/image" Target="../media/image168.emf"/><Relationship Id="rId4" Type="http://schemas.openxmlformats.org/officeDocument/2006/relationships/image" Target="../media/image162.emf"/><Relationship Id="rId9" Type="http://schemas.openxmlformats.org/officeDocument/2006/relationships/image" Target="../media/image167.emf"/><Relationship Id="rId14" Type="http://schemas.openxmlformats.org/officeDocument/2006/relationships/image" Target="../media/image17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18" Type="http://schemas.openxmlformats.org/officeDocument/2006/relationships/image" Target="../media/image3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17" Type="http://schemas.openxmlformats.org/officeDocument/2006/relationships/image" Target="../media/image37.emf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5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0" Type="http://schemas.openxmlformats.org/officeDocument/2006/relationships/image" Target="../media/image48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emf"/><Relationship Id="rId18" Type="http://schemas.openxmlformats.org/officeDocument/2006/relationships/image" Target="../media/image87.emf"/><Relationship Id="rId26" Type="http://schemas.openxmlformats.org/officeDocument/2006/relationships/image" Target="../media/image95.emf"/><Relationship Id="rId3" Type="http://schemas.openxmlformats.org/officeDocument/2006/relationships/image" Target="../media/image72.emf"/><Relationship Id="rId21" Type="http://schemas.openxmlformats.org/officeDocument/2006/relationships/image" Target="../media/image90.emf"/><Relationship Id="rId34" Type="http://schemas.openxmlformats.org/officeDocument/2006/relationships/image" Target="../media/image103.emf"/><Relationship Id="rId7" Type="http://schemas.openxmlformats.org/officeDocument/2006/relationships/image" Target="../media/image76.emf"/><Relationship Id="rId12" Type="http://schemas.openxmlformats.org/officeDocument/2006/relationships/image" Target="../media/image81.emf"/><Relationship Id="rId17" Type="http://schemas.openxmlformats.org/officeDocument/2006/relationships/image" Target="../media/image86.emf"/><Relationship Id="rId25" Type="http://schemas.openxmlformats.org/officeDocument/2006/relationships/image" Target="../media/image94.emf"/><Relationship Id="rId33" Type="http://schemas.openxmlformats.org/officeDocument/2006/relationships/image" Target="../media/image102.emf"/><Relationship Id="rId2" Type="http://schemas.openxmlformats.org/officeDocument/2006/relationships/image" Target="../media/image71.emf"/><Relationship Id="rId16" Type="http://schemas.openxmlformats.org/officeDocument/2006/relationships/image" Target="../media/image85.emf"/><Relationship Id="rId20" Type="http://schemas.openxmlformats.org/officeDocument/2006/relationships/image" Target="../media/image89.emf"/><Relationship Id="rId29" Type="http://schemas.openxmlformats.org/officeDocument/2006/relationships/image" Target="../media/image98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11" Type="http://schemas.openxmlformats.org/officeDocument/2006/relationships/image" Target="../media/image80.emf"/><Relationship Id="rId24" Type="http://schemas.openxmlformats.org/officeDocument/2006/relationships/image" Target="../media/image93.emf"/><Relationship Id="rId32" Type="http://schemas.openxmlformats.org/officeDocument/2006/relationships/image" Target="../media/image101.emf"/><Relationship Id="rId5" Type="http://schemas.openxmlformats.org/officeDocument/2006/relationships/image" Target="../media/image74.emf"/><Relationship Id="rId15" Type="http://schemas.openxmlformats.org/officeDocument/2006/relationships/image" Target="../media/image84.emf"/><Relationship Id="rId23" Type="http://schemas.openxmlformats.org/officeDocument/2006/relationships/image" Target="../media/image92.emf"/><Relationship Id="rId28" Type="http://schemas.openxmlformats.org/officeDocument/2006/relationships/image" Target="../media/image97.emf"/><Relationship Id="rId10" Type="http://schemas.openxmlformats.org/officeDocument/2006/relationships/image" Target="../media/image79.emf"/><Relationship Id="rId19" Type="http://schemas.openxmlformats.org/officeDocument/2006/relationships/image" Target="../media/image88.emf"/><Relationship Id="rId31" Type="http://schemas.openxmlformats.org/officeDocument/2006/relationships/image" Target="../media/image100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Relationship Id="rId14" Type="http://schemas.openxmlformats.org/officeDocument/2006/relationships/image" Target="../media/image83.emf"/><Relationship Id="rId22" Type="http://schemas.openxmlformats.org/officeDocument/2006/relationships/image" Target="../media/image91.emf"/><Relationship Id="rId27" Type="http://schemas.openxmlformats.org/officeDocument/2006/relationships/image" Target="../media/image96.emf"/><Relationship Id="rId30" Type="http://schemas.openxmlformats.org/officeDocument/2006/relationships/image" Target="../media/image99.emf"/><Relationship Id="rId8" Type="http://schemas.openxmlformats.org/officeDocument/2006/relationships/image" Target="../media/image7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3" Type="http://schemas.openxmlformats.org/officeDocument/2006/relationships/image" Target="../media/image109.emf"/><Relationship Id="rId7" Type="http://schemas.openxmlformats.org/officeDocument/2006/relationships/image" Target="../media/image113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10" Type="http://schemas.openxmlformats.org/officeDocument/2006/relationships/image" Target="../media/image116.emf"/><Relationship Id="rId4" Type="http://schemas.openxmlformats.org/officeDocument/2006/relationships/image" Target="../media/image110.emf"/><Relationship Id="rId9" Type="http://schemas.openxmlformats.org/officeDocument/2006/relationships/image" Target="../media/image1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1E0C08A-C7D8-4C9D-ABF4-BF37854131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399EAB-6E20-4A10-9650-CEBD332A80DD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DB959C7-5E15-499D-ABDB-105236F25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E3791CD-7900-4320-BD05-FFC29E275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F096E87-B94E-4412-BDFC-A7F4F6B879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F2FFE67-E715-4084-BF43-DD9F7DB78C0A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C6BA3C3-F8A8-4B69-8F70-B6B83DF0E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FE227DA-8BF2-4759-BD10-FBC187F54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7D9E3CA-CF44-4F19-B8B8-345FBAF79B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2E93471-E969-4014-BB79-D3E94C56D807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B355701-956D-473F-BC60-7A3146C99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CD877EC-1548-4A44-9626-0E2F2C499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8772454-13D5-46BA-8EF0-E31730FED3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0BA054F-5B48-4423-8675-EE7C6FC260E2}" type="slidenum">
              <a:rPr lang="en-US" altLang="zh-CN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C658C93-FD88-4242-9344-0D40B2EFF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047A05E-9A2D-43C5-8861-876A474C6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4.e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e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emf"/><Relationship Id="rId20" Type="http://schemas.openxmlformats.org/officeDocument/2006/relationships/image" Target="../media/image11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0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2.emf"/><Relationship Id="rId22" Type="http://schemas.openxmlformats.org/officeDocument/2006/relationships/image" Target="../media/image1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emf"/><Relationship Id="rId20" Type="http://schemas.openxmlformats.org/officeDocument/2006/relationships/image" Target="../media/image125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9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image" Target="../media/image141.emf"/><Relationship Id="rId18" Type="http://schemas.openxmlformats.org/officeDocument/2006/relationships/oleObject" Target="../embeddings/oleObject143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45.emf"/><Relationship Id="rId7" Type="http://schemas.openxmlformats.org/officeDocument/2006/relationships/image" Target="../media/image138.emf"/><Relationship Id="rId12" Type="http://schemas.openxmlformats.org/officeDocument/2006/relationships/oleObject" Target="../embeddings/oleObject140.bin"/><Relationship Id="rId17" Type="http://schemas.openxmlformats.org/officeDocument/2006/relationships/image" Target="../media/image14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2.bin"/><Relationship Id="rId20" Type="http://schemas.openxmlformats.org/officeDocument/2006/relationships/oleObject" Target="../embeddings/oleObject14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7.bin"/><Relationship Id="rId11" Type="http://schemas.openxmlformats.org/officeDocument/2006/relationships/image" Target="../media/image140.emf"/><Relationship Id="rId5" Type="http://schemas.openxmlformats.org/officeDocument/2006/relationships/image" Target="../media/image137.emf"/><Relationship Id="rId15" Type="http://schemas.openxmlformats.org/officeDocument/2006/relationships/image" Target="../media/image142.emf"/><Relationship Id="rId23" Type="http://schemas.openxmlformats.org/officeDocument/2006/relationships/image" Target="../media/image146.emf"/><Relationship Id="rId10" Type="http://schemas.openxmlformats.org/officeDocument/2006/relationships/oleObject" Target="../embeddings/oleObject139.bin"/><Relationship Id="rId19" Type="http://schemas.openxmlformats.org/officeDocument/2006/relationships/image" Target="../media/image144.e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9.emf"/><Relationship Id="rId14" Type="http://schemas.openxmlformats.org/officeDocument/2006/relationships/oleObject" Target="../embeddings/oleObject141.bin"/><Relationship Id="rId22" Type="http://schemas.openxmlformats.org/officeDocument/2006/relationships/oleObject" Target="../embeddings/oleObject1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54.emf"/><Relationship Id="rId26" Type="http://schemas.openxmlformats.org/officeDocument/2006/relationships/image" Target="../media/image158.e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7.e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52.emf"/><Relationship Id="rId22" Type="http://schemas.openxmlformats.org/officeDocument/2006/relationships/image" Target="../media/image15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6.emf"/><Relationship Id="rId26" Type="http://schemas.openxmlformats.org/officeDocument/2006/relationships/oleObject" Target="../embeddings/oleObject169.bin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3.emf"/><Relationship Id="rId17" Type="http://schemas.openxmlformats.org/officeDocument/2006/relationships/oleObject" Target="../embeddings/oleObject165.bin"/><Relationship Id="rId25" Type="http://schemas.openxmlformats.org/officeDocument/2006/relationships/image" Target="../media/image173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20" Type="http://schemas.openxmlformats.org/officeDocument/2006/relationships/image" Target="../media/image167.emf"/><Relationship Id="rId29" Type="http://schemas.openxmlformats.org/officeDocument/2006/relationships/image" Target="../media/image17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9.e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oleObject" Target="../embeddings/oleObject170.bin"/><Relationship Id="rId10" Type="http://schemas.openxmlformats.org/officeDocument/2006/relationships/image" Target="../media/image162.emf"/><Relationship Id="rId19" Type="http://schemas.openxmlformats.org/officeDocument/2006/relationships/oleObject" Target="../embeddings/oleObject166.bin"/><Relationship Id="rId31" Type="http://schemas.openxmlformats.org/officeDocument/2006/relationships/image" Target="../media/image17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64.emf"/><Relationship Id="rId22" Type="http://schemas.openxmlformats.org/officeDocument/2006/relationships/image" Target="../media/image168.emf"/><Relationship Id="rId27" Type="http://schemas.openxmlformats.org/officeDocument/2006/relationships/image" Target="../media/image170.emf"/><Relationship Id="rId30" Type="http://schemas.openxmlformats.org/officeDocument/2006/relationships/oleObject" Target="../embeddings/oleObject17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5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4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e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4.bin"/><Relationship Id="rId41" Type="http://schemas.openxmlformats.org/officeDocument/2006/relationships/image" Target="../media/image2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0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oleObject" Target="../embeddings/oleObject35.bin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3.e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37.emf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oleObject" Target="../embeddings/oleObject32.bin"/><Relationship Id="rId36" Type="http://schemas.openxmlformats.org/officeDocument/2006/relationships/oleObject" Target="../embeddings/oleObject36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2.emf"/><Relationship Id="rId30" Type="http://schemas.openxmlformats.org/officeDocument/2006/relationships/oleObject" Target="../embeddings/oleObject33.bin"/><Relationship Id="rId35" Type="http://schemas.openxmlformats.org/officeDocument/2006/relationships/image" Target="../media/image36.emf"/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6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20" Type="http://schemas.openxmlformats.org/officeDocument/2006/relationships/image" Target="../media/image4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9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emf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65.emf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4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1.emf"/><Relationship Id="rId21" Type="http://schemas.openxmlformats.org/officeDocument/2006/relationships/oleObject" Target="../embeddings/oleObject78.bin"/><Relationship Id="rId42" Type="http://schemas.openxmlformats.org/officeDocument/2006/relationships/image" Target="../media/image89.emf"/><Relationship Id="rId47" Type="http://schemas.openxmlformats.org/officeDocument/2006/relationships/oleObject" Target="../embeddings/oleObject91.bin"/><Relationship Id="rId63" Type="http://schemas.openxmlformats.org/officeDocument/2006/relationships/oleObject" Target="../embeddings/oleObject99.bin"/><Relationship Id="rId68" Type="http://schemas.openxmlformats.org/officeDocument/2006/relationships/image" Target="../media/image102.emf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29" Type="http://schemas.openxmlformats.org/officeDocument/2006/relationships/oleObject" Target="../embeddings/oleObject82.bin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80.emf"/><Relationship Id="rId32" Type="http://schemas.openxmlformats.org/officeDocument/2006/relationships/image" Target="../media/image84.emf"/><Relationship Id="rId37" Type="http://schemas.openxmlformats.org/officeDocument/2006/relationships/oleObject" Target="../embeddings/oleObject86.bin"/><Relationship Id="rId40" Type="http://schemas.openxmlformats.org/officeDocument/2006/relationships/image" Target="../media/image88.emf"/><Relationship Id="rId45" Type="http://schemas.openxmlformats.org/officeDocument/2006/relationships/oleObject" Target="../embeddings/oleObject90.bin"/><Relationship Id="rId53" Type="http://schemas.openxmlformats.org/officeDocument/2006/relationships/oleObject" Target="../embeddings/oleObject94.bin"/><Relationship Id="rId58" Type="http://schemas.openxmlformats.org/officeDocument/2006/relationships/image" Target="../media/image97.emf"/><Relationship Id="rId66" Type="http://schemas.openxmlformats.org/officeDocument/2006/relationships/image" Target="../media/image101.emf"/><Relationship Id="rId5" Type="http://schemas.openxmlformats.org/officeDocument/2006/relationships/oleObject" Target="../embeddings/oleObject70.bin"/><Relationship Id="rId61" Type="http://schemas.openxmlformats.org/officeDocument/2006/relationships/oleObject" Target="../embeddings/oleObject98.bin"/><Relationship Id="rId19" Type="http://schemas.openxmlformats.org/officeDocument/2006/relationships/oleObject" Target="../embeddings/oleObject77.bin"/><Relationship Id="rId14" Type="http://schemas.openxmlformats.org/officeDocument/2006/relationships/image" Target="../media/image75.emf"/><Relationship Id="rId22" Type="http://schemas.openxmlformats.org/officeDocument/2006/relationships/image" Target="../media/image79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3.emf"/><Relationship Id="rId35" Type="http://schemas.openxmlformats.org/officeDocument/2006/relationships/oleObject" Target="../embeddings/oleObject85.bin"/><Relationship Id="rId43" Type="http://schemas.openxmlformats.org/officeDocument/2006/relationships/oleObject" Target="../embeddings/oleObject89.bin"/><Relationship Id="rId48" Type="http://schemas.openxmlformats.org/officeDocument/2006/relationships/image" Target="../media/image92.emf"/><Relationship Id="rId56" Type="http://schemas.openxmlformats.org/officeDocument/2006/relationships/image" Target="../media/image96.emf"/><Relationship Id="rId64" Type="http://schemas.openxmlformats.org/officeDocument/2006/relationships/image" Target="../media/image100.emf"/><Relationship Id="rId69" Type="http://schemas.openxmlformats.org/officeDocument/2006/relationships/oleObject" Target="../embeddings/oleObject102.bin"/><Relationship Id="rId8" Type="http://schemas.openxmlformats.org/officeDocument/2006/relationships/image" Target="../media/image72.emf"/><Relationship Id="rId51" Type="http://schemas.openxmlformats.org/officeDocument/2006/relationships/oleObject" Target="../embeddings/oleObject93.bin"/><Relationship Id="rId3" Type="http://schemas.openxmlformats.org/officeDocument/2006/relationships/oleObject" Target="../embeddings/oleObject69.bin"/><Relationship Id="rId12" Type="http://schemas.openxmlformats.org/officeDocument/2006/relationships/image" Target="../media/image74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87.emf"/><Relationship Id="rId46" Type="http://schemas.openxmlformats.org/officeDocument/2006/relationships/image" Target="../media/image91.emf"/><Relationship Id="rId59" Type="http://schemas.openxmlformats.org/officeDocument/2006/relationships/oleObject" Target="../embeddings/oleObject97.bin"/><Relationship Id="rId67" Type="http://schemas.openxmlformats.org/officeDocument/2006/relationships/oleObject" Target="../embeddings/oleObject101.bin"/><Relationship Id="rId20" Type="http://schemas.openxmlformats.org/officeDocument/2006/relationships/image" Target="../media/image78.emf"/><Relationship Id="rId41" Type="http://schemas.openxmlformats.org/officeDocument/2006/relationships/oleObject" Target="../embeddings/oleObject88.bin"/><Relationship Id="rId54" Type="http://schemas.openxmlformats.org/officeDocument/2006/relationships/image" Target="../media/image95.emf"/><Relationship Id="rId62" Type="http://schemas.openxmlformats.org/officeDocument/2006/relationships/image" Target="../media/image99.emf"/><Relationship Id="rId70" Type="http://schemas.openxmlformats.org/officeDocument/2006/relationships/image" Target="../media/image10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emf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2.emf"/><Relationship Id="rId36" Type="http://schemas.openxmlformats.org/officeDocument/2006/relationships/image" Target="../media/image86.emf"/><Relationship Id="rId49" Type="http://schemas.openxmlformats.org/officeDocument/2006/relationships/oleObject" Target="../embeddings/oleObject92.bin"/><Relationship Id="rId57" Type="http://schemas.openxmlformats.org/officeDocument/2006/relationships/oleObject" Target="../embeddings/oleObject96.bin"/><Relationship Id="rId10" Type="http://schemas.openxmlformats.org/officeDocument/2006/relationships/image" Target="../media/image73.emf"/><Relationship Id="rId31" Type="http://schemas.openxmlformats.org/officeDocument/2006/relationships/oleObject" Target="../embeddings/oleObject83.bin"/><Relationship Id="rId44" Type="http://schemas.openxmlformats.org/officeDocument/2006/relationships/image" Target="../media/image90.emf"/><Relationship Id="rId52" Type="http://schemas.openxmlformats.org/officeDocument/2006/relationships/image" Target="../media/image94.emf"/><Relationship Id="rId60" Type="http://schemas.openxmlformats.org/officeDocument/2006/relationships/image" Target="../media/image98.emf"/><Relationship Id="rId65" Type="http://schemas.openxmlformats.org/officeDocument/2006/relationships/oleObject" Target="../embeddings/oleObject100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2.bin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7.emf"/><Relationship Id="rId39" Type="http://schemas.openxmlformats.org/officeDocument/2006/relationships/oleObject" Target="../embeddings/oleObject87.bin"/><Relationship Id="rId34" Type="http://schemas.openxmlformats.org/officeDocument/2006/relationships/image" Target="../media/image85.emf"/><Relationship Id="rId50" Type="http://schemas.openxmlformats.org/officeDocument/2006/relationships/image" Target="../media/image93.emf"/><Relationship Id="rId55" Type="http://schemas.openxmlformats.org/officeDocument/2006/relationships/oleObject" Target="../embeddings/oleObject9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Nov. </a:t>
            </a:r>
            <a:r>
              <a:rPr lang="en-US" altLang="zh-CN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10, </a:t>
            </a: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F4C1FBB6-49FC-4F16-878E-255842FF5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42875"/>
            <a:ext cx="80502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温度为 </a:t>
            </a:r>
            <a:r>
              <a:rPr lang="en-US" altLang="zh-CN">
                <a:solidFill>
                  <a:srgbClr val="FFFF00"/>
                </a:solidFill>
              </a:rPr>
              <a:t>25 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℃</a:t>
            </a:r>
            <a:r>
              <a:rPr lang="zh-CN" altLang="en-US">
                <a:solidFill>
                  <a:schemeClr val="bg1"/>
                </a:solidFill>
              </a:rPr>
              <a:t>，压强为 </a:t>
            </a:r>
            <a:r>
              <a:rPr lang="en-US" altLang="zh-CN">
                <a:solidFill>
                  <a:srgbClr val="FFFF00"/>
                </a:solidFill>
              </a:rPr>
              <a:t>1 atm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rgbClr val="FFFF00"/>
                </a:solidFill>
              </a:rPr>
              <a:t>1 mol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刚性双原子分子理想气体经等温过程体积膨胀至原来的 </a:t>
            </a:r>
            <a:r>
              <a:rPr lang="en-US" altLang="zh-CN">
                <a:solidFill>
                  <a:srgbClr val="FFFF00"/>
                </a:solidFill>
              </a:rPr>
              <a:t>3 </a:t>
            </a:r>
            <a:r>
              <a:rPr lang="zh-CN" altLang="en-US">
                <a:solidFill>
                  <a:schemeClr val="bg1"/>
                </a:solidFill>
              </a:rPr>
              <a:t>倍。        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196968F-7632-4B64-9AC5-BF55ABA8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084263"/>
            <a:ext cx="81470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该过程中气体对外所作的功？  </a:t>
            </a: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若气体经绝热过程体积膨胀至原来的 </a:t>
            </a:r>
            <a:r>
              <a:rPr lang="en-US" altLang="zh-CN">
                <a:solidFill>
                  <a:srgbClr val="FFFF00"/>
                </a:solidFill>
              </a:rPr>
              <a:t>3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倍，气体对外所作的功？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E3B3DB16-638E-4694-A6DA-ECF32767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09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4A332258-B2FF-407F-8B40-A40E2EB10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43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7BC0156E-8A71-44BD-BAD5-1B223558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79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sp>
        <p:nvSpPr>
          <p:cNvPr id="22535" name="Arc 7">
            <a:extLst>
              <a:ext uri="{FF2B5EF4-FFF2-40B4-BE49-F238E27FC236}">
                <a16:creationId xmlns:a16="http://schemas.microsoft.com/office/drawing/2014/main" id="{6392CCA0-10E7-4003-81E5-8AD67E42A02C}"/>
              </a:ext>
            </a:extLst>
          </p:cNvPr>
          <p:cNvSpPr>
            <a:spLocks noChangeAspect="1"/>
          </p:cNvSpPr>
          <p:nvPr/>
        </p:nvSpPr>
        <p:spPr bwMode="auto">
          <a:xfrm rot="-871638">
            <a:off x="6699250" y="3359150"/>
            <a:ext cx="1400175" cy="1795463"/>
          </a:xfrm>
          <a:custGeom>
            <a:avLst/>
            <a:gdLst>
              <a:gd name="T0" fmla="*/ 2147483646 w 21600"/>
              <a:gd name="T1" fmla="*/ 2147483646 h 21058"/>
              <a:gd name="T2" fmla="*/ 0 w 21600"/>
              <a:gd name="T3" fmla="*/ 0 h 21058"/>
              <a:gd name="T4" fmla="*/ 2147483646 w 21600"/>
              <a:gd name="T5" fmla="*/ 2147483646 h 21058"/>
              <a:gd name="T6" fmla="*/ 0 60000 65536"/>
              <a:gd name="T7" fmla="*/ 0 60000 65536"/>
              <a:gd name="T8" fmla="*/ 0 60000 65536"/>
              <a:gd name="T9" fmla="*/ 0 w 21600"/>
              <a:gd name="T10" fmla="*/ 0 h 21058"/>
              <a:gd name="T11" fmla="*/ 21600 w 21600"/>
              <a:gd name="T12" fmla="*/ 21058 h 210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058" fill="none" extrusionOk="0">
                <a:moveTo>
                  <a:pt x="16744" y="21058"/>
                </a:moveTo>
                <a:cubicBezTo>
                  <a:pt x="6943" y="18797"/>
                  <a:pt x="0" y="10069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21058" stroke="0" extrusionOk="0">
                <a:moveTo>
                  <a:pt x="16744" y="21058"/>
                </a:moveTo>
                <a:cubicBezTo>
                  <a:pt x="6943" y="18797"/>
                  <a:pt x="0" y="10069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16744" y="21058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Arc 8">
            <a:extLst>
              <a:ext uri="{FF2B5EF4-FFF2-40B4-BE49-F238E27FC236}">
                <a16:creationId xmlns:a16="http://schemas.microsoft.com/office/drawing/2014/main" id="{85AE8B97-B9E7-4E39-978E-F3639E309373}"/>
              </a:ext>
            </a:extLst>
          </p:cNvPr>
          <p:cNvSpPr>
            <a:spLocks noChangeAspect="1"/>
          </p:cNvSpPr>
          <p:nvPr/>
        </p:nvSpPr>
        <p:spPr bwMode="auto">
          <a:xfrm>
            <a:off x="6500813" y="2924175"/>
            <a:ext cx="1497012" cy="1830388"/>
          </a:xfrm>
          <a:custGeom>
            <a:avLst/>
            <a:gdLst>
              <a:gd name="T0" fmla="*/ 2147483646 w 20789"/>
              <a:gd name="T1" fmla="*/ 2147483646 h 21600"/>
              <a:gd name="T2" fmla="*/ 0 w 20789"/>
              <a:gd name="T3" fmla="*/ 2147483646 h 21600"/>
              <a:gd name="T4" fmla="*/ 2147483646 w 20789"/>
              <a:gd name="T5" fmla="*/ 0 h 21600"/>
              <a:gd name="T6" fmla="*/ 0 60000 65536"/>
              <a:gd name="T7" fmla="*/ 0 60000 65536"/>
              <a:gd name="T8" fmla="*/ 0 60000 65536"/>
              <a:gd name="T9" fmla="*/ 0 w 20789"/>
              <a:gd name="T10" fmla="*/ 0 h 21600"/>
              <a:gd name="T11" fmla="*/ 20789 w 2078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89" h="21600" fill="none" extrusionOk="0">
                <a:moveTo>
                  <a:pt x="20789" y="21592"/>
                </a:moveTo>
                <a:cubicBezTo>
                  <a:pt x="20598" y="21597"/>
                  <a:pt x="20408" y="21599"/>
                  <a:pt x="20218" y="21600"/>
                </a:cubicBezTo>
                <a:cubicBezTo>
                  <a:pt x="11221" y="21600"/>
                  <a:pt x="3166" y="16023"/>
                  <a:pt x="0" y="7602"/>
                </a:cubicBezTo>
              </a:path>
              <a:path w="20789" h="21600" stroke="0" extrusionOk="0">
                <a:moveTo>
                  <a:pt x="20789" y="21592"/>
                </a:moveTo>
                <a:cubicBezTo>
                  <a:pt x="20598" y="21597"/>
                  <a:pt x="20408" y="21599"/>
                  <a:pt x="20218" y="21600"/>
                </a:cubicBezTo>
                <a:cubicBezTo>
                  <a:pt x="11221" y="21600"/>
                  <a:pt x="3166" y="16023"/>
                  <a:pt x="0" y="7602"/>
                </a:cubicBezTo>
                <a:lnTo>
                  <a:pt x="20218" y="0"/>
                </a:lnTo>
                <a:lnTo>
                  <a:pt x="20789" y="21592"/>
                </a:lnTo>
                <a:close/>
              </a:path>
            </a:pathLst>
          </a:custGeom>
          <a:noFill/>
          <a:ln w="38100">
            <a:solidFill>
              <a:srgbClr val="FC5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F544A663-E9E9-4BBE-9937-2877CCF83238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3000375"/>
            <a:ext cx="3316287" cy="2952750"/>
            <a:chOff x="3375" y="2024"/>
            <a:chExt cx="2089" cy="1860"/>
          </a:xfrm>
        </p:grpSpPr>
        <p:sp>
          <p:nvSpPr>
            <p:cNvPr id="7195" name="Line 10">
              <a:extLst>
                <a:ext uri="{FF2B5EF4-FFF2-40B4-BE49-F238E27FC236}">
                  <a16:creationId xmlns:a16="http://schemas.microsoft.com/office/drawing/2014/main" id="{64864462-81CC-432E-8B59-432566C79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596"/>
              <a:ext cx="1791" cy="1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11">
              <a:extLst>
                <a:ext uri="{FF2B5EF4-FFF2-40B4-BE49-F238E27FC236}">
                  <a16:creationId xmlns:a16="http://schemas.microsoft.com/office/drawing/2014/main" id="{72DDE808-43A5-49AD-820D-371479461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160"/>
              <a:ext cx="11" cy="145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Text Box 12">
              <a:extLst>
                <a:ext uri="{FF2B5EF4-FFF2-40B4-BE49-F238E27FC236}">
                  <a16:creationId xmlns:a16="http://schemas.microsoft.com/office/drawing/2014/main" id="{1A2C20AA-3EB7-448A-A206-DDCE860A9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35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7198" name="Text Box 13">
              <a:extLst>
                <a:ext uri="{FF2B5EF4-FFF2-40B4-BE49-F238E27FC236}">
                  <a16:creationId xmlns:a16="http://schemas.microsoft.com/office/drawing/2014/main" id="{3AD407D6-4628-4676-9413-25C125505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5" y="20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7199" name="Text Box 14">
              <a:extLst>
                <a:ext uri="{FF2B5EF4-FFF2-40B4-BE49-F238E27FC236}">
                  <a16:creationId xmlns:a16="http://schemas.microsoft.com/office/drawing/2014/main" id="{EAEEE2EB-5B30-42B5-92C8-2DDDE2A02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55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graphicFrame>
        <p:nvGraphicFramePr>
          <p:cNvPr id="22543" name="Object 2">
            <a:extLst>
              <a:ext uri="{FF2B5EF4-FFF2-40B4-BE49-F238E27FC236}">
                <a16:creationId xmlns:a16="http://schemas.microsoft.com/office/drawing/2014/main" id="{343F9E6B-5DA4-4B4B-B324-67430B653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5565775"/>
          <a:ext cx="2444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2" name="公式" r:id="rId3" imgW="238233" imgH="400152" progId="Equation.3">
                  <p:embed/>
                </p:oleObj>
              </mc:Choice>
              <mc:Fallback>
                <p:oleObj name="公式" r:id="rId3" imgW="238233" imgH="400152" progId="Equation.3">
                  <p:embed/>
                  <p:pic>
                    <p:nvPicPr>
                      <p:cNvPr id="22543" name="Object 2">
                        <a:extLst>
                          <a:ext uri="{FF2B5EF4-FFF2-40B4-BE49-F238E27FC236}">
                            <a16:creationId xmlns:a16="http://schemas.microsoft.com/office/drawing/2014/main" id="{343F9E6B-5DA4-4B4B-B324-67430B653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565775"/>
                        <a:ext cx="2444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Line 16">
            <a:extLst>
              <a:ext uri="{FF2B5EF4-FFF2-40B4-BE49-F238E27FC236}">
                <a16:creationId xmlns:a16="http://schemas.microsoft.com/office/drawing/2014/main" id="{4D29E412-0972-4763-A0F1-6D2772831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400" y="3570288"/>
            <a:ext cx="0" cy="1944687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45" name="Object 3">
            <a:extLst>
              <a:ext uri="{FF2B5EF4-FFF2-40B4-BE49-F238E27FC236}">
                <a16:creationId xmlns:a16="http://schemas.microsoft.com/office/drawing/2014/main" id="{ED4AC978-BA7A-491D-A67D-D0F40BE7C0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5586413"/>
          <a:ext cx="3762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3" name="公式" r:id="rId5" imgW="400012" imgH="400152" progId="Equation.3">
                  <p:embed/>
                </p:oleObj>
              </mc:Choice>
              <mc:Fallback>
                <p:oleObj name="公式" r:id="rId5" imgW="400012" imgH="400152" progId="Equation.3">
                  <p:embed/>
                  <p:pic>
                    <p:nvPicPr>
                      <p:cNvPr id="22545" name="Object 3">
                        <a:extLst>
                          <a:ext uri="{FF2B5EF4-FFF2-40B4-BE49-F238E27FC236}">
                            <a16:creationId xmlns:a16="http://schemas.microsoft.com/office/drawing/2014/main" id="{ED4AC978-BA7A-491D-A67D-D0F40BE7C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586413"/>
                        <a:ext cx="3762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Line 18">
            <a:extLst>
              <a:ext uri="{FF2B5EF4-FFF2-40B4-BE49-F238E27FC236}">
                <a16:creationId xmlns:a16="http://schemas.microsoft.com/office/drawing/2014/main" id="{186714AF-B758-4EDC-B64C-2F60AFC99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7350" y="4757738"/>
            <a:ext cx="0" cy="75247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47" name="Object 4">
            <a:extLst>
              <a:ext uri="{FF2B5EF4-FFF2-40B4-BE49-F238E27FC236}">
                <a16:creationId xmlns:a16="http://schemas.microsoft.com/office/drawing/2014/main" id="{0D05F380-DC04-4A40-A117-9137FB21F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9650" y="2500313"/>
          <a:ext cx="37766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4" name="公式" r:id="rId7" imgW="3714788" imgH="762034" progId="Equation.3">
                  <p:embed/>
                </p:oleObj>
              </mc:Choice>
              <mc:Fallback>
                <p:oleObj name="公式" r:id="rId7" imgW="3714788" imgH="762034" progId="Equation.3">
                  <p:embed/>
                  <p:pic>
                    <p:nvPicPr>
                      <p:cNvPr id="22547" name="Object 4">
                        <a:extLst>
                          <a:ext uri="{FF2B5EF4-FFF2-40B4-BE49-F238E27FC236}">
                            <a16:creationId xmlns:a16="http://schemas.microsoft.com/office/drawing/2014/main" id="{0D05F380-DC04-4A40-A117-9137FB21F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500313"/>
                        <a:ext cx="37766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5">
            <a:extLst>
              <a:ext uri="{FF2B5EF4-FFF2-40B4-BE49-F238E27FC236}">
                <a16:creationId xmlns:a16="http://schemas.microsoft.com/office/drawing/2014/main" id="{4C4BB37E-8FBA-4242-8AE1-A9DA84AA8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3375025"/>
          <a:ext cx="15906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5" name="公式" r:id="rId9" imgW="1533378" imgH="847759" progId="Equation.3">
                  <p:embed/>
                </p:oleObj>
              </mc:Choice>
              <mc:Fallback>
                <p:oleObj name="公式" r:id="rId9" imgW="1533378" imgH="847759" progId="Equation.3">
                  <p:embed/>
                  <p:pic>
                    <p:nvPicPr>
                      <p:cNvPr id="22548" name="Object 5">
                        <a:extLst>
                          <a:ext uri="{FF2B5EF4-FFF2-40B4-BE49-F238E27FC236}">
                            <a16:creationId xmlns:a16="http://schemas.microsoft.com/office/drawing/2014/main" id="{4C4BB37E-8FBA-4242-8AE1-A9DA84AA8B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3375025"/>
                        <a:ext cx="15906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9" name="Rectangle 21">
            <a:extLst>
              <a:ext uri="{FF2B5EF4-FFF2-40B4-BE49-F238E27FC236}">
                <a16:creationId xmlns:a16="http://schemas.microsoft.com/office/drawing/2014/main" id="{FA961C8E-1CF8-4545-8F54-67213EF9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114550"/>
            <a:ext cx="342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等温过程</a:t>
            </a:r>
          </a:p>
        </p:txBody>
      </p:sp>
      <p:graphicFrame>
        <p:nvGraphicFramePr>
          <p:cNvPr id="22550" name="Object 6">
            <a:extLst>
              <a:ext uri="{FF2B5EF4-FFF2-40B4-BE49-F238E27FC236}">
                <a16:creationId xmlns:a16="http://schemas.microsoft.com/office/drawing/2014/main" id="{2B9BC162-710D-4A2C-A1BA-D9057475D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5438" y="3557588"/>
          <a:ext cx="1819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6" name="公式" r:id="rId11" imgW="1771612" imgH="400152" progId="Equation.3">
                  <p:embed/>
                </p:oleObj>
              </mc:Choice>
              <mc:Fallback>
                <p:oleObj name="公式" r:id="rId11" imgW="1771612" imgH="400152" progId="Equation.3">
                  <p:embed/>
                  <p:pic>
                    <p:nvPicPr>
                      <p:cNvPr id="22550" name="Object 6">
                        <a:extLst>
                          <a:ext uri="{FF2B5EF4-FFF2-40B4-BE49-F238E27FC236}">
                            <a16:creationId xmlns:a16="http://schemas.microsoft.com/office/drawing/2014/main" id="{2B9BC162-710D-4A2C-A1BA-D9057475D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3557588"/>
                        <a:ext cx="1819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>
            <a:extLst>
              <a:ext uri="{FF2B5EF4-FFF2-40B4-BE49-F238E27FC236}">
                <a16:creationId xmlns:a16="http://schemas.microsoft.com/office/drawing/2014/main" id="{F0C97937-2D09-4A11-A73D-911D651F1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316413"/>
            <a:ext cx="491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绝热过程方程</a:t>
            </a:r>
          </a:p>
        </p:txBody>
      </p:sp>
      <p:graphicFrame>
        <p:nvGraphicFramePr>
          <p:cNvPr id="22552" name="Object 7">
            <a:extLst>
              <a:ext uri="{FF2B5EF4-FFF2-40B4-BE49-F238E27FC236}">
                <a16:creationId xmlns:a16="http://schemas.microsoft.com/office/drawing/2014/main" id="{DE0CDEE0-94DF-4B3B-923A-705288172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887913"/>
          <a:ext cx="34559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7" name="公式" r:id="rId13" imgW="3429153" imgH="400152" progId="Equation.3">
                  <p:embed/>
                </p:oleObj>
              </mc:Choice>
              <mc:Fallback>
                <p:oleObj name="公式" r:id="rId13" imgW="3429153" imgH="400152" progId="Equation.3">
                  <p:embed/>
                  <p:pic>
                    <p:nvPicPr>
                      <p:cNvPr id="22552" name="Object 7">
                        <a:extLst>
                          <a:ext uri="{FF2B5EF4-FFF2-40B4-BE49-F238E27FC236}">
                            <a16:creationId xmlns:a16="http://schemas.microsoft.com/office/drawing/2014/main" id="{DE0CDEE0-94DF-4B3B-923A-705288172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87913"/>
                        <a:ext cx="34559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" name="灯片编号占位符 1">
            <a:extLst>
              <a:ext uri="{FF2B5EF4-FFF2-40B4-BE49-F238E27FC236}">
                <a16:creationId xmlns:a16="http://schemas.microsoft.com/office/drawing/2014/main" id="{E74ED005-5DDA-49BE-9EA0-6DB92C0A1E8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7D93B-00D7-4744-9919-458696E96B5C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315BE77E-544B-4BC8-A342-C04B49857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572125"/>
            <a:ext cx="292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绝热过程 </a:t>
            </a:r>
            <a:r>
              <a:rPr lang="en-US" altLang="zh-CN" i="1">
                <a:solidFill>
                  <a:srgbClr val="FFFF00"/>
                </a:solidFill>
              </a:rPr>
              <a:t>Q </a:t>
            </a:r>
            <a:r>
              <a:rPr lang="en-US" altLang="zh-CN">
                <a:solidFill>
                  <a:srgbClr val="FFFF00"/>
                </a:solidFill>
              </a:rPr>
              <a:t>= 0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</a:p>
        </p:txBody>
      </p:sp>
      <p:graphicFrame>
        <p:nvGraphicFramePr>
          <p:cNvPr id="23555" name="Object 29">
            <a:extLst>
              <a:ext uri="{FF2B5EF4-FFF2-40B4-BE49-F238E27FC236}">
                <a16:creationId xmlns:a16="http://schemas.microsoft.com/office/drawing/2014/main" id="{E3482509-2223-4909-9C60-09909E8C4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1938" y="6143625"/>
          <a:ext cx="1854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8" name="公式" r:id="rId15" imgW="1790573" imgH="400152" progId="Equation.3">
                  <p:embed/>
                </p:oleObj>
              </mc:Choice>
              <mc:Fallback>
                <p:oleObj name="公式" r:id="rId15" imgW="1790573" imgH="400152" progId="Equation.3">
                  <p:embed/>
                  <p:pic>
                    <p:nvPicPr>
                      <p:cNvPr id="23555" name="Object 29">
                        <a:extLst>
                          <a:ext uri="{FF2B5EF4-FFF2-40B4-BE49-F238E27FC236}">
                            <a16:creationId xmlns:a16="http://schemas.microsoft.com/office/drawing/2014/main" id="{E3482509-2223-4909-9C60-09909E8C4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6143625"/>
                        <a:ext cx="1854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30">
            <a:extLst>
              <a:ext uri="{FF2B5EF4-FFF2-40B4-BE49-F238E27FC236}">
                <a16:creationId xmlns:a16="http://schemas.microsoft.com/office/drawing/2014/main" id="{B0C5C69A-3507-43E7-928B-9A708548D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6215063"/>
          <a:ext cx="2522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9" name="公式" r:id="rId17" imgW="2476525" imgH="361882" progId="Equation.3">
                  <p:embed/>
                </p:oleObj>
              </mc:Choice>
              <mc:Fallback>
                <p:oleObj name="公式" r:id="rId17" imgW="2476525" imgH="361882" progId="Equation.3">
                  <p:embed/>
                  <p:pic>
                    <p:nvPicPr>
                      <p:cNvPr id="23554" name="Object 30">
                        <a:extLst>
                          <a:ext uri="{FF2B5EF4-FFF2-40B4-BE49-F238E27FC236}">
                            <a16:creationId xmlns:a16="http://schemas.microsoft.com/office/drawing/2014/main" id="{B0C5C69A-3507-43E7-928B-9A708548D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6215063"/>
                        <a:ext cx="25225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1">
            <a:extLst>
              <a:ext uri="{FF2B5EF4-FFF2-40B4-BE49-F238E27FC236}">
                <a16:creationId xmlns:a16="http://schemas.microsoft.com/office/drawing/2014/main" id="{3B372472-4760-488E-8420-3482CDEE6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5643563"/>
          <a:ext cx="1289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50" name="公式" r:id="rId19" imgW="1228782" imgH="238193" progId="Equation.3">
                  <p:embed/>
                </p:oleObj>
              </mc:Choice>
              <mc:Fallback>
                <p:oleObj name="公式" r:id="rId19" imgW="1228782" imgH="238193" progId="Equation.3">
                  <p:embed/>
                  <p:pic>
                    <p:nvPicPr>
                      <p:cNvPr id="23558" name="Object 31">
                        <a:extLst>
                          <a:ext uri="{FF2B5EF4-FFF2-40B4-BE49-F238E27FC236}">
                            <a16:creationId xmlns:a16="http://schemas.microsoft.com/office/drawing/2014/main" id="{3B372472-4760-488E-8420-3482CDEE6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5643563"/>
                        <a:ext cx="1289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2">
            <a:extLst>
              <a:ext uri="{FF2B5EF4-FFF2-40B4-BE49-F238E27FC236}">
                <a16:creationId xmlns:a16="http://schemas.microsoft.com/office/drawing/2014/main" id="{89D717EA-D64B-4416-BF84-49718685C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6143625"/>
          <a:ext cx="1981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51" name="公式" r:id="rId21" imgW="1914429" imgH="400152" progId="Equation.3">
                  <p:embed/>
                </p:oleObj>
              </mc:Choice>
              <mc:Fallback>
                <p:oleObj name="公式" r:id="rId21" imgW="1914429" imgH="400152" progId="Equation.3">
                  <p:embed/>
                  <p:pic>
                    <p:nvPicPr>
                      <p:cNvPr id="23556" name="Object 32">
                        <a:extLst>
                          <a:ext uri="{FF2B5EF4-FFF2-40B4-BE49-F238E27FC236}">
                            <a16:creationId xmlns:a16="http://schemas.microsoft.com/office/drawing/2014/main" id="{89D717EA-D64B-4416-BF84-49718685C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6143625"/>
                        <a:ext cx="1981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右箭头 33">
            <a:extLst>
              <a:ext uri="{FF2B5EF4-FFF2-40B4-BE49-F238E27FC236}">
                <a16:creationId xmlns:a16="http://schemas.microsoft.com/office/drawing/2014/main" id="{E043DC78-67C5-42A9-BF57-ABF15B82E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5715000"/>
            <a:ext cx="571500" cy="285750"/>
          </a:xfrm>
          <a:prstGeom prst="rightArrow">
            <a:avLst>
              <a:gd name="adj1" fmla="val 50000"/>
              <a:gd name="adj2" fmla="val 7642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/>
      <p:bldP spid="22532" grpId="0"/>
      <p:bldP spid="22533" grpId="0"/>
      <p:bldP spid="22534" grpId="0"/>
      <p:bldP spid="22549" grpId="0" autoUpdateAnimBg="0"/>
      <p:bldP spid="22551" grpId="0" autoUpdateAnimBg="0"/>
      <p:bldP spid="28" grpId="0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20773C53-A1D3-4DB1-8437-15E7AC87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30213"/>
            <a:ext cx="8091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一定量的单原子分子理想气体，从</a:t>
            </a:r>
            <a:r>
              <a:rPr lang="en-US" altLang="zh-CN" i="1">
                <a:solidFill>
                  <a:srgbClr val="00FFFF"/>
                </a:solidFill>
              </a:rPr>
              <a:t>A</a:t>
            </a:r>
            <a:r>
              <a:rPr lang="zh-CN" altLang="en-US">
                <a:solidFill>
                  <a:srgbClr val="FFFFFF"/>
                </a:solidFill>
              </a:rPr>
              <a:t>态出发经等压过程膨胀到</a:t>
            </a:r>
            <a:r>
              <a:rPr lang="en-US" altLang="zh-CN" i="1">
                <a:solidFill>
                  <a:srgbClr val="00FFFF"/>
                </a:solidFill>
              </a:rPr>
              <a:t>B</a:t>
            </a:r>
            <a:r>
              <a:rPr lang="zh-CN" altLang="en-US">
                <a:solidFill>
                  <a:srgbClr val="FFFFFF"/>
                </a:solidFill>
              </a:rPr>
              <a:t>态，又经绝热过程膨胀到</a:t>
            </a:r>
            <a:r>
              <a:rPr lang="en-US" altLang="zh-CN" i="1">
                <a:solidFill>
                  <a:srgbClr val="00FFFF"/>
                </a:solidFill>
              </a:rPr>
              <a:t>C</a:t>
            </a:r>
            <a:r>
              <a:rPr lang="zh-CN" altLang="en-US">
                <a:solidFill>
                  <a:srgbClr val="FFFFFF"/>
                </a:solidFill>
              </a:rPr>
              <a:t>态，如图。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38D65111-8362-499A-A1C1-28AEDE07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082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C6FF26AB-0FB7-4A98-BC46-792637591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23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9EB5C704-EDF8-4CB6-9D7E-F9C0EE68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B8A34A8-B346-474B-A174-41285BC6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484313"/>
            <a:ext cx="825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这全过程中气体所作的功，内能的增量以及吸收的热量。</a:t>
            </a:r>
          </a:p>
        </p:txBody>
      </p:sp>
      <p:graphicFrame>
        <p:nvGraphicFramePr>
          <p:cNvPr id="43029" name="Object 2">
            <a:extLst>
              <a:ext uri="{FF2B5EF4-FFF2-40B4-BE49-F238E27FC236}">
                <a16:creationId xmlns:a16="http://schemas.microsoft.com/office/drawing/2014/main" id="{D8D4C0E8-BE08-4503-9F2C-3C43BEB7C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238" y="6094413"/>
          <a:ext cx="252412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08" name="公式" r:id="rId3" imgW="57188" imgH="95216" progId="Equation.3">
                  <p:embed/>
                </p:oleObj>
              </mc:Choice>
              <mc:Fallback>
                <p:oleObj name="公式" r:id="rId3" imgW="57188" imgH="95216" progId="Equation.3">
                  <p:embed/>
                  <p:pic>
                    <p:nvPicPr>
                      <p:cNvPr id="43029" name="Object 2">
                        <a:extLst>
                          <a:ext uri="{FF2B5EF4-FFF2-40B4-BE49-F238E27FC236}">
                            <a16:creationId xmlns:a16="http://schemas.microsoft.com/office/drawing/2014/main" id="{D8D4C0E8-BE08-4503-9F2C-3C43BEB7C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6094413"/>
                        <a:ext cx="252412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Line 22">
            <a:extLst>
              <a:ext uri="{FF2B5EF4-FFF2-40B4-BE49-F238E27FC236}">
                <a16:creationId xmlns:a16="http://schemas.microsoft.com/office/drawing/2014/main" id="{C1256C05-F0ED-4A48-9AE6-0AE784DAC7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474821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30BCEAF0-B522-475B-9D01-321EE4CFDEDF}"/>
              </a:ext>
            </a:extLst>
          </p:cNvPr>
          <p:cNvGrpSpPr>
            <a:grpSpLocks/>
          </p:cNvGrpSpPr>
          <p:nvPr/>
        </p:nvGrpSpPr>
        <p:grpSpPr bwMode="auto">
          <a:xfrm>
            <a:off x="4727575" y="3487738"/>
            <a:ext cx="4381500" cy="3036887"/>
            <a:chOff x="2978" y="2197"/>
            <a:chExt cx="2760" cy="1913"/>
          </a:xfrm>
        </p:grpSpPr>
        <p:sp>
          <p:nvSpPr>
            <p:cNvPr id="8233" name="Text Box 18">
              <a:extLst>
                <a:ext uri="{FF2B5EF4-FFF2-40B4-BE49-F238E27FC236}">
                  <a16:creationId xmlns:a16="http://schemas.microsoft.com/office/drawing/2014/main" id="{ECE682DE-F328-4BAB-9FCB-FE477D67D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" y="382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</a:p>
          </p:txBody>
        </p:sp>
        <p:grpSp>
          <p:nvGrpSpPr>
            <p:cNvPr id="8234" name="Group 49">
              <a:extLst>
                <a:ext uri="{FF2B5EF4-FFF2-40B4-BE49-F238E27FC236}">
                  <a16:creationId xmlns:a16="http://schemas.microsoft.com/office/drawing/2014/main" id="{5CEB4E10-237B-4EE8-8953-77CE9C1241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" y="2197"/>
              <a:ext cx="2760" cy="1907"/>
              <a:chOff x="3425" y="1833"/>
              <a:chExt cx="2760" cy="1907"/>
            </a:xfrm>
          </p:grpSpPr>
          <p:sp>
            <p:nvSpPr>
              <p:cNvPr id="8235" name="Line 16">
                <a:extLst>
                  <a:ext uri="{FF2B5EF4-FFF2-40B4-BE49-F238E27FC236}">
                    <a16:creationId xmlns:a16="http://schemas.microsoft.com/office/drawing/2014/main" id="{59F0CA6F-B94C-4849-98B0-99C97E0CF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1" y="3458"/>
                <a:ext cx="249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6" name="Line 17">
                <a:extLst>
                  <a:ext uri="{FF2B5EF4-FFF2-40B4-BE49-F238E27FC236}">
                    <a16:creationId xmlns:a16="http://schemas.microsoft.com/office/drawing/2014/main" id="{CC5D49F9-32EF-4DA4-94B1-9AB5D9576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51" y="2002"/>
                <a:ext cx="11" cy="145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7" name="Text Box 19">
                <a:extLst>
                  <a:ext uri="{FF2B5EF4-FFF2-40B4-BE49-F238E27FC236}">
                    <a16:creationId xmlns:a16="http://schemas.microsoft.com/office/drawing/2014/main" id="{02D71B11-902C-4A16-8501-8CD65EE27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8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8238" name="Text Box 20">
                <a:extLst>
                  <a:ext uri="{FF2B5EF4-FFF2-40B4-BE49-F238E27FC236}">
                    <a16:creationId xmlns:a16="http://schemas.microsoft.com/office/drawing/2014/main" id="{CF50F7B9-A76B-4C60-ACA1-E8469028B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5" y="341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bg1"/>
                    </a:solidFill>
                  </a:rPr>
                  <a:t>O</a:t>
                </a:r>
              </a:p>
            </p:txBody>
          </p:sp>
          <p:graphicFrame>
            <p:nvGraphicFramePr>
              <p:cNvPr id="8239" name="Object 13">
                <a:extLst>
                  <a:ext uri="{FF2B5EF4-FFF2-40B4-BE49-F238E27FC236}">
                    <a16:creationId xmlns:a16="http://schemas.microsoft.com/office/drawing/2014/main" id="{D6B26843-22EA-4EC2-AABA-BDECA0BB27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75" y="3455"/>
              <a:ext cx="410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09" name="公式" r:id="rId5" imgW="266675" imgH="161959" progId="Equation.3">
                      <p:embed/>
                    </p:oleObj>
                  </mc:Choice>
                  <mc:Fallback>
                    <p:oleObj name="公式" r:id="rId5" imgW="266675" imgH="161959" progId="Equation.3">
                      <p:embed/>
                      <p:pic>
                        <p:nvPicPr>
                          <p:cNvPr id="8239" name="Object 13">
                            <a:extLst>
                              <a:ext uri="{FF2B5EF4-FFF2-40B4-BE49-F238E27FC236}">
                                <a16:creationId xmlns:a16="http://schemas.microsoft.com/office/drawing/2014/main" id="{D6B26843-22EA-4EC2-AABA-BDECA0BB279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75" y="3455"/>
                            <a:ext cx="410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0" name="Object 14">
                <a:extLst>
                  <a:ext uri="{FF2B5EF4-FFF2-40B4-BE49-F238E27FC236}">
                    <a16:creationId xmlns:a16="http://schemas.microsoft.com/office/drawing/2014/main" id="{5A97C14F-4C97-4432-A133-B773530140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1895"/>
              <a:ext cx="363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10" name="公式" r:id="rId7" imgW="228753" imgH="161959" progId="Equation.3">
                      <p:embed/>
                    </p:oleObj>
                  </mc:Choice>
                  <mc:Fallback>
                    <p:oleObj name="公式" r:id="rId7" imgW="228753" imgH="161959" progId="Equation.3">
                      <p:embed/>
                      <p:pic>
                        <p:nvPicPr>
                          <p:cNvPr id="8240" name="Object 14">
                            <a:extLst>
                              <a:ext uri="{FF2B5EF4-FFF2-40B4-BE49-F238E27FC236}">
                                <a16:creationId xmlns:a16="http://schemas.microsoft.com/office/drawing/2014/main" id="{5A97C14F-4C97-4432-A133-B773530140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895"/>
                            <a:ext cx="363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3042" name="Line 34">
            <a:extLst>
              <a:ext uri="{FF2B5EF4-FFF2-40B4-BE49-F238E27FC236}">
                <a16:creationId xmlns:a16="http://schemas.microsoft.com/office/drawing/2014/main" id="{024B6E77-E822-451D-8AFA-CCD045ECA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4749800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199D7ECC-507B-422D-9B82-14EAC0ABE1EA}"/>
              </a:ext>
            </a:extLst>
          </p:cNvPr>
          <p:cNvGrpSpPr>
            <a:grpSpLocks/>
          </p:cNvGrpSpPr>
          <p:nvPr/>
        </p:nvGrpSpPr>
        <p:grpSpPr bwMode="auto">
          <a:xfrm>
            <a:off x="5797550" y="4760913"/>
            <a:ext cx="539750" cy="0"/>
            <a:chOff x="4099" y="2523"/>
            <a:chExt cx="340" cy="0"/>
          </a:xfrm>
        </p:grpSpPr>
        <p:sp>
          <p:nvSpPr>
            <p:cNvPr id="8231" name="Line 35">
              <a:extLst>
                <a:ext uri="{FF2B5EF4-FFF2-40B4-BE49-F238E27FC236}">
                  <a16:creationId xmlns:a16="http://schemas.microsoft.com/office/drawing/2014/main" id="{8787D691-E581-4AF6-ACF1-3324B2B55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9" y="2523"/>
              <a:ext cx="340" cy="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Line 37">
              <a:extLst>
                <a:ext uri="{FF2B5EF4-FFF2-40B4-BE49-F238E27FC236}">
                  <a16:creationId xmlns:a16="http://schemas.microsoft.com/office/drawing/2014/main" id="{FE34D76B-C2AA-484E-91D8-9FBA958B1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523"/>
              <a:ext cx="137" cy="0"/>
            </a:xfrm>
            <a:prstGeom prst="line">
              <a:avLst/>
            </a:prstGeom>
            <a:noFill/>
            <a:ln w="9525">
              <a:solidFill>
                <a:srgbClr val="00FF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8">
            <a:extLst>
              <a:ext uri="{FF2B5EF4-FFF2-40B4-BE49-F238E27FC236}">
                <a16:creationId xmlns:a16="http://schemas.microsoft.com/office/drawing/2014/main" id="{E58101EA-7C9C-4D13-97A3-94A1AA1D4F0E}"/>
              </a:ext>
            </a:extLst>
          </p:cNvPr>
          <p:cNvGrpSpPr>
            <a:grpSpLocks/>
          </p:cNvGrpSpPr>
          <p:nvPr/>
        </p:nvGrpSpPr>
        <p:grpSpPr bwMode="auto">
          <a:xfrm>
            <a:off x="6334125" y="4200525"/>
            <a:ext cx="1497013" cy="1582738"/>
            <a:chOff x="4437" y="2277"/>
            <a:chExt cx="943" cy="997"/>
          </a:xfrm>
        </p:grpSpPr>
        <p:sp>
          <p:nvSpPr>
            <p:cNvPr id="8229" name="Arc 36">
              <a:extLst>
                <a:ext uri="{FF2B5EF4-FFF2-40B4-BE49-F238E27FC236}">
                  <a16:creationId xmlns:a16="http://schemas.microsoft.com/office/drawing/2014/main" id="{3D6E1F3D-192C-4526-8540-C0B6BABE77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37" y="2277"/>
              <a:ext cx="943" cy="997"/>
            </a:xfrm>
            <a:custGeom>
              <a:avLst/>
              <a:gdLst>
                <a:gd name="T0" fmla="*/ 0 w 20789"/>
                <a:gd name="T1" fmla="*/ 0 h 21600"/>
                <a:gd name="T2" fmla="*/ 0 w 20789"/>
                <a:gd name="T3" fmla="*/ 0 h 21600"/>
                <a:gd name="T4" fmla="*/ 0 w 20789"/>
                <a:gd name="T5" fmla="*/ 0 h 21600"/>
                <a:gd name="T6" fmla="*/ 0 60000 65536"/>
                <a:gd name="T7" fmla="*/ 0 60000 65536"/>
                <a:gd name="T8" fmla="*/ 0 60000 65536"/>
                <a:gd name="T9" fmla="*/ 0 w 20789"/>
                <a:gd name="T10" fmla="*/ 0 h 21600"/>
                <a:gd name="T11" fmla="*/ 20789 w 2078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89" h="21600" fill="none" extrusionOk="0">
                  <a:moveTo>
                    <a:pt x="20789" y="21592"/>
                  </a:moveTo>
                  <a:cubicBezTo>
                    <a:pt x="20598" y="21597"/>
                    <a:pt x="20408" y="21599"/>
                    <a:pt x="20218" y="21600"/>
                  </a:cubicBezTo>
                  <a:cubicBezTo>
                    <a:pt x="11221" y="21600"/>
                    <a:pt x="3166" y="16023"/>
                    <a:pt x="0" y="7602"/>
                  </a:cubicBezTo>
                </a:path>
                <a:path w="20789" h="21600" stroke="0" extrusionOk="0">
                  <a:moveTo>
                    <a:pt x="20789" y="21592"/>
                  </a:moveTo>
                  <a:cubicBezTo>
                    <a:pt x="20598" y="21597"/>
                    <a:pt x="20408" y="21599"/>
                    <a:pt x="20218" y="21600"/>
                  </a:cubicBezTo>
                  <a:cubicBezTo>
                    <a:pt x="11221" y="21600"/>
                    <a:pt x="3166" y="16023"/>
                    <a:pt x="0" y="7602"/>
                  </a:cubicBezTo>
                  <a:lnTo>
                    <a:pt x="20218" y="0"/>
                  </a:lnTo>
                  <a:lnTo>
                    <a:pt x="20789" y="21592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Arc 38">
              <a:extLst>
                <a:ext uri="{FF2B5EF4-FFF2-40B4-BE49-F238E27FC236}">
                  <a16:creationId xmlns:a16="http://schemas.microsoft.com/office/drawing/2014/main" id="{5E407EA5-F248-470C-BACB-D4B158B659F7}"/>
                </a:ext>
              </a:extLst>
            </p:cNvPr>
            <p:cNvSpPr>
              <a:spLocks/>
            </p:cNvSpPr>
            <p:nvPr/>
          </p:nvSpPr>
          <p:spPr bwMode="auto">
            <a:xfrm rot="9752164">
              <a:off x="4698" y="2782"/>
              <a:ext cx="594" cy="314"/>
            </a:xfrm>
            <a:custGeom>
              <a:avLst/>
              <a:gdLst>
                <a:gd name="T0" fmla="*/ 0 w 20556"/>
                <a:gd name="T1" fmla="*/ 0 h 14003"/>
                <a:gd name="T2" fmla="*/ 0 w 20556"/>
                <a:gd name="T3" fmla="*/ 0 h 14003"/>
                <a:gd name="T4" fmla="*/ 0 w 20556"/>
                <a:gd name="T5" fmla="*/ 0 h 14003"/>
                <a:gd name="T6" fmla="*/ 0 60000 65536"/>
                <a:gd name="T7" fmla="*/ 0 60000 65536"/>
                <a:gd name="T8" fmla="*/ 0 60000 65536"/>
                <a:gd name="T9" fmla="*/ 0 w 20556"/>
                <a:gd name="T10" fmla="*/ 0 h 14003"/>
                <a:gd name="T11" fmla="*/ 20556 w 20556"/>
                <a:gd name="T12" fmla="*/ 14003 h 140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56" h="14003" fill="none" extrusionOk="0">
                  <a:moveTo>
                    <a:pt x="16446" y="-1"/>
                  </a:moveTo>
                  <a:cubicBezTo>
                    <a:pt x="18286" y="2161"/>
                    <a:pt x="19683" y="4665"/>
                    <a:pt x="20555" y="7368"/>
                  </a:cubicBezTo>
                </a:path>
                <a:path w="20556" h="14003" stroke="0" extrusionOk="0">
                  <a:moveTo>
                    <a:pt x="16446" y="-1"/>
                  </a:moveTo>
                  <a:cubicBezTo>
                    <a:pt x="18286" y="2161"/>
                    <a:pt x="19683" y="4665"/>
                    <a:pt x="20555" y="7368"/>
                  </a:cubicBezTo>
                  <a:lnTo>
                    <a:pt x="0" y="14003"/>
                  </a:lnTo>
                  <a:lnTo>
                    <a:pt x="16446" y="-1"/>
                  </a:lnTo>
                  <a:close/>
                </a:path>
              </a:pathLst>
            </a:custGeom>
            <a:noFill/>
            <a:ln w="9525">
              <a:solidFill>
                <a:srgbClr val="00FFFF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49" name="Object 3">
            <a:extLst>
              <a:ext uri="{FF2B5EF4-FFF2-40B4-BE49-F238E27FC236}">
                <a16:creationId xmlns:a16="http://schemas.microsoft.com/office/drawing/2014/main" id="{3314B403-8F43-4738-A723-4A0542702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6094413"/>
          <a:ext cx="6064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1" name="公式" r:id="rId9" imgW="238233" imgH="114198" progId="Equation.3">
                  <p:embed/>
                </p:oleObj>
              </mc:Choice>
              <mc:Fallback>
                <p:oleObj name="公式" r:id="rId9" imgW="238233" imgH="114198" progId="Equation.3">
                  <p:embed/>
                  <p:pic>
                    <p:nvPicPr>
                      <p:cNvPr id="43049" name="Object 3">
                        <a:extLst>
                          <a:ext uri="{FF2B5EF4-FFF2-40B4-BE49-F238E27FC236}">
                            <a16:creationId xmlns:a16="http://schemas.microsoft.com/office/drawing/2014/main" id="{3314B403-8F43-4738-A723-4A0542702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6094413"/>
                        <a:ext cx="6064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0" name="Line 42">
            <a:extLst>
              <a:ext uri="{FF2B5EF4-FFF2-40B4-BE49-F238E27FC236}">
                <a16:creationId xmlns:a16="http://schemas.microsoft.com/office/drawing/2014/main" id="{FCEC8174-2378-4746-BAC2-C11C5C86F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5263" y="5775325"/>
            <a:ext cx="0" cy="287338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51" name="Object 4">
            <a:extLst>
              <a:ext uri="{FF2B5EF4-FFF2-40B4-BE49-F238E27FC236}">
                <a16:creationId xmlns:a16="http://schemas.microsoft.com/office/drawing/2014/main" id="{17C871D2-FB95-4BF6-9046-DC5B61FC4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4613" y="6078538"/>
          <a:ext cx="2270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2" name="公式" r:id="rId11" imgW="47708" imgH="114198" progId="Equation.3">
                  <p:embed/>
                </p:oleObj>
              </mc:Choice>
              <mc:Fallback>
                <p:oleObj name="公式" r:id="rId11" imgW="47708" imgH="114198" progId="Equation.3">
                  <p:embed/>
                  <p:pic>
                    <p:nvPicPr>
                      <p:cNvPr id="43051" name="Object 4">
                        <a:extLst>
                          <a:ext uri="{FF2B5EF4-FFF2-40B4-BE49-F238E27FC236}">
                            <a16:creationId xmlns:a16="http://schemas.microsoft.com/office/drawing/2014/main" id="{17C871D2-FB95-4BF6-9046-DC5B61FC4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6078538"/>
                        <a:ext cx="2270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2" name="Line 44">
            <a:extLst>
              <a:ext uri="{FF2B5EF4-FFF2-40B4-BE49-F238E27FC236}">
                <a16:creationId xmlns:a16="http://schemas.microsoft.com/office/drawing/2014/main" id="{5FA0BE39-41DD-475E-AEE2-1BD4815DF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6350" y="4767263"/>
            <a:ext cx="720725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Line 45">
            <a:extLst>
              <a:ext uri="{FF2B5EF4-FFF2-40B4-BE49-F238E27FC236}">
                <a16:creationId xmlns:a16="http://schemas.microsoft.com/office/drawing/2014/main" id="{6965737F-9D23-4559-930D-251044506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0163" y="5791200"/>
            <a:ext cx="269875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054" name="Object 5">
            <a:extLst>
              <a:ext uri="{FF2B5EF4-FFF2-40B4-BE49-F238E27FC236}">
                <a16:creationId xmlns:a16="http://schemas.microsoft.com/office/drawing/2014/main" id="{6D9A12A8-1962-4C1A-86B6-29ED4C159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0" y="4521200"/>
          <a:ext cx="8588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3" name="公式" r:id="rId13" imgW="362090" imgH="133486" progId="Equation.3">
                  <p:embed/>
                </p:oleObj>
              </mc:Choice>
              <mc:Fallback>
                <p:oleObj name="公式" r:id="rId13" imgW="362090" imgH="133486" progId="Equation.3">
                  <p:embed/>
                  <p:pic>
                    <p:nvPicPr>
                      <p:cNvPr id="43054" name="Object 5">
                        <a:extLst>
                          <a:ext uri="{FF2B5EF4-FFF2-40B4-BE49-F238E27FC236}">
                            <a16:creationId xmlns:a16="http://schemas.microsoft.com/office/drawing/2014/main" id="{6D9A12A8-1962-4C1A-86B6-29ED4C159D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521200"/>
                        <a:ext cx="8588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55" name="Object 6">
            <a:extLst>
              <a:ext uri="{FF2B5EF4-FFF2-40B4-BE49-F238E27FC236}">
                <a16:creationId xmlns:a16="http://schemas.microsoft.com/office/drawing/2014/main" id="{7DA747DD-A60F-4538-8F02-C5ED1599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4188" y="5534025"/>
          <a:ext cx="7826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4" name="公式" r:id="rId15" imgW="323863" imgH="133486" progId="Equation.3">
                  <p:embed/>
                </p:oleObj>
              </mc:Choice>
              <mc:Fallback>
                <p:oleObj name="公式" r:id="rId15" imgW="323863" imgH="133486" progId="Equation.3">
                  <p:embed/>
                  <p:pic>
                    <p:nvPicPr>
                      <p:cNvPr id="43055" name="Object 6">
                        <a:extLst>
                          <a:ext uri="{FF2B5EF4-FFF2-40B4-BE49-F238E27FC236}">
                            <a16:creationId xmlns:a16="http://schemas.microsoft.com/office/drawing/2014/main" id="{7DA747DD-A60F-4538-8F02-C5ED1599AF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5534025"/>
                        <a:ext cx="7826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8" name="Text Box 50">
            <a:extLst>
              <a:ext uri="{FF2B5EF4-FFF2-40B4-BE49-F238E27FC236}">
                <a16:creationId xmlns:a16="http://schemas.microsoft.com/office/drawing/2014/main" id="{328B2F4C-AA7F-4F21-81ED-70FE0CC42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1166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i="1">
                <a:solidFill>
                  <a:srgbClr val="00CCFF"/>
                </a:solidFill>
              </a:rPr>
              <a:t>A</a:t>
            </a:r>
          </a:p>
        </p:txBody>
      </p:sp>
      <p:sp>
        <p:nvSpPr>
          <p:cNvPr id="43059" name="Rectangle 51">
            <a:extLst>
              <a:ext uri="{FF2B5EF4-FFF2-40B4-BE49-F238E27FC236}">
                <a16:creationId xmlns:a16="http://schemas.microsoft.com/office/drawing/2014/main" id="{25E9EE66-9448-4005-B23E-74A950D00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44069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>
                <a:solidFill>
                  <a:srgbClr val="00CCFF"/>
                </a:solidFill>
              </a:rPr>
              <a:t>B</a:t>
            </a:r>
          </a:p>
        </p:txBody>
      </p:sp>
      <p:sp>
        <p:nvSpPr>
          <p:cNvPr id="43061" name="Rectangle 53">
            <a:extLst>
              <a:ext uri="{FF2B5EF4-FFF2-40B4-BE49-F238E27FC236}">
                <a16:creationId xmlns:a16="http://schemas.microsoft.com/office/drawing/2014/main" id="{D537B9A5-3293-4D42-A783-351B9549C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175" y="545465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 i="1">
                <a:solidFill>
                  <a:srgbClr val="00CCFF"/>
                </a:solidFill>
              </a:rPr>
              <a:t>C</a:t>
            </a:r>
          </a:p>
        </p:txBody>
      </p:sp>
      <p:sp>
        <p:nvSpPr>
          <p:cNvPr id="43069" name="Text Box 61">
            <a:extLst>
              <a:ext uri="{FF2B5EF4-FFF2-40B4-BE49-F238E27FC236}">
                <a16:creationId xmlns:a16="http://schemas.microsoft.com/office/drawing/2014/main" id="{3564A1BD-53BB-4DD2-B136-5A211D290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2892425"/>
            <a:ext cx="376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>
                <a:solidFill>
                  <a:schemeClr val="bg1"/>
                </a:solidFill>
              </a:rPr>
              <a:t>等压过程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70" name="Object 7">
            <a:extLst>
              <a:ext uri="{FF2B5EF4-FFF2-40B4-BE49-F238E27FC236}">
                <a16:creationId xmlns:a16="http://schemas.microsoft.com/office/drawing/2014/main" id="{01AE9FEA-E4DB-43D8-BCD6-121CE4AC0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133600"/>
          <a:ext cx="1597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5" name="公式" r:id="rId17" imgW="590537" imgH="133486" progId="Equation.3">
                  <p:embed/>
                </p:oleObj>
              </mc:Choice>
              <mc:Fallback>
                <p:oleObj name="公式" r:id="rId17" imgW="590537" imgH="133486" progId="Equation.3">
                  <p:embed/>
                  <p:pic>
                    <p:nvPicPr>
                      <p:cNvPr id="43070" name="Object 7">
                        <a:extLst>
                          <a:ext uri="{FF2B5EF4-FFF2-40B4-BE49-F238E27FC236}">
                            <a16:creationId xmlns:a16="http://schemas.microsoft.com/office/drawing/2014/main" id="{01AE9FEA-E4DB-43D8-BCD6-121CE4AC0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1597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1" name="Object 8">
            <a:extLst>
              <a:ext uri="{FF2B5EF4-FFF2-40B4-BE49-F238E27FC236}">
                <a16:creationId xmlns:a16="http://schemas.microsoft.com/office/drawing/2014/main" id="{4ED0BF1A-FA7A-4F5B-9E18-EE127B5BF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676525"/>
          <a:ext cx="153511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6" name="公式" r:id="rId19" imgW="571576" imgH="323918" progId="Equation.3">
                  <p:embed/>
                </p:oleObj>
              </mc:Choice>
              <mc:Fallback>
                <p:oleObj name="公式" r:id="rId19" imgW="571576" imgH="323918" progId="Equation.3">
                  <p:embed/>
                  <p:pic>
                    <p:nvPicPr>
                      <p:cNvPr id="43071" name="Object 8">
                        <a:extLst>
                          <a:ext uri="{FF2B5EF4-FFF2-40B4-BE49-F238E27FC236}">
                            <a16:creationId xmlns:a16="http://schemas.microsoft.com/office/drawing/2014/main" id="{4ED0BF1A-FA7A-4F5B-9E18-EE127B5BF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676525"/>
                        <a:ext cx="1535113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2" name="Object 9">
            <a:extLst>
              <a:ext uri="{FF2B5EF4-FFF2-40B4-BE49-F238E27FC236}">
                <a16:creationId xmlns:a16="http://schemas.microsoft.com/office/drawing/2014/main" id="{E6D54C97-A1C9-40FF-A605-89598CA99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2671763"/>
          <a:ext cx="15351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7" name="公式" r:id="rId21" imgW="571576" imgH="323918" progId="Equation.3">
                  <p:embed/>
                </p:oleObj>
              </mc:Choice>
              <mc:Fallback>
                <p:oleObj name="公式" r:id="rId21" imgW="571576" imgH="323918" progId="Equation.3">
                  <p:embed/>
                  <p:pic>
                    <p:nvPicPr>
                      <p:cNvPr id="43072" name="Object 9">
                        <a:extLst>
                          <a:ext uri="{FF2B5EF4-FFF2-40B4-BE49-F238E27FC236}">
                            <a16:creationId xmlns:a16="http://schemas.microsoft.com/office/drawing/2014/main" id="{E6D54C97-A1C9-40FF-A605-89598CA99B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671763"/>
                        <a:ext cx="15351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73" name="Object 10">
            <a:extLst>
              <a:ext uri="{FF2B5EF4-FFF2-40B4-BE49-F238E27FC236}">
                <a16:creationId xmlns:a16="http://schemas.microsoft.com/office/drawing/2014/main" id="{6FE2665E-1472-45D5-86E8-8A89202BF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49775"/>
          <a:ext cx="25336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8" name="公式" r:id="rId23" imgW="990549" imgH="190432" progId="Equation.3">
                  <p:embed/>
                </p:oleObj>
              </mc:Choice>
              <mc:Fallback>
                <p:oleObj name="公式" r:id="rId23" imgW="990549" imgH="190432" progId="Equation.3">
                  <p:embed/>
                  <p:pic>
                    <p:nvPicPr>
                      <p:cNvPr id="43073" name="Object 10">
                        <a:extLst>
                          <a:ext uri="{FF2B5EF4-FFF2-40B4-BE49-F238E27FC236}">
                            <a16:creationId xmlns:a16="http://schemas.microsoft.com/office/drawing/2014/main" id="{6FE2665E-1472-45D5-86E8-8A89202BF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49775"/>
                        <a:ext cx="25336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74" name="Text Box 66">
            <a:extLst>
              <a:ext uri="{FF2B5EF4-FFF2-40B4-BE49-F238E27FC236}">
                <a16:creationId xmlns:a16="http://schemas.microsoft.com/office/drawing/2014/main" id="{762597DC-1642-4A67-BE19-4D2AD09F2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01850"/>
            <a:ext cx="390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理想气体的状态方程</a:t>
            </a:r>
          </a:p>
        </p:txBody>
      </p:sp>
      <p:sp>
        <p:nvSpPr>
          <p:cNvPr id="43075" name="Text Box 67">
            <a:extLst>
              <a:ext uri="{FF2B5EF4-FFF2-40B4-BE49-F238E27FC236}">
                <a16:creationId xmlns:a16="http://schemas.microsoft.com/office/drawing/2014/main" id="{B3A7CA8B-D091-4BA3-B4B1-E2BC7998E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979863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绝热过程</a:t>
            </a:r>
          </a:p>
        </p:txBody>
      </p:sp>
      <p:graphicFrame>
        <p:nvGraphicFramePr>
          <p:cNvPr id="43077" name="Object 11">
            <a:extLst>
              <a:ext uri="{FF2B5EF4-FFF2-40B4-BE49-F238E27FC236}">
                <a16:creationId xmlns:a16="http://schemas.microsoft.com/office/drawing/2014/main" id="{4967643B-8919-4E5B-B512-102F02703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16563"/>
          <a:ext cx="922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19" name="公式" r:id="rId25" imgW="314382" imgH="323918" progId="Equation.3">
                  <p:embed/>
                </p:oleObj>
              </mc:Choice>
              <mc:Fallback>
                <p:oleObj name="公式" r:id="rId25" imgW="314382" imgH="323918" progId="Equation.3">
                  <p:embed/>
                  <p:pic>
                    <p:nvPicPr>
                      <p:cNvPr id="43077" name="Object 11">
                        <a:extLst>
                          <a:ext uri="{FF2B5EF4-FFF2-40B4-BE49-F238E27FC236}">
                            <a16:creationId xmlns:a16="http://schemas.microsoft.com/office/drawing/2014/main" id="{4967643B-8919-4E5B-B512-102F02703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16563"/>
                        <a:ext cx="9223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78" name="AutoShape 70">
            <a:extLst>
              <a:ext uri="{FF2B5EF4-FFF2-40B4-BE49-F238E27FC236}">
                <a16:creationId xmlns:a16="http://schemas.microsoft.com/office/drawing/2014/main" id="{43DAC54D-077C-4E71-A1F6-44D557C60FF6}"/>
              </a:ext>
            </a:extLst>
          </p:cNvPr>
          <p:cNvSpPr>
            <a:spLocks/>
          </p:cNvSpPr>
          <p:nvPr/>
        </p:nvSpPr>
        <p:spPr bwMode="auto">
          <a:xfrm flipH="1">
            <a:off x="3348038" y="4724400"/>
            <a:ext cx="152400" cy="1657350"/>
          </a:xfrm>
          <a:prstGeom prst="leftBrace">
            <a:avLst>
              <a:gd name="adj1" fmla="val 90625"/>
              <a:gd name="adj2" fmla="val 50000"/>
            </a:avLst>
          </a:prstGeom>
          <a:noFill/>
          <a:ln w="9525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79" name="AutoShape 71">
            <a:extLst>
              <a:ext uri="{FF2B5EF4-FFF2-40B4-BE49-F238E27FC236}">
                <a16:creationId xmlns:a16="http://schemas.microsoft.com/office/drawing/2014/main" id="{E0D7BF5F-CFA9-40F4-AF22-06A389064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40125" y="5491163"/>
            <a:ext cx="295275" cy="147637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3080" name="Object 12">
            <a:extLst>
              <a:ext uri="{FF2B5EF4-FFF2-40B4-BE49-F238E27FC236}">
                <a16:creationId xmlns:a16="http://schemas.microsoft.com/office/drawing/2014/main" id="{5A5CF1A9-302E-4393-AEB4-AFCBF433AA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5300663"/>
          <a:ext cx="427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20" name="公式" r:id="rId27" imgW="114376" imgH="161959" progId="Equation.3">
                  <p:embed/>
                </p:oleObj>
              </mc:Choice>
              <mc:Fallback>
                <p:oleObj name="公式" r:id="rId27" imgW="114376" imgH="161959" progId="Equation.3">
                  <p:embed/>
                  <p:pic>
                    <p:nvPicPr>
                      <p:cNvPr id="43080" name="Object 12">
                        <a:extLst>
                          <a:ext uri="{FF2B5EF4-FFF2-40B4-BE49-F238E27FC236}">
                            <a16:creationId xmlns:a16="http://schemas.microsoft.com/office/drawing/2014/main" id="{5A5CF1A9-302E-4393-AEB4-AFCBF433AA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00663"/>
                        <a:ext cx="4270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灯片编号占位符 1">
            <a:extLst>
              <a:ext uri="{FF2B5EF4-FFF2-40B4-BE49-F238E27FC236}">
                <a16:creationId xmlns:a16="http://schemas.microsoft.com/office/drawing/2014/main" id="{A59041FA-9D31-41A9-8655-3C401642902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E3049B-C742-4BCD-98D7-313BBA5166E5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  <p:bldP spid="43013" grpId="0"/>
      <p:bldP spid="43014" grpId="0"/>
      <p:bldP spid="43058" grpId="0"/>
      <p:bldP spid="43059" grpId="0"/>
      <p:bldP spid="43061" grpId="0"/>
      <p:bldP spid="43069" grpId="0"/>
      <p:bldP spid="43074" grpId="0"/>
      <p:bldP spid="43075" grpId="0"/>
      <p:bldP spid="430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66" name="Object 2">
            <a:extLst>
              <a:ext uri="{FF2B5EF4-FFF2-40B4-BE49-F238E27FC236}">
                <a16:creationId xmlns:a16="http://schemas.microsoft.com/office/drawing/2014/main" id="{89D5D753-A347-4211-B034-AA1E8B4C9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1484313"/>
          <a:ext cx="42497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48" name="公式" r:id="rId3" imgW="1695463" imgH="323918" progId="Equation.3">
                  <p:embed/>
                </p:oleObj>
              </mc:Choice>
              <mc:Fallback>
                <p:oleObj name="公式" r:id="rId3" imgW="1695463" imgH="323918" progId="Equation.3">
                  <p:embed/>
                  <p:pic>
                    <p:nvPicPr>
                      <p:cNvPr id="44066" name="Object 2">
                        <a:extLst>
                          <a:ext uri="{FF2B5EF4-FFF2-40B4-BE49-F238E27FC236}">
                            <a16:creationId xmlns:a16="http://schemas.microsoft.com/office/drawing/2014/main" id="{89D5D753-A347-4211-B034-AA1E8B4C96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484313"/>
                        <a:ext cx="424973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7" name="Object 3">
            <a:extLst>
              <a:ext uri="{FF2B5EF4-FFF2-40B4-BE49-F238E27FC236}">
                <a16:creationId xmlns:a16="http://schemas.microsoft.com/office/drawing/2014/main" id="{8F058A89-EDD7-462C-BFA0-F8B90099E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484313"/>
          <a:ext cx="3263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49" name="公式" r:id="rId5" imgW="1295451" imgH="352391" progId="Equation.3">
                  <p:embed/>
                </p:oleObj>
              </mc:Choice>
              <mc:Fallback>
                <p:oleObj name="公式" r:id="rId5" imgW="1295451" imgH="352391" progId="Equation.3">
                  <p:embed/>
                  <p:pic>
                    <p:nvPicPr>
                      <p:cNvPr id="44067" name="Object 3">
                        <a:extLst>
                          <a:ext uri="{FF2B5EF4-FFF2-40B4-BE49-F238E27FC236}">
                            <a16:creationId xmlns:a16="http://schemas.microsoft.com/office/drawing/2014/main" id="{8F058A89-EDD7-462C-BFA0-F8B90099E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84313"/>
                        <a:ext cx="3263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4">
            <a:extLst>
              <a:ext uri="{FF2B5EF4-FFF2-40B4-BE49-F238E27FC236}">
                <a16:creationId xmlns:a16="http://schemas.microsoft.com/office/drawing/2014/main" id="{3E5DEB15-579E-4618-B3B8-7BEA2B105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608013"/>
          <a:ext cx="3473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0" name="公式" r:id="rId7" imgW="1381080" imgH="152468" progId="Equation.3">
                  <p:embed/>
                </p:oleObj>
              </mc:Choice>
              <mc:Fallback>
                <p:oleObj name="公式" r:id="rId7" imgW="1381080" imgH="152468" progId="Equation.3">
                  <p:embed/>
                  <p:pic>
                    <p:nvPicPr>
                      <p:cNvPr id="44068" name="Object 4">
                        <a:extLst>
                          <a:ext uri="{FF2B5EF4-FFF2-40B4-BE49-F238E27FC236}">
                            <a16:creationId xmlns:a16="http://schemas.microsoft.com/office/drawing/2014/main" id="{3E5DEB15-579E-4618-B3B8-7BEA2B105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608013"/>
                        <a:ext cx="3473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9" name="Text Box 37">
            <a:extLst>
              <a:ext uri="{FF2B5EF4-FFF2-40B4-BE49-F238E27FC236}">
                <a16:creationId xmlns:a16="http://schemas.microsoft.com/office/drawing/2014/main" id="{5C0B1AB5-966E-4191-B8E1-4508DFA1B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536950"/>
            <a:ext cx="376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>
                <a:solidFill>
                  <a:schemeClr val="bg1"/>
                </a:solidFill>
              </a:rPr>
              <a:t>热量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4070" name="Object 5">
            <a:extLst>
              <a:ext uri="{FF2B5EF4-FFF2-40B4-BE49-F238E27FC236}">
                <a16:creationId xmlns:a16="http://schemas.microsoft.com/office/drawing/2014/main" id="{E493420E-FE2A-499F-BD16-EC5752160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229100"/>
          <a:ext cx="22066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1" name="公式" r:id="rId9" imgW="2133702" imgH="400152" progId="Equation.3">
                  <p:embed/>
                </p:oleObj>
              </mc:Choice>
              <mc:Fallback>
                <p:oleObj name="公式" r:id="rId9" imgW="2133702" imgH="400152" progId="Equation.3">
                  <p:embed/>
                  <p:pic>
                    <p:nvPicPr>
                      <p:cNvPr id="44070" name="Object 5">
                        <a:extLst>
                          <a:ext uri="{FF2B5EF4-FFF2-40B4-BE49-F238E27FC236}">
                            <a16:creationId xmlns:a16="http://schemas.microsoft.com/office/drawing/2014/main" id="{E493420E-FE2A-499F-BD16-EC5752160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229100"/>
                        <a:ext cx="22066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1" name="Object 6">
            <a:extLst>
              <a:ext uri="{FF2B5EF4-FFF2-40B4-BE49-F238E27FC236}">
                <a16:creationId xmlns:a16="http://schemas.microsoft.com/office/drawing/2014/main" id="{66388FE2-15B2-4029-A43C-CA08DAFE5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76700"/>
          <a:ext cx="2300287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2" name="公式" r:id="rId11" imgW="1952657" imgH="666818" progId="Equation.3">
                  <p:embed/>
                </p:oleObj>
              </mc:Choice>
              <mc:Fallback>
                <p:oleObj name="公式" r:id="rId11" imgW="1952657" imgH="666818" progId="Equation.3">
                  <p:embed/>
                  <p:pic>
                    <p:nvPicPr>
                      <p:cNvPr id="44071" name="Object 6">
                        <a:extLst>
                          <a:ext uri="{FF2B5EF4-FFF2-40B4-BE49-F238E27FC236}">
                            <a16:creationId xmlns:a16="http://schemas.microsoft.com/office/drawing/2014/main" id="{66388FE2-15B2-4029-A43C-CA08DAFE5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2300287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5" name="Rectangle 43">
            <a:extLst>
              <a:ext uri="{FF2B5EF4-FFF2-40B4-BE49-F238E27FC236}">
                <a16:creationId xmlns:a16="http://schemas.microsoft.com/office/drawing/2014/main" id="{B1062BAE-0BB2-4D46-BB41-6CC9D72A5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4989513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GB">
                <a:solidFill>
                  <a:schemeClr val="bg1"/>
                </a:solidFill>
              </a:rPr>
              <a:t>内能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4076" name="Object 7">
            <a:extLst>
              <a:ext uri="{FF2B5EF4-FFF2-40B4-BE49-F238E27FC236}">
                <a16:creationId xmlns:a16="http://schemas.microsoft.com/office/drawing/2014/main" id="{CBE685FD-FC15-419E-8040-B1EB57711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988" y="5686425"/>
          <a:ext cx="28146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3" name="公式" r:id="rId13" imgW="1104925" imgH="161959" progId="Equation.3">
                  <p:embed/>
                </p:oleObj>
              </mc:Choice>
              <mc:Fallback>
                <p:oleObj name="公式" r:id="rId13" imgW="1104925" imgH="161959" progId="Equation.3">
                  <p:embed/>
                  <p:pic>
                    <p:nvPicPr>
                      <p:cNvPr id="44076" name="Object 7">
                        <a:extLst>
                          <a:ext uri="{FF2B5EF4-FFF2-40B4-BE49-F238E27FC236}">
                            <a16:creationId xmlns:a16="http://schemas.microsoft.com/office/drawing/2014/main" id="{CBE685FD-FC15-419E-8040-B1EB57711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686425"/>
                        <a:ext cx="281463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9" name="Object 8">
            <a:extLst>
              <a:ext uri="{FF2B5EF4-FFF2-40B4-BE49-F238E27FC236}">
                <a16:creationId xmlns:a16="http://schemas.microsoft.com/office/drawing/2014/main" id="{21580185-95D4-4EC7-A4D3-55D94F3B7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2735263"/>
          <a:ext cx="3838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54" name="公式" r:id="rId15" imgW="1533378" imgH="161959" progId="Equation.3">
                  <p:embed/>
                </p:oleObj>
              </mc:Choice>
              <mc:Fallback>
                <p:oleObj name="公式" r:id="rId15" imgW="1533378" imgH="161959" progId="Equation.3">
                  <p:embed/>
                  <p:pic>
                    <p:nvPicPr>
                      <p:cNvPr id="44079" name="Object 8">
                        <a:extLst>
                          <a:ext uri="{FF2B5EF4-FFF2-40B4-BE49-F238E27FC236}">
                            <a16:creationId xmlns:a16="http://schemas.microsoft.com/office/drawing/2014/main" id="{21580185-95D4-4EC7-A4D3-55D94F3B7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735263"/>
                        <a:ext cx="38385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灯片编号占位符 1">
            <a:extLst>
              <a:ext uri="{FF2B5EF4-FFF2-40B4-BE49-F238E27FC236}">
                <a16:creationId xmlns:a16="http://schemas.microsoft.com/office/drawing/2014/main" id="{3B8E2E2D-43BF-418C-BE12-1B4C136F4B3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367B3-8278-435B-A9EE-84E8AF732604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9" grpId="0"/>
      <p:bldP spid="440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0AB6F31-BB49-4682-B53C-FD8326EA7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38138"/>
            <a:ext cx="3546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FF00"/>
                </a:solidFill>
              </a:rPr>
              <a:t>* 二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</a:rPr>
              <a:t>多方过程</a:t>
            </a:r>
          </a:p>
        </p:txBody>
      </p:sp>
      <p:graphicFrame>
        <p:nvGraphicFramePr>
          <p:cNvPr id="24579" name="Object 2">
            <a:extLst>
              <a:ext uri="{FF2B5EF4-FFF2-40B4-BE49-F238E27FC236}">
                <a16:creationId xmlns:a16="http://schemas.microsoft.com/office/drawing/2014/main" id="{5AD5383B-8BB3-4E02-A25A-CF71F34C2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9413" y="1587500"/>
          <a:ext cx="1309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8" name="公式" r:id="rId4" imgW="1247743" imgH="419134" progId="Equation.3">
                  <p:embed/>
                </p:oleObj>
              </mc:Choice>
              <mc:Fallback>
                <p:oleObj name="公式" r:id="rId4" imgW="1247743" imgH="419134" progId="Equation.3">
                  <p:embed/>
                  <p:pic>
                    <p:nvPicPr>
                      <p:cNvPr id="24579" name="Object 2">
                        <a:extLst>
                          <a:ext uri="{FF2B5EF4-FFF2-40B4-BE49-F238E27FC236}">
                            <a16:creationId xmlns:a16="http://schemas.microsoft.com/office/drawing/2014/main" id="{5AD5383B-8BB3-4E02-A25A-CF71F34C2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1587500"/>
                        <a:ext cx="1309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>
            <a:extLst>
              <a:ext uri="{FF2B5EF4-FFF2-40B4-BE49-F238E27FC236}">
                <a16:creationId xmlns:a16="http://schemas.microsoft.com/office/drawing/2014/main" id="{4381690F-62AC-4611-9723-1E5B5F5F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324100"/>
            <a:ext cx="790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满足这一关系，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且指数为常数的过程称为多方过程 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CEB576E0-10A7-4F16-9C50-998B57AB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13" y="1484313"/>
            <a:ext cx="3451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en-US" altLang="zh-CN" i="1" dirty="0">
                <a:solidFill>
                  <a:srgbClr val="FFFF00"/>
                </a:solidFill>
              </a:rPr>
              <a:t>n</a:t>
            </a:r>
            <a:r>
              <a:rPr lang="en-US" altLang="zh-CN" sz="3200" i="1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多方指数，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1&lt; </a:t>
            </a:r>
            <a:r>
              <a:rPr lang="en-US" altLang="zh-CN" i="1" dirty="0">
                <a:solidFill>
                  <a:srgbClr val="FFFF00"/>
                </a:solidFill>
                <a:latin typeface="+mn-lt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+mn-lt"/>
              </a:rPr>
              <a:t> &lt;</a:t>
            </a:r>
            <a:r>
              <a:rPr lang="zh-CN" altLang="en-US" i="1" dirty="0">
                <a:solidFill>
                  <a:srgbClr val="FFFF00"/>
                </a:solidFill>
                <a:latin typeface="+mn-lt"/>
                <a:sym typeface="Symbol" pitchFamily="18" charset="2"/>
              </a:rPr>
              <a:t></a:t>
            </a:r>
            <a:r>
              <a:rPr lang="zh-CN" altLang="en-US" i="1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24582" name="Object 3">
            <a:extLst>
              <a:ext uri="{FF2B5EF4-FFF2-40B4-BE49-F238E27FC236}">
                <a16:creationId xmlns:a16="http://schemas.microsoft.com/office/drawing/2014/main" id="{A4C5BF76-50BD-4385-9094-A64605F44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25" y="4030663"/>
          <a:ext cx="7842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9" name="公式" r:id="rId6" imgW="723875" imgH="266666" progId="Equation.3">
                  <p:embed/>
                </p:oleObj>
              </mc:Choice>
              <mc:Fallback>
                <p:oleObj name="公式" r:id="rId6" imgW="723875" imgH="266666" progId="Equation.3">
                  <p:embed/>
                  <p:pic>
                    <p:nvPicPr>
                      <p:cNvPr id="24582" name="Object 3">
                        <a:extLst>
                          <a:ext uri="{FF2B5EF4-FFF2-40B4-BE49-F238E27FC236}">
                            <a16:creationId xmlns:a16="http://schemas.microsoft.com/office/drawing/2014/main" id="{A4C5BF76-50BD-4385-9094-A64605F44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5" y="4030663"/>
                        <a:ext cx="7842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>
            <a:extLst>
              <a:ext uri="{FF2B5EF4-FFF2-40B4-BE49-F238E27FC236}">
                <a16:creationId xmlns:a16="http://schemas.microsoft.com/office/drawing/2014/main" id="{0B7A0868-E8C2-45E2-BF78-DFCB48711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5063" y="3482975"/>
          <a:ext cx="6873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0" name="公式" r:id="rId8" imgW="638245" imgH="266666" progId="Equation.3">
                  <p:embed/>
                </p:oleObj>
              </mc:Choice>
              <mc:Fallback>
                <p:oleObj name="公式" r:id="rId8" imgW="638245" imgH="266666" progId="Equation.3">
                  <p:embed/>
                  <p:pic>
                    <p:nvPicPr>
                      <p:cNvPr id="24583" name="Object 4">
                        <a:extLst>
                          <a:ext uri="{FF2B5EF4-FFF2-40B4-BE49-F238E27FC236}">
                            <a16:creationId xmlns:a16="http://schemas.microsoft.com/office/drawing/2014/main" id="{0B7A0868-E8C2-45E2-BF78-DFCB48711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482975"/>
                        <a:ext cx="6873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>
            <a:extLst>
              <a:ext uri="{FF2B5EF4-FFF2-40B4-BE49-F238E27FC236}">
                <a16:creationId xmlns:a16="http://schemas.microsoft.com/office/drawing/2014/main" id="{0B2CFBBA-8742-4445-9500-1C452C560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3429000"/>
          <a:ext cx="11191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1" name="公式" r:id="rId10" imgW="1066698" imgH="342900" progId="Equation.3">
                  <p:embed/>
                </p:oleObj>
              </mc:Choice>
              <mc:Fallback>
                <p:oleObj name="公式" r:id="rId10" imgW="1066698" imgH="342900" progId="Equation.3">
                  <p:embed/>
                  <p:pic>
                    <p:nvPicPr>
                      <p:cNvPr id="24584" name="Object 5">
                        <a:extLst>
                          <a:ext uri="{FF2B5EF4-FFF2-40B4-BE49-F238E27FC236}">
                            <a16:creationId xmlns:a16="http://schemas.microsoft.com/office/drawing/2014/main" id="{0B2CFBBA-8742-4445-9500-1C452C560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3429000"/>
                        <a:ext cx="11191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6">
            <a:extLst>
              <a:ext uri="{FF2B5EF4-FFF2-40B4-BE49-F238E27FC236}">
                <a16:creationId xmlns:a16="http://schemas.microsoft.com/office/drawing/2014/main" id="{C5693A09-AF3D-4513-B939-CB2DC079DB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9138" y="3879850"/>
          <a:ext cx="13604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2" name="公式" r:id="rId12" imgW="1295451" imgH="419134" progId="Equation.3">
                  <p:embed/>
                </p:oleObj>
              </mc:Choice>
              <mc:Fallback>
                <p:oleObj name="公式" r:id="rId12" imgW="1295451" imgH="419134" progId="Equation.3">
                  <p:embed/>
                  <p:pic>
                    <p:nvPicPr>
                      <p:cNvPr id="24585" name="Object 6">
                        <a:extLst>
                          <a:ext uri="{FF2B5EF4-FFF2-40B4-BE49-F238E27FC236}">
                            <a16:creationId xmlns:a16="http://schemas.microsoft.com/office/drawing/2014/main" id="{C5693A09-AF3D-4513-B939-CB2DC079D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3879850"/>
                        <a:ext cx="13604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7">
            <a:extLst>
              <a:ext uri="{FF2B5EF4-FFF2-40B4-BE49-F238E27FC236}">
                <a16:creationId xmlns:a16="http://schemas.microsoft.com/office/drawing/2014/main" id="{4C57FEBF-1029-4A79-A7D9-DDFDAAF3ED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0" y="5357813"/>
          <a:ext cx="10223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3" name="公式" r:id="rId14" imgW="514388" imgH="152468" progId="Equation.3">
                  <p:embed/>
                </p:oleObj>
              </mc:Choice>
              <mc:Fallback>
                <p:oleObj name="公式" r:id="rId14" imgW="514388" imgH="152468" progId="Equation.3">
                  <p:embed/>
                  <p:pic>
                    <p:nvPicPr>
                      <p:cNvPr id="24586" name="Object 7">
                        <a:extLst>
                          <a:ext uri="{FF2B5EF4-FFF2-40B4-BE49-F238E27FC236}">
                            <a16:creationId xmlns:a16="http://schemas.microsoft.com/office/drawing/2014/main" id="{4C57FEBF-1029-4A79-A7D9-DDFDAAF3E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357813"/>
                        <a:ext cx="10223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8">
            <a:extLst>
              <a:ext uri="{FF2B5EF4-FFF2-40B4-BE49-F238E27FC236}">
                <a16:creationId xmlns:a16="http://schemas.microsoft.com/office/drawing/2014/main" id="{2CD8510F-BE79-4D6F-8643-DE58004D6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5" y="5043488"/>
          <a:ext cx="698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4" name="公式" r:id="rId16" imgW="647725" imgH="266666" progId="Equation.3">
                  <p:embed/>
                </p:oleObj>
              </mc:Choice>
              <mc:Fallback>
                <p:oleObj name="公式" r:id="rId16" imgW="647725" imgH="266666" progId="Equation.3">
                  <p:embed/>
                  <p:pic>
                    <p:nvPicPr>
                      <p:cNvPr id="24587" name="Object 8">
                        <a:extLst>
                          <a:ext uri="{FF2B5EF4-FFF2-40B4-BE49-F238E27FC236}">
                            <a16:creationId xmlns:a16="http://schemas.microsoft.com/office/drawing/2014/main" id="{2CD8510F-BE79-4D6F-8643-DE58004D60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5043488"/>
                        <a:ext cx="6985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9">
            <a:extLst>
              <a:ext uri="{FF2B5EF4-FFF2-40B4-BE49-F238E27FC236}">
                <a16:creationId xmlns:a16="http://schemas.microsoft.com/office/drawing/2014/main" id="{49A65D93-42DF-4703-9FA3-81D7BAABC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1588" y="5838825"/>
          <a:ext cx="7842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5" name="公式" r:id="rId18" imgW="723875" imgH="257175" progId="Equation.3">
                  <p:embed/>
                </p:oleObj>
              </mc:Choice>
              <mc:Fallback>
                <p:oleObj name="公式" r:id="rId18" imgW="723875" imgH="257175" progId="Equation.3">
                  <p:embed/>
                  <p:pic>
                    <p:nvPicPr>
                      <p:cNvPr id="24588" name="Object 9">
                        <a:extLst>
                          <a:ext uri="{FF2B5EF4-FFF2-40B4-BE49-F238E27FC236}">
                            <a16:creationId xmlns:a16="http://schemas.microsoft.com/office/drawing/2014/main" id="{49A65D93-42DF-4703-9FA3-81D7BAABC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588" y="5838825"/>
                        <a:ext cx="7842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0">
            <a:extLst>
              <a:ext uri="{FF2B5EF4-FFF2-40B4-BE49-F238E27FC236}">
                <a16:creationId xmlns:a16="http://schemas.microsoft.com/office/drawing/2014/main" id="{4B8068C0-F977-472F-83D5-8338B9936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5143500"/>
          <a:ext cx="14525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6" name="公式" r:id="rId20" imgW="676167" imgH="342900" progId="Equation.3">
                  <p:embed/>
                </p:oleObj>
              </mc:Choice>
              <mc:Fallback>
                <p:oleObj name="公式" r:id="rId20" imgW="676167" imgH="342900" progId="Equation.3">
                  <p:embed/>
                  <p:pic>
                    <p:nvPicPr>
                      <p:cNvPr id="24589" name="Object 10">
                        <a:extLst>
                          <a:ext uri="{FF2B5EF4-FFF2-40B4-BE49-F238E27FC236}">
                            <a16:creationId xmlns:a16="http://schemas.microsoft.com/office/drawing/2014/main" id="{4B8068C0-F977-472F-83D5-8338B9936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5143500"/>
                        <a:ext cx="14525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1">
            <a:extLst>
              <a:ext uri="{FF2B5EF4-FFF2-40B4-BE49-F238E27FC236}">
                <a16:creationId xmlns:a16="http://schemas.microsoft.com/office/drawing/2014/main" id="{0E6EC5CD-0DC1-43FE-9895-A824CB83B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86250"/>
          <a:ext cx="29241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17" name="公式" r:id="rId22" imgW="1285971" imgH="180941" progId="Equation.3">
                  <p:embed/>
                </p:oleObj>
              </mc:Choice>
              <mc:Fallback>
                <p:oleObj name="公式" r:id="rId22" imgW="1285971" imgH="180941" progId="Equation.3">
                  <p:embed/>
                  <p:pic>
                    <p:nvPicPr>
                      <p:cNvPr id="24590" name="Object 11">
                        <a:extLst>
                          <a:ext uri="{FF2B5EF4-FFF2-40B4-BE49-F238E27FC236}">
                            <a16:creationId xmlns:a16="http://schemas.microsoft.com/office/drawing/2014/main" id="{0E6EC5CD-0DC1-43FE-9895-A824CB83B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86250"/>
                        <a:ext cx="29241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5">
            <a:extLst>
              <a:ext uri="{FF2B5EF4-FFF2-40B4-BE49-F238E27FC236}">
                <a16:creationId xmlns:a16="http://schemas.microsoft.com/office/drawing/2014/main" id="{2DDC1737-8EED-4FDD-8F8F-6361CCA3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942013"/>
            <a:ext cx="410368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可见</a:t>
            </a:r>
            <a:r>
              <a:rPr lang="en-US" altLang="zh-CN" sz="2800">
                <a:solidFill>
                  <a:schemeClr val="bg1"/>
                </a:solidFill>
              </a:rPr>
              <a:t>:  </a:t>
            </a:r>
            <a:r>
              <a:rPr lang="en-US" altLang="zh-CN" sz="2800" i="1">
                <a:solidFill>
                  <a:srgbClr val="FFFF00"/>
                </a:solidFill>
              </a:rPr>
              <a:t>n </a:t>
            </a:r>
            <a:r>
              <a:rPr lang="zh-CN" altLang="en-US">
                <a:solidFill>
                  <a:schemeClr val="bg1"/>
                </a:solidFill>
              </a:rPr>
              <a:t>越大， 曲线越陡</a:t>
            </a:r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BB850E60-68E4-4E96-88ED-2A772DDE9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3660775"/>
            <a:ext cx="3976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多方过程方程，微分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24594" name="Arc 18">
            <a:extLst>
              <a:ext uri="{FF2B5EF4-FFF2-40B4-BE49-F238E27FC236}">
                <a16:creationId xmlns:a16="http://schemas.microsoft.com/office/drawing/2014/main" id="{090BD372-CED8-4170-A57D-5DFE31A79027}"/>
              </a:ext>
            </a:extLst>
          </p:cNvPr>
          <p:cNvSpPr>
            <a:spLocks/>
          </p:cNvSpPr>
          <p:nvPr/>
        </p:nvSpPr>
        <p:spPr bwMode="auto">
          <a:xfrm>
            <a:off x="5548313" y="2911475"/>
            <a:ext cx="1928812" cy="3017838"/>
          </a:xfrm>
          <a:custGeom>
            <a:avLst/>
            <a:gdLst>
              <a:gd name="T0" fmla="*/ 2147483646 w 20524"/>
              <a:gd name="T1" fmla="*/ 2147483646 h 21600"/>
              <a:gd name="T2" fmla="*/ 0 w 20524"/>
              <a:gd name="T3" fmla="*/ 2147483646 h 21600"/>
              <a:gd name="T4" fmla="*/ 2147483646 w 20524"/>
              <a:gd name="T5" fmla="*/ 0 h 21600"/>
              <a:gd name="T6" fmla="*/ 0 60000 65536"/>
              <a:gd name="T7" fmla="*/ 0 60000 65536"/>
              <a:gd name="T8" fmla="*/ 0 60000 65536"/>
              <a:gd name="T9" fmla="*/ 0 w 20524"/>
              <a:gd name="T10" fmla="*/ 0 h 21600"/>
              <a:gd name="T11" fmla="*/ 20524 w 205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24" h="21600" fill="none" extrusionOk="0">
                <a:moveTo>
                  <a:pt x="20523" y="21597"/>
                </a:moveTo>
                <a:cubicBezTo>
                  <a:pt x="20422" y="21599"/>
                  <a:pt x="20320" y="21599"/>
                  <a:pt x="20218" y="21600"/>
                </a:cubicBezTo>
                <a:cubicBezTo>
                  <a:pt x="11221" y="21600"/>
                  <a:pt x="3166" y="16023"/>
                  <a:pt x="0" y="7602"/>
                </a:cubicBezTo>
              </a:path>
              <a:path w="20524" h="21600" stroke="0" extrusionOk="0">
                <a:moveTo>
                  <a:pt x="20523" y="21597"/>
                </a:moveTo>
                <a:cubicBezTo>
                  <a:pt x="20422" y="21599"/>
                  <a:pt x="20320" y="21599"/>
                  <a:pt x="20218" y="21600"/>
                </a:cubicBezTo>
                <a:cubicBezTo>
                  <a:pt x="11221" y="21600"/>
                  <a:pt x="3166" y="16023"/>
                  <a:pt x="0" y="7602"/>
                </a:cubicBezTo>
                <a:lnTo>
                  <a:pt x="20218" y="0"/>
                </a:lnTo>
                <a:lnTo>
                  <a:pt x="20523" y="2159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Arc 19">
            <a:extLst>
              <a:ext uri="{FF2B5EF4-FFF2-40B4-BE49-F238E27FC236}">
                <a16:creationId xmlns:a16="http://schemas.microsoft.com/office/drawing/2014/main" id="{BF1369C5-7F5B-4E45-989E-03E1F84D4972}"/>
              </a:ext>
            </a:extLst>
          </p:cNvPr>
          <p:cNvSpPr>
            <a:spLocks/>
          </p:cNvSpPr>
          <p:nvPr/>
        </p:nvSpPr>
        <p:spPr bwMode="auto">
          <a:xfrm rot="-1473036">
            <a:off x="5851525" y="3406775"/>
            <a:ext cx="1847850" cy="2090738"/>
          </a:xfrm>
          <a:custGeom>
            <a:avLst/>
            <a:gdLst>
              <a:gd name="T0" fmla="*/ 2147483646 w 21600"/>
              <a:gd name="T1" fmla="*/ 2147483646 h 20693"/>
              <a:gd name="T2" fmla="*/ 0 w 21600"/>
              <a:gd name="T3" fmla="*/ 0 h 20693"/>
              <a:gd name="T4" fmla="*/ 2147483646 w 21600"/>
              <a:gd name="T5" fmla="*/ 2147483646 h 20693"/>
              <a:gd name="T6" fmla="*/ 0 60000 65536"/>
              <a:gd name="T7" fmla="*/ 0 60000 65536"/>
              <a:gd name="T8" fmla="*/ 0 60000 65536"/>
              <a:gd name="T9" fmla="*/ 0 w 21600"/>
              <a:gd name="T10" fmla="*/ 0 h 20693"/>
              <a:gd name="T11" fmla="*/ 21600 w 21600"/>
              <a:gd name="T12" fmla="*/ 20693 h 206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93" fill="none" extrusionOk="0">
                <a:moveTo>
                  <a:pt x="15368" y="20692"/>
                </a:moveTo>
                <a:cubicBezTo>
                  <a:pt x="6244" y="17943"/>
                  <a:pt x="0" y="9540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20693" stroke="0" extrusionOk="0">
                <a:moveTo>
                  <a:pt x="15368" y="20692"/>
                </a:moveTo>
                <a:cubicBezTo>
                  <a:pt x="6244" y="17943"/>
                  <a:pt x="0" y="9540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15368" y="20692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BE1A06A0-D06A-48AF-AE11-61B81457FB9C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141663"/>
            <a:ext cx="4032250" cy="3527425"/>
            <a:chOff x="2880" y="1979"/>
            <a:chExt cx="2540" cy="2222"/>
          </a:xfrm>
        </p:grpSpPr>
        <p:sp>
          <p:nvSpPr>
            <p:cNvPr id="10266" name="Line 21">
              <a:extLst>
                <a:ext uri="{FF2B5EF4-FFF2-40B4-BE49-F238E27FC236}">
                  <a16:creationId xmlns:a16="http://schemas.microsoft.com/office/drawing/2014/main" id="{EA88F60D-FD4E-435A-A471-7AE43DAE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3" y="3924"/>
              <a:ext cx="2267" cy="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2">
              <a:extLst>
                <a:ext uri="{FF2B5EF4-FFF2-40B4-BE49-F238E27FC236}">
                  <a16:creationId xmlns:a16="http://schemas.microsoft.com/office/drawing/2014/main" id="{FB9E296B-DAB2-4014-8960-A2935686C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2069"/>
              <a:ext cx="12" cy="186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Text Box 23">
              <a:extLst>
                <a:ext uri="{FF2B5EF4-FFF2-40B4-BE49-F238E27FC236}">
                  <a16:creationId xmlns:a16="http://schemas.microsoft.com/office/drawing/2014/main" id="{732CA607-AF1F-4E82-B0C9-C57C353BB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6" y="391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10269" name="Text Box 24">
              <a:extLst>
                <a:ext uri="{FF2B5EF4-FFF2-40B4-BE49-F238E27FC236}">
                  <a16:creationId xmlns:a16="http://schemas.microsoft.com/office/drawing/2014/main" id="{FCF5F177-23E3-4704-8663-6C80C6042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7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10270" name="Text Box 25">
              <a:extLst>
                <a:ext uri="{FF2B5EF4-FFF2-40B4-BE49-F238E27FC236}">
                  <a16:creationId xmlns:a16="http://schemas.microsoft.com/office/drawing/2014/main" id="{EFA4D535-D004-47B1-9199-EE4726EFD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7" y="386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4602" name="Rectangle 26">
            <a:extLst>
              <a:ext uri="{FF2B5EF4-FFF2-40B4-BE49-F238E27FC236}">
                <a16:creationId xmlns:a16="http://schemas.microsoft.com/office/drawing/2014/main" id="{5EABEF94-9EDF-4BBE-AC17-AAE752BF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794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4603" name="Text Box 27">
            <a:extLst>
              <a:ext uri="{FF2B5EF4-FFF2-40B4-BE49-F238E27FC236}">
                <a16:creationId xmlns:a16="http://schemas.microsoft.com/office/drawing/2014/main" id="{BCA82DFB-1049-4CF7-AEA8-43BBD2EDB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99695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多方过程方程</a:t>
            </a:r>
          </a:p>
        </p:txBody>
      </p: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72161AAF-A36E-407F-B765-70BC2DFFE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874963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DE8F00B9-7609-4D18-A161-CFF496B69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3090863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多方过程曲线</a:t>
            </a:r>
          </a:p>
        </p:txBody>
      </p:sp>
      <p:sp>
        <p:nvSpPr>
          <p:cNvPr id="10264" name="灯片编号占位符 1">
            <a:extLst>
              <a:ext uri="{FF2B5EF4-FFF2-40B4-BE49-F238E27FC236}">
                <a16:creationId xmlns:a16="http://schemas.microsoft.com/office/drawing/2014/main" id="{7208934D-1995-451F-ADA1-750D4CB2F59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D0F960-F0DF-46FA-968B-7C49B55C9829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F3096806-0008-4907-8A11-2B35F94F5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86313"/>
            <a:ext cx="461963" cy="738187"/>
          </a:xfrm>
          <a:custGeom>
            <a:avLst/>
            <a:gdLst>
              <a:gd name="T0" fmla="*/ 476979 w 461395"/>
              <a:gd name="T1" fmla="*/ 0 h 738231"/>
              <a:gd name="T2" fmla="*/ 459633 w 461395"/>
              <a:gd name="T3" fmla="*/ 460646 h 738231"/>
              <a:gd name="T4" fmla="*/ 381583 w 461395"/>
              <a:gd name="T5" fmla="*/ 686790 h 738231"/>
              <a:gd name="T6" fmla="*/ 0 w 461395"/>
              <a:gd name="T7" fmla="*/ 737043 h 738231"/>
              <a:gd name="T8" fmla="*/ 0 60000 65536"/>
              <a:gd name="T9" fmla="*/ 0 60000 65536"/>
              <a:gd name="T10" fmla="*/ 0 60000 65536"/>
              <a:gd name="T11" fmla="*/ 0 60000 65536"/>
              <a:gd name="T12" fmla="*/ 0 w 461395"/>
              <a:gd name="T13" fmla="*/ 0 h 738231"/>
              <a:gd name="T14" fmla="*/ 461395 w 461395"/>
              <a:gd name="T15" fmla="*/ 738231 h 738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1395" h="738231">
                <a:moveTo>
                  <a:pt x="461395" y="0"/>
                </a:moveTo>
                <a:cubicBezTo>
                  <a:pt x="460696" y="173372"/>
                  <a:pt x="459997" y="346745"/>
                  <a:pt x="444617" y="461394"/>
                </a:cubicBezTo>
                <a:cubicBezTo>
                  <a:pt x="429237" y="576044"/>
                  <a:pt x="443219" y="641758"/>
                  <a:pt x="369116" y="687897"/>
                </a:cubicBezTo>
                <a:cubicBezTo>
                  <a:pt x="295013" y="734036"/>
                  <a:pt x="147506" y="736133"/>
                  <a:pt x="0" y="738231"/>
                </a:cubicBezTo>
              </a:path>
            </a:pathLst>
          </a:custGeom>
          <a:noFill/>
          <a:ln w="444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0" grpId="0" autoUpdateAnimBg="0"/>
      <p:bldP spid="24581" grpId="0"/>
      <p:bldP spid="24591" grpId="0" autoUpdateAnimBg="0"/>
      <p:bldP spid="24592" grpId="0"/>
      <p:bldP spid="24602" grpId="0"/>
      <p:bldP spid="24603" grpId="0"/>
      <p:bldP spid="24604" grpId="0"/>
      <p:bldP spid="246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C389CE8C-DB6C-4F7A-8D6B-7C11D6EF3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1071563"/>
          <a:ext cx="16287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6" name="公式" r:id="rId3" imgW="762102" imgH="304936" progId="Equation.3">
                  <p:embed/>
                </p:oleObj>
              </mc:Choice>
              <mc:Fallback>
                <p:oleObj name="公式" r:id="rId3" imgW="762102" imgH="304936" progId="Equation.3">
                  <p:embed/>
                  <p:pic>
                    <p:nvPicPr>
                      <p:cNvPr id="25603" name="Object 2">
                        <a:extLst>
                          <a:ext uri="{FF2B5EF4-FFF2-40B4-BE49-F238E27FC236}">
                            <a16:creationId xmlns:a16="http://schemas.microsoft.com/office/drawing/2014/main" id="{C389CE8C-DB6C-4F7A-8D6B-7C11D6EF3E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071563"/>
                        <a:ext cx="16287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Text Box 2">
            <a:extLst>
              <a:ext uri="{FF2B5EF4-FFF2-40B4-BE49-F238E27FC236}">
                <a16:creationId xmlns:a16="http://schemas.microsoft.com/office/drawing/2014/main" id="{0B12BA57-26A8-4195-B4DE-DB8C9917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143000"/>
            <a:ext cx="365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功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4F58E27E-4BA2-4460-B7D1-6794F110F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1023938"/>
          <a:ext cx="25003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7" name="公式" r:id="rId5" imgW="2733720" imgH="781016" progId="Equation.3">
                  <p:embed/>
                </p:oleObj>
              </mc:Choice>
              <mc:Fallback>
                <p:oleObj name="公式" r:id="rId5" imgW="2733720" imgH="781016" progId="Equation.3">
                  <p:embed/>
                  <p:pic>
                    <p:nvPicPr>
                      <p:cNvPr id="25604" name="Object 3">
                        <a:extLst>
                          <a:ext uri="{FF2B5EF4-FFF2-40B4-BE49-F238E27FC236}">
                            <a16:creationId xmlns:a16="http://schemas.microsoft.com/office/drawing/2014/main" id="{4F58E27E-4BA2-4460-B7D1-6794F110F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023938"/>
                        <a:ext cx="25003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5E94111F-4475-4E5C-AC4C-E3C38EE04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8300" y="1857375"/>
          <a:ext cx="219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8" name="公式" r:id="rId7" imgW="1009510" imgH="342900" progId="Equation.3">
                  <p:embed/>
                </p:oleObj>
              </mc:Choice>
              <mc:Fallback>
                <p:oleObj name="公式" r:id="rId7" imgW="1009510" imgH="342900" progId="Equation.3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5E94111F-4475-4E5C-AC4C-E3C38EE04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1857375"/>
                        <a:ext cx="219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04DEF262-9B1A-4BC0-8174-818D7B8F3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2786063"/>
          <a:ext cx="28432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9" name="公式" r:id="rId9" imgW="1123886" imgH="180941" progId="Equation.3">
                  <p:embed/>
                </p:oleObj>
              </mc:Choice>
              <mc:Fallback>
                <p:oleObj name="公式" r:id="rId9" imgW="1123886" imgH="180941" progId="Equation.3">
                  <p:embed/>
                  <p:pic>
                    <p:nvPicPr>
                      <p:cNvPr id="25606" name="Object 5">
                        <a:extLst>
                          <a:ext uri="{FF2B5EF4-FFF2-40B4-BE49-F238E27FC236}">
                            <a16:creationId xmlns:a16="http://schemas.microsoft.com/office/drawing/2014/main" id="{04DEF262-9B1A-4BC0-8174-818D7B8F3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2786063"/>
                        <a:ext cx="28432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>
            <a:extLst>
              <a:ext uri="{FF2B5EF4-FFF2-40B4-BE49-F238E27FC236}">
                <a16:creationId xmlns:a16="http://schemas.microsoft.com/office/drawing/2014/main" id="{50E8116A-739A-4F93-A651-46D27629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786063"/>
            <a:ext cx="209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内能增量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B0494CAF-F3C7-4B3F-9296-10B31806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3500438"/>
            <a:ext cx="196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热量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5609" name="Object 6">
            <a:extLst>
              <a:ext uri="{FF2B5EF4-FFF2-40B4-BE49-F238E27FC236}">
                <a16:creationId xmlns:a16="http://schemas.microsoft.com/office/drawing/2014/main" id="{BAE5EE09-DD91-4DD0-8609-062E7AC52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3495675"/>
          <a:ext cx="2663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0" name="公式" r:id="rId11" imgW="1066698" imgH="180941" progId="Equation.3">
                  <p:embed/>
                </p:oleObj>
              </mc:Choice>
              <mc:Fallback>
                <p:oleObj name="公式" r:id="rId11" imgW="1066698" imgH="180941" progId="Equation.3">
                  <p:embed/>
                  <p:pic>
                    <p:nvPicPr>
                      <p:cNvPr id="25609" name="Object 6">
                        <a:extLst>
                          <a:ext uri="{FF2B5EF4-FFF2-40B4-BE49-F238E27FC236}">
                            <a16:creationId xmlns:a16="http://schemas.microsoft.com/office/drawing/2014/main" id="{BAE5EE09-DD91-4DD0-8609-062E7AC52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3495675"/>
                        <a:ext cx="2663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0">
            <a:extLst>
              <a:ext uri="{FF2B5EF4-FFF2-40B4-BE49-F238E27FC236}">
                <a16:creationId xmlns:a16="http://schemas.microsoft.com/office/drawing/2014/main" id="{3BE01C3E-20FF-4BE7-90C3-084512A1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214813"/>
            <a:ext cx="2527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多方摩尔热容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ADA42881-5629-43FB-BE19-83650BFC9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33375"/>
            <a:ext cx="8648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理想气体在多方过程中的功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﹑</a:t>
            </a:r>
            <a:r>
              <a:rPr lang="zh-CN" altLang="en-US">
                <a:solidFill>
                  <a:schemeClr val="bg1"/>
                </a:solidFill>
              </a:rPr>
              <a:t>内能</a:t>
            </a:r>
            <a:r>
              <a:rPr lang="en-US" altLang="zh-CN">
                <a:solidFill>
                  <a:schemeClr val="bg1"/>
                </a:solidFill>
              </a:rPr>
              <a:t>﹑</a:t>
            </a:r>
            <a:r>
              <a:rPr lang="zh-CN" altLang="en-US">
                <a:solidFill>
                  <a:schemeClr val="bg1"/>
                </a:solidFill>
              </a:rPr>
              <a:t>热量</a:t>
            </a:r>
            <a:r>
              <a:rPr lang="en-US" altLang="zh-CN">
                <a:solidFill>
                  <a:schemeClr val="bg1"/>
                </a:solidFill>
              </a:rPr>
              <a:t>﹑</a:t>
            </a:r>
            <a:r>
              <a:rPr lang="zh-CN" altLang="en-US">
                <a:solidFill>
                  <a:schemeClr val="bg1"/>
                </a:solidFill>
              </a:rPr>
              <a:t>摩尔热容的计算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52C8ED4B-3386-46BE-97AB-F3B34CA16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1588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graphicFrame>
        <p:nvGraphicFramePr>
          <p:cNvPr id="25613" name="Object 7">
            <a:extLst>
              <a:ext uri="{FF2B5EF4-FFF2-40B4-BE49-F238E27FC236}">
                <a16:creationId xmlns:a16="http://schemas.microsoft.com/office/drawing/2014/main" id="{4B737342-BC6F-445F-B48A-F2324326D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786438"/>
          <a:ext cx="2214563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1" name="公式" r:id="rId13" imgW="914400" imgH="342900" progId="Equation.3">
                  <p:embed/>
                </p:oleObj>
              </mc:Choice>
              <mc:Fallback>
                <p:oleObj name="公式" r:id="rId13" imgW="914400" imgH="342900" progId="Equation.3">
                  <p:embed/>
                  <p:pic>
                    <p:nvPicPr>
                      <p:cNvPr id="25613" name="Object 7">
                        <a:extLst>
                          <a:ext uri="{FF2B5EF4-FFF2-40B4-BE49-F238E27FC236}">
                            <a16:creationId xmlns:a16="http://schemas.microsoft.com/office/drawing/2014/main" id="{4B737342-BC6F-445F-B48A-F2324326D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86438"/>
                        <a:ext cx="2214563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8">
            <a:extLst>
              <a:ext uri="{FF2B5EF4-FFF2-40B4-BE49-F238E27FC236}">
                <a16:creationId xmlns:a16="http://schemas.microsoft.com/office/drawing/2014/main" id="{D6170D57-F5E7-45D2-973C-A1088CD7A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4887913"/>
          <a:ext cx="60388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2" name="公式" r:id="rId15" imgW="2609863" imgH="342900" progId="Equation.3">
                  <p:embed/>
                </p:oleObj>
              </mc:Choice>
              <mc:Fallback>
                <p:oleObj name="公式" r:id="rId15" imgW="2609863" imgH="342900" progId="Equation.3">
                  <p:embed/>
                  <p:pic>
                    <p:nvPicPr>
                      <p:cNvPr id="25614" name="Object 8">
                        <a:extLst>
                          <a:ext uri="{FF2B5EF4-FFF2-40B4-BE49-F238E27FC236}">
                            <a16:creationId xmlns:a16="http://schemas.microsoft.com/office/drawing/2014/main" id="{D6170D57-F5E7-45D2-973C-A1088CD7A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887913"/>
                        <a:ext cx="60388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9">
            <a:extLst>
              <a:ext uri="{FF2B5EF4-FFF2-40B4-BE49-F238E27FC236}">
                <a16:creationId xmlns:a16="http://schemas.microsoft.com/office/drawing/2014/main" id="{45D8B052-CB78-47EA-B2A7-362864262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5834063"/>
          <a:ext cx="15001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3" name="公式" r:id="rId17" imgW="628765" imgH="342900" progId="Equation.3">
                  <p:embed/>
                </p:oleObj>
              </mc:Choice>
              <mc:Fallback>
                <p:oleObj name="公式" r:id="rId17" imgW="628765" imgH="342900" progId="Equation.3">
                  <p:embed/>
                  <p:pic>
                    <p:nvPicPr>
                      <p:cNvPr id="25615" name="Object 9">
                        <a:extLst>
                          <a:ext uri="{FF2B5EF4-FFF2-40B4-BE49-F238E27FC236}">
                            <a16:creationId xmlns:a16="http://schemas.microsoft.com/office/drawing/2014/main" id="{45D8B052-CB78-47EA-B2A7-362864262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5834063"/>
                        <a:ext cx="15001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0">
            <a:extLst>
              <a:ext uri="{FF2B5EF4-FFF2-40B4-BE49-F238E27FC236}">
                <a16:creationId xmlns:a16="http://schemas.microsoft.com/office/drawing/2014/main" id="{6C2D95B8-4EC0-4EAD-A3E4-159EBB074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5778500"/>
          <a:ext cx="22161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4" name="公式" r:id="rId19" imgW="942841" imgH="371373" progId="Equation.3">
                  <p:embed/>
                </p:oleObj>
              </mc:Choice>
              <mc:Fallback>
                <p:oleObj name="公式" r:id="rId19" imgW="942841" imgH="371373" progId="Equation.3">
                  <p:embed/>
                  <p:pic>
                    <p:nvPicPr>
                      <p:cNvPr id="25616" name="Object 10">
                        <a:extLst>
                          <a:ext uri="{FF2B5EF4-FFF2-40B4-BE49-F238E27FC236}">
                            <a16:creationId xmlns:a16="http://schemas.microsoft.com/office/drawing/2014/main" id="{6C2D95B8-4EC0-4EAD-A3E4-159EBB074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778500"/>
                        <a:ext cx="22161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灯片编号占位符 1">
            <a:extLst>
              <a:ext uri="{FF2B5EF4-FFF2-40B4-BE49-F238E27FC236}">
                <a16:creationId xmlns:a16="http://schemas.microsoft.com/office/drawing/2014/main" id="{75489429-A2F9-4383-8F9F-381DEAF325C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E22A6A-7507-43DB-82EA-4B859E63EFAE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2" name="Object 18">
            <a:extLst>
              <a:ext uri="{FF2B5EF4-FFF2-40B4-BE49-F238E27FC236}">
                <a16:creationId xmlns:a16="http://schemas.microsoft.com/office/drawing/2014/main" id="{02BE7144-517A-4564-9BD6-88D03178A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8513" y="1000125"/>
          <a:ext cx="1947862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5" name="公式" r:id="rId21" imgW="876173" imgH="342900" progId="Equation.3">
                  <p:embed/>
                </p:oleObj>
              </mc:Choice>
              <mc:Fallback>
                <p:oleObj name="公式" r:id="rId21" imgW="876173" imgH="342900" progId="Equation.3">
                  <p:embed/>
                  <p:pic>
                    <p:nvPicPr>
                      <p:cNvPr id="2" name="Object 18">
                        <a:extLst>
                          <a:ext uri="{FF2B5EF4-FFF2-40B4-BE49-F238E27FC236}">
                            <a16:creationId xmlns:a16="http://schemas.microsoft.com/office/drawing/2014/main" id="{02BE7144-517A-4564-9BD6-88D03178A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1000125"/>
                        <a:ext cx="1947862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>
            <a:extLst>
              <a:ext uri="{FF2B5EF4-FFF2-40B4-BE49-F238E27FC236}">
                <a16:creationId xmlns:a16="http://schemas.microsoft.com/office/drawing/2014/main" id="{B59F601D-9920-445B-B22A-1070DB659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2071688"/>
          <a:ext cx="17938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6" name="公式" r:id="rId23" imgW="723875" imgH="180941" progId="Equation.3">
                  <p:embed/>
                </p:oleObj>
              </mc:Choice>
              <mc:Fallback>
                <p:oleObj name="公式" r:id="rId23" imgW="723875" imgH="180941" progId="Equation.3">
                  <p:embed/>
                  <p:pic>
                    <p:nvPicPr>
                      <p:cNvPr id="3" name="Object 19">
                        <a:extLst>
                          <a:ext uri="{FF2B5EF4-FFF2-40B4-BE49-F238E27FC236}">
                            <a16:creationId xmlns:a16="http://schemas.microsoft.com/office/drawing/2014/main" id="{B59F601D-9920-445B-B22A-1070DB659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071688"/>
                        <a:ext cx="17938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上箭头 19">
            <a:extLst>
              <a:ext uri="{FF2B5EF4-FFF2-40B4-BE49-F238E27FC236}">
                <a16:creationId xmlns:a16="http://schemas.microsoft.com/office/drawing/2014/main" id="{AA543743-1134-40C7-BC5F-B79242DAC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1714500"/>
            <a:ext cx="214313" cy="428625"/>
          </a:xfrm>
          <a:prstGeom prst="upArrow">
            <a:avLst>
              <a:gd name="adj1" fmla="val 50000"/>
              <a:gd name="adj2" fmla="val 773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Object 22">
            <a:extLst>
              <a:ext uri="{FF2B5EF4-FFF2-40B4-BE49-F238E27FC236}">
                <a16:creationId xmlns:a16="http://schemas.microsoft.com/office/drawing/2014/main" id="{923F1755-E26E-4380-A071-9FC7CC441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050517"/>
              </p:ext>
            </p:extLst>
          </p:nvPr>
        </p:nvGraphicFramePr>
        <p:xfrm>
          <a:off x="2807841" y="4214813"/>
          <a:ext cx="19081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7" name="公式" r:id="rId25" imgW="752622" imgH="180941" progId="Equation.3">
                  <p:embed/>
                </p:oleObj>
              </mc:Choice>
              <mc:Fallback>
                <p:oleObj name="公式" r:id="rId25" imgW="752622" imgH="180941" progId="Equation.3">
                  <p:embed/>
                  <p:pic>
                    <p:nvPicPr>
                      <p:cNvPr id="4" name="Object 22">
                        <a:extLst>
                          <a:ext uri="{FF2B5EF4-FFF2-40B4-BE49-F238E27FC236}">
                            <a16:creationId xmlns:a16="http://schemas.microsoft.com/office/drawing/2014/main" id="{923F1755-E26E-4380-A071-9FC7CC441D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41" y="4214813"/>
                        <a:ext cx="19081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任意多边形 21">
            <a:extLst>
              <a:ext uri="{FF2B5EF4-FFF2-40B4-BE49-F238E27FC236}">
                <a16:creationId xmlns:a16="http://schemas.microsoft.com/office/drawing/2014/main" id="{1BB56392-48F3-492A-BAE5-CF92F84F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738" y="2643188"/>
            <a:ext cx="1543050" cy="1216025"/>
          </a:xfrm>
          <a:custGeom>
            <a:avLst/>
            <a:gdLst>
              <a:gd name="T0" fmla="*/ 1530007 w 1543574"/>
              <a:gd name="T1" fmla="*/ 0 h 1174459"/>
              <a:gd name="T2" fmla="*/ 1463487 w 1543574"/>
              <a:gd name="T3" fmla="*/ 386109 h 1174459"/>
              <a:gd name="T4" fmla="*/ 1180770 w 1543574"/>
              <a:gd name="T5" fmla="*/ 750769 h 1174459"/>
              <a:gd name="T6" fmla="*/ 731743 w 1543574"/>
              <a:gd name="T7" fmla="*/ 900923 h 1174459"/>
              <a:gd name="T8" fmla="*/ 781633 w 1543574"/>
              <a:gd name="T9" fmla="*/ 986726 h 1174459"/>
              <a:gd name="T10" fmla="*/ 839842 w 1543574"/>
              <a:gd name="T11" fmla="*/ 1158328 h 1174459"/>
              <a:gd name="T12" fmla="*/ 831525 w 1543574"/>
              <a:gd name="T13" fmla="*/ 1651688 h 1174459"/>
              <a:gd name="T14" fmla="*/ 607015 w 1543574"/>
              <a:gd name="T15" fmla="*/ 2402459 h 1174459"/>
              <a:gd name="T16" fmla="*/ 282721 w 1543574"/>
              <a:gd name="T17" fmla="*/ 2938717 h 1174459"/>
              <a:gd name="T18" fmla="*/ 0 w 1543574"/>
              <a:gd name="T19" fmla="*/ 2788564 h 11744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43574"/>
              <a:gd name="T31" fmla="*/ 0 h 1174459"/>
              <a:gd name="T32" fmla="*/ 1543574 w 1543574"/>
              <a:gd name="T33" fmla="*/ 1174459 h 11744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43574" h="1174459">
                <a:moveTo>
                  <a:pt x="1543574" y="0"/>
                </a:moveTo>
                <a:cubicBezTo>
                  <a:pt x="1539379" y="51033"/>
                  <a:pt x="1535185" y="102066"/>
                  <a:pt x="1476462" y="151002"/>
                </a:cubicBezTo>
                <a:cubicBezTo>
                  <a:pt x="1417739" y="199938"/>
                  <a:pt x="1314275" y="260059"/>
                  <a:pt x="1191237" y="293615"/>
                </a:cubicBezTo>
                <a:cubicBezTo>
                  <a:pt x="1068199" y="327171"/>
                  <a:pt x="805343" y="336958"/>
                  <a:pt x="738231" y="352338"/>
                </a:cubicBezTo>
                <a:cubicBezTo>
                  <a:pt x="671119" y="367718"/>
                  <a:pt x="770389" y="369116"/>
                  <a:pt x="788565" y="385894"/>
                </a:cubicBezTo>
                <a:cubicBezTo>
                  <a:pt x="806741" y="402672"/>
                  <a:pt x="838899" y="409663"/>
                  <a:pt x="847288" y="453006"/>
                </a:cubicBezTo>
                <a:cubicBezTo>
                  <a:pt x="855677" y="496349"/>
                  <a:pt x="878048" y="564859"/>
                  <a:pt x="838899" y="645952"/>
                </a:cubicBezTo>
                <a:cubicBezTo>
                  <a:pt x="799750" y="727046"/>
                  <a:pt x="704675" y="855677"/>
                  <a:pt x="612396" y="939567"/>
                </a:cubicBezTo>
                <a:cubicBezTo>
                  <a:pt x="520117" y="1023457"/>
                  <a:pt x="387292" y="1124125"/>
                  <a:pt x="285226" y="1149292"/>
                </a:cubicBezTo>
                <a:cubicBezTo>
                  <a:pt x="183160" y="1174459"/>
                  <a:pt x="91580" y="1132514"/>
                  <a:pt x="0" y="1090569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任意多边形 22">
            <a:extLst>
              <a:ext uri="{FF2B5EF4-FFF2-40B4-BE49-F238E27FC236}">
                <a16:creationId xmlns:a16="http://schemas.microsoft.com/office/drawing/2014/main" id="{C4EE8799-E71C-4E6A-B655-E038279F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571875"/>
            <a:ext cx="809625" cy="889000"/>
          </a:xfrm>
          <a:custGeom>
            <a:avLst/>
            <a:gdLst>
              <a:gd name="T0" fmla="*/ 27744686 w 658535"/>
              <a:gd name="T1" fmla="*/ 0 h 889233"/>
              <a:gd name="T2" fmla="*/ 39261361 w 658535"/>
              <a:gd name="T3" fmla="*/ 349946 h 889233"/>
              <a:gd name="T4" fmla="*/ 34549948 w 658535"/>
              <a:gd name="T5" fmla="*/ 733221 h 889233"/>
              <a:gd name="T6" fmla="*/ 0 w 658535"/>
              <a:gd name="T7" fmla="*/ 883193 h 889233"/>
              <a:gd name="T8" fmla="*/ 0 60000 65536"/>
              <a:gd name="T9" fmla="*/ 0 60000 65536"/>
              <a:gd name="T10" fmla="*/ 0 60000 65536"/>
              <a:gd name="T11" fmla="*/ 0 60000 65536"/>
              <a:gd name="T12" fmla="*/ 0 w 658535"/>
              <a:gd name="T13" fmla="*/ 0 h 889233"/>
              <a:gd name="T14" fmla="*/ 658535 w 658535"/>
              <a:gd name="T15" fmla="*/ 889233 h 8892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8535" h="889233">
                <a:moveTo>
                  <a:pt x="444616" y="0"/>
                </a:moveTo>
                <a:cubicBezTo>
                  <a:pt x="527807" y="114650"/>
                  <a:pt x="610998" y="229300"/>
                  <a:pt x="629174" y="352338"/>
                </a:cubicBezTo>
                <a:cubicBezTo>
                  <a:pt x="647350" y="475376"/>
                  <a:pt x="658535" y="648749"/>
                  <a:pt x="553673" y="738231"/>
                </a:cubicBezTo>
                <a:cubicBezTo>
                  <a:pt x="448811" y="827713"/>
                  <a:pt x="224405" y="858473"/>
                  <a:pt x="0" y="889233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1EB0EF3E-C88E-4E64-B393-9A93DECA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4714875"/>
            <a:ext cx="142875" cy="428625"/>
          </a:xfrm>
          <a:prstGeom prst="downArrow">
            <a:avLst>
              <a:gd name="adj1" fmla="val 50000"/>
              <a:gd name="adj2" fmla="val 122806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7" grpId="0"/>
      <p:bldP spid="25608" grpId="0"/>
      <p:bldP spid="25610" grpId="0"/>
      <p:bldP spid="25611" grpId="0"/>
      <p:bldP spid="25612" grpId="0"/>
      <p:bldP spid="20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Text Box 6">
            <a:extLst>
              <a:ext uri="{FF2B5EF4-FFF2-40B4-BE49-F238E27FC236}">
                <a16:creationId xmlns:a16="http://schemas.microsoft.com/office/drawing/2014/main" id="{31AE9FEF-0B74-4E41-8303-D1C2F886E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79400"/>
            <a:ext cx="80660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多方过程方程                   与四个特殊过程间的转变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50181" name="Object 2">
            <a:extLst>
              <a:ext uri="{FF2B5EF4-FFF2-40B4-BE49-F238E27FC236}">
                <a16:creationId xmlns:a16="http://schemas.microsoft.com/office/drawing/2014/main" id="{38DD72D5-FB7D-408B-A811-5F0A8721AB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285750"/>
          <a:ext cx="1309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0" name="公式" r:id="rId3" imgW="1247743" imgH="419134" progId="Equation.3">
                  <p:embed/>
                </p:oleObj>
              </mc:Choice>
              <mc:Fallback>
                <p:oleObj name="公式" r:id="rId3" imgW="1247743" imgH="419134" progId="Equation.3">
                  <p:embed/>
                  <p:pic>
                    <p:nvPicPr>
                      <p:cNvPr id="50181" name="Object 2">
                        <a:extLst>
                          <a:ext uri="{FF2B5EF4-FFF2-40B4-BE49-F238E27FC236}">
                            <a16:creationId xmlns:a16="http://schemas.microsoft.com/office/drawing/2014/main" id="{38DD72D5-FB7D-408B-A811-5F0A8721A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285750"/>
                        <a:ext cx="13096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>
            <a:extLst>
              <a:ext uri="{FF2B5EF4-FFF2-40B4-BE49-F238E27FC236}">
                <a16:creationId xmlns:a16="http://schemas.microsoft.com/office/drawing/2014/main" id="{FD64189C-E6F1-434C-A264-5F47C4B5F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1614488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等温过程</a:t>
            </a:r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3BDB5B75-9971-446A-925C-1FBFFBE55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252663"/>
            <a:ext cx="2179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绝热过程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FBE40B1D-5D53-4728-9D8E-CE72EAE1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933450"/>
            <a:ext cx="2036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等压过程</a:t>
            </a: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F4A98438-36D2-4843-94EE-2474B048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900363"/>
            <a:ext cx="196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</a:rPr>
              <a:t>等体过程</a:t>
            </a:r>
          </a:p>
        </p:txBody>
      </p:sp>
      <p:graphicFrame>
        <p:nvGraphicFramePr>
          <p:cNvPr id="50187" name="Object 3">
            <a:extLst>
              <a:ext uri="{FF2B5EF4-FFF2-40B4-BE49-F238E27FC236}">
                <a16:creationId xmlns:a16="http://schemas.microsoft.com/office/drawing/2014/main" id="{FA3DB587-BF1E-4D62-9EA8-AF09EFCE9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1676400"/>
          <a:ext cx="11557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1" name="公式" r:id="rId5" imgW="1095445" imgH="342900" progId="Equation.3">
                  <p:embed/>
                </p:oleObj>
              </mc:Choice>
              <mc:Fallback>
                <p:oleObj name="公式" r:id="rId5" imgW="1095445" imgH="342900" progId="Equation.3">
                  <p:embed/>
                  <p:pic>
                    <p:nvPicPr>
                      <p:cNvPr id="50187" name="Object 3">
                        <a:extLst>
                          <a:ext uri="{FF2B5EF4-FFF2-40B4-BE49-F238E27FC236}">
                            <a16:creationId xmlns:a16="http://schemas.microsoft.com/office/drawing/2014/main" id="{FA3DB587-BF1E-4D62-9EA8-AF09EFCE9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676400"/>
                        <a:ext cx="11557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4">
            <a:extLst>
              <a:ext uri="{FF2B5EF4-FFF2-40B4-BE49-F238E27FC236}">
                <a16:creationId xmlns:a16="http://schemas.microsoft.com/office/drawing/2014/main" id="{4C66968A-BD71-4C6C-8E8A-F3E5DFECA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1622425"/>
          <a:ext cx="7064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2" name="公式" r:id="rId7" imgW="647725" imgH="266666" progId="Equation.3">
                  <p:embed/>
                </p:oleObj>
              </mc:Choice>
              <mc:Fallback>
                <p:oleObj name="公式" r:id="rId7" imgW="647725" imgH="266666" progId="Equation.3">
                  <p:embed/>
                  <p:pic>
                    <p:nvPicPr>
                      <p:cNvPr id="50188" name="Object 4">
                        <a:extLst>
                          <a:ext uri="{FF2B5EF4-FFF2-40B4-BE49-F238E27FC236}">
                            <a16:creationId xmlns:a16="http://schemas.microsoft.com/office/drawing/2014/main" id="{4C66968A-BD71-4C6C-8E8A-F3E5DFECA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622425"/>
                        <a:ext cx="706437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5">
            <a:extLst>
              <a:ext uri="{FF2B5EF4-FFF2-40B4-BE49-F238E27FC236}">
                <a16:creationId xmlns:a16="http://schemas.microsoft.com/office/drawing/2014/main" id="{CEE04943-FBED-4866-96A2-657C6F868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2214563"/>
          <a:ext cx="13223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3" name="公式" r:id="rId9" imgW="1257224" imgH="419134" progId="Equation.3">
                  <p:embed/>
                </p:oleObj>
              </mc:Choice>
              <mc:Fallback>
                <p:oleObj name="公式" r:id="rId9" imgW="1257224" imgH="419134" progId="Equation.3">
                  <p:embed/>
                  <p:pic>
                    <p:nvPicPr>
                      <p:cNvPr id="50190" name="Object 5">
                        <a:extLst>
                          <a:ext uri="{FF2B5EF4-FFF2-40B4-BE49-F238E27FC236}">
                            <a16:creationId xmlns:a16="http://schemas.microsoft.com/office/drawing/2014/main" id="{CEE04943-FBED-4866-96A2-657C6F868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214563"/>
                        <a:ext cx="13223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6">
            <a:extLst>
              <a:ext uri="{FF2B5EF4-FFF2-40B4-BE49-F238E27FC236}">
                <a16:creationId xmlns:a16="http://schemas.microsoft.com/office/drawing/2014/main" id="{D511762C-E89E-40EE-86A8-3DD7FEC39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2357438"/>
          <a:ext cx="78422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4" name="公式" r:id="rId11" imgW="723875" imgH="257175" progId="Equation.3">
                  <p:embed/>
                </p:oleObj>
              </mc:Choice>
              <mc:Fallback>
                <p:oleObj name="公式" r:id="rId11" imgW="723875" imgH="257175" progId="Equation.3">
                  <p:embed/>
                  <p:pic>
                    <p:nvPicPr>
                      <p:cNvPr id="50192" name="Object 6">
                        <a:extLst>
                          <a:ext uri="{FF2B5EF4-FFF2-40B4-BE49-F238E27FC236}">
                            <a16:creationId xmlns:a16="http://schemas.microsoft.com/office/drawing/2014/main" id="{D511762C-E89E-40EE-86A8-3DD7FEC39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2357438"/>
                        <a:ext cx="78422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7">
            <a:extLst>
              <a:ext uri="{FF2B5EF4-FFF2-40B4-BE49-F238E27FC236}">
                <a16:creationId xmlns:a16="http://schemas.microsoft.com/office/drawing/2014/main" id="{DE46E95B-D69E-4166-BA60-7CC397C50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957263"/>
          <a:ext cx="1309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5" name="公式" r:id="rId13" imgW="1247743" imgH="419134" progId="Equation.3">
                  <p:embed/>
                </p:oleObj>
              </mc:Choice>
              <mc:Fallback>
                <p:oleObj name="公式" r:id="rId13" imgW="1247743" imgH="419134" progId="Equation.3">
                  <p:embed/>
                  <p:pic>
                    <p:nvPicPr>
                      <p:cNvPr id="50193" name="Object 7">
                        <a:extLst>
                          <a:ext uri="{FF2B5EF4-FFF2-40B4-BE49-F238E27FC236}">
                            <a16:creationId xmlns:a16="http://schemas.microsoft.com/office/drawing/2014/main" id="{DE46E95B-D69E-4166-BA60-7CC397C50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957263"/>
                        <a:ext cx="13096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8">
            <a:extLst>
              <a:ext uri="{FF2B5EF4-FFF2-40B4-BE49-F238E27FC236}">
                <a16:creationId xmlns:a16="http://schemas.microsoft.com/office/drawing/2014/main" id="{1B7F6DCC-2AC6-428D-9AA5-069CE375A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0688" y="1006475"/>
          <a:ext cx="7572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6" name="公式" r:id="rId15" imgW="704914" imgH="266666" progId="Equation.3">
                  <p:embed/>
                </p:oleObj>
              </mc:Choice>
              <mc:Fallback>
                <p:oleObj name="公式" r:id="rId15" imgW="704914" imgH="266666" progId="Equation.3">
                  <p:embed/>
                  <p:pic>
                    <p:nvPicPr>
                      <p:cNvPr id="50194" name="Object 8">
                        <a:extLst>
                          <a:ext uri="{FF2B5EF4-FFF2-40B4-BE49-F238E27FC236}">
                            <a16:creationId xmlns:a16="http://schemas.microsoft.com/office/drawing/2014/main" id="{1B7F6DCC-2AC6-428D-9AA5-069CE375A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1006475"/>
                        <a:ext cx="757237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5" name="AutoShape 19">
            <a:extLst>
              <a:ext uri="{FF2B5EF4-FFF2-40B4-BE49-F238E27FC236}">
                <a16:creationId xmlns:a16="http://schemas.microsoft.com/office/drawing/2014/main" id="{F08F9249-716C-47F5-A852-DE069E2B05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1661" y="1101711"/>
            <a:ext cx="1047727" cy="188915"/>
          </a:xfrm>
          <a:prstGeom prst="rightArrow">
            <a:avLst>
              <a:gd name="adj1" fmla="val 50000"/>
              <a:gd name="adj2" fmla="val 170833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50196" name="Object 9">
            <a:extLst>
              <a:ext uri="{FF2B5EF4-FFF2-40B4-BE49-F238E27FC236}">
                <a16:creationId xmlns:a16="http://schemas.microsoft.com/office/drawing/2014/main" id="{93BA2B3A-7923-4407-B4B3-192019976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671888"/>
          <a:ext cx="13096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7" name="公式" r:id="rId17" imgW="1247743" imgH="419134" progId="Equation.3">
                  <p:embed/>
                </p:oleObj>
              </mc:Choice>
              <mc:Fallback>
                <p:oleObj name="公式" r:id="rId17" imgW="1247743" imgH="419134" progId="Equation.3">
                  <p:embed/>
                  <p:pic>
                    <p:nvPicPr>
                      <p:cNvPr id="50196" name="Object 9">
                        <a:extLst>
                          <a:ext uri="{FF2B5EF4-FFF2-40B4-BE49-F238E27FC236}">
                            <a16:creationId xmlns:a16="http://schemas.microsoft.com/office/drawing/2014/main" id="{93BA2B3A-7923-4407-B4B3-192019976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671888"/>
                        <a:ext cx="13096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10">
            <a:extLst>
              <a:ext uri="{FF2B5EF4-FFF2-40B4-BE49-F238E27FC236}">
                <a16:creationId xmlns:a16="http://schemas.microsoft.com/office/drawing/2014/main" id="{F784DB78-16C3-4398-98B5-26CBD0C4D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25" y="3005138"/>
          <a:ext cx="8858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8" name="公式" r:id="rId19" imgW="828771" imgH="209414" progId="Equation.3">
                  <p:embed/>
                </p:oleObj>
              </mc:Choice>
              <mc:Fallback>
                <p:oleObj name="公式" r:id="rId19" imgW="828771" imgH="209414" progId="Equation.3">
                  <p:embed/>
                  <p:pic>
                    <p:nvPicPr>
                      <p:cNvPr id="50197" name="Object 10">
                        <a:extLst>
                          <a:ext uri="{FF2B5EF4-FFF2-40B4-BE49-F238E27FC236}">
                            <a16:creationId xmlns:a16="http://schemas.microsoft.com/office/drawing/2014/main" id="{F784DB78-16C3-4398-98B5-26CBD0C4D4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005138"/>
                        <a:ext cx="8858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9" name="Object 11">
            <a:extLst>
              <a:ext uri="{FF2B5EF4-FFF2-40B4-BE49-F238E27FC236}">
                <a16:creationId xmlns:a16="http://schemas.microsoft.com/office/drawing/2014/main" id="{C1D533E0-0D3F-49DA-90F2-A9F8DDAC26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5" y="3494088"/>
          <a:ext cx="16430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09" name="公式" r:id="rId21" imgW="1752651" imgH="676309" progId="Equation.3">
                  <p:embed/>
                </p:oleObj>
              </mc:Choice>
              <mc:Fallback>
                <p:oleObj name="公式" r:id="rId21" imgW="1752651" imgH="676309" progId="Equation.3">
                  <p:embed/>
                  <p:pic>
                    <p:nvPicPr>
                      <p:cNvPr id="50199" name="Object 11">
                        <a:extLst>
                          <a:ext uri="{FF2B5EF4-FFF2-40B4-BE49-F238E27FC236}">
                            <a16:creationId xmlns:a16="http://schemas.microsoft.com/office/drawing/2014/main" id="{C1D533E0-0D3F-49DA-90F2-A9F8DDAC2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3494088"/>
                        <a:ext cx="1643063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12">
            <a:extLst>
              <a:ext uri="{FF2B5EF4-FFF2-40B4-BE49-F238E27FC236}">
                <a16:creationId xmlns:a16="http://schemas.microsoft.com/office/drawing/2014/main" id="{AEC93A6F-0BFE-499C-8BCE-189372A43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4572000"/>
          <a:ext cx="1397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0" name="公式" r:id="rId23" imgW="590537" imgH="285648" progId="Equation.3">
                  <p:embed/>
                </p:oleObj>
              </mc:Choice>
              <mc:Fallback>
                <p:oleObj name="公式" r:id="rId23" imgW="590537" imgH="285648" progId="Equation.3">
                  <p:embed/>
                  <p:pic>
                    <p:nvPicPr>
                      <p:cNvPr id="50200" name="Object 12">
                        <a:extLst>
                          <a:ext uri="{FF2B5EF4-FFF2-40B4-BE49-F238E27FC236}">
                            <a16:creationId xmlns:a16="http://schemas.microsoft.com/office/drawing/2014/main" id="{AEC93A6F-0BFE-499C-8BCE-189372A43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572000"/>
                        <a:ext cx="1397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1" name="AutoShape 25">
            <a:extLst>
              <a:ext uri="{FF2B5EF4-FFF2-40B4-BE49-F238E27FC236}">
                <a16:creationId xmlns:a16="http://schemas.microsoft.com/office/drawing/2014/main" id="{D48BF584-1755-44E6-BE57-A1876E653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60" y="3786190"/>
            <a:ext cx="666758" cy="214313"/>
          </a:xfrm>
          <a:prstGeom prst="rightArrow">
            <a:avLst>
              <a:gd name="adj1" fmla="val 50000"/>
              <a:gd name="adj2" fmla="val 170833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202" name="Rectangle 26">
            <a:extLst>
              <a:ext uri="{FF2B5EF4-FFF2-40B4-BE49-F238E27FC236}">
                <a16:creationId xmlns:a16="http://schemas.microsoft.com/office/drawing/2014/main" id="{F6C1EBC5-704F-4F3B-BAFA-43E1D5A0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20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3337" name="灯片编号占位符 1">
            <a:extLst>
              <a:ext uri="{FF2B5EF4-FFF2-40B4-BE49-F238E27FC236}">
                <a16:creationId xmlns:a16="http://schemas.microsoft.com/office/drawing/2014/main" id="{6A44BC5E-9D28-4939-AE8A-F7CDCAAABCE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CFE8D7-DCD9-4D78-8DE9-639B02B04F05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993966C9-E3F9-490C-81BD-BD956F90EC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7818" y="1730354"/>
            <a:ext cx="1047727" cy="188915"/>
          </a:xfrm>
          <a:prstGeom prst="rightArrow">
            <a:avLst>
              <a:gd name="adj1" fmla="val 50000"/>
              <a:gd name="adj2" fmla="val 170833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AutoShape 19">
            <a:extLst>
              <a:ext uri="{FF2B5EF4-FFF2-40B4-BE49-F238E27FC236}">
                <a16:creationId xmlns:a16="http://schemas.microsoft.com/office/drawing/2014/main" id="{49B26C0B-02EF-45FF-B8F3-7088D07F89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7818" y="2411398"/>
            <a:ext cx="1047727" cy="188915"/>
          </a:xfrm>
          <a:prstGeom prst="rightArrow">
            <a:avLst>
              <a:gd name="adj1" fmla="val 50000"/>
              <a:gd name="adj2" fmla="val 170833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b="0" dirty="0"/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36FACAD5-752B-4FBF-8189-CC85F7FF5D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57818" y="3030540"/>
            <a:ext cx="1047727" cy="188915"/>
          </a:xfrm>
          <a:prstGeom prst="rightArrow">
            <a:avLst>
              <a:gd name="adj1" fmla="val 50000"/>
              <a:gd name="adj2" fmla="val 170833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05028464-DCE1-4E8A-893A-F73EA2B48DC6}"/>
              </a:ext>
            </a:extLst>
          </p:cNvPr>
          <p:cNvSpPr txBox="1">
            <a:spLocks noChangeArrowheads="1"/>
          </p:cNvSpPr>
          <p:nvPr/>
        </p:nvSpPr>
        <p:spPr bwMode="auto">
          <a:xfrm rot="969387">
            <a:off x="4214813" y="2714625"/>
            <a:ext cx="571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>
                <a:solidFill>
                  <a:srgbClr val="FF0000"/>
                </a:solidFill>
              </a:rPr>
              <a:t>？</a:t>
            </a:r>
          </a:p>
        </p:txBody>
      </p:sp>
      <p:pic>
        <p:nvPicPr>
          <p:cNvPr id="30" name="Picture 2" descr="多方过程">
            <a:extLst>
              <a:ext uri="{FF2B5EF4-FFF2-40B4-BE49-F238E27FC236}">
                <a16:creationId xmlns:a16="http://schemas.microsoft.com/office/drawing/2014/main" id="{CDD469AA-0A6C-4FD7-BCEC-7F3D9A5E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bright="24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t="8557" r="7446" b="5884"/>
          <a:stretch>
            <a:fillRect/>
          </a:stretch>
        </p:blipFill>
        <p:spPr bwMode="auto">
          <a:xfrm>
            <a:off x="5011738" y="3357563"/>
            <a:ext cx="3663950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4BF0EC26-C098-49C1-AD44-B9D58846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191000"/>
            <a:ext cx="461963" cy="738188"/>
          </a:xfrm>
          <a:custGeom>
            <a:avLst/>
            <a:gdLst>
              <a:gd name="T0" fmla="*/ 480513 w 461395"/>
              <a:gd name="T1" fmla="*/ 0 h 738231"/>
              <a:gd name="T2" fmla="*/ 463039 w 461395"/>
              <a:gd name="T3" fmla="*/ 460503 h 738231"/>
              <a:gd name="T4" fmla="*/ 384410 w 461395"/>
              <a:gd name="T5" fmla="*/ 686577 h 738231"/>
              <a:gd name="T6" fmla="*/ 0 w 461395"/>
              <a:gd name="T7" fmla="*/ 736812 h 738231"/>
              <a:gd name="T8" fmla="*/ 0 60000 65536"/>
              <a:gd name="T9" fmla="*/ 0 60000 65536"/>
              <a:gd name="T10" fmla="*/ 0 60000 65536"/>
              <a:gd name="T11" fmla="*/ 0 60000 65536"/>
              <a:gd name="T12" fmla="*/ 0 w 461395"/>
              <a:gd name="T13" fmla="*/ 0 h 738231"/>
              <a:gd name="T14" fmla="*/ 461395 w 461395"/>
              <a:gd name="T15" fmla="*/ 738231 h 738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1395" h="738231">
                <a:moveTo>
                  <a:pt x="461395" y="0"/>
                </a:moveTo>
                <a:cubicBezTo>
                  <a:pt x="460696" y="173372"/>
                  <a:pt x="459997" y="346745"/>
                  <a:pt x="444617" y="461394"/>
                </a:cubicBezTo>
                <a:cubicBezTo>
                  <a:pt x="429237" y="576044"/>
                  <a:pt x="443219" y="641758"/>
                  <a:pt x="369116" y="687897"/>
                </a:cubicBezTo>
                <a:cubicBezTo>
                  <a:pt x="295013" y="734036"/>
                  <a:pt x="147506" y="736133"/>
                  <a:pt x="0" y="738231"/>
                </a:cubicBezTo>
              </a:path>
            </a:pathLst>
          </a:custGeom>
          <a:noFill/>
          <a:ln w="444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25">
            <a:extLst>
              <a:ext uri="{FF2B5EF4-FFF2-40B4-BE49-F238E27FC236}">
                <a16:creationId xmlns:a16="http://schemas.microsoft.com/office/drawing/2014/main" id="{044D0B09-0A05-47FB-8AD9-9115EFF45D8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43108" y="4810134"/>
            <a:ext cx="642942" cy="214314"/>
          </a:xfrm>
          <a:prstGeom prst="rightArrow">
            <a:avLst>
              <a:gd name="adj1" fmla="val 50000"/>
              <a:gd name="adj2" fmla="val 170833"/>
            </a:avLst>
          </a:prstGeom>
          <a:gradFill rotWithShape="1">
            <a:gsLst>
              <a:gs pos="0">
                <a:srgbClr val="FFCCFF">
                  <a:gamma/>
                  <a:shade val="46275"/>
                  <a:invGamma/>
                  <a:alpha val="78999"/>
                </a:srgbClr>
              </a:gs>
              <a:gs pos="50000">
                <a:srgbClr val="FFCCFF">
                  <a:alpha val="53000"/>
                </a:srgbClr>
              </a:gs>
              <a:gs pos="100000">
                <a:srgbClr val="FFCCFF">
                  <a:gamma/>
                  <a:shade val="46275"/>
                  <a:invGamma/>
                  <a:alpha val="78999"/>
                </a:srgbClr>
              </a:gs>
            </a:gsLst>
            <a:lin ang="5400000" scaled="1"/>
          </a:gra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" name="Object 35">
            <a:extLst>
              <a:ext uri="{FF2B5EF4-FFF2-40B4-BE49-F238E27FC236}">
                <a16:creationId xmlns:a16="http://schemas.microsoft.com/office/drawing/2014/main" id="{2E9630CD-5041-4AE9-8E41-53532FAE5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4714875"/>
          <a:ext cx="11271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1" name="公式" r:id="rId26" imgW="552310" imgH="152468" progId="Equation.3">
                  <p:embed/>
                </p:oleObj>
              </mc:Choice>
              <mc:Fallback>
                <p:oleObj name="公式" r:id="rId26" imgW="552310" imgH="152468" progId="Equation.3">
                  <p:embed/>
                  <p:pic>
                    <p:nvPicPr>
                      <p:cNvPr id="2" name="Object 35">
                        <a:extLst>
                          <a:ext uri="{FF2B5EF4-FFF2-40B4-BE49-F238E27FC236}">
                            <a16:creationId xmlns:a16="http://schemas.microsoft.com/office/drawing/2014/main" id="{2E9630CD-5041-4AE9-8E41-53532FAE58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714875"/>
                        <a:ext cx="112712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BF0EAA44-5100-4716-824B-29A07783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3162300"/>
            <a:ext cx="617538" cy="1744663"/>
          </a:xfrm>
          <a:custGeom>
            <a:avLst/>
            <a:gdLst>
              <a:gd name="T0" fmla="*/ 375052 w 616591"/>
              <a:gd name="T1" fmla="*/ 1736777 h 1744910"/>
              <a:gd name="T2" fmla="*/ 75012 w 616591"/>
              <a:gd name="T3" fmla="*/ 1502982 h 1744910"/>
              <a:gd name="T4" fmla="*/ 22062 w 616591"/>
              <a:gd name="T5" fmla="*/ 693051 h 1744910"/>
              <a:gd name="T6" fmla="*/ 207384 w 616591"/>
              <a:gd name="T7" fmla="*/ 225446 h 1744910"/>
              <a:gd name="T8" fmla="*/ 648626 w 616591"/>
              <a:gd name="T9" fmla="*/ 0 h 17449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591"/>
              <a:gd name="T16" fmla="*/ 0 h 1744910"/>
              <a:gd name="T17" fmla="*/ 616591 w 616591"/>
              <a:gd name="T18" fmla="*/ 1744910 h 17449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591" h="1744910">
                <a:moveTo>
                  <a:pt x="356532" y="1744910"/>
                </a:moveTo>
                <a:cubicBezTo>
                  <a:pt x="241882" y="1714849"/>
                  <a:pt x="127233" y="1684789"/>
                  <a:pt x="71306" y="1510018"/>
                </a:cubicBezTo>
                <a:cubicBezTo>
                  <a:pt x="15379" y="1335247"/>
                  <a:pt x="0" y="910205"/>
                  <a:pt x="20972" y="696286"/>
                </a:cubicBezTo>
                <a:cubicBezTo>
                  <a:pt x="41944" y="482367"/>
                  <a:pt x="97871" y="342550"/>
                  <a:pt x="197141" y="226502"/>
                </a:cubicBezTo>
                <a:cubicBezTo>
                  <a:pt x="296411" y="110454"/>
                  <a:pt x="456501" y="55227"/>
                  <a:pt x="616591" y="0"/>
                </a:cubicBezTo>
              </a:path>
            </a:pathLst>
          </a:custGeom>
          <a:noFill/>
          <a:ln w="41275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15" name="Object 36">
            <a:extLst>
              <a:ext uri="{FF2B5EF4-FFF2-40B4-BE49-F238E27FC236}">
                <a16:creationId xmlns:a16="http://schemas.microsoft.com/office/drawing/2014/main" id="{F89EF0C3-C255-49CC-82BE-194826F0C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5500688"/>
          <a:ext cx="20367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2" name="公式" r:id="rId28" imgW="819290" imgH="342900" progId="Equation.3">
                  <p:embed/>
                </p:oleObj>
              </mc:Choice>
              <mc:Fallback>
                <p:oleObj name="公式" r:id="rId28" imgW="819290" imgH="342900" progId="Equation.3">
                  <p:embed/>
                  <p:pic>
                    <p:nvPicPr>
                      <p:cNvPr id="25615" name="Object 36">
                        <a:extLst>
                          <a:ext uri="{FF2B5EF4-FFF2-40B4-BE49-F238E27FC236}">
                            <a16:creationId xmlns:a16="http://schemas.microsoft.com/office/drawing/2014/main" id="{F89EF0C3-C255-49CC-82BE-194826F0CF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500688"/>
                        <a:ext cx="20367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">
            <a:extLst>
              <a:ext uri="{FF2B5EF4-FFF2-40B4-BE49-F238E27FC236}">
                <a16:creationId xmlns:a16="http://schemas.microsoft.com/office/drawing/2014/main" id="{80BEFD62-2263-4962-B208-3BFD77EC7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5715000"/>
            <a:ext cx="1963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热容：</a:t>
            </a:r>
          </a:p>
        </p:txBody>
      </p:sp>
      <p:graphicFrame>
        <p:nvGraphicFramePr>
          <p:cNvPr id="3" name="Object 45">
            <a:extLst>
              <a:ext uri="{FF2B5EF4-FFF2-40B4-BE49-F238E27FC236}">
                <a16:creationId xmlns:a16="http://schemas.microsoft.com/office/drawing/2014/main" id="{0F589127-419E-4E68-802C-053281198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3763" y="4535488"/>
          <a:ext cx="622300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3" name="公式" r:id="rId30" imgW="828771" imgH="209414" progId="Equation.3">
                  <p:embed/>
                </p:oleObj>
              </mc:Choice>
              <mc:Fallback>
                <p:oleObj name="公式" r:id="rId30" imgW="828771" imgH="209414" progId="Equation.3">
                  <p:embed/>
                  <p:pic>
                    <p:nvPicPr>
                      <p:cNvPr id="3" name="Object 45">
                        <a:extLst>
                          <a:ext uri="{FF2B5EF4-FFF2-40B4-BE49-F238E27FC236}">
                            <a16:creationId xmlns:a16="http://schemas.microsoft.com/office/drawing/2014/main" id="{0F589127-419E-4E68-802C-053281198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4535488"/>
                        <a:ext cx="622300" cy="17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50183" grpId="0"/>
      <p:bldP spid="50184" grpId="0"/>
      <p:bldP spid="50185" grpId="0"/>
      <p:bldP spid="50186" grpId="0"/>
      <p:bldP spid="50202" grpId="0"/>
      <p:bldP spid="29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6559CAB6-5D14-4935-953B-D4EC9E1EA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47461" name="Text Box 1029">
            <a:extLst>
              <a:ext uri="{FF2B5EF4-FFF2-40B4-BE49-F238E27FC236}">
                <a16:creationId xmlns:a16="http://schemas.microsoft.com/office/drawing/2014/main" id="{DD839D63-2D96-40E0-9ACB-6A8CFB547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08050"/>
            <a:ext cx="8208962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(1) </a:t>
            </a:r>
            <a:r>
              <a:rPr kumimoji="0" lang="zh-CN" altLang="en-US">
                <a:solidFill>
                  <a:schemeClr val="bg1"/>
                </a:solidFill>
              </a:rPr>
              <a:t>理想气体的</a:t>
            </a:r>
            <a:r>
              <a:rPr kumimoji="0" lang="zh-CN" altLang="en-US">
                <a:solidFill>
                  <a:srgbClr val="FFFF00"/>
                </a:solidFill>
              </a:rPr>
              <a:t>内能</a:t>
            </a:r>
            <a:r>
              <a:rPr kumimoji="0" lang="zh-CN" altLang="en-US">
                <a:solidFill>
                  <a:schemeClr val="bg1"/>
                </a:solidFill>
              </a:rPr>
              <a:t>是温度的单值函数（</a:t>
            </a:r>
            <a:r>
              <a:rPr kumimoji="0" lang="zh-CN" altLang="en-US">
                <a:solidFill>
                  <a:srgbClr val="FFFF00"/>
                </a:solidFill>
              </a:rPr>
              <a:t>状态量</a:t>
            </a:r>
            <a:r>
              <a:rPr kumimoji="0" lang="zh-CN" altLang="en-US">
                <a:solidFill>
                  <a:schemeClr val="bg1"/>
                </a:solidFill>
              </a:rPr>
              <a:t>），任何过程只要始、末状态确定，内能变化相同，与过程无关</a:t>
            </a:r>
            <a:endParaRPr kumimoji="0"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7465" name="Text Box 1033">
            <a:extLst>
              <a:ext uri="{FF2B5EF4-FFF2-40B4-BE49-F238E27FC236}">
                <a16:creationId xmlns:a16="http://schemas.microsoft.com/office/drawing/2014/main" id="{DDF3B323-2703-436D-98F3-9A5C1990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27338"/>
            <a:ext cx="8351837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(2) </a:t>
            </a:r>
            <a:r>
              <a:rPr kumimoji="0" lang="zh-CN" altLang="en-US">
                <a:solidFill>
                  <a:srgbClr val="FFFF00"/>
                </a:solidFill>
              </a:rPr>
              <a:t>功</a:t>
            </a:r>
            <a:r>
              <a:rPr kumimoji="0" lang="zh-CN" altLang="en-US">
                <a:solidFill>
                  <a:schemeClr val="bg1"/>
                </a:solidFill>
              </a:rPr>
              <a:t>和</a:t>
            </a:r>
            <a:r>
              <a:rPr kumimoji="0" lang="zh-CN" altLang="en-US">
                <a:solidFill>
                  <a:srgbClr val="FFFF00"/>
                </a:solidFill>
              </a:rPr>
              <a:t>热量</a:t>
            </a:r>
            <a:r>
              <a:rPr kumimoji="0" lang="zh-CN" altLang="en-US">
                <a:solidFill>
                  <a:schemeClr val="bg1"/>
                </a:solidFill>
              </a:rPr>
              <a:t>是</a:t>
            </a:r>
            <a:r>
              <a:rPr kumimoji="0" lang="zh-CN" altLang="en-US">
                <a:solidFill>
                  <a:srgbClr val="FFFF00"/>
                </a:solidFill>
              </a:rPr>
              <a:t>过程量</a:t>
            </a:r>
            <a:r>
              <a:rPr kumimoji="0" lang="zh-CN" altLang="en-US">
                <a:solidFill>
                  <a:schemeClr val="bg1"/>
                </a:solidFill>
              </a:rPr>
              <a:t>，讲某一状态的功、热量没有意义</a:t>
            </a:r>
            <a:endParaRPr kumimoji="0"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41" name="Rectangle 1036">
            <a:extLst>
              <a:ext uri="{FF2B5EF4-FFF2-40B4-BE49-F238E27FC236}">
                <a16:creationId xmlns:a16="http://schemas.microsoft.com/office/drawing/2014/main" id="{A96AF9EE-86CD-454F-AD44-42116FB59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4342" name="Rectangle 1039">
            <a:extLst>
              <a:ext uri="{FF2B5EF4-FFF2-40B4-BE49-F238E27FC236}">
                <a16:creationId xmlns:a16="http://schemas.microsoft.com/office/drawing/2014/main" id="{50CBD7C1-9480-4E78-A3D4-1D50C69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47469" name="Text Box 1037">
            <a:extLst>
              <a:ext uri="{FF2B5EF4-FFF2-40B4-BE49-F238E27FC236}">
                <a16:creationId xmlns:a16="http://schemas.microsoft.com/office/drawing/2014/main" id="{7B2C2545-A4C7-4702-AFB9-0BC0EAD10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83883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0850" indent="-4508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rgbClr val="FFFF00"/>
                </a:solidFill>
                <a:latin typeface="仿宋_GB2312"/>
              </a:rPr>
              <a:t>功的</a:t>
            </a:r>
            <a:r>
              <a:rPr kumimoji="0" lang="zh-CN" altLang="en-US" dirty="0">
                <a:solidFill>
                  <a:srgbClr val="FFFF00"/>
                </a:solidFill>
              </a:rPr>
              <a:t>计算</a:t>
            </a:r>
            <a:r>
              <a:rPr kumimoji="0" lang="zh-CN" altLang="en-US" dirty="0">
                <a:solidFill>
                  <a:schemeClr val="bg1"/>
                </a:solidFill>
                <a:latin typeface="仿宋_GB2312"/>
              </a:rPr>
              <a:t>：由                            出发，根据过程特点找到</a:t>
            </a:r>
            <a:r>
              <a:rPr kumimoji="0" lang="zh-CN" altLang="en-US" dirty="0">
                <a:solidFill>
                  <a:schemeClr val="bg1"/>
                </a:solidFill>
              </a:rPr>
              <a:t> </a:t>
            </a:r>
            <a:r>
              <a:rPr kumimoji="0" lang="en-US" altLang="zh-CN" i="1" dirty="0">
                <a:solidFill>
                  <a:srgbClr val="FFCC66"/>
                </a:solidFill>
              </a:rPr>
              <a:t>p</a:t>
            </a:r>
            <a:r>
              <a:rPr kumimoji="0" lang="en-US" altLang="zh-CN" dirty="0">
                <a:solidFill>
                  <a:srgbClr val="FFCC66"/>
                </a:solidFill>
              </a:rPr>
              <a:t>–</a:t>
            </a:r>
            <a:r>
              <a:rPr kumimoji="0" lang="en-US" altLang="zh-CN" i="1" dirty="0">
                <a:solidFill>
                  <a:srgbClr val="FFCC66"/>
                </a:solidFill>
              </a:rPr>
              <a:t>V</a:t>
            </a:r>
            <a:endParaRPr kumimoji="0" lang="en-US" altLang="zh-CN" dirty="0">
              <a:solidFill>
                <a:srgbClr val="FFCC66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chemeClr val="bg1"/>
                </a:solidFill>
                <a:latin typeface="仿宋_GB2312"/>
              </a:rPr>
              <a:t>关系，代入积分求解</a:t>
            </a:r>
            <a:endParaRPr kumimoji="0" lang="en-US" altLang="zh-CN" dirty="0">
              <a:solidFill>
                <a:schemeClr val="bg1"/>
              </a:solidFill>
              <a:latin typeface="仿宋_GB2312"/>
            </a:endParaRPr>
          </a:p>
        </p:txBody>
      </p:sp>
      <p:sp>
        <p:nvSpPr>
          <p:cNvPr id="147474" name="Text Box 1042">
            <a:extLst>
              <a:ext uri="{FF2B5EF4-FFF2-40B4-BE49-F238E27FC236}">
                <a16:creationId xmlns:a16="http://schemas.microsoft.com/office/drawing/2014/main" id="{7091D8D9-E033-4E8D-B95A-29386E90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645025"/>
            <a:ext cx="7890643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solidFill>
                  <a:srgbClr val="FFFF00"/>
                </a:solidFill>
              </a:rPr>
              <a:t>热量的计算</a:t>
            </a:r>
            <a:r>
              <a:rPr kumimoji="0" lang="zh-CN" altLang="en-US" dirty="0">
                <a:solidFill>
                  <a:schemeClr val="bg1"/>
                </a:solidFill>
              </a:rPr>
              <a:t>：</a:t>
            </a:r>
            <a:r>
              <a:rPr kumimoji="0" lang="zh-CN" altLang="en-US" dirty="0">
                <a:solidFill>
                  <a:schemeClr val="bg1"/>
                </a:solidFill>
                <a:latin typeface="仿宋_GB2312"/>
              </a:rPr>
              <a:t>由                                    出发，</a:t>
            </a:r>
            <a:r>
              <a:rPr kumimoji="0" lang="zh-CN" altLang="en-US" dirty="0">
                <a:solidFill>
                  <a:schemeClr val="bg1"/>
                </a:solidFill>
              </a:rPr>
              <a:t>摩尔热容 </a:t>
            </a:r>
            <a:r>
              <a:rPr kumimoji="0" lang="en-US" altLang="zh-CN" i="1" dirty="0" err="1">
                <a:solidFill>
                  <a:srgbClr val="FFCC66"/>
                </a:solidFill>
              </a:rPr>
              <a:t>C</a:t>
            </a:r>
            <a:r>
              <a:rPr kumimoji="0" lang="en-US" altLang="zh-CN" i="1" baseline="-25000" dirty="0" err="1">
                <a:solidFill>
                  <a:srgbClr val="FFCC66"/>
                </a:solidFill>
              </a:rPr>
              <a:t>x</a:t>
            </a:r>
            <a:r>
              <a:rPr kumimoji="0" lang="en-US" altLang="zh-CN" i="1" baseline="-25000" dirty="0">
                <a:solidFill>
                  <a:srgbClr val="FFCC66"/>
                </a:solidFill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</a:rPr>
              <a:t>是过程量，等体过程 </a:t>
            </a:r>
            <a:r>
              <a:rPr kumimoji="0" lang="en-US" altLang="zh-CN" i="1" dirty="0" err="1">
                <a:solidFill>
                  <a:srgbClr val="FFCC66"/>
                </a:solidFill>
              </a:rPr>
              <a:t>C</a:t>
            </a:r>
            <a:r>
              <a:rPr kumimoji="0" lang="en-US" altLang="zh-CN" i="1" baseline="-25000" dirty="0" err="1">
                <a:solidFill>
                  <a:srgbClr val="FFCC66"/>
                </a:solidFill>
              </a:rPr>
              <a:t>x</a:t>
            </a:r>
            <a:r>
              <a:rPr kumimoji="0" lang="en-US" altLang="zh-CN" i="1" dirty="0">
                <a:solidFill>
                  <a:srgbClr val="FFCC66"/>
                </a:solidFill>
              </a:rPr>
              <a:t>= C</a:t>
            </a:r>
            <a:r>
              <a:rPr kumimoji="0" lang="en-US" altLang="zh-CN" i="1" baseline="-25000" dirty="0">
                <a:solidFill>
                  <a:srgbClr val="FFCC66"/>
                </a:solidFill>
              </a:rPr>
              <a:t>V </a:t>
            </a:r>
            <a:r>
              <a:rPr kumimoji="0" lang="zh-CN" altLang="en-US" dirty="0">
                <a:solidFill>
                  <a:schemeClr val="bg1"/>
                </a:solidFill>
              </a:rPr>
              <a:t>；等压过程 </a:t>
            </a:r>
            <a:r>
              <a:rPr kumimoji="0" lang="en-US" altLang="zh-CN" i="1" dirty="0" err="1">
                <a:solidFill>
                  <a:srgbClr val="FFCC66"/>
                </a:solidFill>
              </a:rPr>
              <a:t>C</a:t>
            </a:r>
            <a:r>
              <a:rPr kumimoji="0" lang="en-US" altLang="zh-CN" i="1" baseline="-25000" dirty="0" err="1">
                <a:solidFill>
                  <a:srgbClr val="FFCC66"/>
                </a:solidFill>
              </a:rPr>
              <a:t>x</a:t>
            </a:r>
            <a:r>
              <a:rPr kumimoji="0" lang="en-US" altLang="zh-CN" i="1" dirty="0">
                <a:solidFill>
                  <a:srgbClr val="FFCC66"/>
                </a:solidFill>
              </a:rPr>
              <a:t>= C</a:t>
            </a:r>
            <a:r>
              <a:rPr kumimoji="0" lang="en-US" altLang="zh-CN" i="1" baseline="-25000" dirty="0">
                <a:solidFill>
                  <a:srgbClr val="FFCC66"/>
                </a:solidFill>
              </a:rPr>
              <a:t>p </a:t>
            </a:r>
            <a:r>
              <a:rPr kumimoji="0" lang="zh-CN" altLang="en-US" dirty="0">
                <a:solidFill>
                  <a:schemeClr val="bg1"/>
                </a:solidFill>
              </a:rPr>
              <a:t>；绝热过程</a:t>
            </a:r>
            <a:r>
              <a:rPr kumimoji="0" lang="en-US" altLang="zh-CN" i="1" dirty="0" err="1">
                <a:solidFill>
                  <a:srgbClr val="FFCC66"/>
                </a:solidFill>
              </a:rPr>
              <a:t>C</a:t>
            </a:r>
            <a:r>
              <a:rPr kumimoji="0" lang="en-US" altLang="zh-CN" i="1" baseline="-25000" dirty="0" err="1">
                <a:solidFill>
                  <a:srgbClr val="FFCC66"/>
                </a:solidFill>
              </a:rPr>
              <a:t>x</a:t>
            </a:r>
            <a:r>
              <a:rPr kumimoji="0" lang="en-US" altLang="zh-CN" i="1" dirty="0">
                <a:solidFill>
                  <a:srgbClr val="FFCC66"/>
                </a:solidFill>
              </a:rPr>
              <a:t> = </a:t>
            </a:r>
            <a:r>
              <a:rPr kumimoji="0" lang="en-US" altLang="zh-CN" dirty="0">
                <a:solidFill>
                  <a:srgbClr val="FFCC66"/>
                </a:solidFill>
              </a:rPr>
              <a:t>0</a:t>
            </a:r>
            <a:r>
              <a:rPr kumimoji="0" lang="zh-CN" altLang="en-US" dirty="0">
                <a:solidFill>
                  <a:schemeClr val="bg1"/>
                </a:solidFill>
              </a:rPr>
              <a:t>；等温过程（ </a:t>
            </a:r>
            <a:r>
              <a:rPr kumimoji="0" lang="en-US" altLang="zh-CN" i="1" dirty="0" err="1">
                <a:solidFill>
                  <a:srgbClr val="FFCC66"/>
                </a:solidFill>
              </a:rPr>
              <a:t>C</a:t>
            </a:r>
            <a:r>
              <a:rPr kumimoji="0" lang="en-US" altLang="zh-CN" i="1" baseline="-25000" dirty="0" err="1">
                <a:solidFill>
                  <a:srgbClr val="FFCC66"/>
                </a:solidFill>
              </a:rPr>
              <a:t>x</a:t>
            </a:r>
            <a:r>
              <a:rPr kumimoji="0" lang="en-US" altLang="zh-CN" i="1" dirty="0">
                <a:solidFill>
                  <a:srgbClr val="FFCC66"/>
                </a:solidFill>
              </a:rPr>
              <a:t> =</a:t>
            </a:r>
            <a:r>
              <a:rPr kumimoji="0" lang="en-US" altLang="zh-CN" i="1" dirty="0">
                <a:solidFill>
                  <a:srgbClr val="FFCC99"/>
                </a:solidFill>
              </a:rPr>
              <a:t> </a:t>
            </a:r>
            <a:r>
              <a:rPr kumimoji="0" lang="en-US" altLang="zh-CN" dirty="0">
                <a:solidFill>
                  <a:srgbClr val="FFCC99"/>
                </a:solidFill>
              </a:rPr>
              <a:t>∞</a:t>
            </a:r>
            <a:r>
              <a:rPr kumimoji="0" lang="zh-CN" altLang="en-US" dirty="0">
                <a:solidFill>
                  <a:srgbClr val="FFCC99"/>
                </a:solidFill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</a:rPr>
              <a:t>）的热量按照 </a:t>
            </a:r>
            <a:r>
              <a:rPr kumimoji="0" lang="en-US" altLang="zh-CN" i="1" dirty="0">
                <a:solidFill>
                  <a:srgbClr val="FFCC66"/>
                </a:solidFill>
              </a:rPr>
              <a:t>Q = A </a:t>
            </a:r>
            <a:r>
              <a:rPr kumimoji="0" lang="zh-CN" altLang="en-US" dirty="0">
                <a:solidFill>
                  <a:schemeClr val="bg1"/>
                </a:solidFill>
              </a:rPr>
              <a:t>计算</a:t>
            </a:r>
            <a:endParaRPr kumimoji="0" lang="en-US" altLang="zh-CN" dirty="0">
              <a:solidFill>
                <a:schemeClr val="bg1"/>
              </a:solidFill>
            </a:endParaRPr>
          </a:p>
        </p:txBody>
      </p:sp>
      <p:sp>
        <p:nvSpPr>
          <p:cNvPr id="147481" name="Text Box 1049">
            <a:extLst>
              <a:ext uri="{FF2B5EF4-FFF2-40B4-BE49-F238E27FC236}">
                <a16:creationId xmlns:a16="http://schemas.microsoft.com/office/drawing/2014/main" id="{9D639EBA-09AF-4156-8FA1-D5DC7BE6A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8821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b="0">
                <a:solidFill>
                  <a:srgbClr val="00FF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小结：</a:t>
            </a:r>
            <a:r>
              <a:rPr kumimoji="0" lang="zh-CN" altLang="en-US" u="sng">
                <a:solidFill>
                  <a:schemeClr val="bg1"/>
                </a:solidFill>
                <a:latin typeface="Arial" panose="020B0604020202020204" pitchFamily="34" charset="0"/>
              </a:rPr>
              <a:t>热力学第一定律在几种典型的准静态过程中的应用</a:t>
            </a:r>
          </a:p>
        </p:txBody>
      </p:sp>
      <p:graphicFrame>
        <p:nvGraphicFramePr>
          <p:cNvPr id="5" name="Object 1045">
            <a:extLst>
              <a:ext uri="{FF2B5EF4-FFF2-40B4-BE49-F238E27FC236}">
                <a16:creationId xmlns:a16="http://schemas.microsoft.com/office/drawing/2014/main" id="{3537127B-C0A2-494F-A5C7-E7A3DFF26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475" y="2157413"/>
          <a:ext cx="42783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3" name="公式" r:id="rId3" imgW="1733690" imgH="180941" progId="Equation.3">
                  <p:embed/>
                </p:oleObj>
              </mc:Choice>
              <mc:Fallback>
                <p:oleObj name="公式" r:id="rId3" imgW="1733690" imgH="180941" progId="Equation.3">
                  <p:embed/>
                  <p:pic>
                    <p:nvPicPr>
                      <p:cNvPr id="5" name="Object 1045">
                        <a:extLst>
                          <a:ext uri="{FF2B5EF4-FFF2-40B4-BE49-F238E27FC236}">
                            <a16:creationId xmlns:a16="http://schemas.microsoft.com/office/drawing/2014/main" id="{3537127B-C0A2-494F-A5C7-E7A3DFF26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157413"/>
                        <a:ext cx="42783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47">
            <a:extLst>
              <a:ext uri="{FF2B5EF4-FFF2-40B4-BE49-F238E27FC236}">
                <a16:creationId xmlns:a16="http://schemas.microsoft.com/office/drawing/2014/main" id="{A061A542-4EC0-44AD-96DB-D1E8D521FF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3460750"/>
          <a:ext cx="15954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4" name="公式" r:id="rId5" imgW="1438269" imgH="590584" progId="Equation.3">
                  <p:embed/>
                </p:oleObj>
              </mc:Choice>
              <mc:Fallback>
                <p:oleObj name="公式" r:id="rId5" imgW="1438269" imgH="590584" progId="Equation.3">
                  <p:embed/>
                  <p:pic>
                    <p:nvPicPr>
                      <p:cNvPr id="6" name="Object 1047">
                        <a:extLst>
                          <a:ext uri="{FF2B5EF4-FFF2-40B4-BE49-F238E27FC236}">
                            <a16:creationId xmlns:a16="http://schemas.microsoft.com/office/drawing/2014/main" id="{A061A542-4EC0-44AD-96DB-D1E8D521FF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460750"/>
                        <a:ext cx="15954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>
            <a:extLst>
              <a:ext uri="{FF2B5EF4-FFF2-40B4-BE49-F238E27FC236}">
                <a16:creationId xmlns:a16="http://schemas.microsoft.com/office/drawing/2014/main" id="{C4E75A2E-5178-4267-9D79-8D6C9AD83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86313"/>
          <a:ext cx="2298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05" name="公式" r:id="rId7" imgW="1009510" imgH="180941" progId="Equation.3">
                  <p:embed/>
                </p:oleObj>
              </mc:Choice>
              <mc:Fallback>
                <p:oleObj name="公式" r:id="rId7" imgW="1009510" imgH="180941" progId="Equation.3">
                  <p:embed/>
                  <p:pic>
                    <p:nvPicPr>
                      <p:cNvPr id="2" name="Object 13">
                        <a:extLst>
                          <a:ext uri="{FF2B5EF4-FFF2-40B4-BE49-F238E27FC236}">
                            <a16:creationId xmlns:a16="http://schemas.microsoft.com/office/drawing/2014/main" id="{C4E75A2E-5178-4267-9D79-8D6C9AD83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86313"/>
                        <a:ext cx="2298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灯片编号占位符 1">
            <a:extLst>
              <a:ext uri="{FF2B5EF4-FFF2-40B4-BE49-F238E27FC236}">
                <a16:creationId xmlns:a16="http://schemas.microsoft.com/office/drawing/2014/main" id="{2B9FF0E4-87FE-4E9B-9F32-EF7B695F709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D14C36-AB95-4B67-A4AF-D90DC9CC6BD8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utoUpdateAnimBg="0"/>
      <p:bldP spid="147465" grpId="0" autoUpdateAnimBg="0"/>
      <p:bldP spid="147469" grpId="0" autoUpdateAnimBg="0"/>
      <p:bldP spid="147474" grpId="0" autoUpdateAnimBg="0"/>
      <p:bldP spid="1474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72" name="Group 1008">
            <a:extLst>
              <a:ext uri="{FF2B5EF4-FFF2-40B4-BE49-F238E27FC236}">
                <a16:creationId xmlns:a16="http://schemas.microsoft.com/office/drawing/2014/main" id="{B457E6E9-AFAB-419B-A95D-53F0B768C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09532"/>
              </p:ext>
            </p:extLst>
          </p:nvPr>
        </p:nvGraphicFramePr>
        <p:xfrm>
          <a:off x="323850" y="3406352"/>
          <a:ext cx="8569325" cy="29749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特征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过程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能量转换方式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内能增量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Δ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对外作功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吸收热量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摩尔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热容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等体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178" name="Object 2">
            <a:extLst>
              <a:ext uri="{FF2B5EF4-FFF2-40B4-BE49-F238E27FC236}">
                <a16:creationId xmlns:a16="http://schemas.microsoft.com/office/drawing/2014/main" id="{9440467C-F216-4545-843C-AB4045FA2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37845"/>
              </p:ext>
            </p:extLst>
          </p:nvPr>
        </p:nvGraphicFramePr>
        <p:xfrm>
          <a:off x="785813" y="4852565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79" name="公式" r:id="rId3" imgW="1371600" imgH="380864" progId="Equation.3">
                  <p:embed/>
                </p:oleObj>
              </mc:Choice>
              <mc:Fallback>
                <p:oleObj name="公式" r:id="rId3" imgW="1371600" imgH="380864" progId="Equation.3">
                  <p:embed/>
                  <p:pic>
                    <p:nvPicPr>
                      <p:cNvPr id="5178" name="Object 2">
                        <a:extLst>
                          <a:ext uri="{FF2B5EF4-FFF2-40B4-BE49-F238E27FC236}">
                            <a16:creationId xmlns:a16="http://schemas.microsoft.com/office/drawing/2014/main" id="{9440467C-F216-4545-843C-AB4045FA2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852565"/>
                        <a:ext cx="723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9" name="Object 3">
            <a:extLst>
              <a:ext uri="{FF2B5EF4-FFF2-40B4-BE49-F238E27FC236}">
                <a16:creationId xmlns:a16="http://schemas.microsoft.com/office/drawing/2014/main" id="{49516101-5C80-48A8-B5FF-44A8400381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061096"/>
              </p:ext>
            </p:extLst>
          </p:nvPr>
        </p:nvGraphicFramePr>
        <p:xfrm>
          <a:off x="760413" y="5776490"/>
          <a:ext cx="717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0" name="公式" r:id="rId5" imgW="1362120" imgH="409643" progId="Equation.3">
                  <p:embed/>
                </p:oleObj>
              </mc:Choice>
              <mc:Fallback>
                <p:oleObj name="公式" r:id="rId5" imgW="1362120" imgH="409643" progId="Equation.3">
                  <p:embed/>
                  <p:pic>
                    <p:nvPicPr>
                      <p:cNvPr id="5179" name="Object 3">
                        <a:extLst>
                          <a:ext uri="{FF2B5EF4-FFF2-40B4-BE49-F238E27FC236}">
                            <a16:creationId xmlns:a16="http://schemas.microsoft.com/office/drawing/2014/main" id="{49516101-5C80-48A8-B5FF-44A840038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5776490"/>
                        <a:ext cx="717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2" name="Object 6">
            <a:extLst>
              <a:ext uri="{FF2B5EF4-FFF2-40B4-BE49-F238E27FC236}">
                <a16:creationId xmlns:a16="http://schemas.microsoft.com/office/drawing/2014/main" id="{9A8DA94E-1FCE-4873-ABBB-E9A854ECD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843061"/>
              </p:ext>
            </p:extLst>
          </p:nvPr>
        </p:nvGraphicFramePr>
        <p:xfrm>
          <a:off x="1701800" y="4701752"/>
          <a:ext cx="727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1" name="公式" r:id="rId7" imgW="1390561" imgH="828777" progId="Equation.3">
                  <p:embed/>
                </p:oleObj>
              </mc:Choice>
              <mc:Fallback>
                <p:oleObj name="公式" r:id="rId7" imgW="1390561" imgH="828777" progId="Equation.3">
                  <p:embed/>
                  <p:pic>
                    <p:nvPicPr>
                      <p:cNvPr id="5182" name="Object 6">
                        <a:extLst>
                          <a:ext uri="{FF2B5EF4-FFF2-40B4-BE49-F238E27FC236}">
                            <a16:creationId xmlns:a16="http://schemas.microsoft.com/office/drawing/2014/main" id="{9A8DA94E-1FCE-4873-ABBB-E9A854ECDC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701752"/>
                        <a:ext cx="727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3" name="Object 7">
            <a:extLst>
              <a:ext uri="{FF2B5EF4-FFF2-40B4-BE49-F238E27FC236}">
                <a16:creationId xmlns:a16="http://schemas.microsoft.com/office/drawing/2014/main" id="{D3BD444C-6D2F-4265-AC6C-2139523300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913416"/>
              </p:ext>
            </p:extLst>
          </p:nvPr>
        </p:nvGraphicFramePr>
        <p:xfrm>
          <a:off x="1633538" y="5709815"/>
          <a:ext cx="733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2" name="公式" r:id="rId9" imgW="1400041" imgH="828777" progId="Equation.3">
                  <p:embed/>
                </p:oleObj>
              </mc:Choice>
              <mc:Fallback>
                <p:oleObj name="公式" r:id="rId9" imgW="1400041" imgH="828777" progId="Equation.3">
                  <p:embed/>
                  <p:pic>
                    <p:nvPicPr>
                      <p:cNvPr id="5183" name="Object 7">
                        <a:extLst>
                          <a:ext uri="{FF2B5EF4-FFF2-40B4-BE49-F238E27FC236}">
                            <a16:creationId xmlns:a16="http://schemas.microsoft.com/office/drawing/2014/main" id="{D3BD444C-6D2F-4265-AC6C-213952330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5709815"/>
                        <a:ext cx="733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5" name="Object 9">
            <a:extLst>
              <a:ext uri="{FF2B5EF4-FFF2-40B4-BE49-F238E27FC236}">
                <a16:creationId xmlns:a16="http://schemas.microsoft.com/office/drawing/2014/main" id="{6223721A-E0EE-43DE-AD4A-DA59613063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16597"/>
              </p:ext>
            </p:extLst>
          </p:nvPr>
        </p:nvGraphicFramePr>
        <p:xfrm>
          <a:off x="2714625" y="4863677"/>
          <a:ext cx="747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3" name="公式" r:id="rId11" imgW="1123886" imgH="361882" progId="Equation.3">
                  <p:embed/>
                </p:oleObj>
              </mc:Choice>
              <mc:Fallback>
                <p:oleObj name="公式" r:id="rId11" imgW="1123886" imgH="361882" progId="Equation.3">
                  <p:embed/>
                  <p:pic>
                    <p:nvPicPr>
                      <p:cNvPr id="5185" name="Object 9">
                        <a:extLst>
                          <a:ext uri="{FF2B5EF4-FFF2-40B4-BE49-F238E27FC236}">
                            <a16:creationId xmlns:a16="http://schemas.microsoft.com/office/drawing/2014/main" id="{6223721A-E0EE-43DE-AD4A-DA5961306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863677"/>
                        <a:ext cx="747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6" name="Object 10">
            <a:extLst>
              <a:ext uri="{FF2B5EF4-FFF2-40B4-BE49-F238E27FC236}">
                <a16:creationId xmlns:a16="http://schemas.microsoft.com/office/drawing/2014/main" id="{132F73FE-B107-430B-BD79-174A8EE96D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17118"/>
              </p:ext>
            </p:extLst>
          </p:nvPr>
        </p:nvGraphicFramePr>
        <p:xfrm>
          <a:off x="2571750" y="5854277"/>
          <a:ext cx="10001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4" name="公式" r:id="rId13" imgW="1714424" imgH="361882" progId="Equation.3">
                  <p:embed/>
                </p:oleObj>
              </mc:Choice>
              <mc:Fallback>
                <p:oleObj name="公式" r:id="rId13" imgW="1714424" imgH="361882" progId="Equation.3">
                  <p:embed/>
                  <p:pic>
                    <p:nvPicPr>
                      <p:cNvPr id="5186" name="Object 10">
                        <a:extLst>
                          <a:ext uri="{FF2B5EF4-FFF2-40B4-BE49-F238E27FC236}">
                            <a16:creationId xmlns:a16="http://schemas.microsoft.com/office/drawing/2014/main" id="{132F73FE-B107-430B-BD79-174A8EE96D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854277"/>
                        <a:ext cx="10001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0" name="Object 14">
            <a:extLst>
              <a:ext uri="{FF2B5EF4-FFF2-40B4-BE49-F238E27FC236}">
                <a16:creationId xmlns:a16="http://schemas.microsoft.com/office/drawing/2014/main" id="{565D7805-7314-49E2-A1F4-CA0764174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125365"/>
              </p:ext>
            </p:extLst>
          </p:nvPr>
        </p:nvGraphicFramePr>
        <p:xfrm>
          <a:off x="3721100" y="5800302"/>
          <a:ext cx="1136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5" name="公式" r:id="rId15" imgW="714394" imgH="180941" progId="Equation.3">
                  <p:embed/>
                </p:oleObj>
              </mc:Choice>
              <mc:Fallback>
                <p:oleObj name="公式" r:id="rId15" imgW="714394" imgH="180941" progId="Equation.3">
                  <p:embed/>
                  <p:pic>
                    <p:nvPicPr>
                      <p:cNvPr id="5190" name="Object 14">
                        <a:extLst>
                          <a:ext uri="{FF2B5EF4-FFF2-40B4-BE49-F238E27FC236}">
                            <a16:creationId xmlns:a16="http://schemas.microsoft.com/office/drawing/2014/main" id="{565D7805-7314-49E2-A1F4-CA07641749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800302"/>
                        <a:ext cx="1136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2" name="Object 16">
            <a:extLst>
              <a:ext uri="{FF2B5EF4-FFF2-40B4-BE49-F238E27FC236}">
                <a16:creationId xmlns:a16="http://schemas.microsoft.com/office/drawing/2014/main" id="{BD496B44-9009-4801-AD0F-65E3A0239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821203"/>
              </p:ext>
            </p:extLst>
          </p:nvPr>
        </p:nvGraphicFramePr>
        <p:xfrm>
          <a:off x="5076825" y="5566940"/>
          <a:ext cx="76676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6" name="公式" r:id="rId17" imgW="1476496" imgH="400152" progId="Equation.3">
                  <p:embed/>
                </p:oleObj>
              </mc:Choice>
              <mc:Fallback>
                <p:oleObj name="公式" r:id="rId17" imgW="1476496" imgH="400152" progId="Equation.3">
                  <p:embed/>
                  <p:pic>
                    <p:nvPicPr>
                      <p:cNvPr id="5192" name="Object 16">
                        <a:extLst>
                          <a:ext uri="{FF2B5EF4-FFF2-40B4-BE49-F238E27FC236}">
                            <a16:creationId xmlns:a16="http://schemas.microsoft.com/office/drawing/2014/main" id="{BD496B44-9009-4801-AD0F-65E3A0239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566940"/>
                        <a:ext cx="766763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3" name="Object 17">
            <a:extLst>
              <a:ext uri="{FF2B5EF4-FFF2-40B4-BE49-F238E27FC236}">
                <a16:creationId xmlns:a16="http://schemas.microsoft.com/office/drawing/2014/main" id="{5073B631-8080-4E28-83A6-9E532A406A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336004"/>
              </p:ext>
            </p:extLst>
          </p:nvPr>
        </p:nvGraphicFramePr>
        <p:xfrm>
          <a:off x="5072063" y="5997152"/>
          <a:ext cx="7985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7" name="公式" r:id="rId19" imgW="638245" imgH="171450" progId="Equation.3">
                  <p:embed/>
                </p:oleObj>
              </mc:Choice>
              <mc:Fallback>
                <p:oleObj name="公式" r:id="rId19" imgW="638245" imgH="171450" progId="Equation.3">
                  <p:embed/>
                  <p:pic>
                    <p:nvPicPr>
                      <p:cNvPr id="5193" name="Object 17">
                        <a:extLst>
                          <a:ext uri="{FF2B5EF4-FFF2-40B4-BE49-F238E27FC236}">
                            <a16:creationId xmlns:a16="http://schemas.microsoft.com/office/drawing/2014/main" id="{5073B631-8080-4E28-83A6-9E532A406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5997152"/>
                        <a:ext cx="7985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6" name="Object 20">
            <a:extLst>
              <a:ext uri="{FF2B5EF4-FFF2-40B4-BE49-F238E27FC236}">
                <a16:creationId xmlns:a16="http://schemas.microsoft.com/office/drawing/2014/main" id="{B4FBF8EF-8371-4323-B47C-8F8F9267DB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686513"/>
              </p:ext>
            </p:extLst>
          </p:nvPr>
        </p:nvGraphicFramePr>
        <p:xfrm>
          <a:off x="6286500" y="5771727"/>
          <a:ext cx="1177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8" name="公式" r:id="rId21" imgW="723875" imgH="190432" progId="Equation.3">
                  <p:embed/>
                </p:oleObj>
              </mc:Choice>
              <mc:Fallback>
                <p:oleObj name="公式" r:id="rId21" imgW="723875" imgH="190432" progId="Equation.3">
                  <p:embed/>
                  <p:pic>
                    <p:nvPicPr>
                      <p:cNvPr id="5196" name="Object 20">
                        <a:extLst>
                          <a:ext uri="{FF2B5EF4-FFF2-40B4-BE49-F238E27FC236}">
                            <a16:creationId xmlns:a16="http://schemas.microsoft.com/office/drawing/2014/main" id="{B4FBF8EF-8371-4323-B47C-8F8F9267D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771727"/>
                        <a:ext cx="1177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9" name="Object 23">
            <a:extLst>
              <a:ext uri="{FF2B5EF4-FFF2-40B4-BE49-F238E27FC236}">
                <a16:creationId xmlns:a16="http://schemas.microsoft.com/office/drawing/2014/main" id="{5ACB962E-0053-47C8-8A5D-84898DAF1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80995"/>
              </p:ext>
            </p:extLst>
          </p:nvPr>
        </p:nvGraphicFramePr>
        <p:xfrm>
          <a:off x="6310313" y="4789065"/>
          <a:ext cx="11906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89" name="公式" r:id="rId23" imgW="723875" imgH="180941" progId="Equation.3">
                  <p:embed/>
                </p:oleObj>
              </mc:Choice>
              <mc:Fallback>
                <p:oleObj name="公式" r:id="rId23" imgW="723875" imgH="180941" progId="Equation.3">
                  <p:embed/>
                  <p:pic>
                    <p:nvPicPr>
                      <p:cNvPr id="5199" name="Object 23">
                        <a:extLst>
                          <a:ext uri="{FF2B5EF4-FFF2-40B4-BE49-F238E27FC236}">
                            <a16:creationId xmlns:a16="http://schemas.microsoft.com/office/drawing/2014/main" id="{5ACB962E-0053-47C8-8A5D-84898DAF1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4789065"/>
                        <a:ext cx="11906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0" name="Object 24">
            <a:extLst>
              <a:ext uri="{FF2B5EF4-FFF2-40B4-BE49-F238E27FC236}">
                <a16:creationId xmlns:a16="http://schemas.microsoft.com/office/drawing/2014/main" id="{776D14A0-5F99-4B02-B4E6-BCDB8391F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716470"/>
              </p:ext>
            </p:extLst>
          </p:nvPr>
        </p:nvGraphicFramePr>
        <p:xfrm>
          <a:off x="8081963" y="4771602"/>
          <a:ext cx="3476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0" name="公式" r:id="rId25" imgW="171565" imgH="180941" progId="Equation.3">
                  <p:embed/>
                </p:oleObj>
              </mc:Choice>
              <mc:Fallback>
                <p:oleObj name="公式" r:id="rId25" imgW="171565" imgH="180941" progId="Equation.3">
                  <p:embed/>
                  <p:pic>
                    <p:nvPicPr>
                      <p:cNvPr id="5200" name="Object 24">
                        <a:extLst>
                          <a:ext uri="{FF2B5EF4-FFF2-40B4-BE49-F238E27FC236}">
                            <a16:creationId xmlns:a16="http://schemas.microsoft.com/office/drawing/2014/main" id="{776D14A0-5F99-4B02-B4E6-BCDB8391FF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4771602"/>
                        <a:ext cx="3476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" name="Object 25">
            <a:extLst>
              <a:ext uri="{FF2B5EF4-FFF2-40B4-BE49-F238E27FC236}">
                <a16:creationId xmlns:a16="http://schemas.microsoft.com/office/drawing/2014/main" id="{B86F8EA4-F792-4E8A-B56D-199953B8B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202423"/>
              </p:ext>
            </p:extLst>
          </p:nvPr>
        </p:nvGraphicFramePr>
        <p:xfrm>
          <a:off x="7715250" y="5782840"/>
          <a:ext cx="1143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1" name="公式" r:id="rId27" imgW="742835" imgH="190432" progId="Equation.3">
                  <p:embed/>
                </p:oleObj>
              </mc:Choice>
              <mc:Fallback>
                <p:oleObj name="公式" r:id="rId27" imgW="742835" imgH="190432" progId="Equation.3">
                  <p:embed/>
                  <p:pic>
                    <p:nvPicPr>
                      <p:cNvPr id="5201" name="Object 25">
                        <a:extLst>
                          <a:ext uri="{FF2B5EF4-FFF2-40B4-BE49-F238E27FC236}">
                            <a16:creationId xmlns:a16="http://schemas.microsoft.com/office/drawing/2014/main" id="{B86F8EA4-F792-4E8A-B56D-199953B8B7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5782840"/>
                        <a:ext cx="1143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5" name="Rectangle 507">
            <a:extLst>
              <a:ext uri="{FF2B5EF4-FFF2-40B4-BE49-F238E27FC236}">
                <a16:creationId xmlns:a16="http://schemas.microsoft.com/office/drawing/2014/main" id="{8D490AAC-11F1-4A08-8AC0-E1EBC24BD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33" y="404664"/>
            <a:ext cx="788779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66"/>
                </a:solidFill>
                <a:latin typeface="Arial" panose="020B0604020202020204" pitchFamily="34" charset="0"/>
              </a:rPr>
              <a:t>回顾：      热力学过程中功、热量和内能增量的计算</a:t>
            </a:r>
            <a:endParaRPr lang="zh-CN" altLang="en-US" b="0" dirty="0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206" name="Object 29">
            <a:extLst>
              <a:ext uri="{FF2B5EF4-FFF2-40B4-BE49-F238E27FC236}">
                <a16:creationId xmlns:a16="http://schemas.microsoft.com/office/drawing/2014/main" id="{0B346B10-8A59-41DE-9B80-93E41714F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72352"/>
              </p:ext>
            </p:extLst>
          </p:nvPr>
        </p:nvGraphicFramePr>
        <p:xfrm>
          <a:off x="3714750" y="4801765"/>
          <a:ext cx="11271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2" name="公式" r:id="rId29" imgW="714394" imgH="180941" progId="Equation.3">
                  <p:embed/>
                </p:oleObj>
              </mc:Choice>
              <mc:Fallback>
                <p:oleObj name="公式" r:id="rId29" imgW="714394" imgH="180941" progId="Equation.3">
                  <p:embed/>
                  <p:pic>
                    <p:nvPicPr>
                      <p:cNvPr id="5206" name="Object 29">
                        <a:extLst>
                          <a:ext uri="{FF2B5EF4-FFF2-40B4-BE49-F238E27FC236}">
                            <a16:creationId xmlns:a16="http://schemas.microsoft.com/office/drawing/2014/main" id="{0B346B10-8A59-41DE-9B80-93E41714F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4801765"/>
                        <a:ext cx="11271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07" name="灯片编号占位符 1">
            <a:extLst>
              <a:ext uri="{FF2B5EF4-FFF2-40B4-BE49-F238E27FC236}">
                <a16:creationId xmlns:a16="http://schemas.microsoft.com/office/drawing/2014/main" id="{BEAAA13D-80C0-48F4-BE7A-14A0B90EA46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495E77-F05F-490E-84A4-BA77A2558181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5209" name="Object 89">
            <a:extLst>
              <a:ext uri="{FF2B5EF4-FFF2-40B4-BE49-F238E27FC236}">
                <a16:creationId xmlns:a16="http://schemas.microsoft.com/office/drawing/2014/main" id="{833187DF-6666-47AC-99D0-893F71A7F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121869"/>
              </p:ext>
            </p:extLst>
          </p:nvPr>
        </p:nvGraphicFramePr>
        <p:xfrm>
          <a:off x="5429250" y="4823990"/>
          <a:ext cx="2047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3" name="公式" r:id="rId31" imgW="76149" imgH="133486" progId="Equation.3">
                  <p:embed/>
                </p:oleObj>
              </mc:Choice>
              <mc:Fallback>
                <p:oleObj name="公式" r:id="rId31" imgW="76149" imgH="133486" progId="Equation.3">
                  <p:embed/>
                  <p:pic>
                    <p:nvPicPr>
                      <p:cNvPr id="5209" name="Object 89">
                        <a:extLst>
                          <a:ext uri="{FF2B5EF4-FFF2-40B4-BE49-F238E27FC236}">
                            <a16:creationId xmlns:a16="http://schemas.microsoft.com/office/drawing/2014/main" id="{833187DF-6666-47AC-99D0-893F71A7F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823990"/>
                        <a:ext cx="2047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64FB1D5E-82F3-4D34-A80A-880CDDD63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91645"/>
              </p:ext>
            </p:extLst>
          </p:nvPr>
        </p:nvGraphicFramePr>
        <p:xfrm>
          <a:off x="1748209" y="1074347"/>
          <a:ext cx="1609725" cy="67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4" name="公式" r:id="rId33" imgW="1695463" imgH="704782" progId="Equation.3">
                  <p:embed/>
                </p:oleObj>
              </mc:Choice>
              <mc:Fallback>
                <p:oleObj name="公式" r:id="rId33" imgW="1695463" imgH="704782" progId="Equation.3">
                  <p:embed/>
                  <p:pic>
                    <p:nvPicPr>
                      <p:cNvPr id="10272" name="Object 3">
                        <a:extLst>
                          <a:ext uri="{FF2B5EF4-FFF2-40B4-BE49-F238E27FC236}">
                            <a16:creationId xmlns:a16="http://schemas.microsoft.com/office/drawing/2014/main" id="{4D6C505D-18C7-4EAA-A3C6-2E869A81C1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209" y="1074347"/>
                        <a:ext cx="1609725" cy="67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3">
            <a:extLst>
              <a:ext uri="{FF2B5EF4-FFF2-40B4-BE49-F238E27FC236}">
                <a16:creationId xmlns:a16="http://schemas.microsoft.com/office/drawing/2014/main" id="{1803EF69-3D71-4F21-8181-2CF56F2F2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04477"/>
            <a:ext cx="1500187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+mn-lt"/>
              </a:rPr>
              <a:t>1. 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功：</a:t>
            </a:r>
            <a:endParaRPr kumimoji="0" lang="zh-CN" altLang="en-US" baseline="-25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ext Box 33">
            <a:extLst>
              <a:ext uri="{FF2B5EF4-FFF2-40B4-BE49-F238E27FC236}">
                <a16:creationId xmlns:a16="http://schemas.microsoft.com/office/drawing/2014/main" id="{5F6AFE02-ACE7-421F-8331-69F654621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227" y="1158512"/>
            <a:ext cx="31432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+mn-lt"/>
              </a:rPr>
              <a:t>2. 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热量：</a:t>
            </a:r>
            <a:endParaRPr kumimoji="0" lang="zh-CN" altLang="en-US" baseline="-25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22A1875C-AA05-4375-9A7A-7D79141E4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96010"/>
              </p:ext>
            </p:extLst>
          </p:nvPr>
        </p:nvGraphicFramePr>
        <p:xfrm>
          <a:off x="6101729" y="1095635"/>
          <a:ext cx="1998663" cy="651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5" name="公式" r:id="rId35" imgW="2209851" imgH="704782" progId="Equation.3">
                  <p:embed/>
                </p:oleObj>
              </mc:Choice>
              <mc:Fallback>
                <p:oleObj name="公式" r:id="rId35" imgW="2209851" imgH="704782" progId="Equation.3">
                  <p:embed/>
                  <p:pic>
                    <p:nvPicPr>
                      <p:cNvPr id="36874" name="Object 5">
                        <a:extLst>
                          <a:ext uri="{FF2B5EF4-FFF2-40B4-BE49-F238E27FC236}">
                            <a16:creationId xmlns:a16="http://schemas.microsoft.com/office/drawing/2014/main" id="{456E3516-0DE6-447A-93DF-EE052E2FD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729" y="1095635"/>
                        <a:ext cx="1998663" cy="651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3">
            <a:extLst>
              <a:ext uri="{FF2B5EF4-FFF2-40B4-BE49-F238E27FC236}">
                <a16:creationId xmlns:a16="http://schemas.microsoft.com/office/drawing/2014/main" id="{57E36834-1FAD-41C7-B24D-FE95A5B8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97914"/>
            <a:ext cx="3143250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kumimoji="0" lang="en-US" altLang="zh-CN" dirty="0">
                <a:solidFill>
                  <a:schemeClr val="bg1"/>
                </a:solidFill>
                <a:latin typeface="+mn-lt"/>
              </a:rPr>
              <a:t>3. 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</a:rPr>
              <a:t>内能增量：</a:t>
            </a:r>
            <a:endParaRPr kumimoji="0" lang="zh-CN" altLang="en-US" baseline="-250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25" name="Object 6">
            <a:extLst>
              <a:ext uri="{FF2B5EF4-FFF2-40B4-BE49-F238E27FC236}">
                <a16:creationId xmlns:a16="http://schemas.microsoft.com/office/drawing/2014/main" id="{B6AAB843-4968-495F-8888-BAD41D557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961494"/>
              </p:ext>
            </p:extLst>
          </p:nvPr>
        </p:nvGraphicFramePr>
        <p:xfrm>
          <a:off x="2713755" y="1892640"/>
          <a:ext cx="3994943" cy="63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6" name="公式" r:id="rId37" imgW="4524292" imgH="685800" progId="Equation.3">
                  <p:embed/>
                </p:oleObj>
              </mc:Choice>
              <mc:Fallback>
                <p:oleObj name="公式" r:id="rId37" imgW="4524292" imgH="685800" progId="Equation.3">
                  <p:embed/>
                  <p:pic>
                    <p:nvPicPr>
                      <p:cNvPr id="14346" name="Object 6">
                        <a:extLst>
                          <a:ext uri="{FF2B5EF4-FFF2-40B4-BE49-F238E27FC236}">
                            <a16:creationId xmlns:a16="http://schemas.microsoft.com/office/drawing/2014/main" id="{8CCEA48E-7CB4-4EB9-ABE3-71876DDE1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755" y="1892640"/>
                        <a:ext cx="3994943" cy="635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E3DEBBBE-CCCF-42F3-8387-176F86CD4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281357"/>
              </p:ext>
            </p:extLst>
          </p:nvPr>
        </p:nvGraphicFramePr>
        <p:xfrm>
          <a:off x="2682537" y="2705421"/>
          <a:ext cx="1530211" cy="40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97" name="公式" r:id="rId39" imgW="1847761" imgH="447607" progId="Equation.3">
                  <p:embed/>
                </p:oleObj>
              </mc:Choice>
              <mc:Fallback>
                <p:oleObj name="公式" r:id="rId39" imgW="1847761" imgH="447607" progId="Equation.3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B55F2231-99E1-4BED-9520-A431D40D1F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537" y="2705421"/>
                        <a:ext cx="1530211" cy="40025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">
            <a:extLst>
              <a:ext uri="{FF2B5EF4-FFF2-40B4-BE49-F238E27FC236}">
                <a16:creationId xmlns:a16="http://schemas.microsoft.com/office/drawing/2014/main" id="{AFE78909-7A35-4845-9826-13D95D946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80" y="2636912"/>
            <a:ext cx="213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迈耶公式： 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B9D54663-5EC4-45E0-B5D6-B1284BEE7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08" y="2636912"/>
            <a:ext cx="213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状态方程：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DFDF1498-3719-4A7E-AC56-DD001C53CAED}"/>
                  </a:ext>
                </a:extLst>
              </p:cNvPr>
              <p:cNvSpPr txBox="1"/>
              <p:nvPr/>
            </p:nvSpPr>
            <p:spPr bwMode="auto">
              <a:xfrm>
                <a:off x="6674965" y="2607295"/>
                <a:ext cx="178546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5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zh-CN" altLang="en-US" sz="25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5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5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 sz="2500" dirty="0">
                  <a:solidFill>
                    <a:srgbClr val="FFC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Object 14">
                <a:extLst>
                  <a:ext uri="{FF2B5EF4-FFF2-40B4-BE49-F238E27FC236}">
                    <a16:creationId xmlns:a16="http://schemas.microsoft.com/office/drawing/2014/main" id="{DFDF1498-3719-4A7E-AC56-DD001C5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965" y="2607295"/>
                <a:ext cx="1785467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8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E229CB-EF42-41E2-9907-48E8D45D1594}"/>
              </a:ext>
            </a:extLst>
          </p:cNvPr>
          <p:cNvGrpSpPr>
            <a:grpSpLocks/>
          </p:cNvGrpSpPr>
          <p:nvPr/>
        </p:nvGrpSpPr>
        <p:grpSpPr bwMode="auto">
          <a:xfrm>
            <a:off x="6691313" y="3041650"/>
            <a:ext cx="1482725" cy="963613"/>
            <a:chOff x="4215" y="1961"/>
            <a:chExt cx="934" cy="607"/>
          </a:xfrm>
        </p:grpSpPr>
        <p:sp>
          <p:nvSpPr>
            <p:cNvPr id="16457" name="Arc 3">
              <a:extLst>
                <a:ext uri="{FF2B5EF4-FFF2-40B4-BE49-F238E27FC236}">
                  <a16:creationId xmlns:a16="http://schemas.microsoft.com/office/drawing/2014/main" id="{20DEF04F-3C40-4B63-B6F7-E5D1F498DC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5" y="1961"/>
              <a:ext cx="934" cy="607"/>
            </a:xfrm>
            <a:custGeom>
              <a:avLst/>
              <a:gdLst>
                <a:gd name="T0" fmla="*/ 0 w 21575"/>
                <a:gd name="T1" fmla="*/ 0 h 21298"/>
                <a:gd name="T2" fmla="*/ 0 w 21575"/>
                <a:gd name="T3" fmla="*/ 0 h 21298"/>
                <a:gd name="T4" fmla="*/ 0 w 21575"/>
                <a:gd name="T5" fmla="*/ 0 h 21298"/>
                <a:gd name="T6" fmla="*/ 0 60000 65536"/>
                <a:gd name="T7" fmla="*/ 0 60000 65536"/>
                <a:gd name="T8" fmla="*/ 0 60000 65536"/>
                <a:gd name="T9" fmla="*/ 0 w 21575"/>
                <a:gd name="T10" fmla="*/ 0 h 21298"/>
                <a:gd name="T11" fmla="*/ 21575 w 21575"/>
                <a:gd name="T12" fmla="*/ 21298 h 212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5" h="21298" fill="none" extrusionOk="0">
                  <a:moveTo>
                    <a:pt x="17974" y="21297"/>
                  </a:moveTo>
                  <a:cubicBezTo>
                    <a:pt x="7970" y="19606"/>
                    <a:pt x="492" y="11181"/>
                    <a:pt x="0" y="1047"/>
                  </a:cubicBezTo>
                </a:path>
                <a:path w="21575" h="21298" stroke="0" extrusionOk="0">
                  <a:moveTo>
                    <a:pt x="17974" y="21297"/>
                  </a:moveTo>
                  <a:cubicBezTo>
                    <a:pt x="7970" y="19606"/>
                    <a:pt x="492" y="11181"/>
                    <a:pt x="0" y="1047"/>
                  </a:cubicBezTo>
                  <a:lnTo>
                    <a:pt x="21575" y="0"/>
                  </a:lnTo>
                  <a:lnTo>
                    <a:pt x="17974" y="21297"/>
                  </a:lnTo>
                  <a:close/>
                </a:path>
              </a:pathLst>
            </a:custGeom>
            <a:noFill/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8" name="AutoShape 4">
              <a:extLst>
                <a:ext uri="{FF2B5EF4-FFF2-40B4-BE49-F238E27FC236}">
                  <a16:creationId xmlns:a16="http://schemas.microsoft.com/office/drawing/2014/main" id="{37FD2B3F-5670-44EF-8C69-83C84636FB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092874" flipH="1">
              <a:off x="4520" y="2099"/>
              <a:ext cx="306" cy="50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6 w 21600"/>
                <a:gd name="T19" fmla="*/ 3147 h 21600"/>
                <a:gd name="T20" fmla="*/ 18424 w 21600"/>
                <a:gd name="T21" fmla="*/ 18453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185" y="11694"/>
                  </a:moveTo>
                  <a:cubicBezTo>
                    <a:pt x="19217" y="11397"/>
                    <a:pt x="19233" y="11098"/>
                    <a:pt x="19233" y="10800"/>
                  </a:cubicBezTo>
                  <a:cubicBezTo>
                    <a:pt x="19233" y="7709"/>
                    <a:pt x="17542" y="4866"/>
                    <a:pt x="14827" y="3391"/>
                  </a:cubicBezTo>
                  <a:lnTo>
                    <a:pt x="15958" y="1311"/>
                  </a:lnTo>
                  <a:cubicBezTo>
                    <a:pt x="19435" y="3201"/>
                    <a:pt x="21600" y="6842"/>
                    <a:pt x="21600" y="10800"/>
                  </a:cubicBezTo>
                  <a:cubicBezTo>
                    <a:pt x="21600" y="11182"/>
                    <a:pt x="21579" y="11565"/>
                    <a:pt x="21539" y="11946"/>
                  </a:cubicBezTo>
                  <a:lnTo>
                    <a:pt x="24223" y="12232"/>
                  </a:lnTo>
                  <a:lnTo>
                    <a:pt x="19950" y="15682"/>
                  </a:lnTo>
                  <a:lnTo>
                    <a:pt x="16500" y="11408"/>
                  </a:lnTo>
                  <a:lnTo>
                    <a:pt x="19185" y="11694"/>
                  </a:lnTo>
                  <a:close/>
                </a:path>
              </a:pathLst>
            </a:custGeom>
            <a:solidFill>
              <a:srgbClr val="66FFFF"/>
            </a:solidFill>
            <a:ln w="6350">
              <a:solidFill>
                <a:srgbClr val="66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3D95F654-93B8-4997-A4F9-76E62332D700}"/>
              </a:ext>
            </a:extLst>
          </p:cNvPr>
          <p:cNvGrpSpPr>
            <a:grpSpLocks/>
          </p:cNvGrpSpPr>
          <p:nvPr/>
        </p:nvGrpSpPr>
        <p:grpSpPr bwMode="auto">
          <a:xfrm>
            <a:off x="5118100" y="404813"/>
            <a:ext cx="533400" cy="1570037"/>
            <a:chOff x="3504" y="2496"/>
            <a:chExt cx="336" cy="989"/>
          </a:xfrm>
        </p:grpSpPr>
        <p:sp>
          <p:nvSpPr>
            <p:cNvPr id="16455" name="Rectangle 6">
              <a:extLst>
                <a:ext uri="{FF2B5EF4-FFF2-40B4-BE49-F238E27FC236}">
                  <a16:creationId xmlns:a16="http://schemas.microsoft.com/office/drawing/2014/main" id="{9EC32565-A07F-47DE-8BCB-55EF2BB84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96"/>
              <a:ext cx="288" cy="960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762F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456" name="Text Box 7">
              <a:extLst>
                <a:ext uri="{FF2B5EF4-FFF2-40B4-BE49-F238E27FC236}">
                  <a16:creationId xmlns:a16="http://schemas.microsoft.com/office/drawing/2014/main" id="{F72D997F-BD24-4450-AA07-341DC6055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336" cy="989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rgbClr val="762F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恒温热源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D82E2D2C-957A-4742-9D4B-69A32C9A4855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698500"/>
            <a:ext cx="2438400" cy="914400"/>
            <a:chOff x="1872" y="1872"/>
            <a:chExt cx="1536" cy="576"/>
          </a:xfrm>
        </p:grpSpPr>
        <p:sp>
          <p:nvSpPr>
            <p:cNvPr id="16452" name="Line 9">
              <a:extLst>
                <a:ext uri="{FF2B5EF4-FFF2-40B4-BE49-F238E27FC236}">
                  <a16:creationId xmlns:a16="http://schemas.microsoft.com/office/drawing/2014/main" id="{AD4CFF76-8E14-42E0-B5EB-392F3D351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3" name="Line 10">
              <a:extLst>
                <a:ext uri="{FF2B5EF4-FFF2-40B4-BE49-F238E27FC236}">
                  <a16:creationId xmlns:a16="http://schemas.microsoft.com/office/drawing/2014/main" id="{D72E6138-37E8-4205-9FD6-CDFB622E5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1488" cy="0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54" name="Line 11">
              <a:extLst>
                <a:ext uri="{FF2B5EF4-FFF2-40B4-BE49-F238E27FC236}">
                  <a16:creationId xmlns:a16="http://schemas.microsoft.com/office/drawing/2014/main" id="{050B7D0C-9B38-4942-B74B-4CF9910E7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576"/>
            </a:xfrm>
            <a:prstGeom prst="line">
              <a:avLst/>
            </a:prstGeom>
            <a:noFill/>
            <a:ln w="127000" cap="sq">
              <a:pattFill prst="wdUpDiag">
                <a:fgClr>
                  <a:srgbClr val="00FFFF"/>
                </a:fgClr>
                <a:bgClr>
                  <a:srgbClr val="FF0033"/>
                </a:bgClr>
              </a:patt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0BFD0CE1-7A55-43DE-AC2F-81530092AEF2}"/>
              </a:ext>
            </a:extLst>
          </p:cNvPr>
          <p:cNvGrpSpPr>
            <a:grpSpLocks/>
          </p:cNvGrpSpPr>
          <p:nvPr/>
        </p:nvGrpSpPr>
        <p:grpSpPr bwMode="auto">
          <a:xfrm>
            <a:off x="7285038" y="774700"/>
            <a:ext cx="1084262" cy="762000"/>
            <a:chOff x="4604" y="624"/>
            <a:chExt cx="683" cy="480"/>
          </a:xfrm>
        </p:grpSpPr>
        <p:grpSp>
          <p:nvGrpSpPr>
            <p:cNvPr id="16448" name="Group 13">
              <a:extLst>
                <a:ext uri="{FF2B5EF4-FFF2-40B4-BE49-F238E27FC236}">
                  <a16:creationId xmlns:a16="http://schemas.microsoft.com/office/drawing/2014/main" id="{13943088-7C3A-4388-B224-13A2F4787E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624"/>
              <a:ext cx="655" cy="480"/>
              <a:chOff x="4632" y="624"/>
              <a:chExt cx="655" cy="480"/>
            </a:xfrm>
          </p:grpSpPr>
          <p:sp>
            <p:nvSpPr>
              <p:cNvPr id="16450" name="Rectangle 14">
                <a:extLst>
                  <a:ext uri="{FF2B5EF4-FFF2-40B4-BE49-F238E27FC236}">
                    <a16:creationId xmlns:a16="http://schemas.microsoft.com/office/drawing/2014/main" id="{4BC2C68C-0D19-44D8-BA8B-E335ADC07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2" y="624"/>
                <a:ext cx="192" cy="480"/>
              </a:xfrm>
              <a:prstGeom prst="rect">
                <a:avLst/>
              </a:prstGeom>
              <a:gradFill rotWithShape="0">
                <a:gsLst>
                  <a:gs pos="0">
                    <a:srgbClr val="007676"/>
                  </a:gs>
                  <a:gs pos="50000">
                    <a:srgbClr val="00FFFF"/>
                  </a:gs>
                  <a:gs pos="100000">
                    <a:srgbClr val="00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51" name="Line 15">
                <a:extLst>
                  <a:ext uri="{FF2B5EF4-FFF2-40B4-BE49-F238E27FC236}">
                    <a16:creationId xmlns:a16="http://schemas.microsoft.com/office/drawing/2014/main" id="{FA6BD5DB-1FF2-4F67-A8C5-738F43B1D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5" y="864"/>
                <a:ext cx="432" cy="0"/>
              </a:xfrm>
              <a:prstGeom prst="line">
                <a:avLst/>
              </a:prstGeom>
              <a:noFill/>
              <a:ln w="101600" cap="sq">
                <a:solidFill>
                  <a:srgbClr val="009999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49" name="Text Box 16">
              <a:extLst>
                <a:ext uri="{FF2B5EF4-FFF2-40B4-BE49-F238E27FC236}">
                  <a16:creationId xmlns:a16="http://schemas.microsoft.com/office/drawing/2014/main" id="{E493809F-CA42-4E51-AC4E-BC7D309E5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70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</a:rPr>
                <a:t>S</a:t>
              </a:r>
            </a:p>
          </p:txBody>
        </p:sp>
      </p:grpSp>
      <p:grpSp>
        <p:nvGrpSpPr>
          <p:cNvPr id="8" name="Group 17">
            <a:extLst>
              <a:ext uri="{FF2B5EF4-FFF2-40B4-BE49-F238E27FC236}">
                <a16:creationId xmlns:a16="http://schemas.microsoft.com/office/drawing/2014/main" id="{718C27B3-24B5-4FCA-ACE3-AB8508CF4DA2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927100"/>
            <a:ext cx="685800" cy="457200"/>
            <a:chOff x="4200" y="720"/>
            <a:chExt cx="432" cy="288"/>
          </a:xfrm>
        </p:grpSpPr>
        <p:grpSp>
          <p:nvGrpSpPr>
            <p:cNvPr id="16442" name="Group 18">
              <a:extLst>
                <a:ext uri="{FF2B5EF4-FFF2-40B4-BE49-F238E27FC236}">
                  <a16:creationId xmlns:a16="http://schemas.microsoft.com/office/drawing/2014/main" id="{D09564C2-CEFE-49F6-A4B5-7028979E3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6" y="720"/>
              <a:ext cx="96" cy="288"/>
              <a:chOff x="4752" y="1392"/>
              <a:chExt cx="96" cy="288"/>
            </a:xfrm>
          </p:grpSpPr>
          <p:sp>
            <p:nvSpPr>
              <p:cNvPr id="16444" name="Line 19">
                <a:extLst>
                  <a:ext uri="{FF2B5EF4-FFF2-40B4-BE49-F238E27FC236}">
                    <a16:creationId xmlns:a16="http://schemas.microsoft.com/office/drawing/2014/main" id="{954CBB3C-E282-450E-8A92-E1CE00B1D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45" name="Line 20">
                <a:extLst>
                  <a:ext uri="{FF2B5EF4-FFF2-40B4-BE49-F238E27FC236}">
                    <a16:creationId xmlns:a16="http://schemas.microsoft.com/office/drawing/2014/main" id="{760F755F-EF8D-4A05-8C19-AE7C860D7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46" name="Line 21">
                <a:extLst>
                  <a:ext uri="{FF2B5EF4-FFF2-40B4-BE49-F238E27FC236}">
                    <a16:creationId xmlns:a16="http://schemas.microsoft.com/office/drawing/2014/main" id="{63F1EB44-6865-46DC-A790-4842E116E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47" name="Line 22">
                <a:extLst>
                  <a:ext uri="{FF2B5EF4-FFF2-40B4-BE49-F238E27FC236}">
                    <a16:creationId xmlns:a16="http://schemas.microsoft.com/office/drawing/2014/main" id="{420C25AE-2B3F-4EB7-9359-7861AB733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80"/>
                <a:ext cx="96" cy="0"/>
              </a:xfrm>
              <a:prstGeom prst="line">
                <a:avLst/>
              </a:prstGeom>
              <a:noFill/>
              <a:ln w="19050" cap="sq">
                <a:solidFill>
                  <a:srgbClr val="FFFFFF"/>
                </a:solidFill>
                <a:miter lim="800000"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6443" name="Object 16">
              <a:extLst>
                <a:ext uri="{FF2B5EF4-FFF2-40B4-BE49-F238E27FC236}">
                  <a16:creationId xmlns:a16="http://schemas.microsoft.com/office/drawing/2014/main" id="{17176EEB-D02C-4990-A0B3-7767FFF165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0" y="790"/>
            <a:ext cx="266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22" name="公式" r:id="rId4" imgW="485641" imgH="257175" progId="Equation.3">
                    <p:embed/>
                  </p:oleObj>
                </mc:Choice>
                <mc:Fallback>
                  <p:oleObj name="公式" r:id="rId4" imgW="485641" imgH="257175" progId="Equation.3">
                    <p:embed/>
                    <p:pic>
                      <p:nvPicPr>
                        <p:cNvPr id="16443" name="Object 16">
                          <a:extLst>
                            <a:ext uri="{FF2B5EF4-FFF2-40B4-BE49-F238E27FC236}">
                              <a16:creationId xmlns:a16="http://schemas.microsoft.com/office/drawing/2014/main" id="{17176EEB-D02C-4990-A0B3-7767FFF165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790"/>
                          <a:ext cx="266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644E2F72-199D-49B1-A1A4-16A6FD964C0D}"/>
              </a:ext>
            </a:extLst>
          </p:cNvPr>
          <p:cNvGrpSpPr>
            <a:grpSpLocks/>
          </p:cNvGrpSpPr>
          <p:nvPr/>
        </p:nvGrpSpPr>
        <p:grpSpPr bwMode="auto">
          <a:xfrm>
            <a:off x="6515100" y="774700"/>
            <a:ext cx="838200" cy="1447800"/>
            <a:chOff x="4104" y="488"/>
            <a:chExt cx="528" cy="912"/>
          </a:xfrm>
        </p:grpSpPr>
        <p:sp>
          <p:nvSpPr>
            <p:cNvPr id="16436" name="Line 28">
              <a:extLst>
                <a:ext uri="{FF2B5EF4-FFF2-40B4-BE49-F238E27FC236}">
                  <a16:creationId xmlns:a16="http://schemas.microsoft.com/office/drawing/2014/main" id="{43F1B34E-FB18-4746-8CF8-E15DEBB87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488"/>
              <a:ext cx="0" cy="528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6437" name="Group 29">
              <a:extLst>
                <a:ext uri="{FF2B5EF4-FFF2-40B4-BE49-F238E27FC236}">
                  <a16:creationId xmlns:a16="http://schemas.microsoft.com/office/drawing/2014/main" id="{C04A501F-DB02-4D97-9B9A-4D2B75A41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4" y="1064"/>
              <a:ext cx="528" cy="336"/>
              <a:chOff x="4104" y="1064"/>
              <a:chExt cx="528" cy="336"/>
            </a:xfrm>
          </p:grpSpPr>
          <p:sp>
            <p:nvSpPr>
              <p:cNvPr id="16438" name="Line 30">
                <a:extLst>
                  <a:ext uri="{FF2B5EF4-FFF2-40B4-BE49-F238E27FC236}">
                    <a16:creationId xmlns:a16="http://schemas.microsoft.com/office/drawing/2014/main" id="{467BFF0C-15F1-4233-8856-452C3E59B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4" y="1064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39" name="Line 31">
                <a:extLst>
                  <a:ext uri="{FF2B5EF4-FFF2-40B4-BE49-F238E27FC236}">
                    <a16:creationId xmlns:a16="http://schemas.microsoft.com/office/drawing/2014/main" id="{911F4230-4D21-42B9-A89E-500559FEE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064"/>
                <a:ext cx="0" cy="336"/>
              </a:xfrm>
              <a:prstGeom prst="line">
                <a:avLst/>
              </a:prstGeom>
              <a:noFill/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40" name="Line 32">
                <a:extLst>
                  <a:ext uri="{FF2B5EF4-FFF2-40B4-BE49-F238E27FC236}">
                    <a16:creationId xmlns:a16="http://schemas.microsoft.com/office/drawing/2014/main" id="{741729D9-C9BE-4F0D-8A39-908F1A812B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4" y="1334"/>
                <a:ext cx="528" cy="0"/>
              </a:xfrm>
              <a:prstGeom prst="line">
                <a:avLst/>
              </a:prstGeom>
              <a:noFill/>
              <a:ln w="12700" cap="sq">
                <a:solidFill>
                  <a:srgbClr val="FFFFFF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41" name="Text Box 33">
                <a:extLst>
                  <a:ext uri="{FF2B5EF4-FFF2-40B4-BE49-F238E27FC236}">
                    <a16:creationId xmlns:a16="http://schemas.microsoft.com/office/drawing/2014/main" id="{0F3D3C35-200D-4276-AD72-D5F9F6DBE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1" y="1101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FFFF00"/>
                    </a:solidFill>
                  </a:rPr>
                  <a:t>d</a:t>
                </a:r>
                <a:r>
                  <a:rPr lang="en-US" altLang="zh-CN" i="1">
                    <a:solidFill>
                      <a:srgbClr val="FFFF00"/>
                    </a:solidFill>
                  </a:rPr>
                  <a:t>l</a:t>
                </a:r>
              </a:p>
            </p:txBody>
          </p:sp>
        </p:grpSp>
      </p:grpSp>
      <p:sp>
        <p:nvSpPr>
          <p:cNvPr id="15394" name="Text Box 34">
            <a:extLst>
              <a:ext uri="{FF2B5EF4-FFF2-40B4-BE49-F238E27FC236}">
                <a16:creationId xmlns:a16="http://schemas.microsoft.com/office/drawing/2014/main" id="{892D2F44-A803-455B-92AD-FF37F3FA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285750"/>
            <a:ext cx="3221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FFFF00"/>
                </a:solidFill>
                <a:latin typeface="仿宋_GB2312"/>
                <a:ea typeface="仿宋_GB2312"/>
                <a:cs typeface="仿宋_GB2312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等温过程</a:t>
            </a:r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F5F78320-9243-4E3E-A59D-69E9F514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481138"/>
            <a:ext cx="296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内能的增量</a:t>
            </a:r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DE66F058-0A75-4BA3-B13E-B71FC0E9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006600"/>
            <a:ext cx="311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系统对外界作功</a:t>
            </a:r>
          </a:p>
        </p:txBody>
      </p:sp>
      <p:graphicFrame>
        <p:nvGraphicFramePr>
          <p:cNvPr id="15397" name="Object 2">
            <a:extLst>
              <a:ext uri="{FF2B5EF4-FFF2-40B4-BE49-F238E27FC236}">
                <a16:creationId xmlns:a16="http://schemas.microsoft.com/office/drawing/2014/main" id="{E100CC52-D58C-4225-BF79-A0481674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2459038"/>
          <a:ext cx="17526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3" name="公式" r:id="rId6" imgW="762102" imgH="304936" progId="Equation.3">
                  <p:embed/>
                </p:oleObj>
              </mc:Choice>
              <mc:Fallback>
                <p:oleObj name="公式" r:id="rId6" imgW="762102" imgH="304936" progId="Equation.3">
                  <p:embed/>
                  <p:pic>
                    <p:nvPicPr>
                      <p:cNvPr id="15397" name="Object 2">
                        <a:extLst>
                          <a:ext uri="{FF2B5EF4-FFF2-40B4-BE49-F238E27FC236}">
                            <a16:creationId xmlns:a16="http://schemas.microsoft.com/office/drawing/2014/main" id="{E100CC52-D58C-4225-BF79-A04816740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459038"/>
                        <a:ext cx="17526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">
            <a:extLst>
              <a:ext uri="{FF2B5EF4-FFF2-40B4-BE49-F238E27FC236}">
                <a16:creationId xmlns:a16="http://schemas.microsoft.com/office/drawing/2014/main" id="{7822D31C-51AD-42E5-88E8-A1CAC3A4D0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3214688"/>
          <a:ext cx="14716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4" name="公式" r:id="rId8" imgW="1552645" imgH="866741" progId="Equation.3">
                  <p:embed/>
                </p:oleObj>
              </mc:Choice>
              <mc:Fallback>
                <p:oleObj name="公式" r:id="rId8" imgW="1552645" imgH="866741" progId="Equation.3">
                  <p:embed/>
                  <p:pic>
                    <p:nvPicPr>
                      <p:cNvPr id="15398" name="Object 3">
                        <a:extLst>
                          <a:ext uri="{FF2B5EF4-FFF2-40B4-BE49-F238E27FC236}">
                            <a16:creationId xmlns:a16="http://schemas.microsoft.com/office/drawing/2014/main" id="{7822D31C-51AD-42E5-88E8-A1CAC3A4D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3214688"/>
                        <a:ext cx="147161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9" name="Object 4">
            <a:extLst>
              <a:ext uri="{FF2B5EF4-FFF2-40B4-BE49-F238E27FC236}">
                <a16:creationId xmlns:a16="http://schemas.microsoft.com/office/drawing/2014/main" id="{BA8BBD9E-C17D-4842-8E55-0864B5786A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3214688"/>
          <a:ext cx="151923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5" name="公式" r:id="rId10" imgW="1600353" imgH="866741" progId="Equation.3">
                  <p:embed/>
                </p:oleObj>
              </mc:Choice>
              <mc:Fallback>
                <p:oleObj name="公式" r:id="rId10" imgW="1600353" imgH="866741" progId="Equation.3">
                  <p:embed/>
                  <p:pic>
                    <p:nvPicPr>
                      <p:cNvPr id="15399" name="Object 4">
                        <a:extLst>
                          <a:ext uri="{FF2B5EF4-FFF2-40B4-BE49-F238E27FC236}">
                            <a16:creationId xmlns:a16="http://schemas.microsoft.com/office/drawing/2014/main" id="{BA8BBD9E-C17D-4842-8E55-0864B5786A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214688"/>
                        <a:ext cx="151923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5">
            <a:extLst>
              <a:ext uri="{FF2B5EF4-FFF2-40B4-BE49-F238E27FC236}">
                <a16:creationId xmlns:a16="http://schemas.microsoft.com/office/drawing/2014/main" id="{C36781B3-22E2-447A-B09A-6BAF629DBB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025" y="4457700"/>
          <a:ext cx="38576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6" name="公式" r:id="rId12" imgW="4209910" imgH="866741" progId="Equation.3">
                  <p:embed/>
                </p:oleObj>
              </mc:Choice>
              <mc:Fallback>
                <p:oleObj name="公式" r:id="rId12" imgW="4209910" imgH="866741" progId="Equation.3">
                  <p:embed/>
                  <p:pic>
                    <p:nvPicPr>
                      <p:cNvPr id="15400" name="Object 5">
                        <a:extLst>
                          <a:ext uri="{FF2B5EF4-FFF2-40B4-BE49-F238E27FC236}">
                            <a16:creationId xmlns:a16="http://schemas.microsoft.com/office/drawing/2014/main" id="{C36781B3-22E2-447A-B09A-6BAF629DBB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457700"/>
                        <a:ext cx="38576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Text Box 41">
            <a:extLst>
              <a:ext uri="{FF2B5EF4-FFF2-40B4-BE49-F238E27FC236}">
                <a16:creationId xmlns:a16="http://schemas.microsoft.com/office/drawing/2014/main" id="{6A8CFC07-DC7F-4B77-84E9-87BEDFD0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3968750"/>
            <a:ext cx="3398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仿宋_GB2312"/>
              </a:rPr>
              <a:t>系统从外界吸收的热量 </a:t>
            </a:r>
          </a:p>
        </p:txBody>
      </p:sp>
      <p:graphicFrame>
        <p:nvGraphicFramePr>
          <p:cNvPr id="15402" name="Object 6">
            <a:extLst>
              <a:ext uri="{FF2B5EF4-FFF2-40B4-BE49-F238E27FC236}">
                <a16:creationId xmlns:a16="http://schemas.microsoft.com/office/drawing/2014/main" id="{E27ABE23-3B1C-4525-83FC-4D2EA1409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1574800"/>
          <a:ext cx="10048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7" name="公式" r:id="rId14" imgW="981069" imgH="266666" progId="Equation.3">
                  <p:embed/>
                </p:oleObj>
              </mc:Choice>
              <mc:Fallback>
                <p:oleObj name="公式" r:id="rId14" imgW="981069" imgH="266666" progId="Equation.3">
                  <p:embed/>
                  <p:pic>
                    <p:nvPicPr>
                      <p:cNvPr id="15402" name="Object 6">
                        <a:extLst>
                          <a:ext uri="{FF2B5EF4-FFF2-40B4-BE49-F238E27FC236}">
                            <a16:creationId xmlns:a16="http://schemas.microsoft.com/office/drawing/2014/main" id="{E27ABE23-3B1C-4525-83FC-4D2EA1409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1574800"/>
                        <a:ext cx="10048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Rectangle 43">
            <a:extLst>
              <a:ext uri="{FF2B5EF4-FFF2-40B4-BE49-F238E27FC236}">
                <a16:creationId xmlns:a16="http://schemas.microsoft.com/office/drawing/2014/main" id="{040DE81F-924D-49CF-AC86-2277D298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251450"/>
            <a:ext cx="79597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在等温膨胀过程中，理想气体吸收的热量全部用来对外作功；在等温压缩中，外界对气体所的功，都转化为气体向外界放出的热量。</a:t>
            </a:r>
          </a:p>
        </p:txBody>
      </p:sp>
      <p:sp>
        <p:nvSpPr>
          <p:cNvPr id="15404" name="Line 44">
            <a:extLst>
              <a:ext uri="{FF2B5EF4-FFF2-40B4-BE49-F238E27FC236}">
                <a16:creationId xmlns:a16="http://schemas.microsoft.com/office/drawing/2014/main" id="{E7E72273-F48D-4795-9EDD-0A2B3E0A9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4005263"/>
            <a:ext cx="16764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05" name="Line 45">
            <a:extLst>
              <a:ext uri="{FF2B5EF4-FFF2-40B4-BE49-F238E27FC236}">
                <a16:creationId xmlns:a16="http://schemas.microsoft.com/office/drawing/2014/main" id="{D737EFC4-2B30-4418-84C9-AE681D487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3070225"/>
            <a:ext cx="5334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06" name="Line 46">
            <a:extLst>
              <a:ext uri="{FF2B5EF4-FFF2-40B4-BE49-F238E27FC236}">
                <a16:creationId xmlns:a16="http://schemas.microsoft.com/office/drawing/2014/main" id="{AFDD2FDB-1647-4BBF-BD89-95439E76A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3573463"/>
            <a:ext cx="0" cy="1008062"/>
          </a:xfrm>
          <a:prstGeom prst="line">
            <a:avLst/>
          </a:prstGeom>
          <a:noFill/>
          <a:ln w="107950" cap="sq">
            <a:pattFill prst="wdUpDiag">
              <a:fgClr>
                <a:srgbClr val="FFFFFF"/>
              </a:fgClr>
              <a:bgClr>
                <a:srgbClr val="FF0033"/>
              </a:bgClr>
            </a:patt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407" name="Object 7">
            <a:extLst>
              <a:ext uri="{FF2B5EF4-FFF2-40B4-BE49-F238E27FC236}">
                <a16:creationId xmlns:a16="http://schemas.microsoft.com/office/drawing/2014/main" id="{60D38F59-607A-4BAC-B445-0F2A311FD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771775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8" name="公式" r:id="rId16" imgW="285635" imgH="371373" progId="Equation.3">
                  <p:embed/>
                </p:oleObj>
              </mc:Choice>
              <mc:Fallback>
                <p:oleObj name="公式" r:id="rId16" imgW="285635" imgH="371373" progId="Equation.3">
                  <p:embed/>
                  <p:pic>
                    <p:nvPicPr>
                      <p:cNvPr id="15407" name="Object 7">
                        <a:extLst>
                          <a:ext uri="{FF2B5EF4-FFF2-40B4-BE49-F238E27FC236}">
                            <a16:creationId xmlns:a16="http://schemas.microsoft.com/office/drawing/2014/main" id="{60D38F59-607A-4BAC-B445-0F2A311FD0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771775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8" name="Object 8">
            <a:extLst>
              <a:ext uri="{FF2B5EF4-FFF2-40B4-BE49-F238E27FC236}">
                <a16:creationId xmlns:a16="http://schemas.microsoft.com/office/drawing/2014/main" id="{1F8219E7-A402-4760-AEF1-4E0CA1C50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912051"/>
              </p:ext>
            </p:extLst>
          </p:nvPr>
        </p:nvGraphicFramePr>
        <p:xfrm>
          <a:off x="6942137" y="2634995"/>
          <a:ext cx="266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29" name="公式" r:id="rId18" imgW="218967" imgH="371373" progId="Equation.3">
                  <p:embed/>
                </p:oleObj>
              </mc:Choice>
              <mc:Fallback>
                <p:oleObj name="公式" r:id="rId18" imgW="218967" imgH="371373" progId="Equation.3">
                  <p:embed/>
                  <p:pic>
                    <p:nvPicPr>
                      <p:cNvPr id="15408" name="Object 8">
                        <a:extLst>
                          <a:ext uri="{FF2B5EF4-FFF2-40B4-BE49-F238E27FC236}">
                            <a16:creationId xmlns:a16="http://schemas.microsoft.com/office/drawing/2014/main" id="{1F8219E7-A402-4760-AEF1-4E0CA1C50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7" y="2634995"/>
                        <a:ext cx="266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9" name="Text Box 49">
            <a:extLst>
              <a:ext uri="{FF2B5EF4-FFF2-40B4-BE49-F238E27FC236}">
                <a16:creationId xmlns:a16="http://schemas.microsoft.com/office/drawing/2014/main" id="{6FDB0342-F2DC-4E48-9B2E-695557D2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2614612"/>
            <a:ext cx="434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</a:rPr>
              <a:t>Ⅰ</a:t>
            </a:r>
            <a:endParaRPr lang="en-US" altLang="zh-CN" sz="2000" dirty="0">
              <a:solidFill>
                <a:srgbClr val="FFFFFF"/>
              </a:solidFill>
            </a:endParaRPr>
          </a:p>
        </p:txBody>
      </p:sp>
      <p:graphicFrame>
        <p:nvGraphicFramePr>
          <p:cNvPr id="15410" name="Object 9">
            <a:extLst>
              <a:ext uri="{FF2B5EF4-FFF2-40B4-BE49-F238E27FC236}">
                <a16:creationId xmlns:a16="http://schemas.microsoft.com/office/drawing/2014/main" id="{E7B229B4-8D14-4B01-B911-D1E74337A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0350" y="2997200"/>
          <a:ext cx="193675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0" name="公式" r:id="rId20" imgW="142818" imgH="142977" progId="Equation.3">
                  <p:embed/>
                </p:oleObj>
              </mc:Choice>
              <mc:Fallback>
                <p:oleObj name="公式" r:id="rId20" imgW="142818" imgH="142977" progId="Equation.3">
                  <p:embed/>
                  <p:pic>
                    <p:nvPicPr>
                      <p:cNvPr id="15410" name="Object 9">
                        <a:extLst>
                          <a:ext uri="{FF2B5EF4-FFF2-40B4-BE49-F238E27FC236}">
                            <a16:creationId xmlns:a16="http://schemas.microsoft.com/office/drawing/2014/main" id="{E7B229B4-8D14-4B01-B911-D1E74337A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2997200"/>
                        <a:ext cx="193675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1" name="Text Box 51">
            <a:extLst>
              <a:ext uri="{FF2B5EF4-FFF2-40B4-BE49-F238E27FC236}">
                <a16:creationId xmlns:a16="http://schemas.microsoft.com/office/drawing/2014/main" id="{2D36AFB7-4821-4D7F-8639-87FE685F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026" y="3519487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FFFFFF"/>
                </a:solidFill>
                <a:latin typeface="宋体" panose="02010600030101010101" pitchFamily="2" charset="-122"/>
              </a:rPr>
              <a:t>Ⅱ</a:t>
            </a:r>
          </a:p>
        </p:txBody>
      </p:sp>
      <p:graphicFrame>
        <p:nvGraphicFramePr>
          <p:cNvPr id="15412" name="Object 10">
            <a:extLst>
              <a:ext uri="{FF2B5EF4-FFF2-40B4-BE49-F238E27FC236}">
                <a16:creationId xmlns:a16="http://schemas.microsoft.com/office/drawing/2014/main" id="{FBD65892-38BB-4560-B49A-00448A2AC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3886200"/>
          <a:ext cx="193675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1" name="公式" r:id="rId22" imgW="142818" imgH="142977" progId="Equation.3">
                  <p:embed/>
                </p:oleObj>
              </mc:Choice>
              <mc:Fallback>
                <p:oleObj name="公式" r:id="rId22" imgW="142818" imgH="142977" progId="Equation.3">
                  <p:embed/>
                  <p:pic>
                    <p:nvPicPr>
                      <p:cNvPr id="15412" name="Object 10">
                        <a:extLst>
                          <a:ext uri="{FF2B5EF4-FFF2-40B4-BE49-F238E27FC236}">
                            <a16:creationId xmlns:a16="http://schemas.microsoft.com/office/drawing/2014/main" id="{FBD65892-38BB-4560-B49A-00448A2ACF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886200"/>
                        <a:ext cx="193675" cy="1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11">
            <a:extLst>
              <a:ext uri="{FF2B5EF4-FFF2-40B4-BE49-F238E27FC236}">
                <a16:creationId xmlns:a16="http://schemas.microsoft.com/office/drawing/2014/main" id="{7060BFD1-A4A9-42A6-BB2E-60A68710E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777421"/>
              </p:ext>
            </p:extLst>
          </p:nvPr>
        </p:nvGraphicFramePr>
        <p:xfrm>
          <a:off x="8144972" y="3563144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2" name="公式" r:id="rId24" imgW="257194" imgH="371373" progId="Equation.3">
                  <p:embed/>
                </p:oleObj>
              </mc:Choice>
              <mc:Fallback>
                <p:oleObj name="公式" r:id="rId24" imgW="257194" imgH="371373" progId="Equation.3">
                  <p:embed/>
                  <p:pic>
                    <p:nvPicPr>
                      <p:cNvPr id="15413" name="Object 11">
                        <a:extLst>
                          <a:ext uri="{FF2B5EF4-FFF2-40B4-BE49-F238E27FC236}">
                            <a16:creationId xmlns:a16="http://schemas.microsoft.com/office/drawing/2014/main" id="{7060BFD1-A4A9-42A6-BB2E-60A68710E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972" y="3563144"/>
                        <a:ext cx="30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12">
            <a:extLst>
              <a:ext uri="{FF2B5EF4-FFF2-40B4-BE49-F238E27FC236}">
                <a16:creationId xmlns:a16="http://schemas.microsoft.com/office/drawing/2014/main" id="{CE2B99DB-25FF-4AEA-8F63-1D64B9FB9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3717925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3" name="公式" r:id="rId26" imgW="323863" imgH="371373" progId="Equation.3">
                  <p:embed/>
                </p:oleObj>
              </mc:Choice>
              <mc:Fallback>
                <p:oleObj name="公式" r:id="rId26" imgW="323863" imgH="371373" progId="Equation.3">
                  <p:embed/>
                  <p:pic>
                    <p:nvPicPr>
                      <p:cNvPr id="15414" name="Object 12">
                        <a:extLst>
                          <a:ext uri="{FF2B5EF4-FFF2-40B4-BE49-F238E27FC236}">
                            <a16:creationId xmlns:a16="http://schemas.microsoft.com/office/drawing/2014/main" id="{CE2B99DB-25FF-4AEA-8F63-1D64B9FB92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717925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0" name="Rectangle 60">
            <a:extLst>
              <a:ext uri="{FF2B5EF4-FFF2-40B4-BE49-F238E27FC236}">
                <a16:creationId xmlns:a16="http://schemas.microsoft.com/office/drawing/2014/main" id="{1FCDFBAE-1401-4CAC-A751-8DACA11E8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2858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5421" name="Rectangle 61">
            <a:extLst>
              <a:ext uri="{FF2B5EF4-FFF2-40B4-BE49-F238E27FC236}">
                <a16:creationId xmlns:a16="http://schemas.microsoft.com/office/drawing/2014/main" id="{5029275A-F061-4241-8345-88CE3505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372903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5422" name="Rectangle 62">
            <a:extLst>
              <a:ext uri="{FF2B5EF4-FFF2-40B4-BE49-F238E27FC236}">
                <a16:creationId xmlns:a16="http://schemas.microsoft.com/office/drawing/2014/main" id="{8D18442F-33C9-4946-8DEE-B854830E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8593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66FFFF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15423" name="Line 63">
            <a:extLst>
              <a:ext uri="{FF2B5EF4-FFF2-40B4-BE49-F238E27FC236}">
                <a16:creationId xmlns:a16="http://schemas.microsoft.com/office/drawing/2014/main" id="{E57F0772-55BD-439D-B4B7-E19177F40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4078288"/>
            <a:ext cx="0" cy="503237"/>
          </a:xfrm>
          <a:prstGeom prst="line">
            <a:avLst/>
          </a:prstGeom>
          <a:noFill/>
          <a:ln w="2222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4" name="Line 64">
            <a:extLst>
              <a:ext uri="{FF2B5EF4-FFF2-40B4-BE49-F238E27FC236}">
                <a16:creationId xmlns:a16="http://schemas.microsoft.com/office/drawing/2014/main" id="{DC380DDE-5DCD-4E05-9408-10216139C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8" y="3141663"/>
            <a:ext cx="0" cy="1511300"/>
          </a:xfrm>
          <a:prstGeom prst="line">
            <a:avLst/>
          </a:prstGeom>
          <a:noFill/>
          <a:ln w="22225">
            <a:solidFill>
              <a:srgbClr val="FFC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425" name="Object 13">
            <a:extLst>
              <a:ext uri="{FF2B5EF4-FFF2-40B4-BE49-F238E27FC236}">
                <a16:creationId xmlns:a16="http://schemas.microsoft.com/office/drawing/2014/main" id="{6ECE33AE-84BE-491B-8ED6-32E4A58E3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4725988"/>
          <a:ext cx="2238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4" name="公式" r:id="rId28" imgW="228753" imgH="371373" progId="Equation.3">
                  <p:embed/>
                </p:oleObj>
              </mc:Choice>
              <mc:Fallback>
                <p:oleObj name="公式" r:id="rId28" imgW="228753" imgH="371373" progId="Equation.3">
                  <p:embed/>
                  <p:pic>
                    <p:nvPicPr>
                      <p:cNvPr id="15425" name="Object 13">
                        <a:extLst>
                          <a:ext uri="{FF2B5EF4-FFF2-40B4-BE49-F238E27FC236}">
                            <a16:creationId xmlns:a16="http://schemas.microsoft.com/office/drawing/2014/main" id="{6ECE33AE-84BE-491B-8ED6-32E4A58E3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25988"/>
                        <a:ext cx="223837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26" name="Object 14">
            <a:extLst>
              <a:ext uri="{FF2B5EF4-FFF2-40B4-BE49-F238E27FC236}">
                <a16:creationId xmlns:a16="http://schemas.microsoft.com/office/drawing/2014/main" id="{0A6108A6-424A-44E0-9936-777AC1E65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4725988"/>
          <a:ext cx="2540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5" name="公式" r:id="rId30" imgW="266675" imgH="371373" progId="Equation.3">
                  <p:embed/>
                </p:oleObj>
              </mc:Choice>
              <mc:Fallback>
                <p:oleObj name="公式" r:id="rId30" imgW="266675" imgH="371373" progId="Equation.3">
                  <p:embed/>
                  <p:pic>
                    <p:nvPicPr>
                      <p:cNvPr id="15426" name="Object 14">
                        <a:extLst>
                          <a:ext uri="{FF2B5EF4-FFF2-40B4-BE49-F238E27FC236}">
                            <a16:creationId xmlns:a16="http://schemas.microsoft.com/office/drawing/2014/main" id="{0A6108A6-424A-44E0-9936-777AC1E65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8" y="4725988"/>
                        <a:ext cx="2540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67">
            <a:extLst>
              <a:ext uri="{FF2B5EF4-FFF2-40B4-BE49-F238E27FC236}">
                <a16:creationId xmlns:a16="http://schemas.microsoft.com/office/drawing/2014/main" id="{1BC3DF2C-B200-47BB-AF67-87625AE88A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95963" y="2349500"/>
            <a:ext cx="2909887" cy="2727325"/>
            <a:chOff x="3443" y="2160"/>
            <a:chExt cx="2035" cy="1908"/>
          </a:xfrm>
        </p:grpSpPr>
        <p:sp>
          <p:nvSpPr>
            <p:cNvPr id="16431" name="Line 68">
              <a:extLst>
                <a:ext uri="{FF2B5EF4-FFF2-40B4-BE49-F238E27FC236}">
                  <a16:creationId xmlns:a16="http://schemas.microsoft.com/office/drawing/2014/main" id="{F7C59D13-9CE5-42BC-ABA2-675FC16B42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96" y="3748"/>
              <a:ext cx="174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2" name="Line 69">
              <a:extLst>
                <a:ext uri="{FF2B5EF4-FFF2-40B4-BE49-F238E27FC236}">
                  <a16:creationId xmlns:a16="http://schemas.microsoft.com/office/drawing/2014/main" id="{1930D6EE-36C3-4F89-ACB0-046F245359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696" y="2251"/>
              <a:ext cx="0" cy="14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3" name="Text Box 70">
              <a:extLst>
                <a:ext uri="{FF2B5EF4-FFF2-40B4-BE49-F238E27FC236}">
                  <a16:creationId xmlns:a16="http://schemas.microsoft.com/office/drawing/2014/main" id="{7A5991B2-EAC9-4C56-B566-1C91708C780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18" y="3731"/>
              <a:ext cx="28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6434" name="Text Box 71">
              <a:extLst>
                <a:ext uri="{FF2B5EF4-FFF2-40B4-BE49-F238E27FC236}">
                  <a16:creationId xmlns:a16="http://schemas.microsoft.com/office/drawing/2014/main" id="{A60A8F0D-B150-4CCE-9E42-B66FE1AD46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07" y="3748"/>
              <a:ext cx="27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V</a:t>
              </a:r>
            </a:p>
          </p:txBody>
        </p:sp>
        <p:sp>
          <p:nvSpPr>
            <p:cNvPr id="16435" name="Text Box 72">
              <a:extLst>
                <a:ext uri="{FF2B5EF4-FFF2-40B4-BE49-F238E27FC236}">
                  <a16:creationId xmlns:a16="http://schemas.microsoft.com/office/drawing/2014/main" id="{39540D79-DDD6-4C5D-84F8-97C6F5BD8C0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43" y="2160"/>
              <a:ext cx="23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p</a:t>
              </a:r>
            </a:p>
          </p:txBody>
        </p:sp>
      </p:grpSp>
      <p:sp>
        <p:nvSpPr>
          <p:cNvPr id="15433" name="Oval 73">
            <a:extLst>
              <a:ext uri="{FF2B5EF4-FFF2-40B4-BE49-F238E27FC236}">
                <a16:creationId xmlns:a16="http://schemas.microsoft.com/office/drawing/2014/main" id="{9F489BC6-B14D-4F39-BFAB-8B8EBD72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654050"/>
            <a:ext cx="76200" cy="76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folHlink"/>
              </a:gs>
              <a:gs pos="100000">
                <a:srgbClr val="FF9900"/>
              </a:gs>
            </a:gsLst>
            <a:lin ang="5400000" scaled="1"/>
          </a:gradFill>
          <a:ln w="76200" cap="sq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4" name="Oval 74">
            <a:extLst>
              <a:ext uri="{FF2B5EF4-FFF2-40B4-BE49-F238E27FC236}">
                <a16:creationId xmlns:a16="http://schemas.microsoft.com/office/drawing/2014/main" id="{55592CFA-17A8-48C1-9E60-3994035DF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00" y="657225"/>
            <a:ext cx="76200" cy="762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50000">
                <a:schemeClr val="folHlink"/>
              </a:gs>
              <a:gs pos="100000">
                <a:srgbClr val="FF9900"/>
              </a:gs>
            </a:gsLst>
            <a:lin ang="5400000" scaled="1"/>
          </a:gradFill>
          <a:ln w="76200" cap="sq">
            <a:solidFill>
              <a:srgbClr val="FFFF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35" name="Text Box 75">
            <a:extLst>
              <a:ext uri="{FF2B5EF4-FFF2-40B4-BE49-F238E27FC236}">
                <a16:creationId xmlns:a16="http://schemas.microsoft.com/office/drawing/2014/main" id="{B45040CA-ECF4-42FA-A62A-5349A5610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130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436" name="Text Box 76">
            <a:extLst>
              <a:ext uri="{FF2B5EF4-FFF2-40B4-BE49-F238E27FC236}">
                <a16:creationId xmlns:a16="http://schemas.microsoft.com/office/drawing/2014/main" id="{78FD8697-7BD5-42B6-9D05-8DBD51172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30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en-US" altLang="zh-CN" baseline="-25000">
                <a:solidFill>
                  <a:srgbClr val="FFFF00"/>
                </a:solidFill>
              </a:rPr>
              <a:t>2</a:t>
            </a:r>
          </a:p>
        </p:txBody>
      </p:sp>
      <p:graphicFrame>
        <p:nvGraphicFramePr>
          <p:cNvPr id="17485" name="Object 77">
            <a:extLst>
              <a:ext uri="{FF2B5EF4-FFF2-40B4-BE49-F238E27FC236}">
                <a16:creationId xmlns:a16="http://schemas.microsoft.com/office/drawing/2014/main" id="{250061CB-581E-4007-A690-5F2A27762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396875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6" name="公式" r:id="rId32" imgW="942841" imgH="285648" progId="Equation.3">
                  <p:embed/>
                </p:oleObj>
              </mc:Choice>
              <mc:Fallback>
                <p:oleObj name="公式" r:id="rId32" imgW="942841" imgH="285648" progId="Equation.3">
                  <p:embed/>
                  <p:pic>
                    <p:nvPicPr>
                      <p:cNvPr id="17485" name="Object 77">
                        <a:extLst>
                          <a:ext uri="{FF2B5EF4-FFF2-40B4-BE49-F238E27FC236}">
                            <a16:creationId xmlns:a16="http://schemas.microsoft.com/office/drawing/2014/main" id="{250061CB-581E-4007-A690-5F2A27762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96875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6" name="Object 78">
            <a:extLst>
              <a:ext uri="{FF2B5EF4-FFF2-40B4-BE49-F238E27FC236}">
                <a16:creationId xmlns:a16="http://schemas.microsoft.com/office/drawing/2014/main" id="{14600F7C-5670-4EB6-B2BE-8EC796553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396875"/>
          <a:ext cx="990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7" name="公式" r:id="rId34" imgW="942841" imgH="247684" progId="Equation.3">
                  <p:embed/>
                </p:oleObj>
              </mc:Choice>
              <mc:Fallback>
                <p:oleObj name="公式" r:id="rId34" imgW="942841" imgH="247684" progId="Equation.3">
                  <p:embed/>
                  <p:pic>
                    <p:nvPicPr>
                      <p:cNvPr id="17486" name="Object 78">
                        <a:extLst>
                          <a:ext uri="{FF2B5EF4-FFF2-40B4-BE49-F238E27FC236}">
                            <a16:creationId xmlns:a16="http://schemas.microsoft.com/office/drawing/2014/main" id="{14600F7C-5670-4EB6-B2BE-8EC796553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96875"/>
                        <a:ext cx="990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9">
            <a:extLst>
              <a:ext uri="{FF2B5EF4-FFF2-40B4-BE49-F238E27FC236}">
                <a16:creationId xmlns:a16="http://schemas.microsoft.com/office/drawing/2014/main" id="{F3F9C0DE-F3AE-4D48-9792-319133867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2387600"/>
          <a:ext cx="18240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8" name="公式" r:id="rId36" imgW="828771" imgH="342900" progId="Equation.3">
                  <p:embed/>
                </p:oleObj>
              </mc:Choice>
              <mc:Fallback>
                <p:oleObj name="公式" r:id="rId36" imgW="828771" imgH="342900" progId="Equation.3">
                  <p:embed/>
                  <p:pic>
                    <p:nvPicPr>
                      <p:cNvPr id="6" name="Object 79">
                        <a:extLst>
                          <a:ext uri="{FF2B5EF4-FFF2-40B4-BE49-F238E27FC236}">
                            <a16:creationId xmlns:a16="http://schemas.microsoft.com/office/drawing/2014/main" id="{F3F9C0DE-F3AE-4D48-9792-319133867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387600"/>
                        <a:ext cx="18240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灯片编号占位符 1">
            <a:extLst>
              <a:ext uri="{FF2B5EF4-FFF2-40B4-BE49-F238E27FC236}">
                <a16:creationId xmlns:a16="http://schemas.microsoft.com/office/drawing/2014/main" id="{16E5CD97-32D5-4DB9-9563-B633193B7B7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6F19DEE-D2D9-4634-B142-88781B90E4E6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73" name="Text Box 22">
            <a:extLst>
              <a:ext uri="{FF2B5EF4-FFF2-40B4-BE49-F238E27FC236}">
                <a16:creationId xmlns:a16="http://schemas.microsoft.com/office/drawing/2014/main" id="{C74FA3BA-15F8-4E73-97FD-5BF59C6D8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890588"/>
            <a:ext cx="2071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过程方程：</a:t>
            </a:r>
          </a:p>
        </p:txBody>
      </p:sp>
      <p:graphicFrame>
        <p:nvGraphicFramePr>
          <p:cNvPr id="74" name="Object 61">
            <a:extLst>
              <a:ext uri="{FF2B5EF4-FFF2-40B4-BE49-F238E27FC236}">
                <a16:creationId xmlns:a16="http://schemas.microsoft.com/office/drawing/2014/main" id="{B7976770-9A12-4D7B-96BD-9C301272B36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2311400" y="962025"/>
          <a:ext cx="27606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39" name="公式" r:id="rId38" imgW="1238263" imgH="152468" progId="Equation.3">
                  <p:embed/>
                </p:oleObj>
              </mc:Choice>
              <mc:Fallback>
                <p:oleObj name="公式" r:id="rId38" imgW="1238263" imgH="152468" progId="Equation.3">
                  <p:embed/>
                  <p:pic>
                    <p:nvPicPr>
                      <p:cNvPr id="74" name="Object 61">
                        <a:extLst>
                          <a:ext uri="{FF2B5EF4-FFF2-40B4-BE49-F238E27FC236}">
                            <a16:creationId xmlns:a16="http://schemas.microsoft.com/office/drawing/2014/main" id="{B7976770-9A12-4D7B-96BD-9C301272B36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962025"/>
                        <a:ext cx="27606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 autoUpdateAnimBg="0"/>
      <p:bldP spid="15395" grpId="0" autoUpdateAnimBg="0"/>
      <p:bldP spid="15396" grpId="0" autoUpdateAnimBg="0"/>
      <p:bldP spid="15401" grpId="0" autoUpdateAnimBg="0"/>
      <p:bldP spid="15403" grpId="0"/>
      <p:bldP spid="15409" grpId="0"/>
      <p:bldP spid="15411" grpId="0"/>
      <p:bldP spid="15420" grpId="0"/>
      <p:bldP spid="15421" grpId="0"/>
      <p:bldP spid="15422" grpId="0"/>
      <p:bldP spid="15433" grpId="0" animBg="1"/>
      <p:bldP spid="15434" grpId="0" animBg="1"/>
      <p:bldP spid="15435" grpId="0" autoUpdateAnimBg="0"/>
      <p:bldP spid="15436" grpId="0" autoUpdateAnimBg="0"/>
      <p:bldP spid="7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4E39A8B-59C3-4F2B-8027-97FA67E1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3063"/>
            <a:ext cx="79930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质量为</a:t>
            </a:r>
            <a:r>
              <a:rPr lang="en-US" altLang="zh-CN">
                <a:solidFill>
                  <a:srgbClr val="66FFFF"/>
                </a:solidFill>
              </a:rPr>
              <a:t>2.8g</a:t>
            </a:r>
            <a:r>
              <a:rPr lang="zh-CN" altLang="en-US">
                <a:solidFill>
                  <a:srgbClr val="FFFFFF"/>
                </a:solidFill>
              </a:rPr>
              <a:t>，温度为</a:t>
            </a:r>
            <a:r>
              <a:rPr lang="en-US" altLang="zh-CN">
                <a:solidFill>
                  <a:srgbClr val="66FFFF"/>
                </a:solidFill>
              </a:rPr>
              <a:t>300K</a:t>
            </a:r>
            <a:r>
              <a:rPr lang="zh-CN" altLang="en-US">
                <a:solidFill>
                  <a:srgbClr val="FFFFFF"/>
                </a:solidFill>
              </a:rPr>
              <a:t>，压强为</a:t>
            </a:r>
            <a:r>
              <a:rPr lang="en-US" altLang="zh-CN">
                <a:solidFill>
                  <a:srgbClr val="66FFFF"/>
                </a:solidFill>
              </a:rPr>
              <a:t>1atm</a:t>
            </a:r>
            <a:r>
              <a:rPr lang="zh-CN" altLang="en-US">
                <a:solidFill>
                  <a:srgbClr val="FFFFFF"/>
                </a:solidFill>
              </a:rPr>
              <a:t>的氮气， 等压膨胀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到原来体积的</a:t>
            </a:r>
            <a:r>
              <a:rPr lang="en-US" altLang="zh-CN">
                <a:solidFill>
                  <a:srgbClr val="66FFFF"/>
                </a:solidFill>
              </a:rPr>
              <a:t>2</a:t>
            </a:r>
            <a:r>
              <a:rPr lang="zh-CN" altLang="en-US">
                <a:solidFill>
                  <a:srgbClr val="FFFFFF"/>
                </a:solidFill>
              </a:rPr>
              <a:t>倍。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EF99F8E-F7B6-436E-838B-E06A9C74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412875"/>
            <a:ext cx="732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氮气对外所作的功，内能的增量以及吸收的热量</a:t>
            </a:r>
            <a:r>
              <a:rPr lang="en-US" altLang="zh-CN">
                <a:solidFill>
                  <a:srgbClr val="FFFFFF"/>
                </a:solidFill>
              </a:rPr>
              <a:t>?</a:t>
            </a:r>
            <a:r>
              <a:rPr lang="zh-CN" altLang="en-US">
                <a:solidFill>
                  <a:srgbClr val="FFFFFF"/>
                </a:solidFill>
              </a:rPr>
              <a:t>     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ABD47594-8E4A-4802-9B26-6D242B4A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39925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492CABA4-EE60-430E-94B1-62DFB7FB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00A4671-5EFF-42AF-A9C2-A58FABAE7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graphicFrame>
        <p:nvGraphicFramePr>
          <p:cNvPr id="16391" name="Object 2">
            <a:extLst>
              <a:ext uri="{FF2B5EF4-FFF2-40B4-BE49-F238E27FC236}">
                <a16:creationId xmlns:a16="http://schemas.microsoft.com/office/drawing/2014/main" id="{47A06112-0EB8-4DB1-A17B-250EEF3AE8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214813"/>
          <a:ext cx="32416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4" name="公式" r:id="rId3" imgW="1476496" imgH="304936" progId="Equation.3">
                  <p:embed/>
                </p:oleObj>
              </mc:Choice>
              <mc:Fallback>
                <p:oleObj name="公式" r:id="rId3" imgW="1476496" imgH="304936" progId="Equation.3">
                  <p:embed/>
                  <p:pic>
                    <p:nvPicPr>
                      <p:cNvPr id="16391" name="Object 2">
                        <a:extLst>
                          <a:ext uri="{FF2B5EF4-FFF2-40B4-BE49-F238E27FC236}">
                            <a16:creationId xmlns:a16="http://schemas.microsoft.com/office/drawing/2014/main" id="{47A06112-0EB8-4DB1-A17B-250EEF3AE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14813"/>
                        <a:ext cx="32416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3">
            <a:extLst>
              <a:ext uri="{FF2B5EF4-FFF2-40B4-BE49-F238E27FC236}">
                <a16:creationId xmlns:a16="http://schemas.microsoft.com/office/drawing/2014/main" id="{5EAE214F-CCA0-4D1C-A8EF-F1DD6E04B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500313"/>
          <a:ext cx="103663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5" name="公式" r:id="rId5" imgW="990549" imgH="866741" progId="Equation.3">
                  <p:embed/>
                </p:oleObj>
              </mc:Choice>
              <mc:Fallback>
                <p:oleObj name="公式" r:id="rId5" imgW="990549" imgH="866741" progId="Equation.3">
                  <p:embed/>
                  <p:pic>
                    <p:nvPicPr>
                      <p:cNvPr id="16392" name="Object 3">
                        <a:extLst>
                          <a:ext uri="{FF2B5EF4-FFF2-40B4-BE49-F238E27FC236}">
                            <a16:creationId xmlns:a16="http://schemas.microsoft.com/office/drawing/2014/main" id="{5EAE214F-CCA0-4D1C-A8EF-F1DD6E04B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00313"/>
                        <a:ext cx="103663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4">
            <a:extLst>
              <a:ext uri="{FF2B5EF4-FFF2-40B4-BE49-F238E27FC236}">
                <a16:creationId xmlns:a16="http://schemas.microsoft.com/office/drawing/2014/main" id="{89595B71-2F4C-4003-9AD1-AA7856474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888038"/>
          <a:ext cx="21304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6" name="公式" r:id="rId7" imgW="952627" imgH="304936" progId="Equation.3">
                  <p:embed/>
                </p:oleObj>
              </mc:Choice>
              <mc:Fallback>
                <p:oleObj name="公式" r:id="rId7" imgW="952627" imgH="304936" progId="Equation.3">
                  <p:embed/>
                  <p:pic>
                    <p:nvPicPr>
                      <p:cNvPr id="16393" name="Object 4">
                        <a:extLst>
                          <a:ext uri="{FF2B5EF4-FFF2-40B4-BE49-F238E27FC236}">
                            <a16:creationId xmlns:a16="http://schemas.microsoft.com/office/drawing/2014/main" id="{89595B71-2F4C-4003-9AD1-AA7856474A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88038"/>
                        <a:ext cx="21304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5">
            <a:extLst>
              <a:ext uri="{FF2B5EF4-FFF2-40B4-BE49-F238E27FC236}">
                <a16:creationId xmlns:a16="http://schemas.microsoft.com/office/drawing/2014/main" id="{07FB8A9A-1B85-4879-9F2B-60F6BBA704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5072063"/>
          <a:ext cx="42052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7" name="公式" r:id="rId9" imgW="1933696" imgH="304936" progId="Equation.3">
                  <p:embed/>
                </p:oleObj>
              </mc:Choice>
              <mc:Fallback>
                <p:oleObj name="公式" r:id="rId9" imgW="1933696" imgH="304936" progId="Equation.3">
                  <p:embed/>
                  <p:pic>
                    <p:nvPicPr>
                      <p:cNvPr id="16394" name="Object 5">
                        <a:extLst>
                          <a:ext uri="{FF2B5EF4-FFF2-40B4-BE49-F238E27FC236}">
                            <a16:creationId xmlns:a16="http://schemas.microsoft.com/office/drawing/2014/main" id="{07FB8A9A-1B85-4879-9F2B-60F6BBA70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5072063"/>
                        <a:ext cx="42052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6">
            <a:extLst>
              <a:ext uri="{FF2B5EF4-FFF2-40B4-BE49-F238E27FC236}">
                <a16:creationId xmlns:a16="http://schemas.microsoft.com/office/drawing/2014/main" id="{DEE0FDB4-098B-4C58-BA0C-6FC9030C74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7363" y="2763838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8" name="公式" r:id="rId11" imgW="1476496" imgH="371373" progId="Equation.3">
                  <p:embed/>
                </p:oleObj>
              </mc:Choice>
              <mc:Fallback>
                <p:oleObj name="公式" r:id="rId11" imgW="1476496" imgH="371373" progId="Equation.3">
                  <p:embed/>
                  <p:pic>
                    <p:nvPicPr>
                      <p:cNvPr id="16395" name="Object 6">
                        <a:extLst>
                          <a:ext uri="{FF2B5EF4-FFF2-40B4-BE49-F238E27FC236}">
                            <a16:creationId xmlns:a16="http://schemas.microsoft.com/office/drawing/2014/main" id="{DEE0FDB4-098B-4C58-BA0C-6FC9030C7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2763838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>
            <a:extLst>
              <a:ext uri="{FF2B5EF4-FFF2-40B4-BE49-F238E27FC236}">
                <a16:creationId xmlns:a16="http://schemas.microsoft.com/office/drawing/2014/main" id="{D88BCA1E-19F8-469D-A23B-044C381AE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928813"/>
            <a:ext cx="296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等压过程，有</a:t>
            </a:r>
          </a:p>
        </p:txBody>
      </p:sp>
      <p:sp>
        <p:nvSpPr>
          <p:cNvPr id="16397" name="AutoShape 13">
            <a:extLst>
              <a:ext uri="{FF2B5EF4-FFF2-40B4-BE49-F238E27FC236}">
                <a16:creationId xmlns:a16="http://schemas.microsoft.com/office/drawing/2014/main" id="{203A449C-27A9-4E3C-9B6A-D94530B5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792413"/>
            <a:ext cx="976313" cy="288925"/>
          </a:xfrm>
          <a:prstGeom prst="rightArrow">
            <a:avLst>
              <a:gd name="adj1" fmla="val 50000"/>
              <a:gd name="adj2" fmla="val 8447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3BB1F7DB-5081-4EE4-82EF-318B806C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8225"/>
            <a:ext cx="295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因为是双原子气体</a:t>
            </a:r>
          </a:p>
        </p:txBody>
      </p:sp>
      <p:graphicFrame>
        <p:nvGraphicFramePr>
          <p:cNvPr id="16399" name="Object 7">
            <a:extLst>
              <a:ext uri="{FF2B5EF4-FFF2-40B4-BE49-F238E27FC236}">
                <a16:creationId xmlns:a16="http://schemas.microsoft.com/office/drawing/2014/main" id="{4B34D8E3-3924-40A0-AC90-81B121E62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3571875"/>
          <a:ext cx="38052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39" name="公式" r:id="rId13" imgW="1657235" imgH="190432" progId="Equation.3">
                  <p:embed/>
                </p:oleObj>
              </mc:Choice>
              <mc:Fallback>
                <p:oleObj name="公式" r:id="rId13" imgW="1657235" imgH="190432" progId="Equation.3">
                  <p:embed/>
                  <p:pic>
                    <p:nvPicPr>
                      <p:cNvPr id="16399" name="Object 7">
                        <a:extLst>
                          <a:ext uri="{FF2B5EF4-FFF2-40B4-BE49-F238E27FC236}">
                            <a16:creationId xmlns:a16="http://schemas.microsoft.com/office/drawing/2014/main" id="{4B34D8E3-3924-40A0-AC90-81B121E620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571875"/>
                        <a:ext cx="38052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灯片编号占位符 1">
            <a:extLst>
              <a:ext uri="{FF2B5EF4-FFF2-40B4-BE49-F238E27FC236}">
                <a16:creationId xmlns:a16="http://schemas.microsoft.com/office/drawing/2014/main" id="{67AE147D-F787-41FA-ABF6-50A473203F8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00FA17-8618-4C9A-B415-B387833EA0E5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6C96A3D7-2287-4D49-83BF-449DB6D10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3413" y="4357688"/>
          <a:ext cx="17351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40" name="公式" r:id="rId15" imgW="752622" imgH="171450" progId="Equation.3">
                  <p:embed/>
                </p:oleObj>
              </mc:Choice>
              <mc:Fallback>
                <p:oleObj name="公式" r:id="rId15" imgW="752622" imgH="171450" progId="Equation.3">
                  <p:embed/>
                  <p:pic>
                    <p:nvPicPr>
                      <p:cNvPr id="2" name="Object 17">
                        <a:extLst>
                          <a:ext uri="{FF2B5EF4-FFF2-40B4-BE49-F238E27FC236}">
                            <a16:creationId xmlns:a16="http://schemas.microsoft.com/office/drawing/2014/main" id="{6C96A3D7-2287-4D49-83BF-449DB6D10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4357688"/>
                        <a:ext cx="173513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>
            <a:extLst>
              <a:ext uri="{FF2B5EF4-FFF2-40B4-BE49-F238E27FC236}">
                <a16:creationId xmlns:a16="http://schemas.microsoft.com/office/drawing/2014/main" id="{EA658D40-44A5-4B57-A042-1EC43048A7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9988" y="4397375"/>
          <a:ext cx="110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41" name="公式" r:id="rId17" imgW="476161" imgH="152468" progId="Equation.3">
                  <p:embed/>
                </p:oleObj>
              </mc:Choice>
              <mc:Fallback>
                <p:oleObj name="公式" r:id="rId17" imgW="476161" imgH="152468" progId="Equation.3">
                  <p:embed/>
                  <p:pic>
                    <p:nvPicPr>
                      <p:cNvPr id="3" name="Object 18">
                        <a:extLst>
                          <a:ext uri="{FF2B5EF4-FFF2-40B4-BE49-F238E27FC236}">
                            <a16:creationId xmlns:a16="http://schemas.microsoft.com/office/drawing/2014/main" id="{EA658D40-44A5-4B57-A042-1EC43048A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4397375"/>
                        <a:ext cx="110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BD32A2E1-5F55-496B-BDD6-22D1F00AA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6700" y="5253038"/>
          <a:ext cx="1082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42" name="公式" r:id="rId19" imgW="457200" imgH="152468" progId="Equation.3">
                  <p:embed/>
                </p:oleObj>
              </mc:Choice>
              <mc:Fallback>
                <p:oleObj name="公式" r:id="rId19" imgW="457200" imgH="152468" progId="Equation.3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BD32A2E1-5F55-496B-BDD6-22D1F00AAD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5253038"/>
                        <a:ext cx="1082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20D1386D-E85C-4C47-8C7B-FBCA0AB7C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6072188"/>
          <a:ext cx="17891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43" name="公式" r:id="rId21" imgW="876173" imgH="190432" progId="Equation.3">
                  <p:embed/>
                </p:oleObj>
              </mc:Choice>
              <mc:Fallback>
                <p:oleObj name="公式" r:id="rId21" imgW="876173" imgH="190432" progId="Equation.3">
                  <p:embed/>
                  <p:pic>
                    <p:nvPicPr>
                      <p:cNvPr id="5" name="Object 20">
                        <a:extLst>
                          <a:ext uri="{FF2B5EF4-FFF2-40B4-BE49-F238E27FC236}">
                            <a16:creationId xmlns:a16="http://schemas.microsoft.com/office/drawing/2014/main" id="{20D1386D-E85C-4C47-8C7B-FBCA0AB7CD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6072188"/>
                        <a:ext cx="17891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>
            <a:extLst>
              <a:ext uri="{FF2B5EF4-FFF2-40B4-BE49-F238E27FC236}">
                <a16:creationId xmlns:a16="http://schemas.microsoft.com/office/drawing/2014/main" id="{4A8B914A-A74C-481B-945E-ECF18BE55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6072188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44" name="公式" r:id="rId23" imgW="476161" imgH="152468" progId="Equation.3">
                  <p:embed/>
                </p:oleObj>
              </mc:Choice>
              <mc:Fallback>
                <p:oleObj name="公式" r:id="rId23" imgW="476161" imgH="152468" progId="Equation.3">
                  <p:embed/>
                  <p:pic>
                    <p:nvPicPr>
                      <p:cNvPr id="6" name="Object 21">
                        <a:extLst>
                          <a:ext uri="{FF2B5EF4-FFF2-40B4-BE49-F238E27FC236}">
                            <a16:creationId xmlns:a16="http://schemas.microsoft.com/office/drawing/2014/main" id="{4A8B914A-A74C-481B-945E-ECF18BE55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6072188"/>
                        <a:ext cx="110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88" grpId="0" autoUpdateAnimBg="0"/>
      <p:bldP spid="16389" grpId="0"/>
      <p:bldP spid="16390" grpId="0"/>
      <p:bldP spid="16396" grpId="0"/>
      <p:bldP spid="16397" grpId="0" animBg="1"/>
      <p:bldP spid="163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E9180A81-83E2-4BBE-8C7C-FD0E94A59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285750"/>
            <a:ext cx="393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11.7   </a:t>
            </a:r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绝热过程</a:t>
            </a:r>
            <a:endParaRPr lang="zh-CN" altLang="en-US" sz="2800">
              <a:solidFill>
                <a:srgbClr val="FFCC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2CA01BD-CBCA-4DA3-872E-42749790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9286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绝热过程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23141D9C-5996-4587-9775-D00AC8D0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500188"/>
            <a:ext cx="806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系统在绝热过程中始终不与外界交换热量</a:t>
            </a:r>
            <a:r>
              <a:rPr lang="zh-CN" altLang="en-US">
                <a:solidFill>
                  <a:schemeClr val="bg1"/>
                </a:solidFill>
              </a:rPr>
              <a:t>（理想过程）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0B3F9E4F-D84F-442F-8E7D-D87C705C9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2098675"/>
            <a:ext cx="6656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良好绝热材料包围的系统发生的过程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B18FD42C-15D5-4BD3-B54A-2A46D0401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2655888"/>
            <a:ext cx="763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进行得较快，系统来不及和外界交换热量的过程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4C29F812-DCFA-43C8-B129-849238364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257550"/>
            <a:ext cx="4711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00FFFF"/>
                </a:solidFill>
              </a:rPr>
              <a:t>准静态绝热过程方程</a:t>
            </a:r>
            <a:endParaRPr lang="zh-CN" altLang="en-US" b="0">
              <a:solidFill>
                <a:srgbClr val="66FFFF"/>
              </a:solidFill>
            </a:endParaRP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DAA9E384-71C4-4C61-BD05-1107B6AF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88" y="3829050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对无限小的准静态绝热过程，有</a:t>
            </a:r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4E0226FD-BFF8-42BF-9C46-71F8CA39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1857375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  <a:cs typeface="Times New Roman" panose="02020603050405020304" pitchFamily="18" charset="0"/>
              </a:rPr>
              <a:t>·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C422FF9D-B394-4322-AD04-BF1BAF76F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2389188"/>
            <a:ext cx="35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>
                <a:solidFill>
                  <a:srgbClr val="FFFF66"/>
                </a:solidFill>
                <a:cs typeface="Times New Roman" panose="02020603050405020304" pitchFamily="18" charset="0"/>
              </a:rPr>
              <a:t>·</a:t>
            </a:r>
          </a:p>
        </p:txBody>
      </p:sp>
      <p:graphicFrame>
        <p:nvGraphicFramePr>
          <p:cNvPr id="64523" name="Object 2">
            <a:extLst>
              <a:ext uri="{FF2B5EF4-FFF2-40B4-BE49-F238E27FC236}">
                <a16:creationId xmlns:a16="http://schemas.microsoft.com/office/drawing/2014/main" id="{72FB29F4-FC15-4339-BEFD-18E6A48CD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511675"/>
          <a:ext cx="16859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4" name="公式" r:id="rId4" imgW="1676502" imgH="285648" progId="Equation.3">
                  <p:embed/>
                </p:oleObj>
              </mc:Choice>
              <mc:Fallback>
                <p:oleObj name="公式" r:id="rId4" imgW="1676502" imgH="285648" progId="Equation.3">
                  <p:embed/>
                  <p:pic>
                    <p:nvPicPr>
                      <p:cNvPr id="64523" name="Object 2">
                        <a:extLst>
                          <a:ext uri="{FF2B5EF4-FFF2-40B4-BE49-F238E27FC236}">
                            <a16:creationId xmlns:a16="http://schemas.microsoft.com/office/drawing/2014/main" id="{72FB29F4-FC15-4339-BEFD-18E6A48CD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11675"/>
                        <a:ext cx="16859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3">
            <a:extLst>
              <a:ext uri="{FF2B5EF4-FFF2-40B4-BE49-F238E27FC236}">
                <a16:creationId xmlns:a16="http://schemas.microsoft.com/office/drawing/2014/main" id="{16710B51-D3E7-40CD-A387-D4CCF884D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443413"/>
          <a:ext cx="2357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5" name="公式" r:id="rId6" imgW="2304961" imgH="400152" progId="Equation.3">
                  <p:embed/>
                </p:oleObj>
              </mc:Choice>
              <mc:Fallback>
                <p:oleObj name="公式" r:id="rId6" imgW="2304961" imgH="400152" progId="Equation.3">
                  <p:embed/>
                  <p:pic>
                    <p:nvPicPr>
                      <p:cNvPr id="64524" name="Object 3">
                        <a:extLst>
                          <a:ext uri="{FF2B5EF4-FFF2-40B4-BE49-F238E27FC236}">
                            <a16:creationId xmlns:a16="http://schemas.microsoft.com/office/drawing/2014/main" id="{16710B51-D3E7-40CD-A387-D4CCF884D0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443413"/>
                        <a:ext cx="2357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4">
            <a:extLst>
              <a:ext uri="{FF2B5EF4-FFF2-40B4-BE49-F238E27FC236}">
                <a16:creationId xmlns:a16="http://schemas.microsoft.com/office/drawing/2014/main" id="{49A3191E-2893-4DA5-839E-3A9DB14AE9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5259388"/>
          <a:ext cx="2886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6" name="公式" r:id="rId8" imgW="2828829" imgH="361882" progId="Equation.3">
                  <p:embed/>
                </p:oleObj>
              </mc:Choice>
              <mc:Fallback>
                <p:oleObj name="公式" r:id="rId8" imgW="2828829" imgH="361882" progId="Equation.3">
                  <p:embed/>
                  <p:pic>
                    <p:nvPicPr>
                      <p:cNvPr id="64525" name="Object 4">
                        <a:extLst>
                          <a:ext uri="{FF2B5EF4-FFF2-40B4-BE49-F238E27FC236}">
                            <a16:creationId xmlns:a16="http://schemas.microsoft.com/office/drawing/2014/main" id="{49A3191E-2893-4DA5-839E-3A9DB14AE9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5259388"/>
                        <a:ext cx="28860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5">
            <a:extLst>
              <a:ext uri="{FF2B5EF4-FFF2-40B4-BE49-F238E27FC236}">
                <a16:creationId xmlns:a16="http://schemas.microsoft.com/office/drawing/2014/main" id="{A908B444-1447-4405-86DF-CEAB49A44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316538"/>
          <a:ext cx="16367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7" name="公式" r:id="rId10" imgW="1600353" imgH="352391" progId="Equation.3">
                  <p:embed/>
                </p:oleObj>
              </mc:Choice>
              <mc:Fallback>
                <p:oleObj name="公式" r:id="rId10" imgW="1600353" imgH="352391" progId="Equation.3">
                  <p:embed/>
                  <p:pic>
                    <p:nvPicPr>
                      <p:cNvPr id="64526" name="Object 5">
                        <a:extLst>
                          <a:ext uri="{FF2B5EF4-FFF2-40B4-BE49-F238E27FC236}">
                            <a16:creationId xmlns:a16="http://schemas.microsoft.com/office/drawing/2014/main" id="{A908B444-1447-4405-86DF-CEAB49A44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316538"/>
                        <a:ext cx="16367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Line 15">
            <a:extLst>
              <a:ext uri="{FF2B5EF4-FFF2-40B4-BE49-F238E27FC236}">
                <a16:creationId xmlns:a16="http://schemas.microsoft.com/office/drawing/2014/main" id="{22180076-6FDE-4586-8DF2-8E819BB5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063" y="4654550"/>
            <a:ext cx="533400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Line 16">
            <a:extLst>
              <a:ext uri="{FF2B5EF4-FFF2-40B4-BE49-F238E27FC236}">
                <a16:creationId xmlns:a16="http://schemas.microsoft.com/office/drawing/2014/main" id="{B75C2B10-8A59-4F83-85DB-40A2C391D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4075" y="5475288"/>
            <a:ext cx="530225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29" name="Object 6">
            <a:extLst>
              <a:ext uri="{FF2B5EF4-FFF2-40B4-BE49-F238E27FC236}">
                <a16:creationId xmlns:a16="http://schemas.microsoft.com/office/drawing/2014/main" id="{45EB6B3B-D3F1-4967-AEDF-C16F5AD87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5994400"/>
          <a:ext cx="3783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8" name="公式" r:id="rId12" imgW="3714788" imgH="400152" progId="Equation.3">
                  <p:embed/>
                </p:oleObj>
              </mc:Choice>
              <mc:Fallback>
                <p:oleObj name="公式" r:id="rId12" imgW="3714788" imgH="400152" progId="Equation.3">
                  <p:embed/>
                  <p:pic>
                    <p:nvPicPr>
                      <p:cNvPr id="64529" name="Object 6">
                        <a:extLst>
                          <a:ext uri="{FF2B5EF4-FFF2-40B4-BE49-F238E27FC236}">
                            <a16:creationId xmlns:a16="http://schemas.microsoft.com/office/drawing/2014/main" id="{45EB6B3B-D3F1-4967-AEDF-C16F5AD87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994400"/>
                        <a:ext cx="37830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0" name="AutoShape 18">
            <a:extLst>
              <a:ext uri="{FF2B5EF4-FFF2-40B4-BE49-F238E27FC236}">
                <a16:creationId xmlns:a16="http://schemas.microsoft.com/office/drawing/2014/main" id="{4C4E4E76-D1C6-454D-BCE9-EACEC3A41D9D}"/>
              </a:ext>
            </a:extLst>
          </p:cNvPr>
          <p:cNvSpPr>
            <a:spLocks/>
          </p:cNvSpPr>
          <p:nvPr/>
        </p:nvSpPr>
        <p:spPr bwMode="auto">
          <a:xfrm>
            <a:off x="7097713" y="4510088"/>
            <a:ext cx="331787" cy="955675"/>
          </a:xfrm>
          <a:prstGeom prst="rightBrace">
            <a:avLst>
              <a:gd name="adj1" fmla="val 43459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31" name="AutoShape 19">
            <a:extLst>
              <a:ext uri="{FF2B5EF4-FFF2-40B4-BE49-F238E27FC236}">
                <a16:creationId xmlns:a16="http://schemas.microsoft.com/office/drawing/2014/main" id="{B4FF572D-DADF-4B46-8957-1D2C60EE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4878388"/>
            <a:ext cx="733425" cy="1550987"/>
          </a:xfrm>
          <a:prstGeom prst="curvedLeftArrow">
            <a:avLst>
              <a:gd name="adj1" fmla="val 22205"/>
              <a:gd name="adj2" fmla="val 59310"/>
              <a:gd name="adj3" fmla="val 33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消去</a:t>
            </a:r>
            <a:r>
              <a:rPr lang="en-US" altLang="zh-CN" i="1">
                <a:solidFill>
                  <a:srgbClr val="FFFF00"/>
                </a:solidFill>
              </a:rPr>
              <a:t>dT</a:t>
            </a:r>
            <a:endParaRPr lang="zh-CN" altLang="en-US" i="1">
              <a:solidFill>
                <a:srgbClr val="FFFF00"/>
              </a:solidFill>
            </a:endParaRPr>
          </a:p>
        </p:txBody>
      </p:sp>
      <p:sp>
        <p:nvSpPr>
          <p:cNvPr id="19476" name="灯片编号占位符 1">
            <a:extLst>
              <a:ext uri="{FF2B5EF4-FFF2-40B4-BE49-F238E27FC236}">
                <a16:creationId xmlns:a16="http://schemas.microsoft.com/office/drawing/2014/main" id="{AC155355-57EF-49DE-B65A-225D1CF8A2A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1BC378-804D-4562-8413-3E8BB96A9EB4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2124FE29-C7D8-4807-BC4F-626EB15D9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3286125"/>
          <a:ext cx="735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9" name="公式" r:id="rId14" imgW="352304" imgH="171450" progId="Equation.3">
                  <p:embed/>
                </p:oleObj>
              </mc:Choice>
              <mc:Fallback>
                <p:oleObj name="公式" r:id="rId14" imgW="352304" imgH="171450" progId="Equation.3">
                  <p:embed/>
                  <p:pic>
                    <p:nvPicPr>
                      <p:cNvPr id="8" name="Object 21">
                        <a:extLst>
                          <a:ext uri="{FF2B5EF4-FFF2-40B4-BE49-F238E27FC236}">
                            <a16:creationId xmlns:a16="http://schemas.microsoft.com/office/drawing/2014/main" id="{2124FE29-C7D8-4807-BC4F-626EB15D9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286125"/>
                        <a:ext cx="7350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>
            <a:extLst>
              <a:ext uri="{FF2B5EF4-FFF2-40B4-BE49-F238E27FC236}">
                <a16:creationId xmlns:a16="http://schemas.microsoft.com/office/drawing/2014/main" id="{89DA8E5A-83A5-4CDD-883D-35F76EB22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857875"/>
          <a:ext cx="22701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0" name="公式" r:id="rId16" imgW="1162114" imgH="390661" progId="Equation.3">
                  <p:embed/>
                </p:oleObj>
              </mc:Choice>
              <mc:Fallback>
                <p:oleObj name="公式" r:id="rId16" imgW="1162114" imgH="390661" progId="Equation.3">
                  <p:embed/>
                  <p:pic>
                    <p:nvPicPr>
                      <p:cNvPr id="2" name="Object 22">
                        <a:extLst>
                          <a:ext uri="{FF2B5EF4-FFF2-40B4-BE49-F238E27FC236}">
                            <a16:creationId xmlns:a16="http://schemas.microsoft.com/office/drawing/2014/main" id="{89DA8E5A-83A5-4CDD-883D-35F76EB22D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857875"/>
                        <a:ext cx="22701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16">
            <a:extLst>
              <a:ext uri="{FF2B5EF4-FFF2-40B4-BE49-F238E27FC236}">
                <a16:creationId xmlns:a16="http://schemas.microsoft.com/office/drawing/2014/main" id="{0B19C5C3-91AC-4DF0-B455-5BE4917FE1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5963" y="6215063"/>
            <a:ext cx="530225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5" grpId="0"/>
      <p:bldP spid="64516" grpId="0" autoUpdateAnimBg="0"/>
      <p:bldP spid="64517" grpId="0"/>
      <p:bldP spid="64518" grpId="0"/>
      <p:bldP spid="64519" grpId="0" autoUpdateAnimBg="0"/>
      <p:bldP spid="64520" grpId="0" autoUpdateAnimBg="0"/>
      <p:bldP spid="64521" grpId="0"/>
      <p:bldP spid="64522" grpId="0"/>
      <p:bldP spid="64530" grpId="0" animBg="1"/>
      <p:bldP spid="645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3A260A3E-1705-4EDD-9781-AEA982678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84175"/>
          <a:ext cx="1984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0" name="公式" r:id="rId4" imgW="1962137" imgH="876232" progId="Equation.3">
                  <p:embed/>
                </p:oleObj>
              </mc:Choice>
              <mc:Fallback>
                <p:oleObj name="公式" r:id="rId4" imgW="1962137" imgH="876232" progId="Equation.3">
                  <p:embed/>
                  <p:pic>
                    <p:nvPicPr>
                      <p:cNvPr id="66562" name="Object 2">
                        <a:extLst>
                          <a:ext uri="{FF2B5EF4-FFF2-40B4-BE49-F238E27FC236}">
                            <a16:creationId xmlns:a16="http://schemas.microsoft.com/office/drawing/2014/main" id="{3A260A3E-1705-4EDD-9781-AEA982678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84175"/>
                        <a:ext cx="19843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>
            <a:extLst>
              <a:ext uri="{FF2B5EF4-FFF2-40B4-BE49-F238E27FC236}">
                <a16:creationId xmlns:a16="http://schemas.microsoft.com/office/drawing/2014/main" id="{8BDA88A1-19E6-43F5-8D40-8A866A7783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544513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1" name="公式" r:id="rId6" imgW="1333373" imgH="438116" progId="Equation.3">
                  <p:embed/>
                </p:oleObj>
              </mc:Choice>
              <mc:Fallback>
                <p:oleObj name="公式" r:id="rId6" imgW="1333373" imgH="438116" progId="Equation.3">
                  <p:embed/>
                  <p:pic>
                    <p:nvPicPr>
                      <p:cNvPr id="66563" name="Object 3">
                        <a:extLst>
                          <a:ext uri="{FF2B5EF4-FFF2-40B4-BE49-F238E27FC236}">
                            <a16:creationId xmlns:a16="http://schemas.microsoft.com/office/drawing/2014/main" id="{8BDA88A1-19E6-43F5-8D40-8A866A7783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44513"/>
                        <a:ext cx="1371600" cy="473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>
            <a:extLst>
              <a:ext uri="{FF2B5EF4-FFF2-40B4-BE49-F238E27FC236}">
                <a16:creationId xmlns:a16="http://schemas.microsoft.com/office/drawing/2014/main" id="{035AFF9D-5700-4A9F-B978-318889350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9438" y="544513"/>
          <a:ext cx="1565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2" name="公式" r:id="rId8" imgW="1523898" imgH="438116" progId="Equation.3">
                  <p:embed/>
                </p:oleObj>
              </mc:Choice>
              <mc:Fallback>
                <p:oleObj name="公式" r:id="rId8" imgW="1523898" imgH="438116" progId="Equation.3">
                  <p:embed/>
                  <p:pic>
                    <p:nvPicPr>
                      <p:cNvPr id="66564" name="Object 4">
                        <a:extLst>
                          <a:ext uri="{FF2B5EF4-FFF2-40B4-BE49-F238E27FC236}">
                            <a16:creationId xmlns:a16="http://schemas.microsoft.com/office/drawing/2014/main" id="{035AFF9D-5700-4A9F-B978-318889350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544513"/>
                        <a:ext cx="1565275" cy="473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>
            <a:extLst>
              <a:ext uri="{FF2B5EF4-FFF2-40B4-BE49-F238E27FC236}">
                <a16:creationId xmlns:a16="http://schemas.microsoft.com/office/drawing/2014/main" id="{7577795F-B38F-476E-8685-CAA3CECEA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538163"/>
          <a:ext cx="1828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3" name="公式" r:id="rId10" imgW="1790573" imgH="457098" progId="Equation.3">
                  <p:embed/>
                </p:oleObj>
              </mc:Choice>
              <mc:Fallback>
                <p:oleObj name="公式" r:id="rId10" imgW="1790573" imgH="457098" progId="Equation.3">
                  <p:embed/>
                  <p:pic>
                    <p:nvPicPr>
                      <p:cNvPr id="66565" name="Object 5">
                        <a:extLst>
                          <a:ext uri="{FF2B5EF4-FFF2-40B4-BE49-F238E27FC236}">
                            <a16:creationId xmlns:a16="http://schemas.microsoft.com/office/drawing/2014/main" id="{7577795F-B38F-476E-8685-CAA3CECEA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538163"/>
                        <a:ext cx="1828800" cy="479425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>
            <a:extLst>
              <a:ext uri="{FF2B5EF4-FFF2-40B4-BE49-F238E27FC236}">
                <a16:creationId xmlns:a16="http://schemas.microsoft.com/office/drawing/2014/main" id="{79B83828-E8DD-45DE-92B4-4F28AE35E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395413"/>
            <a:ext cx="7435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结合状态方程可得绝热过程方程（又称</a:t>
            </a:r>
            <a:r>
              <a:rPr lang="zh-CN" altLang="en-US">
                <a:solidFill>
                  <a:srgbClr val="FFFF00"/>
                </a:solidFill>
              </a:rPr>
              <a:t>泊松方程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5E9058C4-6670-4CD7-862A-6B841A96A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00025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00FFFF"/>
                </a:solidFill>
              </a:rPr>
              <a:t>准静态绝热</a:t>
            </a:r>
            <a:r>
              <a:rPr lang="zh-CN" altLang="en-US">
                <a:solidFill>
                  <a:srgbClr val="66FFFF"/>
                </a:solidFill>
              </a:rPr>
              <a:t>过程曲线</a:t>
            </a:r>
          </a:p>
        </p:txBody>
      </p:sp>
      <p:sp>
        <p:nvSpPr>
          <p:cNvPr id="66568" name="AutoShape 8">
            <a:extLst>
              <a:ext uri="{FF2B5EF4-FFF2-40B4-BE49-F238E27FC236}">
                <a16:creationId xmlns:a16="http://schemas.microsoft.com/office/drawing/2014/main" id="{0E74A741-92EA-4921-BF72-39203796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4437063"/>
            <a:ext cx="919163" cy="838200"/>
          </a:xfrm>
          <a:prstGeom prst="rightArrow">
            <a:avLst>
              <a:gd name="adj1" fmla="val 50000"/>
              <a:gd name="adj2" fmla="val 2741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569" name="Object 6">
            <a:extLst>
              <a:ext uri="{FF2B5EF4-FFF2-40B4-BE49-F238E27FC236}">
                <a16:creationId xmlns:a16="http://schemas.microsoft.com/office/drawing/2014/main" id="{46669E46-7316-4533-A397-D4EC80D8D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3429000"/>
          <a:ext cx="15589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4" name="公式" r:id="rId12" imgW="1533378" imgH="799998" progId="Equation.3">
                  <p:embed/>
                </p:oleObj>
              </mc:Choice>
              <mc:Fallback>
                <p:oleObj name="公式" r:id="rId12" imgW="1533378" imgH="799998" progId="Equation.3">
                  <p:embed/>
                  <p:pic>
                    <p:nvPicPr>
                      <p:cNvPr id="66569" name="Object 6">
                        <a:extLst>
                          <a:ext uri="{FF2B5EF4-FFF2-40B4-BE49-F238E27FC236}">
                            <a16:creationId xmlns:a16="http://schemas.microsoft.com/office/drawing/2014/main" id="{46669E46-7316-4533-A397-D4EC80D8D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3429000"/>
                        <a:ext cx="15589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7">
            <a:extLst>
              <a:ext uri="{FF2B5EF4-FFF2-40B4-BE49-F238E27FC236}">
                <a16:creationId xmlns:a16="http://schemas.microsoft.com/office/drawing/2014/main" id="{DAD42B3C-45C2-41F2-8BC9-932117237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724400"/>
          <a:ext cx="12382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5" name="公式" r:id="rId14" imgW="1200035" imgH="390661" progId="Equation.3">
                  <p:embed/>
                </p:oleObj>
              </mc:Choice>
              <mc:Fallback>
                <p:oleObj name="公式" r:id="rId14" imgW="1200035" imgH="390661" progId="Equation.3">
                  <p:embed/>
                  <p:pic>
                    <p:nvPicPr>
                      <p:cNvPr id="66570" name="Object 7">
                        <a:extLst>
                          <a:ext uri="{FF2B5EF4-FFF2-40B4-BE49-F238E27FC236}">
                            <a16:creationId xmlns:a16="http://schemas.microsoft.com/office/drawing/2014/main" id="{DAD42B3C-45C2-41F2-8BC9-932117237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24400"/>
                        <a:ext cx="12382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8">
            <a:extLst>
              <a:ext uri="{FF2B5EF4-FFF2-40B4-BE49-F238E27FC236}">
                <a16:creationId xmlns:a16="http://schemas.microsoft.com/office/drawing/2014/main" id="{396C68E1-5B6C-4006-9FD3-CC8142898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8" y="3562350"/>
          <a:ext cx="1371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6" name="公式" r:id="rId16" imgW="1333373" imgH="438116" progId="Equation.3">
                  <p:embed/>
                </p:oleObj>
              </mc:Choice>
              <mc:Fallback>
                <p:oleObj name="公式" r:id="rId16" imgW="1333373" imgH="438116" progId="Equation.3">
                  <p:embed/>
                  <p:pic>
                    <p:nvPicPr>
                      <p:cNvPr id="66571" name="Object 8">
                        <a:extLst>
                          <a:ext uri="{FF2B5EF4-FFF2-40B4-BE49-F238E27FC236}">
                            <a16:creationId xmlns:a16="http://schemas.microsoft.com/office/drawing/2014/main" id="{396C68E1-5B6C-4006-9FD3-CC8142898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562350"/>
                        <a:ext cx="1371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9">
            <a:extLst>
              <a:ext uri="{FF2B5EF4-FFF2-40B4-BE49-F238E27FC236}">
                <a16:creationId xmlns:a16="http://schemas.microsoft.com/office/drawing/2014/main" id="{D4A3B77A-94C1-4E51-8B50-06EBD0EC9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508500"/>
          <a:ext cx="13557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7" name="公式" r:id="rId18" imgW="1333373" imgH="799998" progId="Equation.3">
                  <p:embed/>
                </p:oleObj>
              </mc:Choice>
              <mc:Fallback>
                <p:oleObj name="公式" r:id="rId18" imgW="1333373" imgH="799998" progId="Equation.3">
                  <p:embed/>
                  <p:pic>
                    <p:nvPicPr>
                      <p:cNvPr id="66572" name="Object 9">
                        <a:extLst>
                          <a:ext uri="{FF2B5EF4-FFF2-40B4-BE49-F238E27FC236}">
                            <a16:creationId xmlns:a16="http://schemas.microsoft.com/office/drawing/2014/main" id="{D4A3B77A-94C1-4E51-8B50-06EBD0EC98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13557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AutoShape 14">
            <a:extLst>
              <a:ext uri="{FF2B5EF4-FFF2-40B4-BE49-F238E27FC236}">
                <a16:creationId xmlns:a16="http://schemas.microsoft.com/office/drawing/2014/main" id="{217EFF0D-4BE2-464B-B6CC-20BFC57A0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110038"/>
            <a:ext cx="1008062" cy="604837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3366">
              <a:alpha val="14117"/>
            </a:srgbClr>
          </a:solidFill>
          <a:ln w="19050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zh-CN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求导</a:t>
            </a:r>
            <a:endParaRPr lang="zh-CN" altLang="zh-CN" sz="2000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0218AA80-70DC-4D09-A25C-A78F5404E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462915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FFFF"/>
                </a:solidFill>
              </a:rPr>
              <a:t>A</a:t>
            </a:r>
          </a:p>
        </p:txBody>
      </p:sp>
      <p:sp>
        <p:nvSpPr>
          <p:cNvPr id="66576" name="AutoShape 16">
            <a:extLst>
              <a:ext uri="{FF2B5EF4-FFF2-40B4-BE49-F238E27FC236}">
                <a16:creationId xmlns:a16="http://schemas.microsoft.com/office/drawing/2014/main" id="{EC37B054-B51F-4B48-8B5D-CC3F15A29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3211513"/>
            <a:ext cx="1068387" cy="431800"/>
          </a:xfrm>
          <a:prstGeom prst="wedgeRectCallout">
            <a:avLst>
              <a:gd name="adj1" fmla="val -73921"/>
              <a:gd name="adj2" fmla="val 166176"/>
            </a:avLst>
          </a:prstGeom>
          <a:solidFill>
            <a:srgbClr val="003366">
              <a:alpha val="2196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绝热线</a:t>
            </a:r>
          </a:p>
        </p:txBody>
      </p:sp>
      <p:sp>
        <p:nvSpPr>
          <p:cNvPr id="66577" name="AutoShape 17">
            <a:extLst>
              <a:ext uri="{FF2B5EF4-FFF2-40B4-BE49-F238E27FC236}">
                <a16:creationId xmlns:a16="http://schemas.microsoft.com/office/drawing/2014/main" id="{572E051E-C3EB-4DBE-98EC-4B89A037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4364038"/>
            <a:ext cx="1120775" cy="431800"/>
          </a:xfrm>
          <a:prstGeom prst="wedgeRectCallout">
            <a:avLst>
              <a:gd name="adj1" fmla="val 23231"/>
              <a:gd name="adj2" fmla="val 145222"/>
            </a:avLst>
          </a:prstGeom>
          <a:solidFill>
            <a:srgbClr val="003366">
              <a:alpha val="21960"/>
            </a:srgbClr>
          </a:solidFill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等温线</a:t>
            </a:r>
          </a:p>
        </p:txBody>
      </p:sp>
      <p:sp>
        <p:nvSpPr>
          <p:cNvPr id="66578" name="Arc 18">
            <a:extLst>
              <a:ext uri="{FF2B5EF4-FFF2-40B4-BE49-F238E27FC236}">
                <a16:creationId xmlns:a16="http://schemas.microsoft.com/office/drawing/2014/main" id="{16169058-E26A-4774-AB46-E8B2353ADEF4}"/>
              </a:ext>
            </a:extLst>
          </p:cNvPr>
          <p:cNvSpPr>
            <a:spLocks/>
          </p:cNvSpPr>
          <p:nvPr/>
        </p:nvSpPr>
        <p:spPr bwMode="auto">
          <a:xfrm rot="-871638">
            <a:off x="6643688" y="3230563"/>
            <a:ext cx="2119312" cy="2671762"/>
          </a:xfrm>
          <a:custGeom>
            <a:avLst/>
            <a:gdLst>
              <a:gd name="T0" fmla="*/ 2147483646 w 21600"/>
              <a:gd name="T1" fmla="*/ 2147483646 h 20693"/>
              <a:gd name="T2" fmla="*/ 0 w 21600"/>
              <a:gd name="T3" fmla="*/ 0 h 20693"/>
              <a:gd name="T4" fmla="*/ 2147483646 w 21600"/>
              <a:gd name="T5" fmla="*/ 2147483646 h 20693"/>
              <a:gd name="T6" fmla="*/ 0 60000 65536"/>
              <a:gd name="T7" fmla="*/ 0 60000 65536"/>
              <a:gd name="T8" fmla="*/ 0 60000 65536"/>
              <a:gd name="T9" fmla="*/ 0 w 21600"/>
              <a:gd name="T10" fmla="*/ 0 h 20693"/>
              <a:gd name="T11" fmla="*/ 21600 w 21600"/>
              <a:gd name="T12" fmla="*/ 20693 h 206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93" fill="none" extrusionOk="0">
                <a:moveTo>
                  <a:pt x="15368" y="20692"/>
                </a:moveTo>
                <a:cubicBezTo>
                  <a:pt x="6244" y="17943"/>
                  <a:pt x="0" y="9540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20693" stroke="0" extrusionOk="0">
                <a:moveTo>
                  <a:pt x="15368" y="20692"/>
                </a:moveTo>
                <a:cubicBezTo>
                  <a:pt x="6244" y="17943"/>
                  <a:pt x="0" y="9540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15368" y="20692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Arc 19">
            <a:extLst>
              <a:ext uri="{FF2B5EF4-FFF2-40B4-BE49-F238E27FC236}">
                <a16:creationId xmlns:a16="http://schemas.microsoft.com/office/drawing/2014/main" id="{9827F0DA-B5CB-4269-811A-E2692FC24DA6}"/>
              </a:ext>
            </a:extLst>
          </p:cNvPr>
          <p:cNvSpPr>
            <a:spLocks/>
          </p:cNvSpPr>
          <p:nvPr/>
        </p:nvSpPr>
        <p:spPr bwMode="auto">
          <a:xfrm>
            <a:off x="6037263" y="2468563"/>
            <a:ext cx="2236787" cy="2770187"/>
          </a:xfrm>
          <a:custGeom>
            <a:avLst/>
            <a:gdLst>
              <a:gd name="T0" fmla="*/ 2147483646 w 20524"/>
              <a:gd name="T1" fmla="*/ 2147483646 h 21600"/>
              <a:gd name="T2" fmla="*/ 0 w 20524"/>
              <a:gd name="T3" fmla="*/ 2147483646 h 21600"/>
              <a:gd name="T4" fmla="*/ 2147483646 w 20524"/>
              <a:gd name="T5" fmla="*/ 0 h 21600"/>
              <a:gd name="T6" fmla="*/ 0 60000 65536"/>
              <a:gd name="T7" fmla="*/ 0 60000 65536"/>
              <a:gd name="T8" fmla="*/ 0 60000 65536"/>
              <a:gd name="T9" fmla="*/ 0 w 20524"/>
              <a:gd name="T10" fmla="*/ 0 h 21600"/>
              <a:gd name="T11" fmla="*/ 20524 w 205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24" h="21600" fill="none" extrusionOk="0">
                <a:moveTo>
                  <a:pt x="20523" y="21597"/>
                </a:moveTo>
                <a:cubicBezTo>
                  <a:pt x="20422" y="21599"/>
                  <a:pt x="20320" y="21599"/>
                  <a:pt x="20218" y="21600"/>
                </a:cubicBezTo>
                <a:cubicBezTo>
                  <a:pt x="11221" y="21600"/>
                  <a:pt x="3166" y="16023"/>
                  <a:pt x="0" y="7602"/>
                </a:cubicBezTo>
              </a:path>
              <a:path w="20524" h="21600" stroke="0" extrusionOk="0">
                <a:moveTo>
                  <a:pt x="20523" y="21597"/>
                </a:moveTo>
                <a:cubicBezTo>
                  <a:pt x="20422" y="21599"/>
                  <a:pt x="20320" y="21599"/>
                  <a:pt x="20218" y="21600"/>
                </a:cubicBezTo>
                <a:cubicBezTo>
                  <a:pt x="11221" y="21600"/>
                  <a:pt x="3166" y="16023"/>
                  <a:pt x="0" y="7602"/>
                </a:cubicBezTo>
                <a:lnTo>
                  <a:pt x="20218" y="0"/>
                </a:lnTo>
                <a:lnTo>
                  <a:pt x="20523" y="21597"/>
                </a:lnTo>
                <a:close/>
              </a:path>
            </a:pathLst>
          </a:custGeom>
          <a:noFill/>
          <a:ln w="38100">
            <a:solidFill>
              <a:srgbClr val="FC5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6147CDA0-8525-41F2-B079-60BEF58B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484813"/>
            <a:ext cx="44592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由于 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 </a:t>
            </a:r>
            <a:r>
              <a:rPr lang="zh-CN" altLang="en-US">
                <a:solidFill>
                  <a:srgbClr val="FFFF00"/>
                </a:solidFill>
              </a:rPr>
              <a:t>＞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所以绝热线要比等温线陡一些。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              </a:t>
            </a:r>
          </a:p>
        </p:txBody>
      </p:sp>
      <p:graphicFrame>
        <p:nvGraphicFramePr>
          <p:cNvPr id="66581" name="Object 10">
            <a:extLst>
              <a:ext uri="{FF2B5EF4-FFF2-40B4-BE49-F238E27FC236}">
                <a16:creationId xmlns:a16="http://schemas.microsoft.com/office/drawing/2014/main" id="{87A4D5B0-7AE6-4355-B89B-1D1EA10DF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6250" y="4640263"/>
          <a:ext cx="193675" cy="19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8" name="公式" r:id="rId20" imgW="161778" imgH="161959" progId="Equation.3">
                  <p:embed/>
                </p:oleObj>
              </mc:Choice>
              <mc:Fallback>
                <p:oleObj name="公式" r:id="rId20" imgW="161778" imgH="161959" progId="Equation.3">
                  <p:embed/>
                  <p:pic>
                    <p:nvPicPr>
                      <p:cNvPr id="66581" name="Object 10">
                        <a:extLst>
                          <a:ext uri="{FF2B5EF4-FFF2-40B4-BE49-F238E27FC236}">
                            <a16:creationId xmlns:a16="http://schemas.microsoft.com/office/drawing/2014/main" id="{87A4D5B0-7AE6-4355-B89B-1D1EA10DFD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4640263"/>
                        <a:ext cx="193675" cy="19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5ACC5AF3-4D1F-4DFF-A805-2950B5E92E25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3009900"/>
            <a:ext cx="3195638" cy="3471863"/>
            <a:chOff x="3334" y="1697"/>
            <a:chExt cx="2013" cy="2187"/>
          </a:xfrm>
        </p:grpSpPr>
        <p:sp>
          <p:nvSpPr>
            <p:cNvPr id="21528" name="Line 23">
              <a:extLst>
                <a:ext uri="{FF2B5EF4-FFF2-40B4-BE49-F238E27FC236}">
                  <a16:creationId xmlns:a16="http://schemas.microsoft.com/office/drawing/2014/main" id="{728FF813-B73F-41FC-9B0B-ECD445734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3596"/>
              <a:ext cx="1757" cy="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24">
              <a:extLst>
                <a:ext uri="{FF2B5EF4-FFF2-40B4-BE49-F238E27FC236}">
                  <a16:creationId xmlns:a16="http://schemas.microsoft.com/office/drawing/2014/main" id="{52D50065-2395-4FC8-8B90-2BCEA6C91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60" y="1828"/>
              <a:ext cx="0" cy="178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Text Box 25">
              <a:extLst>
                <a:ext uri="{FF2B5EF4-FFF2-40B4-BE49-F238E27FC236}">
                  <a16:creationId xmlns:a16="http://schemas.microsoft.com/office/drawing/2014/main" id="{04841F83-954E-44F5-960A-2C9A14367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5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21531" name="Text Box 26">
              <a:extLst>
                <a:ext uri="{FF2B5EF4-FFF2-40B4-BE49-F238E27FC236}">
                  <a16:creationId xmlns:a16="http://schemas.microsoft.com/office/drawing/2014/main" id="{C770164F-FDCE-4AA8-8E01-4D6B2A592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9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1532" name="Text Box 27">
              <a:extLst>
                <a:ext uri="{FF2B5EF4-FFF2-40B4-BE49-F238E27FC236}">
                  <a16:creationId xmlns:a16="http://schemas.microsoft.com/office/drawing/2014/main" id="{FA4F5039-58CD-45CB-8A1E-E8AD6F939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355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1526" name="灯片编号占位符 1">
            <a:extLst>
              <a:ext uri="{FF2B5EF4-FFF2-40B4-BE49-F238E27FC236}">
                <a16:creationId xmlns:a16="http://schemas.microsoft.com/office/drawing/2014/main" id="{B1DB997A-10FF-4A10-8257-FF550AC9795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97DBC3-47C5-4CAA-96E0-99C4187894E7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E242911D-DA3D-4544-A742-A9CC5B67F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614613"/>
            <a:ext cx="664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问题：</a:t>
            </a:r>
            <a:r>
              <a:rPr lang="zh-CN" altLang="en-US">
                <a:solidFill>
                  <a:schemeClr val="bg1"/>
                </a:solidFill>
              </a:rPr>
              <a:t>哪条是等温线？哪条是绝热线？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/>
      <p:bldP spid="66567" grpId="0" autoUpdateAnimBg="0"/>
      <p:bldP spid="66568" grpId="0" animBg="1"/>
      <p:bldP spid="13327" grpId="0" animBg="1"/>
      <p:bldP spid="66575" grpId="0"/>
      <p:bldP spid="66576" grpId="0" animBg="1" autoUpdateAnimBg="0"/>
      <p:bldP spid="66577" grpId="0" animBg="1"/>
      <p:bldP spid="66580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610" name="Rectangle 2">
            <a:extLst>
              <a:ext uri="{FF2B5EF4-FFF2-40B4-BE49-F238E27FC236}">
                <a16:creationId xmlns:a16="http://schemas.microsoft.com/office/drawing/2014/main" id="{C4B3F4FF-F125-49AF-9EEF-511A1090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071938"/>
            <a:ext cx="8064500" cy="96678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结论：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绝热过程中 ，理想气体不吸收热量，系统减少的内能，等于其对外作功  </a:t>
            </a:r>
          </a:p>
        </p:txBody>
      </p:sp>
      <p:graphicFrame>
        <p:nvGraphicFramePr>
          <p:cNvPr id="68611" name="Object 2">
            <a:extLst>
              <a:ext uri="{FF2B5EF4-FFF2-40B4-BE49-F238E27FC236}">
                <a16:creationId xmlns:a16="http://schemas.microsoft.com/office/drawing/2014/main" id="{CA4AA488-A7E9-4DF7-8A1D-B59D324F1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4463" y="3030538"/>
          <a:ext cx="38385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4" name="公式" r:id="rId3" imgW="3809898" imgH="799998" progId="Equation.3">
                  <p:embed/>
                </p:oleObj>
              </mc:Choice>
              <mc:Fallback>
                <p:oleObj name="公式" r:id="rId3" imgW="3809898" imgH="799998" progId="Equation.3">
                  <p:embed/>
                  <p:pic>
                    <p:nvPicPr>
                      <p:cNvPr id="68611" name="Object 2">
                        <a:extLst>
                          <a:ext uri="{FF2B5EF4-FFF2-40B4-BE49-F238E27FC236}">
                            <a16:creationId xmlns:a16="http://schemas.microsoft.com/office/drawing/2014/main" id="{CA4AA488-A7E9-4DF7-8A1D-B59D324F1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030538"/>
                        <a:ext cx="38385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3">
            <a:extLst>
              <a:ext uri="{FF2B5EF4-FFF2-40B4-BE49-F238E27FC236}">
                <a16:creationId xmlns:a16="http://schemas.microsoft.com/office/drawing/2014/main" id="{7B6BB967-D410-4890-9766-BA92D4372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7175" y="2992438"/>
          <a:ext cx="279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5" name="公式" r:id="rId5" imgW="2762161" imgH="876232" progId="Equation.3">
                  <p:embed/>
                </p:oleObj>
              </mc:Choice>
              <mc:Fallback>
                <p:oleObj name="公式" r:id="rId5" imgW="2762161" imgH="876232" progId="Equation.3">
                  <p:embed/>
                  <p:pic>
                    <p:nvPicPr>
                      <p:cNvPr id="68612" name="Object 3">
                        <a:extLst>
                          <a:ext uri="{FF2B5EF4-FFF2-40B4-BE49-F238E27FC236}">
                            <a16:creationId xmlns:a16="http://schemas.microsoft.com/office/drawing/2014/main" id="{7B6BB967-D410-4890-9766-BA92D4372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2992438"/>
                        <a:ext cx="279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>
            <a:extLst>
              <a:ext uri="{FF2B5EF4-FFF2-40B4-BE49-F238E27FC236}">
                <a16:creationId xmlns:a16="http://schemas.microsoft.com/office/drawing/2014/main" id="{A6C02C37-CC5A-485D-947D-B30D8F12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476250"/>
            <a:ext cx="576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66FFFF"/>
                </a:solidFill>
              </a:rPr>
              <a:t>3. </a:t>
            </a:r>
            <a:r>
              <a:rPr lang="zh-CN" altLang="en-US" dirty="0">
                <a:solidFill>
                  <a:srgbClr val="66FFFF"/>
                </a:solidFill>
              </a:rPr>
              <a:t>绝热过程中功、内能增量的计算</a:t>
            </a:r>
          </a:p>
        </p:txBody>
      </p:sp>
      <p:graphicFrame>
        <p:nvGraphicFramePr>
          <p:cNvPr id="68614" name="Object 4">
            <a:extLst>
              <a:ext uri="{FF2B5EF4-FFF2-40B4-BE49-F238E27FC236}">
                <a16:creationId xmlns:a16="http://schemas.microsoft.com/office/drawing/2014/main" id="{094DA9CB-9115-431B-AA61-71C816B61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2344738"/>
          <a:ext cx="209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6" name="公式" r:id="rId7" imgW="2095475" imgH="390661" progId="Equation.3">
                  <p:embed/>
                </p:oleObj>
              </mc:Choice>
              <mc:Fallback>
                <p:oleObj name="公式" r:id="rId7" imgW="2095475" imgH="390661" progId="Equation.3">
                  <p:embed/>
                  <p:pic>
                    <p:nvPicPr>
                      <p:cNvPr id="68614" name="Object 4">
                        <a:extLst>
                          <a:ext uri="{FF2B5EF4-FFF2-40B4-BE49-F238E27FC236}">
                            <a16:creationId xmlns:a16="http://schemas.microsoft.com/office/drawing/2014/main" id="{094DA9CB-9115-431B-AA61-71C816B61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344738"/>
                        <a:ext cx="2095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5">
            <a:extLst>
              <a:ext uri="{FF2B5EF4-FFF2-40B4-BE49-F238E27FC236}">
                <a16:creationId xmlns:a16="http://schemas.microsoft.com/office/drawing/2014/main" id="{E3E90C1D-4F9F-4DE3-BB7F-28AAAFF84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2273300"/>
          <a:ext cx="24050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97" name="公式" r:id="rId9" imgW="2333708" imgH="495368" progId="Equation.3">
                  <p:embed/>
                </p:oleObj>
              </mc:Choice>
              <mc:Fallback>
                <p:oleObj name="公式" r:id="rId9" imgW="2333708" imgH="495368" progId="Equation.3">
                  <p:embed/>
                  <p:pic>
                    <p:nvPicPr>
                      <p:cNvPr id="68615" name="Object 5">
                        <a:extLst>
                          <a:ext uri="{FF2B5EF4-FFF2-40B4-BE49-F238E27FC236}">
                            <a16:creationId xmlns:a16="http://schemas.microsoft.com/office/drawing/2014/main" id="{E3E90C1D-4F9F-4DE3-BB7F-28AAAFF84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2273300"/>
                        <a:ext cx="24050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AFFAC009-7165-4C54-B28D-6CCF4051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143000"/>
            <a:ext cx="3309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在绝热过程中       </a:t>
            </a: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</a:t>
            </a:r>
            <a:r>
              <a:rPr lang="en-US" altLang="zh-CN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59953489-F15C-4C1D-8E10-A369884D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2087563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系统对外作功</a:t>
            </a:r>
          </a:p>
        </p:txBody>
      </p:sp>
      <p:sp>
        <p:nvSpPr>
          <p:cNvPr id="23562" name="灯片编号占位符 1">
            <a:extLst>
              <a:ext uri="{FF2B5EF4-FFF2-40B4-BE49-F238E27FC236}">
                <a16:creationId xmlns:a16="http://schemas.microsoft.com/office/drawing/2014/main" id="{FA93E68A-A72B-46AF-917E-3B99E6D629A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FC9E18-2CFE-4CF9-B4D3-17F58055AB9A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nimBg="1"/>
      <p:bldP spid="68613" grpId="0" autoUpdateAnimBg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272" name="Group 1008">
            <a:extLst>
              <a:ext uri="{FF2B5EF4-FFF2-40B4-BE49-F238E27FC236}">
                <a16:creationId xmlns:a16="http://schemas.microsoft.com/office/drawing/2014/main" id="{3BC7315C-2625-4200-BDE9-1DB7ABC1FB72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123950"/>
          <a:ext cx="8569325" cy="5184777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特征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过程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方程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能量转换方式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内能增量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Δ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对外作功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吸收热量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摩尔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热容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等体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等压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等温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绝热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99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CC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BDFD6F7B-3755-4107-BBA3-7AE35AE42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57016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98" name="公式" r:id="rId3" imgW="1390561" imgH="400152" progId="Equation.3">
                  <p:embed/>
                </p:oleObj>
              </mc:Choice>
              <mc:Fallback>
                <p:oleObj name="公式" r:id="rId3" imgW="1390561" imgH="400152" progId="Equation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BDFD6F7B-3755-4107-BBA3-7AE35AE42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570163"/>
                        <a:ext cx="723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DEFAE5C2-EFBE-4E12-8970-2EC95C0E8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13" y="3494088"/>
          <a:ext cx="7175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99" name="公式" r:id="rId5" imgW="1381080" imgH="428625" progId="Equation.3">
                  <p:embed/>
                </p:oleObj>
              </mc:Choice>
              <mc:Fallback>
                <p:oleObj name="公式" r:id="rId5" imgW="1381080" imgH="428625" progId="Equation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DEFAE5C2-EFBE-4E12-8970-2EC95C0E8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494088"/>
                        <a:ext cx="7175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F70C1B11-9FE8-4561-9A86-7D9EAEB3F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4579938"/>
          <a:ext cx="71913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0" name="公式" r:id="rId7" imgW="1381080" imgH="400152" progId="Equation.3">
                  <p:embed/>
                </p:oleObj>
              </mc:Choice>
              <mc:Fallback>
                <p:oleObj name="公式" r:id="rId7" imgW="1381080" imgH="400152" progId="Equation.3">
                  <p:embed/>
                  <p:pic>
                    <p:nvPicPr>
                      <p:cNvPr id="1028" name="Object 4">
                        <a:extLst>
                          <a:ext uri="{FF2B5EF4-FFF2-40B4-BE49-F238E27FC236}">
                            <a16:creationId xmlns:a16="http://schemas.microsoft.com/office/drawing/2014/main" id="{F70C1B11-9FE8-4561-9A86-7D9EAEB3F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579938"/>
                        <a:ext cx="71913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>
            <a:extLst>
              <a:ext uri="{FF2B5EF4-FFF2-40B4-BE49-F238E27FC236}">
                <a16:creationId xmlns:a16="http://schemas.microsoft.com/office/drawing/2014/main" id="{20CB7596-2D13-4177-8459-0A16355245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643563"/>
          <a:ext cx="53975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1" name="公式" r:id="rId9" imgW="352304" imgH="171450" progId="Equation.3">
                  <p:embed/>
                </p:oleObj>
              </mc:Choice>
              <mc:Fallback>
                <p:oleObj name="公式" r:id="rId9" imgW="352304" imgH="171450" progId="Equation.3">
                  <p:embed/>
                  <p:pic>
                    <p:nvPicPr>
                      <p:cNvPr id="1029" name="Object 5">
                        <a:extLst>
                          <a:ext uri="{FF2B5EF4-FFF2-40B4-BE49-F238E27FC236}">
                            <a16:creationId xmlns:a16="http://schemas.microsoft.com/office/drawing/2014/main" id="{20CB7596-2D13-4177-8459-0A16355245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643563"/>
                        <a:ext cx="53975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>
            <a:extLst>
              <a:ext uri="{FF2B5EF4-FFF2-40B4-BE49-F238E27FC236}">
                <a16:creationId xmlns:a16="http://schemas.microsoft.com/office/drawing/2014/main" id="{001B484C-BEDD-4DE3-BCC5-CE167766E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2419350"/>
          <a:ext cx="727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2" name="公式" r:id="rId11" imgW="1409827" imgH="847759" progId="Equation.3">
                  <p:embed/>
                </p:oleObj>
              </mc:Choice>
              <mc:Fallback>
                <p:oleObj name="公式" r:id="rId11" imgW="1409827" imgH="847759" progId="Equation.3">
                  <p:embed/>
                  <p:pic>
                    <p:nvPicPr>
                      <p:cNvPr id="1030" name="Object 6">
                        <a:extLst>
                          <a:ext uri="{FF2B5EF4-FFF2-40B4-BE49-F238E27FC236}">
                            <a16:creationId xmlns:a16="http://schemas.microsoft.com/office/drawing/2014/main" id="{001B484C-BEDD-4DE3-BCC5-CE167766E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2419350"/>
                        <a:ext cx="727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B2D506A1-048E-4251-A300-A5B3EB8BF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3427413"/>
          <a:ext cx="733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3" name="公式" r:id="rId13" imgW="1419308" imgH="847759" progId="Equation.3">
                  <p:embed/>
                </p:oleObj>
              </mc:Choice>
              <mc:Fallback>
                <p:oleObj name="公式" r:id="rId13" imgW="1419308" imgH="847759" progId="Equation.3">
                  <p:embed/>
                  <p:pic>
                    <p:nvPicPr>
                      <p:cNvPr id="1031" name="Object 7">
                        <a:extLst>
                          <a:ext uri="{FF2B5EF4-FFF2-40B4-BE49-F238E27FC236}">
                            <a16:creationId xmlns:a16="http://schemas.microsoft.com/office/drawing/2014/main" id="{B2D506A1-048E-4251-A300-A5B3EB8BF2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427413"/>
                        <a:ext cx="733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>
            <a:extLst>
              <a:ext uri="{FF2B5EF4-FFF2-40B4-BE49-F238E27FC236}">
                <a16:creationId xmlns:a16="http://schemas.microsoft.com/office/drawing/2014/main" id="{C6FE83D2-14B8-4E54-98B3-92FD1E056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576763"/>
          <a:ext cx="8604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4" name="公式" r:id="rId15" imgW="1657235" imgH="419134" progId="Equation.3">
                  <p:embed/>
                </p:oleObj>
              </mc:Choice>
              <mc:Fallback>
                <p:oleObj name="公式" r:id="rId15" imgW="1657235" imgH="419134" progId="Equation.3">
                  <p:embed/>
                  <p:pic>
                    <p:nvPicPr>
                      <p:cNvPr id="1032" name="Object 8">
                        <a:extLst>
                          <a:ext uri="{FF2B5EF4-FFF2-40B4-BE49-F238E27FC236}">
                            <a16:creationId xmlns:a16="http://schemas.microsoft.com/office/drawing/2014/main" id="{C6FE83D2-14B8-4E54-98B3-92FD1E0566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576763"/>
                        <a:ext cx="860425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>
            <a:extLst>
              <a:ext uri="{FF2B5EF4-FFF2-40B4-BE49-F238E27FC236}">
                <a16:creationId xmlns:a16="http://schemas.microsoft.com/office/drawing/2014/main" id="{2DADB050-9654-4560-8E4A-66011FF8F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2581275"/>
          <a:ext cx="747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5" name="公式" r:id="rId17" imgW="1143153" imgH="380864" progId="Equation.3">
                  <p:embed/>
                </p:oleObj>
              </mc:Choice>
              <mc:Fallback>
                <p:oleObj name="公式" r:id="rId17" imgW="1143153" imgH="380864" progId="Equation.3">
                  <p:embed/>
                  <p:pic>
                    <p:nvPicPr>
                      <p:cNvPr id="1033" name="Object 9">
                        <a:extLst>
                          <a:ext uri="{FF2B5EF4-FFF2-40B4-BE49-F238E27FC236}">
                            <a16:creationId xmlns:a16="http://schemas.microsoft.com/office/drawing/2014/main" id="{2DADB050-9654-4560-8E4A-66011FF8F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581275"/>
                        <a:ext cx="7477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>
            <a:extLst>
              <a:ext uri="{FF2B5EF4-FFF2-40B4-BE49-F238E27FC236}">
                <a16:creationId xmlns:a16="http://schemas.microsoft.com/office/drawing/2014/main" id="{220C9256-63CE-4697-9542-17E11AA74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3571875"/>
          <a:ext cx="10001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6" name="公式" r:id="rId19" imgW="1733690" imgH="380864" progId="Equation.3">
                  <p:embed/>
                </p:oleObj>
              </mc:Choice>
              <mc:Fallback>
                <p:oleObj name="公式" r:id="rId19" imgW="1733690" imgH="380864" progId="Equation.3">
                  <p:embed/>
                  <p:pic>
                    <p:nvPicPr>
                      <p:cNvPr id="1034" name="Object 10">
                        <a:extLst>
                          <a:ext uri="{FF2B5EF4-FFF2-40B4-BE49-F238E27FC236}">
                            <a16:creationId xmlns:a16="http://schemas.microsoft.com/office/drawing/2014/main" id="{220C9256-63CE-4697-9542-17E11AA74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71875"/>
                        <a:ext cx="10001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>
            <a:extLst>
              <a:ext uri="{FF2B5EF4-FFF2-40B4-BE49-F238E27FC236}">
                <a16:creationId xmlns:a16="http://schemas.microsoft.com/office/drawing/2014/main" id="{BE65FF62-F3D8-4133-873C-C7991FEC9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5588" y="4579938"/>
          <a:ext cx="5619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7" name="公式" r:id="rId21" imgW="914400" imgH="380864" progId="Equation.3">
                  <p:embed/>
                </p:oleObj>
              </mc:Choice>
              <mc:Fallback>
                <p:oleObj name="公式" r:id="rId21" imgW="914400" imgH="380864" progId="Equation.3">
                  <p:embed/>
                  <p:pic>
                    <p:nvPicPr>
                      <p:cNvPr id="1035" name="Object 11">
                        <a:extLst>
                          <a:ext uri="{FF2B5EF4-FFF2-40B4-BE49-F238E27FC236}">
                            <a16:creationId xmlns:a16="http://schemas.microsoft.com/office/drawing/2014/main" id="{BE65FF62-F3D8-4133-873C-C7991FEC98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4579938"/>
                        <a:ext cx="5619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>
            <a:extLst>
              <a:ext uri="{FF2B5EF4-FFF2-40B4-BE49-F238E27FC236}">
                <a16:creationId xmlns:a16="http://schemas.microsoft.com/office/drawing/2014/main" id="{CA622F0D-011A-43C5-A189-D4ECB3E2D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646738"/>
          <a:ext cx="84455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8" name="公式" r:id="rId23" imgW="1343159" imgH="285648" progId="Equation.3">
                  <p:embed/>
                </p:oleObj>
              </mc:Choice>
              <mc:Fallback>
                <p:oleObj name="公式" r:id="rId23" imgW="1343159" imgH="285648" progId="Equation.3">
                  <p:embed/>
                  <p:pic>
                    <p:nvPicPr>
                      <p:cNvPr id="1036" name="Object 12">
                        <a:extLst>
                          <a:ext uri="{FF2B5EF4-FFF2-40B4-BE49-F238E27FC236}">
                            <a16:creationId xmlns:a16="http://schemas.microsoft.com/office/drawing/2014/main" id="{CA622F0D-011A-43C5-A189-D4ECB3E2D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646738"/>
                        <a:ext cx="844550" cy="211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>
            <a:extLst>
              <a:ext uri="{FF2B5EF4-FFF2-40B4-BE49-F238E27FC236}">
                <a16:creationId xmlns:a16="http://schemas.microsoft.com/office/drawing/2014/main" id="{B1D1361B-0341-4416-96D0-345EF5C08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5605463"/>
          <a:ext cx="1079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09" name="公式" r:id="rId25" imgW="733355" imgH="199923" progId="Equation.3">
                  <p:embed/>
                </p:oleObj>
              </mc:Choice>
              <mc:Fallback>
                <p:oleObj name="公式" r:id="rId25" imgW="733355" imgH="199923" progId="Equation.3">
                  <p:embed/>
                  <p:pic>
                    <p:nvPicPr>
                      <p:cNvPr id="1037" name="Object 13">
                        <a:extLst>
                          <a:ext uri="{FF2B5EF4-FFF2-40B4-BE49-F238E27FC236}">
                            <a16:creationId xmlns:a16="http://schemas.microsoft.com/office/drawing/2014/main" id="{B1D1361B-0341-4416-96D0-345EF5C08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605463"/>
                        <a:ext cx="10795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>
            <a:extLst>
              <a:ext uri="{FF2B5EF4-FFF2-40B4-BE49-F238E27FC236}">
                <a16:creationId xmlns:a16="http://schemas.microsoft.com/office/drawing/2014/main" id="{05D20902-DBDD-4B9D-A953-B0CA9F468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3517900"/>
          <a:ext cx="1136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0" name="公式" r:id="rId27" imgW="733355" imgH="199923" progId="Equation.3">
                  <p:embed/>
                </p:oleObj>
              </mc:Choice>
              <mc:Fallback>
                <p:oleObj name="公式" r:id="rId27" imgW="733355" imgH="199923" progId="Equation.3">
                  <p:embed/>
                  <p:pic>
                    <p:nvPicPr>
                      <p:cNvPr id="1038" name="Object 14">
                        <a:extLst>
                          <a:ext uri="{FF2B5EF4-FFF2-40B4-BE49-F238E27FC236}">
                            <a16:creationId xmlns:a16="http://schemas.microsoft.com/office/drawing/2014/main" id="{05D20902-DBDD-4B9D-A953-B0CA9F468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517900"/>
                        <a:ext cx="11366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>
            <a:extLst>
              <a:ext uri="{FF2B5EF4-FFF2-40B4-BE49-F238E27FC236}">
                <a16:creationId xmlns:a16="http://schemas.microsoft.com/office/drawing/2014/main" id="{99CABF44-4D8B-42B9-81BF-A3614AA27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900" y="5316538"/>
          <a:ext cx="958850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1" name="公式" r:id="rId29" imgW="838251" imgH="199923" progId="Equation.3">
                  <p:embed/>
                </p:oleObj>
              </mc:Choice>
              <mc:Fallback>
                <p:oleObj name="公式" r:id="rId29" imgW="838251" imgH="199923" progId="Equation.3">
                  <p:embed/>
                  <p:pic>
                    <p:nvPicPr>
                      <p:cNvPr id="1039" name="Object 15">
                        <a:extLst>
                          <a:ext uri="{FF2B5EF4-FFF2-40B4-BE49-F238E27FC236}">
                            <a16:creationId xmlns:a16="http://schemas.microsoft.com/office/drawing/2014/main" id="{99CABF44-4D8B-42B9-81BF-A3614AA27B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5316538"/>
                        <a:ext cx="958850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Object 16">
            <a:extLst>
              <a:ext uri="{FF2B5EF4-FFF2-40B4-BE49-F238E27FC236}">
                <a16:creationId xmlns:a16="http://schemas.microsoft.com/office/drawing/2014/main" id="{AFE98F2F-6823-4929-8C65-09D7A3E3F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284538"/>
          <a:ext cx="766763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2" name="公式" r:id="rId31" imgW="1495457" imgH="419134" progId="Equation.3">
                  <p:embed/>
                </p:oleObj>
              </mc:Choice>
              <mc:Fallback>
                <p:oleObj name="公式" r:id="rId31" imgW="1495457" imgH="419134" progId="Equation.3">
                  <p:embed/>
                  <p:pic>
                    <p:nvPicPr>
                      <p:cNvPr id="1040" name="Object 16">
                        <a:extLst>
                          <a:ext uri="{FF2B5EF4-FFF2-40B4-BE49-F238E27FC236}">
                            <a16:creationId xmlns:a16="http://schemas.microsoft.com/office/drawing/2014/main" id="{AFE98F2F-6823-4929-8C65-09D7A3E3F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284538"/>
                        <a:ext cx="766763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Object 17">
            <a:extLst>
              <a:ext uri="{FF2B5EF4-FFF2-40B4-BE49-F238E27FC236}">
                <a16:creationId xmlns:a16="http://schemas.microsoft.com/office/drawing/2014/main" id="{ED217865-2BBE-4A97-B8EB-CB2B1C6EB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3714750"/>
          <a:ext cx="7985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3" name="公式" r:id="rId33" imgW="657206" imgH="190432" progId="Equation.3">
                  <p:embed/>
                </p:oleObj>
              </mc:Choice>
              <mc:Fallback>
                <p:oleObj name="公式" r:id="rId33" imgW="657206" imgH="190432" progId="Equation.3">
                  <p:embed/>
                  <p:pic>
                    <p:nvPicPr>
                      <p:cNvPr id="1041" name="Object 17">
                        <a:extLst>
                          <a:ext uri="{FF2B5EF4-FFF2-40B4-BE49-F238E27FC236}">
                            <a16:creationId xmlns:a16="http://schemas.microsoft.com/office/drawing/2014/main" id="{ED217865-2BBE-4A97-B8EB-CB2B1C6EB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3714750"/>
                        <a:ext cx="79851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" name="Object 18">
            <a:extLst>
              <a:ext uri="{FF2B5EF4-FFF2-40B4-BE49-F238E27FC236}">
                <a16:creationId xmlns:a16="http://schemas.microsoft.com/office/drawing/2014/main" id="{805AD544-E2B6-4B6F-B242-D0C8B6B4E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4133850"/>
          <a:ext cx="9286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4" name="公式" r:id="rId35" imgW="590537" imgH="400152" progId="Equation.3">
                  <p:embed/>
                </p:oleObj>
              </mc:Choice>
              <mc:Fallback>
                <p:oleObj name="公式" r:id="rId35" imgW="590537" imgH="400152" progId="Equation.3">
                  <p:embed/>
                  <p:pic>
                    <p:nvPicPr>
                      <p:cNvPr id="1042" name="Object 18">
                        <a:extLst>
                          <a:ext uri="{FF2B5EF4-FFF2-40B4-BE49-F238E27FC236}">
                            <a16:creationId xmlns:a16="http://schemas.microsoft.com/office/drawing/2014/main" id="{805AD544-E2B6-4B6F-B242-D0C8B6B4E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133850"/>
                        <a:ext cx="9286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>
            <a:extLst>
              <a:ext uri="{FF2B5EF4-FFF2-40B4-BE49-F238E27FC236}">
                <a16:creationId xmlns:a16="http://schemas.microsoft.com/office/drawing/2014/main" id="{0A2E9CC7-2BFE-4FDA-AD40-848011285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6025" y="4643438"/>
          <a:ext cx="9032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5" name="公式" r:id="rId37" imgW="618978" imgH="400152" progId="Equation.3">
                  <p:embed/>
                </p:oleObj>
              </mc:Choice>
              <mc:Fallback>
                <p:oleObj name="公式" r:id="rId37" imgW="618978" imgH="400152" progId="Equation.3">
                  <p:embed/>
                  <p:pic>
                    <p:nvPicPr>
                      <p:cNvPr id="1043" name="Object 19">
                        <a:extLst>
                          <a:ext uri="{FF2B5EF4-FFF2-40B4-BE49-F238E27FC236}">
                            <a16:creationId xmlns:a16="http://schemas.microsoft.com/office/drawing/2014/main" id="{0A2E9CC7-2BFE-4FDA-AD40-848011285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643438"/>
                        <a:ext cx="90328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" name="Object 20">
            <a:extLst>
              <a:ext uri="{FF2B5EF4-FFF2-40B4-BE49-F238E27FC236}">
                <a16:creationId xmlns:a16="http://schemas.microsoft.com/office/drawing/2014/main" id="{5E0645D7-723E-40E4-82AD-0081A84104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489325"/>
          <a:ext cx="1177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6" name="公式" r:id="rId39" imgW="742835" imgH="209414" progId="Equation.3">
                  <p:embed/>
                </p:oleObj>
              </mc:Choice>
              <mc:Fallback>
                <p:oleObj name="公式" r:id="rId39" imgW="742835" imgH="209414" progId="Equation.3">
                  <p:embed/>
                  <p:pic>
                    <p:nvPicPr>
                      <p:cNvPr id="1044" name="Object 20">
                        <a:extLst>
                          <a:ext uri="{FF2B5EF4-FFF2-40B4-BE49-F238E27FC236}">
                            <a16:creationId xmlns:a16="http://schemas.microsoft.com/office/drawing/2014/main" id="{5E0645D7-723E-40E4-82AD-0081A84104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489325"/>
                        <a:ext cx="1177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" name="Object 21">
            <a:extLst>
              <a:ext uri="{FF2B5EF4-FFF2-40B4-BE49-F238E27FC236}">
                <a16:creationId xmlns:a16="http://schemas.microsoft.com/office/drawing/2014/main" id="{719FDDD5-743F-43B8-B183-1C8EDB7581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7938" y="4097338"/>
          <a:ext cx="958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7" name="公式" r:id="rId41" imgW="590537" imgH="400152" progId="Equation.3">
                  <p:embed/>
                </p:oleObj>
              </mc:Choice>
              <mc:Fallback>
                <p:oleObj name="公式" r:id="rId41" imgW="590537" imgH="400152" progId="Equation.3">
                  <p:embed/>
                  <p:pic>
                    <p:nvPicPr>
                      <p:cNvPr id="1045" name="Object 21">
                        <a:extLst>
                          <a:ext uri="{FF2B5EF4-FFF2-40B4-BE49-F238E27FC236}">
                            <a16:creationId xmlns:a16="http://schemas.microsoft.com/office/drawing/2014/main" id="{719FDDD5-743F-43B8-B183-1C8EDB758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4097338"/>
                        <a:ext cx="958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6" name="Object 22">
            <a:extLst>
              <a:ext uri="{FF2B5EF4-FFF2-40B4-BE49-F238E27FC236}">
                <a16:creationId xmlns:a16="http://schemas.microsoft.com/office/drawing/2014/main" id="{84DCC370-104C-444A-9993-E61A3038E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75" y="4643438"/>
          <a:ext cx="9286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8" name="公式" r:id="rId43" imgW="618978" imgH="400152" progId="Equation.3">
                  <p:embed/>
                </p:oleObj>
              </mc:Choice>
              <mc:Fallback>
                <p:oleObj name="公式" r:id="rId43" imgW="618978" imgH="400152" progId="Equation.3">
                  <p:embed/>
                  <p:pic>
                    <p:nvPicPr>
                      <p:cNvPr id="1046" name="Object 22">
                        <a:extLst>
                          <a:ext uri="{FF2B5EF4-FFF2-40B4-BE49-F238E27FC236}">
                            <a16:creationId xmlns:a16="http://schemas.microsoft.com/office/drawing/2014/main" id="{84DCC370-104C-444A-9993-E61A3038E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643438"/>
                        <a:ext cx="9286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7" name="Object 23">
            <a:extLst>
              <a:ext uri="{FF2B5EF4-FFF2-40B4-BE49-F238E27FC236}">
                <a16:creationId xmlns:a16="http://schemas.microsoft.com/office/drawing/2014/main" id="{030FF2E0-5F29-48D1-8567-25D800D4C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0313" y="2506663"/>
          <a:ext cx="11906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19" name="公式" r:id="rId45" imgW="742835" imgH="199923" progId="Equation.3">
                  <p:embed/>
                </p:oleObj>
              </mc:Choice>
              <mc:Fallback>
                <p:oleObj name="公式" r:id="rId45" imgW="742835" imgH="199923" progId="Equation.3">
                  <p:embed/>
                  <p:pic>
                    <p:nvPicPr>
                      <p:cNvPr id="1047" name="Object 23">
                        <a:extLst>
                          <a:ext uri="{FF2B5EF4-FFF2-40B4-BE49-F238E27FC236}">
                            <a16:creationId xmlns:a16="http://schemas.microsoft.com/office/drawing/2014/main" id="{030FF2E0-5F29-48D1-8567-25D800D4CB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313" y="2506663"/>
                        <a:ext cx="11906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" name="Object 24">
            <a:extLst>
              <a:ext uri="{FF2B5EF4-FFF2-40B4-BE49-F238E27FC236}">
                <a16:creationId xmlns:a16="http://schemas.microsoft.com/office/drawing/2014/main" id="{5112D6DA-D4DC-4486-8D50-E156F2113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1963" y="2489200"/>
          <a:ext cx="3476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0" name="公式" r:id="rId47" imgW="190525" imgH="199923" progId="Equation.3">
                  <p:embed/>
                </p:oleObj>
              </mc:Choice>
              <mc:Fallback>
                <p:oleObj name="公式" r:id="rId47" imgW="190525" imgH="199923" progId="Equation.3">
                  <p:embed/>
                  <p:pic>
                    <p:nvPicPr>
                      <p:cNvPr id="1048" name="Object 24">
                        <a:extLst>
                          <a:ext uri="{FF2B5EF4-FFF2-40B4-BE49-F238E27FC236}">
                            <a16:creationId xmlns:a16="http://schemas.microsoft.com/office/drawing/2014/main" id="{5112D6DA-D4DC-4486-8D50-E156F21139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1963" y="2489200"/>
                        <a:ext cx="3476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9" name="Object 25">
            <a:extLst>
              <a:ext uri="{FF2B5EF4-FFF2-40B4-BE49-F238E27FC236}">
                <a16:creationId xmlns:a16="http://schemas.microsoft.com/office/drawing/2014/main" id="{6FD02EC0-7754-488B-B21F-7050B2B376ED}"/>
              </a:ext>
            </a:extLst>
          </p:cNvPr>
          <p:cNvGraphicFramePr>
            <a:graphicFrameLocks/>
          </p:cNvGraphicFramePr>
          <p:nvPr/>
        </p:nvGraphicFramePr>
        <p:xfrm>
          <a:off x="7715250" y="3500438"/>
          <a:ext cx="11430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1" name="公式" r:id="rId49" imgW="762102" imgH="209414" progId="Equation.3">
                  <p:embed/>
                </p:oleObj>
              </mc:Choice>
              <mc:Fallback>
                <p:oleObj name="公式" r:id="rId49" imgW="762102" imgH="209414" progId="Equation.3">
                  <p:embed/>
                  <p:pic>
                    <p:nvPicPr>
                      <p:cNvPr id="1049" name="Object 25">
                        <a:extLst>
                          <a:ext uri="{FF2B5EF4-FFF2-40B4-BE49-F238E27FC236}">
                            <a16:creationId xmlns:a16="http://schemas.microsoft.com/office/drawing/2014/main" id="{6FD02EC0-7754-488B-B21F-7050B2B376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500438"/>
                        <a:ext cx="11430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0" name="Object 26">
            <a:extLst>
              <a:ext uri="{FF2B5EF4-FFF2-40B4-BE49-F238E27FC236}">
                <a16:creationId xmlns:a16="http://schemas.microsoft.com/office/drawing/2014/main" id="{F819A578-B1C0-4620-B4B1-FA185170F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1325" y="5307013"/>
          <a:ext cx="70167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2" name="公式" r:id="rId51" imgW="1371600" imgH="466589" progId="Equation.3">
                  <p:embed/>
                </p:oleObj>
              </mc:Choice>
              <mc:Fallback>
                <p:oleObj name="公式" r:id="rId51" imgW="1371600" imgH="466589" progId="Equation.3">
                  <p:embed/>
                  <p:pic>
                    <p:nvPicPr>
                      <p:cNvPr id="1050" name="Object 26">
                        <a:extLst>
                          <a:ext uri="{FF2B5EF4-FFF2-40B4-BE49-F238E27FC236}">
                            <a16:creationId xmlns:a16="http://schemas.microsoft.com/office/drawing/2014/main" id="{F819A578-B1C0-4620-B4B1-FA185170F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307013"/>
                        <a:ext cx="70167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1" name="Object 27">
            <a:extLst>
              <a:ext uri="{FF2B5EF4-FFF2-40B4-BE49-F238E27FC236}">
                <a16:creationId xmlns:a16="http://schemas.microsoft.com/office/drawing/2014/main" id="{2AD26CA1-CF8E-4AE2-AA35-7C996EE43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588000"/>
          <a:ext cx="87471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3" name="公式" r:id="rId53" imgW="666686" imgH="199923" progId="Equation.3">
                  <p:embed/>
                </p:oleObj>
              </mc:Choice>
              <mc:Fallback>
                <p:oleObj name="公式" r:id="rId53" imgW="666686" imgH="199923" progId="Equation.3">
                  <p:embed/>
                  <p:pic>
                    <p:nvPicPr>
                      <p:cNvPr id="1051" name="Object 27">
                        <a:extLst>
                          <a:ext uri="{FF2B5EF4-FFF2-40B4-BE49-F238E27FC236}">
                            <a16:creationId xmlns:a16="http://schemas.microsoft.com/office/drawing/2014/main" id="{2AD26CA1-CF8E-4AE2-AA35-7C996EE430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588000"/>
                        <a:ext cx="87471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2" name="Object 28">
            <a:extLst>
              <a:ext uri="{FF2B5EF4-FFF2-40B4-BE49-F238E27FC236}">
                <a16:creationId xmlns:a16="http://schemas.microsoft.com/office/drawing/2014/main" id="{A0912E1A-040A-41C8-B854-42D713181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2263" y="5916613"/>
          <a:ext cx="9493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4" name="公式" r:id="rId55" imgW="1867027" imgH="466589" progId="Equation.3">
                  <p:embed/>
                </p:oleObj>
              </mc:Choice>
              <mc:Fallback>
                <p:oleObj name="公式" r:id="rId55" imgW="1867027" imgH="466589" progId="Equation.3">
                  <p:embed/>
                  <p:pic>
                    <p:nvPicPr>
                      <p:cNvPr id="1052" name="Object 28">
                        <a:extLst>
                          <a:ext uri="{FF2B5EF4-FFF2-40B4-BE49-F238E27FC236}">
                            <a16:creationId xmlns:a16="http://schemas.microsoft.com/office/drawing/2014/main" id="{A0912E1A-040A-41C8-B854-42D7131815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5916613"/>
                        <a:ext cx="949325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1" name="Rectangle 507">
            <a:extLst>
              <a:ext uri="{FF2B5EF4-FFF2-40B4-BE49-F238E27FC236}">
                <a16:creationId xmlns:a16="http://schemas.microsoft.com/office/drawing/2014/main" id="{FC03F5AC-88CA-48A9-B41A-11CB64A2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466725"/>
            <a:ext cx="8358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66"/>
                </a:solidFill>
                <a:latin typeface="Arial" panose="020B0604020202020204" pitchFamily="34" charset="0"/>
              </a:rPr>
              <a:t>理想气体热力学过程有关公式小结</a:t>
            </a:r>
            <a:r>
              <a:rPr lang="zh-CN" altLang="en-US" b="0">
                <a:solidFill>
                  <a:srgbClr val="FFFF66"/>
                </a:solidFill>
                <a:latin typeface="Arial" panose="020B0604020202020204" pitchFamily="34" charset="0"/>
              </a:rPr>
              <a:t>  </a:t>
            </a:r>
          </a:p>
        </p:txBody>
      </p:sp>
      <p:graphicFrame>
        <p:nvGraphicFramePr>
          <p:cNvPr id="1053" name="Object 29">
            <a:extLst>
              <a:ext uri="{FF2B5EF4-FFF2-40B4-BE49-F238E27FC236}">
                <a16:creationId xmlns:a16="http://schemas.microsoft.com/office/drawing/2014/main" id="{033F20D3-F00F-4AFA-919A-D6A6EC4F9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2519363"/>
          <a:ext cx="11271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5" name="公式" r:id="rId57" imgW="733355" imgH="199923" progId="Equation.3">
                  <p:embed/>
                </p:oleObj>
              </mc:Choice>
              <mc:Fallback>
                <p:oleObj name="公式" r:id="rId57" imgW="733355" imgH="199923" progId="Equation.3">
                  <p:embed/>
                  <p:pic>
                    <p:nvPicPr>
                      <p:cNvPr id="1053" name="Object 29">
                        <a:extLst>
                          <a:ext uri="{FF2B5EF4-FFF2-40B4-BE49-F238E27FC236}">
                            <a16:creationId xmlns:a16="http://schemas.microsoft.com/office/drawing/2014/main" id="{033F20D3-F00F-4AFA-919A-D6A6EC4F9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519363"/>
                        <a:ext cx="11271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63" name="灯片编号占位符 1">
            <a:extLst>
              <a:ext uri="{FF2B5EF4-FFF2-40B4-BE49-F238E27FC236}">
                <a16:creationId xmlns:a16="http://schemas.microsoft.com/office/drawing/2014/main" id="{A602D6AC-472E-4CB2-9DC3-9D21AE08A0A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2DBDDF-F67D-4D36-AD31-FCF0C344DE89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graphicFrame>
        <p:nvGraphicFramePr>
          <p:cNvPr id="1054" name="Object 88">
            <a:extLst>
              <a:ext uri="{FF2B5EF4-FFF2-40B4-BE49-F238E27FC236}">
                <a16:creationId xmlns:a16="http://schemas.microsoft.com/office/drawing/2014/main" id="{8444BCA7-3FDD-4CFC-A102-7DB8ADD61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5715000"/>
          <a:ext cx="1154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6" name="公式" r:id="rId59" imgW="1104925" imgH="390661" progId="Equation.3">
                  <p:embed/>
                </p:oleObj>
              </mc:Choice>
              <mc:Fallback>
                <p:oleObj name="公式" r:id="rId59" imgW="1104925" imgH="390661" progId="Equation.3">
                  <p:embed/>
                  <p:pic>
                    <p:nvPicPr>
                      <p:cNvPr id="1054" name="Object 88">
                        <a:extLst>
                          <a:ext uri="{FF2B5EF4-FFF2-40B4-BE49-F238E27FC236}">
                            <a16:creationId xmlns:a16="http://schemas.microsoft.com/office/drawing/2014/main" id="{8444BCA7-3FDD-4CFC-A102-7DB8ADD613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715000"/>
                        <a:ext cx="11541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3" name="Object 89">
            <a:extLst>
              <a:ext uri="{FF2B5EF4-FFF2-40B4-BE49-F238E27FC236}">
                <a16:creationId xmlns:a16="http://schemas.microsoft.com/office/drawing/2014/main" id="{2E29A291-3896-4B0A-AB86-E5C8B395D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9250" y="2541588"/>
          <a:ext cx="2047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7" name="公式" r:id="rId61" imgW="95110" imgH="152468" progId="Equation.3">
                  <p:embed/>
                </p:oleObj>
              </mc:Choice>
              <mc:Fallback>
                <p:oleObj name="公式" r:id="rId61" imgW="95110" imgH="152468" progId="Equation.3">
                  <p:embed/>
                  <p:pic>
                    <p:nvPicPr>
                      <p:cNvPr id="1113" name="Object 89">
                        <a:extLst>
                          <a:ext uri="{FF2B5EF4-FFF2-40B4-BE49-F238E27FC236}">
                            <a16:creationId xmlns:a16="http://schemas.microsoft.com/office/drawing/2014/main" id="{2E29A291-3896-4B0A-AB86-E5C8B395D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2541588"/>
                        <a:ext cx="2047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4" name="Object 90">
            <a:extLst>
              <a:ext uri="{FF2B5EF4-FFF2-40B4-BE49-F238E27FC236}">
                <a16:creationId xmlns:a16="http://schemas.microsoft.com/office/drawing/2014/main" id="{E163A32F-3AD0-4298-A1E7-D4F0535184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4500563"/>
          <a:ext cx="2047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8" name="公式" r:id="rId63" imgW="95110" imgH="152468" progId="Equation.3">
                  <p:embed/>
                </p:oleObj>
              </mc:Choice>
              <mc:Fallback>
                <p:oleObj name="公式" r:id="rId63" imgW="95110" imgH="152468" progId="Equation.3">
                  <p:embed/>
                  <p:pic>
                    <p:nvPicPr>
                      <p:cNvPr id="1114" name="Object 90">
                        <a:extLst>
                          <a:ext uri="{FF2B5EF4-FFF2-40B4-BE49-F238E27FC236}">
                            <a16:creationId xmlns:a16="http://schemas.microsoft.com/office/drawing/2014/main" id="{E163A32F-3AD0-4298-A1E7-D4F0535184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4500563"/>
                        <a:ext cx="2047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" name="Object 91">
            <a:extLst>
              <a:ext uri="{FF2B5EF4-FFF2-40B4-BE49-F238E27FC236}">
                <a16:creationId xmlns:a16="http://schemas.microsoft.com/office/drawing/2014/main" id="{35DB623F-A038-49CD-AA56-52C0EBD5E8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5643563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29" name="公式" r:id="rId65" imgW="95110" imgH="152468" progId="Equation.3">
                  <p:embed/>
                </p:oleObj>
              </mc:Choice>
              <mc:Fallback>
                <p:oleObj name="公式" r:id="rId65" imgW="95110" imgH="152468" progId="Equation.3">
                  <p:embed/>
                  <p:pic>
                    <p:nvPicPr>
                      <p:cNvPr id="1115" name="Object 91">
                        <a:extLst>
                          <a:ext uri="{FF2B5EF4-FFF2-40B4-BE49-F238E27FC236}">
                            <a16:creationId xmlns:a16="http://schemas.microsoft.com/office/drawing/2014/main" id="{35DB623F-A038-49CD-AA56-52C0EBD5E8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643563"/>
                        <a:ext cx="2047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" name="Object 92">
            <a:extLst>
              <a:ext uri="{FF2B5EF4-FFF2-40B4-BE49-F238E27FC236}">
                <a16:creationId xmlns:a16="http://schemas.microsoft.com/office/drawing/2014/main" id="{90335CC2-E3A5-4B9E-97A7-68C1A6401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5313" y="5643563"/>
          <a:ext cx="2047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0" name="公式" r:id="rId67" imgW="95110" imgH="152468" progId="Equation.3">
                  <p:embed/>
                </p:oleObj>
              </mc:Choice>
              <mc:Fallback>
                <p:oleObj name="公式" r:id="rId67" imgW="95110" imgH="152468" progId="Equation.3">
                  <p:embed/>
                  <p:pic>
                    <p:nvPicPr>
                      <p:cNvPr id="1116" name="Object 92">
                        <a:extLst>
                          <a:ext uri="{FF2B5EF4-FFF2-40B4-BE49-F238E27FC236}">
                            <a16:creationId xmlns:a16="http://schemas.microsoft.com/office/drawing/2014/main" id="{90335CC2-E3A5-4B9E-97A7-68C1A64019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5313" y="5643563"/>
                        <a:ext cx="2047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3">
            <a:extLst>
              <a:ext uri="{FF2B5EF4-FFF2-40B4-BE49-F238E27FC236}">
                <a16:creationId xmlns:a16="http://schemas.microsoft.com/office/drawing/2014/main" id="{BE767450-BF05-42CF-BB78-0B032FB9B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75" y="4581525"/>
          <a:ext cx="246063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31" name="公式" r:id="rId69" imgW="123857" imgH="95216" progId="Equation.3">
                  <p:embed/>
                </p:oleObj>
              </mc:Choice>
              <mc:Fallback>
                <p:oleObj name="公式" r:id="rId69" imgW="123857" imgH="95216" progId="Equation.3">
                  <p:embed/>
                  <p:pic>
                    <p:nvPicPr>
                      <p:cNvPr id="2" name="Object 93">
                        <a:extLst>
                          <a:ext uri="{FF2B5EF4-FFF2-40B4-BE49-F238E27FC236}">
                            <a16:creationId xmlns:a16="http://schemas.microsoft.com/office/drawing/2014/main" id="{BE767450-BF05-42CF-BB78-0B032FB9B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75" y="4581525"/>
                        <a:ext cx="246063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C564D673-DFE3-42B9-AAAE-9D23C6F35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30213"/>
            <a:ext cx="812958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</a:rPr>
              <a:t>一定量氮气，其初始温度为 </a:t>
            </a:r>
            <a:r>
              <a:rPr lang="en-US" altLang="zh-CN">
                <a:solidFill>
                  <a:srgbClr val="66FFFF"/>
                </a:solidFill>
              </a:rPr>
              <a:t>300</a:t>
            </a:r>
            <a:r>
              <a:rPr lang="en-US" altLang="zh-CN" sz="1000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K</a:t>
            </a:r>
            <a:r>
              <a:rPr lang="zh-CN" altLang="en-US">
                <a:solidFill>
                  <a:srgbClr val="FFFFFF"/>
                </a:solidFill>
              </a:rPr>
              <a:t>，压强为</a:t>
            </a:r>
            <a:r>
              <a:rPr lang="en-US" altLang="zh-CN">
                <a:solidFill>
                  <a:srgbClr val="66FFFF"/>
                </a:solidFill>
              </a:rPr>
              <a:t>1atm</a:t>
            </a:r>
            <a:r>
              <a:rPr lang="zh-CN" altLang="en-US">
                <a:solidFill>
                  <a:srgbClr val="FFFFFF"/>
                </a:solidFill>
              </a:rPr>
              <a:t>。将其绝热压缩，使其体积变为初始体积的</a:t>
            </a:r>
            <a:r>
              <a:rPr lang="en-US" altLang="zh-CN">
                <a:solidFill>
                  <a:srgbClr val="66FFFF"/>
                </a:solidFill>
              </a:rPr>
              <a:t>1/5</a:t>
            </a:r>
            <a:r>
              <a:rPr lang="zh-CN" altLang="en-US">
                <a:solidFill>
                  <a:srgbClr val="FFFFFF"/>
                </a:solidFill>
              </a:rPr>
              <a:t>。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8B48E74-5BCF-4E93-BC92-9E470943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89138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 sz="2800" i="1">
              <a:solidFill>
                <a:srgbClr val="FFFF00"/>
              </a:solidFill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7E043DC7-6215-44B1-B23A-3414AEAD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23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5937C236-55FB-48D3-A8A3-EFE35B2FB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求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6248FC71-2CE1-48EF-AD61-8D45141A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48431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压缩后的压强和温度？</a:t>
            </a:r>
          </a:p>
        </p:txBody>
      </p:sp>
      <p:graphicFrame>
        <p:nvGraphicFramePr>
          <p:cNvPr id="21511" name="Object 2">
            <a:extLst>
              <a:ext uri="{FF2B5EF4-FFF2-40B4-BE49-F238E27FC236}">
                <a16:creationId xmlns:a16="http://schemas.microsoft.com/office/drawing/2014/main" id="{0BF37E5B-83F5-4E70-A5A2-ECF8100263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8425" y="4146550"/>
          <a:ext cx="48085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0" name="公式" r:id="rId3" imgW="4810233" imgH="657327" progId="Equation.3">
                  <p:embed/>
                </p:oleObj>
              </mc:Choice>
              <mc:Fallback>
                <p:oleObj name="公式" r:id="rId3" imgW="4810233" imgH="657327" progId="Equation.3">
                  <p:embed/>
                  <p:pic>
                    <p:nvPicPr>
                      <p:cNvPr id="21511" name="Object 2">
                        <a:extLst>
                          <a:ext uri="{FF2B5EF4-FFF2-40B4-BE49-F238E27FC236}">
                            <a16:creationId xmlns:a16="http://schemas.microsoft.com/office/drawing/2014/main" id="{0BF37E5B-83F5-4E70-A5A2-ECF8100263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4146550"/>
                        <a:ext cx="48085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3">
            <a:extLst>
              <a:ext uri="{FF2B5EF4-FFF2-40B4-BE49-F238E27FC236}">
                <a16:creationId xmlns:a16="http://schemas.microsoft.com/office/drawing/2014/main" id="{D0C6FFCF-AD04-4D40-BD5D-980D3B433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8088" y="5518150"/>
          <a:ext cx="511016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1" name="公式" r:id="rId5" imgW="5086388" imgH="657327" progId="Equation.3">
                  <p:embed/>
                </p:oleObj>
              </mc:Choice>
              <mc:Fallback>
                <p:oleObj name="公式" r:id="rId5" imgW="5086388" imgH="657327" progId="Equation.3">
                  <p:embed/>
                  <p:pic>
                    <p:nvPicPr>
                      <p:cNvPr id="21512" name="Object 3">
                        <a:extLst>
                          <a:ext uri="{FF2B5EF4-FFF2-40B4-BE49-F238E27FC236}">
                            <a16:creationId xmlns:a16="http://schemas.microsoft.com/office/drawing/2014/main" id="{D0C6FFCF-AD04-4D40-BD5D-980D3B4339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5518150"/>
                        <a:ext cx="511016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4">
            <a:extLst>
              <a:ext uri="{FF2B5EF4-FFF2-40B4-BE49-F238E27FC236}">
                <a16:creationId xmlns:a16="http://schemas.microsoft.com/office/drawing/2014/main" id="{21CEC207-96F3-41FC-A5E3-ABE367A4A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643188"/>
          <a:ext cx="24225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2" name="公式" r:id="rId7" imgW="1181075" imgH="390661" progId="Equation.3">
                  <p:embed/>
                </p:oleObj>
              </mc:Choice>
              <mc:Fallback>
                <p:oleObj name="公式" r:id="rId7" imgW="1181075" imgH="390661" progId="Equation.3">
                  <p:embed/>
                  <p:pic>
                    <p:nvPicPr>
                      <p:cNvPr id="21513" name="Object 4">
                        <a:extLst>
                          <a:ext uri="{FF2B5EF4-FFF2-40B4-BE49-F238E27FC236}">
                            <a16:creationId xmlns:a16="http://schemas.microsoft.com/office/drawing/2014/main" id="{21CEC207-96F3-41FC-A5E3-ABE367A4A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643188"/>
                        <a:ext cx="24225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>
            <a:extLst>
              <a:ext uri="{FF2B5EF4-FFF2-40B4-BE49-F238E27FC236}">
                <a16:creationId xmlns:a16="http://schemas.microsoft.com/office/drawing/2014/main" id="{5235DE3D-A904-46C1-B6A4-B1090074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3716338"/>
            <a:ext cx="626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根据绝热过程方程的 </a:t>
            </a:r>
            <a:r>
              <a:rPr lang="en-US" altLang="zh-CN" i="1">
                <a:solidFill>
                  <a:srgbClr val="66FFFF"/>
                </a:solidFill>
              </a:rPr>
              <a:t>p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</a:rPr>
              <a:t>﹑</a:t>
            </a:r>
            <a:r>
              <a:rPr lang="en-US" altLang="zh-CN" i="1">
                <a:solidFill>
                  <a:srgbClr val="66FFFF"/>
                </a:solidFill>
              </a:rPr>
              <a:t>V </a:t>
            </a:r>
            <a:r>
              <a:rPr lang="zh-CN" altLang="en-US">
                <a:solidFill>
                  <a:srgbClr val="FFFFFF"/>
                </a:solidFill>
              </a:rPr>
              <a:t>关系，有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BED47593-B302-49A0-9A6E-0A16B987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5157788"/>
            <a:ext cx="592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根据绝热过程方程的 </a:t>
            </a:r>
            <a:r>
              <a:rPr lang="en-US" altLang="zh-CN" i="1">
                <a:solidFill>
                  <a:srgbClr val="66FFFF"/>
                </a:solidFill>
              </a:rPr>
              <a:t>T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﹑</a:t>
            </a:r>
            <a:r>
              <a:rPr lang="en-US" altLang="zh-CN" i="1">
                <a:solidFill>
                  <a:srgbClr val="66FFFF"/>
                </a:solidFill>
              </a:rPr>
              <a:t>V </a:t>
            </a:r>
            <a:r>
              <a:rPr lang="zh-CN" altLang="en-US">
                <a:solidFill>
                  <a:srgbClr val="FFFFFF"/>
                </a:solidFill>
              </a:rPr>
              <a:t>关系，有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6" name="Text Box 12">
            <a:extLst>
              <a:ext uri="{FF2B5EF4-FFF2-40B4-BE49-F238E27FC236}">
                <a16:creationId xmlns:a16="http://schemas.microsoft.com/office/drawing/2014/main" id="{9C71E914-29BE-4357-9E1D-55D321C81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1989138"/>
            <a:ext cx="3546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氮气是双原子分子</a:t>
            </a:r>
          </a:p>
        </p:txBody>
      </p:sp>
      <p:sp>
        <p:nvSpPr>
          <p:cNvPr id="6157" name="灯片编号占位符 1">
            <a:extLst>
              <a:ext uri="{FF2B5EF4-FFF2-40B4-BE49-F238E27FC236}">
                <a16:creationId xmlns:a16="http://schemas.microsoft.com/office/drawing/2014/main" id="{218A9F19-CABD-4E16-9DCD-3F520F0D2E9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8A9E3A-5E69-4FD1-B9A4-7587082ACB2F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08" grpId="0"/>
      <p:bldP spid="21509" grpId="0"/>
      <p:bldP spid="21510" grpId="0"/>
      <p:bldP spid="21514" grpId="0"/>
      <p:bldP spid="21515" grpId="0"/>
      <p:bldP spid="215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23065</TotalTime>
  <Words>803</Words>
  <Application>Microsoft Office PowerPoint</Application>
  <PresentationFormat>全屏显示(4:3)</PresentationFormat>
  <Paragraphs>182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仿宋_GB2312</vt:lpstr>
      <vt:lpstr>黑体</vt:lpstr>
      <vt:lpstr>华文仿宋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1404</cp:revision>
  <cp:lastPrinted>2022-11-09T05:56:40Z</cp:lastPrinted>
  <dcterms:created xsi:type="dcterms:W3CDTF">1998-11-21T01:35:42Z</dcterms:created>
  <dcterms:modified xsi:type="dcterms:W3CDTF">2022-11-10T08:20:57Z</dcterms:modified>
</cp:coreProperties>
</file>