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39" r:id="rId2"/>
    <p:sldId id="570" r:id="rId3"/>
    <p:sldId id="526" r:id="rId4"/>
    <p:sldId id="527" r:id="rId5"/>
    <p:sldId id="528" r:id="rId6"/>
    <p:sldId id="544" r:id="rId7"/>
    <p:sldId id="545" r:id="rId8"/>
    <p:sldId id="529" r:id="rId9"/>
    <p:sldId id="530" r:id="rId10"/>
    <p:sldId id="531" r:id="rId11"/>
    <p:sldId id="532" r:id="rId12"/>
    <p:sldId id="533" r:id="rId13"/>
    <p:sldId id="565" r:id="rId14"/>
    <p:sldId id="561" r:id="rId15"/>
    <p:sldId id="562" r:id="rId16"/>
    <p:sldId id="563" r:id="rId17"/>
    <p:sldId id="564" r:id="rId18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26" Type="http://schemas.openxmlformats.org/officeDocument/2006/relationships/image" Target="../media/image27.e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34" Type="http://schemas.openxmlformats.org/officeDocument/2006/relationships/image" Target="../media/image35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5" Type="http://schemas.openxmlformats.org/officeDocument/2006/relationships/image" Target="../media/image26.emf"/><Relationship Id="rId33" Type="http://schemas.openxmlformats.org/officeDocument/2006/relationships/image" Target="../media/image34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29" Type="http://schemas.openxmlformats.org/officeDocument/2006/relationships/image" Target="../media/image30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24" Type="http://schemas.openxmlformats.org/officeDocument/2006/relationships/image" Target="../media/image25.emf"/><Relationship Id="rId32" Type="http://schemas.openxmlformats.org/officeDocument/2006/relationships/image" Target="../media/image33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28" Type="http://schemas.openxmlformats.org/officeDocument/2006/relationships/image" Target="../media/image29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31" Type="http://schemas.openxmlformats.org/officeDocument/2006/relationships/image" Target="../media/image32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Relationship Id="rId27" Type="http://schemas.openxmlformats.org/officeDocument/2006/relationships/image" Target="../media/image28.emf"/><Relationship Id="rId30" Type="http://schemas.openxmlformats.org/officeDocument/2006/relationships/image" Target="../media/image31.emf"/><Relationship Id="rId8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71.emf"/><Relationship Id="rId1" Type="http://schemas.openxmlformats.org/officeDocument/2006/relationships/image" Target="../media/image81.emf"/><Relationship Id="rId4" Type="http://schemas.openxmlformats.org/officeDocument/2006/relationships/image" Target="../media/image8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CBF7E13-0443-41B5-AB0D-CB741FDD34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105FFD-BA82-46C6-9E61-9275CD08F8A5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0327E39-C77A-4F6D-B214-405F22450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9100D12-EE76-45F8-9C31-1064C70FE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3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2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emf"/><Relationship Id="rId22" Type="http://schemas.openxmlformats.org/officeDocument/2006/relationships/image" Target="../media/image10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emf"/><Relationship Id="rId21" Type="http://schemas.openxmlformats.org/officeDocument/2006/relationships/oleObject" Target="../embeddings/oleObject10.bin"/><Relationship Id="rId42" Type="http://schemas.openxmlformats.org/officeDocument/2006/relationships/image" Target="../media/image21.emf"/><Relationship Id="rId47" Type="http://schemas.openxmlformats.org/officeDocument/2006/relationships/oleObject" Target="../embeddings/oleObject23.bin"/><Relationship Id="rId63" Type="http://schemas.openxmlformats.org/officeDocument/2006/relationships/oleObject" Target="../embeddings/oleObject31.bin"/><Relationship Id="rId68" Type="http://schemas.openxmlformats.org/officeDocument/2006/relationships/image" Target="../media/image34.e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e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8" Type="http://schemas.openxmlformats.org/officeDocument/2006/relationships/image" Target="../media/image29.emf"/><Relationship Id="rId66" Type="http://schemas.openxmlformats.org/officeDocument/2006/relationships/image" Target="../media/image33.emf"/><Relationship Id="rId5" Type="http://schemas.openxmlformats.org/officeDocument/2006/relationships/oleObject" Target="../embeddings/oleObject2.bin"/><Relationship Id="rId61" Type="http://schemas.openxmlformats.org/officeDocument/2006/relationships/oleObject" Target="../embeddings/oleObject30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4.emf"/><Relationship Id="rId56" Type="http://schemas.openxmlformats.org/officeDocument/2006/relationships/image" Target="../media/image28.emf"/><Relationship Id="rId64" Type="http://schemas.openxmlformats.org/officeDocument/2006/relationships/image" Target="../media/image32.emf"/><Relationship Id="rId69" Type="http://schemas.openxmlformats.org/officeDocument/2006/relationships/oleObject" Target="../embeddings/oleObject34.bin"/><Relationship Id="rId8" Type="http://schemas.openxmlformats.org/officeDocument/2006/relationships/image" Target="../media/image4.emf"/><Relationship Id="rId51" Type="http://schemas.openxmlformats.org/officeDocument/2006/relationships/oleObject" Target="../embeddings/oleObject25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59" Type="http://schemas.openxmlformats.org/officeDocument/2006/relationships/oleObject" Target="../embeddings/oleObject29.bin"/><Relationship Id="rId67" Type="http://schemas.openxmlformats.org/officeDocument/2006/relationships/oleObject" Target="../embeddings/oleObject33.bin"/><Relationship Id="rId20" Type="http://schemas.openxmlformats.org/officeDocument/2006/relationships/image" Target="../media/image10.e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7.emf"/><Relationship Id="rId62" Type="http://schemas.openxmlformats.org/officeDocument/2006/relationships/image" Target="../media/image31.emf"/><Relationship Id="rId70" Type="http://schemas.openxmlformats.org/officeDocument/2006/relationships/image" Target="../media/image3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oleObject" Target="../embeddings/oleObject24.bin"/><Relationship Id="rId57" Type="http://schemas.openxmlformats.org/officeDocument/2006/relationships/oleObject" Target="../embeddings/oleObject28.bin"/><Relationship Id="rId10" Type="http://schemas.openxmlformats.org/officeDocument/2006/relationships/image" Target="../media/image5.emf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emf"/><Relationship Id="rId52" Type="http://schemas.openxmlformats.org/officeDocument/2006/relationships/image" Target="../media/image26.emf"/><Relationship Id="rId60" Type="http://schemas.openxmlformats.org/officeDocument/2006/relationships/image" Target="../media/image30.emf"/><Relationship Id="rId65" Type="http://schemas.openxmlformats.org/officeDocument/2006/relationships/oleObject" Target="../embeddings/oleObject32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9" Type="http://schemas.openxmlformats.org/officeDocument/2006/relationships/oleObject" Target="../embeddings/oleObject19.bin"/><Relationship Id="rId34" Type="http://schemas.openxmlformats.org/officeDocument/2006/relationships/image" Target="../media/image17.emf"/><Relationship Id="rId50" Type="http://schemas.openxmlformats.org/officeDocument/2006/relationships/image" Target="../media/image25.emf"/><Relationship Id="rId55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8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1.e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Nov. 15,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0D5B616D-6915-4125-9614-7EE5303D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66725"/>
            <a:ext cx="2606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循环效率</a:t>
            </a:r>
          </a:p>
        </p:txBody>
      </p:sp>
      <p:graphicFrame>
        <p:nvGraphicFramePr>
          <p:cNvPr id="34819" name="Object 2">
            <a:extLst>
              <a:ext uri="{FF2B5EF4-FFF2-40B4-BE49-F238E27FC236}">
                <a16:creationId xmlns:a16="http://schemas.microsoft.com/office/drawing/2014/main" id="{1039EF7E-2151-4139-835E-1DC519BD2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2111375"/>
          <a:ext cx="32146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2" name="公式" r:id="rId4" imgW="3524263" imgH="847759" progId="Equation.3">
                  <p:embed/>
                </p:oleObj>
              </mc:Choice>
              <mc:Fallback>
                <p:oleObj name="公式" r:id="rId4" imgW="3524263" imgH="847759" progId="Equation.3">
                  <p:embed/>
                  <p:pic>
                    <p:nvPicPr>
                      <p:cNvPr id="34819" name="Object 2">
                        <a:extLst>
                          <a:ext uri="{FF2B5EF4-FFF2-40B4-BE49-F238E27FC236}">
                            <a16:creationId xmlns:a16="http://schemas.microsoft.com/office/drawing/2014/main" id="{1039EF7E-2151-4139-835E-1DC519BD2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111375"/>
                        <a:ext cx="32146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>
            <a:extLst>
              <a:ext uri="{FF2B5EF4-FFF2-40B4-BE49-F238E27FC236}">
                <a16:creationId xmlns:a16="http://schemas.microsoft.com/office/drawing/2014/main" id="{016FDBC6-95C3-4225-960C-B98AC194C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1041400"/>
            <a:ext cx="7993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</a:rPr>
              <a:t>在热机循环中，工质对外所作的功</a:t>
            </a:r>
            <a:r>
              <a:rPr kumimoji="0" lang="en-US" altLang="zh-CN" i="1">
                <a:solidFill>
                  <a:srgbClr val="FFFF00"/>
                </a:solidFill>
              </a:rPr>
              <a:t>A</a:t>
            </a:r>
            <a:r>
              <a:rPr kumimoji="0" lang="en-US" altLang="zh-CN" i="1">
                <a:solidFill>
                  <a:srgbClr val="66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与它吸收的热量</a:t>
            </a:r>
            <a:r>
              <a:rPr kumimoji="0" lang="en-US" altLang="zh-CN" i="1">
                <a:solidFill>
                  <a:srgbClr val="FFFF00"/>
                </a:solidFill>
              </a:rPr>
              <a:t>Q</a:t>
            </a:r>
            <a:r>
              <a:rPr kumimoji="0" lang="en-US" altLang="zh-CN" baseline="-25000">
                <a:solidFill>
                  <a:srgbClr val="FFFF00"/>
                </a:solidFill>
              </a:rPr>
              <a:t>1</a:t>
            </a:r>
            <a:r>
              <a:rPr kumimoji="0" lang="zh-CN" altLang="en-US">
                <a:solidFill>
                  <a:schemeClr val="bg1"/>
                </a:solidFill>
              </a:rPr>
              <a:t>的比值，称为</a:t>
            </a:r>
            <a:r>
              <a:rPr kumimoji="0" lang="zh-CN" altLang="en-US">
                <a:solidFill>
                  <a:srgbClr val="FFFF00"/>
                </a:solidFill>
              </a:rPr>
              <a:t>热机效率</a:t>
            </a:r>
            <a:r>
              <a:rPr kumimoji="0" lang="zh-CN" altLang="en-US">
                <a:solidFill>
                  <a:schemeClr val="bg1"/>
                </a:solidFill>
              </a:rPr>
              <a:t>（</a:t>
            </a:r>
            <a:r>
              <a:rPr kumimoji="0" lang="zh-CN" altLang="en-US">
                <a:solidFill>
                  <a:srgbClr val="FFFF00"/>
                </a:solidFill>
              </a:rPr>
              <a:t>循环效率</a:t>
            </a:r>
            <a:r>
              <a:rPr kumimoji="0" lang="zh-CN" altLang="en-US">
                <a:solidFill>
                  <a:schemeClr val="bg1"/>
                </a:solidFill>
              </a:rPr>
              <a:t>）：			 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8F1562B5-8CA9-4068-AC35-B31F67B5D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143375"/>
            <a:ext cx="8286750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 dirty="0">
                <a:solidFill>
                  <a:schemeClr val="bg1"/>
                </a:solidFill>
              </a:rPr>
              <a:t>在制冷循环中，工质从</a:t>
            </a:r>
            <a:r>
              <a:rPr kumimoji="0" lang="zh-CN" altLang="en-US" dirty="0">
                <a:solidFill>
                  <a:srgbClr val="FF0000"/>
                </a:solidFill>
              </a:rPr>
              <a:t>冷库（低温热源）</a:t>
            </a:r>
            <a:r>
              <a:rPr kumimoji="0" lang="zh-CN" altLang="en-US" dirty="0">
                <a:solidFill>
                  <a:schemeClr val="bg1"/>
                </a:solidFill>
              </a:rPr>
              <a:t>中吸收的热量</a:t>
            </a:r>
            <a:r>
              <a:rPr kumimoji="0" lang="en-US" altLang="zh-CN" i="1" dirty="0">
                <a:solidFill>
                  <a:srgbClr val="FFFF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FF00"/>
                </a:solidFill>
              </a:rPr>
              <a:t>2</a:t>
            </a:r>
            <a:r>
              <a:rPr kumimoji="0" lang="zh-CN" altLang="en-US" dirty="0">
                <a:solidFill>
                  <a:schemeClr val="bg1"/>
                </a:solidFill>
              </a:rPr>
              <a:t>与外界对工质所作的功 </a:t>
            </a:r>
            <a:r>
              <a:rPr kumimoji="0" lang="en-US" altLang="zh-CN" i="1" dirty="0">
                <a:solidFill>
                  <a:srgbClr val="FFFF00"/>
                </a:solidFill>
              </a:rPr>
              <a:t>A</a:t>
            </a:r>
            <a:r>
              <a:rPr kumimoji="0" lang="en-US" altLang="zh-CN" i="1" dirty="0">
                <a:solidFill>
                  <a:srgbClr val="66FFFF"/>
                </a:solidFill>
              </a:rPr>
              <a:t> </a:t>
            </a:r>
            <a:r>
              <a:rPr kumimoji="0" lang="zh-CN" altLang="en-US" dirty="0">
                <a:solidFill>
                  <a:schemeClr val="bg1"/>
                </a:solidFill>
              </a:rPr>
              <a:t>大小的比值，称为循环的</a:t>
            </a:r>
            <a:r>
              <a:rPr kumimoji="0" lang="zh-CN" altLang="en-US" dirty="0">
                <a:solidFill>
                  <a:srgbClr val="FFFF00"/>
                </a:solidFill>
              </a:rPr>
              <a:t>致冷系数</a:t>
            </a:r>
            <a:r>
              <a:rPr kumimoji="0"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67E6F11-B50D-49BF-B90B-D854A41FD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055938"/>
            <a:ext cx="81438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 sz="2200">
                <a:solidFill>
                  <a:srgbClr val="FFFF00"/>
                </a:solidFill>
              </a:rPr>
              <a:t>热机效率：</a:t>
            </a:r>
            <a:r>
              <a:rPr kumimoji="0" lang="zh-CN" altLang="en-US" sz="2200">
                <a:solidFill>
                  <a:schemeClr val="bg1"/>
                </a:solidFill>
              </a:rPr>
              <a:t>标志循环过程中吸收的热量有多少转化为对外作功</a:t>
            </a: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430B5E4E-1ECC-4FD1-BC8A-EC0B610F9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3668713"/>
          <a:ext cx="41386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3" name="公式" r:id="rId6" imgW="2152663" imgH="152468" progId="Equation.3">
                  <p:embed/>
                </p:oleObj>
              </mc:Choice>
              <mc:Fallback>
                <p:oleObj name="公式" r:id="rId6" imgW="2152663" imgH="152468" progId="Equation.3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430B5E4E-1ECC-4FD1-BC8A-EC0B610F9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668713"/>
                        <a:ext cx="41386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88E6225E-54A3-4C7C-8491-BEB84E64A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8" y="6072188"/>
          <a:ext cx="7756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4" name="公式" r:id="rId8" imgW="4095839" imgH="152468" progId="Equation.3">
                  <p:embed/>
                </p:oleObj>
              </mc:Choice>
              <mc:Fallback>
                <p:oleObj name="公式" r:id="rId8" imgW="4095839" imgH="152468" progId="Equation.3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88E6225E-54A3-4C7C-8491-BEB84E64A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6072188"/>
                        <a:ext cx="77565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灯片编号占位符 1">
            <a:extLst>
              <a:ext uri="{FF2B5EF4-FFF2-40B4-BE49-F238E27FC236}">
                <a16:creationId xmlns:a16="http://schemas.microsoft.com/office/drawing/2014/main" id="{144D8F33-3A5B-41CB-88B7-924D7F14A17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00A8-20E2-4DE7-96EC-C7981730A36C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graphicFrame>
        <p:nvGraphicFramePr>
          <p:cNvPr id="11" name="Object 28">
            <a:extLst>
              <a:ext uri="{FF2B5EF4-FFF2-40B4-BE49-F238E27FC236}">
                <a16:creationId xmlns:a16="http://schemas.microsoft.com/office/drawing/2014/main" id="{8063C367-2606-42D8-B220-84FBA1A37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18430"/>
              </p:ext>
            </p:extLst>
          </p:nvPr>
        </p:nvGraphicFramePr>
        <p:xfrm>
          <a:off x="2915816" y="5153118"/>
          <a:ext cx="2461064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5" name="公式" r:id="rId10" imgW="1181075" imgH="361882" progId="Equation.3">
                  <p:embed/>
                </p:oleObj>
              </mc:Choice>
              <mc:Fallback>
                <p:oleObj name="公式" r:id="rId10" imgW="1181075" imgH="361882" progId="Equation.3">
                  <p:embed/>
                  <p:pic>
                    <p:nvPicPr>
                      <p:cNvPr id="164892" name="Object 28">
                        <a:extLst>
                          <a:ext uri="{FF2B5EF4-FFF2-40B4-BE49-F238E27FC236}">
                            <a16:creationId xmlns:a16="http://schemas.microsoft.com/office/drawing/2014/main" id="{DD44EF02-6CF4-4A5C-92CD-98F6783E9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153118"/>
                        <a:ext cx="2461064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0" grpId="0"/>
      <p:bldP spid="34821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30E7D757-216D-4793-9154-91A85698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04800"/>
            <a:ext cx="4149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66FFFF"/>
                </a:solidFill>
              </a:rPr>
              <a:t>1 mol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单原子分子的理想气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体，循环过程如图  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98F24E6-2537-4E29-818C-08E27F74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268413"/>
            <a:ext cx="4294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判断循环类型？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此循环效率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07C03B50-2F5E-406A-B070-CB1447A6E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320925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sz="2800" i="1">
              <a:solidFill>
                <a:srgbClr val="FFFF00"/>
              </a:solidFill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C140F417-9B4C-4AA6-8454-29B4D25E5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71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3A863781-D333-4528-B0F2-73F81514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430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86C9D18-9DBB-4D02-B933-47DF0CA6D679}"/>
              </a:ext>
            </a:extLst>
          </p:cNvPr>
          <p:cNvGrpSpPr>
            <a:grpSpLocks/>
          </p:cNvGrpSpPr>
          <p:nvPr/>
        </p:nvGrpSpPr>
        <p:grpSpPr bwMode="auto">
          <a:xfrm>
            <a:off x="4521200" y="668338"/>
            <a:ext cx="2800350" cy="2689225"/>
            <a:chOff x="2744" y="361"/>
            <a:chExt cx="1764" cy="1694"/>
          </a:xfrm>
        </p:grpSpPr>
        <p:sp>
          <p:nvSpPr>
            <p:cNvPr id="9272" name="Text Box 8">
              <a:extLst>
                <a:ext uri="{FF2B5EF4-FFF2-40B4-BE49-F238E27FC236}">
                  <a16:creationId xmlns:a16="http://schemas.microsoft.com/office/drawing/2014/main" id="{5BD7383F-BD82-43A0-A9E1-7D7E0EB04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3" y="1117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>
                  <a:solidFill>
                    <a:schemeClr val="bg1"/>
                  </a:solidFill>
                </a:rPr>
                <a:t>c</a:t>
              </a:r>
            </a:p>
          </p:txBody>
        </p:sp>
        <p:grpSp>
          <p:nvGrpSpPr>
            <p:cNvPr id="9273" name="Group 9">
              <a:extLst>
                <a:ext uri="{FF2B5EF4-FFF2-40B4-BE49-F238E27FC236}">
                  <a16:creationId xmlns:a16="http://schemas.microsoft.com/office/drawing/2014/main" id="{AD6C5E61-9A99-4BB9-A165-63390ABFE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361"/>
              <a:ext cx="1764" cy="1694"/>
              <a:chOff x="2744" y="361"/>
              <a:chExt cx="1764" cy="1694"/>
            </a:xfrm>
          </p:grpSpPr>
          <p:grpSp>
            <p:nvGrpSpPr>
              <p:cNvPr id="9274" name="Group 10">
                <a:extLst>
                  <a:ext uri="{FF2B5EF4-FFF2-40B4-BE49-F238E27FC236}">
                    <a16:creationId xmlns:a16="http://schemas.microsoft.com/office/drawing/2014/main" id="{40C5EAAB-C668-47D6-90C8-B888E1BEC8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4" y="361"/>
                <a:ext cx="1764" cy="1694"/>
                <a:chOff x="2744" y="361"/>
                <a:chExt cx="1764" cy="1694"/>
              </a:xfrm>
            </p:grpSpPr>
            <p:sp>
              <p:nvSpPr>
                <p:cNvPr id="9276" name="AutoShape 11">
                  <a:extLst>
                    <a:ext uri="{FF2B5EF4-FFF2-40B4-BE49-F238E27FC236}">
                      <a16:creationId xmlns:a16="http://schemas.microsoft.com/office/drawing/2014/main" id="{F9E8D7B9-0F66-48C4-97CE-689D49FE02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704" y="680"/>
                  <a:ext cx="576" cy="576"/>
                </a:xfrm>
                <a:prstGeom prst="rtTriangle">
                  <a:avLst/>
                </a:prstGeom>
                <a:noFill/>
                <a:ln w="38100">
                  <a:solidFill>
                    <a:srgbClr val="FFFF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0"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77" name="Line 12">
                  <a:extLst>
                    <a:ext uri="{FF2B5EF4-FFF2-40B4-BE49-F238E27FC236}">
                      <a16:creationId xmlns:a16="http://schemas.microsoft.com/office/drawing/2014/main" id="{7F6DC75E-CF22-43F1-84EB-2BDF47E348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76" y="1208"/>
                  <a:ext cx="576" cy="576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8" name="Line 13">
                  <a:extLst>
                    <a:ext uri="{FF2B5EF4-FFF2-40B4-BE49-F238E27FC236}">
                      <a16:creationId xmlns:a16="http://schemas.microsoft.com/office/drawing/2014/main" id="{F86BF793-E61B-4051-8635-995EB3B43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4" y="1160"/>
                  <a:ext cx="0" cy="624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9" name="Line 14">
                  <a:extLst>
                    <a:ext uri="{FF2B5EF4-FFF2-40B4-BE49-F238E27FC236}">
                      <a16:creationId xmlns:a16="http://schemas.microsoft.com/office/drawing/2014/main" id="{736A5837-DF07-4D50-946B-A8CA4502E3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680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0" name="Line 15">
                  <a:extLst>
                    <a:ext uri="{FF2B5EF4-FFF2-40B4-BE49-F238E27FC236}">
                      <a16:creationId xmlns:a16="http://schemas.microsoft.com/office/drawing/2014/main" id="{FE6BC64C-977D-47E0-B158-0160CAE47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6" y="680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1" name="Text Box 16">
                  <a:extLst>
                    <a:ext uri="{FF2B5EF4-FFF2-40B4-BE49-F238E27FC236}">
                      <a16:creationId xmlns:a16="http://schemas.microsoft.com/office/drawing/2014/main" id="{28631D68-0B97-4D7E-9D10-4E5FE168F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0" y="361"/>
                  <a:ext cx="21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9282" name="Text Box 17">
                  <a:extLst>
                    <a:ext uri="{FF2B5EF4-FFF2-40B4-BE49-F238E27FC236}">
                      <a16:creationId xmlns:a16="http://schemas.microsoft.com/office/drawing/2014/main" id="{8A3612F8-F6FF-4816-A861-984D2BD766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0" y="397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0">
                      <a:solidFill>
                        <a:schemeClr val="bg1"/>
                      </a:solidFill>
                    </a:rPr>
                    <a:t>b</a:t>
                  </a:r>
                </a:p>
              </p:txBody>
            </p:sp>
            <p:sp>
              <p:nvSpPr>
                <p:cNvPr id="9283" name="Text Box 18">
                  <a:extLst>
                    <a:ext uri="{FF2B5EF4-FFF2-40B4-BE49-F238E27FC236}">
                      <a16:creationId xmlns:a16="http://schemas.microsoft.com/office/drawing/2014/main" id="{B5EAA5BD-17D9-4C54-9284-53EE8CF25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4" y="536"/>
                  <a:ext cx="40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0">
                      <a:solidFill>
                        <a:schemeClr val="bg1"/>
                      </a:solidFill>
                    </a:rPr>
                    <a:t>600</a:t>
                  </a:r>
                </a:p>
              </p:txBody>
            </p:sp>
            <p:sp>
              <p:nvSpPr>
                <p:cNvPr id="9284" name="Text Box 19">
                  <a:extLst>
                    <a:ext uri="{FF2B5EF4-FFF2-40B4-BE49-F238E27FC236}">
                      <a16:creationId xmlns:a16="http://schemas.microsoft.com/office/drawing/2014/main" id="{512C955A-718A-401F-BA34-AFA8CD953E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5" y="175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sp>
              <p:nvSpPr>
                <p:cNvPr id="9285" name="Text Box 20">
                  <a:extLst>
                    <a:ext uri="{FF2B5EF4-FFF2-40B4-BE49-F238E27FC236}">
                      <a16:creationId xmlns:a16="http://schemas.microsoft.com/office/drawing/2014/main" id="{DE64D33C-0DA5-4008-B46E-294CA6AD8D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8" y="1767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9275" name="Line 21">
                <a:extLst>
                  <a:ext uri="{FF2B5EF4-FFF2-40B4-BE49-F238E27FC236}">
                    <a16:creationId xmlns:a16="http://schemas.microsoft.com/office/drawing/2014/main" id="{1131AA0A-C164-4729-A84C-BEA0896CA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4" y="850"/>
                <a:ext cx="0" cy="240"/>
              </a:xfrm>
              <a:prstGeom prst="line">
                <a:avLst/>
              </a:prstGeom>
              <a:noFill/>
              <a:ln w="57150">
                <a:solidFill>
                  <a:srgbClr val="00FF99"/>
                </a:solidFill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862" name="Freeform 22">
            <a:extLst>
              <a:ext uri="{FF2B5EF4-FFF2-40B4-BE49-F238E27FC236}">
                <a16:creationId xmlns:a16="http://schemas.microsoft.com/office/drawing/2014/main" id="{CFA4F38E-6E47-4D5B-B2BE-A5DC55685AC4}"/>
              </a:ext>
            </a:extLst>
          </p:cNvPr>
          <p:cNvSpPr>
            <a:spLocks/>
          </p:cNvSpPr>
          <p:nvPr/>
        </p:nvSpPr>
        <p:spPr bwMode="auto">
          <a:xfrm>
            <a:off x="5964238" y="4271963"/>
            <a:ext cx="914400" cy="10668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2147483646 h 672"/>
              <a:gd name="T8" fmla="*/ 2147483646 w 5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72"/>
              <a:gd name="T17" fmla="*/ 576 w 576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72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92" y="328"/>
                  <a:pt x="240" y="384"/>
                </a:cubicBezTo>
                <a:cubicBezTo>
                  <a:pt x="288" y="440"/>
                  <a:pt x="328" y="480"/>
                  <a:pt x="384" y="528"/>
                </a:cubicBezTo>
                <a:cubicBezTo>
                  <a:pt x="440" y="576"/>
                  <a:pt x="544" y="648"/>
                  <a:pt x="576" y="672"/>
                </a:cubicBezTo>
              </a:path>
            </a:pathLst>
          </a:cu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1A2037C8-40E6-48DC-90E7-9FC70D887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8" y="4271963"/>
            <a:ext cx="0" cy="10668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EE7C4D15-EFB1-49E8-B150-3CDA4240B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391795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DB130DDE-6626-4659-A9CE-8914F6BB3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8" y="5203825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6" name="Group 26">
            <a:extLst>
              <a:ext uri="{FF2B5EF4-FFF2-40B4-BE49-F238E27FC236}">
                <a16:creationId xmlns:a16="http://schemas.microsoft.com/office/drawing/2014/main" id="{9BB4F93F-03E2-4939-91F9-0F925BF7D10A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5338763"/>
            <a:ext cx="336550" cy="1089025"/>
            <a:chOff x="3557" y="3091"/>
            <a:chExt cx="212" cy="686"/>
          </a:xfrm>
        </p:grpSpPr>
        <p:sp>
          <p:nvSpPr>
            <p:cNvPr id="9270" name="Line 27">
              <a:extLst>
                <a:ext uri="{FF2B5EF4-FFF2-40B4-BE49-F238E27FC236}">
                  <a16:creationId xmlns:a16="http://schemas.microsoft.com/office/drawing/2014/main" id="{A6DBC09B-774E-4BCE-ACBE-9B646B780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3091"/>
              <a:ext cx="0" cy="4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Text Box 28">
              <a:extLst>
                <a:ext uri="{FF2B5EF4-FFF2-40B4-BE49-F238E27FC236}">
                  <a16:creationId xmlns:a16="http://schemas.microsoft.com/office/drawing/2014/main" id="{3A8851AD-D3CD-494E-9D01-46DAB0E48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34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0C722648-6E8F-4754-A93D-5EAC2A9E5A4D}"/>
              </a:ext>
            </a:extLst>
          </p:cNvPr>
          <p:cNvGrpSpPr>
            <a:grpSpLocks/>
          </p:cNvGrpSpPr>
          <p:nvPr/>
        </p:nvGrpSpPr>
        <p:grpSpPr bwMode="auto">
          <a:xfrm>
            <a:off x="4592638" y="4043363"/>
            <a:ext cx="1371600" cy="457200"/>
            <a:chOff x="2789" y="2275"/>
            <a:chExt cx="864" cy="288"/>
          </a:xfrm>
        </p:grpSpPr>
        <p:sp>
          <p:nvSpPr>
            <p:cNvPr id="9268" name="Line 30">
              <a:extLst>
                <a:ext uri="{FF2B5EF4-FFF2-40B4-BE49-F238E27FC236}">
                  <a16:creationId xmlns:a16="http://schemas.microsoft.com/office/drawing/2014/main" id="{5344B2A2-4E83-458D-B6FD-E552DFBF3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" y="2419"/>
              <a:ext cx="48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Text Box 31">
              <a:extLst>
                <a:ext uri="{FF2B5EF4-FFF2-40B4-BE49-F238E27FC236}">
                  <a16:creationId xmlns:a16="http://schemas.microsoft.com/office/drawing/2014/main" id="{A6F97506-FC65-4DF6-925C-23AD68B71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27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</a:rPr>
                <a:t>600</a:t>
              </a:r>
            </a:p>
          </p:txBody>
        </p:sp>
      </p:grpSp>
      <p:grpSp>
        <p:nvGrpSpPr>
          <p:cNvPr id="8" name="Group 32">
            <a:extLst>
              <a:ext uri="{FF2B5EF4-FFF2-40B4-BE49-F238E27FC236}">
                <a16:creationId xmlns:a16="http://schemas.microsoft.com/office/drawing/2014/main" id="{73E25951-3462-4F34-9208-FF3C3B55D6BB}"/>
              </a:ext>
            </a:extLst>
          </p:cNvPr>
          <p:cNvGrpSpPr>
            <a:grpSpLocks/>
          </p:cNvGrpSpPr>
          <p:nvPr/>
        </p:nvGrpSpPr>
        <p:grpSpPr bwMode="auto">
          <a:xfrm>
            <a:off x="4592638" y="5033963"/>
            <a:ext cx="1371600" cy="457200"/>
            <a:chOff x="2789" y="2899"/>
            <a:chExt cx="864" cy="288"/>
          </a:xfrm>
        </p:grpSpPr>
        <p:sp>
          <p:nvSpPr>
            <p:cNvPr id="9266" name="Line 33">
              <a:extLst>
                <a:ext uri="{FF2B5EF4-FFF2-40B4-BE49-F238E27FC236}">
                  <a16:creationId xmlns:a16="http://schemas.microsoft.com/office/drawing/2014/main" id="{CCD05474-43D8-4BD3-9A4F-A0A32961D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" y="3091"/>
              <a:ext cx="48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Text Box 34">
              <a:extLst>
                <a:ext uri="{FF2B5EF4-FFF2-40B4-BE49-F238E27FC236}">
                  <a16:creationId xmlns:a16="http://schemas.microsoft.com/office/drawing/2014/main" id="{58BB0160-8519-417C-8814-3D9B9BB33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899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>
                  <a:solidFill>
                    <a:schemeClr val="bg1"/>
                  </a:solidFill>
                </a:rPr>
                <a:t>300</a:t>
              </a:r>
            </a:p>
          </p:txBody>
        </p:sp>
      </p:grpSp>
      <p:sp>
        <p:nvSpPr>
          <p:cNvPr id="35875" name="Text Box 35">
            <a:extLst>
              <a:ext uri="{FF2B5EF4-FFF2-40B4-BE49-F238E27FC236}">
                <a16:creationId xmlns:a16="http://schemas.microsoft.com/office/drawing/2014/main" id="{27324D49-D08C-4269-8AE6-A8EDCD0FE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51101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876" name="Line 36">
            <a:extLst>
              <a:ext uri="{FF2B5EF4-FFF2-40B4-BE49-F238E27FC236}">
                <a16:creationId xmlns:a16="http://schemas.microsoft.com/office/drawing/2014/main" id="{C2470E04-DC4F-408D-ABDB-F51EF3A7F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8" y="5338763"/>
            <a:ext cx="91440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37">
            <a:extLst>
              <a:ext uri="{FF2B5EF4-FFF2-40B4-BE49-F238E27FC236}">
                <a16:creationId xmlns:a16="http://schemas.microsoft.com/office/drawing/2014/main" id="{0E623585-5D24-4B66-BCD2-E572D341B590}"/>
              </a:ext>
            </a:extLst>
          </p:cNvPr>
          <p:cNvGrpSpPr>
            <a:grpSpLocks/>
          </p:cNvGrpSpPr>
          <p:nvPr/>
        </p:nvGrpSpPr>
        <p:grpSpPr bwMode="auto">
          <a:xfrm>
            <a:off x="6726238" y="5338763"/>
            <a:ext cx="336550" cy="1089025"/>
            <a:chOff x="4133" y="3091"/>
            <a:chExt cx="212" cy="686"/>
          </a:xfrm>
        </p:grpSpPr>
        <p:sp>
          <p:nvSpPr>
            <p:cNvPr id="9264" name="Text Box 38">
              <a:extLst>
                <a:ext uri="{FF2B5EF4-FFF2-40B4-BE49-F238E27FC236}">
                  <a16:creationId xmlns:a16="http://schemas.microsoft.com/office/drawing/2014/main" id="{2CAE4AC1-9C49-4EEA-8865-FF76ADF88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" y="348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265" name="Line 39">
              <a:extLst>
                <a:ext uri="{FF2B5EF4-FFF2-40B4-BE49-F238E27FC236}">
                  <a16:creationId xmlns:a16="http://schemas.microsoft.com/office/drawing/2014/main" id="{1B7AEE8A-F31F-4438-A165-C0ED4C11C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9" y="3091"/>
              <a:ext cx="0" cy="43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614616D0-9769-4323-8804-A93EAA6B4D72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355600"/>
            <a:ext cx="5164137" cy="2978150"/>
            <a:chOff x="2925" y="164"/>
            <a:chExt cx="3253" cy="1876"/>
          </a:xfrm>
        </p:grpSpPr>
        <p:sp>
          <p:nvSpPr>
            <p:cNvPr id="9259" name="Line 41">
              <a:extLst>
                <a:ext uri="{FF2B5EF4-FFF2-40B4-BE49-F238E27FC236}">
                  <a16:creationId xmlns:a16="http://schemas.microsoft.com/office/drawing/2014/main" id="{DE240E08-474D-43F9-ACB6-297470FD0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72"/>
              <a:ext cx="0" cy="1519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0" name="Line 42">
              <a:extLst>
                <a:ext uri="{FF2B5EF4-FFF2-40B4-BE49-F238E27FC236}">
                  <a16:creationId xmlns:a16="http://schemas.microsoft.com/office/drawing/2014/main" id="{7F1F9FDB-6F2D-48AF-AAA0-01B87D44B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5" y="1784"/>
              <a:ext cx="1519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61" name="Text Box 43">
              <a:extLst>
                <a:ext uri="{FF2B5EF4-FFF2-40B4-BE49-F238E27FC236}">
                  <a16:creationId xmlns:a16="http://schemas.microsoft.com/office/drawing/2014/main" id="{83096647-F234-447C-9BBE-D2FEACC65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164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</a:rPr>
                <a:t>T</a:t>
              </a:r>
              <a:r>
                <a:rPr lang="en-US" altLang="zh-CN" b="0">
                  <a:solidFill>
                    <a:schemeClr val="bg1"/>
                  </a:solidFill>
                </a:rPr>
                <a:t>(K</a:t>
              </a:r>
              <a:r>
                <a:rPr lang="zh-CN" altLang="en-US" b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9262" name="Text Box 44">
              <a:extLst>
                <a:ext uri="{FF2B5EF4-FFF2-40B4-BE49-F238E27FC236}">
                  <a16:creationId xmlns:a16="http://schemas.microsoft.com/office/drawing/2014/main" id="{6C65E245-C75D-48B7-8ABC-E86EE92DE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752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</a:rPr>
                <a:t>V</a:t>
              </a:r>
              <a:r>
                <a:rPr lang="zh-CN" altLang="en-US">
                  <a:solidFill>
                    <a:schemeClr val="bg1"/>
                  </a:solidFill>
                </a:rPr>
                <a:t>（</a:t>
              </a:r>
              <a:r>
                <a:rPr lang="en-US" altLang="zh-CN" b="0">
                  <a:solidFill>
                    <a:schemeClr val="bg1"/>
                  </a:solidFill>
                </a:rPr>
                <a:t>10</a:t>
              </a:r>
              <a:r>
                <a:rPr lang="en-US" altLang="zh-CN" b="0" baseline="50000">
                  <a:solidFill>
                    <a:schemeClr val="bg1"/>
                  </a:solidFill>
                </a:rPr>
                <a:t>-3 </a:t>
              </a:r>
              <a:r>
                <a:rPr lang="en-US" altLang="zh-CN" b="0">
                  <a:solidFill>
                    <a:schemeClr val="bg1"/>
                  </a:solidFill>
                </a:rPr>
                <a:t>m</a:t>
              </a:r>
              <a:r>
                <a:rPr lang="en-US" altLang="zh-CN" b="0" baseline="50000">
                  <a:solidFill>
                    <a:schemeClr val="bg1"/>
                  </a:solidFill>
                </a:rPr>
                <a:t>3</a:t>
              </a:r>
              <a:r>
                <a:rPr lang="zh-CN" altLang="en-US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9263" name="Text Box 45">
              <a:extLst>
                <a:ext uri="{FF2B5EF4-FFF2-40B4-BE49-F238E27FC236}">
                  <a16:creationId xmlns:a16="http://schemas.microsoft.com/office/drawing/2014/main" id="{78C9BE42-21D7-4D26-8548-6A5854EFA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7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b="0" i="1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35886" name="Line 46">
            <a:extLst>
              <a:ext uri="{FF2B5EF4-FFF2-40B4-BE49-F238E27FC236}">
                <a16:creationId xmlns:a16="http://schemas.microsoft.com/office/drawing/2014/main" id="{EC59FDA7-BEB9-4EE1-BBD4-6925B5ED5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5825" y="4556125"/>
            <a:ext cx="0" cy="381000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7" name="Freeform 47">
            <a:extLst>
              <a:ext uri="{FF2B5EF4-FFF2-40B4-BE49-F238E27FC236}">
                <a16:creationId xmlns:a16="http://schemas.microsoft.com/office/drawing/2014/main" id="{053C1E3B-7196-4A80-AA5D-24FB30842239}"/>
              </a:ext>
            </a:extLst>
          </p:cNvPr>
          <p:cNvSpPr>
            <a:spLocks/>
          </p:cNvSpPr>
          <p:nvPr/>
        </p:nvSpPr>
        <p:spPr bwMode="auto">
          <a:xfrm rot="-10028271">
            <a:off x="6291263" y="4518025"/>
            <a:ext cx="215900" cy="609600"/>
          </a:xfrm>
          <a:custGeom>
            <a:avLst/>
            <a:gdLst>
              <a:gd name="T0" fmla="*/ 0 w 192"/>
              <a:gd name="T1" fmla="*/ 2147483646 h 384"/>
              <a:gd name="T2" fmla="*/ 2147483646 w 192"/>
              <a:gd name="T3" fmla="*/ 2147483646 h 384"/>
              <a:gd name="T4" fmla="*/ 2147483646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cubicBezTo>
                  <a:pt x="8" y="320"/>
                  <a:pt x="16" y="256"/>
                  <a:pt x="48" y="192"/>
                </a:cubicBezTo>
                <a:cubicBezTo>
                  <a:pt x="80" y="128"/>
                  <a:pt x="136" y="64"/>
                  <a:pt x="192" y="0"/>
                </a:cubicBezTo>
              </a:path>
            </a:pathLst>
          </a:custGeom>
          <a:noFill/>
          <a:ln w="57150">
            <a:solidFill>
              <a:srgbClr val="FC5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8" name="Freeform 48">
            <a:extLst>
              <a:ext uri="{FF2B5EF4-FFF2-40B4-BE49-F238E27FC236}">
                <a16:creationId xmlns:a16="http://schemas.microsoft.com/office/drawing/2014/main" id="{7383C33C-FFAB-4AF0-9EBD-6EFD5C523F05}"/>
              </a:ext>
            </a:extLst>
          </p:cNvPr>
          <p:cNvSpPr>
            <a:spLocks/>
          </p:cNvSpPr>
          <p:nvPr/>
        </p:nvSpPr>
        <p:spPr bwMode="auto">
          <a:xfrm rot="-10028271">
            <a:off x="6137275" y="5087938"/>
            <a:ext cx="215900" cy="609600"/>
          </a:xfrm>
          <a:custGeom>
            <a:avLst/>
            <a:gdLst>
              <a:gd name="T0" fmla="*/ 0 w 192"/>
              <a:gd name="T1" fmla="*/ 2147483646 h 384"/>
              <a:gd name="T2" fmla="*/ 2147483646 w 192"/>
              <a:gd name="T3" fmla="*/ 2147483646 h 384"/>
              <a:gd name="T4" fmla="*/ 2147483646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cubicBezTo>
                  <a:pt x="8" y="320"/>
                  <a:pt x="16" y="256"/>
                  <a:pt x="48" y="192"/>
                </a:cubicBezTo>
                <a:cubicBezTo>
                  <a:pt x="80" y="128"/>
                  <a:pt x="136" y="64"/>
                  <a:pt x="192" y="0"/>
                </a:cubicBezTo>
              </a:path>
            </a:pathLst>
          </a:custGeom>
          <a:noFill/>
          <a:ln w="57150">
            <a:solidFill>
              <a:srgbClr val="FC5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9" name="Freeform 49">
            <a:extLst>
              <a:ext uri="{FF2B5EF4-FFF2-40B4-BE49-F238E27FC236}">
                <a16:creationId xmlns:a16="http://schemas.microsoft.com/office/drawing/2014/main" id="{55B35718-FCB0-47F4-BD88-13085479EA5D}"/>
              </a:ext>
            </a:extLst>
          </p:cNvPr>
          <p:cNvSpPr>
            <a:spLocks/>
          </p:cNvSpPr>
          <p:nvPr/>
        </p:nvSpPr>
        <p:spPr bwMode="auto">
          <a:xfrm rot="8354261" flipH="1">
            <a:off x="5843588" y="4711700"/>
            <a:ext cx="215900" cy="609600"/>
          </a:xfrm>
          <a:custGeom>
            <a:avLst/>
            <a:gdLst>
              <a:gd name="T0" fmla="*/ 0 w 192"/>
              <a:gd name="T1" fmla="*/ 2147483646 h 384"/>
              <a:gd name="T2" fmla="*/ 2147483646 w 192"/>
              <a:gd name="T3" fmla="*/ 2147483646 h 384"/>
              <a:gd name="T4" fmla="*/ 2147483646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cubicBezTo>
                  <a:pt x="8" y="320"/>
                  <a:pt x="16" y="256"/>
                  <a:pt x="48" y="192"/>
                </a:cubicBezTo>
                <a:cubicBezTo>
                  <a:pt x="80" y="128"/>
                  <a:pt x="136" y="64"/>
                  <a:pt x="192" y="0"/>
                </a:cubicBezTo>
              </a:path>
            </a:pathLst>
          </a:custGeom>
          <a:noFill/>
          <a:ln w="57150">
            <a:solidFill>
              <a:srgbClr val="FC5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90" name="Object 2">
            <a:extLst>
              <a:ext uri="{FF2B5EF4-FFF2-40B4-BE49-F238E27FC236}">
                <a16:creationId xmlns:a16="http://schemas.microsoft.com/office/drawing/2014/main" id="{77C3607C-73CA-4DA7-8FFC-833BCB07A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3357563"/>
          <a:ext cx="291306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6" name="公式" r:id="rId3" imgW="1181075" imgH="571602" progId="Equation.3">
                  <p:embed/>
                </p:oleObj>
              </mc:Choice>
              <mc:Fallback>
                <p:oleObj name="公式" r:id="rId3" imgW="1181075" imgH="571602" progId="Equation.3">
                  <p:embed/>
                  <p:pic>
                    <p:nvPicPr>
                      <p:cNvPr id="35890" name="Object 2">
                        <a:extLst>
                          <a:ext uri="{FF2B5EF4-FFF2-40B4-BE49-F238E27FC236}">
                            <a16:creationId xmlns:a16="http://schemas.microsoft.com/office/drawing/2014/main" id="{77C3607C-73CA-4DA7-8FFC-833BCB07A9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357563"/>
                        <a:ext cx="291306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51">
            <a:extLst>
              <a:ext uri="{FF2B5EF4-FFF2-40B4-BE49-F238E27FC236}">
                <a16:creationId xmlns:a16="http://schemas.microsoft.com/office/drawing/2014/main" id="{D5D59AB9-C8AB-4150-A907-805C937EFD40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3429000"/>
            <a:ext cx="4192587" cy="3024188"/>
            <a:chOff x="2925" y="1888"/>
            <a:chExt cx="2641" cy="1905"/>
          </a:xfrm>
        </p:grpSpPr>
        <p:grpSp>
          <p:nvGrpSpPr>
            <p:cNvPr id="9252" name="Group 52">
              <a:extLst>
                <a:ext uri="{FF2B5EF4-FFF2-40B4-BE49-F238E27FC236}">
                  <a16:creationId xmlns:a16="http://schemas.microsoft.com/office/drawing/2014/main" id="{E5C2F283-F8BD-40CC-955D-4D3BAA752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904"/>
              <a:ext cx="2641" cy="1889"/>
              <a:chOff x="2925" y="151"/>
              <a:chExt cx="2641" cy="1889"/>
            </a:xfrm>
          </p:grpSpPr>
          <p:sp>
            <p:nvSpPr>
              <p:cNvPr id="9254" name="Line 53">
                <a:extLst>
                  <a:ext uri="{FF2B5EF4-FFF2-40B4-BE49-F238E27FC236}">
                    <a16:creationId xmlns:a16="http://schemas.microsoft.com/office/drawing/2014/main" id="{079D1DE4-59F9-4D8C-9421-2DE572B7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6" y="272"/>
                <a:ext cx="0" cy="1519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55" name="Line 54">
                <a:extLst>
                  <a:ext uri="{FF2B5EF4-FFF2-40B4-BE49-F238E27FC236}">
                    <a16:creationId xmlns:a16="http://schemas.microsoft.com/office/drawing/2014/main" id="{D4046636-4A5D-457F-8FFF-1BE4DCD63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5" y="1784"/>
                <a:ext cx="1519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56" name="Text Box 55">
                <a:extLst>
                  <a:ext uri="{FF2B5EF4-FFF2-40B4-BE49-F238E27FC236}">
                    <a16:creationId xmlns:a16="http://schemas.microsoft.com/office/drawing/2014/main" id="{B9AF8F4A-5C37-400A-927A-DDF782412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151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b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57" name="Text Box 56">
                <a:extLst>
                  <a:ext uri="{FF2B5EF4-FFF2-40B4-BE49-F238E27FC236}">
                    <a16:creationId xmlns:a16="http://schemas.microsoft.com/office/drawing/2014/main" id="{F31D15E0-4BF5-4A11-AA0F-644789F15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" y="1752"/>
                <a:ext cx="11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0" i="1">
                    <a:solidFill>
                      <a:schemeClr val="bg1"/>
                    </a:solidFill>
                  </a:rPr>
                  <a:t>V</a:t>
                </a:r>
                <a:r>
                  <a:rPr lang="zh-CN" altLang="en-US">
                    <a:solidFill>
                      <a:schemeClr val="bg1"/>
                    </a:solidFill>
                  </a:rPr>
                  <a:t>（</a:t>
                </a:r>
                <a:r>
                  <a:rPr lang="en-US" altLang="zh-CN" b="0">
                    <a:solidFill>
                      <a:schemeClr val="bg1"/>
                    </a:solidFill>
                  </a:rPr>
                  <a:t>10</a:t>
                </a:r>
                <a:r>
                  <a:rPr lang="en-US" altLang="zh-CN" b="0" baseline="50000">
                    <a:solidFill>
                      <a:schemeClr val="bg1"/>
                    </a:solidFill>
                  </a:rPr>
                  <a:t>-3 </a:t>
                </a:r>
                <a:r>
                  <a:rPr lang="en-US" altLang="zh-CN" b="0">
                    <a:solidFill>
                      <a:schemeClr val="bg1"/>
                    </a:solidFill>
                  </a:rPr>
                  <a:t>m</a:t>
                </a:r>
                <a:r>
                  <a:rPr lang="en-US" altLang="zh-CN" b="0" baseline="50000">
                    <a:solidFill>
                      <a:schemeClr val="bg1"/>
                    </a:solidFill>
                  </a:rPr>
                  <a:t>3</a:t>
                </a:r>
                <a:r>
                  <a:rPr lang="zh-CN" altLang="en-US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9258" name="Text Box 57">
                <a:extLst>
                  <a:ext uri="{FF2B5EF4-FFF2-40B4-BE49-F238E27FC236}">
                    <a16:creationId xmlns:a16="http://schemas.microsoft.com/office/drawing/2014/main" id="{217B3BD0-F6DB-4A95-A011-2B25C9D542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5" y="173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b="0" i="1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sp>
          <p:nvSpPr>
            <p:cNvPr id="9253" name="Rectangle 58">
              <a:extLst>
                <a:ext uri="{FF2B5EF4-FFF2-40B4-BE49-F238E27FC236}">
                  <a16:creationId xmlns:a16="http://schemas.microsoft.com/office/drawing/2014/main" id="{020B6F96-E68F-40C0-83DE-21CFEBAB2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888"/>
              <a:ext cx="10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bg1"/>
                  </a:solidFill>
                </a:rPr>
                <a:t>p</a:t>
              </a:r>
              <a:r>
                <a:rPr lang="zh-CN" altLang="en-US" b="0">
                  <a:solidFill>
                    <a:schemeClr val="bg1"/>
                  </a:solidFill>
                </a:rPr>
                <a:t>（</a:t>
              </a:r>
              <a:r>
                <a:rPr lang="en-US" altLang="zh-CN" b="0">
                  <a:solidFill>
                    <a:schemeClr val="bg1"/>
                  </a:solidFill>
                </a:rPr>
                <a:t>10</a:t>
              </a:r>
              <a:r>
                <a:rPr lang="en-US" altLang="zh-CN" b="0" baseline="50000">
                  <a:solidFill>
                    <a:schemeClr val="bg1"/>
                  </a:solidFill>
                </a:rPr>
                <a:t>3</a:t>
              </a:r>
              <a:r>
                <a:rPr lang="en-US" altLang="zh-CN" b="0">
                  <a:solidFill>
                    <a:schemeClr val="bg1"/>
                  </a:solidFill>
                </a:rPr>
                <a:t> R</a:t>
              </a:r>
              <a:r>
                <a:rPr lang="zh-CN" altLang="en-US" b="0">
                  <a:solidFill>
                    <a:schemeClr val="bg1"/>
                  </a:solidFill>
                </a:rPr>
                <a:t>）</a:t>
              </a:r>
            </a:p>
          </p:txBody>
        </p:sp>
      </p:grpSp>
      <p:sp>
        <p:nvSpPr>
          <p:cNvPr id="9241" name="Text Box 59">
            <a:extLst>
              <a:ext uri="{FF2B5EF4-FFF2-40B4-BE49-F238E27FC236}">
                <a16:creationId xmlns:a16="http://schemas.microsoft.com/office/drawing/2014/main" id="{07BCD9B3-295F-42C6-8B80-DCDBB1F9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44370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>
              <a:solidFill>
                <a:schemeClr val="bg1"/>
              </a:solidFill>
            </a:endParaRPr>
          </a:p>
        </p:txBody>
      </p:sp>
      <p:sp>
        <p:nvSpPr>
          <p:cNvPr id="35900" name="Text Box 60">
            <a:extLst>
              <a:ext uri="{FF2B5EF4-FFF2-40B4-BE49-F238E27FC236}">
                <a16:creationId xmlns:a16="http://schemas.microsoft.com/office/drawing/2014/main" id="{E5F9D2DC-15A1-4062-93CE-F319FAF0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852738"/>
            <a:ext cx="4075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 </a:t>
            </a:r>
            <a:r>
              <a:rPr lang="en-US" altLang="zh-CN" sz="2800" i="1">
                <a:solidFill>
                  <a:srgbClr val="66FFFF"/>
                </a:solidFill>
              </a:rPr>
              <a:t>ab </a:t>
            </a:r>
            <a:r>
              <a:rPr lang="zh-CN" altLang="en-US">
                <a:solidFill>
                  <a:schemeClr val="bg1"/>
                </a:solidFill>
              </a:rPr>
              <a:t>是等温膨胀过程</a:t>
            </a:r>
          </a:p>
        </p:txBody>
      </p:sp>
      <p:sp>
        <p:nvSpPr>
          <p:cNvPr id="9243" name="Text Box 61">
            <a:extLst>
              <a:ext uri="{FF2B5EF4-FFF2-40B4-BE49-F238E27FC236}">
                <a16:creationId xmlns:a16="http://schemas.microsoft.com/office/drawing/2014/main" id="{4B7D7691-69D7-4F69-B166-0D75CC98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5445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>
              <a:solidFill>
                <a:schemeClr val="bg1"/>
              </a:solidFill>
            </a:endParaRPr>
          </a:p>
        </p:txBody>
      </p:sp>
      <p:sp>
        <p:nvSpPr>
          <p:cNvPr id="35902" name="Text Box 62">
            <a:extLst>
              <a:ext uri="{FF2B5EF4-FFF2-40B4-BE49-F238E27FC236}">
                <a16:creationId xmlns:a16="http://schemas.microsoft.com/office/drawing/2014/main" id="{26339FD8-601A-4205-81A7-FB18D04AA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4857750"/>
            <a:ext cx="3552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66FFFF"/>
                </a:solidFill>
              </a:rPr>
              <a:t>bc </a:t>
            </a:r>
            <a:r>
              <a:rPr lang="zh-CN" altLang="en-US">
                <a:solidFill>
                  <a:schemeClr val="bg1"/>
                </a:solidFill>
              </a:rPr>
              <a:t>是等压压缩过程</a:t>
            </a:r>
          </a:p>
        </p:txBody>
      </p:sp>
      <p:graphicFrame>
        <p:nvGraphicFramePr>
          <p:cNvPr id="35903" name="Object 3">
            <a:extLst>
              <a:ext uri="{FF2B5EF4-FFF2-40B4-BE49-F238E27FC236}">
                <a16:creationId xmlns:a16="http://schemas.microsoft.com/office/drawing/2014/main" id="{7CAB4F49-EC4F-4110-BAC2-1BD2E03CD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502275"/>
          <a:ext cx="2371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7" name="公式" r:id="rId5" imgW="1085965" imgH="171450" progId="Equation.3">
                  <p:embed/>
                </p:oleObj>
              </mc:Choice>
              <mc:Fallback>
                <p:oleObj name="公式" r:id="rId5" imgW="1085965" imgH="171450" progId="Equation.3">
                  <p:embed/>
                  <p:pic>
                    <p:nvPicPr>
                      <p:cNvPr id="35903" name="Object 3">
                        <a:extLst>
                          <a:ext uri="{FF2B5EF4-FFF2-40B4-BE49-F238E27FC236}">
                            <a16:creationId xmlns:a16="http://schemas.microsoft.com/office/drawing/2014/main" id="{7CAB4F49-EC4F-4110-BAC2-1BD2E03CD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502275"/>
                        <a:ext cx="23717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04" name="Text Box 64">
            <a:extLst>
              <a:ext uri="{FF2B5EF4-FFF2-40B4-BE49-F238E27FC236}">
                <a16:creationId xmlns:a16="http://schemas.microsoft.com/office/drawing/2014/main" id="{1D90ADA8-5E3B-4D8B-8773-98D025910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286000"/>
            <a:ext cx="178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en-US" altLang="zh-CN" i="1">
                <a:solidFill>
                  <a:srgbClr val="FFFF00"/>
                </a:solidFill>
              </a:rPr>
              <a:t>p</a:t>
            </a:r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i="1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图 </a:t>
            </a:r>
          </a:p>
        </p:txBody>
      </p:sp>
      <p:graphicFrame>
        <p:nvGraphicFramePr>
          <p:cNvPr id="3" name="Object 65">
            <a:extLst>
              <a:ext uri="{FF2B5EF4-FFF2-40B4-BE49-F238E27FC236}">
                <a16:creationId xmlns:a16="http://schemas.microsoft.com/office/drawing/2014/main" id="{1E6CCFF3-741B-4B8C-95BE-67ED2EC5A0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5500688"/>
          <a:ext cx="12858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8" name="公式" r:id="rId7" imgW="514388" imgH="114198" progId="Equation.3">
                  <p:embed/>
                </p:oleObj>
              </mc:Choice>
              <mc:Fallback>
                <p:oleObj name="公式" r:id="rId7" imgW="514388" imgH="114198" progId="Equation.3">
                  <p:embed/>
                  <p:pic>
                    <p:nvPicPr>
                      <p:cNvPr id="3" name="Object 65">
                        <a:extLst>
                          <a:ext uri="{FF2B5EF4-FFF2-40B4-BE49-F238E27FC236}">
                            <a16:creationId xmlns:a16="http://schemas.microsoft.com/office/drawing/2014/main" id="{1E6CCFF3-741B-4B8C-95BE-67ED2EC5A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500688"/>
                        <a:ext cx="12858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5">
            <a:extLst>
              <a:ext uri="{FF2B5EF4-FFF2-40B4-BE49-F238E27FC236}">
                <a16:creationId xmlns:a16="http://schemas.microsoft.com/office/drawing/2014/main" id="{B14A7688-D62E-4FA4-9C69-E23B6000E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6215063"/>
          <a:ext cx="23574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9" name="公式" r:id="rId9" imgW="1047737" imgH="161959" progId="Equation.3">
                  <p:embed/>
                </p:oleObj>
              </mc:Choice>
              <mc:Fallback>
                <p:oleObj name="公式" r:id="rId9" imgW="1047737" imgH="161959" progId="Equation.3">
                  <p:embed/>
                  <p:pic>
                    <p:nvPicPr>
                      <p:cNvPr id="36867" name="Object 5">
                        <a:extLst>
                          <a:ext uri="{FF2B5EF4-FFF2-40B4-BE49-F238E27FC236}">
                            <a16:creationId xmlns:a16="http://schemas.microsoft.com/office/drawing/2014/main" id="{B14A7688-D62E-4FA4-9C69-E23B6000E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6215063"/>
                        <a:ext cx="23574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任意多边形 66">
            <a:extLst>
              <a:ext uri="{FF2B5EF4-FFF2-40B4-BE49-F238E27FC236}">
                <a16:creationId xmlns:a16="http://schemas.microsoft.com/office/drawing/2014/main" id="{7DCF221F-21D4-415C-8A76-729FA0948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5930900"/>
            <a:ext cx="327025" cy="498475"/>
          </a:xfrm>
          <a:custGeom>
            <a:avLst/>
            <a:gdLst>
              <a:gd name="T0" fmla="*/ 0 w 327171"/>
              <a:gd name="T1" fmla="*/ 457471 h 499144"/>
              <a:gd name="T2" fmla="*/ 173592 w 327171"/>
              <a:gd name="T3" fmla="*/ 401291 h 499144"/>
              <a:gd name="T4" fmla="*/ 322387 w 327171"/>
              <a:gd name="T5" fmla="*/ 0 h 499144"/>
              <a:gd name="T6" fmla="*/ 0 60000 65536"/>
              <a:gd name="T7" fmla="*/ 0 60000 65536"/>
              <a:gd name="T8" fmla="*/ 0 60000 65536"/>
              <a:gd name="T9" fmla="*/ 0 w 327171"/>
              <a:gd name="T10" fmla="*/ 0 h 499144"/>
              <a:gd name="T11" fmla="*/ 327171 w 327171"/>
              <a:gd name="T12" fmla="*/ 499144 h 499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7171" h="499144">
                <a:moveTo>
                  <a:pt x="0" y="478172"/>
                </a:moveTo>
                <a:cubicBezTo>
                  <a:pt x="60820" y="488658"/>
                  <a:pt x="121641" y="499144"/>
                  <a:pt x="176169" y="419449"/>
                </a:cubicBezTo>
                <a:cubicBezTo>
                  <a:pt x="230697" y="339754"/>
                  <a:pt x="278934" y="169877"/>
                  <a:pt x="327171" y="0"/>
                </a:cubicBezTo>
              </a:path>
            </a:pathLst>
          </a:custGeom>
          <a:noFill/>
          <a:ln w="444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0" name="灯片编号占位符 1">
            <a:extLst>
              <a:ext uri="{FF2B5EF4-FFF2-40B4-BE49-F238E27FC236}">
                <a16:creationId xmlns:a16="http://schemas.microsoft.com/office/drawing/2014/main" id="{58840EA2-6596-4CCA-9B3C-941604A71F8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140C1D-F052-476C-B364-7A2DC491E053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69" name="Text Box 64">
            <a:extLst>
              <a:ext uri="{FF2B5EF4-FFF2-40B4-BE49-F238E27FC236}">
                <a16:creationId xmlns:a16="http://schemas.microsoft.com/office/drawing/2014/main" id="{7D0BBDA1-1A56-408D-B312-7088EFF50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2286000"/>
            <a:ext cx="178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正循环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/>
      <p:bldP spid="35844" grpId="0" autoUpdateAnimBg="0"/>
      <p:bldP spid="35845" grpId="0"/>
      <p:bldP spid="35846" grpId="0"/>
      <p:bldP spid="35864" grpId="0"/>
      <p:bldP spid="35865" grpId="0"/>
      <p:bldP spid="35875" grpId="0"/>
      <p:bldP spid="35900" grpId="0" autoUpdateAnimBg="0"/>
      <p:bldP spid="35902" grpId="0" autoUpdateAnimBg="0"/>
      <p:bldP spid="35904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C14C801B-F1D7-4225-8039-64752DB1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714375"/>
            <a:ext cx="3295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</a:rPr>
              <a:t>ca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是等体升压过程</a:t>
            </a:r>
          </a:p>
        </p:txBody>
      </p:sp>
      <p:graphicFrame>
        <p:nvGraphicFramePr>
          <p:cNvPr id="36867" name="Object 2">
            <a:extLst>
              <a:ext uri="{FF2B5EF4-FFF2-40B4-BE49-F238E27FC236}">
                <a16:creationId xmlns:a16="http://schemas.microsoft.com/office/drawing/2014/main" id="{EC1438A3-631A-4CB0-BD1E-D51D94A67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304925"/>
          <a:ext cx="36179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1" name="公式" r:id="rId3" imgW="1447749" imgH="161959" progId="Equation.3">
                  <p:embed/>
                </p:oleObj>
              </mc:Choice>
              <mc:Fallback>
                <p:oleObj name="公式" r:id="rId3" imgW="1447749" imgH="161959" progId="Equation.3">
                  <p:embed/>
                  <p:pic>
                    <p:nvPicPr>
                      <p:cNvPr id="36867" name="Object 2">
                        <a:extLst>
                          <a:ext uri="{FF2B5EF4-FFF2-40B4-BE49-F238E27FC236}">
                            <a16:creationId xmlns:a16="http://schemas.microsoft.com/office/drawing/2014/main" id="{EC1438A3-631A-4CB0-BD1E-D51D94A67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304925"/>
                        <a:ext cx="36179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>
            <a:extLst>
              <a:ext uri="{FF2B5EF4-FFF2-40B4-BE49-F238E27FC236}">
                <a16:creationId xmlns:a16="http://schemas.microsoft.com/office/drawing/2014/main" id="{3E1615BE-2702-4254-B916-F996D45E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4940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>
              <a:solidFill>
                <a:schemeClr val="bg1"/>
              </a:solidFill>
            </a:endParaRP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E3B9C5D-DD19-4356-AC60-6DEC6012C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68525"/>
            <a:ext cx="401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循环过程中系统吸热</a:t>
            </a:r>
          </a:p>
        </p:txBody>
      </p:sp>
      <p:graphicFrame>
        <p:nvGraphicFramePr>
          <p:cNvPr id="36870" name="Object 3">
            <a:extLst>
              <a:ext uri="{FF2B5EF4-FFF2-40B4-BE49-F238E27FC236}">
                <a16:creationId xmlns:a16="http://schemas.microsoft.com/office/drawing/2014/main" id="{3828EEF7-77CF-436F-A7E8-D94E43B51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475" y="2892425"/>
          <a:ext cx="5835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2" name="公式" r:id="rId5" imgW="5867451" imgH="361882" progId="Equation.3">
                  <p:embed/>
                </p:oleObj>
              </mc:Choice>
              <mc:Fallback>
                <p:oleObj name="公式" r:id="rId5" imgW="5867451" imgH="361882" progId="Equation.3">
                  <p:embed/>
                  <p:pic>
                    <p:nvPicPr>
                      <p:cNvPr id="36870" name="Object 3">
                        <a:extLst>
                          <a:ext uri="{FF2B5EF4-FFF2-40B4-BE49-F238E27FC236}">
                            <a16:creationId xmlns:a16="http://schemas.microsoft.com/office/drawing/2014/main" id="{3828EEF7-77CF-436F-A7E8-D94E43B51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892425"/>
                        <a:ext cx="5835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>
            <a:extLst>
              <a:ext uri="{FF2B5EF4-FFF2-40B4-BE49-F238E27FC236}">
                <a16:creationId xmlns:a16="http://schemas.microsoft.com/office/drawing/2014/main" id="{073323E3-B20B-4EC6-9DCC-C688B9EA9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36950"/>
            <a:ext cx="487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循环过程中系统放热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6872" name="Object 4">
            <a:extLst>
              <a:ext uri="{FF2B5EF4-FFF2-40B4-BE49-F238E27FC236}">
                <a16:creationId xmlns:a16="http://schemas.microsoft.com/office/drawing/2014/main" id="{8B8AF335-F365-4E6D-A0CE-5B6D31BA9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4113213"/>
          <a:ext cx="2436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3" name="公式" r:id="rId7" imgW="2400376" imgH="390661" progId="Equation.3">
                  <p:embed/>
                </p:oleObj>
              </mc:Choice>
              <mc:Fallback>
                <p:oleObj name="公式" r:id="rId7" imgW="2400376" imgH="390661" progId="Equation.3">
                  <p:embed/>
                  <p:pic>
                    <p:nvPicPr>
                      <p:cNvPr id="36872" name="Object 4">
                        <a:extLst>
                          <a:ext uri="{FF2B5EF4-FFF2-40B4-BE49-F238E27FC236}">
                            <a16:creationId xmlns:a16="http://schemas.microsoft.com/office/drawing/2014/main" id="{8B8AF335-F365-4E6D-A0CE-5B6D31BA9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113213"/>
                        <a:ext cx="2436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5">
            <a:extLst>
              <a:ext uri="{FF2B5EF4-FFF2-40B4-BE49-F238E27FC236}">
                <a16:creationId xmlns:a16="http://schemas.microsoft.com/office/drawing/2014/main" id="{885BA807-4317-4727-AA23-C79BDE332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5121275"/>
          <a:ext cx="4422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4" name="公式" r:id="rId9" imgW="4343553" imgH="847759" progId="Equation.3">
                  <p:embed/>
                </p:oleObj>
              </mc:Choice>
              <mc:Fallback>
                <p:oleObj name="公式" r:id="rId9" imgW="4343553" imgH="847759" progId="Equation.3">
                  <p:embed/>
                  <p:pic>
                    <p:nvPicPr>
                      <p:cNvPr id="36873" name="Object 5">
                        <a:extLst>
                          <a:ext uri="{FF2B5EF4-FFF2-40B4-BE49-F238E27FC236}">
                            <a16:creationId xmlns:a16="http://schemas.microsoft.com/office/drawing/2014/main" id="{885BA807-4317-4727-AA23-C79BDE332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5121275"/>
                        <a:ext cx="4422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>
            <a:extLst>
              <a:ext uri="{FF2B5EF4-FFF2-40B4-BE49-F238E27FC236}">
                <a16:creationId xmlns:a16="http://schemas.microsoft.com/office/drawing/2014/main" id="{A1BC04C0-0B1B-4B0C-A59A-7F9438C92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46529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>
              <a:solidFill>
                <a:schemeClr val="bg1"/>
              </a:solidFill>
            </a:endParaRP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6BFC385A-74D4-42AF-927C-D0D4D69A6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89475"/>
            <a:ext cx="350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此循环效率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4A9A7CAA-65E5-4B65-AF5A-7CFB4223D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4513" y="1357313"/>
          <a:ext cx="11620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5" name="公式" r:id="rId11" imgW="428759" imgH="114198" progId="Equation.3">
                  <p:embed/>
                </p:oleObj>
              </mc:Choice>
              <mc:Fallback>
                <p:oleObj name="公式" r:id="rId11" imgW="428759" imgH="114198" progId="Equation.3">
                  <p:embed/>
                  <p:pic>
                    <p:nvPicPr>
                      <p:cNvPr id="2" name="Object 12">
                        <a:extLst>
                          <a:ext uri="{FF2B5EF4-FFF2-40B4-BE49-F238E27FC236}">
                            <a16:creationId xmlns:a16="http://schemas.microsoft.com/office/drawing/2014/main" id="{4A9A7CAA-65E5-4B65-AF5A-7CFB4223D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1357313"/>
                        <a:ext cx="11620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灯片编号占位符 1">
            <a:extLst>
              <a:ext uri="{FF2B5EF4-FFF2-40B4-BE49-F238E27FC236}">
                <a16:creationId xmlns:a16="http://schemas.microsoft.com/office/drawing/2014/main" id="{C1AFBF18-2C8D-4707-8E62-828D587B4EB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539074-D330-4C9D-BCBE-A9ECA43495E2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9" grpId="0"/>
      <p:bldP spid="36871" grpId="0"/>
      <p:bldP spid="368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>
            <a:extLst>
              <a:ext uri="{FF2B5EF4-FFF2-40B4-BE49-F238E27FC236}">
                <a16:creationId xmlns:a16="http://schemas.microsoft.com/office/drawing/2014/main" id="{9ABE5F7F-B9AD-4EE8-B69F-1B32078C4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7338" y="2760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  <a:ea typeface="仿宋_GB2312"/>
              <a:cs typeface="仿宋_GB2312"/>
            </a:endParaRPr>
          </a:p>
        </p:txBody>
      </p:sp>
      <p:sp>
        <p:nvSpPr>
          <p:cNvPr id="11267" name="Rectangle 12">
            <a:extLst>
              <a:ext uri="{FF2B5EF4-FFF2-40B4-BE49-F238E27FC236}">
                <a16:creationId xmlns:a16="http://schemas.microsoft.com/office/drawing/2014/main" id="{B5990F47-866D-4543-9B05-AD50CC90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7338" y="2760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  <a:ea typeface="仿宋_GB2312"/>
              <a:cs typeface="仿宋_GB2312"/>
            </a:endParaRPr>
          </a:p>
        </p:txBody>
      </p:sp>
      <p:sp>
        <p:nvSpPr>
          <p:cNvPr id="11268" name="Rectangle 15">
            <a:extLst>
              <a:ext uri="{FF2B5EF4-FFF2-40B4-BE49-F238E27FC236}">
                <a16:creationId xmlns:a16="http://schemas.microsoft.com/office/drawing/2014/main" id="{2ADBAE9A-5866-4A38-93E1-C0E83261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7338" y="2760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  <a:ea typeface="仿宋_GB2312"/>
              <a:cs typeface="仿宋_GB2312"/>
            </a:endParaRPr>
          </a:p>
        </p:txBody>
      </p:sp>
      <p:sp>
        <p:nvSpPr>
          <p:cNvPr id="11269" name="Rectangle 18">
            <a:extLst>
              <a:ext uri="{FF2B5EF4-FFF2-40B4-BE49-F238E27FC236}">
                <a16:creationId xmlns:a16="http://schemas.microsoft.com/office/drawing/2014/main" id="{596C5801-E068-42C8-BD7F-1D2B6DD2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7338" y="2760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  <a:ea typeface="仿宋_GB2312"/>
              <a:cs typeface="仿宋_GB2312"/>
            </a:endParaRPr>
          </a:p>
        </p:txBody>
      </p:sp>
      <p:sp>
        <p:nvSpPr>
          <p:cNvPr id="164887" name="Text Box 23">
            <a:extLst>
              <a:ext uri="{FF2B5EF4-FFF2-40B4-BE49-F238E27FC236}">
                <a16:creationId xmlns:a16="http://schemas.microsoft.com/office/drawing/2014/main" id="{91864613-4F22-4D3D-8AE2-DEE4701E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177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计算热机的效率与致冷机的致冷系数是与工程实践相关的问题，处理这类问题的一般</a:t>
            </a:r>
            <a:r>
              <a:rPr kumimoji="0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思路</a:t>
            </a: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是：</a:t>
            </a:r>
          </a:p>
        </p:txBody>
      </p:sp>
      <p:sp>
        <p:nvSpPr>
          <p:cNvPr id="164888" name="Rectangle 24">
            <a:extLst>
              <a:ext uri="{FF2B5EF4-FFF2-40B4-BE49-F238E27FC236}">
                <a16:creationId xmlns:a16="http://schemas.microsoft.com/office/drawing/2014/main" id="{00E4B4BE-7B9B-4B73-93D9-0A9DCDC83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314450"/>
            <a:ext cx="6011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(1)</a:t>
            </a:r>
            <a:r>
              <a:rPr kumimoji="0" lang="en-US" altLang="zh-CN">
                <a:solidFill>
                  <a:srgbClr val="00FF00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根据循环过程作出该循环的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kumimoji="0" lang="en-US" altLang="zh-CN" i="1">
                <a:solidFill>
                  <a:srgbClr val="FFCC66"/>
                </a:solidFill>
                <a:ea typeface="楷体_GB2312" pitchFamily="49" charset="-122"/>
              </a:rPr>
              <a:t>p-V </a:t>
            </a: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图；</a:t>
            </a:r>
          </a:p>
        </p:txBody>
      </p:sp>
      <p:sp>
        <p:nvSpPr>
          <p:cNvPr id="164889" name="Rectangle 25">
            <a:extLst>
              <a:ext uri="{FF2B5EF4-FFF2-40B4-BE49-F238E27FC236}">
                <a16:creationId xmlns:a16="http://schemas.microsoft.com/office/drawing/2014/main" id="{FCBB619E-4EAF-4CD3-A65E-4BA00C231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917700"/>
            <a:ext cx="680824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solidFill>
                  <a:schemeClr val="bg1"/>
                </a:solidFill>
                <a:ea typeface="楷体_GB2312" pitchFamily="49" charset="-122"/>
              </a:rPr>
              <a:t>(2)</a:t>
            </a:r>
            <a:r>
              <a:rPr kumimoji="0" lang="en-US" altLang="zh-CN" dirty="0">
                <a:solidFill>
                  <a:srgbClr val="00FF00"/>
                </a:solidFill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一般热机的循环效率                         ；</a:t>
            </a:r>
            <a:r>
              <a:rPr kumimoji="0" lang="en-US" altLang="zh-CN" sz="1800" b="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64890" name="Object 26">
            <a:extLst>
              <a:ext uri="{FF2B5EF4-FFF2-40B4-BE49-F238E27FC236}">
                <a16:creationId xmlns:a16="http://schemas.microsoft.com/office/drawing/2014/main" id="{840E3C20-9958-4B27-82BB-F964ACFB1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6850" y="1785938"/>
          <a:ext cx="18510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58" name="公式" r:id="rId3" imgW="1990578" imgH="733561" progId="Equation.3">
                  <p:embed/>
                </p:oleObj>
              </mc:Choice>
              <mc:Fallback>
                <p:oleObj name="公式" r:id="rId3" imgW="1990578" imgH="733561" progId="Equation.3">
                  <p:embed/>
                  <p:pic>
                    <p:nvPicPr>
                      <p:cNvPr id="164890" name="Object 26">
                        <a:extLst>
                          <a:ext uri="{FF2B5EF4-FFF2-40B4-BE49-F238E27FC236}">
                            <a16:creationId xmlns:a16="http://schemas.microsoft.com/office/drawing/2014/main" id="{840E3C20-9958-4B27-82BB-F964ACFB1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1785938"/>
                        <a:ext cx="18510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1" name="Rectangle 27">
            <a:extLst>
              <a:ext uri="{FF2B5EF4-FFF2-40B4-BE49-F238E27FC236}">
                <a16:creationId xmlns:a16="http://schemas.microsoft.com/office/drawing/2014/main" id="{CF97B777-2431-4B90-9336-68ED1D6A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660650"/>
            <a:ext cx="659564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一般致冷机的致冷系数                          ；</a:t>
            </a:r>
            <a:r>
              <a:rPr kumimoji="0" lang="en-US" altLang="zh-CN" sz="1800" b="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64892" name="Object 28">
            <a:extLst>
              <a:ext uri="{FF2B5EF4-FFF2-40B4-BE49-F238E27FC236}">
                <a16:creationId xmlns:a16="http://schemas.microsoft.com/office/drawing/2014/main" id="{DD44EF02-6CF4-4A5C-92CD-98F6783E9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9575" y="2565400"/>
          <a:ext cx="20891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59" name="公式" r:id="rId5" imgW="1181075" imgH="361882" progId="Equation.3">
                  <p:embed/>
                </p:oleObj>
              </mc:Choice>
              <mc:Fallback>
                <p:oleObj name="公式" r:id="rId5" imgW="1181075" imgH="361882" progId="Equation.3">
                  <p:embed/>
                  <p:pic>
                    <p:nvPicPr>
                      <p:cNvPr id="164892" name="Object 28">
                        <a:extLst>
                          <a:ext uri="{FF2B5EF4-FFF2-40B4-BE49-F238E27FC236}">
                            <a16:creationId xmlns:a16="http://schemas.microsoft.com/office/drawing/2014/main" id="{DD44EF02-6CF4-4A5C-92CD-98F6783E9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565400"/>
                        <a:ext cx="20891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Text Box 5">
            <a:extLst>
              <a:ext uri="{FF2B5EF4-FFF2-40B4-BE49-F238E27FC236}">
                <a16:creationId xmlns:a16="http://schemas.microsoft.com/office/drawing/2014/main" id="{E8FF3CAC-B790-4FD0-82C7-26E0EE991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3235325"/>
            <a:ext cx="813593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4013" indent="-35401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根据题设条件，计算出循环过程中吸收的热量</a:t>
            </a: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﹑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放出的热量及作功的数值（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绝对值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）；</a:t>
            </a:r>
            <a:endParaRPr kumimoji="0"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5907" name="Text Box 19">
            <a:extLst>
              <a:ext uri="{FF2B5EF4-FFF2-40B4-BE49-F238E27FC236}">
                <a16:creationId xmlns:a16="http://schemas.microsoft.com/office/drawing/2014/main" id="{4DC0650C-A92B-4EF8-8038-82FAF606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4175125"/>
            <a:ext cx="81359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4013" indent="-35401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(4)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计算循环效率和致冷系数，根据实际情况选用</a:t>
            </a:r>
            <a:r>
              <a:rPr kumimoji="0" lang="en-US" altLang="zh-CN" i="1">
                <a:solidFill>
                  <a:srgbClr val="FFCC66"/>
                </a:solidFill>
                <a:ea typeface="楷体_GB2312" pitchFamily="49" charset="-122"/>
              </a:rPr>
              <a:t>η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或</a:t>
            </a:r>
            <a:r>
              <a:rPr kumimoji="0" lang="en-US" altLang="zh-CN" i="1">
                <a:solidFill>
                  <a:srgbClr val="FFCC66"/>
                </a:solidFill>
                <a:ea typeface="楷体_GB2312" pitchFamily="49" charset="-122"/>
              </a:rPr>
              <a:t>w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的不同表达式</a:t>
            </a:r>
            <a:r>
              <a:rPr kumimoji="0"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0" lang="en-US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5910" name="Text Box 22">
            <a:extLst>
              <a:ext uri="{FF2B5EF4-FFF2-40B4-BE49-F238E27FC236}">
                <a16:creationId xmlns:a16="http://schemas.microsoft.com/office/drawing/2014/main" id="{FB99BC6D-A9FF-4E76-A6AC-9474D54B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059363"/>
            <a:ext cx="71993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Clr>
                <a:srgbClr val="00FF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如果吸热 </a:t>
            </a:r>
            <a:r>
              <a:rPr kumimoji="0" lang="en-US" altLang="zh-CN" i="1">
                <a:solidFill>
                  <a:srgbClr val="FFCC66"/>
                </a:solidFill>
                <a:ea typeface="楷体_GB2312" pitchFamily="49" charset="-122"/>
              </a:rPr>
              <a:t>Q</a:t>
            </a:r>
            <a:r>
              <a:rPr kumimoji="0" lang="en-US" altLang="zh-CN" baseline="-25000">
                <a:solidFill>
                  <a:srgbClr val="FFCC66"/>
                </a:solidFill>
                <a:ea typeface="楷体_GB2312" pitchFamily="49" charset="-122"/>
              </a:rPr>
              <a:t>1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和放热 </a:t>
            </a:r>
            <a:r>
              <a:rPr kumimoji="0" lang="en-US" altLang="zh-CN" i="1">
                <a:solidFill>
                  <a:srgbClr val="FFCC66"/>
                </a:solidFill>
                <a:ea typeface="楷体_GB2312" pitchFamily="49" charset="-122"/>
              </a:rPr>
              <a:t>Q</a:t>
            </a:r>
            <a:r>
              <a:rPr kumimoji="0" lang="en-US" altLang="zh-CN" baseline="-25000">
                <a:solidFill>
                  <a:srgbClr val="FFCC66"/>
                </a:solidFill>
                <a:ea typeface="楷体_GB2312" pitchFamily="49" charset="-122"/>
              </a:rPr>
              <a:t>2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容易求出，选用</a:t>
            </a:r>
          </a:p>
        </p:txBody>
      </p:sp>
      <p:graphicFrame>
        <p:nvGraphicFramePr>
          <p:cNvPr id="165912" name="Object 24">
            <a:extLst>
              <a:ext uri="{FF2B5EF4-FFF2-40B4-BE49-F238E27FC236}">
                <a16:creationId xmlns:a16="http://schemas.microsoft.com/office/drawing/2014/main" id="{566B4C4F-4168-46F9-A0EC-6E87CFCD7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5059363"/>
          <a:ext cx="14239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0" name="公式" r:id="rId7" imgW="1371600" imgH="733561" progId="Equation.3">
                  <p:embed/>
                </p:oleObj>
              </mc:Choice>
              <mc:Fallback>
                <p:oleObj name="公式" r:id="rId7" imgW="1371600" imgH="733561" progId="Equation.3">
                  <p:embed/>
                  <p:pic>
                    <p:nvPicPr>
                      <p:cNvPr id="165912" name="Object 24">
                        <a:extLst>
                          <a:ext uri="{FF2B5EF4-FFF2-40B4-BE49-F238E27FC236}">
                            <a16:creationId xmlns:a16="http://schemas.microsoft.com/office/drawing/2014/main" id="{566B4C4F-4168-46F9-A0EC-6E87CFCD7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5059363"/>
                        <a:ext cx="142398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3" name="Text Box 25">
            <a:extLst>
              <a:ext uri="{FF2B5EF4-FFF2-40B4-BE49-F238E27FC236}">
                <a16:creationId xmlns:a16="http://schemas.microsoft.com/office/drawing/2014/main" id="{4C7E5BE8-9B72-4747-8E8E-70BDAAFB8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707063"/>
            <a:ext cx="799306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  <a:buClr>
                <a:srgbClr val="00FF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如果吸热 </a:t>
            </a:r>
            <a:r>
              <a:rPr kumimoji="0" lang="en-US" altLang="zh-CN" i="1">
                <a:solidFill>
                  <a:srgbClr val="FFCC66"/>
                </a:solidFill>
                <a:ea typeface="楷体_GB2312" pitchFamily="49" charset="-122"/>
              </a:rPr>
              <a:t>Q</a:t>
            </a:r>
            <a:r>
              <a:rPr kumimoji="0" lang="en-US" altLang="zh-CN" baseline="-25000">
                <a:solidFill>
                  <a:srgbClr val="FFCC66"/>
                </a:solidFill>
                <a:ea typeface="楷体_GB2312" pitchFamily="49" charset="-122"/>
              </a:rPr>
              <a:t>1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和对外作功 </a:t>
            </a:r>
            <a:r>
              <a:rPr kumimoji="0" lang="en-US" altLang="zh-CN" i="1">
                <a:solidFill>
                  <a:srgbClr val="FFCC66"/>
                </a:solidFill>
                <a:ea typeface="楷体_GB2312" pitchFamily="49" charset="-122"/>
              </a:rPr>
              <a:t>A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容易求出，就选用</a:t>
            </a:r>
          </a:p>
        </p:txBody>
      </p:sp>
      <p:graphicFrame>
        <p:nvGraphicFramePr>
          <p:cNvPr id="165915" name="Object 27">
            <a:extLst>
              <a:ext uri="{FF2B5EF4-FFF2-40B4-BE49-F238E27FC236}">
                <a16:creationId xmlns:a16="http://schemas.microsoft.com/office/drawing/2014/main" id="{023BF2F7-E8F4-4974-93EA-C6599B21B0C2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7215188" y="57150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1" name="公式" r:id="rId9" imgW="771582" imgH="733561" progId="Equation.3">
                  <p:embed/>
                </p:oleObj>
              </mc:Choice>
              <mc:Fallback>
                <p:oleObj name="公式" r:id="rId9" imgW="771582" imgH="733561" progId="Equation.3">
                  <p:embed/>
                  <p:pic>
                    <p:nvPicPr>
                      <p:cNvPr id="165915" name="Object 27">
                        <a:extLst>
                          <a:ext uri="{FF2B5EF4-FFF2-40B4-BE49-F238E27FC236}">
                            <a16:creationId xmlns:a16="http://schemas.microsoft.com/office/drawing/2014/main" id="{023BF2F7-E8F4-4974-93EA-C6599B21B0C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5715000"/>
                        <a:ext cx="838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灯片编号占位符 1">
            <a:extLst>
              <a:ext uri="{FF2B5EF4-FFF2-40B4-BE49-F238E27FC236}">
                <a16:creationId xmlns:a16="http://schemas.microsoft.com/office/drawing/2014/main" id="{576E9FCA-506F-42B4-BE2E-F9BA954043B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4FBC0E-C9F6-4B36-9A56-1E109338118D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7" grpId="0"/>
      <p:bldP spid="164888" grpId="0"/>
      <p:bldP spid="164889" grpId="0"/>
      <p:bldP spid="164891" grpId="0"/>
      <p:bldP spid="165893" grpId="0"/>
      <p:bldP spid="165907" grpId="0"/>
      <p:bldP spid="165910" grpId="0"/>
      <p:bldP spid="1659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E0745E5-B0B1-4A3B-B737-1C24177AE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2875"/>
            <a:ext cx="8281988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图为逆向斯特林致冷循环的热力学循环原理，该循环由四个过程组成，先把工质由初态 </a:t>
            </a:r>
            <a:r>
              <a:rPr lang="en-US" altLang="zh-CN" dirty="0">
                <a:solidFill>
                  <a:srgbClr val="66FFFF"/>
                </a:solidFill>
                <a:latin typeface="+mn-lt"/>
              </a:rPr>
              <a:t>A (</a:t>
            </a:r>
            <a:r>
              <a:rPr lang="en-US" altLang="zh-CN" i="1" dirty="0">
                <a:solidFill>
                  <a:srgbClr val="66FFFF"/>
                </a:solidFill>
                <a:latin typeface="+mn-lt"/>
              </a:rPr>
              <a:t>V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</a:rPr>
              <a:t>1 </a:t>
            </a:r>
            <a:r>
              <a:rPr lang="en-US" altLang="zh-CN" dirty="0">
                <a:solidFill>
                  <a:srgbClr val="66FFFF"/>
                </a:solidFill>
                <a:latin typeface="+mn-lt"/>
              </a:rPr>
              <a:t>, </a:t>
            </a:r>
            <a:r>
              <a:rPr lang="en-US" altLang="zh-CN" i="1" dirty="0">
                <a:solidFill>
                  <a:srgbClr val="66FFFF"/>
                </a:solidFill>
                <a:latin typeface="+mn-lt"/>
              </a:rPr>
              <a:t>T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</a:rPr>
              <a:t>1</a:t>
            </a:r>
            <a:r>
              <a:rPr lang="en-US" altLang="zh-CN" dirty="0">
                <a:solidFill>
                  <a:srgbClr val="66FFFF"/>
                </a:solidFill>
                <a:latin typeface="+mn-lt"/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等温压缩到 </a:t>
            </a:r>
            <a:r>
              <a:rPr lang="en-US" altLang="zh-CN" dirty="0">
                <a:solidFill>
                  <a:srgbClr val="66FFFF"/>
                </a:solidFill>
                <a:latin typeface="+mn-lt"/>
              </a:rPr>
              <a:t>B (</a:t>
            </a:r>
            <a:r>
              <a:rPr lang="en-US" altLang="zh-CN" i="1" dirty="0">
                <a:solidFill>
                  <a:srgbClr val="66FFFF"/>
                </a:solidFill>
                <a:latin typeface="+mn-lt"/>
              </a:rPr>
              <a:t>V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</a:rPr>
              <a:t>2 </a:t>
            </a:r>
            <a:r>
              <a:rPr lang="en-US" altLang="zh-CN" dirty="0">
                <a:solidFill>
                  <a:srgbClr val="66FFFF"/>
                </a:solidFill>
                <a:latin typeface="+mn-lt"/>
                <a:cs typeface="Times New Roman" pitchFamily="18" charset="0"/>
              </a:rPr>
              <a:t>, </a:t>
            </a:r>
            <a:r>
              <a:rPr lang="en-US" altLang="zh-CN" i="1" dirty="0">
                <a:solidFill>
                  <a:srgbClr val="66FFFF"/>
                </a:solidFill>
                <a:latin typeface="+mn-lt"/>
              </a:rPr>
              <a:t>T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</a:rPr>
              <a:t>1</a:t>
            </a:r>
            <a:r>
              <a:rPr lang="en-US" altLang="zh-CN" dirty="0">
                <a:solidFill>
                  <a:srgbClr val="66FFFF"/>
                </a:solidFill>
                <a:latin typeface="+mn-lt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状态，再等体降温到 </a:t>
            </a:r>
            <a:r>
              <a:rPr lang="en-US" altLang="zh-CN" dirty="0">
                <a:solidFill>
                  <a:srgbClr val="66FFFF"/>
                </a:solidFill>
              </a:rPr>
              <a:t>C (</a:t>
            </a:r>
            <a:r>
              <a:rPr lang="en-US" altLang="zh-CN" i="1" dirty="0">
                <a:solidFill>
                  <a:srgbClr val="66FFFF"/>
                </a:solidFill>
              </a:rPr>
              <a:t>V</a:t>
            </a:r>
            <a:r>
              <a:rPr lang="en-US" altLang="zh-CN" baseline="-25000" dirty="0">
                <a:solidFill>
                  <a:srgbClr val="66FFFF"/>
                </a:solidFill>
              </a:rPr>
              <a:t>2</a:t>
            </a:r>
            <a:r>
              <a:rPr lang="zh-CN" altLang="en-US" dirty="0">
                <a:solidFill>
                  <a:srgbClr val="66FFFF"/>
                </a:solidFill>
              </a:rPr>
              <a:t>，</a:t>
            </a:r>
            <a:r>
              <a:rPr lang="en-US" altLang="zh-CN" i="1" dirty="0">
                <a:solidFill>
                  <a:srgbClr val="66FFFF"/>
                </a:solidFill>
              </a:rPr>
              <a:t>T</a:t>
            </a:r>
            <a:r>
              <a:rPr lang="en-US" altLang="zh-CN" baseline="-25000" dirty="0">
                <a:solidFill>
                  <a:srgbClr val="66FFFF"/>
                </a:solidFill>
              </a:rPr>
              <a:t>2</a:t>
            </a:r>
            <a:r>
              <a:rPr lang="en-US" altLang="zh-CN" dirty="0">
                <a:solidFill>
                  <a:srgbClr val="66FFFF"/>
                </a:solidFill>
              </a:rPr>
              <a:t>) </a:t>
            </a:r>
            <a:r>
              <a:rPr lang="zh-CN" altLang="en-US" dirty="0">
                <a:solidFill>
                  <a:schemeClr val="bg1"/>
                </a:solidFill>
              </a:rPr>
              <a:t>状态，然后经等温膨胀达到</a:t>
            </a:r>
            <a:r>
              <a:rPr lang="en-US" altLang="zh-CN" dirty="0">
                <a:solidFill>
                  <a:srgbClr val="66FFFF"/>
                </a:solidFill>
              </a:rPr>
              <a:t>D (</a:t>
            </a:r>
            <a:r>
              <a:rPr lang="en-US" altLang="zh-CN" i="1" dirty="0">
                <a:solidFill>
                  <a:srgbClr val="66FFFF"/>
                </a:solidFill>
              </a:rPr>
              <a:t>V</a:t>
            </a:r>
            <a:r>
              <a:rPr lang="en-US" altLang="zh-CN" baseline="-25000" dirty="0">
                <a:solidFill>
                  <a:srgbClr val="66FFFF"/>
                </a:solidFill>
              </a:rPr>
              <a:t>1</a:t>
            </a:r>
            <a:r>
              <a:rPr lang="zh-CN" altLang="en-US" dirty="0">
                <a:solidFill>
                  <a:srgbClr val="66FFFF"/>
                </a:solidFill>
              </a:rPr>
              <a:t>，</a:t>
            </a:r>
            <a:r>
              <a:rPr lang="en-US" altLang="zh-CN" i="1" dirty="0">
                <a:solidFill>
                  <a:srgbClr val="66FFFF"/>
                </a:solidFill>
              </a:rPr>
              <a:t>T</a:t>
            </a:r>
            <a:r>
              <a:rPr lang="en-US" altLang="zh-CN" baseline="-25000" dirty="0">
                <a:solidFill>
                  <a:srgbClr val="66FFFF"/>
                </a:solidFill>
              </a:rPr>
              <a:t>2</a:t>
            </a:r>
            <a:r>
              <a:rPr lang="en-US" altLang="zh-CN" dirty="0">
                <a:solidFill>
                  <a:srgbClr val="66FFFF"/>
                </a:solidFill>
              </a:rPr>
              <a:t>)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状态，最后经等体升温回到初状态 </a:t>
            </a:r>
            <a:r>
              <a:rPr lang="en-US" altLang="zh-CN" dirty="0">
                <a:solidFill>
                  <a:srgbClr val="66FFFF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，完成一个循环。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6A0312C-9040-4907-ABA3-64DB38C1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2000250"/>
            <a:ext cx="5072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</a:rPr>
              <a:t>：该致冷循环的致冷系数？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39E64A9B-D3DC-433B-889C-167A189F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257175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sz="2800" i="1">
              <a:solidFill>
                <a:srgbClr val="FFFF00"/>
              </a:solidFill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004449FC-C516-4903-8BDD-73337039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3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5D28A4FD-D001-4512-B77C-707CECF03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517775"/>
            <a:ext cx="4929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i="1">
                <a:solidFill>
                  <a:srgbClr val="66FFFF"/>
                </a:solidFill>
              </a:rPr>
              <a:t>CD </a:t>
            </a:r>
            <a:r>
              <a:rPr lang="zh-CN" altLang="en-US">
                <a:solidFill>
                  <a:schemeClr val="bg1"/>
                </a:solidFill>
              </a:rPr>
              <a:t>过程，工质从</a:t>
            </a:r>
            <a:r>
              <a:rPr lang="zh-CN" altLang="en-US">
                <a:solidFill>
                  <a:srgbClr val="FF0000"/>
                </a:solidFill>
              </a:rPr>
              <a:t>冷库</a:t>
            </a:r>
            <a:r>
              <a:rPr lang="zh-CN" altLang="en-US">
                <a:solidFill>
                  <a:schemeClr val="bg1"/>
                </a:solidFill>
              </a:rPr>
              <a:t>吸取的热量：</a:t>
            </a:r>
          </a:p>
        </p:txBody>
      </p:sp>
      <p:graphicFrame>
        <p:nvGraphicFramePr>
          <p:cNvPr id="37896" name="Object 2">
            <a:extLst>
              <a:ext uri="{FF2B5EF4-FFF2-40B4-BE49-F238E27FC236}">
                <a16:creationId xmlns:a16="http://schemas.microsoft.com/office/drawing/2014/main" id="{0C975CBE-F6C3-40A1-81BD-78E8F1643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3000375"/>
          <a:ext cx="1854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00" name="公式" r:id="rId3" imgW="2076514" imgH="847759" progId="Equation.3">
                  <p:embed/>
                </p:oleObj>
              </mc:Choice>
              <mc:Fallback>
                <p:oleObj name="公式" r:id="rId3" imgW="2076514" imgH="847759" progId="Equation.3">
                  <p:embed/>
                  <p:pic>
                    <p:nvPicPr>
                      <p:cNvPr id="37896" name="Object 2">
                        <a:extLst>
                          <a:ext uri="{FF2B5EF4-FFF2-40B4-BE49-F238E27FC236}">
                            <a16:creationId xmlns:a16="http://schemas.microsoft.com/office/drawing/2014/main" id="{0C975CBE-F6C3-40A1-81BD-78E8F1643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000375"/>
                        <a:ext cx="1854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3">
            <a:extLst>
              <a:ext uri="{FF2B5EF4-FFF2-40B4-BE49-F238E27FC236}">
                <a16:creationId xmlns:a16="http://schemas.microsoft.com/office/drawing/2014/main" id="{E96FC85F-D869-47BA-9D92-510CFFC89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4173538"/>
          <a:ext cx="18573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01" name="公式" r:id="rId5" imgW="1990578" imgH="847759" progId="Equation.3">
                  <p:embed/>
                </p:oleObj>
              </mc:Choice>
              <mc:Fallback>
                <p:oleObj name="公式" r:id="rId5" imgW="1990578" imgH="847759" progId="Equation.3">
                  <p:embed/>
                  <p:pic>
                    <p:nvPicPr>
                      <p:cNvPr id="37897" name="Object 3">
                        <a:extLst>
                          <a:ext uri="{FF2B5EF4-FFF2-40B4-BE49-F238E27FC236}">
                            <a16:creationId xmlns:a16="http://schemas.microsoft.com/office/drawing/2014/main" id="{E96FC85F-D869-47BA-9D92-510CFFC89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173538"/>
                        <a:ext cx="185737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0">
            <a:extLst>
              <a:ext uri="{FF2B5EF4-FFF2-40B4-BE49-F238E27FC236}">
                <a16:creationId xmlns:a16="http://schemas.microsoft.com/office/drawing/2014/main" id="{83DC73E1-F948-4A62-B978-BE02D14BA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714750"/>
            <a:ext cx="52149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i="1">
                <a:solidFill>
                  <a:srgbClr val="66FFFF"/>
                </a:solidFill>
              </a:rPr>
              <a:t>AB </a:t>
            </a:r>
            <a:r>
              <a:rPr lang="zh-CN" altLang="en-US">
                <a:solidFill>
                  <a:schemeClr val="bg1"/>
                </a:solidFill>
              </a:rPr>
              <a:t>过程，系统向外界放出的热量：</a:t>
            </a:r>
          </a:p>
        </p:txBody>
      </p:sp>
      <p:sp>
        <p:nvSpPr>
          <p:cNvPr id="37899" name="Freeform 11">
            <a:extLst>
              <a:ext uri="{FF2B5EF4-FFF2-40B4-BE49-F238E27FC236}">
                <a16:creationId xmlns:a16="http://schemas.microsoft.com/office/drawing/2014/main" id="{4B9B8258-9B95-4374-A46E-EFEA65102B25}"/>
              </a:ext>
            </a:extLst>
          </p:cNvPr>
          <p:cNvSpPr>
            <a:spLocks/>
          </p:cNvSpPr>
          <p:nvPr/>
        </p:nvSpPr>
        <p:spPr bwMode="auto">
          <a:xfrm rot="-903195">
            <a:off x="7004050" y="3790950"/>
            <a:ext cx="944563" cy="67310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2147483646 h 672"/>
              <a:gd name="T8" fmla="*/ 2147483646 w 5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72"/>
              <a:gd name="T17" fmla="*/ 576 w 576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72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92" y="328"/>
                  <a:pt x="240" y="384"/>
                </a:cubicBezTo>
                <a:cubicBezTo>
                  <a:pt x="288" y="440"/>
                  <a:pt x="328" y="480"/>
                  <a:pt x="384" y="528"/>
                </a:cubicBezTo>
                <a:cubicBezTo>
                  <a:pt x="440" y="576"/>
                  <a:pt x="544" y="648"/>
                  <a:pt x="576" y="672"/>
                </a:cubicBezTo>
              </a:path>
            </a:pathLst>
          </a:cu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Freeform 12">
            <a:extLst>
              <a:ext uri="{FF2B5EF4-FFF2-40B4-BE49-F238E27FC236}">
                <a16:creationId xmlns:a16="http://schemas.microsoft.com/office/drawing/2014/main" id="{D516A77C-F29A-4560-914B-046BF89A7C4C}"/>
              </a:ext>
            </a:extLst>
          </p:cNvPr>
          <p:cNvSpPr>
            <a:spLocks/>
          </p:cNvSpPr>
          <p:nvPr/>
        </p:nvSpPr>
        <p:spPr bwMode="auto">
          <a:xfrm rot="-903195">
            <a:off x="7053263" y="2622550"/>
            <a:ext cx="865187" cy="936625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2147483646 h 672"/>
              <a:gd name="T8" fmla="*/ 2147483646 w 5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72"/>
              <a:gd name="T17" fmla="*/ 576 w 576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72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92" y="328"/>
                  <a:pt x="240" y="384"/>
                </a:cubicBezTo>
                <a:cubicBezTo>
                  <a:pt x="288" y="440"/>
                  <a:pt x="328" y="480"/>
                  <a:pt x="384" y="528"/>
                </a:cubicBezTo>
                <a:cubicBezTo>
                  <a:pt x="440" y="576"/>
                  <a:pt x="544" y="648"/>
                  <a:pt x="576" y="672"/>
                </a:cubicBezTo>
              </a:path>
            </a:pathLst>
          </a:cu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1FB538DC-64E4-4C5C-BB69-E148C7536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13125"/>
            <a:ext cx="0" cy="942975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14">
            <a:extLst>
              <a:ext uri="{FF2B5EF4-FFF2-40B4-BE49-F238E27FC236}">
                <a16:creationId xmlns:a16="http://schemas.microsoft.com/office/drawing/2014/main" id="{919B8E60-A639-428C-9E01-E873D0DA7E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9438" y="2741613"/>
            <a:ext cx="9525" cy="121285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CE12A9C2-C65D-4EC7-AE3C-0B1D6FB0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3181350"/>
            <a:ext cx="623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711A769C-8E66-4B8A-9C99-677CD6047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400300"/>
            <a:ext cx="51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BC902460-4C88-42ED-B43C-EA7B89F0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16338"/>
            <a:ext cx="51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94069EBB-7CF8-4324-9C9C-3BF0159CC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41433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ACD641CA-39E9-481E-886E-8EF84E0CEC2D}"/>
              </a:ext>
            </a:extLst>
          </p:cNvPr>
          <p:cNvGrpSpPr>
            <a:grpSpLocks/>
          </p:cNvGrpSpPr>
          <p:nvPr/>
        </p:nvGrpSpPr>
        <p:grpSpPr bwMode="auto">
          <a:xfrm>
            <a:off x="7231063" y="2676525"/>
            <a:ext cx="627062" cy="609600"/>
            <a:chOff x="4468" y="2160"/>
            <a:chExt cx="395" cy="384"/>
          </a:xfrm>
        </p:grpSpPr>
        <p:graphicFrame>
          <p:nvGraphicFramePr>
            <p:cNvPr id="12327" name="Object 5">
              <a:extLst>
                <a:ext uri="{FF2B5EF4-FFF2-40B4-BE49-F238E27FC236}">
                  <a16:creationId xmlns:a16="http://schemas.microsoft.com/office/drawing/2014/main" id="{83B1E7D2-C774-4007-966F-6AE2ADA96C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9" y="2160"/>
            <a:ext cx="21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02" name="公式" r:id="rId7" imgW="276155" imgH="352391" progId="Equation.3">
                    <p:embed/>
                  </p:oleObj>
                </mc:Choice>
                <mc:Fallback>
                  <p:oleObj name="公式" r:id="rId7" imgW="276155" imgH="352391" progId="Equation.3">
                    <p:embed/>
                    <p:pic>
                      <p:nvPicPr>
                        <p:cNvPr id="12327" name="Object 5">
                          <a:extLst>
                            <a:ext uri="{FF2B5EF4-FFF2-40B4-BE49-F238E27FC236}">
                              <a16:creationId xmlns:a16="http://schemas.microsoft.com/office/drawing/2014/main" id="{83B1E7D2-C774-4007-966F-6AE2ADA96C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160"/>
                          <a:ext cx="21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8" name="Freeform 21">
              <a:extLst>
                <a:ext uri="{FF2B5EF4-FFF2-40B4-BE49-F238E27FC236}">
                  <a16:creationId xmlns:a16="http://schemas.microsoft.com/office/drawing/2014/main" id="{8A156BCA-139D-411A-83BF-6D67ACFBCDB6}"/>
                </a:ext>
              </a:extLst>
            </p:cNvPr>
            <p:cNvSpPr>
              <a:spLocks/>
            </p:cNvSpPr>
            <p:nvPr/>
          </p:nvSpPr>
          <p:spPr bwMode="auto">
            <a:xfrm rot="724237">
              <a:off x="4468" y="2160"/>
              <a:ext cx="136" cy="384"/>
            </a:xfrm>
            <a:custGeom>
              <a:avLst/>
              <a:gdLst>
                <a:gd name="T0" fmla="*/ 0 w 192"/>
                <a:gd name="T1" fmla="*/ 384 h 384"/>
                <a:gd name="T2" fmla="*/ 1 w 192"/>
                <a:gd name="T3" fmla="*/ 192 h 384"/>
                <a:gd name="T4" fmla="*/ 1 w 192"/>
                <a:gd name="T5" fmla="*/ 0 h 384"/>
                <a:gd name="T6" fmla="*/ 0 60000 65536"/>
                <a:gd name="T7" fmla="*/ 0 60000 65536"/>
                <a:gd name="T8" fmla="*/ 0 60000 65536"/>
                <a:gd name="T9" fmla="*/ 0 w 192"/>
                <a:gd name="T10" fmla="*/ 0 h 384"/>
                <a:gd name="T11" fmla="*/ 192 w 1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84">
                  <a:moveTo>
                    <a:pt x="0" y="384"/>
                  </a:moveTo>
                  <a:cubicBezTo>
                    <a:pt x="8" y="320"/>
                    <a:pt x="16" y="256"/>
                    <a:pt x="48" y="192"/>
                  </a:cubicBezTo>
                  <a:cubicBezTo>
                    <a:pt x="80" y="128"/>
                    <a:pt x="136" y="64"/>
                    <a:pt x="192" y="0"/>
                  </a:cubicBezTo>
                </a:path>
              </a:pathLst>
            </a:custGeom>
            <a:noFill/>
            <a:ln w="57150">
              <a:solidFill>
                <a:srgbClr val="FC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C11318CF-C38A-432D-A0B3-1AB1E3F89BCC}"/>
              </a:ext>
            </a:extLst>
          </p:cNvPr>
          <p:cNvGrpSpPr>
            <a:grpSpLocks/>
          </p:cNvGrpSpPr>
          <p:nvPr/>
        </p:nvGrpSpPr>
        <p:grpSpPr bwMode="auto">
          <a:xfrm>
            <a:off x="7143750" y="3957638"/>
            <a:ext cx="731838" cy="747712"/>
            <a:chOff x="4279" y="2976"/>
            <a:chExt cx="461" cy="471"/>
          </a:xfrm>
        </p:grpSpPr>
        <p:graphicFrame>
          <p:nvGraphicFramePr>
            <p:cNvPr id="12325" name="Object 4">
              <a:extLst>
                <a:ext uri="{FF2B5EF4-FFF2-40B4-BE49-F238E27FC236}">
                  <a16:creationId xmlns:a16="http://schemas.microsoft.com/office/drawing/2014/main" id="{8C1F96AB-BB66-4906-B42E-BAA3AF7F04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9" y="3183"/>
            <a:ext cx="2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03" name="公式" r:id="rId9" imgW="314382" imgH="352391" progId="Equation.3">
                    <p:embed/>
                  </p:oleObj>
                </mc:Choice>
                <mc:Fallback>
                  <p:oleObj name="公式" r:id="rId9" imgW="314382" imgH="352391" progId="Equation.3">
                    <p:embed/>
                    <p:pic>
                      <p:nvPicPr>
                        <p:cNvPr id="12325" name="Object 4">
                          <a:extLst>
                            <a:ext uri="{FF2B5EF4-FFF2-40B4-BE49-F238E27FC236}">
                              <a16:creationId xmlns:a16="http://schemas.microsoft.com/office/drawing/2014/main" id="{8C1F96AB-BB66-4906-B42E-BAA3AF7F04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3183"/>
                          <a:ext cx="2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6" name="Freeform 24">
              <a:extLst>
                <a:ext uri="{FF2B5EF4-FFF2-40B4-BE49-F238E27FC236}">
                  <a16:creationId xmlns:a16="http://schemas.microsoft.com/office/drawing/2014/main" id="{462F42C8-F868-407D-8600-3D18AFA4B743}"/>
                </a:ext>
              </a:extLst>
            </p:cNvPr>
            <p:cNvSpPr>
              <a:spLocks/>
            </p:cNvSpPr>
            <p:nvPr/>
          </p:nvSpPr>
          <p:spPr bwMode="auto">
            <a:xfrm rot="724237">
              <a:off x="4604" y="2976"/>
              <a:ext cx="136" cy="384"/>
            </a:xfrm>
            <a:custGeom>
              <a:avLst/>
              <a:gdLst>
                <a:gd name="T0" fmla="*/ 0 w 192"/>
                <a:gd name="T1" fmla="*/ 384 h 384"/>
                <a:gd name="T2" fmla="*/ 1 w 192"/>
                <a:gd name="T3" fmla="*/ 192 h 384"/>
                <a:gd name="T4" fmla="*/ 1 w 192"/>
                <a:gd name="T5" fmla="*/ 0 h 384"/>
                <a:gd name="T6" fmla="*/ 0 60000 65536"/>
                <a:gd name="T7" fmla="*/ 0 60000 65536"/>
                <a:gd name="T8" fmla="*/ 0 60000 65536"/>
                <a:gd name="T9" fmla="*/ 0 w 192"/>
                <a:gd name="T10" fmla="*/ 0 h 384"/>
                <a:gd name="T11" fmla="*/ 192 w 19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84">
                  <a:moveTo>
                    <a:pt x="0" y="384"/>
                  </a:moveTo>
                  <a:cubicBezTo>
                    <a:pt x="8" y="320"/>
                    <a:pt x="16" y="256"/>
                    <a:pt x="48" y="192"/>
                  </a:cubicBezTo>
                  <a:cubicBezTo>
                    <a:pt x="80" y="128"/>
                    <a:pt x="136" y="64"/>
                    <a:pt x="192" y="0"/>
                  </a:cubicBezTo>
                </a:path>
              </a:pathLst>
            </a:custGeom>
            <a:noFill/>
            <a:ln w="57150">
              <a:solidFill>
                <a:srgbClr val="FC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3" name="Freeform 25">
            <a:extLst>
              <a:ext uri="{FF2B5EF4-FFF2-40B4-BE49-F238E27FC236}">
                <a16:creationId xmlns:a16="http://schemas.microsoft.com/office/drawing/2014/main" id="{F33BFB2B-54B4-4E65-A27E-A076B57D11F8}"/>
              </a:ext>
            </a:extLst>
          </p:cNvPr>
          <p:cNvSpPr>
            <a:spLocks/>
          </p:cNvSpPr>
          <p:nvPr/>
        </p:nvSpPr>
        <p:spPr bwMode="auto">
          <a:xfrm rot="-1879776">
            <a:off x="7445375" y="3030538"/>
            <a:ext cx="209550" cy="369887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2147483646 h 672"/>
              <a:gd name="T8" fmla="*/ 2147483646 w 5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72"/>
              <a:gd name="T17" fmla="*/ 576 w 576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72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92" y="328"/>
                  <a:pt x="240" y="384"/>
                </a:cubicBezTo>
                <a:cubicBezTo>
                  <a:pt x="288" y="440"/>
                  <a:pt x="328" y="480"/>
                  <a:pt x="384" y="528"/>
                </a:cubicBezTo>
                <a:cubicBezTo>
                  <a:pt x="440" y="576"/>
                  <a:pt x="544" y="648"/>
                  <a:pt x="576" y="672"/>
                </a:cubicBezTo>
              </a:path>
            </a:pathLst>
          </a:custGeom>
          <a:noFill/>
          <a:ln w="38100">
            <a:solidFill>
              <a:srgbClr val="66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4" name="Freeform 26">
            <a:extLst>
              <a:ext uri="{FF2B5EF4-FFF2-40B4-BE49-F238E27FC236}">
                <a16:creationId xmlns:a16="http://schemas.microsoft.com/office/drawing/2014/main" id="{FD095DD9-F049-4400-8980-146745028080}"/>
              </a:ext>
            </a:extLst>
          </p:cNvPr>
          <p:cNvSpPr>
            <a:spLocks/>
          </p:cNvSpPr>
          <p:nvPr/>
        </p:nvSpPr>
        <p:spPr bwMode="auto">
          <a:xfrm rot="-1879776">
            <a:off x="7267575" y="4011613"/>
            <a:ext cx="258763" cy="31115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2147483646 h 672"/>
              <a:gd name="T8" fmla="*/ 2147483646 w 5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72"/>
              <a:gd name="T17" fmla="*/ 576 w 576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72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92" y="328"/>
                  <a:pt x="240" y="384"/>
                </a:cubicBezTo>
                <a:cubicBezTo>
                  <a:pt x="288" y="440"/>
                  <a:pt x="328" y="480"/>
                  <a:pt x="384" y="528"/>
                </a:cubicBezTo>
                <a:cubicBezTo>
                  <a:pt x="440" y="576"/>
                  <a:pt x="544" y="648"/>
                  <a:pt x="576" y="672"/>
                </a:cubicBezTo>
              </a:path>
            </a:pathLst>
          </a:cu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326FCF51-85C7-485F-B97A-A7599E5F3507}"/>
              </a:ext>
            </a:extLst>
          </p:cNvPr>
          <p:cNvGrpSpPr>
            <a:grpSpLocks/>
          </p:cNvGrpSpPr>
          <p:nvPr/>
        </p:nvGrpSpPr>
        <p:grpSpPr bwMode="auto">
          <a:xfrm>
            <a:off x="5500688" y="2214563"/>
            <a:ext cx="3455987" cy="3182937"/>
            <a:chOff x="3243" y="1062"/>
            <a:chExt cx="2177" cy="2005"/>
          </a:xfrm>
        </p:grpSpPr>
        <p:sp>
          <p:nvSpPr>
            <p:cNvPr id="12320" name="Line 28">
              <a:extLst>
                <a:ext uri="{FF2B5EF4-FFF2-40B4-BE49-F238E27FC236}">
                  <a16:creationId xmlns:a16="http://schemas.microsoft.com/office/drawing/2014/main" id="{1FD079E4-1489-4EF5-93C3-825C76962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2790"/>
              <a:ext cx="1904" cy="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29">
              <a:extLst>
                <a:ext uri="{FF2B5EF4-FFF2-40B4-BE49-F238E27FC236}">
                  <a16:creationId xmlns:a16="http://schemas.microsoft.com/office/drawing/2014/main" id="{3A359F58-602F-4055-8E40-C22393BF7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5" y="1162"/>
              <a:ext cx="12" cy="16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Text Box 30">
              <a:extLst>
                <a:ext uri="{FF2B5EF4-FFF2-40B4-BE49-F238E27FC236}">
                  <a16:creationId xmlns:a16="http://schemas.microsoft.com/office/drawing/2014/main" id="{C157CE99-C892-42B4-9788-DBC8E1A19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6" y="27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12323" name="Text Box 31">
              <a:extLst>
                <a:ext uri="{FF2B5EF4-FFF2-40B4-BE49-F238E27FC236}">
                  <a16:creationId xmlns:a16="http://schemas.microsoft.com/office/drawing/2014/main" id="{086E961B-9685-4B4C-83DE-A06D0CD34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6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i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2324" name="Text Box 32">
              <a:extLst>
                <a:ext uri="{FF2B5EF4-FFF2-40B4-BE49-F238E27FC236}">
                  <a16:creationId xmlns:a16="http://schemas.microsoft.com/office/drawing/2014/main" id="{1EFA543C-5C09-4FFC-BCA2-B2D667D1E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273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</p:grpSp>
      <p:graphicFrame>
        <p:nvGraphicFramePr>
          <p:cNvPr id="33" name="Object 33">
            <a:extLst>
              <a:ext uri="{FF2B5EF4-FFF2-40B4-BE49-F238E27FC236}">
                <a16:creationId xmlns:a16="http://schemas.microsoft.com/office/drawing/2014/main" id="{AFC6DFF1-C7D9-475F-A383-359104885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5429250"/>
          <a:ext cx="1657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04" name="公式" r:id="rId11" imgW="1581086" imgH="352391" progId="Equation.3">
                  <p:embed/>
                </p:oleObj>
              </mc:Choice>
              <mc:Fallback>
                <p:oleObj name="公式" r:id="rId11" imgW="1581086" imgH="352391" progId="Equation.3">
                  <p:embed/>
                  <p:pic>
                    <p:nvPicPr>
                      <p:cNvPr id="33" name="Object 33">
                        <a:extLst>
                          <a:ext uri="{FF2B5EF4-FFF2-40B4-BE49-F238E27FC236}">
                            <a16:creationId xmlns:a16="http://schemas.microsoft.com/office/drawing/2014/main" id="{AFC6DFF1-C7D9-475F-A383-359104885A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429250"/>
                        <a:ext cx="16573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">
            <a:extLst>
              <a:ext uri="{FF2B5EF4-FFF2-40B4-BE49-F238E27FC236}">
                <a16:creationId xmlns:a16="http://schemas.microsoft.com/office/drawing/2014/main" id="{349384F0-28D8-4CD6-BBB3-80ACD5E67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929188"/>
            <a:ext cx="473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整个循环中外界对工质所作的功为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30BE35C7-F87B-496D-8CCC-610B435BB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929313"/>
            <a:ext cx="262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循环的致冷系数为</a:t>
            </a:r>
          </a:p>
        </p:txBody>
      </p:sp>
      <p:graphicFrame>
        <p:nvGraphicFramePr>
          <p:cNvPr id="36" name="Object 34">
            <a:extLst>
              <a:ext uri="{FF2B5EF4-FFF2-40B4-BE49-F238E27FC236}">
                <a16:creationId xmlns:a16="http://schemas.microsoft.com/office/drawing/2014/main" id="{E18EB5BA-FAED-4B86-A0E6-F101E90F1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5715000"/>
          <a:ext cx="37274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05" name="公式" r:id="rId13" imgW="3676561" imgH="847759" progId="Equation.3">
                  <p:embed/>
                </p:oleObj>
              </mc:Choice>
              <mc:Fallback>
                <p:oleObj name="公式" r:id="rId13" imgW="3676561" imgH="847759" progId="Equation.3">
                  <p:embed/>
                  <p:pic>
                    <p:nvPicPr>
                      <p:cNvPr id="36" name="Object 34">
                        <a:extLst>
                          <a:ext uri="{FF2B5EF4-FFF2-40B4-BE49-F238E27FC236}">
                            <a16:creationId xmlns:a16="http://schemas.microsoft.com/office/drawing/2014/main" id="{E18EB5BA-FAED-4B86-A0E6-F101E90F1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715000"/>
                        <a:ext cx="37274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37" name="直接连接符 37">
            <a:extLst>
              <a:ext uri="{FF2B5EF4-FFF2-40B4-BE49-F238E27FC236}">
                <a16:creationId xmlns:a16="http://schemas.microsoft.com/office/drawing/2014/main" id="{CF9B5A87-861E-4E25-9577-A3AB2F8F42EE}"/>
              </a:ext>
            </a:extLst>
          </p:cNvPr>
          <p:cNvCxnSpPr>
            <a:cxnSpLocks noChangeShapeType="1"/>
            <a:stCxn id="37902" idx="1"/>
          </p:cNvCxnSpPr>
          <p:nvPr/>
        </p:nvCxnSpPr>
        <p:spPr bwMode="auto">
          <a:xfrm rot="16200000" flipH="1">
            <a:off x="6406357" y="4477544"/>
            <a:ext cx="1046162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直接连接符 38">
            <a:extLst>
              <a:ext uri="{FF2B5EF4-FFF2-40B4-BE49-F238E27FC236}">
                <a16:creationId xmlns:a16="http://schemas.microsoft.com/office/drawing/2014/main" id="{8766209B-CEC6-4484-8733-AB44CFC8D0B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679531" y="4679157"/>
            <a:ext cx="642937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7">
            <a:extLst>
              <a:ext uri="{FF2B5EF4-FFF2-40B4-BE49-F238E27FC236}">
                <a16:creationId xmlns:a16="http://schemas.microsoft.com/office/drawing/2014/main" id="{2CD48284-D963-47BA-8D75-E2131FEC8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29188"/>
            <a:ext cx="509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CFA9FB47-1F68-4793-AC74-F59554B60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4929188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319" name="灯片编号占位符 1">
            <a:extLst>
              <a:ext uri="{FF2B5EF4-FFF2-40B4-BE49-F238E27FC236}">
                <a16:creationId xmlns:a16="http://schemas.microsoft.com/office/drawing/2014/main" id="{A73EE7EA-9588-4CEC-AE0B-CA262F349E83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9ECF91-5F67-4AF0-94C7-88A974A88389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2" grpId="0" autoUpdateAnimBg="0"/>
      <p:bldP spid="37893" grpId="0"/>
      <p:bldP spid="37895" grpId="0" autoUpdateAnimBg="0"/>
      <p:bldP spid="37898" grpId="0" autoUpdateAnimBg="0"/>
      <p:bldP spid="37903" grpId="0" autoUpdateAnimBg="0"/>
      <p:bldP spid="37904" grpId="0" autoUpdateAnimBg="0"/>
      <p:bldP spid="37905" grpId="0" autoUpdateAnimBg="0"/>
      <p:bldP spid="37906" grpId="0" autoUpdateAnimBg="0"/>
      <p:bldP spid="34" grpId="0" autoUpdateAnimBg="0"/>
      <p:bldP spid="35" grpId="0" autoUpdateAnimBg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34">
            <a:extLst>
              <a:ext uri="{FF2B5EF4-FFF2-40B4-BE49-F238E27FC236}">
                <a16:creationId xmlns:a16="http://schemas.microsoft.com/office/drawing/2014/main" id="{188C1A89-9083-4EBB-A526-4EDB09A47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500063"/>
          <a:ext cx="336073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0" name="公式" r:id="rId3" imgW="3676561" imgH="847759" progId="Equation.3">
                  <p:embed/>
                </p:oleObj>
              </mc:Choice>
              <mc:Fallback>
                <p:oleObj name="公式" r:id="rId3" imgW="3676561" imgH="847759" progId="Equation.3">
                  <p:embed/>
                  <p:pic>
                    <p:nvPicPr>
                      <p:cNvPr id="36" name="Object 34">
                        <a:extLst>
                          <a:ext uri="{FF2B5EF4-FFF2-40B4-BE49-F238E27FC236}">
                            <a16:creationId xmlns:a16="http://schemas.microsoft.com/office/drawing/2014/main" id="{188C1A89-9083-4EBB-A526-4EDB09A47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00063"/>
                        <a:ext cx="336073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>
            <a:extLst>
              <a:ext uri="{FF2B5EF4-FFF2-40B4-BE49-F238E27FC236}">
                <a16:creationId xmlns:a16="http://schemas.microsoft.com/office/drawing/2014/main" id="{6D41C0BA-A408-4A72-B38A-639B002B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642938"/>
            <a:ext cx="1112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讨论：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1547F157-2248-410D-9D4E-1A3C2DBAD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1571625"/>
            <a:ext cx="285750" cy="571500"/>
          </a:xfrm>
          <a:prstGeom prst="downArrow">
            <a:avLst>
              <a:gd name="adj1" fmla="val 50000"/>
              <a:gd name="adj2" fmla="val 688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41660800-1CFF-4A83-82B5-E79C59406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75" y="2286000"/>
          <a:ext cx="18176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1" name="公式" r:id="rId5" imgW="809504" imgH="361882" progId="Equation.3">
                  <p:embed/>
                </p:oleObj>
              </mc:Choice>
              <mc:Fallback>
                <p:oleObj name="公式" r:id="rId5" imgW="809504" imgH="361882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41660800-1CFF-4A83-82B5-E79C59406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286000"/>
                        <a:ext cx="18176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270EF27A-6638-4F49-B84F-ABA63C253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214688"/>
            <a:ext cx="8143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T</a:t>
            </a:r>
            <a:r>
              <a:rPr lang="en-US" altLang="zh-CN" baseline="-25000">
                <a:solidFill>
                  <a:srgbClr val="FFFF00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高温热源温度，</a:t>
            </a:r>
            <a:r>
              <a:rPr lang="en-US" altLang="zh-CN">
                <a:solidFill>
                  <a:srgbClr val="FFFF00"/>
                </a:solidFill>
              </a:rPr>
              <a:t>T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低温热源温度，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rgbClr val="FFFF00"/>
                </a:solidFill>
              </a:rPr>
              <a:t>Q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从低温热源吸收的热量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4D8120A-10DA-45C1-B9CD-C5CF2A18E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038600"/>
            <a:ext cx="364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设 </a:t>
            </a:r>
            <a:r>
              <a:rPr lang="en-US" altLang="zh-CN">
                <a:solidFill>
                  <a:srgbClr val="FFFF00"/>
                </a:solidFill>
              </a:rPr>
              <a:t>T</a:t>
            </a:r>
            <a:r>
              <a:rPr lang="en-US" altLang="zh-CN" baseline="-25000">
                <a:solidFill>
                  <a:srgbClr val="FFFF00"/>
                </a:solidFill>
              </a:rPr>
              <a:t>1 </a:t>
            </a:r>
            <a:r>
              <a:rPr lang="en-US" altLang="zh-CN">
                <a:solidFill>
                  <a:srgbClr val="FFFF00"/>
                </a:solidFill>
              </a:rPr>
              <a:t>= 300 K</a:t>
            </a:r>
            <a:r>
              <a:rPr lang="zh-CN" altLang="en-US">
                <a:solidFill>
                  <a:srgbClr val="FFFF00"/>
                </a:solidFill>
              </a:rPr>
              <a:t>，</a:t>
            </a:r>
            <a:r>
              <a:rPr lang="en-US" altLang="zh-CN">
                <a:solidFill>
                  <a:srgbClr val="FFFF00"/>
                </a:solidFill>
              </a:rPr>
              <a:t>Q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一定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3094A39-1354-41FF-BCCC-6DD70E3B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4214813"/>
            <a:ext cx="1285875" cy="214312"/>
          </a:xfrm>
          <a:prstGeom prst="rightArrow">
            <a:avLst>
              <a:gd name="adj1" fmla="val 50000"/>
              <a:gd name="adj2" fmla="val 1211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1728EB2-5EEA-4E5D-BBA6-B97D2C22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071938"/>
            <a:ext cx="285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T</a:t>
            </a:r>
            <a:r>
              <a:rPr lang="en-US" altLang="zh-CN" baseline="-25000">
                <a:solidFill>
                  <a:srgbClr val="FFFF00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</a:rPr>
              <a:t>越小，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rgbClr val="FFFF00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越大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3FDC020F-D36C-471D-BF76-9AA1E266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643438"/>
            <a:ext cx="771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极限状态：</a:t>
            </a:r>
            <a:r>
              <a:rPr lang="en-US" altLang="zh-CN">
                <a:solidFill>
                  <a:srgbClr val="FFFF00"/>
                </a:solidFill>
              </a:rPr>
              <a:t>T</a:t>
            </a:r>
            <a:r>
              <a:rPr lang="en-US" altLang="zh-CN" baseline="-25000">
                <a:solidFill>
                  <a:srgbClr val="FFFF00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bg1"/>
                </a:solidFill>
              </a:rPr>
              <a:t>0 K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rgbClr val="FFFF00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</a:rPr>
              <a:t>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2C5E249-840B-4E1A-B8C7-4940DC0F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286375"/>
            <a:ext cx="7286625" cy="11430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>
                <a:solidFill>
                  <a:srgbClr val="FFFF00"/>
                </a:solidFill>
              </a:rPr>
              <a:t>结论：</a:t>
            </a:r>
            <a:r>
              <a:rPr lang="zh-CN" altLang="en-US">
                <a:solidFill>
                  <a:schemeClr val="bg1"/>
                </a:solidFill>
              </a:rPr>
              <a:t>不可能用有限的手段将物体冷却到绝对零度。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ts val="3500"/>
              </a:lnSpc>
            </a:pPr>
            <a:r>
              <a:rPr lang="zh-CN" altLang="en-US">
                <a:solidFill>
                  <a:srgbClr val="FFFF00"/>
                </a:solidFill>
              </a:rPr>
              <a:t>热力学第三定律：</a:t>
            </a:r>
            <a:r>
              <a:rPr lang="zh-CN" altLang="en-US">
                <a:solidFill>
                  <a:schemeClr val="bg1"/>
                </a:solidFill>
              </a:rPr>
              <a:t>绝对零度是不可能达到的。</a:t>
            </a:r>
          </a:p>
        </p:txBody>
      </p:sp>
      <p:sp>
        <p:nvSpPr>
          <p:cNvPr id="13324" name="灯片编号占位符 1">
            <a:extLst>
              <a:ext uri="{FF2B5EF4-FFF2-40B4-BE49-F238E27FC236}">
                <a16:creationId xmlns:a16="http://schemas.microsoft.com/office/drawing/2014/main" id="{A8C4B88C-EC19-4A8A-9973-DCF8BCD1A57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9BB2D5-4E64-485F-B38D-6F0EB628D728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6" grpId="0" autoUpdateAnimBg="0"/>
      <p:bldP spid="7" grpId="0" autoUpdateAnimBg="0"/>
      <p:bldP spid="8" grpId="0" animBg="1"/>
      <p:bldP spid="9" grpId="0" autoUpdateAnimBg="0"/>
      <p:bldP spid="10" grpId="0" autoUpdateAnimBg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5">
            <a:extLst>
              <a:ext uri="{FF2B5EF4-FFF2-40B4-BE49-F238E27FC236}">
                <a16:creationId xmlns:a16="http://schemas.microsoft.com/office/drawing/2014/main" id="{E257DD3F-ECA9-4FD1-8EF7-578AC50D0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189A9E08-9C3D-46D5-92AB-BA7B21DC2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9288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求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E160D46E-5C54-4C1F-A92D-6ADC03DDD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366713"/>
            <a:ext cx="81295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一定量的理想气体经历如图所示的循环过程，</a:t>
            </a:r>
            <a:r>
              <a:rPr lang="en-US" altLang="zh-CN" i="1">
                <a:solidFill>
                  <a:srgbClr val="00FFFF"/>
                </a:solidFill>
              </a:rPr>
              <a:t>A</a:t>
            </a:r>
            <a:r>
              <a:rPr lang="en-US" altLang="zh-CN">
                <a:solidFill>
                  <a:srgbClr val="00FFFF"/>
                </a:solidFill>
              </a:rPr>
              <a:t>→</a:t>
            </a:r>
            <a:r>
              <a:rPr lang="en-US" altLang="zh-CN" i="1">
                <a:solidFill>
                  <a:srgbClr val="00FFFF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rgbClr val="00FFFF"/>
                </a:solidFill>
              </a:rPr>
              <a:t>C</a:t>
            </a:r>
            <a:r>
              <a:rPr lang="en-US" altLang="zh-CN">
                <a:solidFill>
                  <a:srgbClr val="00FFFF"/>
                </a:solidFill>
              </a:rPr>
              <a:t>→</a:t>
            </a:r>
            <a:r>
              <a:rPr lang="en-US" altLang="zh-CN" i="1">
                <a:solidFill>
                  <a:srgbClr val="00FFFF"/>
                </a:solidFill>
              </a:rPr>
              <a:t>D</a:t>
            </a:r>
            <a:r>
              <a:rPr lang="zh-CN" altLang="en-US">
                <a:solidFill>
                  <a:schemeClr val="bg1"/>
                </a:solidFill>
              </a:rPr>
              <a:t>是</a:t>
            </a:r>
            <a:r>
              <a:rPr lang="zh-CN" altLang="en-US">
                <a:solidFill>
                  <a:srgbClr val="FFFFFF"/>
                </a:solidFill>
              </a:rPr>
              <a:t>等压过程， </a:t>
            </a:r>
            <a:r>
              <a:rPr lang="en-US" altLang="zh-CN" i="1">
                <a:solidFill>
                  <a:srgbClr val="00FFFF"/>
                </a:solidFill>
              </a:rPr>
              <a:t>B</a:t>
            </a:r>
            <a:r>
              <a:rPr lang="en-US" altLang="zh-CN">
                <a:solidFill>
                  <a:srgbClr val="00FFFF"/>
                </a:solidFill>
              </a:rPr>
              <a:t>→</a:t>
            </a:r>
            <a:r>
              <a:rPr lang="en-US" altLang="zh-CN" i="1">
                <a:solidFill>
                  <a:srgbClr val="00FFFF"/>
                </a:solidFill>
              </a:rPr>
              <a:t>C 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rgbClr val="00FFFF"/>
                </a:solidFill>
              </a:rPr>
              <a:t>D</a:t>
            </a:r>
            <a:r>
              <a:rPr lang="en-US" altLang="zh-CN">
                <a:solidFill>
                  <a:srgbClr val="00FFFF"/>
                </a:solidFill>
              </a:rPr>
              <a:t>→</a:t>
            </a:r>
            <a:r>
              <a:rPr lang="en-US" altLang="zh-CN" i="1">
                <a:solidFill>
                  <a:srgbClr val="00FFFF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是绝热过程。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2234" name="Object 2">
            <a:extLst>
              <a:ext uri="{FF2B5EF4-FFF2-40B4-BE49-F238E27FC236}">
                <a16:creationId xmlns:a16="http://schemas.microsoft.com/office/drawing/2014/main" id="{A32771B6-5433-411E-8354-F78C4C96C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9738" y="1397000"/>
          <a:ext cx="34337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03" name="公式" r:id="rId3" imgW="1523898" imgH="199923" progId="Equation.3">
                  <p:embed/>
                </p:oleObj>
              </mc:Choice>
              <mc:Fallback>
                <p:oleObj name="公式" r:id="rId3" imgW="1523898" imgH="199923" progId="Equation.3">
                  <p:embed/>
                  <p:pic>
                    <p:nvPicPr>
                      <p:cNvPr id="52234" name="Object 2">
                        <a:extLst>
                          <a:ext uri="{FF2B5EF4-FFF2-40B4-BE49-F238E27FC236}">
                            <a16:creationId xmlns:a16="http://schemas.microsoft.com/office/drawing/2014/main" id="{A32771B6-5433-411E-8354-F78C4C96C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1397000"/>
                        <a:ext cx="34337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11">
            <a:extLst>
              <a:ext uri="{FF2B5EF4-FFF2-40B4-BE49-F238E27FC236}">
                <a16:creationId xmlns:a16="http://schemas.microsoft.com/office/drawing/2014/main" id="{01DDF726-9065-4B7F-B4CE-0237499E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357313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已知：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AEC61450-0317-48C3-93F4-8B830DCF0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193675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此循环的效率？</a:t>
            </a:r>
          </a:p>
        </p:txBody>
      </p:sp>
      <p:sp>
        <p:nvSpPr>
          <p:cNvPr id="52237" name="Freeform 13">
            <a:extLst>
              <a:ext uri="{FF2B5EF4-FFF2-40B4-BE49-F238E27FC236}">
                <a16:creationId xmlns:a16="http://schemas.microsoft.com/office/drawing/2014/main" id="{98AEFD49-66E4-4ECB-85B7-BC81FA846304}"/>
              </a:ext>
            </a:extLst>
          </p:cNvPr>
          <p:cNvSpPr>
            <a:spLocks/>
          </p:cNvSpPr>
          <p:nvPr/>
        </p:nvSpPr>
        <p:spPr bwMode="auto">
          <a:xfrm rot="1618482">
            <a:off x="6151563" y="3074988"/>
            <a:ext cx="1047750" cy="735012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2147483646 h 672"/>
              <a:gd name="T8" fmla="*/ 2147483646 w 5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72"/>
              <a:gd name="T17" fmla="*/ 576 w 576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72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92" y="328"/>
                  <a:pt x="240" y="384"/>
                </a:cubicBezTo>
                <a:cubicBezTo>
                  <a:pt x="288" y="440"/>
                  <a:pt x="328" y="480"/>
                  <a:pt x="384" y="528"/>
                </a:cubicBezTo>
                <a:cubicBezTo>
                  <a:pt x="440" y="576"/>
                  <a:pt x="544" y="648"/>
                  <a:pt x="576" y="672"/>
                </a:cubicBezTo>
              </a:path>
            </a:pathLst>
          </a:cu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8" name="Freeform 14">
            <a:extLst>
              <a:ext uri="{FF2B5EF4-FFF2-40B4-BE49-F238E27FC236}">
                <a16:creationId xmlns:a16="http://schemas.microsoft.com/office/drawing/2014/main" id="{EFBD3C64-8EE2-451F-B2CE-20E7FE62EDB2}"/>
              </a:ext>
            </a:extLst>
          </p:cNvPr>
          <p:cNvSpPr>
            <a:spLocks/>
          </p:cNvSpPr>
          <p:nvPr/>
        </p:nvSpPr>
        <p:spPr bwMode="auto">
          <a:xfrm rot="634760">
            <a:off x="7526338" y="2976563"/>
            <a:ext cx="865187" cy="936625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2147483646 h 672"/>
              <a:gd name="T8" fmla="*/ 2147483646 w 5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72"/>
              <a:gd name="T17" fmla="*/ 576 w 576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72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92" y="328"/>
                  <a:pt x="240" y="384"/>
                </a:cubicBezTo>
                <a:cubicBezTo>
                  <a:pt x="288" y="440"/>
                  <a:pt x="328" y="480"/>
                  <a:pt x="384" y="528"/>
                </a:cubicBezTo>
                <a:cubicBezTo>
                  <a:pt x="440" y="576"/>
                  <a:pt x="544" y="648"/>
                  <a:pt x="576" y="672"/>
                </a:cubicBezTo>
              </a:path>
            </a:pathLst>
          </a:cu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9" name="Line 15">
            <a:extLst>
              <a:ext uri="{FF2B5EF4-FFF2-40B4-BE49-F238E27FC236}">
                <a16:creationId xmlns:a16="http://schemas.microsoft.com/office/drawing/2014/main" id="{DCDA2B84-8320-4E80-B370-C3DED0DAF81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003257" y="2267744"/>
            <a:ext cx="0" cy="1258887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2D87EA42-440C-4ABB-A63A-259E8DF01B26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631907" y="3302794"/>
            <a:ext cx="0" cy="1366837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A649739F-9F09-45CB-8B3A-11FE90EB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2506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2242" name="Text Box 18">
            <a:extLst>
              <a:ext uri="{FF2B5EF4-FFF2-40B4-BE49-F238E27FC236}">
                <a16:creationId xmlns:a16="http://schemas.microsoft.com/office/drawing/2014/main" id="{A27A46CF-6157-4274-90E1-F7E1DCFDA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25114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F53D9B5B-F12C-4A88-8661-9218DF8F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3" y="38798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9BC52FB5-CFE5-496D-A202-6474E0E36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886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D</a:t>
            </a:r>
          </a:p>
        </p:txBody>
      </p:sp>
      <p:graphicFrame>
        <p:nvGraphicFramePr>
          <p:cNvPr id="52246" name="Object 3">
            <a:extLst>
              <a:ext uri="{FF2B5EF4-FFF2-40B4-BE49-F238E27FC236}">
                <a16:creationId xmlns:a16="http://schemas.microsoft.com/office/drawing/2014/main" id="{303F63F2-A9DD-4C00-80EA-2CFDA04DE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2468563"/>
          <a:ext cx="339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04" name="公式" r:id="rId5" imgW="314382" imgH="390661" progId="Equation.3">
                  <p:embed/>
                </p:oleObj>
              </mc:Choice>
              <mc:Fallback>
                <p:oleObj name="公式" r:id="rId5" imgW="314382" imgH="390661" progId="Equation.3">
                  <p:embed/>
                  <p:pic>
                    <p:nvPicPr>
                      <p:cNvPr id="52246" name="Object 3">
                        <a:extLst>
                          <a:ext uri="{FF2B5EF4-FFF2-40B4-BE49-F238E27FC236}">
                            <a16:creationId xmlns:a16="http://schemas.microsoft.com/office/drawing/2014/main" id="{303F63F2-A9DD-4C00-80EA-2CFDA04DE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468563"/>
                        <a:ext cx="3397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Freeform 23">
            <a:extLst>
              <a:ext uri="{FF2B5EF4-FFF2-40B4-BE49-F238E27FC236}">
                <a16:creationId xmlns:a16="http://schemas.microsoft.com/office/drawing/2014/main" id="{902E5355-EC09-475C-BD58-60B46AAEED49}"/>
              </a:ext>
            </a:extLst>
          </p:cNvPr>
          <p:cNvSpPr>
            <a:spLocks/>
          </p:cNvSpPr>
          <p:nvPr/>
        </p:nvSpPr>
        <p:spPr bwMode="auto">
          <a:xfrm rot="7710089">
            <a:off x="6856413" y="2670175"/>
            <a:ext cx="215900" cy="609600"/>
          </a:xfrm>
          <a:custGeom>
            <a:avLst/>
            <a:gdLst>
              <a:gd name="T0" fmla="*/ 0 w 192"/>
              <a:gd name="T1" fmla="*/ 2147483646 h 384"/>
              <a:gd name="T2" fmla="*/ 2147483646 w 192"/>
              <a:gd name="T3" fmla="*/ 2147483646 h 384"/>
              <a:gd name="T4" fmla="*/ 2147483646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cubicBezTo>
                  <a:pt x="8" y="320"/>
                  <a:pt x="16" y="256"/>
                  <a:pt x="48" y="192"/>
                </a:cubicBezTo>
                <a:cubicBezTo>
                  <a:pt x="80" y="128"/>
                  <a:pt x="136" y="64"/>
                  <a:pt x="192" y="0"/>
                </a:cubicBezTo>
              </a:path>
            </a:pathLst>
          </a:custGeom>
          <a:noFill/>
          <a:ln w="57150">
            <a:solidFill>
              <a:srgbClr val="FC5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249" name="Object 4">
            <a:extLst>
              <a:ext uri="{FF2B5EF4-FFF2-40B4-BE49-F238E27FC236}">
                <a16:creationId xmlns:a16="http://schemas.microsoft.com/office/drawing/2014/main" id="{59E0A469-8387-42EA-AF37-8B8F3B6F4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3979863"/>
          <a:ext cx="377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05" name="公式" r:id="rId7" imgW="352304" imgH="390661" progId="Equation.3">
                  <p:embed/>
                </p:oleObj>
              </mc:Choice>
              <mc:Fallback>
                <p:oleObj name="公式" r:id="rId7" imgW="352304" imgH="390661" progId="Equation.3">
                  <p:embed/>
                  <p:pic>
                    <p:nvPicPr>
                      <p:cNvPr id="52249" name="Object 4">
                        <a:extLst>
                          <a:ext uri="{FF2B5EF4-FFF2-40B4-BE49-F238E27FC236}">
                            <a16:creationId xmlns:a16="http://schemas.microsoft.com/office/drawing/2014/main" id="{59E0A469-8387-42EA-AF37-8B8F3B6F4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979863"/>
                        <a:ext cx="377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0" name="Freeform 26">
            <a:extLst>
              <a:ext uri="{FF2B5EF4-FFF2-40B4-BE49-F238E27FC236}">
                <a16:creationId xmlns:a16="http://schemas.microsoft.com/office/drawing/2014/main" id="{7C38E1E8-DBE3-478D-BF74-B2A507A90A11}"/>
              </a:ext>
            </a:extLst>
          </p:cNvPr>
          <p:cNvSpPr>
            <a:spLocks/>
          </p:cNvSpPr>
          <p:nvPr/>
        </p:nvSpPr>
        <p:spPr bwMode="auto">
          <a:xfrm rot="10429486">
            <a:off x="7164388" y="3657600"/>
            <a:ext cx="215900" cy="609600"/>
          </a:xfrm>
          <a:custGeom>
            <a:avLst/>
            <a:gdLst>
              <a:gd name="T0" fmla="*/ 0 w 192"/>
              <a:gd name="T1" fmla="*/ 2147483646 h 384"/>
              <a:gd name="T2" fmla="*/ 2147483646 w 192"/>
              <a:gd name="T3" fmla="*/ 2147483646 h 384"/>
              <a:gd name="T4" fmla="*/ 2147483646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cubicBezTo>
                  <a:pt x="8" y="320"/>
                  <a:pt x="16" y="256"/>
                  <a:pt x="48" y="192"/>
                </a:cubicBezTo>
                <a:cubicBezTo>
                  <a:pt x="80" y="128"/>
                  <a:pt x="136" y="64"/>
                  <a:pt x="192" y="0"/>
                </a:cubicBezTo>
              </a:path>
            </a:pathLst>
          </a:custGeom>
          <a:noFill/>
          <a:ln w="57150">
            <a:solidFill>
              <a:srgbClr val="FC5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1" name="Freeform 27">
            <a:extLst>
              <a:ext uri="{FF2B5EF4-FFF2-40B4-BE49-F238E27FC236}">
                <a16:creationId xmlns:a16="http://schemas.microsoft.com/office/drawing/2014/main" id="{AE97769A-C846-4C02-94AC-5B7FD101D816}"/>
              </a:ext>
            </a:extLst>
          </p:cNvPr>
          <p:cNvSpPr>
            <a:spLocks/>
          </p:cNvSpPr>
          <p:nvPr/>
        </p:nvSpPr>
        <p:spPr bwMode="auto">
          <a:xfrm rot="7277146" flipH="1">
            <a:off x="7760494" y="3258344"/>
            <a:ext cx="209550" cy="369888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2147483646 h 672"/>
              <a:gd name="T8" fmla="*/ 2147483646 w 5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72"/>
              <a:gd name="T17" fmla="*/ 576 w 576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72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92" y="328"/>
                  <a:pt x="240" y="384"/>
                </a:cubicBezTo>
                <a:cubicBezTo>
                  <a:pt x="288" y="440"/>
                  <a:pt x="328" y="480"/>
                  <a:pt x="384" y="528"/>
                </a:cubicBezTo>
                <a:cubicBezTo>
                  <a:pt x="440" y="576"/>
                  <a:pt x="544" y="648"/>
                  <a:pt x="576" y="672"/>
                </a:cubicBezTo>
              </a:path>
            </a:pathLst>
          </a:custGeom>
          <a:noFill/>
          <a:ln w="38100">
            <a:solidFill>
              <a:srgbClr val="66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2" name="Freeform 28">
            <a:extLst>
              <a:ext uri="{FF2B5EF4-FFF2-40B4-BE49-F238E27FC236}">
                <a16:creationId xmlns:a16="http://schemas.microsoft.com/office/drawing/2014/main" id="{5D11FA1A-9299-40E3-845F-259B32B11C41}"/>
              </a:ext>
            </a:extLst>
          </p:cNvPr>
          <p:cNvSpPr>
            <a:spLocks/>
          </p:cNvSpPr>
          <p:nvPr/>
        </p:nvSpPr>
        <p:spPr bwMode="auto">
          <a:xfrm rot="6382338" flipH="1">
            <a:off x="6534943" y="3399632"/>
            <a:ext cx="258763" cy="311150"/>
          </a:xfrm>
          <a:custGeom>
            <a:avLst/>
            <a:gdLst>
              <a:gd name="T0" fmla="*/ 0 w 576"/>
              <a:gd name="T1" fmla="*/ 0 h 672"/>
              <a:gd name="T2" fmla="*/ 2147483646 w 576"/>
              <a:gd name="T3" fmla="*/ 2147483646 h 672"/>
              <a:gd name="T4" fmla="*/ 2147483646 w 576"/>
              <a:gd name="T5" fmla="*/ 2147483646 h 672"/>
              <a:gd name="T6" fmla="*/ 2147483646 w 576"/>
              <a:gd name="T7" fmla="*/ 2147483646 h 672"/>
              <a:gd name="T8" fmla="*/ 2147483646 w 576"/>
              <a:gd name="T9" fmla="*/ 214748364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672"/>
              <a:gd name="T17" fmla="*/ 576 w 576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672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92" y="328"/>
                  <a:pt x="240" y="384"/>
                </a:cubicBezTo>
                <a:cubicBezTo>
                  <a:pt x="288" y="440"/>
                  <a:pt x="328" y="480"/>
                  <a:pt x="384" y="528"/>
                </a:cubicBezTo>
                <a:cubicBezTo>
                  <a:pt x="440" y="576"/>
                  <a:pt x="544" y="648"/>
                  <a:pt x="576" y="672"/>
                </a:cubicBezTo>
              </a:path>
            </a:pathLst>
          </a:cu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D100F898-39CA-40AE-91CA-9FB42EFB84E7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916113"/>
            <a:ext cx="3455988" cy="3182937"/>
            <a:chOff x="3243" y="1062"/>
            <a:chExt cx="2177" cy="2005"/>
          </a:xfrm>
        </p:grpSpPr>
        <p:sp>
          <p:nvSpPr>
            <p:cNvPr id="14376" name="Line 30">
              <a:extLst>
                <a:ext uri="{FF2B5EF4-FFF2-40B4-BE49-F238E27FC236}">
                  <a16:creationId xmlns:a16="http://schemas.microsoft.com/office/drawing/2014/main" id="{9DA1638C-05FC-4EE8-87EE-F08FC9BA7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2790"/>
              <a:ext cx="1904" cy="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Line 31">
              <a:extLst>
                <a:ext uri="{FF2B5EF4-FFF2-40B4-BE49-F238E27FC236}">
                  <a16:creationId xmlns:a16="http://schemas.microsoft.com/office/drawing/2014/main" id="{C6C69EC7-A215-44FD-A5F4-68B0326CF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5" y="1162"/>
              <a:ext cx="12" cy="16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Text Box 32">
              <a:extLst>
                <a:ext uri="{FF2B5EF4-FFF2-40B4-BE49-F238E27FC236}">
                  <a16:creationId xmlns:a16="http://schemas.microsoft.com/office/drawing/2014/main" id="{F9C51710-4E0C-4996-A651-92BBF1A40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6" y="27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14379" name="Text Box 33">
              <a:extLst>
                <a:ext uri="{FF2B5EF4-FFF2-40B4-BE49-F238E27FC236}">
                  <a16:creationId xmlns:a16="http://schemas.microsoft.com/office/drawing/2014/main" id="{A34D8750-3E15-48D2-A85E-998E5047E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6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i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4380" name="Text Box 34">
              <a:extLst>
                <a:ext uri="{FF2B5EF4-FFF2-40B4-BE49-F238E27FC236}">
                  <a16:creationId xmlns:a16="http://schemas.microsoft.com/office/drawing/2014/main" id="{C29C6801-33D0-4D77-9319-01A823E22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273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</p:grpSp>
      <p:graphicFrame>
        <p:nvGraphicFramePr>
          <p:cNvPr id="52259" name="Object 5">
            <a:extLst>
              <a:ext uri="{FF2B5EF4-FFF2-40B4-BE49-F238E27FC236}">
                <a16:creationId xmlns:a16="http://schemas.microsoft.com/office/drawing/2014/main" id="{6651B780-11E0-4433-AA4D-643301B38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2500313"/>
          <a:ext cx="4041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06" name="公式" r:id="rId9" imgW="2076514" imgH="209414" progId="Equation.3">
                  <p:embed/>
                </p:oleObj>
              </mc:Choice>
              <mc:Fallback>
                <p:oleObj name="公式" r:id="rId9" imgW="2076514" imgH="209414" progId="Equation.3">
                  <p:embed/>
                  <p:pic>
                    <p:nvPicPr>
                      <p:cNvPr id="52259" name="Object 5">
                        <a:extLst>
                          <a:ext uri="{FF2B5EF4-FFF2-40B4-BE49-F238E27FC236}">
                            <a16:creationId xmlns:a16="http://schemas.microsoft.com/office/drawing/2014/main" id="{6651B780-11E0-4433-AA4D-643301B38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00313"/>
                        <a:ext cx="40417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0" name="Object 6">
            <a:extLst>
              <a:ext uri="{FF2B5EF4-FFF2-40B4-BE49-F238E27FC236}">
                <a16:creationId xmlns:a16="http://schemas.microsoft.com/office/drawing/2014/main" id="{B93BE216-89DF-440E-B722-609642763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3071813"/>
          <a:ext cx="41052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07" name="公式" r:id="rId11" imgW="2114435" imgH="209414" progId="Equation.3">
                  <p:embed/>
                </p:oleObj>
              </mc:Choice>
              <mc:Fallback>
                <p:oleObj name="公式" r:id="rId11" imgW="2114435" imgH="209414" progId="Equation.3">
                  <p:embed/>
                  <p:pic>
                    <p:nvPicPr>
                      <p:cNvPr id="52260" name="Object 6">
                        <a:extLst>
                          <a:ext uri="{FF2B5EF4-FFF2-40B4-BE49-F238E27FC236}">
                            <a16:creationId xmlns:a16="http://schemas.microsoft.com/office/drawing/2014/main" id="{B93BE216-89DF-440E-B722-609642763A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071813"/>
                        <a:ext cx="41052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1" name="Text Box 37">
            <a:extLst>
              <a:ext uri="{FF2B5EF4-FFF2-40B4-BE49-F238E27FC236}">
                <a16:creationId xmlns:a16="http://schemas.microsoft.com/office/drawing/2014/main" id="{5890B2B8-B031-44D7-90B6-14BE5155E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50666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33"/>
                </a:solidFill>
              </a:rPr>
              <a:t>分析</a:t>
            </a:r>
          </a:p>
        </p:txBody>
      </p:sp>
      <p:graphicFrame>
        <p:nvGraphicFramePr>
          <p:cNvPr id="52262" name="Object 7">
            <a:extLst>
              <a:ext uri="{FF2B5EF4-FFF2-40B4-BE49-F238E27FC236}">
                <a16:creationId xmlns:a16="http://schemas.microsoft.com/office/drawing/2014/main" id="{16A8DED6-AD2C-437C-BE15-3718984B2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571875"/>
          <a:ext cx="14287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08" name="公式" r:id="rId13" imgW="666686" imgH="428625" progId="Equation.3">
                  <p:embed/>
                </p:oleObj>
              </mc:Choice>
              <mc:Fallback>
                <p:oleObj name="公式" r:id="rId13" imgW="666686" imgH="428625" progId="Equation.3">
                  <p:embed/>
                  <p:pic>
                    <p:nvPicPr>
                      <p:cNvPr id="52262" name="Object 7">
                        <a:extLst>
                          <a:ext uri="{FF2B5EF4-FFF2-40B4-BE49-F238E27FC236}">
                            <a16:creationId xmlns:a16="http://schemas.microsoft.com/office/drawing/2014/main" id="{16A8DED6-AD2C-437C-BE15-3718984B2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571875"/>
                        <a:ext cx="14287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3" name="Object 8">
            <a:extLst>
              <a:ext uri="{FF2B5EF4-FFF2-40B4-BE49-F238E27FC236}">
                <a16:creationId xmlns:a16="http://schemas.microsoft.com/office/drawing/2014/main" id="{04941372-FD4D-425B-981E-746700C92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7513" y="4572000"/>
          <a:ext cx="1828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09" name="公式" r:id="rId15" imgW="1790573" imgH="457098" progId="Equation.3">
                  <p:embed/>
                </p:oleObj>
              </mc:Choice>
              <mc:Fallback>
                <p:oleObj name="公式" r:id="rId15" imgW="1790573" imgH="457098" progId="Equation.3">
                  <p:embed/>
                  <p:pic>
                    <p:nvPicPr>
                      <p:cNvPr id="52263" name="Object 8">
                        <a:extLst>
                          <a:ext uri="{FF2B5EF4-FFF2-40B4-BE49-F238E27FC236}">
                            <a16:creationId xmlns:a16="http://schemas.microsoft.com/office/drawing/2014/main" id="{04941372-FD4D-425B-981E-746700C92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4572000"/>
                        <a:ext cx="1828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4" name="Text Box 40">
            <a:extLst>
              <a:ext uri="{FF2B5EF4-FFF2-40B4-BE49-F238E27FC236}">
                <a16:creationId xmlns:a16="http://schemas.microsoft.com/office/drawing/2014/main" id="{03EDEFA8-6EDC-4F81-9C13-F04C4B49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5229225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00FFFF"/>
                </a:solidFill>
              </a:rPr>
              <a:t>BC</a:t>
            </a:r>
            <a:r>
              <a:rPr kumimoji="0" lang="zh-CN" altLang="en-US">
                <a:solidFill>
                  <a:schemeClr val="bg1"/>
                </a:solidFill>
              </a:rPr>
              <a:t>绝热过程</a:t>
            </a:r>
          </a:p>
        </p:txBody>
      </p:sp>
      <p:graphicFrame>
        <p:nvGraphicFramePr>
          <p:cNvPr id="52266" name="Object 9">
            <a:extLst>
              <a:ext uri="{FF2B5EF4-FFF2-40B4-BE49-F238E27FC236}">
                <a16:creationId xmlns:a16="http://schemas.microsoft.com/office/drawing/2014/main" id="{5D050BED-C670-499F-B1CD-FD6330128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5214938"/>
          <a:ext cx="28686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10" name="公式" r:id="rId17" imgW="1295451" imgH="228702" progId="Equation.3">
                  <p:embed/>
                </p:oleObj>
              </mc:Choice>
              <mc:Fallback>
                <p:oleObj name="公式" r:id="rId17" imgW="1295451" imgH="228702" progId="Equation.3">
                  <p:embed/>
                  <p:pic>
                    <p:nvPicPr>
                      <p:cNvPr id="52266" name="Object 9">
                        <a:extLst>
                          <a:ext uri="{FF2B5EF4-FFF2-40B4-BE49-F238E27FC236}">
                            <a16:creationId xmlns:a16="http://schemas.microsoft.com/office/drawing/2014/main" id="{5D050BED-C670-499F-B1CD-FD63301289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214938"/>
                        <a:ext cx="28686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7" name="Rectangle 43">
            <a:extLst>
              <a:ext uri="{FF2B5EF4-FFF2-40B4-BE49-F238E27FC236}">
                <a16:creationId xmlns:a16="http://schemas.microsoft.com/office/drawing/2014/main" id="{2F458442-62A7-445E-912A-919D18A24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6021388"/>
            <a:ext cx="245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00FFFF"/>
                </a:solidFill>
              </a:rPr>
              <a:t>AD</a:t>
            </a:r>
            <a:r>
              <a:rPr kumimoji="0" lang="zh-CN" altLang="en-US">
                <a:solidFill>
                  <a:schemeClr val="bg1"/>
                </a:solidFill>
              </a:rPr>
              <a:t>绝热过程</a:t>
            </a:r>
          </a:p>
        </p:txBody>
      </p:sp>
      <p:graphicFrame>
        <p:nvGraphicFramePr>
          <p:cNvPr id="52268" name="Object 10">
            <a:extLst>
              <a:ext uri="{FF2B5EF4-FFF2-40B4-BE49-F238E27FC236}">
                <a16:creationId xmlns:a16="http://schemas.microsoft.com/office/drawing/2014/main" id="{2B84C9C0-6614-4DCE-9215-5545B0954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5984875"/>
          <a:ext cx="29289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11" name="公式" r:id="rId19" imgW="1304931" imgH="209414" progId="Equation.3">
                  <p:embed/>
                </p:oleObj>
              </mc:Choice>
              <mc:Fallback>
                <p:oleObj name="公式" r:id="rId19" imgW="1304931" imgH="209414" progId="Equation.3">
                  <p:embed/>
                  <p:pic>
                    <p:nvPicPr>
                      <p:cNvPr id="52268" name="Object 10">
                        <a:extLst>
                          <a:ext uri="{FF2B5EF4-FFF2-40B4-BE49-F238E27FC236}">
                            <a16:creationId xmlns:a16="http://schemas.microsoft.com/office/drawing/2014/main" id="{2B84C9C0-6614-4DCE-9215-5545B0954F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984875"/>
                        <a:ext cx="29289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9" name="AutoShape 45">
            <a:extLst>
              <a:ext uri="{FF2B5EF4-FFF2-40B4-BE49-F238E27FC236}">
                <a16:creationId xmlns:a16="http://schemas.microsoft.com/office/drawing/2014/main" id="{4CACAADB-4200-4F35-807B-8804662256B5}"/>
              </a:ext>
            </a:extLst>
          </p:cNvPr>
          <p:cNvSpPr>
            <a:spLocks/>
          </p:cNvSpPr>
          <p:nvPr/>
        </p:nvSpPr>
        <p:spPr bwMode="auto">
          <a:xfrm>
            <a:off x="5848350" y="5500688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2270" name="Object 11">
            <a:extLst>
              <a:ext uri="{FF2B5EF4-FFF2-40B4-BE49-F238E27FC236}">
                <a16:creationId xmlns:a16="http://schemas.microsoft.com/office/drawing/2014/main" id="{4212D534-A299-40C9-BC88-AF1CE004E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3738" y="5572125"/>
          <a:ext cx="11001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12" name="公式" r:id="rId21" imgW="514388" imgH="400152" progId="Equation.3">
                  <p:embed/>
                </p:oleObj>
              </mc:Choice>
              <mc:Fallback>
                <p:oleObj name="公式" r:id="rId21" imgW="514388" imgH="400152" progId="Equation.3">
                  <p:embed/>
                  <p:pic>
                    <p:nvPicPr>
                      <p:cNvPr id="52270" name="Object 11">
                        <a:extLst>
                          <a:ext uri="{FF2B5EF4-FFF2-40B4-BE49-F238E27FC236}">
                            <a16:creationId xmlns:a16="http://schemas.microsoft.com/office/drawing/2014/main" id="{4212D534-A299-40C9-BC88-AF1CE004E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5572125"/>
                        <a:ext cx="11001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71" name="AutoShape 47">
            <a:extLst>
              <a:ext uri="{FF2B5EF4-FFF2-40B4-BE49-F238E27FC236}">
                <a16:creationId xmlns:a16="http://schemas.microsoft.com/office/drawing/2014/main" id="{1A88359A-67B7-4308-AA03-4C7ED65776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5063" y="5848350"/>
            <a:ext cx="714375" cy="223838"/>
          </a:xfrm>
          <a:prstGeom prst="rightArrow">
            <a:avLst>
              <a:gd name="adj1" fmla="val 50000"/>
              <a:gd name="adj2" fmla="val 10229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4371" name="灯片编号占位符 1">
            <a:extLst>
              <a:ext uri="{FF2B5EF4-FFF2-40B4-BE49-F238E27FC236}">
                <a16:creationId xmlns:a16="http://schemas.microsoft.com/office/drawing/2014/main" id="{1DE7BE6F-AF3F-478A-86BB-113E351E3833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A83C51-ED6C-44F3-8CF5-4F168C172D15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F475C317-1B1B-4945-9D87-9DB178D34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614863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绝热过程方程</a:t>
            </a:r>
          </a:p>
        </p:txBody>
      </p:sp>
      <p:graphicFrame>
        <p:nvGraphicFramePr>
          <p:cNvPr id="51210" name="Object 42">
            <a:extLst>
              <a:ext uri="{FF2B5EF4-FFF2-40B4-BE49-F238E27FC236}">
                <a16:creationId xmlns:a16="http://schemas.microsoft.com/office/drawing/2014/main" id="{99CACFFD-AC92-48A2-AB04-98A0ABA77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643313"/>
          <a:ext cx="16430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13" name="公式" r:id="rId23" imgW="781063" imgH="400152" progId="Equation.3">
                  <p:embed/>
                </p:oleObj>
              </mc:Choice>
              <mc:Fallback>
                <p:oleObj name="公式" r:id="rId23" imgW="781063" imgH="400152" progId="Equation.3">
                  <p:embed/>
                  <p:pic>
                    <p:nvPicPr>
                      <p:cNvPr id="51210" name="Object 42">
                        <a:extLst>
                          <a:ext uri="{FF2B5EF4-FFF2-40B4-BE49-F238E27FC236}">
                            <a16:creationId xmlns:a16="http://schemas.microsoft.com/office/drawing/2014/main" id="{99CACFFD-AC92-48A2-AB04-98A0ABA77B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643313"/>
                        <a:ext cx="16430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左大括号 42">
            <a:extLst>
              <a:ext uri="{FF2B5EF4-FFF2-40B4-BE49-F238E27FC236}">
                <a16:creationId xmlns:a16="http://schemas.microsoft.com/office/drawing/2014/main" id="{5EC22615-F24A-43DB-B365-99A3D4382200}"/>
              </a:ext>
            </a:extLst>
          </p:cNvPr>
          <p:cNvSpPr>
            <a:spLocks/>
          </p:cNvSpPr>
          <p:nvPr/>
        </p:nvSpPr>
        <p:spPr bwMode="auto">
          <a:xfrm>
            <a:off x="1000125" y="2714625"/>
            <a:ext cx="142875" cy="642938"/>
          </a:xfrm>
          <a:prstGeom prst="leftBrace">
            <a:avLst>
              <a:gd name="adj1" fmla="val 55313"/>
              <a:gd name="adj2" fmla="val 50000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8C0574A8-CBBD-475F-811D-9686875C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028950"/>
            <a:ext cx="584200" cy="1031875"/>
          </a:xfrm>
          <a:custGeom>
            <a:avLst/>
            <a:gdLst>
              <a:gd name="T0" fmla="*/ 328657 w 584434"/>
              <a:gd name="T1" fmla="*/ 0 h 1031846"/>
              <a:gd name="T2" fmla="*/ 80102 w 584434"/>
              <a:gd name="T3" fmla="*/ 109150 h 1031846"/>
              <a:gd name="T4" fmla="*/ 5531 w 584434"/>
              <a:gd name="T5" fmla="*/ 512162 h 1031846"/>
              <a:gd name="T6" fmla="*/ 113232 w 584434"/>
              <a:gd name="T7" fmla="*/ 915206 h 1031846"/>
              <a:gd name="T8" fmla="*/ 577223 w 584434"/>
              <a:gd name="T9" fmla="*/ 1032745 h 10318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4434"/>
              <a:gd name="T16" fmla="*/ 0 h 1031846"/>
              <a:gd name="T17" fmla="*/ 584434 w 584434"/>
              <a:gd name="T18" fmla="*/ 1031846 h 10318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4434" h="1031846">
                <a:moveTo>
                  <a:pt x="332764" y="0"/>
                </a:moveTo>
                <a:cubicBezTo>
                  <a:pt x="234193" y="11884"/>
                  <a:pt x="135622" y="23769"/>
                  <a:pt x="81094" y="109057"/>
                </a:cubicBezTo>
                <a:cubicBezTo>
                  <a:pt x="26566" y="194345"/>
                  <a:pt x="0" y="377504"/>
                  <a:pt x="5593" y="511728"/>
                </a:cubicBezTo>
                <a:cubicBezTo>
                  <a:pt x="11186" y="645952"/>
                  <a:pt x="18177" y="827714"/>
                  <a:pt x="114650" y="914400"/>
                </a:cubicBezTo>
                <a:cubicBezTo>
                  <a:pt x="211124" y="1001086"/>
                  <a:pt x="397779" y="1016466"/>
                  <a:pt x="584434" y="1031846"/>
                </a:cubicBezTo>
              </a:path>
            </a:pathLst>
          </a:custGeom>
          <a:noFill/>
          <a:ln w="317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2" grpId="0"/>
      <p:bldP spid="52235" grpId="0"/>
      <p:bldP spid="52241" grpId="0" autoUpdateAnimBg="0"/>
      <p:bldP spid="52242" grpId="0" autoUpdateAnimBg="0"/>
      <p:bldP spid="52243" grpId="0" autoUpdateAnimBg="0"/>
      <p:bldP spid="52244" grpId="0" autoUpdateAnimBg="0"/>
      <p:bldP spid="52261" grpId="0" autoUpdateAnimBg="0"/>
      <p:bldP spid="52264" grpId="0"/>
      <p:bldP spid="52267" grpId="0"/>
      <p:bldP spid="52269" grpId="0" animBg="1"/>
      <p:bldP spid="41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>
            <a:extLst>
              <a:ext uri="{FF2B5EF4-FFF2-40B4-BE49-F238E27FC236}">
                <a16:creationId xmlns:a16="http://schemas.microsoft.com/office/drawing/2014/main" id="{F6E6014F-0BDE-4EB7-9DFA-4691954A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329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解：</a:t>
            </a:r>
            <a:endParaRPr lang="zh-CN" altLang="en-US" sz="2800" i="1">
              <a:solidFill>
                <a:srgbClr val="FFFF00"/>
              </a:solidFill>
            </a:endParaRPr>
          </a:p>
        </p:txBody>
      </p:sp>
      <p:graphicFrame>
        <p:nvGraphicFramePr>
          <p:cNvPr id="51205" name="Object 2">
            <a:extLst>
              <a:ext uri="{FF2B5EF4-FFF2-40B4-BE49-F238E27FC236}">
                <a16:creationId xmlns:a16="http://schemas.microsoft.com/office/drawing/2014/main" id="{5D0AAADD-ECCC-491E-B144-306B881E0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8838" y="512763"/>
          <a:ext cx="24749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3" name="公式" r:id="rId3" imgW="1085965" imgH="400152" progId="Equation.3">
                  <p:embed/>
                </p:oleObj>
              </mc:Choice>
              <mc:Fallback>
                <p:oleObj name="公式" r:id="rId3" imgW="1085965" imgH="400152" progId="Equation.3">
                  <p:embed/>
                  <p:pic>
                    <p:nvPicPr>
                      <p:cNvPr id="51205" name="Object 2">
                        <a:extLst>
                          <a:ext uri="{FF2B5EF4-FFF2-40B4-BE49-F238E27FC236}">
                            <a16:creationId xmlns:a16="http://schemas.microsoft.com/office/drawing/2014/main" id="{5D0AAADD-ECCC-491E-B144-306B881E0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512763"/>
                        <a:ext cx="247491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AutoShape 6">
            <a:extLst>
              <a:ext uri="{FF2B5EF4-FFF2-40B4-BE49-F238E27FC236}">
                <a16:creationId xmlns:a16="http://schemas.microsoft.com/office/drawing/2014/main" id="{685FEE8A-A458-42C3-9E3B-7AFCBA331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7563" y="928688"/>
            <a:ext cx="1143000" cy="136525"/>
          </a:xfrm>
          <a:prstGeom prst="rightArrow">
            <a:avLst>
              <a:gd name="adj1" fmla="val 50000"/>
              <a:gd name="adj2" fmla="val 122519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1208" name="Object 3">
            <a:extLst>
              <a:ext uri="{FF2B5EF4-FFF2-40B4-BE49-F238E27FC236}">
                <a16:creationId xmlns:a16="http://schemas.microsoft.com/office/drawing/2014/main" id="{B5D5A34C-66E7-43EF-B405-B4953AC64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1714500"/>
          <a:ext cx="17859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4" name="公式" r:id="rId5" imgW="809504" imgH="400152" progId="Equation.3">
                  <p:embed/>
                </p:oleObj>
              </mc:Choice>
              <mc:Fallback>
                <p:oleObj name="公式" r:id="rId5" imgW="809504" imgH="400152" progId="Equation.3">
                  <p:embed/>
                  <p:pic>
                    <p:nvPicPr>
                      <p:cNvPr id="51208" name="Object 3">
                        <a:extLst>
                          <a:ext uri="{FF2B5EF4-FFF2-40B4-BE49-F238E27FC236}">
                            <a16:creationId xmlns:a16="http://schemas.microsoft.com/office/drawing/2014/main" id="{B5D5A34C-66E7-43EF-B405-B4953AC64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714500"/>
                        <a:ext cx="178593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6">
            <a:extLst>
              <a:ext uri="{FF2B5EF4-FFF2-40B4-BE49-F238E27FC236}">
                <a16:creationId xmlns:a16="http://schemas.microsoft.com/office/drawing/2014/main" id="{A9EDA8D4-1A0E-4169-B666-805EF6CD9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2857500"/>
          <a:ext cx="15525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5" name="公式" r:id="rId7" imgW="609498" imgH="400152" progId="Equation.3">
                  <p:embed/>
                </p:oleObj>
              </mc:Choice>
              <mc:Fallback>
                <p:oleObj name="公式" r:id="rId7" imgW="609498" imgH="400152" progId="Equation.3">
                  <p:embed/>
                  <p:pic>
                    <p:nvPicPr>
                      <p:cNvPr id="51211" name="Object 6">
                        <a:extLst>
                          <a:ext uri="{FF2B5EF4-FFF2-40B4-BE49-F238E27FC236}">
                            <a16:creationId xmlns:a16="http://schemas.microsoft.com/office/drawing/2014/main" id="{A9EDA8D4-1A0E-4169-B666-805EF6CD9D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857500"/>
                        <a:ext cx="155257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14">
            <a:extLst>
              <a:ext uri="{FF2B5EF4-FFF2-40B4-BE49-F238E27FC236}">
                <a16:creationId xmlns:a16="http://schemas.microsoft.com/office/drawing/2014/main" id="{2D62ADD0-2A8E-4A77-BFE8-53CBE3995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071938"/>
          <a:ext cx="406876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6" name="公式" r:id="rId9" imgW="1638275" imgH="400152" progId="Equation.3">
                  <p:embed/>
                </p:oleObj>
              </mc:Choice>
              <mc:Fallback>
                <p:oleObj name="公式" r:id="rId9" imgW="1638275" imgH="400152" progId="Equation.3">
                  <p:embed/>
                  <p:pic>
                    <p:nvPicPr>
                      <p:cNvPr id="51225" name="Object 14">
                        <a:extLst>
                          <a:ext uri="{FF2B5EF4-FFF2-40B4-BE49-F238E27FC236}">
                            <a16:creationId xmlns:a16="http://schemas.microsoft.com/office/drawing/2014/main" id="{2D62ADD0-2A8E-4A77-BFE8-53CBE3995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071938"/>
                        <a:ext cx="406876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灯片编号占位符 1">
            <a:extLst>
              <a:ext uri="{FF2B5EF4-FFF2-40B4-BE49-F238E27FC236}">
                <a16:creationId xmlns:a16="http://schemas.microsoft.com/office/drawing/2014/main" id="{54940EF5-4204-4A8F-BF35-F2DB9C1E279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8E5F97-1D4F-4E77-9C77-702D5F2CA636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graphicFrame>
        <p:nvGraphicFramePr>
          <p:cNvPr id="52270" name="Object 11">
            <a:extLst>
              <a:ext uri="{FF2B5EF4-FFF2-40B4-BE49-F238E27FC236}">
                <a16:creationId xmlns:a16="http://schemas.microsoft.com/office/drawing/2014/main" id="{D6365CCE-CFA1-415A-851B-34B6C3FCD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538163"/>
          <a:ext cx="12144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7" name="公式" r:id="rId11" imgW="514388" imgH="400152" progId="Equation.3">
                  <p:embed/>
                </p:oleObj>
              </mc:Choice>
              <mc:Fallback>
                <p:oleObj name="公式" r:id="rId11" imgW="514388" imgH="400152" progId="Equation.3">
                  <p:embed/>
                  <p:pic>
                    <p:nvPicPr>
                      <p:cNvPr id="52270" name="Object 11">
                        <a:extLst>
                          <a:ext uri="{FF2B5EF4-FFF2-40B4-BE49-F238E27FC236}">
                            <a16:creationId xmlns:a16="http://schemas.microsoft.com/office/drawing/2014/main" id="{D6365CCE-CFA1-415A-851B-34B6C3FCD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38163"/>
                        <a:ext cx="12144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2" name="Object 7">
            <a:extLst>
              <a:ext uri="{FF2B5EF4-FFF2-40B4-BE49-F238E27FC236}">
                <a16:creationId xmlns:a16="http://schemas.microsoft.com/office/drawing/2014/main" id="{DA873F88-2665-4FCE-B009-C9C2BEB20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1643063"/>
          <a:ext cx="3065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8" name="公式" r:id="rId13" imgW="1466710" imgH="428625" progId="Equation.3">
                  <p:embed/>
                </p:oleObj>
              </mc:Choice>
              <mc:Fallback>
                <p:oleObj name="公式" r:id="rId13" imgW="1466710" imgH="428625" progId="Equation.3">
                  <p:embed/>
                  <p:pic>
                    <p:nvPicPr>
                      <p:cNvPr id="52262" name="Object 7">
                        <a:extLst>
                          <a:ext uri="{FF2B5EF4-FFF2-40B4-BE49-F238E27FC236}">
                            <a16:creationId xmlns:a16="http://schemas.microsoft.com/office/drawing/2014/main" id="{DA873F88-2665-4FCE-B009-C9C2BEB20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643063"/>
                        <a:ext cx="3065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29">
            <a:extLst>
              <a:ext uri="{FF2B5EF4-FFF2-40B4-BE49-F238E27FC236}">
                <a16:creationId xmlns:a16="http://schemas.microsoft.com/office/drawing/2014/main" id="{0C242B47-0700-4897-9B7D-BCE18B16E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3286125"/>
          <a:ext cx="231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89" name="公式" r:id="rId15" imgW="85629" imgH="190432" progId="Equation.3">
                  <p:embed/>
                </p:oleObj>
              </mc:Choice>
              <mc:Fallback>
                <p:oleObj name="公式" r:id="rId15" imgW="85629" imgH="190432" progId="Equation.3">
                  <p:embed/>
                  <p:pic>
                    <p:nvPicPr>
                      <p:cNvPr id="15371" name="Object 29">
                        <a:extLst>
                          <a:ext uri="{FF2B5EF4-FFF2-40B4-BE49-F238E27FC236}">
                            <a16:creationId xmlns:a16="http://schemas.microsoft.com/office/drawing/2014/main" id="{0C242B47-0700-4897-9B7D-BCE18B16E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286125"/>
                        <a:ext cx="231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任意多边形 26">
            <a:extLst>
              <a:ext uri="{FF2B5EF4-FFF2-40B4-BE49-F238E27FC236}">
                <a16:creationId xmlns:a16="http://schemas.microsoft.com/office/drawing/2014/main" id="{01A0F29B-D808-49C7-AF2F-9A4137AF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955675"/>
            <a:ext cx="781050" cy="1116013"/>
          </a:xfrm>
          <a:custGeom>
            <a:avLst/>
            <a:gdLst>
              <a:gd name="T0" fmla="*/ 0 w 781574"/>
              <a:gd name="T1" fmla="*/ 0 h 1115736"/>
              <a:gd name="T2" fmla="*/ 632662 w 781574"/>
              <a:gd name="T3" fmla="*/ 185984 h 1115736"/>
              <a:gd name="T4" fmla="*/ 764123 w 781574"/>
              <a:gd name="T5" fmla="*/ 701663 h 1115736"/>
              <a:gd name="T6" fmla="*/ 640878 w 781574"/>
              <a:gd name="T7" fmla="*/ 1022902 h 1115736"/>
              <a:gd name="T8" fmla="*/ 443684 w 781574"/>
              <a:gd name="T9" fmla="*/ 1124355 h 1115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1574"/>
              <a:gd name="T16" fmla="*/ 0 h 1115736"/>
              <a:gd name="T17" fmla="*/ 781574 w 781574"/>
              <a:gd name="T18" fmla="*/ 1115736 h 1115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1574" h="1115736">
                <a:moveTo>
                  <a:pt x="0" y="0"/>
                </a:moveTo>
                <a:cubicBezTo>
                  <a:pt x="257961" y="34255"/>
                  <a:pt x="515923" y="68510"/>
                  <a:pt x="645952" y="184558"/>
                </a:cubicBezTo>
                <a:cubicBezTo>
                  <a:pt x="775981" y="300606"/>
                  <a:pt x="778778" y="557868"/>
                  <a:pt x="780176" y="696286"/>
                </a:cubicBezTo>
                <a:cubicBezTo>
                  <a:pt x="781574" y="834704"/>
                  <a:pt x="708869" y="945160"/>
                  <a:pt x="654341" y="1015068"/>
                </a:cubicBezTo>
                <a:cubicBezTo>
                  <a:pt x="599813" y="1084976"/>
                  <a:pt x="526409" y="1100356"/>
                  <a:pt x="453005" y="1115736"/>
                </a:cubicBezTo>
              </a:path>
            </a:pathLst>
          </a:custGeom>
          <a:noFill/>
          <a:ln w="317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F8BFCA39-D1F8-4CD3-96CD-0A64EF510A08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643438" y="2071688"/>
            <a:ext cx="1195387" cy="142875"/>
          </a:xfrm>
          <a:prstGeom prst="rightArrow">
            <a:avLst>
              <a:gd name="adj1" fmla="val 50000"/>
              <a:gd name="adj2" fmla="val 12244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D35067AB-E80A-4A5C-804A-2FDD7011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2500313"/>
            <a:ext cx="911225" cy="904875"/>
          </a:xfrm>
          <a:custGeom>
            <a:avLst/>
            <a:gdLst>
              <a:gd name="T0" fmla="*/ 30357 w 911604"/>
              <a:gd name="T1" fmla="*/ 0 h 904613"/>
              <a:gd name="T2" fmla="*/ 30357 w 911604"/>
              <a:gd name="T3" fmla="*/ 643315 h 904613"/>
              <a:gd name="T4" fmla="*/ 212561 w 911604"/>
              <a:gd name="T5" fmla="*/ 871857 h 904613"/>
              <a:gd name="T6" fmla="*/ 899928 w 911604"/>
              <a:gd name="T7" fmla="*/ 888786 h 904613"/>
              <a:gd name="T8" fmla="*/ 0 60000 65536"/>
              <a:gd name="T9" fmla="*/ 0 60000 65536"/>
              <a:gd name="T10" fmla="*/ 0 60000 65536"/>
              <a:gd name="T11" fmla="*/ 0 60000 65536"/>
              <a:gd name="T12" fmla="*/ 0 w 911604"/>
              <a:gd name="T13" fmla="*/ 0 h 904613"/>
              <a:gd name="T14" fmla="*/ 911604 w 911604"/>
              <a:gd name="T15" fmla="*/ 904613 h 904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1604" h="904613">
                <a:moveTo>
                  <a:pt x="30760" y="0"/>
                </a:moveTo>
                <a:cubicBezTo>
                  <a:pt x="15380" y="246776"/>
                  <a:pt x="0" y="493553"/>
                  <a:pt x="30760" y="637564"/>
                </a:cubicBezTo>
                <a:cubicBezTo>
                  <a:pt x="61520" y="781575"/>
                  <a:pt x="68511" y="823519"/>
                  <a:pt x="215318" y="864066"/>
                </a:cubicBezTo>
                <a:cubicBezTo>
                  <a:pt x="362125" y="904613"/>
                  <a:pt x="636864" y="892728"/>
                  <a:pt x="911604" y="880844"/>
                </a:cubicBezTo>
              </a:path>
            </a:pathLst>
          </a:custGeom>
          <a:noFill/>
          <a:ln w="317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72" name="Group 1008">
            <a:extLst>
              <a:ext uri="{FF2B5EF4-FFF2-40B4-BE49-F238E27FC236}">
                <a16:creationId xmlns:a16="http://schemas.microsoft.com/office/drawing/2014/main" id="{14F43718-4E66-4A05-BCAB-92342A6F2D21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123950"/>
          <a:ext cx="8569325" cy="5184777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过程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特征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过程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方程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能量转换方式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内能增量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Δ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对外作功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吸收热量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摩尔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热容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等体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等压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等温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绝热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90" name="Object 2">
            <a:extLst>
              <a:ext uri="{FF2B5EF4-FFF2-40B4-BE49-F238E27FC236}">
                <a16:creationId xmlns:a16="http://schemas.microsoft.com/office/drawing/2014/main" id="{75B546F2-D3AF-40AE-A6B7-5A5F37B44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57016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76" name="公式" r:id="rId3" imgW="1381080" imgH="390661" progId="Equation.3">
                  <p:embed/>
                </p:oleObj>
              </mc:Choice>
              <mc:Fallback>
                <p:oleObj name="公式" r:id="rId3" imgW="1381080" imgH="390661" progId="Equation.3">
                  <p:embed/>
                  <p:pic>
                    <p:nvPicPr>
                      <p:cNvPr id="18490" name="Object 2">
                        <a:extLst>
                          <a:ext uri="{FF2B5EF4-FFF2-40B4-BE49-F238E27FC236}">
                            <a16:creationId xmlns:a16="http://schemas.microsoft.com/office/drawing/2014/main" id="{75B546F2-D3AF-40AE-A6B7-5A5F37B44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570163"/>
                        <a:ext cx="723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1" name="Object 3">
            <a:extLst>
              <a:ext uri="{FF2B5EF4-FFF2-40B4-BE49-F238E27FC236}">
                <a16:creationId xmlns:a16="http://schemas.microsoft.com/office/drawing/2014/main" id="{EDE4C885-AA4E-4D7C-863A-BE839742B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3" y="3494088"/>
          <a:ext cx="717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77" name="公式" r:id="rId5" imgW="1371600" imgH="419134" progId="Equation.3">
                  <p:embed/>
                </p:oleObj>
              </mc:Choice>
              <mc:Fallback>
                <p:oleObj name="公式" r:id="rId5" imgW="1371600" imgH="419134" progId="Equation.3">
                  <p:embed/>
                  <p:pic>
                    <p:nvPicPr>
                      <p:cNvPr id="18491" name="Object 3">
                        <a:extLst>
                          <a:ext uri="{FF2B5EF4-FFF2-40B4-BE49-F238E27FC236}">
                            <a16:creationId xmlns:a16="http://schemas.microsoft.com/office/drawing/2014/main" id="{EDE4C885-AA4E-4D7C-863A-BE839742B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494088"/>
                        <a:ext cx="717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2" name="Object 4">
            <a:extLst>
              <a:ext uri="{FF2B5EF4-FFF2-40B4-BE49-F238E27FC236}">
                <a16:creationId xmlns:a16="http://schemas.microsoft.com/office/drawing/2014/main" id="{B2D67092-8E2F-4165-93E8-81EDAE107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4579938"/>
          <a:ext cx="7191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78" name="公式" r:id="rId7" imgW="1371600" imgH="390661" progId="Equation.3">
                  <p:embed/>
                </p:oleObj>
              </mc:Choice>
              <mc:Fallback>
                <p:oleObj name="公式" r:id="rId7" imgW="1371600" imgH="390661" progId="Equation.3">
                  <p:embed/>
                  <p:pic>
                    <p:nvPicPr>
                      <p:cNvPr id="18492" name="Object 4">
                        <a:extLst>
                          <a:ext uri="{FF2B5EF4-FFF2-40B4-BE49-F238E27FC236}">
                            <a16:creationId xmlns:a16="http://schemas.microsoft.com/office/drawing/2014/main" id="{B2D67092-8E2F-4165-93E8-81EDAE107C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579938"/>
                        <a:ext cx="71913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3" name="Object 5">
            <a:extLst>
              <a:ext uri="{FF2B5EF4-FFF2-40B4-BE49-F238E27FC236}">
                <a16:creationId xmlns:a16="http://schemas.microsoft.com/office/drawing/2014/main" id="{98A69773-82FA-4858-AE2D-B0E132AC4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5643563"/>
          <a:ext cx="5397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79" name="公式" r:id="rId9" imgW="342824" imgH="161959" progId="Equation.3">
                  <p:embed/>
                </p:oleObj>
              </mc:Choice>
              <mc:Fallback>
                <p:oleObj name="公式" r:id="rId9" imgW="342824" imgH="161959" progId="Equation.3">
                  <p:embed/>
                  <p:pic>
                    <p:nvPicPr>
                      <p:cNvPr id="18493" name="Object 5">
                        <a:extLst>
                          <a:ext uri="{FF2B5EF4-FFF2-40B4-BE49-F238E27FC236}">
                            <a16:creationId xmlns:a16="http://schemas.microsoft.com/office/drawing/2014/main" id="{98A69773-82FA-4858-AE2D-B0E132AC42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643563"/>
                        <a:ext cx="5397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4" name="Object 6">
            <a:extLst>
              <a:ext uri="{FF2B5EF4-FFF2-40B4-BE49-F238E27FC236}">
                <a16:creationId xmlns:a16="http://schemas.microsoft.com/office/drawing/2014/main" id="{70874C7A-183D-486C-8934-80116840F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2419350"/>
          <a:ext cx="727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0" name="公式" r:id="rId11" imgW="1400041" imgH="838268" progId="Equation.3">
                  <p:embed/>
                </p:oleObj>
              </mc:Choice>
              <mc:Fallback>
                <p:oleObj name="公式" r:id="rId11" imgW="1400041" imgH="838268" progId="Equation.3">
                  <p:embed/>
                  <p:pic>
                    <p:nvPicPr>
                      <p:cNvPr id="18494" name="Object 6">
                        <a:extLst>
                          <a:ext uri="{FF2B5EF4-FFF2-40B4-BE49-F238E27FC236}">
                            <a16:creationId xmlns:a16="http://schemas.microsoft.com/office/drawing/2014/main" id="{70874C7A-183D-486C-8934-80116840F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419350"/>
                        <a:ext cx="7270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5" name="Object 7">
            <a:extLst>
              <a:ext uri="{FF2B5EF4-FFF2-40B4-BE49-F238E27FC236}">
                <a16:creationId xmlns:a16="http://schemas.microsoft.com/office/drawing/2014/main" id="{C0CCB165-923A-4C07-8C5A-D3F57B942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3427413"/>
          <a:ext cx="733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1" name="公式" r:id="rId13" imgW="1409827" imgH="838268" progId="Equation.3">
                  <p:embed/>
                </p:oleObj>
              </mc:Choice>
              <mc:Fallback>
                <p:oleObj name="公式" r:id="rId13" imgW="1409827" imgH="838268" progId="Equation.3">
                  <p:embed/>
                  <p:pic>
                    <p:nvPicPr>
                      <p:cNvPr id="18495" name="Object 7">
                        <a:extLst>
                          <a:ext uri="{FF2B5EF4-FFF2-40B4-BE49-F238E27FC236}">
                            <a16:creationId xmlns:a16="http://schemas.microsoft.com/office/drawing/2014/main" id="{C0CCB165-923A-4C07-8C5A-D3F57B942A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427413"/>
                        <a:ext cx="733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6" name="Object 8">
            <a:extLst>
              <a:ext uri="{FF2B5EF4-FFF2-40B4-BE49-F238E27FC236}">
                <a16:creationId xmlns:a16="http://schemas.microsoft.com/office/drawing/2014/main" id="{8C87D269-AFFA-4820-9ECF-ECE7A4300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4576763"/>
          <a:ext cx="86042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2" name="公式" r:id="rId15" imgW="1647755" imgH="409643" progId="Equation.3">
                  <p:embed/>
                </p:oleObj>
              </mc:Choice>
              <mc:Fallback>
                <p:oleObj name="公式" r:id="rId15" imgW="1647755" imgH="409643" progId="Equation.3">
                  <p:embed/>
                  <p:pic>
                    <p:nvPicPr>
                      <p:cNvPr id="18496" name="Object 8">
                        <a:extLst>
                          <a:ext uri="{FF2B5EF4-FFF2-40B4-BE49-F238E27FC236}">
                            <a16:creationId xmlns:a16="http://schemas.microsoft.com/office/drawing/2014/main" id="{8C87D269-AFFA-4820-9ECF-ECE7A4300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576763"/>
                        <a:ext cx="860425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7" name="Object 9">
            <a:extLst>
              <a:ext uri="{FF2B5EF4-FFF2-40B4-BE49-F238E27FC236}">
                <a16:creationId xmlns:a16="http://schemas.microsoft.com/office/drawing/2014/main" id="{A324EB99-54BE-4543-889A-BB555136B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2581275"/>
          <a:ext cx="747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3" name="公式" r:id="rId17" imgW="1133367" imgH="371373" progId="Equation.3">
                  <p:embed/>
                </p:oleObj>
              </mc:Choice>
              <mc:Fallback>
                <p:oleObj name="公式" r:id="rId17" imgW="1133367" imgH="371373" progId="Equation.3">
                  <p:embed/>
                  <p:pic>
                    <p:nvPicPr>
                      <p:cNvPr id="18497" name="Object 9">
                        <a:extLst>
                          <a:ext uri="{FF2B5EF4-FFF2-40B4-BE49-F238E27FC236}">
                            <a16:creationId xmlns:a16="http://schemas.microsoft.com/office/drawing/2014/main" id="{A324EB99-54BE-4543-889A-BB555136B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581275"/>
                        <a:ext cx="7477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8" name="Object 10">
            <a:extLst>
              <a:ext uri="{FF2B5EF4-FFF2-40B4-BE49-F238E27FC236}">
                <a16:creationId xmlns:a16="http://schemas.microsoft.com/office/drawing/2014/main" id="{98119FB5-79FA-4884-9705-756560B17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3571875"/>
          <a:ext cx="10001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4" name="公式" r:id="rId19" imgW="1723904" imgH="371373" progId="Equation.3">
                  <p:embed/>
                </p:oleObj>
              </mc:Choice>
              <mc:Fallback>
                <p:oleObj name="公式" r:id="rId19" imgW="1723904" imgH="371373" progId="Equation.3">
                  <p:embed/>
                  <p:pic>
                    <p:nvPicPr>
                      <p:cNvPr id="18498" name="Object 10">
                        <a:extLst>
                          <a:ext uri="{FF2B5EF4-FFF2-40B4-BE49-F238E27FC236}">
                            <a16:creationId xmlns:a16="http://schemas.microsoft.com/office/drawing/2014/main" id="{98119FB5-79FA-4884-9705-756560B17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571875"/>
                        <a:ext cx="10001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99" name="Object 11">
            <a:extLst>
              <a:ext uri="{FF2B5EF4-FFF2-40B4-BE49-F238E27FC236}">
                <a16:creationId xmlns:a16="http://schemas.microsoft.com/office/drawing/2014/main" id="{90E22982-A670-4BA9-9F86-D996BD418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4579938"/>
          <a:ext cx="5619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5" name="公式" r:id="rId21" imgW="904920" imgH="371373" progId="Equation.3">
                  <p:embed/>
                </p:oleObj>
              </mc:Choice>
              <mc:Fallback>
                <p:oleObj name="公式" r:id="rId21" imgW="904920" imgH="371373" progId="Equation.3">
                  <p:embed/>
                  <p:pic>
                    <p:nvPicPr>
                      <p:cNvPr id="18499" name="Object 11">
                        <a:extLst>
                          <a:ext uri="{FF2B5EF4-FFF2-40B4-BE49-F238E27FC236}">
                            <a16:creationId xmlns:a16="http://schemas.microsoft.com/office/drawing/2014/main" id="{90E22982-A670-4BA9-9F86-D996BD418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4579938"/>
                        <a:ext cx="5619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0" name="Object 12">
            <a:extLst>
              <a:ext uri="{FF2B5EF4-FFF2-40B4-BE49-F238E27FC236}">
                <a16:creationId xmlns:a16="http://schemas.microsoft.com/office/drawing/2014/main" id="{2A729AB8-F892-4D6B-9753-ABA6F651B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646738"/>
          <a:ext cx="84455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6" name="公式" r:id="rId23" imgW="1333373" imgH="276157" progId="Equation.3">
                  <p:embed/>
                </p:oleObj>
              </mc:Choice>
              <mc:Fallback>
                <p:oleObj name="公式" r:id="rId23" imgW="1333373" imgH="276157" progId="Equation.3">
                  <p:embed/>
                  <p:pic>
                    <p:nvPicPr>
                      <p:cNvPr id="18500" name="Object 12">
                        <a:extLst>
                          <a:ext uri="{FF2B5EF4-FFF2-40B4-BE49-F238E27FC236}">
                            <a16:creationId xmlns:a16="http://schemas.microsoft.com/office/drawing/2014/main" id="{2A729AB8-F892-4D6B-9753-ABA6F651B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646738"/>
                        <a:ext cx="844550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1" name="Object 13">
            <a:extLst>
              <a:ext uri="{FF2B5EF4-FFF2-40B4-BE49-F238E27FC236}">
                <a16:creationId xmlns:a16="http://schemas.microsoft.com/office/drawing/2014/main" id="{B0AA48AA-3691-4C1C-9E72-77BEA2928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5605463"/>
          <a:ext cx="1079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7" name="公式" r:id="rId25" imgW="723875" imgH="190432" progId="Equation.3">
                  <p:embed/>
                </p:oleObj>
              </mc:Choice>
              <mc:Fallback>
                <p:oleObj name="公式" r:id="rId25" imgW="723875" imgH="190432" progId="Equation.3">
                  <p:embed/>
                  <p:pic>
                    <p:nvPicPr>
                      <p:cNvPr id="18501" name="Object 13">
                        <a:extLst>
                          <a:ext uri="{FF2B5EF4-FFF2-40B4-BE49-F238E27FC236}">
                            <a16:creationId xmlns:a16="http://schemas.microsoft.com/office/drawing/2014/main" id="{B0AA48AA-3691-4C1C-9E72-77BEA2928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605463"/>
                        <a:ext cx="10795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2" name="Object 14">
            <a:extLst>
              <a:ext uri="{FF2B5EF4-FFF2-40B4-BE49-F238E27FC236}">
                <a16:creationId xmlns:a16="http://schemas.microsoft.com/office/drawing/2014/main" id="{70ECE571-388D-4F88-974B-5A9EE7304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3517900"/>
          <a:ext cx="1136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8" name="公式" r:id="rId27" imgW="723875" imgH="190432" progId="Equation.3">
                  <p:embed/>
                </p:oleObj>
              </mc:Choice>
              <mc:Fallback>
                <p:oleObj name="公式" r:id="rId27" imgW="723875" imgH="190432" progId="Equation.3">
                  <p:embed/>
                  <p:pic>
                    <p:nvPicPr>
                      <p:cNvPr id="18502" name="Object 14">
                        <a:extLst>
                          <a:ext uri="{FF2B5EF4-FFF2-40B4-BE49-F238E27FC236}">
                            <a16:creationId xmlns:a16="http://schemas.microsoft.com/office/drawing/2014/main" id="{70ECE571-388D-4F88-974B-5A9EE7304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517900"/>
                        <a:ext cx="11366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3" name="Object 15">
            <a:extLst>
              <a:ext uri="{FF2B5EF4-FFF2-40B4-BE49-F238E27FC236}">
                <a16:creationId xmlns:a16="http://schemas.microsoft.com/office/drawing/2014/main" id="{DFA6CFB3-DA8D-4CD2-BAE5-19CFCCD4F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5316538"/>
          <a:ext cx="95885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9" name="公式" r:id="rId29" imgW="828771" imgH="190432" progId="Equation.3">
                  <p:embed/>
                </p:oleObj>
              </mc:Choice>
              <mc:Fallback>
                <p:oleObj name="公式" r:id="rId29" imgW="828771" imgH="190432" progId="Equation.3">
                  <p:embed/>
                  <p:pic>
                    <p:nvPicPr>
                      <p:cNvPr id="18503" name="Object 15">
                        <a:extLst>
                          <a:ext uri="{FF2B5EF4-FFF2-40B4-BE49-F238E27FC236}">
                            <a16:creationId xmlns:a16="http://schemas.microsoft.com/office/drawing/2014/main" id="{DFA6CFB3-DA8D-4CD2-BAE5-19CFCCD4F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5316538"/>
                        <a:ext cx="95885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4" name="Object 16">
            <a:extLst>
              <a:ext uri="{FF2B5EF4-FFF2-40B4-BE49-F238E27FC236}">
                <a16:creationId xmlns:a16="http://schemas.microsoft.com/office/drawing/2014/main" id="{1E8A2E0B-E59E-452D-A704-88B64ED04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284538"/>
          <a:ext cx="766763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0" name="公式" r:id="rId31" imgW="1485976" imgH="409643" progId="Equation.3">
                  <p:embed/>
                </p:oleObj>
              </mc:Choice>
              <mc:Fallback>
                <p:oleObj name="公式" r:id="rId31" imgW="1485976" imgH="409643" progId="Equation.3">
                  <p:embed/>
                  <p:pic>
                    <p:nvPicPr>
                      <p:cNvPr id="18504" name="Object 16">
                        <a:extLst>
                          <a:ext uri="{FF2B5EF4-FFF2-40B4-BE49-F238E27FC236}">
                            <a16:creationId xmlns:a16="http://schemas.microsoft.com/office/drawing/2014/main" id="{1E8A2E0B-E59E-452D-A704-88B64ED04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284538"/>
                        <a:ext cx="766763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5" name="Object 17">
            <a:extLst>
              <a:ext uri="{FF2B5EF4-FFF2-40B4-BE49-F238E27FC236}">
                <a16:creationId xmlns:a16="http://schemas.microsoft.com/office/drawing/2014/main" id="{18192B67-29C1-4E38-9950-809D1E38B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3714750"/>
          <a:ext cx="7985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1" name="公式" r:id="rId33" imgW="647725" imgH="180941" progId="Equation.3">
                  <p:embed/>
                </p:oleObj>
              </mc:Choice>
              <mc:Fallback>
                <p:oleObj name="公式" r:id="rId33" imgW="647725" imgH="180941" progId="Equation.3">
                  <p:embed/>
                  <p:pic>
                    <p:nvPicPr>
                      <p:cNvPr id="18505" name="Object 17">
                        <a:extLst>
                          <a:ext uri="{FF2B5EF4-FFF2-40B4-BE49-F238E27FC236}">
                            <a16:creationId xmlns:a16="http://schemas.microsoft.com/office/drawing/2014/main" id="{18192B67-29C1-4E38-9950-809D1E38B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714750"/>
                        <a:ext cx="79851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6" name="Object 18">
            <a:extLst>
              <a:ext uri="{FF2B5EF4-FFF2-40B4-BE49-F238E27FC236}">
                <a16:creationId xmlns:a16="http://schemas.microsoft.com/office/drawing/2014/main" id="{0E8C0ED6-22EB-47B0-BFDC-5265A181E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4133850"/>
          <a:ext cx="9286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2" name="公式" r:id="rId35" imgW="581057" imgH="390661" progId="Equation.3">
                  <p:embed/>
                </p:oleObj>
              </mc:Choice>
              <mc:Fallback>
                <p:oleObj name="公式" r:id="rId35" imgW="581057" imgH="390661" progId="Equation.3">
                  <p:embed/>
                  <p:pic>
                    <p:nvPicPr>
                      <p:cNvPr id="18506" name="Object 18">
                        <a:extLst>
                          <a:ext uri="{FF2B5EF4-FFF2-40B4-BE49-F238E27FC236}">
                            <a16:creationId xmlns:a16="http://schemas.microsoft.com/office/drawing/2014/main" id="{0E8C0ED6-22EB-47B0-BFDC-5265A181E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133850"/>
                        <a:ext cx="9286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7" name="Object 19">
            <a:extLst>
              <a:ext uri="{FF2B5EF4-FFF2-40B4-BE49-F238E27FC236}">
                <a16:creationId xmlns:a16="http://schemas.microsoft.com/office/drawing/2014/main" id="{9E5277C7-F25C-43D9-A1D0-D013DAC98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6025" y="4643438"/>
          <a:ext cx="9032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3" name="公式" r:id="rId37" imgW="609498" imgH="390661" progId="Equation.3">
                  <p:embed/>
                </p:oleObj>
              </mc:Choice>
              <mc:Fallback>
                <p:oleObj name="公式" r:id="rId37" imgW="609498" imgH="390661" progId="Equation.3">
                  <p:embed/>
                  <p:pic>
                    <p:nvPicPr>
                      <p:cNvPr id="18507" name="Object 19">
                        <a:extLst>
                          <a:ext uri="{FF2B5EF4-FFF2-40B4-BE49-F238E27FC236}">
                            <a16:creationId xmlns:a16="http://schemas.microsoft.com/office/drawing/2014/main" id="{9E5277C7-F25C-43D9-A1D0-D013DAC983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643438"/>
                        <a:ext cx="90328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8" name="Object 20">
            <a:extLst>
              <a:ext uri="{FF2B5EF4-FFF2-40B4-BE49-F238E27FC236}">
                <a16:creationId xmlns:a16="http://schemas.microsoft.com/office/drawing/2014/main" id="{AE4136B7-4350-416E-A937-3BA0EFEA5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3489325"/>
          <a:ext cx="1177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4" name="公式" r:id="rId39" imgW="733355" imgH="199923" progId="Equation.3">
                  <p:embed/>
                </p:oleObj>
              </mc:Choice>
              <mc:Fallback>
                <p:oleObj name="公式" r:id="rId39" imgW="733355" imgH="199923" progId="Equation.3">
                  <p:embed/>
                  <p:pic>
                    <p:nvPicPr>
                      <p:cNvPr id="18508" name="Object 20">
                        <a:extLst>
                          <a:ext uri="{FF2B5EF4-FFF2-40B4-BE49-F238E27FC236}">
                            <a16:creationId xmlns:a16="http://schemas.microsoft.com/office/drawing/2014/main" id="{AE4136B7-4350-416E-A937-3BA0EFEA5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489325"/>
                        <a:ext cx="1177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09" name="Object 21">
            <a:extLst>
              <a:ext uri="{FF2B5EF4-FFF2-40B4-BE49-F238E27FC236}">
                <a16:creationId xmlns:a16="http://schemas.microsoft.com/office/drawing/2014/main" id="{61361718-8B14-4309-A60C-E59F17A1C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4097338"/>
          <a:ext cx="9588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5" name="公式" r:id="rId41" imgW="581057" imgH="390661" progId="Equation.3">
                  <p:embed/>
                </p:oleObj>
              </mc:Choice>
              <mc:Fallback>
                <p:oleObj name="公式" r:id="rId41" imgW="581057" imgH="390661" progId="Equation.3">
                  <p:embed/>
                  <p:pic>
                    <p:nvPicPr>
                      <p:cNvPr id="18509" name="Object 21">
                        <a:extLst>
                          <a:ext uri="{FF2B5EF4-FFF2-40B4-BE49-F238E27FC236}">
                            <a16:creationId xmlns:a16="http://schemas.microsoft.com/office/drawing/2014/main" id="{61361718-8B14-4309-A60C-E59F17A1C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4097338"/>
                        <a:ext cx="9588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0" name="Object 22">
            <a:extLst>
              <a:ext uri="{FF2B5EF4-FFF2-40B4-BE49-F238E27FC236}">
                <a16:creationId xmlns:a16="http://schemas.microsoft.com/office/drawing/2014/main" id="{9F322178-1056-4A79-A237-45EF9CE09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75" y="4643438"/>
          <a:ext cx="928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6" name="公式" r:id="rId43" imgW="609498" imgH="390661" progId="Equation.3">
                  <p:embed/>
                </p:oleObj>
              </mc:Choice>
              <mc:Fallback>
                <p:oleObj name="公式" r:id="rId43" imgW="609498" imgH="390661" progId="Equation.3">
                  <p:embed/>
                  <p:pic>
                    <p:nvPicPr>
                      <p:cNvPr id="18510" name="Object 22">
                        <a:extLst>
                          <a:ext uri="{FF2B5EF4-FFF2-40B4-BE49-F238E27FC236}">
                            <a16:creationId xmlns:a16="http://schemas.microsoft.com/office/drawing/2014/main" id="{9F322178-1056-4A79-A237-45EF9CE09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643438"/>
                        <a:ext cx="928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1" name="Object 23">
            <a:extLst>
              <a:ext uri="{FF2B5EF4-FFF2-40B4-BE49-F238E27FC236}">
                <a16:creationId xmlns:a16="http://schemas.microsoft.com/office/drawing/2014/main" id="{FA862294-0F4E-4C2A-A2FB-47A2D24AD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0313" y="2506663"/>
          <a:ext cx="11906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7" name="公式" r:id="rId45" imgW="733355" imgH="190432" progId="Equation.3">
                  <p:embed/>
                </p:oleObj>
              </mc:Choice>
              <mc:Fallback>
                <p:oleObj name="公式" r:id="rId45" imgW="733355" imgH="190432" progId="Equation.3">
                  <p:embed/>
                  <p:pic>
                    <p:nvPicPr>
                      <p:cNvPr id="18511" name="Object 23">
                        <a:extLst>
                          <a:ext uri="{FF2B5EF4-FFF2-40B4-BE49-F238E27FC236}">
                            <a16:creationId xmlns:a16="http://schemas.microsoft.com/office/drawing/2014/main" id="{FA862294-0F4E-4C2A-A2FB-47A2D24AD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506663"/>
                        <a:ext cx="11906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2" name="Object 24">
            <a:extLst>
              <a:ext uri="{FF2B5EF4-FFF2-40B4-BE49-F238E27FC236}">
                <a16:creationId xmlns:a16="http://schemas.microsoft.com/office/drawing/2014/main" id="{DFFC08B3-B048-4109-9FFC-55E863E4C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1963" y="2489200"/>
          <a:ext cx="3476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8" name="公式" r:id="rId47" imgW="181045" imgH="190432" progId="Equation.3">
                  <p:embed/>
                </p:oleObj>
              </mc:Choice>
              <mc:Fallback>
                <p:oleObj name="公式" r:id="rId47" imgW="181045" imgH="190432" progId="Equation.3">
                  <p:embed/>
                  <p:pic>
                    <p:nvPicPr>
                      <p:cNvPr id="18512" name="Object 24">
                        <a:extLst>
                          <a:ext uri="{FF2B5EF4-FFF2-40B4-BE49-F238E27FC236}">
                            <a16:creationId xmlns:a16="http://schemas.microsoft.com/office/drawing/2014/main" id="{DFFC08B3-B048-4109-9FFC-55E863E4C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3" y="2489200"/>
                        <a:ext cx="3476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3" name="Object 25">
            <a:extLst>
              <a:ext uri="{FF2B5EF4-FFF2-40B4-BE49-F238E27FC236}">
                <a16:creationId xmlns:a16="http://schemas.microsoft.com/office/drawing/2014/main" id="{B2D085B0-CA2F-49D4-AF10-AD811EFA4CEF}"/>
              </a:ext>
            </a:extLst>
          </p:cNvPr>
          <p:cNvGraphicFramePr>
            <a:graphicFrameLocks/>
          </p:cNvGraphicFramePr>
          <p:nvPr/>
        </p:nvGraphicFramePr>
        <p:xfrm>
          <a:off x="7715250" y="3500438"/>
          <a:ext cx="1143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9" name="公式" r:id="rId49" imgW="752622" imgH="199923" progId="Equation.3">
                  <p:embed/>
                </p:oleObj>
              </mc:Choice>
              <mc:Fallback>
                <p:oleObj name="公式" r:id="rId49" imgW="752622" imgH="199923" progId="Equation.3">
                  <p:embed/>
                  <p:pic>
                    <p:nvPicPr>
                      <p:cNvPr id="18513" name="Object 25">
                        <a:extLst>
                          <a:ext uri="{FF2B5EF4-FFF2-40B4-BE49-F238E27FC236}">
                            <a16:creationId xmlns:a16="http://schemas.microsoft.com/office/drawing/2014/main" id="{B2D085B0-CA2F-49D4-AF10-AD811EFA4C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3500438"/>
                        <a:ext cx="1143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4" name="Object 26">
            <a:extLst>
              <a:ext uri="{FF2B5EF4-FFF2-40B4-BE49-F238E27FC236}">
                <a16:creationId xmlns:a16="http://schemas.microsoft.com/office/drawing/2014/main" id="{52294D14-DA8E-4A76-8C44-3DF576F53A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1325" y="5307013"/>
          <a:ext cx="70167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0" name="公式" r:id="rId51" imgW="1362120" imgH="457098" progId="Equation.3">
                  <p:embed/>
                </p:oleObj>
              </mc:Choice>
              <mc:Fallback>
                <p:oleObj name="公式" r:id="rId51" imgW="1362120" imgH="457098" progId="Equation.3">
                  <p:embed/>
                  <p:pic>
                    <p:nvPicPr>
                      <p:cNvPr id="18514" name="Object 26">
                        <a:extLst>
                          <a:ext uri="{FF2B5EF4-FFF2-40B4-BE49-F238E27FC236}">
                            <a16:creationId xmlns:a16="http://schemas.microsoft.com/office/drawing/2014/main" id="{52294D14-DA8E-4A76-8C44-3DF576F53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307013"/>
                        <a:ext cx="70167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5" name="Object 27">
            <a:extLst>
              <a:ext uri="{FF2B5EF4-FFF2-40B4-BE49-F238E27FC236}">
                <a16:creationId xmlns:a16="http://schemas.microsoft.com/office/drawing/2014/main" id="{825B511F-E7C8-41DC-B515-F2C0D223B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5588000"/>
          <a:ext cx="8747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1" name="公式" r:id="rId53" imgW="657206" imgH="190432" progId="Equation.3">
                  <p:embed/>
                </p:oleObj>
              </mc:Choice>
              <mc:Fallback>
                <p:oleObj name="公式" r:id="rId53" imgW="657206" imgH="190432" progId="Equation.3">
                  <p:embed/>
                  <p:pic>
                    <p:nvPicPr>
                      <p:cNvPr id="18515" name="Object 27">
                        <a:extLst>
                          <a:ext uri="{FF2B5EF4-FFF2-40B4-BE49-F238E27FC236}">
                            <a16:creationId xmlns:a16="http://schemas.microsoft.com/office/drawing/2014/main" id="{825B511F-E7C8-41DC-B515-F2C0D223BF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588000"/>
                        <a:ext cx="8747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16" name="Object 28">
            <a:extLst>
              <a:ext uri="{FF2B5EF4-FFF2-40B4-BE49-F238E27FC236}">
                <a16:creationId xmlns:a16="http://schemas.microsoft.com/office/drawing/2014/main" id="{2B79E8E2-3FF5-411D-8FA8-FE6B3224A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5916613"/>
          <a:ext cx="9493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2" name="公式" r:id="rId55" imgW="1857241" imgH="457098" progId="Equation.3">
                  <p:embed/>
                </p:oleObj>
              </mc:Choice>
              <mc:Fallback>
                <p:oleObj name="公式" r:id="rId55" imgW="1857241" imgH="457098" progId="Equation.3">
                  <p:embed/>
                  <p:pic>
                    <p:nvPicPr>
                      <p:cNvPr id="18516" name="Object 28">
                        <a:extLst>
                          <a:ext uri="{FF2B5EF4-FFF2-40B4-BE49-F238E27FC236}">
                            <a16:creationId xmlns:a16="http://schemas.microsoft.com/office/drawing/2014/main" id="{2B79E8E2-3FF5-411D-8FA8-FE6B3224A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5916613"/>
                        <a:ext cx="9493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7" name="Rectangle 507">
            <a:extLst>
              <a:ext uri="{FF2B5EF4-FFF2-40B4-BE49-F238E27FC236}">
                <a16:creationId xmlns:a16="http://schemas.microsoft.com/office/drawing/2014/main" id="{D1450095-A06F-47DF-8356-D257A7F8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66725"/>
            <a:ext cx="835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66"/>
                </a:solidFill>
                <a:latin typeface="Arial" panose="020B0604020202020204" pitchFamily="34" charset="0"/>
              </a:rPr>
              <a:t>回顾：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理想气体在典型热力学过程中有关公式小结</a:t>
            </a:r>
            <a:r>
              <a:rPr lang="zh-CN" altLang="en-US" b="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</a:p>
        </p:txBody>
      </p:sp>
      <p:graphicFrame>
        <p:nvGraphicFramePr>
          <p:cNvPr id="18518" name="Object 29">
            <a:extLst>
              <a:ext uri="{FF2B5EF4-FFF2-40B4-BE49-F238E27FC236}">
                <a16:creationId xmlns:a16="http://schemas.microsoft.com/office/drawing/2014/main" id="{65252733-AC07-43FE-AED7-AC2254C52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2519363"/>
          <a:ext cx="11271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3" name="公式" r:id="rId57" imgW="723875" imgH="190432" progId="Equation.3">
                  <p:embed/>
                </p:oleObj>
              </mc:Choice>
              <mc:Fallback>
                <p:oleObj name="公式" r:id="rId57" imgW="723875" imgH="190432" progId="Equation.3">
                  <p:embed/>
                  <p:pic>
                    <p:nvPicPr>
                      <p:cNvPr id="18518" name="Object 29">
                        <a:extLst>
                          <a:ext uri="{FF2B5EF4-FFF2-40B4-BE49-F238E27FC236}">
                            <a16:creationId xmlns:a16="http://schemas.microsoft.com/office/drawing/2014/main" id="{65252733-AC07-43FE-AED7-AC2254C52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519363"/>
                        <a:ext cx="112712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9" name="灯片编号占位符 1">
            <a:extLst>
              <a:ext uri="{FF2B5EF4-FFF2-40B4-BE49-F238E27FC236}">
                <a16:creationId xmlns:a16="http://schemas.microsoft.com/office/drawing/2014/main" id="{5AA33776-7212-46F7-A62E-9A6C3FF7403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B6B0C4-466A-411C-9974-F0A8C794BDFE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graphicFrame>
        <p:nvGraphicFramePr>
          <p:cNvPr id="18520" name="Object 88">
            <a:extLst>
              <a:ext uri="{FF2B5EF4-FFF2-40B4-BE49-F238E27FC236}">
                <a16:creationId xmlns:a16="http://schemas.microsoft.com/office/drawing/2014/main" id="{EBA53AF9-FF5A-4FB3-A279-128F947C6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5715000"/>
          <a:ext cx="1154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4" name="公式" r:id="rId59" imgW="1095445" imgH="380864" progId="Equation.3">
                  <p:embed/>
                </p:oleObj>
              </mc:Choice>
              <mc:Fallback>
                <p:oleObj name="公式" r:id="rId59" imgW="1095445" imgH="380864" progId="Equation.3">
                  <p:embed/>
                  <p:pic>
                    <p:nvPicPr>
                      <p:cNvPr id="18520" name="Object 88">
                        <a:extLst>
                          <a:ext uri="{FF2B5EF4-FFF2-40B4-BE49-F238E27FC236}">
                            <a16:creationId xmlns:a16="http://schemas.microsoft.com/office/drawing/2014/main" id="{EBA53AF9-FF5A-4FB3-A279-128F947C6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715000"/>
                        <a:ext cx="11541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21" name="Object 89">
            <a:extLst>
              <a:ext uri="{FF2B5EF4-FFF2-40B4-BE49-F238E27FC236}">
                <a16:creationId xmlns:a16="http://schemas.microsoft.com/office/drawing/2014/main" id="{13AAA482-915B-482D-BEF0-444A5AEE0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2541588"/>
          <a:ext cx="2047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5" name="公式" r:id="rId61" imgW="85629" imgH="142977" progId="Equation.3">
                  <p:embed/>
                </p:oleObj>
              </mc:Choice>
              <mc:Fallback>
                <p:oleObj name="公式" r:id="rId61" imgW="85629" imgH="142977" progId="Equation.3">
                  <p:embed/>
                  <p:pic>
                    <p:nvPicPr>
                      <p:cNvPr id="18521" name="Object 89">
                        <a:extLst>
                          <a:ext uri="{FF2B5EF4-FFF2-40B4-BE49-F238E27FC236}">
                            <a16:creationId xmlns:a16="http://schemas.microsoft.com/office/drawing/2014/main" id="{13AAA482-915B-482D-BEF0-444A5AEE0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541588"/>
                        <a:ext cx="2047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22" name="Object 90">
            <a:extLst>
              <a:ext uri="{FF2B5EF4-FFF2-40B4-BE49-F238E27FC236}">
                <a16:creationId xmlns:a16="http://schemas.microsoft.com/office/drawing/2014/main" id="{F62CA3AB-1A9C-4EC5-8F76-37A5BFE19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4500563"/>
          <a:ext cx="2047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6" name="公式" r:id="rId63" imgW="85629" imgH="142977" progId="Equation.3">
                  <p:embed/>
                </p:oleObj>
              </mc:Choice>
              <mc:Fallback>
                <p:oleObj name="公式" r:id="rId63" imgW="85629" imgH="142977" progId="Equation.3">
                  <p:embed/>
                  <p:pic>
                    <p:nvPicPr>
                      <p:cNvPr id="18522" name="Object 90">
                        <a:extLst>
                          <a:ext uri="{FF2B5EF4-FFF2-40B4-BE49-F238E27FC236}">
                            <a16:creationId xmlns:a16="http://schemas.microsoft.com/office/drawing/2014/main" id="{F62CA3AB-1A9C-4EC5-8F76-37A5BFE19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500563"/>
                        <a:ext cx="2047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23" name="Object 91">
            <a:extLst>
              <a:ext uri="{FF2B5EF4-FFF2-40B4-BE49-F238E27FC236}">
                <a16:creationId xmlns:a16="http://schemas.microsoft.com/office/drawing/2014/main" id="{0DE67B84-FB89-498A-8EF5-0A394706F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5643563"/>
          <a:ext cx="2047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7" name="公式" r:id="rId65" imgW="85629" imgH="142977" progId="Equation.3">
                  <p:embed/>
                </p:oleObj>
              </mc:Choice>
              <mc:Fallback>
                <p:oleObj name="公式" r:id="rId65" imgW="85629" imgH="142977" progId="Equation.3">
                  <p:embed/>
                  <p:pic>
                    <p:nvPicPr>
                      <p:cNvPr id="18523" name="Object 91">
                        <a:extLst>
                          <a:ext uri="{FF2B5EF4-FFF2-40B4-BE49-F238E27FC236}">
                            <a16:creationId xmlns:a16="http://schemas.microsoft.com/office/drawing/2014/main" id="{0DE67B84-FB89-498A-8EF5-0A394706FB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5643563"/>
                        <a:ext cx="2047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24" name="Object 92">
            <a:extLst>
              <a:ext uri="{FF2B5EF4-FFF2-40B4-BE49-F238E27FC236}">
                <a16:creationId xmlns:a16="http://schemas.microsoft.com/office/drawing/2014/main" id="{E09D347A-528F-4066-9FD3-66E5168BE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5313" y="5643563"/>
          <a:ext cx="2047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8" name="公式" r:id="rId67" imgW="85629" imgH="142977" progId="Equation.3">
                  <p:embed/>
                </p:oleObj>
              </mc:Choice>
              <mc:Fallback>
                <p:oleObj name="公式" r:id="rId67" imgW="85629" imgH="142977" progId="Equation.3">
                  <p:embed/>
                  <p:pic>
                    <p:nvPicPr>
                      <p:cNvPr id="18524" name="Object 92">
                        <a:extLst>
                          <a:ext uri="{FF2B5EF4-FFF2-40B4-BE49-F238E27FC236}">
                            <a16:creationId xmlns:a16="http://schemas.microsoft.com/office/drawing/2014/main" id="{E09D347A-528F-4066-9FD3-66E5168BE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5643563"/>
                        <a:ext cx="2047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25" name="Object 93">
            <a:extLst>
              <a:ext uri="{FF2B5EF4-FFF2-40B4-BE49-F238E27FC236}">
                <a16:creationId xmlns:a16="http://schemas.microsoft.com/office/drawing/2014/main" id="{363004EA-0234-408E-AB17-446086294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75" y="4581525"/>
          <a:ext cx="246063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9" name="公式" r:id="rId69" imgW="114376" imgH="85725" progId="Equation.3">
                  <p:embed/>
                </p:oleObj>
              </mc:Choice>
              <mc:Fallback>
                <p:oleObj name="公式" r:id="rId69" imgW="114376" imgH="85725" progId="Equation.3">
                  <p:embed/>
                  <p:pic>
                    <p:nvPicPr>
                      <p:cNvPr id="18525" name="Object 93">
                        <a:extLst>
                          <a:ext uri="{FF2B5EF4-FFF2-40B4-BE49-F238E27FC236}">
                            <a16:creationId xmlns:a16="http://schemas.microsoft.com/office/drawing/2014/main" id="{363004EA-0234-408E-AB17-4460862940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75" y="4581525"/>
                        <a:ext cx="246063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980035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>
            <a:extLst>
              <a:ext uri="{FF2B5EF4-FFF2-40B4-BE49-F238E27FC236}">
                <a16:creationId xmlns:a16="http://schemas.microsoft.com/office/drawing/2014/main" id="{5CD149EC-9AF4-4667-A109-F597CDD1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511175"/>
            <a:ext cx="3090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CC"/>
              </a:buClr>
              <a:buFont typeface="Wingdings" panose="05000000000000000000" pitchFamily="2" charset="2"/>
              <a:buChar char="&amp;"/>
            </a:pPr>
            <a:r>
              <a:rPr kumimoji="0" lang="en-US" altLang="zh-CN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kumimoji="0"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解题思路与方法：</a:t>
            </a:r>
          </a:p>
        </p:txBody>
      </p:sp>
      <p:sp>
        <p:nvSpPr>
          <p:cNvPr id="140293" name="Rectangle 5">
            <a:extLst>
              <a:ext uri="{FF2B5EF4-FFF2-40B4-BE49-F238E27FC236}">
                <a16:creationId xmlns:a16="http://schemas.microsoft.com/office/drawing/2014/main" id="{4BC3E423-5367-4E05-9B69-EF3B8453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56" y="1158875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应用热力学第一定律处理具体问题时，注意以下几点：</a:t>
            </a:r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DEBE46BE-9176-4D88-A63B-5C61BD2F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52600"/>
            <a:ext cx="7848600" cy="1001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441325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0" lang="en-US" altLang="zh-CN" dirty="0">
                <a:solidFill>
                  <a:schemeClr val="bg1"/>
                </a:solidFill>
              </a:rPr>
              <a:t>(1)</a:t>
            </a:r>
            <a:r>
              <a:rPr kumimoji="0" lang="en-US" altLang="zh-CN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kumimoji="0" lang="zh-CN" altLang="en-US" dirty="0">
                <a:solidFill>
                  <a:srgbClr val="FFFF00"/>
                </a:solidFill>
                <a:latin typeface="Arial" pitchFamily="34" charset="0"/>
              </a:rPr>
              <a:t>明确准静态过程及其始末状态</a:t>
            </a:r>
            <a:r>
              <a:rPr kumimoji="0" lang="zh-CN" altLang="en-US" dirty="0">
                <a:solidFill>
                  <a:schemeClr val="bg1"/>
                </a:solidFill>
                <a:latin typeface="Arial" pitchFamily="34" charset="0"/>
              </a:rPr>
              <a:t>，根据题设条件及过程方程或状态方程，求出始末状态的</a:t>
            </a:r>
            <a:r>
              <a:rPr kumimoji="0" lang="zh-CN" altLang="en-US" dirty="0">
                <a:solidFill>
                  <a:srgbClr val="FFFF00"/>
                </a:solidFill>
                <a:latin typeface="Arial" pitchFamily="34" charset="0"/>
              </a:rPr>
              <a:t>状态参量 </a:t>
            </a:r>
            <a:r>
              <a:rPr kumimoji="0" lang="en-US" altLang="zh-CN" b="0" i="1" dirty="0">
                <a:solidFill>
                  <a:srgbClr val="FFFF00"/>
                </a:solidFill>
                <a:ea typeface="黑体" pitchFamily="49" charset="-122"/>
              </a:rPr>
              <a:t>p</a:t>
            </a:r>
            <a:r>
              <a:rPr kumimoji="0" lang="zh-CN" altLang="en-US" b="0" i="1" dirty="0">
                <a:solidFill>
                  <a:srgbClr val="FFFF00"/>
                </a:solidFill>
                <a:latin typeface="+mn-ea"/>
                <a:ea typeface="+mn-ea"/>
              </a:rPr>
              <a:t>、</a:t>
            </a:r>
            <a:r>
              <a:rPr kumimoji="0" lang="en-US" altLang="zh-CN" b="0" i="1" dirty="0">
                <a:solidFill>
                  <a:srgbClr val="FFFF00"/>
                </a:solidFill>
                <a:ea typeface="黑体" pitchFamily="49" charset="-122"/>
              </a:rPr>
              <a:t>V</a:t>
            </a:r>
            <a:r>
              <a:rPr kumimoji="0" lang="zh-CN" altLang="en-US" b="0" i="1" dirty="0">
                <a:solidFill>
                  <a:srgbClr val="FFFF00"/>
                </a:solidFill>
                <a:latin typeface="+mn-ea"/>
                <a:ea typeface="+mn-ea"/>
              </a:rPr>
              <a:t>、</a:t>
            </a:r>
            <a:r>
              <a:rPr kumimoji="0" lang="en-US" altLang="zh-CN" b="0" i="1" dirty="0">
                <a:solidFill>
                  <a:srgbClr val="FFFF00"/>
                </a:solidFill>
                <a:ea typeface="黑体" pitchFamily="49" charset="-122"/>
              </a:rPr>
              <a:t>T</a:t>
            </a:r>
            <a:endParaRPr kumimoji="0" lang="en-US" altLang="zh-CN" b="0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140295" name="Rectangle 7">
            <a:extLst>
              <a:ext uri="{FF2B5EF4-FFF2-40B4-BE49-F238E27FC236}">
                <a16:creationId xmlns:a16="http://schemas.microsoft.com/office/drawing/2014/main" id="{58563457-BEB9-42B7-AA3A-90188B6B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2959100"/>
            <a:ext cx="777716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2913" indent="-44291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dirty="0">
                <a:solidFill>
                  <a:schemeClr val="bg1"/>
                </a:solidFill>
              </a:rPr>
              <a:t>(2)</a:t>
            </a:r>
            <a:r>
              <a:rPr kumimoji="0"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应用</a:t>
            </a:r>
            <a:r>
              <a:rPr kumimoji="0"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热量</a:t>
            </a:r>
            <a:r>
              <a:rPr kumimoji="0"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﹑</a:t>
            </a:r>
            <a:r>
              <a:rPr kumimoji="0"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功</a:t>
            </a:r>
            <a:r>
              <a:rPr kumimoji="0" lang="en-US" altLang="zh-CN" dirty="0">
                <a:solidFill>
                  <a:srgbClr val="FFFF00"/>
                </a:solidFill>
                <a:latin typeface="Arial" panose="020B0604020202020204" pitchFamily="34" charset="0"/>
              </a:rPr>
              <a:t>﹑</a:t>
            </a:r>
            <a:r>
              <a:rPr kumimoji="0"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内能的定义式和热力学第一定律，求解待求量</a:t>
            </a:r>
            <a:r>
              <a:rPr kumimoji="0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特别注意，</a:t>
            </a:r>
            <a:r>
              <a:rPr kumimoji="0" lang="zh-CN" altLang="en-US" i="1" dirty="0">
                <a:solidFill>
                  <a:schemeClr val="bg1"/>
                </a:solidFill>
                <a:latin typeface="Arial" panose="020B0604020202020204" pitchFamily="34" charset="0"/>
              </a:rPr>
              <a:t>功与热量与过程有关，内能与过程无关</a:t>
            </a:r>
            <a:endParaRPr kumimoji="0" lang="en-US" altLang="zh-CN" b="0" i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0296" name="Rectangle 8">
            <a:extLst>
              <a:ext uri="{FF2B5EF4-FFF2-40B4-BE49-F238E27FC236}">
                <a16:creationId xmlns:a16="http://schemas.microsoft.com/office/drawing/2014/main" id="{798897DD-441C-4428-98F6-C2FD11A94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429125"/>
            <a:ext cx="7815263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41325" indent="-4413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en-US" altLang="zh-CN" dirty="0">
                <a:solidFill>
                  <a:schemeClr val="bg1"/>
                </a:solidFill>
              </a:rPr>
              <a:t>(3)</a:t>
            </a:r>
            <a:r>
              <a:rPr kumimoji="0"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理想气体在几个</a:t>
            </a:r>
            <a:r>
              <a:rPr kumimoji="0"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等值过程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及</a:t>
            </a:r>
            <a:r>
              <a:rPr kumimoji="0"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绝热过程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中的有关公式经常用到，</a:t>
            </a:r>
            <a:r>
              <a:rPr kumimoji="0"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熟练掌握</a:t>
            </a: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这些公式会给计算带来许多方便</a:t>
            </a:r>
            <a:endParaRPr kumimoji="0" lang="en-US" altLang="zh-CN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7" name="灯片编号占位符 1">
            <a:extLst>
              <a:ext uri="{FF2B5EF4-FFF2-40B4-BE49-F238E27FC236}">
                <a16:creationId xmlns:a16="http://schemas.microsoft.com/office/drawing/2014/main" id="{FE772129-48A5-4D6A-B948-E74E145D67B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97F8E3-0A86-4285-B133-186DE57AD648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8" name="五角星 7">
            <a:extLst>
              <a:ext uri="{FF2B5EF4-FFF2-40B4-BE49-F238E27FC236}">
                <a16:creationId xmlns:a16="http://schemas.microsoft.com/office/drawing/2014/main" id="{F540DEFB-647A-48BE-A60A-2CF0D0D2881F}"/>
              </a:ext>
            </a:extLst>
          </p:cNvPr>
          <p:cNvSpPr/>
          <p:nvPr/>
        </p:nvSpPr>
        <p:spPr bwMode="auto">
          <a:xfrm>
            <a:off x="285750" y="4429125"/>
            <a:ext cx="642938" cy="64293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9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293" grpId="0"/>
      <p:bldP spid="140294" grpId="0"/>
      <p:bldP spid="140295" grpId="0"/>
      <p:bldP spid="1402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3AAB876-D16A-4457-B0E5-3ACE96C17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117475"/>
            <a:ext cx="8183562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200">
                <a:solidFill>
                  <a:srgbClr val="FFFFFF"/>
                </a:solidFill>
              </a:rPr>
              <a:t>如图， 一容器被一可移动、无摩擦且</a:t>
            </a:r>
            <a:r>
              <a:rPr lang="zh-CN" altLang="en-US" sz="2200">
                <a:solidFill>
                  <a:schemeClr val="bg1"/>
                </a:solidFill>
              </a:rPr>
              <a:t>绝热的</a:t>
            </a:r>
            <a:r>
              <a:rPr lang="zh-CN" altLang="en-US" sz="2200">
                <a:solidFill>
                  <a:srgbClr val="FFFFFF"/>
                </a:solidFill>
              </a:rPr>
              <a:t>活塞分割成</a:t>
            </a:r>
            <a:r>
              <a:rPr lang="en-US" altLang="zh-CN" sz="2200">
                <a:solidFill>
                  <a:srgbClr val="66FFFF"/>
                </a:solidFill>
                <a:latin typeface="宋体" panose="02010600030101010101" pitchFamily="2" charset="-122"/>
              </a:rPr>
              <a:t>Ⅰ</a:t>
            </a:r>
            <a:r>
              <a:rPr lang="en-US" altLang="zh-CN" sz="2200">
                <a:solidFill>
                  <a:srgbClr val="FFFFFF"/>
                </a:solidFill>
              </a:rPr>
              <a:t>, </a:t>
            </a:r>
            <a:r>
              <a:rPr lang="en-US" altLang="zh-CN" sz="2200">
                <a:solidFill>
                  <a:srgbClr val="66FFFF"/>
                </a:solidFill>
              </a:rPr>
              <a:t>Ⅱ</a:t>
            </a:r>
            <a:r>
              <a:rPr lang="en-US" altLang="zh-CN" sz="2200">
                <a:solidFill>
                  <a:srgbClr val="FFFFFF"/>
                </a:solidFill>
              </a:rPr>
              <a:t> </a:t>
            </a:r>
            <a:r>
              <a:rPr lang="zh-CN" altLang="en-US" sz="2200">
                <a:solidFill>
                  <a:srgbClr val="FFFFFF"/>
                </a:solidFill>
              </a:rPr>
              <a:t>两部分。容器左端封闭且</a:t>
            </a:r>
            <a:r>
              <a:rPr lang="zh-CN" altLang="en-US" sz="2200">
                <a:solidFill>
                  <a:schemeClr val="bg1"/>
                </a:solidFill>
              </a:rPr>
              <a:t>导热</a:t>
            </a:r>
            <a:r>
              <a:rPr lang="zh-CN" altLang="en-US" sz="2200">
                <a:solidFill>
                  <a:srgbClr val="FFFFFF"/>
                </a:solidFill>
              </a:rPr>
              <a:t>，其他部分绝热。开始时在</a:t>
            </a:r>
            <a:r>
              <a:rPr lang="en-US" altLang="zh-CN" sz="2200">
                <a:solidFill>
                  <a:srgbClr val="66FFFF"/>
                </a:solidFill>
              </a:rPr>
              <a:t>Ⅰ</a:t>
            </a:r>
            <a:r>
              <a:rPr lang="zh-CN" altLang="en-US" sz="2200">
                <a:solidFill>
                  <a:schemeClr val="bg1"/>
                </a:solidFill>
              </a:rPr>
              <a:t>，</a:t>
            </a:r>
            <a:r>
              <a:rPr lang="en-US" altLang="zh-CN" sz="2200">
                <a:solidFill>
                  <a:srgbClr val="66FFFF"/>
                </a:solidFill>
              </a:rPr>
              <a:t>Ⅱ</a:t>
            </a:r>
            <a:r>
              <a:rPr lang="zh-CN" altLang="en-US" sz="2200">
                <a:solidFill>
                  <a:srgbClr val="FFFFFF"/>
                </a:solidFill>
              </a:rPr>
              <a:t>中各有温度为 </a:t>
            </a:r>
            <a:r>
              <a:rPr lang="en-US" altLang="zh-CN" sz="2200">
                <a:solidFill>
                  <a:srgbClr val="66FFFF"/>
                </a:solidFill>
              </a:rPr>
              <a:t>0 ℃</a:t>
            </a:r>
            <a:r>
              <a:rPr lang="zh-CN" altLang="en-US" sz="2200">
                <a:solidFill>
                  <a:srgbClr val="66FFFF"/>
                </a:solidFill>
              </a:rPr>
              <a:t>，</a:t>
            </a:r>
            <a:r>
              <a:rPr lang="zh-CN" altLang="en-US" sz="2200">
                <a:solidFill>
                  <a:srgbClr val="FFFFFF"/>
                </a:solidFill>
              </a:rPr>
              <a:t>压强</a:t>
            </a:r>
            <a:r>
              <a:rPr lang="en-US" altLang="zh-CN" sz="2200">
                <a:solidFill>
                  <a:srgbClr val="66FFFF"/>
                </a:solidFill>
              </a:rPr>
              <a:t>1.013×10</a:t>
            </a:r>
            <a:r>
              <a:rPr lang="en-US" altLang="zh-CN" sz="2200" baseline="30000">
                <a:solidFill>
                  <a:srgbClr val="66FFFF"/>
                </a:solidFill>
              </a:rPr>
              <a:t>5 </a:t>
            </a:r>
            <a:r>
              <a:rPr lang="en-US" altLang="zh-CN" sz="2200">
                <a:solidFill>
                  <a:srgbClr val="66FFFF"/>
                </a:solidFill>
              </a:rPr>
              <a:t>P</a:t>
            </a:r>
            <a:r>
              <a:rPr lang="en-US" altLang="zh-CN" sz="2200" baseline="-25000">
                <a:solidFill>
                  <a:srgbClr val="66FFFF"/>
                </a:solidFill>
              </a:rPr>
              <a:t>a</a:t>
            </a:r>
            <a:r>
              <a:rPr lang="en-US" altLang="zh-CN" sz="2200">
                <a:solidFill>
                  <a:srgbClr val="66FFFF"/>
                </a:solidFill>
              </a:rPr>
              <a:t> </a:t>
            </a:r>
            <a:r>
              <a:rPr lang="zh-CN" altLang="en-US" sz="2200">
                <a:solidFill>
                  <a:srgbClr val="FFFFFF"/>
                </a:solidFill>
              </a:rPr>
              <a:t>的刚性双原子分子的理想气体，两部分的容积均为</a:t>
            </a:r>
            <a:r>
              <a:rPr lang="en-US" altLang="zh-CN" sz="2200">
                <a:solidFill>
                  <a:srgbClr val="66FFFF"/>
                </a:solidFill>
              </a:rPr>
              <a:t>36</a:t>
            </a:r>
            <a:r>
              <a:rPr lang="zh-CN" altLang="en-US" sz="2200">
                <a:solidFill>
                  <a:srgbClr val="66FFFF"/>
                </a:solidFill>
              </a:rPr>
              <a:t>升</a:t>
            </a:r>
            <a:r>
              <a:rPr lang="zh-CN" altLang="en-US" sz="2200">
                <a:solidFill>
                  <a:srgbClr val="FFFFFF"/>
                </a:solidFill>
              </a:rPr>
              <a:t>。现从容器左端缓慢地对</a:t>
            </a:r>
            <a:r>
              <a:rPr lang="en-US" altLang="zh-CN" sz="2200">
                <a:solidFill>
                  <a:srgbClr val="66FFFF"/>
                </a:solidFill>
              </a:rPr>
              <a:t>Ⅰ</a:t>
            </a:r>
            <a:r>
              <a:rPr lang="zh-CN" altLang="en-US" sz="2200">
                <a:solidFill>
                  <a:srgbClr val="FFFFFF"/>
                </a:solidFill>
              </a:rPr>
              <a:t>中气体加热，使活塞缓慢地向右移动，直到</a:t>
            </a:r>
            <a:r>
              <a:rPr lang="en-US" altLang="zh-CN" sz="2200">
                <a:solidFill>
                  <a:srgbClr val="66FFFF"/>
                </a:solidFill>
              </a:rPr>
              <a:t>Ⅱ</a:t>
            </a:r>
            <a:r>
              <a:rPr lang="zh-CN" altLang="en-US" sz="2200">
                <a:solidFill>
                  <a:srgbClr val="FFFFFF"/>
                </a:solidFill>
              </a:rPr>
              <a:t>中气体的体积变为</a:t>
            </a:r>
            <a:r>
              <a:rPr lang="en-US" altLang="zh-CN" sz="2200">
                <a:solidFill>
                  <a:srgbClr val="66FFFF"/>
                </a:solidFill>
              </a:rPr>
              <a:t>18</a:t>
            </a:r>
            <a:r>
              <a:rPr lang="zh-CN" altLang="en-US" sz="2200">
                <a:solidFill>
                  <a:srgbClr val="66FFFF"/>
                </a:solidFill>
              </a:rPr>
              <a:t>升</a:t>
            </a:r>
            <a:r>
              <a:rPr lang="zh-CN" altLang="en-US" sz="2200">
                <a:solidFill>
                  <a:srgbClr val="FFFFFF"/>
                </a:solidFill>
              </a:rPr>
              <a:t>为止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39589BF-6FB9-40D3-99F4-136EBB0ED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281238"/>
            <a:ext cx="45735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(1)</a:t>
            </a:r>
            <a:r>
              <a:rPr lang="en-US" altLang="zh-CN" sz="2200">
                <a:solidFill>
                  <a:srgbClr val="FFFF00"/>
                </a:solidFill>
              </a:rPr>
              <a:t> </a:t>
            </a:r>
            <a:r>
              <a:rPr lang="en-US" altLang="zh-CN" sz="2200">
                <a:solidFill>
                  <a:srgbClr val="66FFFF"/>
                </a:solidFill>
                <a:latin typeface="Arial" panose="020B0604020202020204" pitchFamily="34" charset="0"/>
              </a:rPr>
              <a:t>Ⅰ</a:t>
            </a:r>
            <a:r>
              <a:rPr lang="zh-CN" altLang="en-US" sz="2200">
                <a:solidFill>
                  <a:srgbClr val="FFFFFF"/>
                </a:solidFill>
                <a:latin typeface="Arial" panose="020B0604020202020204" pitchFamily="34" charset="0"/>
              </a:rPr>
              <a:t>中气体末态的压强和温度？</a:t>
            </a:r>
            <a:r>
              <a:rPr lang="zh-CN" altLang="en-US" sz="22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2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1DD28506-2B65-4C46-A775-C601ECA7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3286125"/>
            <a:ext cx="1104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</a:rPr>
              <a:t>解</a:t>
            </a:r>
            <a:endParaRPr lang="zh-CN" altLang="en-US" sz="2200" i="1">
              <a:solidFill>
                <a:srgbClr val="FFFF00"/>
              </a:solidFill>
            </a:endParaRP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FE447278-6A48-489C-9B14-37EE616A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4651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BD0850F2-1DF4-420B-A425-79AF98A0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03463"/>
            <a:ext cx="4651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  <a:latin typeface="Arial" panose="020B0604020202020204" pitchFamily="34" charset="0"/>
              </a:rPr>
              <a:t>求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896025B8-D5D5-4A2B-A5D2-ED72A96D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608263"/>
            <a:ext cx="304800" cy="76200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FF68640-0F9F-4743-9752-EC3DE08D61F1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2533650"/>
            <a:ext cx="2441575" cy="914400"/>
            <a:chOff x="3987" y="2304"/>
            <a:chExt cx="1538" cy="576"/>
          </a:xfrm>
        </p:grpSpPr>
        <p:sp>
          <p:nvSpPr>
            <p:cNvPr id="16412" name="Line 9">
              <a:extLst>
                <a:ext uri="{FF2B5EF4-FFF2-40B4-BE49-F238E27FC236}">
                  <a16:creationId xmlns:a16="http://schemas.microsoft.com/office/drawing/2014/main" id="{E46AD3D5-A3EC-436C-9084-52E65E5A75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785357">
              <a:off x="3990" y="2880"/>
              <a:ext cx="1488" cy="0"/>
            </a:xfrm>
            <a:prstGeom prst="line">
              <a:avLst/>
            </a:prstGeom>
            <a:noFill/>
            <a:ln w="139700" cap="sq">
              <a:pattFill prst="wdUpDiag">
                <a:fgClr>
                  <a:srgbClr val="66FFFF"/>
                </a:fgClr>
                <a:bgClr>
                  <a:srgbClr val="FF0066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Line 10">
              <a:extLst>
                <a:ext uri="{FF2B5EF4-FFF2-40B4-BE49-F238E27FC236}">
                  <a16:creationId xmlns:a16="http://schemas.microsoft.com/office/drawing/2014/main" id="{3458540C-1AEB-473E-8784-35EDB71A72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785357">
              <a:off x="3987" y="2304"/>
              <a:ext cx="1488" cy="0"/>
            </a:xfrm>
            <a:prstGeom prst="line">
              <a:avLst/>
            </a:prstGeom>
            <a:noFill/>
            <a:ln w="139700" cap="sq">
              <a:pattFill prst="wdUpDiag">
                <a:fgClr>
                  <a:srgbClr val="66FFFF"/>
                </a:fgClr>
                <a:bgClr>
                  <a:srgbClr val="FF0066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4" name="Line 11">
              <a:extLst>
                <a:ext uri="{FF2B5EF4-FFF2-40B4-BE49-F238E27FC236}">
                  <a16:creationId xmlns:a16="http://schemas.microsoft.com/office/drawing/2014/main" id="{CF2DB7A8-FB72-4267-AF9C-33444D9D5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5" y="2304"/>
              <a:ext cx="0" cy="576"/>
            </a:xfrm>
            <a:prstGeom prst="line">
              <a:avLst/>
            </a:prstGeom>
            <a:noFill/>
            <a:ln w="139700" cap="sq">
              <a:pattFill prst="wdUpDiag">
                <a:fgClr>
                  <a:srgbClr val="66FFFF"/>
                </a:fgClr>
                <a:bgClr>
                  <a:srgbClr val="FF0066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660" name="Line 12">
            <a:extLst>
              <a:ext uri="{FF2B5EF4-FFF2-40B4-BE49-F238E27FC236}">
                <a16:creationId xmlns:a16="http://schemas.microsoft.com/office/drawing/2014/main" id="{B00606BE-BCB2-4668-A8B6-87C6C940A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2386013"/>
            <a:ext cx="1588" cy="1187450"/>
          </a:xfrm>
          <a:prstGeom prst="line">
            <a:avLst/>
          </a:prstGeom>
          <a:noFill/>
          <a:ln w="76200" cap="sq">
            <a:solidFill>
              <a:srgbClr val="FFCC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F010894D-778D-47F0-9CE3-ECAF70FB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27622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</a:rPr>
              <a:t>Ⅰ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765E213C-0712-4977-B6A5-A08D05DFC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27622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</a:rPr>
              <a:t>Ⅱ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CDA8382F-D4EF-4CA2-A979-36D8F15D1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284538"/>
            <a:ext cx="5616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(1)</a:t>
            </a:r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200">
                <a:solidFill>
                  <a:srgbClr val="66FFFF"/>
                </a:solidFill>
              </a:rPr>
              <a:t>Ⅱ</a:t>
            </a:r>
            <a:r>
              <a:rPr lang="zh-CN" altLang="en-US" sz="2200">
                <a:solidFill>
                  <a:schemeClr val="bg1"/>
                </a:solidFill>
              </a:rPr>
              <a:t>中气体经历的是绝热过程</a:t>
            </a:r>
          </a:p>
        </p:txBody>
      </p:sp>
      <p:graphicFrame>
        <p:nvGraphicFramePr>
          <p:cNvPr id="27664" name="Object 2">
            <a:extLst>
              <a:ext uri="{FF2B5EF4-FFF2-40B4-BE49-F238E27FC236}">
                <a16:creationId xmlns:a16="http://schemas.microsoft.com/office/drawing/2014/main" id="{61035F8F-7DFF-48D8-8C67-010D7B37B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421188"/>
          <a:ext cx="1800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6" name="公式" r:id="rId3" imgW="1809839" imgH="438116" progId="Equation.3">
                  <p:embed/>
                </p:oleObj>
              </mc:Choice>
              <mc:Fallback>
                <p:oleObj name="公式" r:id="rId3" imgW="1809839" imgH="438116" progId="Equation.3">
                  <p:embed/>
                  <p:pic>
                    <p:nvPicPr>
                      <p:cNvPr id="27664" name="Object 2">
                        <a:extLst>
                          <a:ext uri="{FF2B5EF4-FFF2-40B4-BE49-F238E27FC236}">
                            <a16:creationId xmlns:a16="http://schemas.microsoft.com/office/drawing/2014/main" id="{61035F8F-7DFF-48D8-8C67-010D7B37B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21188"/>
                        <a:ext cx="18002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Rectangle 19">
            <a:extLst>
              <a:ext uri="{FF2B5EF4-FFF2-40B4-BE49-F238E27FC236}">
                <a16:creationId xmlns:a16="http://schemas.microsoft.com/office/drawing/2014/main" id="{08905E39-BFC5-485E-822F-F858BBCB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714625"/>
            <a:ext cx="4500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(2)</a:t>
            </a:r>
            <a:r>
              <a:rPr lang="en-US" altLang="zh-CN" sz="2200">
                <a:solidFill>
                  <a:srgbClr val="FFFF00"/>
                </a:solidFill>
              </a:rPr>
              <a:t> </a:t>
            </a:r>
            <a:r>
              <a:rPr lang="zh-CN" altLang="en-US" sz="2200">
                <a:solidFill>
                  <a:srgbClr val="FFFFFF"/>
                </a:solidFill>
                <a:latin typeface="Arial" panose="020B0604020202020204" pitchFamily="34" charset="0"/>
              </a:rPr>
              <a:t>外界传给</a:t>
            </a:r>
            <a:r>
              <a:rPr lang="en-US" altLang="zh-CN" sz="2200">
                <a:solidFill>
                  <a:srgbClr val="66FFFF"/>
                </a:solidFill>
                <a:latin typeface="Arial" panose="020B0604020202020204" pitchFamily="34" charset="0"/>
              </a:rPr>
              <a:t>Ⅰ</a:t>
            </a:r>
            <a:r>
              <a:rPr lang="zh-CN" altLang="en-US" sz="2200">
                <a:solidFill>
                  <a:srgbClr val="FFFFFF"/>
                </a:solidFill>
                <a:latin typeface="Arial" panose="020B0604020202020204" pitchFamily="34" charset="0"/>
              </a:rPr>
              <a:t>中气体的热量？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62BF05E1-264C-40F7-9806-A862845C0CF3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2601913"/>
            <a:ext cx="438150" cy="792162"/>
            <a:chOff x="3466" y="1162"/>
            <a:chExt cx="276" cy="499"/>
          </a:xfrm>
        </p:grpSpPr>
        <p:sp>
          <p:nvSpPr>
            <p:cNvPr id="16410" name="Rectangle 21">
              <a:extLst>
                <a:ext uri="{FF2B5EF4-FFF2-40B4-BE49-F238E27FC236}">
                  <a16:creationId xmlns:a16="http://schemas.microsoft.com/office/drawing/2014/main" id="{48AC516E-260E-434E-A235-D912B9E5F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162"/>
              <a:ext cx="272" cy="499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AA535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16411" name="Object 22">
              <a:extLst>
                <a:ext uri="{FF2B5EF4-FFF2-40B4-BE49-F238E27FC236}">
                  <a16:creationId xmlns:a16="http://schemas.microsoft.com/office/drawing/2014/main" id="{31C02260-6058-4255-9AA1-54627C0B1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6" y="1233"/>
            <a:ext cx="27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27" name="公式" r:id="rId5" imgW="104896" imgH="152468" progId="Equation.3">
                    <p:embed/>
                  </p:oleObj>
                </mc:Choice>
                <mc:Fallback>
                  <p:oleObj name="公式" r:id="rId5" imgW="104896" imgH="152468" progId="Equation.3">
                    <p:embed/>
                    <p:pic>
                      <p:nvPicPr>
                        <p:cNvPr id="16411" name="Object 22">
                          <a:extLst>
                            <a:ext uri="{FF2B5EF4-FFF2-40B4-BE49-F238E27FC236}">
                              <a16:creationId xmlns:a16="http://schemas.microsoft.com/office/drawing/2014/main" id="{31C02260-6058-4255-9AA1-54627C0B15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1233"/>
                          <a:ext cx="27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CD5153F8-95D9-4690-9BDB-9245C8479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8013" y="4252913"/>
          <a:ext cx="37544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8" name="公式" r:id="rId7" imgW="4114800" imgH="866741" progId="Equation.3">
                  <p:embed/>
                </p:oleObj>
              </mc:Choice>
              <mc:Fallback>
                <p:oleObj name="公式" r:id="rId7" imgW="4114800" imgH="866741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CD5153F8-95D9-4690-9BDB-9245C8479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4252913"/>
                        <a:ext cx="375443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AutoShape 25">
            <a:extLst>
              <a:ext uri="{FF2B5EF4-FFF2-40B4-BE49-F238E27FC236}">
                <a16:creationId xmlns:a16="http://schemas.microsoft.com/office/drawing/2014/main" id="{53042FD1-DAEF-43C7-AE29-DEC691DC6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581525"/>
            <a:ext cx="1008062" cy="142875"/>
          </a:xfrm>
          <a:prstGeom prst="rightArrow">
            <a:avLst>
              <a:gd name="adj1" fmla="val 50000"/>
              <a:gd name="adj2" fmla="val 17638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1C99E422-115B-4217-88FC-7E84CD560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162550"/>
            <a:ext cx="32400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chemeClr val="bg1"/>
                </a:solidFill>
              </a:rPr>
              <a:t>末状态，</a:t>
            </a:r>
            <a:r>
              <a:rPr kumimoji="0" lang="en-US" altLang="zh-CN" sz="2200">
                <a:solidFill>
                  <a:srgbClr val="59E2FD"/>
                </a:solidFill>
              </a:rPr>
              <a:t>I</a:t>
            </a:r>
            <a:r>
              <a:rPr kumimoji="0" lang="zh-CN" altLang="en-US" sz="2200">
                <a:solidFill>
                  <a:schemeClr val="bg1"/>
                </a:solidFill>
              </a:rPr>
              <a:t>、</a:t>
            </a:r>
            <a:r>
              <a:rPr kumimoji="0" lang="en-US" altLang="zh-CN" sz="2200">
                <a:solidFill>
                  <a:srgbClr val="59E2FD"/>
                </a:solidFill>
              </a:rPr>
              <a:t>II</a:t>
            </a:r>
            <a:r>
              <a:rPr kumimoji="0" lang="zh-CN" altLang="en-US" sz="2200">
                <a:solidFill>
                  <a:schemeClr val="bg1"/>
                </a:solidFill>
              </a:rPr>
              <a:t>压强相同</a:t>
            </a: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380A55F3-7943-4CF5-992C-82688D594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5089525"/>
          <a:ext cx="32369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9" name="公式" r:id="rId9" imgW="1447749" imgH="180941" progId="Equation.3">
                  <p:embed/>
                </p:oleObj>
              </mc:Choice>
              <mc:Fallback>
                <p:oleObj name="公式" r:id="rId9" imgW="1447749" imgH="180941" progId="Equation.3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380A55F3-7943-4CF5-992C-82688D594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5089525"/>
                        <a:ext cx="32369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Object 28">
            <a:extLst>
              <a:ext uri="{FF2B5EF4-FFF2-40B4-BE49-F238E27FC236}">
                <a16:creationId xmlns:a16="http://schemas.microsoft.com/office/drawing/2014/main" id="{60B71480-B54E-4ED8-9A25-5A920F3C2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5757863"/>
          <a:ext cx="35242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30" name="公式" r:id="rId11" imgW="3733749" imgH="866741" progId="Equation.3">
                  <p:embed/>
                </p:oleObj>
              </mc:Choice>
              <mc:Fallback>
                <p:oleObj name="公式" r:id="rId11" imgW="3733749" imgH="866741" progId="Equation.3">
                  <p:embed/>
                  <p:pic>
                    <p:nvPicPr>
                      <p:cNvPr id="28674" name="Object 28">
                        <a:extLst>
                          <a:ext uri="{FF2B5EF4-FFF2-40B4-BE49-F238E27FC236}">
                            <a16:creationId xmlns:a16="http://schemas.microsoft.com/office/drawing/2014/main" id="{60B71480-B54E-4ED8-9A25-5A920F3C2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757863"/>
                        <a:ext cx="35242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>
            <a:extLst>
              <a:ext uri="{FF2B5EF4-FFF2-40B4-BE49-F238E27FC236}">
                <a16:creationId xmlns:a16="http://schemas.microsoft.com/office/drawing/2014/main" id="{E4356123-DF41-4FF9-BD1F-2AFE25CC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5972175"/>
            <a:ext cx="30051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chemeClr val="bg1"/>
                </a:solidFill>
              </a:rPr>
              <a:t>由理想气体状态方程</a:t>
            </a:r>
          </a:p>
        </p:txBody>
      </p:sp>
      <p:graphicFrame>
        <p:nvGraphicFramePr>
          <p:cNvPr id="27665" name="Object 30">
            <a:extLst>
              <a:ext uri="{FF2B5EF4-FFF2-40B4-BE49-F238E27FC236}">
                <a16:creationId xmlns:a16="http://schemas.microsoft.com/office/drawing/2014/main" id="{7A08FBE7-D270-44FB-B207-D2A98EA69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6338" y="3644900"/>
          <a:ext cx="620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31" name="公式" r:id="rId13" imgW="752622" imgH="781016" progId="Equation.3">
                  <p:embed/>
                </p:oleObj>
              </mc:Choice>
              <mc:Fallback>
                <p:oleObj name="公式" r:id="rId13" imgW="752622" imgH="781016" progId="Equation.3">
                  <p:embed/>
                  <p:pic>
                    <p:nvPicPr>
                      <p:cNvPr id="27665" name="Object 30">
                        <a:extLst>
                          <a:ext uri="{FF2B5EF4-FFF2-40B4-BE49-F238E27FC236}">
                            <a16:creationId xmlns:a16="http://schemas.microsoft.com/office/drawing/2014/main" id="{7A08FBE7-D270-44FB-B207-D2A98EA69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3644900"/>
                        <a:ext cx="620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Text Box 23">
            <a:extLst>
              <a:ext uri="{FF2B5EF4-FFF2-40B4-BE49-F238E27FC236}">
                <a16:creationId xmlns:a16="http://schemas.microsoft.com/office/drawing/2014/main" id="{93A89049-0A17-4DC2-8BC8-69A33CACA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3789363"/>
            <a:ext cx="2422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chemeClr val="bg1"/>
                </a:solidFill>
              </a:rPr>
              <a:t>刚性双原子分子</a:t>
            </a:r>
          </a:p>
        </p:txBody>
      </p:sp>
      <p:sp>
        <p:nvSpPr>
          <p:cNvPr id="10265" name="Freeform 32">
            <a:extLst>
              <a:ext uri="{FF2B5EF4-FFF2-40B4-BE49-F238E27FC236}">
                <a16:creationId xmlns:a16="http://schemas.microsoft.com/office/drawing/2014/main" id="{22E8C6CB-FC10-4452-8FD7-631F0F3EBB1B}"/>
              </a:ext>
            </a:extLst>
          </p:cNvPr>
          <p:cNvSpPr>
            <a:spLocks/>
          </p:cNvSpPr>
          <p:nvPr/>
        </p:nvSpPr>
        <p:spPr bwMode="auto">
          <a:xfrm>
            <a:off x="2916238" y="4005263"/>
            <a:ext cx="1008062" cy="431800"/>
          </a:xfrm>
          <a:custGeom>
            <a:avLst/>
            <a:gdLst>
              <a:gd name="T0" fmla="*/ 2147483646 w 635"/>
              <a:gd name="T1" fmla="*/ 0 h 272"/>
              <a:gd name="T2" fmla="*/ 2147483646 w 635"/>
              <a:gd name="T3" fmla="*/ 2147483646 h 272"/>
              <a:gd name="T4" fmla="*/ 0 w 635"/>
              <a:gd name="T5" fmla="*/ 2147483646 h 272"/>
              <a:gd name="T6" fmla="*/ 0 60000 65536"/>
              <a:gd name="T7" fmla="*/ 0 60000 65536"/>
              <a:gd name="T8" fmla="*/ 0 60000 65536"/>
              <a:gd name="T9" fmla="*/ 0 w 635"/>
              <a:gd name="T10" fmla="*/ 0 h 272"/>
              <a:gd name="T11" fmla="*/ 635 w 635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5" h="272">
                <a:moveTo>
                  <a:pt x="635" y="0"/>
                </a:moveTo>
                <a:cubicBezTo>
                  <a:pt x="438" y="0"/>
                  <a:pt x="242" y="0"/>
                  <a:pt x="136" y="45"/>
                </a:cubicBezTo>
                <a:cubicBezTo>
                  <a:pt x="30" y="90"/>
                  <a:pt x="15" y="181"/>
                  <a:pt x="0" y="272"/>
                </a:cubicBezTo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灯片编号占位符 1">
            <a:extLst>
              <a:ext uri="{FF2B5EF4-FFF2-40B4-BE49-F238E27FC236}">
                <a16:creationId xmlns:a16="http://schemas.microsoft.com/office/drawing/2014/main" id="{7FC18A53-94C5-448A-970C-34BD021BAA7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DA7EB7-46B7-4B5E-BB36-A43179E627DB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  <p:bldP spid="27652" grpId="0" autoUpdateAnimBg="0"/>
      <p:bldP spid="27653" grpId="0"/>
      <p:bldP spid="27654" grpId="0"/>
      <p:bldP spid="27655" grpId="0" animBg="1"/>
      <p:bldP spid="27661" grpId="0" autoUpdateAnimBg="0"/>
      <p:bldP spid="27662" grpId="0" autoUpdateAnimBg="0"/>
      <p:bldP spid="27663" grpId="0" autoUpdateAnimBg="0"/>
      <p:bldP spid="27667" grpId="0"/>
      <p:bldP spid="10261" grpId="0" animBg="1"/>
      <p:bldP spid="28676" grpId="0"/>
      <p:bldP spid="28678" grpId="0"/>
      <p:bldP spid="27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7">
            <a:extLst>
              <a:ext uri="{FF2B5EF4-FFF2-40B4-BE49-F238E27FC236}">
                <a16:creationId xmlns:a16="http://schemas.microsoft.com/office/drawing/2014/main" id="{81A52DD9-D368-4523-88BB-CCEBD508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49275"/>
            <a:ext cx="468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en-US" altLang="zh-CN">
                <a:solidFill>
                  <a:srgbClr val="66FFFF"/>
                </a:solidFill>
              </a:rPr>
              <a:t>Ⅰ</a:t>
            </a:r>
            <a:r>
              <a:rPr lang="zh-CN" altLang="en-US">
                <a:solidFill>
                  <a:schemeClr val="bg1"/>
                </a:solidFill>
              </a:rPr>
              <a:t>中气体内能的增量为</a:t>
            </a:r>
          </a:p>
        </p:txBody>
      </p:sp>
      <p:graphicFrame>
        <p:nvGraphicFramePr>
          <p:cNvPr id="28680" name="Object 5">
            <a:extLst>
              <a:ext uri="{FF2B5EF4-FFF2-40B4-BE49-F238E27FC236}">
                <a16:creationId xmlns:a16="http://schemas.microsoft.com/office/drawing/2014/main" id="{360C48FB-1C4C-4D3F-8A2F-F9D2E9024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174750"/>
          <a:ext cx="28495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50" name="公式" r:id="rId3" imgW="1162114" imgH="180941" progId="Equation.3">
                  <p:embed/>
                </p:oleObj>
              </mc:Choice>
              <mc:Fallback>
                <p:oleObj name="公式" r:id="rId3" imgW="1162114" imgH="180941" progId="Equation.3">
                  <p:embed/>
                  <p:pic>
                    <p:nvPicPr>
                      <p:cNvPr id="28680" name="Object 5">
                        <a:extLst>
                          <a:ext uri="{FF2B5EF4-FFF2-40B4-BE49-F238E27FC236}">
                            <a16:creationId xmlns:a16="http://schemas.microsoft.com/office/drawing/2014/main" id="{360C48FB-1C4C-4D3F-8A2F-F9D2E90246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174750"/>
                        <a:ext cx="28495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6">
            <a:extLst>
              <a:ext uri="{FF2B5EF4-FFF2-40B4-BE49-F238E27FC236}">
                <a16:creationId xmlns:a16="http://schemas.microsoft.com/office/drawing/2014/main" id="{3EB9853D-F4DB-466E-B21D-F6764594E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019175"/>
          <a:ext cx="2111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51" name="公式" r:id="rId5" imgW="2057553" imgH="781016" progId="Equation.3">
                  <p:embed/>
                </p:oleObj>
              </mc:Choice>
              <mc:Fallback>
                <p:oleObj name="公式" r:id="rId5" imgW="2057553" imgH="781016" progId="Equation.3">
                  <p:embed/>
                  <p:pic>
                    <p:nvPicPr>
                      <p:cNvPr id="28681" name="Object 6">
                        <a:extLst>
                          <a:ext uri="{FF2B5EF4-FFF2-40B4-BE49-F238E27FC236}">
                            <a16:creationId xmlns:a16="http://schemas.microsoft.com/office/drawing/2014/main" id="{3EB9853D-F4DB-466E-B21D-F6764594EF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019175"/>
                        <a:ext cx="21113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7">
            <a:extLst>
              <a:ext uri="{FF2B5EF4-FFF2-40B4-BE49-F238E27FC236}">
                <a16:creationId xmlns:a16="http://schemas.microsoft.com/office/drawing/2014/main" id="{80C04101-1225-46B0-AF4D-9CC07B713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882775"/>
          <a:ext cx="4270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52" name="公式" r:id="rId7" imgW="4219696" imgH="781016" progId="Equation.3">
                  <p:embed/>
                </p:oleObj>
              </mc:Choice>
              <mc:Fallback>
                <p:oleObj name="公式" r:id="rId7" imgW="4219696" imgH="781016" progId="Equation.3">
                  <p:embed/>
                  <p:pic>
                    <p:nvPicPr>
                      <p:cNvPr id="28682" name="Object 7">
                        <a:extLst>
                          <a:ext uri="{FF2B5EF4-FFF2-40B4-BE49-F238E27FC236}">
                            <a16:creationId xmlns:a16="http://schemas.microsoft.com/office/drawing/2014/main" id="{80C04101-1225-46B0-AF4D-9CC07B713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82775"/>
                        <a:ext cx="42703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12">
            <a:extLst>
              <a:ext uri="{FF2B5EF4-FFF2-40B4-BE49-F238E27FC236}">
                <a16:creationId xmlns:a16="http://schemas.microsoft.com/office/drawing/2014/main" id="{1CCE0F0E-B335-4BA7-81C9-FF09E9C6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527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Ⅰ</a:t>
            </a:r>
            <a:r>
              <a:rPr kumimoji="0" lang="zh-CN" altLang="en-US">
                <a:solidFill>
                  <a:schemeClr val="bg1"/>
                </a:solidFill>
              </a:rPr>
              <a:t>中气体对外作的功为</a:t>
            </a: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DF07155B-3526-4146-AA69-CAAF03472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000625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53" name="公式" r:id="rId9" imgW="1847761" imgH="371373" progId="Equation.3">
                  <p:embed/>
                </p:oleObj>
              </mc:Choice>
              <mc:Fallback>
                <p:oleObj name="公式" r:id="rId9" imgW="1847761" imgH="371373" progId="Equation.3">
                  <p:embed/>
                  <p:pic>
                    <p:nvPicPr>
                      <p:cNvPr id="13" name="Object 13">
                        <a:extLst>
                          <a:ext uri="{FF2B5EF4-FFF2-40B4-BE49-F238E27FC236}">
                            <a16:creationId xmlns:a16="http://schemas.microsoft.com/office/drawing/2014/main" id="{DF07155B-3526-4146-AA69-CAAF03472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00625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1BCFE024-D455-4687-AFD0-F95E934D2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1375" y="4962525"/>
          <a:ext cx="18494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54" name="公式" r:id="rId11" imgW="1847761" imgH="419134" progId="Equation.3">
                  <p:embed/>
                </p:oleObj>
              </mc:Choice>
              <mc:Fallback>
                <p:oleObj name="公式" r:id="rId11" imgW="1847761" imgH="419134" progId="Equation.3">
                  <p:embed/>
                  <p:pic>
                    <p:nvPicPr>
                      <p:cNvPr id="14" name="Object 14">
                        <a:extLst>
                          <a:ext uri="{FF2B5EF4-FFF2-40B4-BE49-F238E27FC236}">
                            <a16:creationId xmlns:a16="http://schemas.microsoft.com/office/drawing/2014/main" id="{1BCFE024-D455-4687-AFD0-F95E934D2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5" y="4962525"/>
                        <a:ext cx="18494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>
            <a:extLst>
              <a:ext uri="{FF2B5EF4-FFF2-40B4-BE49-F238E27FC236}">
                <a16:creationId xmlns:a16="http://schemas.microsoft.com/office/drawing/2014/main" id="{9D1FBE99-2A98-4F58-9AE7-A8A6BC0E6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92600"/>
            <a:ext cx="702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根据热力学第一定律， </a:t>
            </a:r>
            <a:r>
              <a:rPr lang="en-US" altLang="zh-CN">
                <a:solidFill>
                  <a:srgbClr val="66FFFF"/>
                </a:solidFill>
              </a:rPr>
              <a:t>Ⅰ</a:t>
            </a:r>
            <a:r>
              <a:rPr kumimoji="0" lang="zh-CN" altLang="en-US">
                <a:solidFill>
                  <a:schemeClr val="bg1"/>
                </a:solidFill>
              </a:rPr>
              <a:t>中气体吸收的热量为</a:t>
            </a:r>
          </a:p>
        </p:txBody>
      </p:sp>
      <p:graphicFrame>
        <p:nvGraphicFramePr>
          <p:cNvPr id="28683" name="Object 8">
            <a:extLst>
              <a:ext uri="{FF2B5EF4-FFF2-40B4-BE49-F238E27FC236}">
                <a16:creationId xmlns:a16="http://schemas.microsoft.com/office/drawing/2014/main" id="{6259BE7A-8929-4572-BA83-40FBD432D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3500438"/>
          <a:ext cx="5346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55" name="公式" r:id="rId13" imgW="2343188" imgH="190432" progId="Equation.3">
                  <p:embed/>
                </p:oleObj>
              </mc:Choice>
              <mc:Fallback>
                <p:oleObj name="公式" r:id="rId13" imgW="2343188" imgH="190432" progId="Equation.3">
                  <p:embed/>
                  <p:pic>
                    <p:nvPicPr>
                      <p:cNvPr id="28683" name="Object 8">
                        <a:extLst>
                          <a:ext uri="{FF2B5EF4-FFF2-40B4-BE49-F238E27FC236}">
                            <a16:creationId xmlns:a16="http://schemas.microsoft.com/office/drawing/2014/main" id="{6259BE7A-8929-4572-BA83-40FBD432D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500438"/>
                        <a:ext cx="53467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灯片编号占位符 1">
            <a:extLst>
              <a:ext uri="{FF2B5EF4-FFF2-40B4-BE49-F238E27FC236}">
                <a16:creationId xmlns:a16="http://schemas.microsoft.com/office/drawing/2014/main" id="{2CA8827D-3931-4BBA-9CF1-328A350E2E3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71CFEE-9493-4CD2-95DF-EEE2BB70D914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2868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>
            <a:extLst>
              <a:ext uri="{FF2B5EF4-FFF2-40B4-BE49-F238E27FC236}">
                <a16:creationId xmlns:a16="http://schemas.microsoft.com/office/drawing/2014/main" id="{A9AA94A6-5556-4239-94FE-59DDCC4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28625"/>
            <a:ext cx="8208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  </a:t>
            </a:r>
            <a:r>
              <a:rPr lang="en-US" altLang="zh-CN" b="0" i="1">
                <a:solidFill>
                  <a:srgbClr val="FFFF00"/>
                </a:solidFill>
              </a:rPr>
              <a:t>v</a:t>
            </a:r>
            <a:r>
              <a:rPr lang="en-US" altLang="zh-CN" b="0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摩尔的单原子分子理想气体，经历如图的热力学过程。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EE8EFB66-C2D7-4B16-B0BE-E1CA2E23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508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3BECC785-1537-4A9E-8232-2A8FBC16E7FF}"/>
              </a:ext>
            </a:extLst>
          </p:cNvPr>
          <p:cNvGrpSpPr>
            <a:grpSpLocks/>
          </p:cNvGrpSpPr>
          <p:nvPr/>
        </p:nvGrpSpPr>
        <p:grpSpPr bwMode="auto">
          <a:xfrm>
            <a:off x="6029325" y="1916113"/>
            <a:ext cx="2790825" cy="3049587"/>
            <a:chOff x="3498" y="1207"/>
            <a:chExt cx="1758" cy="1921"/>
          </a:xfrm>
        </p:grpSpPr>
        <p:sp>
          <p:nvSpPr>
            <p:cNvPr id="18460" name="Line 29">
              <a:extLst>
                <a:ext uri="{FF2B5EF4-FFF2-40B4-BE49-F238E27FC236}">
                  <a16:creationId xmlns:a16="http://schemas.microsoft.com/office/drawing/2014/main" id="{734D742F-5B69-46A7-9B3C-B9266830F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4" y="2750"/>
              <a:ext cx="1515" cy="1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30">
              <a:extLst>
                <a:ext uri="{FF2B5EF4-FFF2-40B4-BE49-F238E27FC236}">
                  <a16:creationId xmlns:a16="http://schemas.microsoft.com/office/drawing/2014/main" id="{002DA57C-E8B2-488F-A766-D3E0B69E4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4" y="1353"/>
              <a:ext cx="1" cy="141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Text Box 31">
              <a:extLst>
                <a:ext uri="{FF2B5EF4-FFF2-40B4-BE49-F238E27FC236}">
                  <a16:creationId xmlns:a16="http://schemas.microsoft.com/office/drawing/2014/main" id="{A5900A35-83D7-4C9A-B33B-DF5B504AB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8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18463" name="Text Box 32">
              <a:extLst>
                <a:ext uri="{FF2B5EF4-FFF2-40B4-BE49-F238E27FC236}">
                  <a16:creationId xmlns:a16="http://schemas.microsoft.com/office/drawing/2014/main" id="{B1AC0365-12D2-4D84-A146-F39F86302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20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18464" name="Text Box 33">
              <a:extLst>
                <a:ext uri="{FF2B5EF4-FFF2-40B4-BE49-F238E27FC236}">
                  <a16:creationId xmlns:a16="http://schemas.microsoft.com/office/drawing/2014/main" id="{6B2A0DF4-F710-43DD-9356-5AE844395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27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29730" name="Line 34">
            <a:extLst>
              <a:ext uri="{FF2B5EF4-FFF2-40B4-BE49-F238E27FC236}">
                <a16:creationId xmlns:a16="http://schemas.microsoft.com/office/drawing/2014/main" id="{577DE88B-6BBA-44AB-9387-7D9184FB8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075" y="2874963"/>
            <a:ext cx="914400" cy="91440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Line 36">
            <a:extLst>
              <a:ext uri="{FF2B5EF4-FFF2-40B4-BE49-F238E27FC236}">
                <a16:creationId xmlns:a16="http://schemas.microsoft.com/office/drawing/2014/main" id="{9BC79D32-3999-4ADB-8C8A-E6E5EDD8D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5463" y="3789363"/>
            <a:ext cx="1587" cy="5905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Line 39">
            <a:extLst>
              <a:ext uri="{FF2B5EF4-FFF2-40B4-BE49-F238E27FC236}">
                <a16:creationId xmlns:a16="http://schemas.microsoft.com/office/drawing/2014/main" id="{0CA70ECE-4119-4005-83F5-AC6E47CA9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2075" y="2874963"/>
            <a:ext cx="762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9" name="Line 43">
            <a:extLst>
              <a:ext uri="{FF2B5EF4-FFF2-40B4-BE49-F238E27FC236}">
                <a16:creationId xmlns:a16="http://schemas.microsoft.com/office/drawing/2014/main" id="{091412C3-43F2-439E-9023-403B8AAAB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1275" y="3332163"/>
            <a:ext cx="304800" cy="304800"/>
          </a:xfrm>
          <a:prstGeom prst="line">
            <a:avLst/>
          </a:prstGeom>
          <a:noFill/>
          <a:ln w="57150">
            <a:solidFill>
              <a:srgbClr val="00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0" name="Line 54">
            <a:extLst>
              <a:ext uri="{FF2B5EF4-FFF2-40B4-BE49-F238E27FC236}">
                <a16:creationId xmlns:a16="http://schemas.microsoft.com/office/drawing/2014/main" id="{EEF51297-38BC-4B2F-B505-AAFBA6D83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2075" y="3789363"/>
            <a:ext cx="16764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3" name="Line 57">
            <a:extLst>
              <a:ext uri="{FF2B5EF4-FFF2-40B4-BE49-F238E27FC236}">
                <a16:creationId xmlns:a16="http://schemas.microsoft.com/office/drawing/2014/main" id="{260E0D42-6212-442C-95B1-75E72D818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075" y="2874963"/>
            <a:ext cx="0" cy="15240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5" name="Rectangle 59">
            <a:extLst>
              <a:ext uri="{FF2B5EF4-FFF2-40B4-BE49-F238E27FC236}">
                <a16:creationId xmlns:a16="http://schemas.microsoft.com/office/drawing/2014/main" id="{0C95A8AD-9084-4297-AF97-89B537ED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188" y="329882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29756" name="Rectangle 60">
            <a:extLst>
              <a:ext uri="{FF2B5EF4-FFF2-40B4-BE49-F238E27FC236}">
                <a16:creationId xmlns:a16="http://schemas.microsoft.com/office/drawing/2014/main" id="{1B36CE58-A144-4884-8FEC-5ED96B4C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2365375"/>
            <a:ext cx="374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29757" name="Text Box 61">
            <a:extLst>
              <a:ext uri="{FF2B5EF4-FFF2-40B4-BE49-F238E27FC236}">
                <a16:creationId xmlns:a16="http://schemas.microsoft.com/office/drawing/2014/main" id="{1CE0EF65-8B6E-44B9-BED1-F78DF29E8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43291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758" name="Text Box 62">
            <a:extLst>
              <a:ext uri="{FF2B5EF4-FFF2-40B4-BE49-F238E27FC236}">
                <a16:creationId xmlns:a16="http://schemas.microsoft.com/office/drawing/2014/main" id="{D711E0BC-969F-411B-9631-0C3905241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3" y="4329113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i="1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759" name="Text Box 63">
            <a:extLst>
              <a:ext uri="{FF2B5EF4-FFF2-40B4-BE49-F238E27FC236}">
                <a16:creationId xmlns:a16="http://schemas.microsoft.com/office/drawing/2014/main" id="{E534971F-72B6-4AF3-AA22-17E383AC3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4909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p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760" name="Text Box 64">
            <a:extLst>
              <a:ext uri="{FF2B5EF4-FFF2-40B4-BE49-F238E27FC236}">
                <a16:creationId xmlns:a16="http://schemas.microsoft.com/office/drawing/2014/main" id="{4C67B333-BF40-4955-91A8-9301456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2600325"/>
            <a:ext cx="595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i="1">
                <a:solidFill>
                  <a:schemeClr val="bg1"/>
                </a:solidFill>
              </a:rPr>
              <a:t>p</a:t>
            </a:r>
            <a:r>
              <a:rPr lang="en-US" altLang="zh-CN" baseline="-25000">
                <a:solidFill>
                  <a:schemeClr val="bg1"/>
                </a:solidFill>
              </a:rPr>
              <a:t>0</a:t>
            </a:r>
          </a:p>
          <a:p>
            <a:pPr eaLnBrk="1" hangingPunct="1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763" name="Rectangle 67">
            <a:extLst>
              <a:ext uri="{FF2B5EF4-FFF2-40B4-BE49-F238E27FC236}">
                <a16:creationId xmlns:a16="http://schemas.microsoft.com/office/drawing/2014/main" id="{4565FA01-2943-4CA6-BBB4-2CB2D6E8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981075"/>
            <a:ext cx="534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在该过程中，放热和吸热的区域</a:t>
            </a:r>
            <a:r>
              <a:rPr lang="en-US" altLang="zh-CN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9764" name="Text Box 68">
            <a:extLst>
              <a:ext uri="{FF2B5EF4-FFF2-40B4-BE49-F238E27FC236}">
                <a16:creationId xmlns:a16="http://schemas.microsoft.com/office/drawing/2014/main" id="{F6FA978A-0A7C-40DA-BDE4-2F0DC98DE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155733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i="1">
              <a:solidFill>
                <a:srgbClr val="FFFF00"/>
              </a:solidFill>
            </a:endParaRPr>
          </a:p>
        </p:txBody>
      </p:sp>
      <p:sp>
        <p:nvSpPr>
          <p:cNvPr id="29765" name="Rectangle 69">
            <a:extLst>
              <a:ext uri="{FF2B5EF4-FFF2-40B4-BE49-F238E27FC236}">
                <a16:creationId xmlns:a16="http://schemas.microsoft.com/office/drawing/2014/main" id="{3D1C408E-2A5B-48E6-9C27-BDCE1F45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求</a:t>
            </a:r>
          </a:p>
        </p:txBody>
      </p:sp>
      <p:sp>
        <p:nvSpPr>
          <p:cNvPr id="29766" name="Text Box 70">
            <a:extLst>
              <a:ext uri="{FF2B5EF4-FFF2-40B4-BE49-F238E27FC236}">
                <a16:creationId xmlns:a16="http://schemas.microsoft.com/office/drawing/2014/main" id="{78B058E4-CFE9-49A4-8C7F-15CCFA454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4459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从图中可以求得过程方程：</a:t>
            </a:r>
          </a:p>
        </p:txBody>
      </p:sp>
      <p:graphicFrame>
        <p:nvGraphicFramePr>
          <p:cNvPr id="29767" name="Object 2">
            <a:extLst>
              <a:ext uri="{FF2B5EF4-FFF2-40B4-BE49-F238E27FC236}">
                <a16:creationId xmlns:a16="http://schemas.microsoft.com/office/drawing/2014/main" id="{488D5A29-867C-48AF-9D53-E214908ED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1989138"/>
          <a:ext cx="23415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8" name="公式" r:id="rId3" imgW="2286000" imgH="866741" progId="Equation.3">
                  <p:embed/>
                </p:oleObj>
              </mc:Choice>
              <mc:Fallback>
                <p:oleObj name="公式" r:id="rId3" imgW="2286000" imgH="866741" progId="Equation.3">
                  <p:embed/>
                  <p:pic>
                    <p:nvPicPr>
                      <p:cNvPr id="29767" name="Object 2">
                        <a:extLst>
                          <a:ext uri="{FF2B5EF4-FFF2-40B4-BE49-F238E27FC236}">
                            <a16:creationId xmlns:a16="http://schemas.microsoft.com/office/drawing/2014/main" id="{488D5A29-867C-48AF-9D53-E214908ED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989138"/>
                        <a:ext cx="23415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68" name="Text Box 72">
            <a:extLst>
              <a:ext uri="{FF2B5EF4-FFF2-40B4-BE49-F238E27FC236}">
                <a16:creationId xmlns:a16="http://schemas.microsoft.com/office/drawing/2014/main" id="{4749B5ED-A8FC-42B8-9282-129DD0ED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51150"/>
            <a:ext cx="3602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将理想气体的状态方程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代入上式并消去 </a:t>
            </a:r>
            <a:r>
              <a:rPr lang="en-US" altLang="zh-CN" i="1">
                <a:solidFill>
                  <a:schemeClr val="bg1"/>
                </a:solidFill>
              </a:rPr>
              <a:t>p</a:t>
            </a:r>
            <a:r>
              <a:rPr lang="zh-CN" altLang="en-US" i="1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</a:rPr>
              <a:t>有</a:t>
            </a:r>
          </a:p>
        </p:txBody>
      </p:sp>
      <p:graphicFrame>
        <p:nvGraphicFramePr>
          <p:cNvPr id="29771" name="Object 3">
            <a:extLst>
              <a:ext uri="{FF2B5EF4-FFF2-40B4-BE49-F238E27FC236}">
                <a16:creationId xmlns:a16="http://schemas.microsoft.com/office/drawing/2014/main" id="{91C309E8-4622-40E0-B541-EB8FBB515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884613"/>
          <a:ext cx="37036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09" name="公式" r:id="rId5" imgW="3648120" imgH="942975" progId="Equation.3">
                  <p:embed/>
                </p:oleObj>
              </mc:Choice>
              <mc:Fallback>
                <p:oleObj name="公式" r:id="rId5" imgW="3648120" imgH="942975" progId="Equation.3">
                  <p:embed/>
                  <p:pic>
                    <p:nvPicPr>
                      <p:cNvPr id="29771" name="Object 3">
                        <a:extLst>
                          <a:ext uri="{FF2B5EF4-FFF2-40B4-BE49-F238E27FC236}">
                            <a16:creationId xmlns:a16="http://schemas.microsoft.com/office/drawing/2014/main" id="{91C309E8-4622-40E0-B541-EB8FBB515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84613"/>
                        <a:ext cx="37036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Text Box 76">
            <a:extLst>
              <a:ext uri="{FF2B5EF4-FFF2-40B4-BE49-F238E27FC236}">
                <a16:creationId xmlns:a16="http://schemas.microsoft.com/office/drawing/2014/main" id="{7459E006-8F19-4B24-BE30-B3ED26CAA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60928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773" name="Text Box 77">
            <a:extLst>
              <a:ext uri="{FF2B5EF4-FFF2-40B4-BE49-F238E27FC236}">
                <a16:creationId xmlns:a16="http://schemas.microsoft.com/office/drawing/2014/main" id="{D268A86A-041B-4217-8A96-292822C2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987925"/>
            <a:ext cx="581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对该过程中的任一无限小的过程，有</a:t>
            </a:r>
          </a:p>
        </p:txBody>
      </p:sp>
      <p:graphicFrame>
        <p:nvGraphicFramePr>
          <p:cNvPr id="29774" name="Object 4">
            <a:extLst>
              <a:ext uri="{FF2B5EF4-FFF2-40B4-BE49-F238E27FC236}">
                <a16:creationId xmlns:a16="http://schemas.microsoft.com/office/drawing/2014/main" id="{DB566C5E-C45A-4A8B-A239-C7E1CF013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5540375"/>
          <a:ext cx="36385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10" name="公式" r:id="rId7" imgW="3581451" imgH="942975" progId="Equation.3">
                  <p:embed/>
                </p:oleObj>
              </mc:Choice>
              <mc:Fallback>
                <p:oleObj name="公式" r:id="rId7" imgW="3581451" imgH="942975" progId="Equation.3">
                  <p:embed/>
                  <p:pic>
                    <p:nvPicPr>
                      <p:cNvPr id="29774" name="Object 4">
                        <a:extLst>
                          <a:ext uri="{FF2B5EF4-FFF2-40B4-BE49-F238E27FC236}">
                            <a16:creationId xmlns:a16="http://schemas.microsoft.com/office/drawing/2014/main" id="{DB566C5E-C45A-4A8B-A239-C7E1CF013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540375"/>
                        <a:ext cx="36385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9" name="灯片编号占位符 1">
            <a:extLst>
              <a:ext uri="{FF2B5EF4-FFF2-40B4-BE49-F238E27FC236}">
                <a16:creationId xmlns:a16="http://schemas.microsoft.com/office/drawing/2014/main" id="{E7C00CE7-2A87-4AF0-BB5C-9CC4D5DD5DC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C563B6-1AED-4D58-8102-2FF4A7ECD637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  <p:bldP spid="29702" grpId="0"/>
      <p:bldP spid="29755" grpId="0"/>
      <p:bldP spid="29756" grpId="0"/>
      <p:bldP spid="29757" grpId="0"/>
      <p:bldP spid="29758" grpId="0"/>
      <p:bldP spid="29759" grpId="0"/>
      <p:bldP spid="29760" grpId="0"/>
      <p:bldP spid="29763" grpId="0"/>
      <p:bldP spid="29764" grpId="0" autoUpdateAnimBg="0"/>
      <p:bldP spid="29765" grpId="0"/>
      <p:bldP spid="29766" grpId="0"/>
      <p:bldP spid="29768" grpId="0"/>
      <p:bldP spid="297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>
            <a:extLst>
              <a:ext uri="{FF2B5EF4-FFF2-40B4-BE49-F238E27FC236}">
                <a16:creationId xmlns:a16="http://schemas.microsoft.com/office/drawing/2014/main" id="{D6187807-D135-4A1B-8749-0095D85EB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0188"/>
            <a:ext cx="3278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由热力学第一定律，有</a:t>
            </a:r>
          </a:p>
        </p:txBody>
      </p:sp>
      <p:graphicFrame>
        <p:nvGraphicFramePr>
          <p:cNvPr id="30725" name="Object 2">
            <a:extLst>
              <a:ext uri="{FF2B5EF4-FFF2-40B4-BE49-F238E27FC236}">
                <a16:creationId xmlns:a16="http://schemas.microsoft.com/office/drawing/2014/main" id="{5DF7C552-4BBB-4C5B-99CF-0BA6A61E0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779463"/>
          <a:ext cx="27257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08" name="公式" r:id="rId3" imgW="2724239" imgH="380864" progId="Equation.3">
                  <p:embed/>
                </p:oleObj>
              </mc:Choice>
              <mc:Fallback>
                <p:oleObj name="公式" r:id="rId3" imgW="2724239" imgH="380864" progId="Equation.3">
                  <p:embed/>
                  <p:pic>
                    <p:nvPicPr>
                      <p:cNvPr id="30725" name="Object 2">
                        <a:extLst>
                          <a:ext uri="{FF2B5EF4-FFF2-40B4-BE49-F238E27FC236}">
                            <a16:creationId xmlns:a16="http://schemas.microsoft.com/office/drawing/2014/main" id="{5DF7C552-4BBB-4C5B-99CF-0BA6A61E0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779463"/>
                        <a:ext cx="27257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>
            <a:extLst>
              <a:ext uri="{FF2B5EF4-FFF2-40B4-BE49-F238E27FC236}">
                <a16:creationId xmlns:a16="http://schemas.microsoft.com/office/drawing/2014/main" id="{8968BD0E-FBFE-4DE4-8DA6-64C2F47B9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1493838"/>
          <a:ext cx="34337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09" name="公式" r:id="rId5" imgW="1371600" imgH="380864" progId="Equation.3">
                  <p:embed/>
                </p:oleObj>
              </mc:Choice>
              <mc:Fallback>
                <p:oleObj name="公式" r:id="rId5" imgW="1371600" imgH="380864" progId="Equation.3">
                  <p:embed/>
                  <p:pic>
                    <p:nvPicPr>
                      <p:cNvPr id="30726" name="Object 3">
                        <a:extLst>
                          <a:ext uri="{FF2B5EF4-FFF2-40B4-BE49-F238E27FC236}">
                            <a16:creationId xmlns:a16="http://schemas.microsoft.com/office/drawing/2014/main" id="{8968BD0E-FBFE-4DE4-8DA6-64C2F47B9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493838"/>
                        <a:ext cx="343376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C505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>
            <a:extLst>
              <a:ext uri="{FF2B5EF4-FFF2-40B4-BE49-F238E27FC236}">
                <a16:creationId xmlns:a16="http://schemas.microsoft.com/office/drawing/2014/main" id="{B259D6D9-76CD-4854-B86B-FE9DC5B8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2565400"/>
            <a:ext cx="5284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由题知 ，过程中系统体积膨胀</a:t>
            </a:r>
          </a:p>
        </p:txBody>
      </p:sp>
      <p:graphicFrame>
        <p:nvGraphicFramePr>
          <p:cNvPr id="30729" name="Object 4">
            <a:extLst>
              <a:ext uri="{FF2B5EF4-FFF2-40B4-BE49-F238E27FC236}">
                <a16:creationId xmlns:a16="http://schemas.microsoft.com/office/drawing/2014/main" id="{58D0A6A9-A230-406E-8139-EDC441173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068638"/>
          <a:ext cx="19431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0" name="公式" r:id="rId7" imgW="1895469" imgH="781016" progId="Equation.3">
                  <p:embed/>
                </p:oleObj>
              </mc:Choice>
              <mc:Fallback>
                <p:oleObj name="公式" r:id="rId7" imgW="1895469" imgH="781016" progId="Equation.3">
                  <p:embed/>
                  <p:pic>
                    <p:nvPicPr>
                      <p:cNvPr id="30729" name="Object 4">
                        <a:extLst>
                          <a:ext uri="{FF2B5EF4-FFF2-40B4-BE49-F238E27FC236}">
                            <a16:creationId xmlns:a16="http://schemas.microsoft.com/office/drawing/2014/main" id="{58D0A6A9-A230-406E-8139-EDC441173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68638"/>
                        <a:ext cx="19431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5">
            <a:extLst>
              <a:ext uri="{FF2B5EF4-FFF2-40B4-BE49-F238E27FC236}">
                <a16:creationId xmlns:a16="http://schemas.microsoft.com/office/drawing/2014/main" id="{CE4A7F82-1E5F-44F4-8B36-985E7139B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76700"/>
          <a:ext cx="12811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1" name="公式" r:id="rId9" imgW="1238263" imgH="781016" progId="Equation.3">
                  <p:embed/>
                </p:oleObj>
              </mc:Choice>
              <mc:Fallback>
                <p:oleObj name="公式" r:id="rId9" imgW="1238263" imgH="781016" progId="Equation.3">
                  <p:embed/>
                  <p:pic>
                    <p:nvPicPr>
                      <p:cNvPr id="30730" name="Object 5">
                        <a:extLst>
                          <a:ext uri="{FF2B5EF4-FFF2-40B4-BE49-F238E27FC236}">
                            <a16:creationId xmlns:a16="http://schemas.microsoft.com/office/drawing/2014/main" id="{CE4A7F82-1E5F-44F4-8B36-985E7139B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6700"/>
                        <a:ext cx="128111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6">
            <a:extLst>
              <a:ext uri="{FF2B5EF4-FFF2-40B4-BE49-F238E27FC236}">
                <a16:creationId xmlns:a16="http://schemas.microsoft.com/office/drawing/2014/main" id="{219A8858-8A65-46F0-837A-88BC51C1A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084763"/>
          <a:ext cx="21701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2" name="公式" r:id="rId11" imgW="2124222" imgH="781016" progId="Equation.3">
                  <p:embed/>
                </p:oleObj>
              </mc:Choice>
              <mc:Fallback>
                <p:oleObj name="公式" r:id="rId11" imgW="2124222" imgH="781016" progId="Equation.3">
                  <p:embed/>
                  <p:pic>
                    <p:nvPicPr>
                      <p:cNvPr id="30731" name="Object 6">
                        <a:extLst>
                          <a:ext uri="{FF2B5EF4-FFF2-40B4-BE49-F238E27FC236}">
                            <a16:creationId xmlns:a16="http://schemas.microsoft.com/office/drawing/2014/main" id="{219A8858-8A65-46F0-837A-88BC51C1A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21701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AutoShape 12">
            <a:extLst>
              <a:ext uri="{FF2B5EF4-FFF2-40B4-BE49-F238E27FC236}">
                <a16:creationId xmlns:a16="http://schemas.microsoft.com/office/drawing/2014/main" id="{75B14879-DFD1-4053-A003-88389214AB56}"/>
              </a:ext>
            </a:extLst>
          </p:cNvPr>
          <p:cNvSpPr>
            <a:spLocks/>
          </p:cNvSpPr>
          <p:nvPr/>
        </p:nvSpPr>
        <p:spPr bwMode="auto">
          <a:xfrm>
            <a:off x="755650" y="3484563"/>
            <a:ext cx="288925" cy="2032000"/>
          </a:xfrm>
          <a:prstGeom prst="leftBrace">
            <a:avLst>
              <a:gd name="adj1" fmla="val 68544"/>
              <a:gd name="adj2" fmla="val 50000"/>
            </a:avLst>
          </a:prstGeom>
          <a:ln>
            <a:solidFill>
              <a:srgbClr val="FF0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30733" name="Object 7">
            <a:extLst>
              <a:ext uri="{FF2B5EF4-FFF2-40B4-BE49-F238E27FC236}">
                <a16:creationId xmlns:a16="http://schemas.microsoft.com/office/drawing/2014/main" id="{EF29FD2C-F914-452D-820B-EBA4E3619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246438"/>
          <a:ext cx="9874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3" name="公式" r:id="rId13" imgW="952627" imgH="342900" progId="Equation.3">
                  <p:embed/>
                </p:oleObj>
              </mc:Choice>
              <mc:Fallback>
                <p:oleObj name="公式" r:id="rId13" imgW="952627" imgH="342900" progId="Equation.3">
                  <p:embed/>
                  <p:pic>
                    <p:nvPicPr>
                      <p:cNvPr id="30733" name="Object 7">
                        <a:extLst>
                          <a:ext uri="{FF2B5EF4-FFF2-40B4-BE49-F238E27FC236}">
                            <a16:creationId xmlns:a16="http://schemas.microsoft.com/office/drawing/2014/main" id="{EF29FD2C-F914-452D-820B-EBA4E36198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46438"/>
                        <a:ext cx="9874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8">
            <a:extLst>
              <a:ext uri="{FF2B5EF4-FFF2-40B4-BE49-F238E27FC236}">
                <a16:creationId xmlns:a16="http://schemas.microsoft.com/office/drawing/2014/main" id="{63C18E5E-06C3-47E5-BD94-67B69C96C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335588"/>
          <a:ext cx="9763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4" name="公式" r:id="rId15" imgW="942841" imgH="342900" progId="Equation.3">
                  <p:embed/>
                </p:oleObj>
              </mc:Choice>
              <mc:Fallback>
                <p:oleObj name="公式" r:id="rId15" imgW="942841" imgH="342900" progId="Equation.3">
                  <p:embed/>
                  <p:pic>
                    <p:nvPicPr>
                      <p:cNvPr id="30734" name="Object 8">
                        <a:extLst>
                          <a:ext uri="{FF2B5EF4-FFF2-40B4-BE49-F238E27FC236}">
                            <a16:creationId xmlns:a16="http://schemas.microsoft.com/office/drawing/2014/main" id="{63C18E5E-06C3-47E5-BD94-67B69C96C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35588"/>
                        <a:ext cx="9763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9">
            <a:extLst>
              <a:ext uri="{FF2B5EF4-FFF2-40B4-BE49-F238E27FC236}">
                <a16:creationId xmlns:a16="http://schemas.microsoft.com/office/drawing/2014/main" id="{4148813C-B278-4A4B-AD80-21DD33A66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291013"/>
          <a:ext cx="9874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5" name="公式" r:id="rId17" imgW="952627" imgH="342900" progId="Equation.3">
                  <p:embed/>
                </p:oleObj>
              </mc:Choice>
              <mc:Fallback>
                <p:oleObj name="公式" r:id="rId17" imgW="952627" imgH="342900" progId="Equation.3">
                  <p:embed/>
                  <p:pic>
                    <p:nvPicPr>
                      <p:cNvPr id="30735" name="Object 9">
                        <a:extLst>
                          <a:ext uri="{FF2B5EF4-FFF2-40B4-BE49-F238E27FC236}">
                            <a16:creationId xmlns:a16="http://schemas.microsoft.com/office/drawing/2014/main" id="{4148813C-B278-4A4B-AD80-21DD33A66C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91013"/>
                        <a:ext cx="9874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Rectangle 16">
            <a:extLst>
              <a:ext uri="{FF2B5EF4-FFF2-40B4-BE49-F238E27FC236}">
                <a16:creationId xmlns:a16="http://schemas.microsoft.com/office/drawing/2014/main" id="{5FD7025A-D0E6-4EC2-8E1D-7BAD2C1F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176588"/>
            <a:ext cx="803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吸热</a:t>
            </a:r>
          </a:p>
        </p:txBody>
      </p:sp>
      <p:sp>
        <p:nvSpPr>
          <p:cNvPr id="30737" name="Rectangle 17">
            <a:extLst>
              <a:ext uri="{FF2B5EF4-FFF2-40B4-BE49-F238E27FC236}">
                <a16:creationId xmlns:a16="http://schemas.microsoft.com/office/drawing/2014/main" id="{23BBF8CD-3C8C-4548-8832-ECC68A7A0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5262563"/>
            <a:ext cx="8032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放热</a:t>
            </a:r>
          </a:p>
        </p:txBody>
      </p:sp>
      <p:sp>
        <p:nvSpPr>
          <p:cNvPr id="19471" name="灯片编号占位符 1">
            <a:extLst>
              <a:ext uri="{FF2B5EF4-FFF2-40B4-BE49-F238E27FC236}">
                <a16:creationId xmlns:a16="http://schemas.microsoft.com/office/drawing/2014/main" id="{7544A2E5-32E9-4DD2-8ECD-0456F556A1C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FCCA7A-552B-41CE-8F14-4B1FA7E53607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graphicFrame>
        <p:nvGraphicFramePr>
          <p:cNvPr id="29767" name="Object 16">
            <a:extLst>
              <a:ext uri="{FF2B5EF4-FFF2-40B4-BE49-F238E27FC236}">
                <a16:creationId xmlns:a16="http://schemas.microsoft.com/office/drawing/2014/main" id="{37C65EBE-5D16-46A7-8E01-21A6EE955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6563" y="65088"/>
          <a:ext cx="2127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6" name="公式" r:id="rId19" imgW="2286000" imgH="866741" progId="Equation.3">
                  <p:embed/>
                </p:oleObj>
              </mc:Choice>
              <mc:Fallback>
                <p:oleObj name="公式" r:id="rId19" imgW="2286000" imgH="866741" progId="Equation.3">
                  <p:embed/>
                  <p:pic>
                    <p:nvPicPr>
                      <p:cNvPr id="29767" name="Object 16">
                        <a:extLst>
                          <a:ext uri="{FF2B5EF4-FFF2-40B4-BE49-F238E27FC236}">
                            <a16:creationId xmlns:a16="http://schemas.microsoft.com/office/drawing/2014/main" id="{37C65EBE-5D16-46A7-8E01-21A6EE955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65088"/>
                        <a:ext cx="21272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4" name="Object 17">
            <a:extLst>
              <a:ext uri="{FF2B5EF4-FFF2-40B4-BE49-F238E27FC236}">
                <a16:creationId xmlns:a16="http://schemas.microsoft.com/office/drawing/2014/main" id="{5F546C3A-C9D7-4BC9-940E-C818D387A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993775"/>
          <a:ext cx="33575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7" name="公式" r:id="rId21" imgW="3581451" imgH="942975" progId="Equation.3">
                  <p:embed/>
                </p:oleObj>
              </mc:Choice>
              <mc:Fallback>
                <p:oleObj name="公式" r:id="rId21" imgW="3581451" imgH="942975" progId="Equation.3">
                  <p:embed/>
                  <p:pic>
                    <p:nvPicPr>
                      <p:cNvPr id="29774" name="Object 17">
                        <a:extLst>
                          <a:ext uri="{FF2B5EF4-FFF2-40B4-BE49-F238E27FC236}">
                            <a16:creationId xmlns:a16="http://schemas.microsoft.com/office/drawing/2014/main" id="{5F546C3A-C9D7-4BC9-940E-C818D387A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993775"/>
                        <a:ext cx="33575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2">
            <a:extLst>
              <a:ext uri="{FF2B5EF4-FFF2-40B4-BE49-F238E27FC236}">
                <a16:creationId xmlns:a16="http://schemas.microsoft.com/office/drawing/2014/main" id="{5139E41F-7FA9-419E-955C-0AAABC7B4119}"/>
              </a:ext>
            </a:extLst>
          </p:cNvPr>
          <p:cNvSpPr>
            <a:spLocks/>
          </p:cNvSpPr>
          <p:nvPr/>
        </p:nvSpPr>
        <p:spPr bwMode="auto">
          <a:xfrm>
            <a:off x="5072063" y="422275"/>
            <a:ext cx="288925" cy="1000125"/>
          </a:xfrm>
          <a:prstGeom prst="leftBrace">
            <a:avLst>
              <a:gd name="adj1" fmla="val 68542"/>
              <a:gd name="adj2" fmla="val 50000"/>
            </a:avLst>
          </a:prstGeom>
          <a:ln>
            <a:solidFill>
              <a:srgbClr val="FF0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任意多边形 19">
            <a:extLst>
              <a:ext uri="{FF2B5EF4-FFF2-40B4-BE49-F238E27FC236}">
                <a16:creationId xmlns:a16="http://schemas.microsoft.com/office/drawing/2014/main" id="{77D273B4-0241-4289-B223-9DAFDD00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944563"/>
            <a:ext cx="973138" cy="90487"/>
          </a:xfrm>
          <a:custGeom>
            <a:avLst/>
            <a:gdLst>
              <a:gd name="T0" fmla="*/ 1029917 w 971724"/>
              <a:gd name="T1" fmla="*/ 0 h 89481"/>
              <a:gd name="T2" fmla="*/ 149673 w 971724"/>
              <a:gd name="T3" fmla="*/ 118128 h 89481"/>
              <a:gd name="T4" fmla="*/ 131889 w 971724"/>
              <a:gd name="T5" fmla="*/ 131251 h 89481"/>
              <a:gd name="T6" fmla="*/ 0 60000 65536"/>
              <a:gd name="T7" fmla="*/ 0 60000 65536"/>
              <a:gd name="T8" fmla="*/ 0 60000 65536"/>
              <a:gd name="T9" fmla="*/ 0 w 971724"/>
              <a:gd name="T10" fmla="*/ 0 h 89481"/>
              <a:gd name="T11" fmla="*/ 971724 w 971724"/>
              <a:gd name="T12" fmla="*/ 89481 h 894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1724" h="89481">
                <a:moveTo>
                  <a:pt x="971724" y="0"/>
                </a:moveTo>
                <a:lnTo>
                  <a:pt x="141214" y="75500"/>
                </a:lnTo>
                <a:cubicBezTo>
                  <a:pt x="0" y="89481"/>
                  <a:pt x="62218" y="86685"/>
                  <a:pt x="124436" y="83889"/>
                </a:cubicBezTo>
              </a:path>
            </a:pathLst>
          </a:custGeom>
          <a:noFill/>
          <a:ln w="41275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任意多边形 20">
            <a:extLst>
              <a:ext uri="{FF2B5EF4-FFF2-40B4-BE49-F238E27FC236}">
                <a16:creationId xmlns:a16="http://schemas.microsoft.com/office/drawing/2014/main" id="{6999B297-5520-45AB-9BC8-EEDBA7BE2B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57625" y="1198563"/>
            <a:ext cx="46038" cy="438150"/>
          </a:xfrm>
          <a:custGeom>
            <a:avLst/>
            <a:gdLst>
              <a:gd name="T0" fmla="*/ 0 w 9787"/>
              <a:gd name="T1" fmla="*/ 0 h 335560"/>
              <a:gd name="T2" fmla="*/ 2147483646 w 9787"/>
              <a:gd name="T3" fmla="*/ 2147483646 h 335560"/>
              <a:gd name="T4" fmla="*/ 2147483646 w 9787"/>
              <a:gd name="T5" fmla="*/ 2147483646 h 335560"/>
              <a:gd name="T6" fmla="*/ 0 60000 65536"/>
              <a:gd name="T7" fmla="*/ 0 60000 65536"/>
              <a:gd name="T8" fmla="*/ 0 60000 65536"/>
              <a:gd name="T9" fmla="*/ 0 w 9787"/>
              <a:gd name="T10" fmla="*/ 0 h 335560"/>
              <a:gd name="T11" fmla="*/ 9787 w 9787"/>
              <a:gd name="T12" fmla="*/ 335560 h 3355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87" h="335560">
                <a:moveTo>
                  <a:pt x="0" y="0"/>
                </a:moveTo>
                <a:cubicBezTo>
                  <a:pt x="3495" y="125835"/>
                  <a:pt x="6991" y="251670"/>
                  <a:pt x="8389" y="293615"/>
                </a:cubicBezTo>
                <a:cubicBezTo>
                  <a:pt x="9787" y="335560"/>
                  <a:pt x="9088" y="293615"/>
                  <a:pt x="8389" y="251670"/>
                </a:cubicBezTo>
              </a:path>
            </a:pathLst>
          </a:custGeom>
          <a:noFill/>
          <a:ln w="381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821F93DD-87C4-414B-AB7F-DA8D59C13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2713038"/>
            <a:ext cx="785812" cy="214312"/>
          </a:xfrm>
          <a:prstGeom prst="rightArrow">
            <a:avLst>
              <a:gd name="adj1" fmla="val 50000"/>
              <a:gd name="adj2" fmla="val 1322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Object 18">
            <a:extLst>
              <a:ext uri="{FF2B5EF4-FFF2-40B4-BE49-F238E27FC236}">
                <a16:creationId xmlns:a16="http://schemas.microsoft.com/office/drawing/2014/main" id="{CC56196D-30CA-4481-9FEE-E0CAC4BF1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2570163"/>
          <a:ext cx="1135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18" name="公式" r:id="rId23" imgW="418973" imgH="133486" progId="Equation.3">
                  <p:embed/>
                </p:oleObj>
              </mc:Choice>
              <mc:Fallback>
                <p:oleObj name="公式" r:id="rId23" imgW="418973" imgH="133486" progId="Equation.3">
                  <p:embed/>
                  <p:pic>
                    <p:nvPicPr>
                      <p:cNvPr id="2" name="Object 18">
                        <a:extLst>
                          <a:ext uri="{FF2B5EF4-FFF2-40B4-BE49-F238E27FC236}">
                            <a16:creationId xmlns:a16="http://schemas.microsoft.com/office/drawing/2014/main" id="{CC56196D-30CA-4481-9FEE-E0CAC4BF1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570163"/>
                        <a:ext cx="11350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C505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E155F3E3-C210-4898-9C9E-6B34A278B462}"/>
              </a:ext>
            </a:extLst>
          </p:cNvPr>
          <p:cNvGrpSpPr>
            <a:grpSpLocks/>
          </p:cNvGrpSpPr>
          <p:nvPr/>
        </p:nvGrpSpPr>
        <p:grpSpPr bwMode="auto">
          <a:xfrm>
            <a:off x="5872163" y="3500438"/>
            <a:ext cx="3165475" cy="2879725"/>
            <a:chOff x="5799138" y="1916113"/>
            <a:chExt cx="3165476" cy="2879726"/>
          </a:xfrm>
        </p:grpSpPr>
        <p:grpSp>
          <p:nvGrpSpPr>
            <p:cNvPr id="19487" name="Group 73">
              <a:extLst>
                <a:ext uri="{FF2B5EF4-FFF2-40B4-BE49-F238E27FC236}">
                  <a16:creationId xmlns:a16="http://schemas.microsoft.com/office/drawing/2014/main" id="{5A81F127-94F7-4087-B806-A9F780278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9326" y="1916113"/>
              <a:ext cx="2935288" cy="2879726"/>
              <a:chOff x="3498" y="1207"/>
              <a:chExt cx="1849" cy="1814"/>
            </a:xfrm>
          </p:grpSpPr>
          <p:sp>
            <p:nvSpPr>
              <p:cNvPr id="19500" name="Line 29">
                <a:extLst>
                  <a:ext uri="{FF2B5EF4-FFF2-40B4-BE49-F238E27FC236}">
                    <a16:creationId xmlns:a16="http://schemas.microsoft.com/office/drawing/2014/main" id="{082EC196-3B43-4CAE-89F5-3AABA4348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4" y="2750"/>
                <a:ext cx="1515" cy="19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1" name="Line 30">
                <a:extLst>
                  <a:ext uri="{FF2B5EF4-FFF2-40B4-BE49-F238E27FC236}">
                    <a16:creationId xmlns:a16="http://schemas.microsoft.com/office/drawing/2014/main" id="{BA7A67C3-2925-4313-B9B8-B18FA69A6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4" y="1353"/>
                <a:ext cx="1" cy="141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2" name="Text Box 31">
                <a:extLst>
                  <a:ext uri="{FF2B5EF4-FFF2-40B4-BE49-F238E27FC236}">
                    <a16:creationId xmlns:a16="http://schemas.microsoft.com/office/drawing/2014/main" id="{89A0EBD5-C047-4D69-AAC8-CF44737B9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733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00"/>
                    </a:solidFill>
                  </a:rPr>
                  <a:t>V</a:t>
                </a:r>
              </a:p>
            </p:txBody>
          </p:sp>
          <p:sp>
            <p:nvSpPr>
              <p:cNvPr id="19503" name="Text Box 32">
                <a:extLst>
                  <a:ext uri="{FF2B5EF4-FFF2-40B4-BE49-F238E27FC236}">
                    <a16:creationId xmlns:a16="http://schemas.microsoft.com/office/drawing/2014/main" id="{BC997269-3965-4C58-8F7F-05A3BE6CB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120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rgbClr val="FFFF00"/>
                    </a:solidFill>
                  </a:rPr>
                  <a:t>p</a:t>
                </a:r>
              </a:p>
            </p:txBody>
          </p:sp>
          <p:sp>
            <p:nvSpPr>
              <p:cNvPr id="19504" name="Text Box 33">
                <a:extLst>
                  <a:ext uri="{FF2B5EF4-FFF2-40B4-BE49-F238E27FC236}">
                    <a16:creationId xmlns:a16="http://schemas.microsoft.com/office/drawing/2014/main" id="{ABEADF34-C525-4540-88A3-85C6BDDE4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70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  <p:sp>
          <p:nvSpPr>
            <p:cNvPr id="19488" name="Line 34">
              <a:extLst>
                <a:ext uri="{FF2B5EF4-FFF2-40B4-BE49-F238E27FC236}">
                  <a16:creationId xmlns:a16="http://schemas.microsoft.com/office/drawing/2014/main" id="{540BFCC6-1A91-4391-A87A-28F994F75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7678" y="2874963"/>
              <a:ext cx="914400" cy="914400"/>
            </a:xfrm>
            <a:prstGeom prst="line">
              <a:avLst/>
            </a:prstGeom>
            <a:noFill/>
            <a:ln w="412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36">
              <a:extLst>
                <a:ext uri="{FF2B5EF4-FFF2-40B4-BE49-F238E27FC236}">
                  <a16:creationId xmlns:a16="http://schemas.microsoft.com/office/drawing/2014/main" id="{6C2213F7-CF66-4963-B855-CA6B8847B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5463" y="3789363"/>
              <a:ext cx="1587" cy="5905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39">
              <a:extLst>
                <a:ext uri="{FF2B5EF4-FFF2-40B4-BE49-F238E27FC236}">
                  <a16:creationId xmlns:a16="http://schemas.microsoft.com/office/drawing/2014/main" id="{61310D1C-AB25-4E00-B2CC-355ED6B42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075" y="2874963"/>
              <a:ext cx="7620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43">
              <a:extLst>
                <a:ext uri="{FF2B5EF4-FFF2-40B4-BE49-F238E27FC236}">
                  <a16:creationId xmlns:a16="http://schemas.microsoft.com/office/drawing/2014/main" id="{0D2A40DC-0415-4C41-9227-BFB148349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9990" y="2996233"/>
              <a:ext cx="304800" cy="304800"/>
            </a:xfrm>
            <a:prstGeom prst="line">
              <a:avLst/>
            </a:prstGeom>
            <a:noFill/>
            <a:ln w="5715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54">
              <a:extLst>
                <a:ext uri="{FF2B5EF4-FFF2-40B4-BE49-F238E27FC236}">
                  <a16:creationId xmlns:a16="http://schemas.microsoft.com/office/drawing/2014/main" id="{8456258B-6F8E-407E-9FC5-F74BE0EAB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075" y="3789363"/>
              <a:ext cx="16764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57">
              <a:extLst>
                <a:ext uri="{FF2B5EF4-FFF2-40B4-BE49-F238E27FC236}">
                  <a16:creationId xmlns:a16="http://schemas.microsoft.com/office/drawing/2014/main" id="{122FF8BD-4156-4E0D-96AE-DEFE91B97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4075" y="2874963"/>
              <a:ext cx="0" cy="1524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Rectangle 59">
              <a:extLst>
                <a:ext uri="{FF2B5EF4-FFF2-40B4-BE49-F238E27FC236}">
                  <a16:creationId xmlns:a16="http://schemas.microsoft.com/office/drawing/2014/main" id="{1089B5F9-5E16-40CB-AF6C-4E3CF39B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188" y="3298825"/>
              <a:ext cx="3556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5400">
                  <a:solidFill>
                    <a:srgbClr val="66FFFF"/>
                  </a:solidFill>
                  <a:cs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9495" name="Rectangle 60">
              <a:extLst>
                <a:ext uri="{FF2B5EF4-FFF2-40B4-BE49-F238E27FC236}">
                  <a16:creationId xmlns:a16="http://schemas.microsoft.com/office/drawing/2014/main" id="{DE20C286-EF89-411A-A976-4DBB43C9B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100" y="2365375"/>
              <a:ext cx="374650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66FFFF"/>
                  </a:solidFill>
                  <a:cs typeface="Times New Roman" panose="02020603050405020304" pitchFamily="18" charset="0"/>
                </a:rPr>
                <a:t>·</a:t>
              </a:r>
            </a:p>
          </p:txBody>
        </p:sp>
        <p:sp>
          <p:nvSpPr>
            <p:cNvPr id="19496" name="Text Box 61">
              <a:extLst>
                <a:ext uri="{FF2B5EF4-FFF2-40B4-BE49-F238E27FC236}">
                  <a16:creationId xmlns:a16="http://schemas.microsoft.com/office/drawing/2014/main" id="{C1F9A076-2262-4494-A101-4CECCF263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5950" y="4329113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9497" name="Text Box 62">
              <a:extLst>
                <a:ext uri="{FF2B5EF4-FFF2-40B4-BE49-F238E27FC236}">
                  <a16:creationId xmlns:a16="http://schemas.microsoft.com/office/drawing/2014/main" id="{26532111-62F0-4BFA-A0BE-EA7391D9C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0768" y="4329113"/>
              <a:ext cx="641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2</a:t>
              </a:r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498" name="Text Box 63">
              <a:extLst>
                <a:ext uri="{FF2B5EF4-FFF2-40B4-BE49-F238E27FC236}">
                  <a16:creationId xmlns:a16="http://schemas.microsoft.com/office/drawing/2014/main" id="{6C36493D-23DF-4A80-B6AC-6479593AA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875" y="3490913"/>
              <a:ext cx="43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499" name="Text Box 64">
              <a:extLst>
                <a:ext uri="{FF2B5EF4-FFF2-40B4-BE49-F238E27FC236}">
                  <a16:creationId xmlns:a16="http://schemas.microsoft.com/office/drawing/2014/main" id="{1DCEA124-4166-4F8F-894F-7B5DCC92F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9138" y="2600325"/>
              <a:ext cx="595312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2</a:t>
              </a:r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0</a:t>
              </a:r>
            </a:p>
            <a:p>
              <a:pPr eaLnBrk="1" hangingPunct="1"/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42" name="Arc 7">
            <a:extLst>
              <a:ext uri="{FF2B5EF4-FFF2-40B4-BE49-F238E27FC236}">
                <a16:creationId xmlns:a16="http://schemas.microsoft.com/office/drawing/2014/main" id="{CE1DB495-84BD-41BC-88A6-C0ABEA441D12}"/>
              </a:ext>
            </a:extLst>
          </p:cNvPr>
          <p:cNvSpPr>
            <a:spLocks noChangeAspect="1"/>
          </p:cNvSpPr>
          <p:nvPr/>
        </p:nvSpPr>
        <p:spPr bwMode="auto">
          <a:xfrm>
            <a:off x="7667625" y="4221163"/>
            <a:ext cx="1174750" cy="1201737"/>
          </a:xfrm>
          <a:custGeom>
            <a:avLst/>
            <a:gdLst>
              <a:gd name="T0" fmla="*/ 2147483646 w 21600"/>
              <a:gd name="T1" fmla="*/ 2147483646 h 21058"/>
              <a:gd name="T2" fmla="*/ 0 w 21600"/>
              <a:gd name="T3" fmla="*/ 0 h 21058"/>
              <a:gd name="T4" fmla="*/ 2147483646 w 21600"/>
              <a:gd name="T5" fmla="*/ 2147483646 h 21058"/>
              <a:gd name="T6" fmla="*/ 0 60000 65536"/>
              <a:gd name="T7" fmla="*/ 0 60000 65536"/>
              <a:gd name="T8" fmla="*/ 0 60000 65536"/>
              <a:gd name="T9" fmla="*/ 0 w 21600"/>
              <a:gd name="T10" fmla="*/ 0 h 21058"/>
              <a:gd name="T11" fmla="*/ 21600 w 21600"/>
              <a:gd name="T12" fmla="*/ 21058 h 210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058" fill="none" extrusionOk="0">
                <a:moveTo>
                  <a:pt x="16744" y="21058"/>
                </a:moveTo>
                <a:cubicBezTo>
                  <a:pt x="6943" y="18797"/>
                  <a:pt x="0" y="10069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21058" stroke="0" extrusionOk="0">
                <a:moveTo>
                  <a:pt x="16744" y="21058"/>
                </a:moveTo>
                <a:cubicBezTo>
                  <a:pt x="6943" y="18797"/>
                  <a:pt x="0" y="10069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16744" y="21058"/>
                </a:lnTo>
                <a:close/>
              </a:path>
            </a:pathLst>
          </a:custGeom>
          <a:noFill/>
          <a:ln w="31750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03DF29C4-0C9C-4C71-AE32-18261AAE1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613" y="3789363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绝热线</a:t>
            </a: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F31CBD6C-05BE-431C-B045-710E6480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3182938"/>
            <a:ext cx="145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1" dirty="0">
                <a:solidFill>
                  <a:srgbClr val="FFFF00"/>
                </a:solidFill>
              </a:rPr>
              <a:t>另解：</a:t>
            </a:r>
          </a:p>
        </p:txBody>
      </p:sp>
      <p:sp>
        <p:nvSpPr>
          <p:cNvPr id="45" name="Line 57">
            <a:extLst>
              <a:ext uri="{FF2B5EF4-FFF2-40B4-BE49-F238E27FC236}">
                <a16:creationId xmlns:a16="http://schemas.microsoft.com/office/drawing/2014/main" id="{B890EAF0-87AC-4900-8832-FA2FCB119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0525" y="5084763"/>
            <a:ext cx="0" cy="900112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61">
            <a:extLst>
              <a:ext uri="{FF2B5EF4-FFF2-40B4-BE49-F238E27FC236}">
                <a16:creationId xmlns:a16="http://schemas.microsoft.com/office/drawing/2014/main" id="{088BA549-B64A-4051-8388-9D5035A7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5" y="46958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6A3B88F4-C1D4-4CBD-9BC5-550F151D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021388"/>
            <a:ext cx="145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1">
                <a:solidFill>
                  <a:srgbClr val="FF0000"/>
                </a:solidFill>
              </a:rPr>
              <a:t>问题：</a:t>
            </a:r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732DC9E9-4894-4C35-8C5C-61AE2A3A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021388"/>
            <a:ext cx="5284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1">
                <a:solidFill>
                  <a:schemeClr val="bg1"/>
                </a:solidFill>
              </a:rPr>
              <a:t>直线过程中最高温度在哪？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7" grpId="0"/>
      <p:bldP spid="30732" grpId="0" animBg="1"/>
      <p:bldP spid="30736" grpId="0"/>
      <p:bldP spid="30737" grpId="0"/>
      <p:bldP spid="18" grpId="0" animBg="1"/>
      <p:bldP spid="22" grpId="0" animBg="1"/>
      <p:bldP spid="43" grpId="0"/>
      <p:bldP spid="44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2FA231C-3B19-42CF-8F03-1A86217A4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77813"/>
            <a:ext cx="3357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§11.8  </a:t>
            </a:r>
            <a:r>
              <a:rPr lang="zh-CN" altLang="en-US" sz="3200">
                <a:solidFill>
                  <a:srgbClr val="00FF00"/>
                </a:solidFill>
                <a:ea typeface="黑体" panose="02010609060101010101" pitchFamily="49" charset="-122"/>
              </a:rPr>
              <a:t>循环过程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85CC789-5789-4D8E-9ED3-ED8550D21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895350"/>
            <a:ext cx="318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2800">
                <a:solidFill>
                  <a:srgbClr val="FFFF00"/>
                </a:solidFill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循环过程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35A81662-9FE9-4803-BB0A-FDBEA2B0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3187700"/>
            <a:ext cx="822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如果</a:t>
            </a:r>
            <a:r>
              <a:rPr lang="zh-CN" altLang="en-US" dirty="0">
                <a:solidFill>
                  <a:schemeClr val="bg1"/>
                </a:solidFill>
                <a:latin typeface="Arial" pitchFamily="34" charset="0"/>
              </a:rPr>
              <a:t>循环是</a:t>
            </a:r>
            <a:r>
              <a:rPr lang="zh-CN" altLang="en-US" dirty="0">
                <a:solidFill>
                  <a:schemeClr val="bg1"/>
                </a:solidFill>
              </a:rPr>
              <a:t>准静态过程，在 </a:t>
            </a:r>
            <a:r>
              <a:rPr lang="en-US" altLang="zh-CN" i="1" dirty="0">
                <a:solidFill>
                  <a:srgbClr val="66FFFF"/>
                </a:solidFill>
                <a:latin typeface="+mn-lt"/>
              </a:rPr>
              <a:t>P–V </a:t>
            </a:r>
            <a:r>
              <a:rPr lang="zh-CN" altLang="en-US" dirty="0">
                <a:solidFill>
                  <a:schemeClr val="bg1"/>
                </a:solidFill>
              </a:rPr>
              <a:t>图上就构成一闭合曲线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C4A6425F-6329-47B4-97A1-9979F146C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2055813"/>
            <a:ext cx="79930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如果系统（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工质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）的状态经历一系列的变化后，又回到了初始状态，就称系统经历了一个循环过程（简称循环）。</a:t>
            </a:r>
          </a:p>
        </p:txBody>
      </p:sp>
      <p:graphicFrame>
        <p:nvGraphicFramePr>
          <p:cNvPr id="32774" name="Object 2">
            <a:extLst>
              <a:ext uri="{FF2B5EF4-FFF2-40B4-BE49-F238E27FC236}">
                <a16:creationId xmlns:a16="http://schemas.microsoft.com/office/drawing/2014/main" id="{BC52AC96-9ED5-4147-9F55-26B0ADEFA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994150"/>
          <a:ext cx="10048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14" name="公式" r:id="rId3" imgW="971588" imgH="266666" progId="Equation.3">
                  <p:embed/>
                </p:oleObj>
              </mc:Choice>
              <mc:Fallback>
                <p:oleObj name="公式" r:id="rId3" imgW="971588" imgH="266666" progId="Equation.3">
                  <p:embed/>
                  <p:pic>
                    <p:nvPicPr>
                      <p:cNvPr id="32774" name="Object 2">
                        <a:extLst>
                          <a:ext uri="{FF2B5EF4-FFF2-40B4-BE49-F238E27FC236}">
                            <a16:creationId xmlns:a16="http://schemas.microsoft.com/office/drawing/2014/main" id="{BC52AC96-9ED5-4147-9F55-26B0ADEFA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94150"/>
                        <a:ext cx="10048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3">
            <a:extLst>
              <a:ext uri="{FF2B5EF4-FFF2-40B4-BE49-F238E27FC236}">
                <a16:creationId xmlns:a16="http://schemas.microsoft.com/office/drawing/2014/main" id="{C5C9EEC2-DBB8-4816-BFE7-CECBD4A3A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273675"/>
          <a:ext cx="42576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15" name="公式" r:id="rId5" imgW="4257618" imgH="533332" progId="Equation.3">
                  <p:embed/>
                </p:oleObj>
              </mc:Choice>
              <mc:Fallback>
                <p:oleObj name="公式" r:id="rId5" imgW="4257618" imgH="533332" progId="Equation.3">
                  <p:embed/>
                  <p:pic>
                    <p:nvPicPr>
                      <p:cNvPr id="32775" name="Object 3">
                        <a:extLst>
                          <a:ext uri="{FF2B5EF4-FFF2-40B4-BE49-F238E27FC236}">
                            <a16:creationId xmlns:a16="http://schemas.microsoft.com/office/drawing/2014/main" id="{C5C9EEC2-DBB8-4816-BFE7-CECBD4A3A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273675"/>
                        <a:ext cx="42576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>
            <a:extLst>
              <a:ext uri="{FF2B5EF4-FFF2-40B4-BE49-F238E27FC236}">
                <a16:creationId xmlns:a16="http://schemas.microsoft.com/office/drawing/2014/main" id="{6B92B980-C4AA-461A-A95E-3DDE8A76D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572000"/>
            <a:ext cx="492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系统（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工质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）对外所作的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净功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：</a:t>
            </a:r>
            <a:endParaRPr lang="zh-CN" altLang="en-US" sz="3600" b="0">
              <a:solidFill>
                <a:schemeClr val="bg1"/>
              </a:solidFill>
            </a:endParaRPr>
          </a:p>
        </p:txBody>
      </p:sp>
      <p:sp>
        <p:nvSpPr>
          <p:cNvPr id="32777" name="Oval 9">
            <a:extLst>
              <a:ext uri="{FF2B5EF4-FFF2-40B4-BE49-F238E27FC236}">
                <a16:creationId xmlns:a16="http://schemas.microsoft.com/office/drawing/2014/main" id="{C77D801B-309E-4E15-A8B9-5EEF690D9580}"/>
              </a:ext>
            </a:extLst>
          </p:cNvPr>
          <p:cNvSpPr>
            <a:spLocks noChangeArrowheads="1"/>
          </p:cNvSpPr>
          <p:nvPr/>
        </p:nvSpPr>
        <p:spPr bwMode="auto">
          <a:xfrm rot="1178403">
            <a:off x="5926180" y="4579937"/>
            <a:ext cx="2171700" cy="1219200"/>
          </a:xfrm>
          <a:prstGeom prst="ellipse">
            <a:avLst/>
          </a:prstGeom>
          <a:solidFill>
            <a:srgbClr val="009999">
              <a:alpha val="63136"/>
            </a:srgbClr>
          </a:solidFill>
          <a:ln w="38100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046011DB-2E7D-4259-8F8F-0CDFBDCC9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471613"/>
            <a:ext cx="206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  <a:latin typeface="Arial" panose="020B0604020202020204" pitchFamily="34" charset="0"/>
              </a:rPr>
              <a:t>循环过程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F106F3FA-39BA-42AC-A4FA-5871C29A0BC9}"/>
              </a:ext>
            </a:extLst>
          </p:cNvPr>
          <p:cNvGrpSpPr>
            <a:grpSpLocks/>
          </p:cNvGrpSpPr>
          <p:nvPr/>
        </p:nvGrpSpPr>
        <p:grpSpPr bwMode="auto">
          <a:xfrm>
            <a:off x="5186363" y="3690938"/>
            <a:ext cx="3314700" cy="2952750"/>
            <a:chOff x="3423" y="2024"/>
            <a:chExt cx="2088" cy="1860"/>
          </a:xfrm>
        </p:grpSpPr>
        <p:sp>
          <p:nvSpPr>
            <p:cNvPr id="20499" name="Line 12">
              <a:extLst>
                <a:ext uri="{FF2B5EF4-FFF2-40B4-BE49-F238E27FC236}">
                  <a16:creationId xmlns:a16="http://schemas.microsoft.com/office/drawing/2014/main" id="{9FE19719-9F6A-4069-87E7-18B8620E7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3596"/>
              <a:ext cx="1791" cy="1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13">
              <a:extLst>
                <a:ext uri="{FF2B5EF4-FFF2-40B4-BE49-F238E27FC236}">
                  <a16:creationId xmlns:a16="http://schemas.microsoft.com/office/drawing/2014/main" id="{B1C36B85-5371-46BA-9272-1A5F560BB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1" y="2160"/>
              <a:ext cx="11" cy="145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Text Box 14">
              <a:extLst>
                <a:ext uri="{FF2B5EF4-FFF2-40B4-BE49-F238E27FC236}">
                  <a16:creationId xmlns:a16="http://schemas.microsoft.com/office/drawing/2014/main" id="{154E4EBE-8B7A-43C2-972A-144B0B5D9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7" y="35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20502" name="Text Box 15">
              <a:extLst>
                <a:ext uri="{FF2B5EF4-FFF2-40B4-BE49-F238E27FC236}">
                  <a16:creationId xmlns:a16="http://schemas.microsoft.com/office/drawing/2014/main" id="{C82DB612-F424-4265-ADDD-636067231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0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i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0503" name="Text Box 16">
              <a:extLst>
                <a:ext uri="{FF2B5EF4-FFF2-40B4-BE49-F238E27FC236}">
                  <a16:creationId xmlns:a16="http://schemas.microsoft.com/office/drawing/2014/main" id="{3B00FD95-4F4F-4038-8CCD-EF410BA53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55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32785" name="Rectangle 17">
            <a:extLst>
              <a:ext uri="{FF2B5EF4-FFF2-40B4-BE49-F238E27FC236}">
                <a16:creationId xmlns:a16="http://schemas.microsoft.com/office/drawing/2014/main" id="{474CB817-1A16-47F9-AFA1-AB99E470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5301208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FFFF"/>
                </a:solidFill>
              </a:rPr>
              <a:t>Ⅱ</a:t>
            </a:r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74493EB6-9AA2-49CB-8DF6-118B73A1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430" y="4653136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FFFF"/>
                </a:solidFill>
              </a:rPr>
              <a:t>Ⅰ</a:t>
            </a:r>
          </a:p>
        </p:txBody>
      </p:sp>
      <p:sp>
        <p:nvSpPr>
          <p:cNvPr id="32787" name="Rectangle 19">
            <a:extLst>
              <a:ext uri="{FF2B5EF4-FFF2-40B4-BE49-F238E27FC236}">
                <a16:creationId xmlns:a16="http://schemas.microsoft.com/office/drawing/2014/main" id="{DAE7C4B3-405D-439C-9BDC-4EA8555DB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25" y="5013176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32788" name="Rectangle 20">
            <a:extLst>
              <a:ext uri="{FF2B5EF4-FFF2-40B4-BE49-F238E27FC236}">
                <a16:creationId xmlns:a16="http://schemas.microsoft.com/office/drawing/2014/main" id="{1E60654B-2D20-41C3-966B-D7C6E1AC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0" y="4437112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E7F48EB1-D992-43A7-9515-DB9DCFA2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929063"/>
            <a:ext cx="257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内能的变化：</a:t>
            </a:r>
            <a:endParaRPr lang="zh-CN" altLang="en-US" sz="3600" b="0">
              <a:solidFill>
                <a:srgbClr val="66FFFF"/>
              </a:solidFill>
            </a:endParaRPr>
          </a:p>
        </p:txBody>
      </p:sp>
      <p:sp>
        <p:nvSpPr>
          <p:cNvPr id="20497" name="灯片编号占位符 1">
            <a:extLst>
              <a:ext uri="{FF2B5EF4-FFF2-40B4-BE49-F238E27FC236}">
                <a16:creationId xmlns:a16="http://schemas.microsoft.com/office/drawing/2014/main" id="{08475C7C-6CCC-496F-BB4C-9C238D5DB2F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6E6BA4-8461-4EC4-8F74-B3DDB1BF8713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25" name="任意多边形 24">
            <a:extLst>
              <a:ext uri="{FF2B5EF4-FFF2-40B4-BE49-F238E27FC236}">
                <a16:creationId xmlns:a16="http://schemas.microsoft.com/office/drawing/2014/main" id="{4F533801-9DAC-4ABA-B566-45AF46301D40}"/>
              </a:ext>
            </a:extLst>
          </p:cNvPr>
          <p:cNvSpPr>
            <a:spLocks noChangeArrowheads="1"/>
          </p:cNvSpPr>
          <p:nvPr/>
        </p:nvSpPr>
        <p:spPr bwMode="auto">
          <a:xfrm rot="1768247">
            <a:off x="6469106" y="4403371"/>
            <a:ext cx="436562" cy="268288"/>
          </a:xfrm>
          <a:custGeom>
            <a:avLst/>
            <a:gdLst>
              <a:gd name="T0" fmla="*/ 0 w 436228"/>
              <a:gd name="T1" fmla="*/ 264634 h 268448"/>
              <a:gd name="T2" fmla="*/ 145257 w 436228"/>
              <a:gd name="T3" fmla="*/ 148856 h 268448"/>
              <a:gd name="T4" fmla="*/ 444316 w 436228"/>
              <a:gd name="T5" fmla="*/ 0 h 268448"/>
              <a:gd name="T6" fmla="*/ 0 60000 65536"/>
              <a:gd name="T7" fmla="*/ 0 60000 65536"/>
              <a:gd name="T8" fmla="*/ 0 60000 65536"/>
              <a:gd name="T9" fmla="*/ 0 w 436228"/>
              <a:gd name="T10" fmla="*/ 0 h 268448"/>
              <a:gd name="T11" fmla="*/ 436228 w 436228"/>
              <a:gd name="T12" fmla="*/ 268448 h 268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6228" h="268448">
                <a:moveTo>
                  <a:pt x="0" y="268448"/>
                </a:moveTo>
                <a:cubicBezTo>
                  <a:pt x="34954" y="232095"/>
                  <a:pt x="69908" y="195743"/>
                  <a:pt x="142613" y="151002"/>
                </a:cubicBezTo>
                <a:cubicBezTo>
                  <a:pt x="215318" y="106261"/>
                  <a:pt x="325773" y="53130"/>
                  <a:pt x="436228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FFFF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4" name="任意多边形 24">
            <a:extLst>
              <a:ext uri="{FF2B5EF4-FFF2-40B4-BE49-F238E27FC236}">
                <a16:creationId xmlns:a16="http://schemas.microsoft.com/office/drawing/2014/main" id="{2DEDD836-BC60-46C8-8721-7C918429656B}"/>
              </a:ext>
            </a:extLst>
          </p:cNvPr>
          <p:cNvSpPr>
            <a:spLocks noChangeArrowheads="1"/>
          </p:cNvSpPr>
          <p:nvPr/>
        </p:nvSpPr>
        <p:spPr bwMode="auto">
          <a:xfrm rot="831567" flipH="1" flipV="1">
            <a:off x="7553762" y="5643367"/>
            <a:ext cx="368300" cy="290513"/>
          </a:xfrm>
          <a:custGeom>
            <a:avLst/>
            <a:gdLst>
              <a:gd name="T0" fmla="*/ 0 w 436228"/>
              <a:gd name="T1" fmla="*/ 264634 h 268448"/>
              <a:gd name="T2" fmla="*/ 145257 w 436228"/>
              <a:gd name="T3" fmla="*/ 148856 h 268448"/>
              <a:gd name="T4" fmla="*/ 444316 w 436228"/>
              <a:gd name="T5" fmla="*/ 0 h 268448"/>
              <a:gd name="T6" fmla="*/ 0 60000 65536"/>
              <a:gd name="T7" fmla="*/ 0 60000 65536"/>
              <a:gd name="T8" fmla="*/ 0 60000 65536"/>
              <a:gd name="T9" fmla="*/ 0 w 436228"/>
              <a:gd name="T10" fmla="*/ 0 h 268448"/>
              <a:gd name="T11" fmla="*/ 436228 w 436228"/>
              <a:gd name="T12" fmla="*/ 268448 h 268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6228" h="268448">
                <a:moveTo>
                  <a:pt x="0" y="268448"/>
                </a:moveTo>
                <a:cubicBezTo>
                  <a:pt x="34954" y="232095"/>
                  <a:pt x="69908" y="195743"/>
                  <a:pt x="142613" y="151002"/>
                </a:cubicBezTo>
                <a:cubicBezTo>
                  <a:pt x="215318" y="106261"/>
                  <a:pt x="325773" y="53130"/>
                  <a:pt x="436228" y="0"/>
                </a:cubicBezTo>
              </a:path>
            </a:pathLst>
          </a:custGeom>
          <a:solidFill>
            <a:schemeClr val="accent1"/>
          </a:solidFill>
          <a:ln w="38100" algn="ctr">
            <a:solidFill>
              <a:srgbClr val="FFFF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2" grpId="0"/>
      <p:bldP spid="32773" grpId="0"/>
      <p:bldP spid="32776" grpId="0"/>
      <p:bldP spid="32777" grpId="0" animBg="1"/>
      <p:bldP spid="32778" grpId="0"/>
      <p:bldP spid="32785" grpId="0"/>
      <p:bldP spid="32786" grpId="0"/>
      <p:bldP spid="32787" grpId="0"/>
      <p:bldP spid="3278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BA13C233-1AA5-4BFD-B9D0-98C53F8EA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888" y="1531938"/>
          <a:ext cx="2139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8" name="公式" r:id="rId3" imgW="2114435" imgH="371373" progId="Equation.3">
                  <p:embed/>
                </p:oleObj>
              </mc:Choice>
              <mc:Fallback>
                <p:oleObj name="公式" r:id="rId3" imgW="2114435" imgH="371373" progId="Equation.3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BA13C233-1AA5-4BFD-B9D0-98C53F8EA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531938"/>
                        <a:ext cx="2139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ACC26CED-CAF9-4FF4-93EE-18B694C41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888" y="3141663"/>
          <a:ext cx="1636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9" name="公式" r:id="rId5" imgW="1600353" imgH="371373" progId="Equation.3">
                  <p:embed/>
                </p:oleObj>
              </mc:Choice>
              <mc:Fallback>
                <p:oleObj name="公式" r:id="rId5" imgW="1600353" imgH="371373" progId="Equation.3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ACC26CED-CAF9-4FF4-93EE-18B694C41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141663"/>
                        <a:ext cx="16367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>
            <a:extLst>
              <a:ext uri="{FF2B5EF4-FFF2-40B4-BE49-F238E27FC236}">
                <a16:creationId xmlns:a16="http://schemas.microsoft.com/office/drawing/2014/main" id="{B6255BB2-6AB7-42B6-9AE3-A242827E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379413"/>
            <a:ext cx="395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正循环、逆循环 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4A32E4EB-66B8-41EB-B15C-C28DA214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981075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正循环（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循环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沿顺时针方向进行）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4C4FE5E0-B04F-464A-A321-A57EA5AB0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4124325"/>
            <a:ext cx="512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逆循环（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循环沿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逆时针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方向进行）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4E2A0D45-EEB5-45C5-9A04-1206C1E2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1971675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（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系统对外作正功</a:t>
            </a:r>
            <a:r>
              <a:rPr lang="zh-CN" altLang="en-US">
                <a:solidFill>
                  <a:srgbClr val="66FFFF"/>
                </a:solidFill>
              </a:rPr>
              <a:t>）</a:t>
            </a:r>
          </a:p>
        </p:txBody>
      </p:sp>
      <p:graphicFrame>
        <p:nvGraphicFramePr>
          <p:cNvPr id="33800" name="Object 4">
            <a:extLst>
              <a:ext uri="{FF2B5EF4-FFF2-40B4-BE49-F238E27FC236}">
                <a16:creationId xmlns:a16="http://schemas.microsoft.com/office/drawing/2014/main" id="{C003836F-0B50-4053-A854-8B66648AF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572125"/>
          <a:ext cx="1501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60" name="公式" r:id="rId7" imgW="685953" imgH="171450" progId="Equation.3">
                  <p:embed/>
                </p:oleObj>
              </mc:Choice>
              <mc:Fallback>
                <p:oleObj name="公式" r:id="rId7" imgW="685953" imgH="171450" progId="Equation.3">
                  <p:embed/>
                  <p:pic>
                    <p:nvPicPr>
                      <p:cNvPr id="33800" name="Object 4">
                        <a:extLst>
                          <a:ext uri="{FF2B5EF4-FFF2-40B4-BE49-F238E27FC236}">
                            <a16:creationId xmlns:a16="http://schemas.microsoft.com/office/drawing/2014/main" id="{C003836F-0B50-4053-A854-8B66648AF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572125"/>
                        <a:ext cx="15017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Arc 9">
            <a:extLst>
              <a:ext uri="{FF2B5EF4-FFF2-40B4-BE49-F238E27FC236}">
                <a16:creationId xmlns:a16="http://schemas.microsoft.com/office/drawing/2014/main" id="{EC054A89-FEFB-4EB7-8AFB-26A52BD70E74}"/>
              </a:ext>
            </a:extLst>
          </p:cNvPr>
          <p:cNvSpPr>
            <a:spLocks/>
          </p:cNvSpPr>
          <p:nvPr/>
        </p:nvSpPr>
        <p:spPr bwMode="auto">
          <a:xfrm rot="-806165" flipH="1" flipV="1">
            <a:off x="6000750" y="517525"/>
            <a:ext cx="2043113" cy="2765425"/>
          </a:xfrm>
          <a:custGeom>
            <a:avLst/>
            <a:gdLst>
              <a:gd name="T0" fmla="*/ 2147483646 w 20819"/>
              <a:gd name="T1" fmla="*/ 2147483646 h 21420"/>
              <a:gd name="T2" fmla="*/ 0 w 20819"/>
              <a:gd name="T3" fmla="*/ 2147483646 h 21420"/>
              <a:gd name="T4" fmla="*/ 2147483646 w 20819"/>
              <a:gd name="T5" fmla="*/ 0 h 21420"/>
              <a:gd name="T6" fmla="*/ 0 60000 65536"/>
              <a:gd name="T7" fmla="*/ 0 60000 65536"/>
              <a:gd name="T8" fmla="*/ 0 60000 65536"/>
              <a:gd name="T9" fmla="*/ 0 w 20819"/>
              <a:gd name="T10" fmla="*/ 0 h 21420"/>
              <a:gd name="T11" fmla="*/ 20819 w 20819"/>
              <a:gd name="T12" fmla="*/ 21420 h 21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19" h="21420" fill="none" extrusionOk="0">
                <a:moveTo>
                  <a:pt x="18034" y="21419"/>
                </a:moveTo>
                <a:cubicBezTo>
                  <a:pt x="9419" y="20299"/>
                  <a:pt x="2313" y="14127"/>
                  <a:pt x="-1" y="5754"/>
                </a:cubicBezTo>
              </a:path>
              <a:path w="20819" h="21420" stroke="0" extrusionOk="0">
                <a:moveTo>
                  <a:pt x="18034" y="21419"/>
                </a:moveTo>
                <a:cubicBezTo>
                  <a:pt x="9419" y="20299"/>
                  <a:pt x="2313" y="14127"/>
                  <a:pt x="-1" y="5754"/>
                </a:cubicBezTo>
                <a:lnTo>
                  <a:pt x="20819" y="0"/>
                </a:lnTo>
                <a:lnTo>
                  <a:pt x="18034" y="21419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Arc 10">
            <a:extLst>
              <a:ext uri="{FF2B5EF4-FFF2-40B4-BE49-F238E27FC236}">
                <a16:creationId xmlns:a16="http://schemas.microsoft.com/office/drawing/2014/main" id="{4D23577C-A512-41A5-9357-249AD7F4FDBC}"/>
              </a:ext>
            </a:extLst>
          </p:cNvPr>
          <p:cNvSpPr>
            <a:spLocks/>
          </p:cNvSpPr>
          <p:nvPr/>
        </p:nvSpPr>
        <p:spPr bwMode="auto">
          <a:xfrm rot="-824006">
            <a:off x="6103938" y="-268288"/>
            <a:ext cx="2284412" cy="2701926"/>
          </a:xfrm>
          <a:custGeom>
            <a:avLst/>
            <a:gdLst>
              <a:gd name="T0" fmla="*/ 2147483646 w 20967"/>
              <a:gd name="T1" fmla="*/ 2147483646 h 21074"/>
              <a:gd name="T2" fmla="*/ 0 w 20967"/>
              <a:gd name="T3" fmla="*/ 2147483646 h 21074"/>
              <a:gd name="T4" fmla="*/ 2147483646 w 20967"/>
              <a:gd name="T5" fmla="*/ 0 h 21074"/>
              <a:gd name="T6" fmla="*/ 0 60000 65536"/>
              <a:gd name="T7" fmla="*/ 0 60000 65536"/>
              <a:gd name="T8" fmla="*/ 0 60000 65536"/>
              <a:gd name="T9" fmla="*/ 0 w 20967"/>
              <a:gd name="T10" fmla="*/ 0 h 21074"/>
              <a:gd name="T11" fmla="*/ 20967 w 20967"/>
              <a:gd name="T12" fmla="*/ 21074 h 210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67" h="21074" fill="none" extrusionOk="0">
                <a:moveTo>
                  <a:pt x="16230" y="21074"/>
                </a:moveTo>
                <a:cubicBezTo>
                  <a:pt x="8249" y="19280"/>
                  <a:pt x="1966" y="13131"/>
                  <a:pt x="0" y="5190"/>
                </a:cubicBezTo>
              </a:path>
              <a:path w="20967" h="21074" stroke="0" extrusionOk="0">
                <a:moveTo>
                  <a:pt x="16230" y="21074"/>
                </a:moveTo>
                <a:cubicBezTo>
                  <a:pt x="8249" y="19280"/>
                  <a:pt x="1966" y="13131"/>
                  <a:pt x="0" y="5190"/>
                </a:cubicBezTo>
                <a:lnTo>
                  <a:pt x="20967" y="0"/>
                </a:lnTo>
                <a:lnTo>
                  <a:pt x="16230" y="21074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Freeform 11">
            <a:extLst>
              <a:ext uri="{FF2B5EF4-FFF2-40B4-BE49-F238E27FC236}">
                <a16:creationId xmlns:a16="http://schemas.microsoft.com/office/drawing/2014/main" id="{F1F855FE-630A-4BEB-84F6-81A3DFFF62DE}"/>
              </a:ext>
            </a:extLst>
          </p:cNvPr>
          <p:cNvSpPr>
            <a:spLocks/>
          </p:cNvSpPr>
          <p:nvPr/>
        </p:nvSpPr>
        <p:spPr bwMode="auto">
          <a:xfrm rot="10161194">
            <a:off x="6732588" y="619125"/>
            <a:ext cx="304800" cy="609600"/>
          </a:xfrm>
          <a:custGeom>
            <a:avLst/>
            <a:gdLst>
              <a:gd name="T0" fmla="*/ 0 w 192"/>
              <a:gd name="T1" fmla="*/ 2147483646 h 384"/>
              <a:gd name="T2" fmla="*/ 2147483646 w 192"/>
              <a:gd name="T3" fmla="*/ 2147483646 h 384"/>
              <a:gd name="T4" fmla="*/ 2147483646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cubicBezTo>
                  <a:pt x="8" y="320"/>
                  <a:pt x="16" y="256"/>
                  <a:pt x="48" y="192"/>
                </a:cubicBezTo>
                <a:cubicBezTo>
                  <a:pt x="80" y="128"/>
                  <a:pt x="136" y="64"/>
                  <a:pt x="192" y="0"/>
                </a:cubicBezTo>
              </a:path>
            </a:pathLst>
          </a:custGeom>
          <a:noFill/>
          <a:ln w="57150">
            <a:solidFill>
              <a:srgbClr val="FC5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2">
            <a:extLst>
              <a:ext uri="{FF2B5EF4-FFF2-40B4-BE49-F238E27FC236}">
                <a16:creationId xmlns:a16="http://schemas.microsoft.com/office/drawing/2014/main" id="{577D7AD8-CBE5-4688-BD52-443FE54BC8B5}"/>
              </a:ext>
            </a:extLst>
          </p:cNvPr>
          <p:cNvSpPr>
            <a:spLocks noChangeShapeType="1"/>
          </p:cNvSpPr>
          <p:nvPr/>
        </p:nvSpPr>
        <p:spPr bwMode="auto">
          <a:xfrm rot="180000">
            <a:off x="7237413" y="1122363"/>
            <a:ext cx="287337" cy="2159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D83C8108-C4F8-433E-AF63-1776F3B01DFC}"/>
              </a:ext>
            </a:extLst>
          </p:cNvPr>
          <p:cNvSpPr>
            <a:spLocks noChangeShapeType="1"/>
          </p:cNvSpPr>
          <p:nvPr/>
        </p:nvSpPr>
        <p:spPr bwMode="auto">
          <a:xfrm rot="-10620000">
            <a:off x="6567488" y="1565275"/>
            <a:ext cx="287337" cy="2159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A2C9BBE9-43BD-4D3A-8E8E-3AB9DC6D0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016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Ⅰ</a:t>
            </a:r>
            <a:endParaRPr kumimoji="0" lang="en-US" altLang="zh-CN" sz="1800" b="0">
              <a:latin typeface="宋体" panose="02010600030101010101" pitchFamily="2" charset="-122"/>
            </a:endParaRP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C2C4082A-7381-47FE-BA5C-C3487BD19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2105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Ⅱ</a:t>
            </a:r>
          </a:p>
        </p:txBody>
      </p:sp>
      <p:sp>
        <p:nvSpPr>
          <p:cNvPr id="33808" name="Freeform 16">
            <a:extLst>
              <a:ext uri="{FF2B5EF4-FFF2-40B4-BE49-F238E27FC236}">
                <a16:creationId xmlns:a16="http://schemas.microsoft.com/office/drawing/2014/main" id="{248EFC7F-0117-4D3A-91AD-3160DB859B8D}"/>
              </a:ext>
            </a:extLst>
          </p:cNvPr>
          <p:cNvSpPr>
            <a:spLocks/>
          </p:cNvSpPr>
          <p:nvPr/>
        </p:nvSpPr>
        <p:spPr bwMode="auto">
          <a:xfrm rot="-10438251">
            <a:off x="6877050" y="1609725"/>
            <a:ext cx="304800" cy="609600"/>
          </a:xfrm>
          <a:custGeom>
            <a:avLst/>
            <a:gdLst>
              <a:gd name="T0" fmla="*/ 0 w 192"/>
              <a:gd name="T1" fmla="*/ 2147483646 h 384"/>
              <a:gd name="T2" fmla="*/ 2147483646 w 192"/>
              <a:gd name="T3" fmla="*/ 2147483646 h 384"/>
              <a:gd name="T4" fmla="*/ 2147483646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cubicBezTo>
                  <a:pt x="8" y="320"/>
                  <a:pt x="16" y="256"/>
                  <a:pt x="48" y="192"/>
                </a:cubicBezTo>
                <a:cubicBezTo>
                  <a:pt x="80" y="128"/>
                  <a:pt x="136" y="64"/>
                  <a:pt x="192" y="0"/>
                </a:cubicBezTo>
              </a:path>
            </a:pathLst>
          </a:custGeom>
          <a:noFill/>
          <a:ln w="57150">
            <a:solidFill>
              <a:srgbClr val="FC5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9202A428-44AC-4A7B-967D-AEBA7884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163513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5050"/>
                </a:solidFill>
              </a:rPr>
              <a:t>Q</a:t>
            </a:r>
            <a:r>
              <a:rPr kumimoji="0" lang="en-US" altLang="zh-CN" baseline="-25000">
                <a:solidFill>
                  <a:srgbClr val="FF5050"/>
                </a:solidFill>
              </a:rPr>
              <a:t>1</a:t>
            </a:r>
            <a:r>
              <a:rPr kumimoji="0" lang="en-US" altLang="zh-CN">
                <a:solidFill>
                  <a:srgbClr val="FF5050"/>
                </a:solidFill>
              </a:rPr>
              <a:t> ,   </a:t>
            </a:r>
            <a:r>
              <a:rPr kumimoji="0" lang="en-US" altLang="zh-CN" i="1">
                <a:solidFill>
                  <a:srgbClr val="FF5050"/>
                </a:solidFill>
              </a:rPr>
              <a:t>A</a:t>
            </a:r>
            <a:r>
              <a:rPr kumimoji="0" lang="en-US" altLang="zh-CN" baseline="-25000">
                <a:solidFill>
                  <a:srgbClr val="FF5050"/>
                </a:solidFill>
              </a:rPr>
              <a:t>1</a:t>
            </a:r>
            <a:endParaRPr kumimoji="0" lang="en-US" altLang="zh-CN" baseline="-25000">
              <a:solidFill>
                <a:schemeClr val="bg1"/>
              </a:solidFill>
            </a:endParaRPr>
          </a:p>
        </p:txBody>
      </p:sp>
      <p:sp>
        <p:nvSpPr>
          <p:cNvPr id="33810" name="Rectangle 18">
            <a:extLst>
              <a:ext uri="{FF2B5EF4-FFF2-40B4-BE49-F238E27FC236}">
                <a16:creationId xmlns:a16="http://schemas.microsoft.com/office/drawing/2014/main" id="{7A58859F-DB36-4F4A-88A7-72109D49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2133600"/>
            <a:ext cx="138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5050"/>
                </a:solidFill>
              </a:rPr>
              <a:t>Q</a:t>
            </a:r>
            <a:r>
              <a:rPr kumimoji="0" lang="en-US" altLang="zh-CN" baseline="-25000">
                <a:solidFill>
                  <a:srgbClr val="FF5050"/>
                </a:solidFill>
              </a:rPr>
              <a:t>2 </a:t>
            </a:r>
            <a:r>
              <a:rPr kumimoji="0" lang="en-US" altLang="zh-CN">
                <a:solidFill>
                  <a:srgbClr val="FF5050"/>
                </a:solidFill>
              </a:rPr>
              <a:t>,</a:t>
            </a:r>
            <a:r>
              <a:rPr kumimoji="0" lang="en-US" altLang="zh-CN" baseline="-25000">
                <a:solidFill>
                  <a:srgbClr val="FF5050"/>
                </a:solidFill>
              </a:rPr>
              <a:t>    </a:t>
            </a:r>
            <a:r>
              <a:rPr kumimoji="0" lang="en-US" altLang="zh-CN" i="1">
                <a:solidFill>
                  <a:srgbClr val="FF5050"/>
                </a:solidFill>
              </a:rPr>
              <a:t>A</a:t>
            </a:r>
            <a:r>
              <a:rPr kumimoji="0" lang="en-US" altLang="zh-CN" baseline="-2500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1CB32D28-C013-441C-BB76-63BD7786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76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3812" name="Rectangle 20">
            <a:extLst>
              <a:ext uri="{FF2B5EF4-FFF2-40B4-BE49-F238E27FC236}">
                <a16:creationId xmlns:a16="http://schemas.microsoft.com/office/drawing/2014/main" id="{2B41696D-3FDF-4058-862B-CD7A1E3A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601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FF00"/>
                </a:solidFill>
              </a:rPr>
              <a:t>b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0998927F-1C61-4348-8E6E-B1E6C1441168}"/>
              </a:ext>
            </a:extLst>
          </p:cNvPr>
          <p:cNvGrpSpPr>
            <a:grpSpLocks/>
          </p:cNvGrpSpPr>
          <p:nvPr/>
        </p:nvGrpSpPr>
        <p:grpSpPr bwMode="auto">
          <a:xfrm>
            <a:off x="5187950" y="142875"/>
            <a:ext cx="3455988" cy="3182938"/>
            <a:chOff x="3243" y="1062"/>
            <a:chExt cx="2177" cy="2005"/>
          </a:xfrm>
        </p:grpSpPr>
        <p:sp>
          <p:nvSpPr>
            <p:cNvPr id="21557" name="Line 22">
              <a:extLst>
                <a:ext uri="{FF2B5EF4-FFF2-40B4-BE49-F238E27FC236}">
                  <a16:creationId xmlns:a16="http://schemas.microsoft.com/office/drawing/2014/main" id="{AF444251-AC69-410B-9842-E12427973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2790"/>
              <a:ext cx="1904" cy="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8" name="Line 23">
              <a:extLst>
                <a:ext uri="{FF2B5EF4-FFF2-40B4-BE49-F238E27FC236}">
                  <a16:creationId xmlns:a16="http://schemas.microsoft.com/office/drawing/2014/main" id="{0CEF7EA9-C226-4676-9446-1BDA074F6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5" y="1162"/>
              <a:ext cx="12" cy="16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9" name="Text Box 24">
              <a:extLst>
                <a:ext uri="{FF2B5EF4-FFF2-40B4-BE49-F238E27FC236}">
                  <a16:creationId xmlns:a16="http://schemas.microsoft.com/office/drawing/2014/main" id="{74A6B146-EA0B-4DFC-ACE8-A27031655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6" y="27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21560" name="Text Box 25">
              <a:extLst>
                <a:ext uri="{FF2B5EF4-FFF2-40B4-BE49-F238E27FC236}">
                  <a16:creationId xmlns:a16="http://schemas.microsoft.com/office/drawing/2014/main" id="{9869E283-9E31-4A9D-BA9A-5DA259B6A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6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i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1561" name="Text Box 26">
              <a:extLst>
                <a:ext uri="{FF2B5EF4-FFF2-40B4-BE49-F238E27FC236}">
                  <a16:creationId xmlns:a16="http://schemas.microsoft.com/office/drawing/2014/main" id="{FABB5C74-D411-4956-9439-4B7D97800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273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33819" name="Text Box 27">
            <a:extLst>
              <a:ext uri="{FF2B5EF4-FFF2-40B4-BE49-F238E27FC236}">
                <a16:creationId xmlns:a16="http://schemas.microsoft.com/office/drawing/2014/main" id="{46ED271E-86DA-4215-940A-716B4F772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25527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根据热力学第一定律，有</a:t>
            </a:r>
          </a:p>
        </p:txBody>
      </p:sp>
      <p:graphicFrame>
        <p:nvGraphicFramePr>
          <p:cNvPr id="33820" name="Object 5">
            <a:extLst>
              <a:ext uri="{FF2B5EF4-FFF2-40B4-BE49-F238E27FC236}">
                <a16:creationId xmlns:a16="http://schemas.microsoft.com/office/drawing/2014/main" id="{0234DF76-23B8-4B2A-9646-8275B3DAE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4572000"/>
          <a:ext cx="21875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61" name="公式" r:id="rId9" imgW="904920" imgH="171450" progId="Equation.3">
                  <p:embed/>
                </p:oleObj>
              </mc:Choice>
              <mc:Fallback>
                <p:oleObj name="公式" r:id="rId9" imgW="904920" imgH="171450" progId="Equation.3">
                  <p:embed/>
                  <p:pic>
                    <p:nvPicPr>
                      <p:cNvPr id="33820" name="Object 5">
                        <a:extLst>
                          <a:ext uri="{FF2B5EF4-FFF2-40B4-BE49-F238E27FC236}">
                            <a16:creationId xmlns:a16="http://schemas.microsoft.com/office/drawing/2014/main" id="{0234DF76-23B8-4B2A-9646-8275B3DAE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572000"/>
                        <a:ext cx="21875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Rectangle 29">
            <a:extLst>
              <a:ext uri="{FF2B5EF4-FFF2-40B4-BE49-F238E27FC236}">
                <a16:creationId xmlns:a16="http://schemas.microsoft.com/office/drawing/2014/main" id="{3CD22CD2-F810-4EBB-91F1-64780D39C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5084763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（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系统对外作负功</a:t>
            </a:r>
            <a:r>
              <a:rPr lang="zh-CN" altLang="en-US">
                <a:solidFill>
                  <a:srgbClr val="66FFFF"/>
                </a:solidFill>
              </a:rPr>
              <a:t>）</a:t>
            </a:r>
          </a:p>
        </p:txBody>
      </p:sp>
      <p:sp>
        <p:nvSpPr>
          <p:cNvPr id="33822" name="Text Box 30">
            <a:extLst>
              <a:ext uri="{FF2B5EF4-FFF2-40B4-BE49-F238E27FC236}">
                <a16:creationId xmlns:a16="http://schemas.microsoft.com/office/drawing/2014/main" id="{898FEAD7-1921-4812-9198-A660A02A0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619500"/>
            <a:ext cx="426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正循环</a:t>
            </a:r>
            <a:r>
              <a:rPr kumimoji="0" lang="zh-CN" altLang="en-US">
                <a:solidFill>
                  <a:schemeClr val="bg1"/>
                </a:solidFill>
              </a:rPr>
              <a:t>也称为</a:t>
            </a:r>
            <a:r>
              <a:rPr kumimoji="0" lang="zh-CN" altLang="en-US">
                <a:solidFill>
                  <a:srgbClr val="FFFF00"/>
                </a:solidFill>
              </a:rPr>
              <a:t>热机</a:t>
            </a:r>
            <a:r>
              <a:rPr lang="zh-CN" altLang="en-US">
                <a:solidFill>
                  <a:srgbClr val="FFFF00"/>
                </a:solidFill>
              </a:rPr>
              <a:t>循环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</a:p>
        </p:txBody>
      </p:sp>
      <p:sp>
        <p:nvSpPr>
          <p:cNvPr id="33823" name="Text Box 31">
            <a:extLst>
              <a:ext uri="{FF2B5EF4-FFF2-40B4-BE49-F238E27FC236}">
                <a16:creationId xmlns:a16="http://schemas.microsoft.com/office/drawing/2014/main" id="{F05FD7B9-5F7C-4410-A1B6-32D08573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043613"/>
            <a:ext cx="441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逆循环</a:t>
            </a:r>
            <a:r>
              <a:rPr kumimoji="0" lang="zh-CN" altLang="en-US">
                <a:solidFill>
                  <a:schemeClr val="bg1"/>
                </a:solidFill>
              </a:rPr>
              <a:t>也 称为</a:t>
            </a:r>
            <a:r>
              <a:rPr kumimoji="0" lang="zh-CN" altLang="en-US">
                <a:solidFill>
                  <a:srgbClr val="FFFF00"/>
                </a:solidFill>
              </a:rPr>
              <a:t>致冷</a:t>
            </a:r>
            <a:r>
              <a:rPr lang="zh-CN" altLang="en-US">
                <a:solidFill>
                  <a:srgbClr val="FFFF00"/>
                </a:solidFill>
              </a:rPr>
              <a:t>循环</a:t>
            </a:r>
          </a:p>
        </p:txBody>
      </p:sp>
      <p:sp>
        <p:nvSpPr>
          <p:cNvPr id="33824" name="Rectangle 32">
            <a:extLst>
              <a:ext uri="{FF2B5EF4-FFF2-40B4-BE49-F238E27FC236}">
                <a16:creationId xmlns:a16="http://schemas.microsoft.com/office/drawing/2014/main" id="{56BD7317-92E2-485B-AAA6-DF9D8E8B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25717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33825" name="Rectangle 33">
            <a:extLst>
              <a:ext uri="{FF2B5EF4-FFF2-40B4-BE49-F238E27FC236}">
                <a16:creationId xmlns:a16="http://schemas.microsoft.com/office/drawing/2014/main" id="{E741AC67-AFCB-4B42-BAD2-6CBB27F6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177006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33826" name="Arc 34">
            <a:extLst>
              <a:ext uri="{FF2B5EF4-FFF2-40B4-BE49-F238E27FC236}">
                <a16:creationId xmlns:a16="http://schemas.microsoft.com/office/drawing/2014/main" id="{3D83D981-3B51-4724-B6C2-FD24D41614BF}"/>
              </a:ext>
            </a:extLst>
          </p:cNvPr>
          <p:cNvSpPr>
            <a:spLocks/>
          </p:cNvSpPr>
          <p:nvPr/>
        </p:nvSpPr>
        <p:spPr bwMode="auto">
          <a:xfrm rot="-806165" flipH="1" flipV="1">
            <a:off x="6072188" y="3832225"/>
            <a:ext cx="2043112" cy="2765425"/>
          </a:xfrm>
          <a:custGeom>
            <a:avLst/>
            <a:gdLst>
              <a:gd name="T0" fmla="*/ 2147483646 w 20819"/>
              <a:gd name="T1" fmla="*/ 2147483646 h 21420"/>
              <a:gd name="T2" fmla="*/ 0 w 20819"/>
              <a:gd name="T3" fmla="*/ 2147483646 h 21420"/>
              <a:gd name="T4" fmla="*/ 2147483646 w 20819"/>
              <a:gd name="T5" fmla="*/ 0 h 21420"/>
              <a:gd name="T6" fmla="*/ 0 60000 65536"/>
              <a:gd name="T7" fmla="*/ 0 60000 65536"/>
              <a:gd name="T8" fmla="*/ 0 60000 65536"/>
              <a:gd name="T9" fmla="*/ 0 w 20819"/>
              <a:gd name="T10" fmla="*/ 0 h 21420"/>
              <a:gd name="T11" fmla="*/ 20819 w 20819"/>
              <a:gd name="T12" fmla="*/ 21420 h 21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19" h="21420" fill="none" extrusionOk="0">
                <a:moveTo>
                  <a:pt x="18034" y="21419"/>
                </a:moveTo>
                <a:cubicBezTo>
                  <a:pt x="9419" y="20299"/>
                  <a:pt x="2313" y="14127"/>
                  <a:pt x="-1" y="5754"/>
                </a:cubicBezTo>
              </a:path>
              <a:path w="20819" h="21420" stroke="0" extrusionOk="0">
                <a:moveTo>
                  <a:pt x="18034" y="21419"/>
                </a:moveTo>
                <a:cubicBezTo>
                  <a:pt x="9419" y="20299"/>
                  <a:pt x="2313" y="14127"/>
                  <a:pt x="-1" y="5754"/>
                </a:cubicBezTo>
                <a:lnTo>
                  <a:pt x="20819" y="0"/>
                </a:lnTo>
                <a:lnTo>
                  <a:pt x="18034" y="21419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Arc 35">
            <a:extLst>
              <a:ext uri="{FF2B5EF4-FFF2-40B4-BE49-F238E27FC236}">
                <a16:creationId xmlns:a16="http://schemas.microsoft.com/office/drawing/2014/main" id="{711311A9-2842-437F-8F22-59963E5BB33D}"/>
              </a:ext>
            </a:extLst>
          </p:cNvPr>
          <p:cNvSpPr>
            <a:spLocks/>
          </p:cNvSpPr>
          <p:nvPr/>
        </p:nvSpPr>
        <p:spPr bwMode="auto">
          <a:xfrm rot="-824006">
            <a:off x="6175375" y="3071813"/>
            <a:ext cx="2284413" cy="2701925"/>
          </a:xfrm>
          <a:custGeom>
            <a:avLst/>
            <a:gdLst>
              <a:gd name="T0" fmla="*/ 2147483646 w 20967"/>
              <a:gd name="T1" fmla="*/ 2147483646 h 21074"/>
              <a:gd name="T2" fmla="*/ 0 w 20967"/>
              <a:gd name="T3" fmla="*/ 2147483646 h 21074"/>
              <a:gd name="T4" fmla="*/ 2147483646 w 20967"/>
              <a:gd name="T5" fmla="*/ 0 h 21074"/>
              <a:gd name="T6" fmla="*/ 0 60000 65536"/>
              <a:gd name="T7" fmla="*/ 0 60000 65536"/>
              <a:gd name="T8" fmla="*/ 0 60000 65536"/>
              <a:gd name="T9" fmla="*/ 0 w 20967"/>
              <a:gd name="T10" fmla="*/ 0 h 21074"/>
              <a:gd name="T11" fmla="*/ 20967 w 20967"/>
              <a:gd name="T12" fmla="*/ 21074 h 210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67" h="21074" fill="none" extrusionOk="0">
                <a:moveTo>
                  <a:pt x="16230" y="21074"/>
                </a:moveTo>
                <a:cubicBezTo>
                  <a:pt x="8249" y="19280"/>
                  <a:pt x="1966" y="13131"/>
                  <a:pt x="0" y="5190"/>
                </a:cubicBezTo>
              </a:path>
              <a:path w="20967" h="21074" stroke="0" extrusionOk="0">
                <a:moveTo>
                  <a:pt x="16230" y="21074"/>
                </a:moveTo>
                <a:cubicBezTo>
                  <a:pt x="8249" y="19280"/>
                  <a:pt x="1966" y="13131"/>
                  <a:pt x="0" y="5190"/>
                </a:cubicBezTo>
                <a:lnTo>
                  <a:pt x="20967" y="0"/>
                </a:lnTo>
                <a:lnTo>
                  <a:pt x="16230" y="21074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8" name="Freeform 36">
            <a:extLst>
              <a:ext uri="{FF2B5EF4-FFF2-40B4-BE49-F238E27FC236}">
                <a16:creationId xmlns:a16="http://schemas.microsoft.com/office/drawing/2014/main" id="{AD4352B9-4816-4F0E-AAAA-9C72BEAF8F63}"/>
              </a:ext>
            </a:extLst>
          </p:cNvPr>
          <p:cNvSpPr>
            <a:spLocks/>
          </p:cNvSpPr>
          <p:nvPr/>
        </p:nvSpPr>
        <p:spPr bwMode="auto">
          <a:xfrm rot="10161194">
            <a:off x="6804025" y="3933825"/>
            <a:ext cx="304800" cy="609600"/>
          </a:xfrm>
          <a:custGeom>
            <a:avLst/>
            <a:gdLst>
              <a:gd name="T0" fmla="*/ 0 w 192"/>
              <a:gd name="T1" fmla="*/ 2147483646 h 384"/>
              <a:gd name="T2" fmla="*/ 2147483646 w 192"/>
              <a:gd name="T3" fmla="*/ 2147483646 h 384"/>
              <a:gd name="T4" fmla="*/ 2147483646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cubicBezTo>
                  <a:pt x="8" y="320"/>
                  <a:pt x="16" y="256"/>
                  <a:pt x="48" y="192"/>
                </a:cubicBezTo>
                <a:cubicBezTo>
                  <a:pt x="80" y="128"/>
                  <a:pt x="136" y="64"/>
                  <a:pt x="192" y="0"/>
                </a:cubicBezTo>
              </a:path>
            </a:pathLst>
          </a:custGeom>
          <a:noFill/>
          <a:ln w="57150">
            <a:solidFill>
              <a:srgbClr val="FC5050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9" name="Line 37">
            <a:extLst>
              <a:ext uri="{FF2B5EF4-FFF2-40B4-BE49-F238E27FC236}">
                <a16:creationId xmlns:a16="http://schemas.microsoft.com/office/drawing/2014/main" id="{AFF1DBB5-0CCB-4176-AAC1-F79B0D9B1857}"/>
              </a:ext>
            </a:extLst>
          </p:cNvPr>
          <p:cNvSpPr>
            <a:spLocks noChangeShapeType="1"/>
          </p:cNvSpPr>
          <p:nvPr/>
        </p:nvSpPr>
        <p:spPr bwMode="auto">
          <a:xfrm rot="180000">
            <a:off x="7308850" y="4437063"/>
            <a:ext cx="287338" cy="2159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0" name="Line 38">
            <a:extLst>
              <a:ext uri="{FF2B5EF4-FFF2-40B4-BE49-F238E27FC236}">
                <a16:creationId xmlns:a16="http://schemas.microsoft.com/office/drawing/2014/main" id="{819672E0-7758-4855-BF28-0E42FDA867FB}"/>
              </a:ext>
            </a:extLst>
          </p:cNvPr>
          <p:cNvSpPr>
            <a:spLocks noChangeShapeType="1"/>
          </p:cNvSpPr>
          <p:nvPr/>
        </p:nvSpPr>
        <p:spPr bwMode="auto">
          <a:xfrm rot="-10620000">
            <a:off x="6638925" y="4879975"/>
            <a:ext cx="287338" cy="2159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1" name="Text Box 39">
            <a:extLst>
              <a:ext uri="{FF2B5EF4-FFF2-40B4-BE49-F238E27FC236}">
                <a16:creationId xmlns:a16="http://schemas.microsoft.com/office/drawing/2014/main" id="{958B3AA5-0CDE-4BA7-97A1-CC50C8607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7163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Ⅰ</a:t>
            </a:r>
            <a:endParaRPr kumimoji="0" lang="en-US" altLang="zh-CN" sz="1800" b="0">
              <a:latin typeface="宋体" panose="02010600030101010101" pitchFamily="2" charset="-122"/>
            </a:endParaRPr>
          </a:p>
        </p:txBody>
      </p:sp>
      <p:sp>
        <p:nvSpPr>
          <p:cNvPr id="33832" name="Text Box 40">
            <a:extLst>
              <a:ext uri="{FF2B5EF4-FFF2-40B4-BE49-F238E27FC236}">
                <a16:creationId xmlns:a16="http://schemas.microsoft.com/office/drawing/2014/main" id="{18A0E3A9-370C-4428-A00E-6805B27A1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5419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Ⅱ</a:t>
            </a:r>
          </a:p>
        </p:txBody>
      </p:sp>
      <p:sp>
        <p:nvSpPr>
          <p:cNvPr id="33833" name="Freeform 41">
            <a:extLst>
              <a:ext uri="{FF2B5EF4-FFF2-40B4-BE49-F238E27FC236}">
                <a16:creationId xmlns:a16="http://schemas.microsoft.com/office/drawing/2014/main" id="{36B8E013-6CDA-4454-BA86-2773C83FBC57}"/>
              </a:ext>
            </a:extLst>
          </p:cNvPr>
          <p:cNvSpPr>
            <a:spLocks/>
          </p:cNvSpPr>
          <p:nvPr/>
        </p:nvSpPr>
        <p:spPr bwMode="auto">
          <a:xfrm rot="-10438251">
            <a:off x="6948488" y="4924425"/>
            <a:ext cx="304800" cy="609600"/>
          </a:xfrm>
          <a:custGeom>
            <a:avLst/>
            <a:gdLst>
              <a:gd name="T0" fmla="*/ 0 w 192"/>
              <a:gd name="T1" fmla="*/ 2147483646 h 384"/>
              <a:gd name="T2" fmla="*/ 2147483646 w 192"/>
              <a:gd name="T3" fmla="*/ 2147483646 h 384"/>
              <a:gd name="T4" fmla="*/ 2147483646 w 192"/>
              <a:gd name="T5" fmla="*/ 0 h 384"/>
              <a:gd name="T6" fmla="*/ 0 60000 65536"/>
              <a:gd name="T7" fmla="*/ 0 60000 65536"/>
              <a:gd name="T8" fmla="*/ 0 60000 65536"/>
              <a:gd name="T9" fmla="*/ 0 w 192"/>
              <a:gd name="T10" fmla="*/ 0 h 384"/>
              <a:gd name="T11" fmla="*/ 192 w 19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384">
                <a:moveTo>
                  <a:pt x="0" y="384"/>
                </a:moveTo>
                <a:cubicBezTo>
                  <a:pt x="8" y="320"/>
                  <a:pt x="16" y="256"/>
                  <a:pt x="48" y="192"/>
                </a:cubicBezTo>
                <a:cubicBezTo>
                  <a:pt x="80" y="128"/>
                  <a:pt x="136" y="64"/>
                  <a:pt x="192" y="0"/>
                </a:cubicBezTo>
              </a:path>
            </a:pathLst>
          </a:custGeom>
          <a:noFill/>
          <a:ln w="57150">
            <a:solidFill>
              <a:srgbClr val="FC5050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4" name="Text Box 42">
            <a:extLst>
              <a:ext uri="{FF2B5EF4-FFF2-40B4-BE49-F238E27FC236}">
                <a16:creationId xmlns:a16="http://schemas.microsoft.com/office/drawing/2014/main" id="{4AA63665-0063-4259-9A32-C9604B299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500438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5050"/>
                </a:solidFill>
              </a:rPr>
              <a:t>Q</a:t>
            </a:r>
            <a:r>
              <a:rPr kumimoji="0" lang="en-US" altLang="zh-CN" baseline="-25000">
                <a:solidFill>
                  <a:srgbClr val="FF5050"/>
                </a:solidFill>
              </a:rPr>
              <a:t>1 </a:t>
            </a:r>
            <a:r>
              <a:rPr kumimoji="0" lang="en-US" altLang="zh-CN">
                <a:solidFill>
                  <a:srgbClr val="FF5050"/>
                </a:solidFill>
              </a:rPr>
              <a:t>,   </a:t>
            </a:r>
            <a:r>
              <a:rPr kumimoji="0" lang="en-US" altLang="zh-CN" i="1">
                <a:solidFill>
                  <a:srgbClr val="FF5050"/>
                </a:solidFill>
              </a:rPr>
              <a:t>A</a:t>
            </a:r>
            <a:r>
              <a:rPr kumimoji="0" lang="en-US" altLang="zh-CN" baseline="-25000">
                <a:solidFill>
                  <a:srgbClr val="FF5050"/>
                </a:solidFill>
              </a:rPr>
              <a:t>1</a:t>
            </a:r>
          </a:p>
        </p:txBody>
      </p:sp>
      <p:sp>
        <p:nvSpPr>
          <p:cNvPr id="33835" name="Rectangle 43">
            <a:extLst>
              <a:ext uri="{FF2B5EF4-FFF2-40B4-BE49-F238E27FC236}">
                <a16:creationId xmlns:a16="http://schemas.microsoft.com/office/drawing/2014/main" id="{7FD173B0-70B3-4F25-870D-EBF9E7453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445125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5050"/>
                </a:solidFill>
              </a:rPr>
              <a:t>Q</a:t>
            </a:r>
            <a:r>
              <a:rPr kumimoji="0" lang="en-US" altLang="zh-CN" baseline="-25000">
                <a:solidFill>
                  <a:srgbClr val="FF5050"/>
                </a:solidFill>
              </a:rPr>
              <a:t>2 </a:t>
            </a:r>
            <a:r>
              <a:rPr kumimoji="0" lang="en-US" altLang="zh-CN">
                <a:solidFill>
                  <a:srgbClr val="FF5050"/>
                </a:solidFill>
              </a:rPr>
              <a:t>,   </a:t>
            </a:r>
            <a:r>
              <a:rPr kumimoji="0" lang="en-US" altLang="zh-CN" i="1">
                <a:solidFill>
                  <a:srgbClr val="FF5050"/>
                </a:solidFill>
              </a:rPr>
              <a:t>A</a:t>
            </a:r>
            <a:r>
              <a:rPr kumimoji="0" lang="en-US" altLang="zh-CN" baseline="-25000">
                <a:solidFill>
                  <a:srgbClr val="FF5050"/>
                </a:solidFill>
              </a:rPr>
              <a:t>2</a:t>
            </a:r>
          </a:p>
        </p:txBody>
      </p:sp>
      <p:sp>
        <p:nvSpPr>
          <p:cNvPr id="33836" name="Text Box 44">
            <a:extLst>
              <a:ext uri="{FF2B5EF4-FFF2-40B4-BE49-F238E27FC236}">
                <a16:creationId xmlns:a16="http://schemas.microsoft.com/office/drawing/2014/main" id="{E04BA5CC-20E5-42AF-845D-F85191BC0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100" y="4076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3837" name="Rectangle 45">
            <a:extLst>
              <a:ext uri="{FF2B5EF4-FFF2-40B4-BE49-F238E27FC236}">
                <a16:creationId xmlns:a16="http://schemas.microsoft.com/office/drawing/2014/main" id="{E7895B5E-4D59-4FC8-A454-3714CFA5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916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FF00"/>
                </a:solidFill>
              </a:rPr>
              <a:t>b</a:t>
            </a:r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A1601D07-CEA6-4AE8-9B9B-69AE716E972E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486150"/>
            <a:ext cx="3455988" cy="3182938"/>
            <a:chOff x="3243" y="1062"/>
            <a:chExt cx="2177" cy="2005"/>
          </a:xfrm>
        </p:grpSpPr>
        <p:sp>
          <p:nvSpPr>
            <p:cNvPr id="21552" name="Line 47">
              <a:extLst>
                <a:ext uri="{FF2B5EF4-FFF2-40B4-BE49-F238E27FC236}">
                  <a16:creationId xmlns:a16="http://schemas.microsoft.com/office/drawing/2014/main" id="{38B4E661-7911-4C35-8C48-5DE87859F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2790"/>
              <a:ext cx="1904" cy="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Line 48">
              <a:extLst>
                <a:ext uri="{FF2B5EF4-FFF2-40B4-BE49-F238E27FC236}">
                  <a16:creationId xmlns:a16="http://schemas.microsoft.com/office/drawing/2014/main" id="{76D07B85-846A-4488-81EB-4FD150F1B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15" y="1162"/>
              <a:ext cx="12" cy="16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Text Box 49">
              <a:extLst>
                <a:ext uri="{FF2B5EF4-FFF2-40B4-BE49-F238E27FC236}">
                  <a16:creationId xmlns:a16="http://schemas.microsoft.com/office/drawing/2014/main" id="{EAA57D51-3DD7-4952-A91B-6C504BCF0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6" y="277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21555" name="Text Box 50">
              <a:extLst>
                <a:ext uri="{FF2B5EF4-FFF2-40B4-BE49-F238E27FC236}">
                  <a16:creationId xmlns:a16="http://schemas.microsoft.com/office/drawing/2014/main" id="{F9ED4154-8702-437D-A509-6F0EEF542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06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i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1556" name="Text Box 51">
              <a:extLst>
                <a:ext uri="{FF2B5EF4-FFF2-40B4-BE49-F238E27FC236}">
                  <a16:creationId xmlns:a16="http://schemas.microsoft.com/office/drawing/2014/main" id="{0DAA69D7-B5D6-4E85-9D2C-1C4C80D18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273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33844" name="Rectangle 52">
            <a:extLst>
              <a:ext uri="{FF2B5EF4-FFF2-40B4-BE49-F238E27FC236}">
                <a16:creationId xmlns:a16="http://schemas.microsoft.com/office/drawing/2014/main" id="{45CCEB58-A022-4332-B33C-F2DF5C76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57187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33845" name="Rectangle 53">
            <a:extLst>
              <a:ext uri="{FF2B5EF4-FFF2-40B4-BE49-F238E27FC236}">
                <a16:creationId xmlns:a16="http://schemas.microsoft.com/office/drawing/2014/main" id="{0F775881-DE7A-4994-B1DA-B96ADF18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0" y="508476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21548" name="Rectangle 54">
            <a:extLst>
              <a:ext uri="{FF2B5EF4-FFF2-40B4-BE49-F238E27FC236}">
                <a16:creationId xmlns:a16="http://schemas.microsoft.com/office/drawing/2014/main" id="{0F574EB6-816F-4EB4-B8CB-E3ED8B0FE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284538"/>
            <a:ext cx="435610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3847" name="Rectangle 55">
            <a:extLst>
              <a:ext uri="{FF2B5EF4-FFF2-40B4-BE49-F238E27FC236}">
                <a16:creationId xmlns:a16="http://schemas.microsoft.com/office/drawing/2014/main" id="{16E828E6-66A2-4916-BDD9-363990B19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2866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33848" name="Rectangle 56">
            <a:extLst>
              <a:ext uri="{FF2B5EF4-FFF2-40B4-BE49-F238E27FC236}">
                <a16:creationId xmlns:a16="http://schemas.microsoft.com/office/drawing/2014/main" id="{EAD23268-F8F2-4E43-8657-A79405BF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92906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21551" name="灯片编号占位符 1">
            <a:extLst>
              <a:ext uri="{FF2B5EF4-FFF2-40B4-BE49-F238E27FC236}">
                <a16:creationId xmlns:a16="http://schemas.microsoft.com/office/drawing/2014/main" id="{97F51B48-6674-4CC9-9737-A30F08B52BD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F69DE0-AEC7-4630-8651-631E87374D42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0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33798" grpId="0" autoUpdateAnimBg="0"/>
      <p:bldP spid="33799" grpId="0" autoUpdateAnimBg="0"/>
      <p:bldP spid="33806" grpId="0"/>
      <p:bldP spid="33807" grpId="0"/>
      <p:bldP spid="33809" grpId="0"/>
      <p:bldP spid="33810" grpId="0"/>
      <p:bldP spid="33811" grpId="0"/>
      <p:bldP spid="33812" grpId="0"/>
      <p:bldP spid="33819" grpId="0"/>
      <p:bldP spid="33821" grpId="0"/>
      <p:bldP spid="33822" grpId="0"/>
      <p:bldP spid="33823" grpId="0"/>
      <p:bldP spid="33824" grpId="0"/>
      <p:bldP spid="33825" grpId="0"/>
      <p:bldP spid="33831" grpId="0"/>
      <p:bldP spid="33832" grpId="0"/>
      <p:bldP spid="33834" grpId="0"/>
      <p:bldP spid="33835" grpId="0"/>
      <p:bldP spid="33836" grpId="0"/>
      <p:bldP spid="33837" grpId="0"/>
      <p:bldP spid="33844" grpId="0"/>
      <p:bldP spid="33845" grpId="0"/>
      <p:bldP spid="33847" grpId="0"/>
      <p:bldP spid="3384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23445</TotalTime>
  <Words>1189</Words>
  <Application>Microsoft Office PowerPoint</Application>
  <PresentationFormat>全屏显示(4:3)</PresentationFormat>
  <Paragraphs>229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仿宋_GB2312</vt:lpstr>
      <vt:lpstr>黑体</vt:lpstr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1416</cp:revision>
  <cp:lastPrinted>2022-11-10T08:43:34Z</cp:lastPrinted>
  <dcterms:created xsi:type="dcterms:W3CDTF">1998-11-21T01:35:42Z</dcterms:created>
  <dcterms:modified xsi:type="dcterms:W3CDTF">2022-11-15T02:23:52Z</dcterms:modified>
</cp:coreProperties>
</file>