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39" r:id="rId2"/>
    <p:sldId id="570" r:id="rId3"/>
    <p:sldId id="566" r:id="rId4"/>
    <p:sldId id="567" r:id="rId5"/>
    <p:sldId id="568" r:id="rId6"/>
    <p:sldId id="541" r:id="rId7"/>
    <p:sldId id="542" r:id="rId8"/>
    <p:sldId id="543" r:id="rId9"/>
    <p:sldId id="569" r:id="rId10"/>
    <p:sldId id="547" r:id="rId11"/>
    <p:sldId id="548" r:id="rId12"/>
    <p:sldId id="549" r:id="rId13"/>
    <p:sldId id="456" r:id="rId14"/>
    <p:sldId id="457" r:id="rId15"/>
    <p:sldId id="458" r:id="rId16"/>
    <p:sldId id="459" r:id="rId17"/>
    <p:sldId id="460" r:id="rId18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E9A"/>
    <a:srgbClr val="FFFF66"/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9" autoAdjust="0"/>
    <p:restoredTop sz="94830" autoAdjust="0"/>
  </p:normalViewPr>
  <p:slideViewPr>
    <p:cSldViewPr>
      <p:cViewPr varScale="1">
        <p:scale>
          <a:sx n="114" d="100"/>
          <a:sy n="114" d="100"/>
        </p:scale>
        <p:origin x="1326" y="84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17" Type="http://schemas.openxmlformats.org/officeDocument/2006/relationships/image" Target="../media/image50.emf"/><Relationship Id="rId2" Type="http://schemas.openxmlformats.org/officeDocument/2006/relationships/image" Target="../media/image35.emf"/><Relationship Id="rId16" Type="http://schemas.openxmlformats.org/officeDocument/2006/relationships/image" Target="../media/image49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5" Type="http://schemas.openxmlformats.org/officeDocument/2006/relationships/image" Target="../media/image4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Relationship Id="rId14" Type="http://schemas.openxmlformats.org/officeDocument/2006/relationships/image" Target="../media/image4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4" Type="http://schemas.openxmlformats.org/officeDocument/2006/relationships/image" Target="../media/image5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11" Type="http://schemas.openxmlformats.org/officeDocument/2006/relationships/image" Target="../media/image65.emf"/><Relationship Id="rId5" Type="http://schemas.openxmlformats.org/officeDocument/2006/relationships/image" Target="../media/image59.emf"/><Relationship Id="rId10" Type="http://schemas.openxmlformats.org/officeDocument/2006/relationships/image" Target="../media/image64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4" Type="http://schemas.openxmlformats.org/officeDocument/2006/relationships/image" Target="../media/image7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4" Type="http://schemas.openxmlformats.org/officeDocument/2006/relationships/image" Target="../media/image7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F2C3936-49E5-4914-8C56-25CAFF0F2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036887A-7CC7-47F6-A213-955A1EC1A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6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8E448CA-C50C-42EB-BBAA-0345AC54C4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A753224-E1C2-4828-886E-7F3B43393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2755A0-6D55-4F67-B545-B62413DD5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9721664-3DFA-44CE-828B-F0483C8B2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6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EF8174-0193-4382-9B86-F3528DD52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EA12F50F-18E1-4D54-A6E1-39F9E1C4D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4" y="4716464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92953CE2-A883-4086-B9A6-9B62C600D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7F60309-6BAD-4604-8479-C5398081A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6" y="9431339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03B48E2-A1B4-46CD-900E-183E0575C42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FFFC1A8-5424-472F-B4E9-F04DC4D9058D}" type="slidenum">
              <a:rPr lang="en-US" altLang="zh-CN"/>
              <a:pPr algn="r" eaLnBrk="1" hangingPunct="1"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2AEA4-77E8-454E-AF74-BED9BFD456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999B57E-EE3B-4F4B-A6A8-19F0A65E6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330D7212-8712-4F40-8693-93AA8857E5B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17ECCFD-DF4B-4DA3-94AC-0722638FC921}" type="slidenum">
              <a:rPr lang="en-US" altLang="zh-CN"/>
              <a:pPr algn="r" eaLnBrk="1" hangingPunct="1"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1E08A0C-1CED-41C0-9781-1F4125D584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05885B3-0BA3-482D-A7ED-21D698AAD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32B6ED2-9E68-4FFC-80F7-8D46669C1A7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80A51EA-7DD9-44BF-A55C-F00034BDA688}" type="slidenum">
              <a:rPr lang="en-US" altLang="zh-CN"/>
              <a:pPr algn="r" eaLnBrk="1" hangingPunct="1"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FF7962D5-0288-471A-B7E5-9506F65D5B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92CC5FC-BBB1-4AA3-86D2-C4C9ED0BB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CB37615-25E2-4238-91B0-EB15D16B5C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CCA6ED6-5F5F-462F-8438-CF2F23AAC593}" type="slidenum">
              <a:rPr lang="en-US" altLang="zh-CN"/>
              <a:pPr algn="r" eaLnBrk="1" hangingPunct="1"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62DA6DC-3435-4430-BD04-CC1CF89B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AE094828-173D-44B2-9F32-88D52444EA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D37D49F7-9799-49DB-89C0-5D93DC1348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460A007-E6C4-4C70-B07E-103706939F15}" type="slidenum">
              <a:rPr lang="en-US" altLang="zh-CN"/>
              <a:pPr algn="r" eaLnBrk="1" hangingPunct="1"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9EEA1BF-C603-491E-B680-930B00C02F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3F7FB35-9C99-4AFF-B97F-7364D3B30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E795FA1-EA5F-41BF-81E2-82E54AAE8C3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D6BD0A9-494E-4962-9080-A2B8ABA71D26}" type="slidenum">
              <a:rPr lang="en-US" altLang="zh-CN"/>
              <a:pPr algn="r" eaLnBrk="1" hangingPunct="1"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0880169-32B0-4BC7-8481-8DCCADB5D6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F6A3856D-5D07-4B08-A6E2-66085059C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04B9B767-1D01-44F4-B4FB-4FC9FD74FC6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2C3D3F0-6A15-4786-8DE8-0FFFDC560E7E}" type="slidenum">
              <a:rPr lang="en-US" altLang="zh-CN"/>
              <a:pPr algn="r" eaLnBrk="1" hangingPunct="1"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8BDA5B6-4527-4539-A58E-B0F35E1DD4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9744B98-622F-492D-8920-FA1C671E3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2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1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85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7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3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19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3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91FC828C-5B3E-41D2-A86A-4791CCA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A38F0412-1556-47C8-B4A2-4AD09CE9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1.emf"/><Relationship Id="rId5" Type="http://schemas.openxmlformats.org/officeDocument/2006/relationships/image" Target="../media/image68.e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75.emf"/><Relationship Id="rId5" Type="http://schemas.openxmlformats.org/officeDocument/2006/relationships/image" Target="../media/image72.e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76.bin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8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9.e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8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e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7.emf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5.emf"/><Relationship Id="rId25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emf"/><Relationship Id="rId24" Type="http://schemas.openxmlformats.org/officeDocument/2006/relationships/oleObject" Target="../embeddings/oleObject18.bin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23" Type="http://schemas.openxmlformats.org/officeDocument/2006/relationships/image" Target="../media/image18.e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6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jpeg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6.emf"/><Relationship Id="rId18" Type="http://schemas.openxmlformats.org/officeDocument/2006/relationships/oleObject" Target="../embeddings/oleObject27.bin"/><Relationship Id="rId3" Type="http://schemas.openxmlformats.org/officeDocument/2006/relationships/oleObject" Target="../embeddings/oleObject20.bin"/><Relationship Id="rId21" Type="http://schemas.openxmlformats.org/officeDocument/2006/relationships/image" Target="../media/image30.emf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emf"/><Relationship Id="rId24" Type="http://schemas.openxmlformats.org/officeDocument/2006/relationships/oleObject" Target="../embeddings/oleObject30.bin"/><Relationship Id="rId5" Type="http://schemas.openxmlformats.org/officeDocument/2006/relationships/image" Target="../media/image33.jpeg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9.emf"/><Relationship Id="rId4" Type="http://schemas.openxmlformats.org/officeDocument/2006/relationships/image" Target="../media/image22.emf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1.emf"/><Relationship Id="rId26" Type="http://schemas.openxmlformats.org/officeDocument/2006/relationships/image" Target="../media/image45.e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34" Type="http://schemas.openxmlformats.org/officeDocument/2006/relationships/image" Target="../media/image49.emf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3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29" Type="http://schemas.openxmlformats.org/officeDocument/2006/relationships/oleObject" Target="../embeddings/oleObject4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44.emf"/><Relationship Id="rId32" Type="http://schemas.openxmlformats.org/officeDocument/2006/relationships/image" Target="../media/image48.e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46.emf"/><Relationship Id="rId36" Type="http://schemas.openxmlformats.org/officeDocument/2006/relationships/image" Target="../media/image50.emf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39.bin"/><Relationship Id="rId31" Type="http://schemas.openxmlformats.org/officeDocument/2006/relationships/oleObject" Target="../embeddings/oleObject45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9.emf"/><Relationship Id="rId22" Type="http://schemas.openxmlformats.org/officeDocument/2006/relationships/image" Target="../media/image43.emf"/><Relationship Id="rId27" Type="http://schemas.openxmlformats.org/officeDocument/2006/relationships/oleObject" Target="../embeddings/oleObject43.bin"/><Relationship Id="rId30" Type="http://schemas.openxmlformats.org/officeDocument/2006/relationships/image" Target="../media/image47.emf"/><Relationship Id="rId35" Type="http://schemas.openxmlformats.org/officeDocument/2006/relationships/oleObject" Target="../embeddings/oleObject47.bin"/><Relationship Id="rId8" Type="http://schemas.openxmlformats.org/officeDocument/2006/relationships/image" Target="../media/image3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4.e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5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image" Target="../media/image66.png"/><Relationship Id="rId18" Type="http://schemas.openxmlformats.org/officeDocument/2006/relationships/oleObject" Target="../embeddings/oleObject59.bin"/><Relationship Id="rId3" Type="http://schemas.openxmlformats.org/officeDocument/2006/relationships/oleObject" Target="../embeddings/oleObject52.bin"/><Relationship Id="rId21" Type="http://schemas.openxmlformats.org/officeDocument/2006/relationships/image" Target="../media/image63.emf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9.emf"/><Relationship Id="rId17" Type="http://schemas.openxmlformats.org/officeDocument/2006/relationships/image" Target="../media/image61.emf"/><Relationship Id="rId25" Type="http://schemas.openxmlformats.org/officeDocument/2006/relationships/image" Target="../media/image6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6.bin"/><Relationship Id="rId24" Type="http://schemas.openxmlformats.org/officeDocument/2006/relationships/oleObject" Target="../embeddings/oleObject62.bin"/><Relationship Id="rId5" Type="http://schemas.openxmlformats.org/officeDocument/2006/relationships/oleObject" Target="../embeddings/oleObject53.bin"/><Relationship Id="rId15" Type="http://schemas.openxmlformats.org/officeDocument/2006/relationships/image" Target="../media/image60.emf"/><Relationship Id="rId23" Type="http://schemas.openxmlformats.org/officeDocument/2006/relationships/image" Target="../media/image64.emf"/><Relationship Id="rId10" Type="http://schemas.openxmlformats.org/officeDocument/2006/relationships/image" Target="../media/image58.emf"/><Relationship Id="rId19" Type="http://schemas.openxmlformats.org/officeDocument/2006/relationships/image" Target="../media/image62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5.bin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5">
            <a:extLst>
              <a:ext uri="{FF2B5EF4-FFF2-40B4-BE49-F238E27FC236}">
                <a16:creationId xmlns:a16="http://schemas.microsoft.com/office/drawing/2014/main" id="{39AC1C33-7C93-4751-8E4A-D2B679B2F494}"/>
              </a:ext>
            </a:extLst>
          </p:cNvPr>
          <p:cNvGrpSpPr>
            <a:grpSpLocks/>
          </p:cNvGrpSpPr>
          <p:nvPr/>
        </p:nvGrpSpPr>
        <p:grpSpPr bwMode="auto">
          <a:xfrm>
            <a:off x="-571500" y="0"/>
            <a:ext cx="10293350" cy="6858000"/>
            <a:chOff x="-571500" y="0"/>
            <a:chExt cx="10293350" cy="6858024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09835E99-6BDC-4FA0-8AA1-AC6621D38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1500" y="0"/>
              <a:ext cx="10293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矩形 4">
              <a:extLst>
                <a:ext uri="{FF2B5EF4-FFF2-40B4-BE49-F238E27FC236}">
                  <a16:creationId xmlns:a16="http://schemas.microsoft.com/office/drawing/2014/main" id="{52213544-6606-472E-9167-8154BFC9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861" y="6457914"/>
              <a:ext cx="2619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dirty="0">
                  <a:solidFill>
                    <a:srgbClr val="FF0000"/>
                  </a:solidFill>
                </a:rPr>
                <a:t>Yosemite National Park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 Box 1039">
            <a:extLst>
              <a:ext uri="{FF2B5EF4-FFF2-40B4-BE49-F238E27FC236}">
                <a16:creationId xmlns:a16="http://schemas.microsoft.com/office/drawing/2014/main" id="{0053801A-7244-435B-A4A9-6BB7DFF5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Nov. 17, 2022</a:t>
            </a:r>
          </a:p>
        </p:txBody>
      </p:sp>
      <p:sp>
        <p:nvSpPr>
          <p:cNvPr id="4100" name="WordArt 1044">
            <a:extLst>
              <a:ext uri="{FF2B5EF4-FFF2-40B4-BE49-F238E27FC236}">
                <a16:creationId xmlns:a16="http://schemas.microsoft.com/office/drawing/2014/main" id="{583C432B-27A5-461B-85A5-7C5DABD1403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5FCF1A2A-D194-4205-9486-F14A46AB0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214313"/>
            <a:ext cx="63357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>
                <a:solidFill>
                  <a:srgbClr val="00FF00"/>
                </a:solidFill>
                <a:ea typeface="黑体" panose="02010609060101010101" pitchFamily="49" charset="-122"/>
              </a:rPr>
              <a:t>11.10  </a:t>
            </a:r>
            <a:r>
              <a:rPr lang="zh-CN" altLang="en-US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可逆与不可逆过程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DCA01BB-B335-4DB5-8531-0C9500B3A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1389063"/>
            <a:ext cx="66436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0" dirty="0">
                <a:solidFill>
                  <a:schemeClr val="bg1"/>
                </a:solidFill>
                <a:latin typeface="宋体" panose="02010600030101010101" pitchFamily="2" charset="-122"/>
              </a:rPr>
              <a:t>若系统经历了一个过程，而过程的每一步都可沿相反的方向进行，同时不引起外界的任何变化。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FF1370EA-9E2D-492A-8E11-A0827B447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838200"/>
            <a:ext cx="170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概念</a:t>
            </a: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9010C59B-A14A-439F-9A2B-E8C213E0A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905125"/>
            <a:ext cx="64357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0">
                <a:solidFill>
                  <a:schemeClr val="bg1"/>
                </a:solidFill>
                <a:latin typeface="宋体" panose="02010600030101010101" pitchFamily="2" charset="-122"/>
              </a:rPr>
              <a:t>如对于某一过程，用任何方法都不能使系统和外界恢复到原来状态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7E4AF1AE-C48C-4FE5-898C-174138E7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3" y="1441450"/>
            <a:ext cx="1692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66FFFF"/>
                </a:solidFill>
                <a:latin typeface="宋体" panose="02010600030101010101" pitchFamily="2" charset="-122"/>
              </a:rPr>
              <a:t>可逆过程：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CEED0D5F-5F4D-4135-A8C9-1817E7C08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925763"/>
            <a:ext cx="1958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不可逆过程：</a:t>
            </a: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FE0DB286-A88A-4F61-AC7E-D30153506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3929063"/>
            <a:ext cx="2057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</a:rPr>
              <a:t>自发过程：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D279B2CC-60C9-4455-8CC7-DA76DCA10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3" y="3937000"/>
            <a:ext cx="661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>
                <a:solidFill>
                  <a:schemeClr val="bg1"/>
                </a:solidFill>
              </a:rPr>
              <a:t>自然界中不受外界影响而能够自动发生的过程</a:t>
            </a: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DC32C29B-1E8C-486F-B30E-F377E3F4F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972050"/>
            <a:ext cx="3675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  <a:latin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66FFFF"/>
                </a:solidFill>
              </a:rPr>
              <a:t>. 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不可逆过程的实例</a:t>
            </a:r>
          </a:p>
        </p:txBody>
      </p:sp>
      <p:sp>
        <p:nvSpPr>
          <p:cNvPr id="14347" name="Rectangle 11">
            <a:extLst>
              <a:ext uri="{FF2B5EF4-FFF2-40B4-BE49-F238E27FC236}">
                <a16:creationId xmlns:a16="http://schemas.microsoft.com/office/drawing/2014/main" id="{8EDC24A8-88FB-4BBB-A909-9A5F0E2FE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5518150"/>
            <a:ext cx="2840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力学 （无摩擦时）</a:t>
            </a:r>
            <a:endParaRPr lang="en-US" altLang="zh-CN">
              <a:solidFill>
                <a:schemeClr val="bg1"/>
              </a:solidFill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351CA751-1BD8-461A-A6B3-5380E2E6F337}"/>
              </a:ext>
            </a:extLst>
          </p:cNvPr>
          <p:cNvGrpSpPr>
            <a:grpSpLocks/>
          </p:cNvGrpSpPr>
          <p:nvPr/>
        </p:nvGrpSpPr>
        <p:grpSpPr bwMode="auto">
          <a:xfrm>
            <a:off x="5167313" y="5499100"/>
            <a:ext cx="3511550" cy="1098550"/>
            <a:chOff x="3255" y="3385"/>
            <a:chExt cx="2212" cy="692"/>
          </a:xfrm>
        </p:grpSpPr>
        <p:sp>
          <p:nvSpPr>
            <p:cNvPr id="25685" name="Line 13">
              <a:extLst>
                <a:ext uri="{FF2B5EF4-FFF2-40B4-BE49-F238E27FC236}">
                  <a16:creationId xmlns:a16="http://schemas.microsoft.com/office/drawing/2014/main" id="{65CA312E-CFD8-48A7-A396-7E7AD535EE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55" y="3385"/>
              <a:ext cx="2" cy="492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6" name="Line 14">
              <a:extLst>
                <a:ext uri="{FF2B5EF4-FFF2-40B4-BE49-F238E27FC236}">
                  <a16:creationId xmlns:a16="http://schemas.microsoft.com/office/drawing/2014/main" id="{7CF98F76-8EA3-488E-9584-C9A1BC9EA8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56" y="3869"/>
              <a:ext cx="2159" cy="1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none" w="med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7" name="Rectangle 15">
              <a:extLst>
                <a:ext uri="{FF2B5EF4-FFF2-40B4-BE49-F238E27FC236}">
                  <a16:creationId xmlns:a16="http://schemas.microsoft.com/office/drawing/2014/main" id="{F1589E35-0AD7-4092-889F-D1EAD2D2A8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84" y="3838"/>
              <a:ext cx="183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solidFill>
                    <a:srgbClr val="66FFFF"/>
                  </a:solidFill>
                </a:rPr>
                <a:t>x</a:t>
              </a:r>
              <a:endParaRPr lang="en-US" altLang="zh-CN" b="0">
                <a:solidFill>
                  <a:srgbClr val="66FFFF"/>
                </a:solidFill>
              </a:endParaRPr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0C27F06F-C21F-4A7B-9E23-94C5BE0C1B20}"/>
              </a:ext>
            </a:extLst>
          </p:cNvPr>
          <p:cNvGrpSpPr>
            <a:grpSpLocks/>
          </p:cNvGrpSpPr>
          <p:nvPr/>
        </p:nvGrpSpPr>
        <p:grpSpPr bwMode="auto">
          <a:xfrm>
            <a:off x="5167313" y="5497513"/>
            <a:ext cx="2832100" cy="744537"/>
            <a:chOff x="1973" y="845"/>
            <a:chExt cx="1784" cy="469"/>
          </a:xfrm>
        </p:grpSpPr>
        <p:sp>
          <p:nvSpPr>
            <p:cNvPr id="25620" name="Rectangle 17">
              <a:extLst>
                <a:ext uri="{FF2B5EF4-FFF2-40B4-BE49-F238E27FC236}">
                  <a16:creationId xmlns:a16="http://schemas.microsoft.com/office/drawing/2014/main" id="{1AF47436-D3AF-4AA1-B2CD-9C97FCA838E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120000">
              <a:off x="3560" y="845"/>
              <a:ext cx="174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solidFill>
                    <a:srgbClr val="FFFF66"/>
                  </a:solidFill>
                </a:rPr>
                <a:t>m</a:t>
              </a:r>
              <a:endParaRPr lang="en-US" altLang="zh-CN" sz="1000" b="0" i="1">
                <a:solidFill>
                  <a:srgbClr val="FFFF66"/>
                </a:solidFill>
              </a:endParaRPr>
            </a:p>
          </p:txBody>
        </p:sp>
        <p:grpSp>
          <p:nvGrpSpPr>
            <p:cNvPr id="25621" name="Group 18">
              <a:extLst>
                <a:ext uri="{FF2B5EF4-FFF2-40B4-BE49-F238E27FC236}">
                  <a16:creationId xmlns:a16="http://schemas.microsoft.com/office/drawing/2014/main" id="{9B2EC542-16EC-4ADC-8111-4F1FA49F90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070"/>
              <a:ext cx="1784" cy="244"/>
              <a:chOff x="1840" y="3582"/>
              <a:chExt cx="1784" cy="244"/>
            </a:xfrm>
          </p:grpSpPr>
          <p:grpSp>
            <p:nvGrpSpPr>
              <p:cNvPr id="25622" name="Group 19">
                <a:extLst>
                  <a:ext uri="{FF2B5EF4-FFF2-40B4-BE49-F238E27FC236}">
                    <a16:creationId xmlns:a16="http://schemas.microsoft.com/office/drawing/2014/main" id="{D2DB174E-73F2-4FCD-B203-C8EE1A90F1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60000">
                <a:off x="1840" y="3688"/>
                <a:ext cx="793" cy="91"/>
                <a:chOff x="1076" y="1473"/>
                <a:chExt cx="584" cy="120"/>
              </a:xfrm>
            </p:grpSpPr>
            <p:grpSp>
              <p:nvGrpSpPr>
                <p:cNvPr id="25655" name="Group 20">
                  <a:extLst>
                    <a:ext uri="{FF2B5EF4-FFF2-40B4-BE49-F238E27FC236}">
                      <a16:creationId xmlns:a16="http://schemas.microsoft.com/office/drawing/2014/main" id="{2AF4551D-AE27-49DD-9EC3-9F32BFCD3C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76" y="1480"/>
                  <a:ext cx="298" cy="113"/>
                  <a:chOff x="1076" y="1480"/>
                  <a:chExt cx="298" cy="113"/>
                </a:xfrm>
              </p:grpSpPr>
              <p:grpSp>
                <p:nvGrpSpPr>
                  <p:cNvPr id="25671" name="Group 21">
                    <a:extLst>
                      <a:ext uri="{FF2B5EF4-FFF2-40B4-BE49-F238E27FC236}">
                        <a16:creationId xmlns:a16="http://schemas.microsoft.com/office/drawing/2014/main" id="{6C4379F4-F1E7-4411-86C2-A0EDEC438FC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76" y="1480"/>
                    <a:ext cx="157" cy="113"/>
                    <a:chOff x="1076" y="1480"/>
                    <a:chExt cx="157" cy="113"/>
                  </a:xfrm>
                </p:grpSpPr>
                <p:grpSp>
                  <p:nvGrpSpPr>
                    <p:cNvPr id="25679" name="Group 22">
                      <a:extLst>
                        <a:ext uri="{FF2B5EF4-FFF2-40B4-BE49-F238E27FC236}">
                          <a16:creationId xmlns:a16="http://schemas.microsoft.com/office/drawing/2014/main" id="{A8D74C8D-D1C3-4AF2-845E-A59D7083A02E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 flipH="1">
                      <a:off x="1076" y="1480"/>
                      <a:ext cx="86" cy="68"/>
                      <a:chOff x="1076" y="1480"/>
                      <a:chExt cx="171" cy="136"/>
                    </a:xfrm>
                  </p:grpSpPr>
                  <p:sp>
                    <p:nvSpPr>
                      <p:cNvPr id="25683" name="Line 23">
                        <a:extLst>
                          <a:ext uri="{FF2B5EF4-FFF2-40B4-BE49-F238E27FC236}">
                            <a16:creationId xmlns:a16="http://schemas.microsoft.com/office/drawing/2014/main" id="{F0E2FFC6-D49E-4A95-A530-59F251751BA1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115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84" name="Line 24">
                        <a:extLst>
                          <a:ext uri="{FF2B5EF4-FFF2-40B4-BE49-F238E27FC236}">
                            <a16:creationId xmlns:a16="http://schemas.microsoft.com/office/drawing/2014/main" id="{1465032D-89AA-475C-8336-FCF77CB14294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07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5680" name="Group 25">
                      <a:extLst>
                        <a:ext uri="{FF2B5EF4-FFF2-40B4-BE49-F238E27FC236}">
                          <a16:creationId xmlns:a16="http://schemas.microsoft.com/office/drawing/2014/main" id="{1F09A3C5-71EC-4843-86B4-0D602B8025B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 flipV="1">
                      <a:off x="1147" y="1525"/>
                      <a:ext cx="86" cy="68"/>
                      <a:chOff x="1076" y="1480"/>
                      <a:chExt cx="171" cy="136"/>
                    </a:xfrm>
                  </p:grpSpPr>
                  <p:sp>
                    <p:nvSpPr>
                      <p:cNvPr id="25681" name="Line 26">
                        <a:extLst>
                          <a:ext uri="{FF2B5EF4-FFF2-40B4-BE49-F238E27FC236}">
                            <a16:creationId xmlns:a16="http://schemas.microsoft.com/office/drawing/2014/main" id="{44D836EE-D692-4216-B725-ADC8249861BB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115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82" name="Line 27">
                        <a:extLst>
                          <a:ext uri="{FF2B5EF4-FFF2-40B4-BE49-F238E27FC236}">
                            <a16:creationId xmlns:a16="http://schemas.microsoft.com/office/drawing/2014/main" id="{682EE8E1-5298-4D52-B5DC-0234D4DFF9A1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07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5672" name="Group 28">
                    <a:extLst>
                      <a:ext uri="{FF2B5EF4-FFF2-40B4-BE49-F238E27FC236}">
                        <a16:creationId xmlns:a16="http://schemas.microsoft.com/office/drawing/2014/main" id="{42C4B9F6-BB50-4661-BDC9-D4B4D955BDC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17" y="1480"/>
                    <a:ext cx="157" cy="113"/>
                    <a:chOff x="1076" y="1480"/>
                    <a:chExt cx="157" cy="113"/>
                  </a:xfrm>
                </p:grpSpPr>
                <p:grpSp>
                  <p:nvGrpSpPr>
                    <p:cNvPr id="25673" name="Group 29">
                      <a:extLst>
                        <a:ext uri="{FF2B5EF4-FFF2-40B4-BE49-F238E27FC236}">
                          <a16:creationId xmlns:a16="http://schemas.microsoft.com/office/drawing/2014/main" id="{17D610C0-3F91-42DB-BFA4-0608C47850DA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 flipH="1">
                      <a:off x="1076" y="1480"/>
                      <a:ext cx="86" cy="68"/>
                      <a:chOff x="1076" y="1480"/>
                      <a:chExt cx="171" cy="136"/>
                    </a:xfrm>
                  </p:grpSpPr>
                  <p:sp>
                    <p:nvSpPr>
                      <p:cNvPr id="25677" name="Line 30">
                        <a:extLst>
                          <a:ext uri="{FF2B5EF4-FFF2-40B4-BE49-F238E27FC236}">
                            <a16:creationId xmlns:a16="http://schemas.microsoft.com/office/drawing/2014/main" id="{0F923CD9-5E16-4A75-9DD9-86638F6A871B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115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78" name="Line 31">
                        <a:extLst>
                          <a:ext uri="{FF2B5EF4-FFF2-40B4-BE49-F238E27FC236}">
                            <a16:creationId xmlns:a16="http://schemas.microsoft.com/office/drawing/2014/main" id="{6CD51A73-AE12-480C-8FDA-056034278844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07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5674" name="Group 32">
                      <a:extLst>
                        <a:ext uri="{FF2B5EF4-FFF2-40B4-BE49-F238E27FC236}">
                          <a16:creationId xmlns:a16="http://schemas.microsoft.com/office/drawing/2014/main" id="{F84F8AEE-3310-487D-BAD5-784F1672748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 flipV="1">
                      <a:off x="1147" y="1525"/>
                      <a:ext cx="86" cy="68"/>
                      <a:chOff x="1076" y="1480"/>
                      <a:chExt cx="171" cy="136"/>
                    </a:xfrm>
                  </p:grpSpPr>
                  <p:sp>
                    <p:nvSpPr>
                      <p:cNvPr id="25675" name="Line 33">
                        <a:extLst>
                          <a:ext uri="{FF2B5EF4-FFF2-40B4-BE49-F238E27FC236}">
                            <a16:creationId xmlns:a16="http://schemas.microsoft.com/office/drawing/2014/main" id="{5CB803F3-6101-43D5-AD6D-3813282BF650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115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76" name="Line 34">
                        <a:extLst>
                          <a:ext uri="{FF2B5EF4-FFF2-40B4-BE49-F238E27FC236}">
                            <a16:creationId xmlns:a16="http://schemas.microsoft.com/office/drawing/2014/main" id="{A6CEBE0F-21D4-43AF-99D3-BF1A82F88C4A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07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5656" name="Group 35">
                  <a:extLst>
                    <a:ext uri="{FF2B5EF4-FFF2-40B4-BE49-F238E27FC236}">
                      <a16:creationId xmlns:a16="http://schemas.microsoft.com/office/drawing/2014/main" id="{E33539BC-FAF9-4F5E-858F-71160B49A5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62" y="1473"/>
                  <a:ext cx="298" cy="113"/>
                  <a:chOff x="1076" y="1480"/>
                  <a:chExt cx="298" cy="113"/>
                </a:xfrm>
              </p:grpSpPr>
              <p:grpSp>
                <p:nvGrpSpPr>
                  <p:cNvPr id="25657" name="Group 36">
                    <a:extLst>
                      <a:ext uri="{FF2B5EF4-FFF2-40B4-BE49-F238E27FC236}">
                        <a16:creationId xmlns:a16="http://schemas.microsoft.com/office/drawing/2014/main" id="{E3CEAECB-923D-4F47-A292-80772404D8C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76" y="1480"/>
                    <a:ext cx="157" cy="113"/>
                    <a:chOff x="1076" y="1480"/>
                    <a:chExt cx="157" cy="113"/>
                  </a:xfrm>
                </p:grpSpPr>
                <p:grpSp>
                  <p:nvGrpSpPr>
                    <p:cNvPr id="25665" name="Group 37">
                      <a:extLst>
                        <a:ext uri="{FF2B5EF4-FFF2-40B4-BE49-F238E27FC236}">
                          <a16:creationId xmlns:a16="http://schemas.microsoft.com/office/drawing/2014/main" id="{80DD49E6-9BAD-43B5-9CF0-6987A056EBC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 flipH="1">
                      <a:off x="1076" y="1480"/>
                      <a:ext cx="86" cy="68"/>
                      <a:chOff x="1076" y="1480"/>
                      <a:chExt cx="171" cy="136"/>
                    </a:xfrm>
                  </p:grpSpPr>
                  <p:sp>
                    <p:nvSpPr>
                      <p:cNvPr id="25669" name="Line 38">
                        <a:extLst>
                          <a:ext uri="{FF2B5EF4-FFF2-40B4-BE49-F238E27FC236}">
                            <a16:creationId xmlns:a16="http://schemas.microsoft.com/office/drawing/2014/main" id="{0BA2D6BD-BCA8-40F2-A83C-D832B29DBDB7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115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70" name="Line 39">
                        <a:extLst>
                          <a:ext uri="{FF2B5EF4-FFF2-40B4-BE49-F238E27FC236}">
                            <a16:creationId xmlns:a16="http://schemas.microsoft.com/office/drawing/2014/main" id="{B30C4FD9-45F3-45CF-89E1-5D62B6DECFD6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07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5666" name="Group 40">
                      <a:extLst>
                        <a:ext uri="{FF2B5EF4-FFF2-40B4-BE49-F238E27FC236}">
                          <a16:creationId xmlns:a16="http://schemas.microsoft.com/office/drawing/2014/main" id="{B49060DB-A30E-4E54-9853-DFBBE9FFAD1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 flipV="1">
                      <a:off x="1147" y="1525"/>
                      <a:ext cx="86" cy="68"/>
                      <a:chOff x="1076" y="1480"/>
                      <a:chExt cx="171" cy="136"/>
                    </a:xfrm>
                  </p:grpSpPr>
                  <p:sp>
                    <p:nvSpPr>
                      <p:cNvPr id="25667" name="Line 41">
                        <a:extLst>
                          <a:ext uri="{FF2B5EF4-FFF2-40B4-BE49-F238E27FC236}">
                            <a16:creationId xmlns:a16="http://schemas.microsoft.com/office/drawing/2014/main" id="{9932C628-1873-4390-8C6B-9C7BBCAC4B9D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115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68" name="Line 42">
                        <a:extLst>
                          <a:ext uri="{FF2B5EF4-FFF2-40B4-BE49-F238E27FC236}">
                            <a16:creationId xmlns:a16="http://schemas.microsoft.com/office/drawing/2014/main" id="{30B849E7-84D4-4C52-B9A5-5AEF5141B6BA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07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5658" name="Group 43">
                    <a:extLst>
                      <a:ext uri="{FF2B5EF4-FFF2-40B4-BE49-F238E27FC236}">
                        <a16:creationId xmlns:a16="http://schemas.microsoft.com/office/drawing/2014/main" id="{9403B425-61CA-4103-BA7F-D86DC887E15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17" y="1480"/>
                    <a:ext cx="157" cy="113"/>
                    <a:chOff x="1076" y="1480"/>
                    <a:chExt cx="157" cy="113"/>
                  </a:xfrm>
                </p:grpSpPr>
                <p:grpSp>
                  <p:nvGrpSpPr>
                    <p:cNvPr id="25659" name="Group 44">
                      <a:extLst>
                        <a:ext uri="{FF2B5EF4-FFF2-40B4-BE49-F238E27FC236}">
                          <a16:creationId xmlns:a16="http://schemas.microsoft.com/office/drawing/2014/main" id="{FDE5F8D5-79C6-4F7D-8DAF-55CA3CBABDA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 flipH="1">
                      <a:off x="1076" y="1480"/>
                      <a:ext cx="86" cy="68"/>
                      <a:chOff x="1076" y="1480"/>
                      <a:chExt cx="171" cy="136"/>
                    </a:xfrm>
                  </p:grpSpPr>
                  <p:sp>
                    <p:nvSpPr>
                      <p:cNvPr id="25663" name="Line 45">
                        <a:extLst>
                          <a:ext uri="{FF2B5EF4-FFF2-40B4-BE49-F238E27FC236}">
                            <a16:creationId xmlns:a16="http://schemas.microsoft.com/office/drawing/2014/main" id="{D7473A61-D7B5-4EE5-A803-67B0FB1A6326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115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64" name="Line 46">
                        <a:extLst>
                          <a:ext uri="{FF2B5EF4-FFF2-40B4-BE49-F238E27FC236}">
                            <a16:creationId xmlns:a16="http://schemas.microsoft.com/office/drawing/2014/main" id="{6B579358-879A-4271-9988-11B0EDB85BDF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07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5660" name="Group 47">
                      <a:extLst>
                        <a:ext uri="{FF2B5EF4-FFF2-40B4-BE49-F238E27FC236}">
                          <a16:creationId xmlns:a16="http://schemas.microsoft.com/office/drawing/2014/main" id="{E1CA1323-A018-4D39-B8BC-F66A0EE3D0B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 flipV="1">
                      <a:off x="1147" y="1525"/>
                      <a:ext cx="86" cy="68"/>
                      <a:chOff x="1076" y="1480"/>
                      <a:chExt cx="171" cy="136"/>
                    </a:xfrm>
                  </p:grpSpPr>
                  <p:sp>
                    <p:nvSpPr>
                      <p:cNvPr id="25661" name="Line 48">
                        <a:extLst>
                          <a:ext uri="{FF2B5EF4-FFF2-40B4-BE49-F238E27FC236}">
                            <a16:creationId xmlns:a16="http://schemas.microsoft.com/office/drawing/2014/main" id="{ABE80549-4A8E-477E-8641-4B58F61178F0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115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62" name="Line 49">
                        <a:extLst>
                          <a:ext uri="{FF2B5EF4-FFF2-40B4-BE49-F238E27FC236}">
                            <a16:creationId xmlns:a16="http://schemas.microsoft.com/office/drawing/2014/main" id="{010E38A8-2B84-4C8E-A93D-999B322D15C4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07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grpSp>
            <p:nvGrpSpPr>
              <p:cNvPr id="25623" name="Group 50">
                <a:extLst>
                  <a:ext uri="{FF2B5EF4-FFF2-40B4-BE49-F238E27FC236}">
                    <a16:creationId xmlns:a16="http://schemas.microsoft.com/office/drawing/2014/main" id="{E7783AB8-CDCE-4794-9C8A-2909F7848C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60000">
                <a:off x="2618" y="3691"/>
                <a:ext cx="793" cy="91"/>
                <a:chOff x="1076" y="1473"/>
                <a:chExt cx="584" cy="120"/>
              </a:xfrm>
            </p:grpSpPr>
            <p:grpSp>
              <p:nvGrpSpPr>
                <p:cNvPr id="25625" name="Group 51">
                  <a:extLst>
                    <a:ext uri="{FF2B5EF4-FFF2-40B4-BE49-F238E27FC236}">
                      <a16:creationId xmlns:a16="http://schemas.microsoft.com/office/drawing/2014/main" id="{F6FAF761-DC9F-478E-8E02-566044D371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76" y="1480"/>
                  <a:ext cx="298" cy="113"/>
                  <a:chOff x="1076" y="1480"/>
                  <a:chExt cx="298" cy="113"/>
                </a:xfrm>
              </p:grpSpPr>
              <p:grpSp>
                <p:nvGrpSpPr>
                  <p:cNvPr id="25641" name="Group 52">
                    <a:extLst>
                      <a:ext uri="{FF2B5EF4-FFF2-40B4-BE49-F238E27FC236}">
                        <a16:creationId xmlns:a16="http://schemas.microsoft.com/office/drawing/2014/main" id="{111E3033-2EAF-4184-B7D5-CBCDF5CEF4C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76" y="1480"/>
                    <a:ext cx="157" cy="113"/>
                    <a:chOff x="1076" y="1480"/>
                    <a:chExt cx="157" cy="113"/>
                  </a:xfrm>
                </p:grpSpPr>
                <p:grpSp>
                  <p:nvGrpSpPr>
                    <p:cNvPr id="25649" name="Group 53">
                      <a:extLst>
                        <a:ext uri="{FF2B5EF4-FFF2-40B4-BE49-F238E27FC236}">
                          <a16:creationId xmlns:a16="http://schemas.microsoft.com/office/drawing/2014/main" id="{9C8BDD73-4FD2-4F11-B025-3F491D1D728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 flipH="1">
                      <a:off x="1076" y="1480"/>
                      <a:ext cx="86" cy="68"/>
                      <a:chOff x="1076" y="1480"/>
                      <a:chExt cx="171" cy="136"/>
                    </a:xfrm>
                  </p:grpSpPr>
                  <p:sp>
                    <p:nvSpPr>
                      <p:cNvPr id="25653" name="Line 54">
                        <a:extLst>
                          <a:ext uri="{FF2B5EF4-FFF2-40B4-BE49-F238E27FC236}">
                            <a16:creationId xmlns:a16="http://schemas.microsoft.com/office/drawing/2014/main" id="{CF4EECC6-B9BC-445D-BE44-B7A3B2C0E0CF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115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54" name="Line 55">
                        <a:extLst>
                          <a:ext uri="{FF2B5EF4-FFF2-40B4-BE49-F238E27FC236}">
                            <a16:creationId xmlns:a16="http://schemas.microsoft.com/office/drawing/2014/main" id="{5D70D6E5-33E9-48EE-BAD3-EEE6C85D671D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07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5650" name="Group 56">
                      <a:extLst>
                        <a:ext uri="{FF2B5EF4-FFF2-40B4-BE49-F238E27FC236}">
                          <a16:creationId xmlns:a16="http://schemas.microsoft.com/office/drawing/2014/main" id="{1743471D-2F11-41BD-B59F-CD446EBA5C0C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 flipV="1">
                      <a:off x="1147" y="1525"/>
                      <a:ext cx="86" cy="68"/>
                      <a:chOff x="1076" y="1480"/>
                      <a:chExt cx="171" cy="136"/>
                    </a:xfrm>
                  </p:grpSpPr>
                  <p:sp>
                    <p:nvSpPr>
                      <p:cNvPr id="25651" name="Line 57">
                        <a:extLst>
                          <a:ext uri="{FF2B5EF4-FFF2-40B4-BE49-F238E27FC236}">
                            <a16:creationId xmlns:a16="http://schemas.microsoft.com/office/drawing/2014/main" id="{9BF24F68-D8BE-4F59-9008-B485D53C7F30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115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52" name="Line 58">
                        <a:extLst>
                          <a:ext uri="{FF2B5EF4-FFF2-40B4-BE49-F238E27FC236}">
                            <a16:creationId xmlns:a16="http://schemas.microsoft.com/office/drawing/2014/main" id="{357D0C81-0105-4323-B16C-52C3EBC5F0DF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07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5642" name="Group 59">
                    <a:extLst>
                      <a:ext uri="{FF2B5EF4-FFF2-40B4-BE49-F238E27FC236}">
                        <a16:creationId xmlns:a16="http://schemas.microsoft.com/office/drawing/2014/main" id="{AC039470-2FA6-401D-90B8-451433BACA9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17" y="1480"/>
                    <a:ext cx="157" cy="113"/>
                    <a:chOff x="1076" y="1480"/>
                    <a:chExt cx="157" cy="113"/>
                  </a:xfrm>
                </p:grpSpPr>
                <p:grpSp>
                  <p:nvGrpSpPr>
                    <p:cNvPr id="25643" name="Group 60">
                      <a:extLst>
                        <a:ext uri="{FF2B5EF4-FFF2-40B4-BE49-F238E27FC236}">
                          <a16:creationId xmlns:a16="http://schemas.microsoft.com/office/drawing/2014/main" id="{2D28CF6E-C77C-4051-8BB6-FB618D673B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 flipH="1">
                      <a:off x="1076" y="1480"/>
                      <a:ext cx="86" cy="68"/>
                      <a:chOff x="1076" y="1480"/>
                      <a:chExt cx="171" cy="136"/>
                    </a:xfrm>
                  </p:grpSpPr>
                  <p:sp>
                    <p:nvSpPr>
                      <p:cNvPr id="25647" name="Line 61">
                        <a:extLst>
                          <a:ext uri="{FF2B5EF4-FFF2-40B4-BE49-F238E27FC236}">
                            <a16:creationId xmlns:a16="http://schemas.microsoft.com/office/drawing/2014/main" id="{1E627F32-2473-4719-82D2-A904753C0E1D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115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48" name="Line 62">
                        <a:extLst>
                          <a:ext uri="{FF2B5EF4-FFF2-40B4-BE49-F238E27FC236}">
                            <a16:creationId xmlns:a16="http://schemas.microsoft.com/office/drawing/2014/main" id="{97AC8B9F-7C8B-4BE2-BE1A-CD5FBE8AEBD2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07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5644" name="Group 63">
                      <a:extLst>
                        <a:ext uri="{FF2B5EF4-FFF2-40B4-BE49-F238E27FC236}">
                          <a16:creationId xmlns:a16="http://schemas.microsoft.com/office/drawing/2014/main" id="{23293E84-2E89-4BAA-B257-7AAF84B9D280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 flipV="1">
                      <a:off x="1147" y="1525"/>
                      <a:ext cx="86" cy="68"/>
                      <a:chOff x="1076" y="1480"/>
                      <a:chExt cx="171" cy="136"/>
                    </a:xfrm>
                  </p:grpSpPr>
                  <p:sp>
                    <p:nvSpPr>
                      <p:cNvPr id="25645" name="Line 64">
                        <a:extLst>
                          <a:ext uri="{FF2B5EF4-FFF2-40B4-BE49-F238E27FC236}">
                            <a16:creationId xmlns:a16="http://schemas.microsoft.com/office/drawing/2014/main" id="{61CC5CFE-0837-4E37-821D-CA35259D90D8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115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46" name="Line 65">
                        <a:extLst>
                          <a:ext uri="{FF2B5EF4-FFF2-40B4-BE49-F238E27FC236}">
                            <a16:creationId xmlns:a16="http://schemas.microsoft.com/office/drawing/2014/main" id="{9BE92B60-336E-47EB-B8BC-88AF2DC50C19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07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25626" name="Group 66">
                  <a:extLst>
                    <a:ext uri="{FF2B5EF4-FFF2-40B4-BE49-F238E27FC236}">
                      <a16:creationId xmlns:a16="http://schemas.microsoft.com/office/drawing/2014/main" id="{BEEB2616-3B07-4DE2-BEDD-E12526E5B6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62" y="1473"/>
                  <a:ext cx="298" cy="113"/>
                  <a:chOff x="1076" y="1480"/>
                  <a:chExt cx="298" cy="113"/>
                </a:xfrm>
              </p:grpSpPr>
              <p:grpSp>
                <p:nvGrpSpPr>
                  <p:cNvPr id="25627" name="Group 67">
                    <a:extLst>
                      <a:ext uri="{FF2B5EF4-FFF2-40B4-BE49-F238E27FC236}">
                        <a16:creationId xmlns:a16="http://schemas.microsoft.com/office/drawing/2014/main" id="{EBC687CC-91BF-40E8-B453-1989B30D2A1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76" y="1480"/>
                    <a:ext cx="157" cy="113"/>
                    <a:chOff x="1076" y="1480"/>
                    <a:chExt cx="157" cy="113"/>
                  </a:xfrm>
                </p:grpSpPr>
                <p:grpSp>
                  <p:nvGrpSpPr>
                    <p:cNvPr id="25635" name="Group 68">
                      <a:extLst>
                        <a:ext uri="{FF2B5EF4-FFF2-40B4-BE49-F238E27FC236}">
                          <a16:creationId xmlns:a16="http://schemas.microsoft.com/office/drawing/2014/main" id="{4D525D6E-65F9-47C8-B4F1-B465FAB73E8A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 flipH="1">
                      <a:off x="1076" y="1480"/>
                      <a:ext cx="86" cy="68"/>
                      <a:chOff x="1076" y="1480"/>
                      <a:chExt cx="171" cy="136"/>
                    </a:xfrm>
                  </p:grpSpPr>
                  <p:sp>
                    <p:nvSpPr>
                      <p:cNvPr id="25639" name="Line 69">
                        <a:extLst>
                          <a:ext uri="{FF2B5EF4-FFF2-40B4-BE49-F238E27FC236}">
                            <a16:creationId xmlns:a16="http://schemas.microsoft.com/office/drawing/2014/main" id="{296A40AE-B186-4350-A099-700F522B875C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115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40" name="Line 70">
                        <a:extLst>
                          <a:ext uri="{FF2B5EF4-FFF2-40B4-BE49-F238E27FC236}">
                            <a16:creationId xmlns:a16="http://schemas.microsoft.com/office/drawing/2014/main" id="{249B62F6-A370-426D-918C-7C43EB798E4D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07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5636" name="Group 71">
                      <a:extLst>
                        <a:ext uri="{FF2B5EF4-FFF2-40B4-BE49-F238E27FC236}">
                          <a16:creationId xmlns:a16="http://schemas.microsoft.com/office/drawing/2014/main" id="{1E46C2D1-4C80-4DEA-AD0A-F5A47AE2D26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 flipV="1">
                      <a:off x="1147" y="1525"/>
                      <a:ext cx="86" cy="68"/>
                      <a:chOff x="1076" y="1480"/>
                      <a:chExt cx="171" cy="136"/>
                    </a:xfrm>
                  </p:grpSpPr>
                  <p:sp>
                    <p:nvSpPr>
                      <p:cNvPr id="25637" name="Line 72">
                        <a:extLst>
                          <a:ext uri="{FF2B5EF4-FFF2-40B4-BE49-F238E27FC236}">
                            <a16:creationId xmlns:a16="http://schemas.microsoft.com/office/drawing/2014/main" id="{15A0FDDD-3C15-4F7A-8E01-33D0DC16A76E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115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38" name="Line 73">
                        <a:extLst>
                          <a:ext uri="{FF2B5EF4-FFF2-40B4-BE49-F238E27FC236}">
                            <a16:creationId xmlns:a16="http://schemas.microsoft.com/office/drawing/2014/main" id="{2597AB59-C311-4837-ADF9-9CBAD128D737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07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25628" name="Group 74">
                    <a:extLst>
                      <a:ext uri="{FF2B5EF4-FFF2-40B4-BE49-F238E27FC236}">
                        <a16:creationId xmlns:a16="http://schemas.microsoft.com/office/drawing/2014/main" id="{F517E4AA-5E7C-47D1-B82F-CA5F86D1813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17" y="1480"/>
                    <a:ext cx="157" cy="113"/>
                    <a:chOff x="1076" y="1480"/>
                    <a:chExt cx="157" cy="113"/>
                  </a:xfrm>
                </p:grpSpPr>
                <p:grpSp>
                  <p:nvGrpSpPr>
                    <p:cNvPr id="25629" name="Group 75">
                      <a:extLst>
                        <a:ext uri="{FF2B5EF4-FFF2-40B4-BE49-F238E27FC236}">
                          <a16:creationId xmlns:a16="http://schemas.microsoft.com/office/drawing/2014/main" id="{1929DF8C-5E41-4D3C-9CF4-7108109910EA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 flipH="1">
                      <a:off x="1076" y="1480"/>
                      <a:ext cx="86" cy="68"/>
                      <a:chOff x="1076" y="1480"/>
                      <a:chExt cx="171" cy="136"/>
                    </a:xfrm>
                  </p:grpSpPr>
                  <p:sp>
                    <p:nvSpPr>
                      <p:cNvPr id="25633" name="Line 76">
                        <a:extLst>
                          <a:ext uri="{FF2B5EF4-FFF2-40B4-BE49-F238E27FC236}">
                            <a16:creationId xmlns:a16="http://schemas.microsoft.com/office/drawing/2014/main" id="{D65A0AC1-2724-49AA-B4D7-F58BBAA5B9C7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115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34" name="Line 77">
                        <a:extLst>
                          <a:ext uri="{FF2B5EF4-FFF2-40B4-BE49-F238E27FC236}">
                            <a16:creationId xmlns:a16="http://schemas.microsoft.com/office/drawing/2014/main" id="{9D7BB78E-98A2-49A3-BBC9-9CE64675CED2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07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25630" name="Group 78">
                      <a:extLst>
                        <a:ext uri="{FF2B5EF4-FFF2-40B4-BE49-F238E27FC236}">
                          <a16:creationId xmlns:a16="http://schemas.microsoft.com/office/drawing/2014/main" id="{AE449CD5-D92D-4A23-82D9-67DFF45011E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 bwMode="auto">
                    <a:xfrm flipV="1">
                      <a:off x="1147" y="1525"/>
                      <a:ext cx="86" cy="68"/>
                      <a:chOff x="1076" y="1480"/>
                      <a:chExt cx="171" cy="136"/>
                    </a:xfrm>
                  </p:grpSpPr>
                  <p:sp>
                    <p:nvSpPr>
                      <p:cNvPr id="25631" name="Line 79">
                        <a:extLst>
                          <a:ext uri="{FF2B5EF4-FFF2-40B4-BE49-F238E27FC236}">
                            <a16:creationId xmlns:a16="http://schemas.microsoft.com/office/drawing/2014/main" id="{56E43C63-A865-4B6B-8E9B-515465827104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H="1" flipV="1">
                        <a:off x="115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25632" name="Line 80">
                        <a:extLst>
                          <a:ext uri="{FF2B5EF4-FFF2-40B4-BE49-F238E27FC236}">
                            <a16:creationId xmlns:a16="http://schemas.microsoft.com/office/drawing/2014/main" id="{8C1982B3-C9A9-4822-A2B4-F5CE36E7B6C8}"/>
                          </a:ext>
                        </a:extLst>
                      </p:cNvPr>
                      <p:cNvSpPr>
                        <a:spLocks noChangeAspect="1" noChangeShapeType="1"/>
                      </p:cNvSpPr>
                      <p:nvPr/>
                    </p:nvSpPr>
                    <p:spPr bwMode="auto">
                      <a:xfrm flipV="1">
                        <a:off x="1076" y="1480"/>
                        <a:ext cx="91" cy="136"/>
                      </a:xfrm>
                      <a:prstGeom prst="line">
                        <a:avLst/>
                      </a:prstGeom>
                      <a:noFill/>
                      <a:ln w="38100">
                        <a:solidFill>
                          <a:srgbClr val="00FF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</p:grpSp>
          <p:sp>
            <p:nvSpPr>
              <p:cNvPr id="25624" name="Oval 81">
                <a:extLst>
                  <a:ext uri="{FF2B5EF4-FFF2-40B4-BE49-F238E27FC236}">
                    <a16:creationId xmlns:a16="http://schemas.microsoft.com/office/drawing/2014/main" id="{AE125D40-6194-4178-9490-E3B5218BE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20000">
                <a:off x="3400" y="3582"/>
                <a:ext cx="224" cy="244"/>
              </a:xfrm>
              <a:prstGeom prst="ellipse">
                <a:avLst/>
              </a:prstGeom>
              <a:solidFill>
                <a:srgbClr val="FFFF00"/>
              </a:solidFill>
              <a:ln w="19050">
                <a:solidFill>
                  <a:srgbClr val="006699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b="0"/>
              </a:p>
            </p:txBody>
          </p:sp>
        </p:grpSp>
      </p:grpSp>
      <p:sp>
        <p:nvSpPr>
          <p:cNvPr id="14418" name="Text Box 82">
            <a:extLst>
              <a:ext uri="{FF2B5EF4-FFF2-40B4-BE49-F238E27FC236}">
                <a16:creationId xmlns:a16="http://schemas.microsoft.com/office/drawing/2014/main" id="{BB93ED3F-FB03-47E5-A992-CAFD10FE0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88" y="5522913"/>
            <a:ext cx="187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CC00"/>
                </a:solidFill>
                <a:latin typeface="Arial" panose="020B0604020202020204" pitchFamily="34" charset="0"/>
              </a:rPr>
              <a:t>过程可逆</a:t>
            </a:r>
          </a:p>
        </p:txBody>
      </p:sp>
      <p:sp>
        <p:nvSpPr>
          <p:cNvPr id="14419" name="Rectangle 83">
            <a:extLst>
              <a:ext uri="{FF2B5EF4-FFF2-40B4-BE49-F238E27FC236}">
                <a16:creationId xmlns:a16="http://schemas.microsoft.com/office/drawing/2014/main" id="{25D3F1A6-6966-484E-B5C2-E30F90EA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38" y="6094413"/>
            <a:ext cx="2335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（有摩擦时）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4420" name="Text Box 84">
            <a:extLst>
              <a:ext uri="{FF2B5EF4-FFF2-40B4-BE49-F238E27FC236}">
                <a16:creationId xmlns:a16="http://schemas.microsoft.com/office/drawing/2014/main" id="{E7271030-2F45-43B3-AA8C-44ACF1C75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1688" y="6099175"/>
            <a:ext cx="2116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CC00"/>
                </a:solidFill>
                <a:latin typeface="Arial" panose="020B0604020202020204" pitchFamily="34" charset="0"/>
              </a:rPr>
              <a:t>不可逆</a:t>
            </a:r>
          </a:p>
        </p:txBody>
      </p:sp>
      <p:sp>
        <p:nvSpPr>
          <p:cNvPr id="14421" name="Text Box 85">
            <a:extLst>
              <a:ext uri="{FF2B5EF4-FFF2-40B4-BE49-F238E27FC236}">
                <a16:creationId xmlns:a16="http://schemas.microsoft.com/office/drawing/2014/main" id="{F9F69623-76AF-4CCB-B4AD-A63FD2A5E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410075"/>
            <a:ext cx="3143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</a:rPr>
              <a:t>二</a:t>
            </a:r>
            <a:r>
              <a:rPr lang="en-US" altLang="zh-CN" sz="2800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不可逆过程</a:t>
            </a:r>
          </a:p>
        </p:txBody>
      </p:sp>
      <p:sp>
        <p:nvSpPr>
          <p:cNvPr id="45143" name="Rectangle 87">
            <a:extLst>
              <a:ext uri="{FF2B5EF4-FFF2-40B4-BE49-F238E27FC236}">
                <a16:creationId xmlns:a16="http://schemas.microsoft.com/office/drawing/2014/main" id="{BDF213D2-0099-4511-B821-C3F5D889A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389188"/>
            <a:ext cx="6286500" cy="39687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2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可逆过程中，系统和外界都能恢复到原来的状态</a:t>
            </a:r>
            <a:r>
              <a:rPr lang="en-US" altLang="zh-CN" sz="2000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en-US" altLang="zh-CN" sz="2000" dirty="0">
                <a:solidFill>
                  <a:srgbClr val="FF9900"/>
                </a:solidFill>
                <a:latin typeface="仿宋_GB2312" pitchFamily="49" charset="-122"/>
                <a:ea typeface="仿宋_GB2312" pitchFamily="49" charset="-122"/>
              </a:rPr>
              <a:t>  </a:t>
            </a:r>
          </a:p>
        </p:txBody>
      </p:sp>
      <p:sp>
        <p:nvSpPr>
          <p:cNvPr id="25619" name="灯片编号占位符 1">
            <a:extLst>
              <a:ext uri="{FF2B5EF4-FFF2-40B4-BE49-F238E27FC236}">
                <a16:creationId xmlns:a16="http://schemas.microsoft.com/office/drawing/2014/main" id="{AAAF6000-A75B-4215-B464-974583CEE55F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989371-3CE3-4BD2-ABDF-096035D4DBC6}" type="slidenum">
              <a:rPr lang="en-US" altLang="zh-CN" b="0">
                <a:solidFill>
                  <a:srgbClr val="FF00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1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1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autoUpdateAnimBg="0"/>
      <p:bldP spid="14340" grpId="0" autoUpdateAnimBg="0"/>
      <p:bldP spid="14341" grpId="0" autoUpdateAnimBg="0"/>
      <p:bldP spid="14342" grpId="0" autoUpdateAnimBg="0"/>
      <p:bldP spid="14343" grpId="0" autoUpdateAnimBg="0"/>
      <p:bldP spid="14344" grpId="0"/>
      <p:bldP spid="14345" grpId="0"/>
      <p:bldP spid="14346" grpId="0" autoUpdateAnimBg="0"/>
      <p:bldP spid="14347" grpId="0" autoUpdateAnimBg="0"/>
      <p:bldP spid="14418" grpId="0"/>
      <p:bldP spid="14419" grpId="0" autoUpdateAnimBg="0"/>
      <p:bldP spid="14420" grpId="0"/>
      <p:bldP spid="14421" grpId="0"/>
      <p:bldP spid="451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DEF9226-4D6B-402A-B70F-E15B5B4A9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2979738"/>
            <a:ext cx="1474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真空室</a:t>
            </a:r>
            <a:r>
              <a:rPr lang="zh-CN" altLang="en-US" sz="20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9EA452C-216B-49DC-9E07-1654CA3D2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388" y="307975"/>
            <a:ext cx="2057400" cy="2611438"/>
          </a:xfrm>
          <a:prstGeom prst="rect">
            <a:avLst/>
          </a:prstGeom>
          <a:solidFill>
            <a:srgbClr val="006699"/>
          </a:solid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488C64D8-0F28-40E8-8E56-3FB5A71A2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863" y="2971800"/>
            <a:ext cx="10366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可逆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CDADE7CA-65FD-49D9-A520-CF3FA64C217A}"/>
              </a:ext>
            </a:extLst>
          </p:cNvPr>
          <p:cNvGrpSpPr>
            <a:grpSpLocks/>
          </p:cNvGrpSpPr>
          <p:nvPr/>
        </p:nvGrpSpPr>
        <p:grpSpPr bwMode="auto">
          <a:xfrm>
            <a:off x="6738938" y="447675"/>
            <a:ext cx="815975" cy="2381250"/>
            <a:chOff x="1962" y="1924"/>
            <a:chExt cx="514" cy="1500"/>
          </a:xfrm>
        </p:grpSpPr>
        <p:sp>
          <p:nvSpPr>
            <p:cNvPr id="27685" name="Line 6">
              <a:extLst>
                <a:ext uri="{FF2B5EF4-FFF2-40B4-BE49-F238E27FC236}">
                  <a16:creationId xmlns:a16="http://schemas.microsoft.com/office/drawing/2014/main" id="{05F69180-A3CE-4E76-A2C4-C4C36091A8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8" y="1958"/>
              <a:ext cx="384" cy="110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6" name="Oval 7">
              <a:extLst>
                <a:ext uri="{FF2B5EF4-FFF2-40B4-BE49-F238E27FC236}">
                  <a16:creationId xmlns:a16="http://schemas.microsoft.com/office/drawing/2014/main" id="{618B4FF8-89AD-4BA3-9596-5B8159BD198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62" y="296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4B7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87" name="Line 8">
              <a:extLst>
                <a:ext uri="{FF2B5EF4-FFF2-40B4-BE49-F238E27FC236}">
                  <a16:creationId xmlns:a16="http://schemas.microsoft.com/office/drawing/2014/main" id="{A07A1169-D381-4EED-AF22-2E5898F11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8" y="1934"/>
              <a:ext cx="0" cy="149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8" name="Oval 9">
              <a:extLst>
                <a:ext uri="{FF2B5EF4-FFF2-40B4-BE49-F238E27FC236}">
                  <a16:creationId xmlns:a16="http://schemas.microsoft.com/office/drawing/2014/main" id="{92265C91-31D3-4CB7-A620-FC1E3AF82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19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4C2C933E-F849-4E09-9C00-26355701E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317875"/>
            <a:ext cx="1462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（有气体）</a:t>
            </a:r>
          </a:p>
        </p:txBody>
      </p:sp>
      <p:sp>
        <p:nvSpPr>
          <p:cNvPr id="15371" name="Rectangle 11" descr="5%">
            <a:extLst>
              <a:ext uri="{FF2B5EF4-FFF2-40B4-BE49-F238E27FC236}">
                <a16:creationId xmlns:a16="http://schemas.microsoft.com/office/drawing/2014/main" id="{E1B8B686-F0A6-4062-95D5-357FE9C7D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307975"/>
            <a:ext cx="2057400" cy="261143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72" name="Text Box 12">
            <a:extLst>
              <a:ext uri="{FF2B5EF4-FFF2-40B4-BE49-F238E27FC236}">
                <a16:creationId xmlns:a16="http://schemas.microsoft.com/office/drawing/2014/main" id="{56E11EEC-FC3D-4046-A729-7EDA5DBA3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100" y="3321050"/>
            <a:ext cx="1612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CC00"/>
                </a:solidFill>
                <a:latin typeface="Arial" panose="020B0604020202020204" pitchFamily="34" charset="0"/>
                <a:ea typeface="楷体_GB2312" pitchFamily="49" charset="-122"/>
              </a:rPr>
              <a:t>不可逆</a:t>
            </a:r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81A67284-6641-4808-9906-611F079D91E0}"/>
              </a:ext>
            </a:extLst>
          </p:cNvPr>
          <p:cNvGrpSpPr>
            <a:grpSpLocks/>
          </p:cNvGrpSpPr>
          <p:nvPr/>
        </p:nvGrpSpPr>
        <p:grpSpPr bwMode="auto">
          <a:xfrm>
            <a:off x="6651625" y="466725"/>
            <a:ext cx="815975" cy="2381250"/>
            <a:chOff x="3772" y="1839"/>
            <a:chExt cx="514" cy="1500"/>
          </a:xfrm>
        </p:grpSpPr>
        <p:sp>
          <p:nvSpPr>
            <p:cNvPr id="27681" name="Line 14">
              <a:extLst>
                <a:ext uri="{FF2B5EF4-FFF2-40B4-BE49-F238E27FC236}">
                  <a16:creationId xmlns:a16="http://schemas.microsoft.com/office/drawing/2014/main" id="{42498DBF-90C5-43F4-9F6F-CF8B182AA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8" y="1873"/>
              <a:ext cx="384" cy="110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2" name="Oval 15">
              <a:extLst>
                <a:ext uri="{FF2B5EF4-FFF2-40B4-BE49-F238E27FC236}">
                  <a16:creationId xmlns:a16="http://schemas.microsoft.com/office/drawing/2014/main" id="{89119126-AD3C-49A5-970F-4B0582D8EEB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72" y="2881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4B7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83" name="Line 16">
              <a:extLst>
                <a:ext uri="{FF2B5EF4-FFF2-40B4-BE49-F238E27FC236}">
                  <a16:creationId xmlns:a16="http://schemas.microsoft.com/office/drawing/2014/main" id="{3FBCF1B6-EC71-4343-905F-9DA01C5C8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8" y="1849"/>
              <a:ext cx="0" cy="14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84" name="Oval 17">
              <a:extLst>
                <a:ext uri="{FF2B5EF4-FFF2-40B4-BE49-F238E27FC236}">
                  <a16:creationId xmlns:a16="http://schemas.microsoft.com/office/drawing/2014/main" id="{6D96B272-1AA0-4379-AD4F-28987536D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839"/>
              <a:ext cx="96" cy="96"/>
            </a:xfrm>
            <a:prstGeom prst="ellipse">
              <a:avLst/>
            </a:prstGeom>
            <a:solidFill>
              <a:srgbClr val="5F5F5F"/>
            </a:solidFill>
            <a:ln w="9525">
              <a:solidFill>
                <a:srgbClr val="5F5F5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5378" name="Rectangle 18">
            <a:extLst>
              <a:ext uri="{FF2B5EF4-FFF2-40B4-BE49-F238E27FC236}">
                <a16:creationId xmlns:a16="http://schemas.microsoft.com/office/drawing/2014/main" id="{F6ABE913-8CCF-400F-BE4F-D519C65D8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334963"/>
            <a:ext cx="27670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功向热转化的过程是不可逆的。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5379" name="Rectangle 19">
            <a:extLst>
              <a:ext uri="{FF2B5EF4-FFF2-40B4-BE49-F238E27FC236}">
                <a16:creationId xmlns:a16="http://schemas.microsoft.com/office/drawing/2014/main" id="{69B8BE37-86FE-450C-A4ED-7DA49FD6C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85750"/>
            <a:ext cx="344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66FFFF"/>
                </a:solidFill>
              </a:rPr>
              <a:t>•</a:t>
            </a:r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id="{7E230BE4-3278-45D2-A2C5-E6EA2E859008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1701800"/>
            <a:ext cx="1655763" cy="1152525"/>
            <a:chOff x="2699" y="1224"/>
            <a:chExt cx="1043" cy="726"/>
          </a:xfrm>
        </p:grpSpPr>
        <p:sp>
          <p:nvSpPr>
            <p:cNvPr id="27679" name="Rectangle 21">
              <a:extLst>
                <a:ext uri="{FF2B5EF4-FFF2-40B4-BE49-F238E27FC236}">
                  <a16:creationId xmlns:a16="http://schemas.microsoft.com/office/drawing/2014/main" id="{E12E2F83-1F6B-42A8-962A-6EF3DA90B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1224"/>
              <a:ext cx="908" cy="726"/>
            </a:xfrm>
            <a:prstGeom prst="rect">
              <a:avLst/>
            </a:prstGeom>
            <a:solidFill>
              <a:srgbClr val="003366"/>
            </a:solidFill>
            <a:ln w="5715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80" name="Line 22">
              <a:extLst>
                <a:ext uri="{FF2B5EF4-FFF2-40B4-BE49-F238E27FC236}">
                  <a16:creationId xmlns:a16="http://schemas.microsoft.com/office/drawing/2014/main" id="{EC9C0256-72C4-4BCB-BF22-6CE3F2FFED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9" y="1224"/>
              <a:ext cx="1043" cy="0"/>
            </a:xfrm>
            <a:prstGeom prst="line">
              <a:avLst/>
            </a:prstGeom>
            <a:noFill/>
            <a:ln w="762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3" name="Rectangle 23">
            <a:extLst>
              <a:ext uri="{FF2B5EF4-FFF2-40B4-BE49-F238E27FC236}">
                <a16:creationId xmlns:a16="http://schemas.microsoft.com/office/drawing/2014/main" id="{F90B2F49-436C-4AE5-84F6-0D534DE4B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563" y="2062163"/>
            <a:ext cx="1382712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4" name="Oval 24">
            <a:extLst>
              <a:ext uri="{FF2B5EF4-FFF2-40B4-BE49-F238E27FC236}">
                <a16:creationId xmlns:a16="http://schemas.microsoft.com/office/drawing/2014/main" id="{2960A1EB-D798-4486-A953-D206F37CF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846263"/>
            <a:ext cx="161925" cy="215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5" name="Oval 25">
            <a:extLst>
              <a:ext uri="{FF2B5EF4-FFF2-40B4-BE49-F238E27FC236}">
                <a16:creationId xmlns:a16="http://schemas.microsoft.com/office/drawing/2014/main" id="{7B086D6D-8657-4D4E-B15A-9314ACCC3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557338"/>
            <a:ext cx="161925" cy="215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6" name="Oval 26">
            <a:extLst>
              <a:ext uri="{FF2B5EF4-FFF2-40B4-BE49-F238E27FC236}">
                <a16:creationId xmlns:a16="http://schemas.microsoft.com/office/drawing/2014/main" id="{B35A768C-3F75-4C24-B5DA-504CCB26D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981075"/>
            <a:ext cx="161925" cy="215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7" name="Oval 27">
            <a:extLst>
              <a:ext uri="{FF2B5EF4-FFF2-40B4-BE49-F238E27FC236}">
                <a16:creationId xmlns:a16="http://schemas.microsoft.com/office/drawing/2014/main" id="{AC986DC8-220D-4EC7-BC93-EDCE765D7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1270000"/>
            <a:ext cx="161925" cy="215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8" name="Oval 28">
            <a:extLst>
              <a:ext uri="{FF2B5EF4-FFF2-40B4-BE49-F238E27FC236}">
                <a16:creationId xmlns:a16="http://schemas.microsoft.com/office/drawing/2014/main" id="{2BC0651D-3A03-49AA-B591-3EDA4574D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693738"/>
            <a:ext cx="161925" cy="215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89" name="Rectangle 29">
            <a:extLst>
              <a:ext uri="{FF2B5EF4-FFF2-40B4-BE49-F238E27FC236}">
                <a16:creationId xmlns:a16="http://schemas.microsoft.com/office/drawing/2014/main" id="{58733910-8DF9-4DD7-9DD6-719D5F612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6563" y="2062163"/>
            <a:ext cx="1382712" cy="79216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90" name="Text Box 30">
            <a:extLst>
              <a:ext uri="{FF2B5EF4-FFF2-40B4-BE49-F238E27FC236}">
                <a16:creationId xmlns:a16="http://schemas.microsoft.com/office/drawing/2014/main" id="{508A02C9-D172-4B69-9A77-DE11507DB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288" y="2989263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ea typeface="楷体_GB2312" pitchFamily="49" charset="-122"/>
              </a:rPr>
              <a:t>墨水在水中的扩散</a:t>
            </a:r>
          </a:p>
        </p:txBody>
      </p:sp>
      <p:sp>
        <p:nvSpPr>
          <p:cNvPr id="15391" name="Text Box 31">
            <a:extLst>
              <a:ext uri="{FF2B5EF4-FFF2-40B4-BE49-F238E27FC236}">
                <a16:creationId xmlns:a16="http://schemas.microsoft.com/office/drawing/2014/main" id="{66325374-B931-4AC1-BB27-FEFF27CC7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1293813"/>
            <a:ext cx="272891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一切自发过程都是单方向进行的不可逆过程。</a:t>
            </a:r>
          </a:p>
        </p:txBody>
      </p:sp>
      <p:sp>
        <p:nvSpPr>
          <p:cNvPr id="15392" name="Rectangle 32">
            <a:extLst>
              <a:ext uri="{FF2B5EF4-FFF2-40B4-BE49-F238E27FC236}">
                <a16:creationId xmlns:a16="http://schemas.microsoft.com/office/drawing/2014/main" id="{A11A558E-7995-43D7-8F89-5430D79C3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271588"/>
            <a:ext cx="344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66FFFF"/>
                </a:solidFill>
              </a:rPr>
              <a:t>•</a:t>
            </a:r>
          </a:p>
        </p:txBody>
      </p:sp>
      <p:sp>
        <p:nvSpPr>
          <p:cNvPr id="15393" name="Rectangle 33">
            <a:extLst>
              <a:ext uri="{FF2B5EF4-FFF2-40B4-BE49-F238E27FC236}">
                <a16:creationId xmlns:a16="http://schemas.microsoft.com/office/drawing/2014/main" id="{078E931F-1B21-45CA-8FB6-AD642F902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711450"/>
            <a:ext cx="26638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热量从高温自动传向低温物体的过程是不可逆的</a:t>
            </a:r>
          </a:p>
        </p:txBody>
      </p:sp>
      <p:sp>
        <p:nvSpPr>
          <p:cNvPr id="15394" name="Rectangle 34">
            <a:extLst>
              <a:ext uri="{FF2B5EF4-FFF2-40B4-BE49-F238E27FC236}">
                <a16:creationId xmlns:a16="http://schemas.microsoft.com/office/drawing/2014/main" id="{8744EFE8-BB9D-4A69-8589-374E89D09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11450"/>
            <a:ext cx="344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66FFFF"/>
                </a:solidFill>
              </a:rPr>
              <a:t>•</a:t>
            </a:r>
          </a:p>
        </p:txBody>
      </p:sp>
      <p:sp>
        <p:nvSpPr>
          <p:cNvPr id="15395" name="Rectangle 35">
            <a:extLst>
              <a:ext uri="{FF2B5EF4-FFF2-40B4-BE49-F238E27FC236}">
                <a16:creationId xmlns:a16="http://schemas.microsoft.com/office/drawing/2014/main" id="{F52FFC7C-C19A-4A40-9596-6B9C7570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137025"/>
            <a:ext cx="554513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自由膨胀的过程是不可逆的。</a:t>
            </a:r>
          </a:p>
        </p:txBody>
      </p:sp>
      <p:sp>
        <p:nvSpPr>
          <p:cNvPr id="15396" name="Rectangle 36">
            <a:extLst>
              <a:ext uri="{FF2B5EF4-FFF2-40B4-BE49-F238E27FC236}">
                <a16:creationId xmlns:a16="http://schemas.microsoft.com/office/drawing/2014/main" id="{3E9D49F6-6DBB-4DD6-B9C2-EF30CBC77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86225"/>
            <a:ext cx="344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66FFFF"/>
                </a:solidFill>
              </a:rPr>
              <a:t>•</a:t>
            </a:r>
          </a:p>
        </p:txBody>
      </p:sp>
      <p:sp>
        <p:nvSpPr>
          <p:cNvPr id="15397" name="Rectangle 37">
            <a:extLst>
              <a:ext uri="{FF2B5EF4-FFF2-40B4-BE49-F238E27FC236}">
                <a16:creationId xmlns:a16="http://schemas.microsoft.com/office/drawing/2014/main" id="{A8092C94-D0E3-42A1-8403-080260E1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5094288"/>
            <a:ext cx="821531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00FFFF"/>
                </a:solidFill>
              </a:rPr>
              <a:t>        </a:t>
            </a:r>
            <a:r>
              <a:rPr lang="zh-CN" altLang="en-US">
                <a:solidFill>
                  <a:srgbClr val="FFFF00"/>
                </a:solidFill>
              </a:rPr>
              <a:t>一切与热现象有关的过程都是不可逆过程，一切实际热力学过程都是不可逆过程，如燃烧、扩散、生命过程等都不是可逆过程。</a:t>
            </a:r>
          </a:p>
        </p:txBody>
      </p:sp>
      <p:sp>
        <p:nvSpPr>
          <p:cNvPr id="46121" name="Rectangle 41">
            <a:extLst>
              <a:ext uri="{FF2B5EF4-FFF2-40B4-BE49-F238E27FC236}">
                <a16:creationId xmlns:a16="http://schemas.microsoft.com/office/drawing/2014/main" id="{7D3DFB31-D4DC-44BE-9F42-8F559563D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714875"/>
            <a:ext cx="61928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zh-CN" alt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气体自由膨胀可以自发发生，但不会自发压缩</a:t>
            </a:r>
            <a:r>
              <a:rPr lang="en-US" altLang="zh-CN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仿宋_GB2312" pitchFamily="49" charset="-122"/>
              </a:rPr>
              <a:t>)</a:t>
            </a:r>
          </a:p>
        </p:txBody>
      </p:sp>
      <p:sp>
        <p:nvSpPr>
          <p:cNvPr id="46122" name="Rectangle 42">
            <a:extLst>
              <a:ext uri="{FF2B5EF4-FFF2-40B4-BE49-F238E27FC236}">
                <a16:creationId xmlns:a16="http://schemas.microsoft.com/office/drawing/2014/main" id="{7A747352-E3ED-4469-A600-BB042B915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3638550"/>
            <a:ext cx="3167062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54013" indent="-354013" algn="just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49" charset="-122"/>
              </a:rPr>
              <a:t>热传导的方向性</a:t>
            </a:r>
          </a:p>
        </p:txBody>
      </p:sp>
      <p:sp>
        <p:nvSpPr>
          <p:cNvPr id="27678" name="灯片编号占位符 1">
            <a:extLst>
              <a:ext uri="{FF2B5EF4-FFF2-40B4-BE49-F238E27FC236}">
                <a16:creationId xmlns:a16="http://schemas.microsoft.com/office/drawing/2014/main" id="{B2770A28-DFDD-46FD-9197-4B2FE5D3B03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EC8881-FE4C-4402-A437-5821097597C4}" type="slidenum">
              <a:rPr lang="en-US" altLang="zh-CN" b="0">
                <a:solidFill>
                  <a:srgbClr val="FF00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10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10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2"/>
                                            </p:cond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10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10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4"/>
                                            </p:cond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6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2" grpId="1"/>
      <p:bldP spid="15363" grpId="0" animBg="1"/>
      <p:bldP spid="15363" grpId="1" animBg="1"/>
      <p:bldP spid="15364" grpId="0"/>
      <p:bldP spid="15364" grpId="1"/>
      <p:bldP spid="15370" grpId="0"/>
      <p:bldP spid="15371" grpId="0" animBg="1"/>
      <p:bldP spid="15372" grpId="0"/>
      <p:bldP spid="15378" grpId="0"/>
      <p:bldP spid="15379" grpId="0"/>
      <p:bldP spid="15383" grpId="0" animBg="1"/>
      <p:bldP spid="15384" grpId="0" animBg="1"/>
      <p:bldP spid="15385" grpId="0" animBg="1"/>
      <p:bldP spid="15386" grpId="0" animBg="1"/>
      <p:bldP spid="15387" grpId="0" animBg="1"/>
      <p:bldP spid="15388" grpId="0" animBg="1"/>
      <p:bldP spid="15389" grpId="0" animBg="1"/>
      <p:bldP spid="15390" grpId="0"/>
      <p:bldP spid="15391" grpId="0"/>
      <p:bldP spid="15392" grpId="0"/>
      <p:bldP spid="15393" grpId="0"/>
      <p:bldP spid="15394" grpId="0"/>
      <p:bldP spid="15395" grpId="0"/>
      <p:bldP spid="15396" grpId="0"/>
      <p:bldP spid="15397" grpId="0"/>
      <p:bldP spid="46121" grpId="0"/>
      <p:bldP spid="4612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0DF7D7F3-EC5F-4BE5-A01D-F028195C2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828800"/>
            <a:ext cx="750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无摩擦的准静态过程是可逆过程（理想过程）。</a:t>
            </a:r>
            <a:endParaRPr lang="en-US" altLang="zh-CN" sz="1800" b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BBD4883-5AF1-4B87-BDCA-410757687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428875"/>
            <a:ext cx="82153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00"/>
                </a:solidFill>
              </a:rPr>
              <a:t>三</a:t>
            </a:r>
            <a:r>
              <a:rPr lang="en-US" altLang="zh-CN">
                <a:solidFill>
                  <a:srgbClr val="FFFF00"/>
                </a:solidFill>
              </a:rPr>
              <a:t>. </a:t>
            </a:r>
            <a:r>
              <a:rPr lang="zh-CN" altLang="en-US">
                <a:solidFill>
                  <a:srgbClr val="FFFF00"/>
                </a:solidFill>
                <a:cs typeface="Times New Roman" panose="02020603050405020304" pitchFamily="18" charset="0"/>
              </a:rPr>
              <a:t>热力学第二定律的实质，就是揭示了自然界的一切自发   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00"/>
                </a:solidFill>
                <a:cs typeface="Times New Roman" panose="02020603050405020304" pitchFamily="18" charset="0"/>
              </a:rPr>
              <a:t>      过程都是单方向进行的不可逆过程</a:t>
            </a:r>
          </a:p>
        </p:txBody>
      </p:sp>
      <p:sp>
        <p:nvSpPr>
          <p:cNvPr id="16401" name="Text Box 17">
            <a:extLst>
              <a:ext uri="{FF2B5EF4-FFF2-40B4-BE49-F238E27FC236}">
                <a16:creationId xmlns:a16="http://schemas.microsoft.com/office/drawing/2014/main" id="{156F87D6-B6E8-4519-B97A-97D1D1F9B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071938"/>
            <a:ext cx="82089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 (1)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热力学第二定律既然是涉及大量分子的运动的无序性变  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       化的规律，是一条统计规律。</a:t>
            </a:r>
          </a:p>
        </p:txBody>
      </p:sp>
      <p:sp>
        <p:nvSpPr>
          <p:cNvPr id="16402" name="Rectangle 18">
            <a:extLst>
              <a:ext uri="{FF2B5EF4-FFF2-40B4-BE49-F238E27FC236}">
                <a16:creationId xmlns:a16="http://schemas.microsoft.com/office/drawing/2014/main" id="{BB631E8C-685B-4E27-BD82-258E724DE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3543300"/>
            <a:ext cx="1331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说明</a:t>
            </a:r>
          </a:p>
        </p:txBody>
      </p:sp>
      <p:sp>
        <p:nvSpPr>
          <p:cNvPr id="16403" name="AutoShape 19">
            <a:extLst>
              <a:ext uri="{FF2B5EF4-FFF2-40B4-BE49-F238E27FC236}">
                <a16:creationId xmlns:a16="http://schemas.microsoft.com/office/drawing/2014/main" id="{0B8B7545-D3DA-492D-BE92-BAB6988C3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495675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404" name="Rectangle 20">
            <a:extLst>
              <a:ext uri="{FF2B5EF4-FFF2-40B4-BE49-F238E27FC236}">
                <a16:creationId xmlns:a16="http://schemas.microsoft.com/office/drawing/2014/main" id="{D18E0C4C-62EF-44F0-B6F5-2368A0514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3" y="5113338"/>
            <a:ext cx="814228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(2)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热力学第二定律只适用于大量分子的集体，而不适用于</a:t>
            </a:r>
            <a:endParaRPr lang="en-US" altLang="zh-CN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  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只有少量分子的系统。</a:t>
            </a:r>
            <a:endParaRPr lang="zh-CN" altLang="en-US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98" name="Text Box 38">
            <a:extLst>
              <a:ext uri="{FF2B5EF4-FFF2-40B4-BE49-F238E27FC236}">
                <a16:creationId xmlns:a16="http://schemas.microsoft.com/office/drawing/2014/main" id="{73849F82-0219-4A48-9DCD-22F37F3BB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214438"/>
            <a:ext cx="8316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cs typeface="Times New Roman" panose="02020603050405020304" pitchFamily="18" charset="0"/>
              </a:rPr>
              <a:t>不平衡和耗散等</a:t>
            </a:r>
            <a:r>
              <a:rPr lang="zh-CN" altLang="en-US">
                <a:solidFill>
                  <a:schemeClr val="bg1"/>
                </a:solidFill>
                <a:cs typeface="Times New Roman" panose="02020603050405020304" pitchFamily="18" charset="0"/>
              </a:rPr>
              <a:t>因素的存在，是导致过程不可逆的原因。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399" name="Text Box 39">
            <a:extLst>
              <a:ext uri="{FF2B5EF4-FFF2-40B4-BE49-F238E27FC236}">
                <a16:creationId xmlns:a16="http://schemas.microsoft.com/office/drawing/2014/main" id="{0A474FB6-D05D-485A-9C6B-0E3F90E53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42938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2. </a:t>
            </a:r>
            <a:r>
              <a:rPr lang="zh-CN" altLang="en-US">
                <a:solidFill>
                  <a:srgbClr val="66FFFF"/>
                </a:solidFill>
              </a:rPr>
              <a:t>过程不可逆的因素</a:t>
            </a:r>
          </a:p>
        </p:txBody>
      </p:sp>
      <p:sp>
        <p:nvSpPr>
          <p:cNvPr id="29706" name="灯片编号占位符 1">
            <a:extLst>
              <a:ext uri="{FF2B5EF4-FFF2-40B4-BE49-F238E27FC236}">
                <a16:creationId xmlns:a16="http://schemas.microsoft.com/office/drawing/2014/main" id="{97F52CDC-0EB3-4719-ACEC-A909FDC00EB3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9196BC8-A3D7-4BD4-AE90-B7C5317D7349}" type="slidenum">
              <a:rPr lang="en-US" altLang="zh-CN" b="0">
                <a:solidFill>
                  <a:srgbClr val="FF00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  <p:bldP spid="16401" grpId="0" autoUpdateAnimBg="0"/>
      <p:bldP spid="16402" grpId="0" autoUpdateAnimBg="0"/>
      <p:bldP spid="16403" grpId="0" animBg="1"/>
      <p:bldP spid="16404" grpId="0"/>
      <p:bldP spid="153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9" name="Rectangle 57">
            <a:extLst>
              <a:ext uri="{FF2B5EF4-FFF2-40B4-BE49-F238E27FC236}">
                <a16:creationId xmlns:a16="http://schemas.microsoft.com/office/drawing/2014/main" id="{FD896EA7-2674-4A1D-B3E3-44D82FF41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309688"/>
            <a:ext cx="832008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                                                                       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热机只与两个热源交换热量，并无散热、漏气、摩擦等耗损因素等 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卡诺热机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)</a:t>
            </a:r>
            <a:endParaRPr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2C8F5950-A21D-42B4-AAB3-6A54B0317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206375"/>
            <a:ext cx="609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>
                <a:solidFill>
                  <a:srgbClr val="00FF00"/>
                </a:solidFill>
                <a:ea typeface="黑体" panose="02010609060101010101" pitchFamily="49" charset="-122"/>
              </a:rPr>
              <a:t>11.11  </a:t>
            </a:r>
            <a:r>
              <a:rPr lang="zh-CN" altLang="en-US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卡诺循环  卡诺定理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68FBACE6-DF39-4DCD-AEB0-3B95A42C2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766763"/>
            <a:ext cx="7715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</a:rPr>
              <a:t>一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卡诺循环 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(1824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，法国工程师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-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卡诺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)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B22867E2-9C41-4B47-BF37-9A0BB038E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257425"/>
            <a:ext cx="741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卡诺循环</a:t>
            </a:r>
            <a:r>
              <a:rPr lang="zh-CN" altLang="en-US">
                <a:solidFill>
                  <a:schemeClr val="bg1"/>
                </a:solidFill>
              </a:rPr>
              <a:t>是由两个等温过程和两个绝热过程组成的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B41232A4-5DD8-4806-8216-2DCF5F834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708275"/>
            <a:ext cx="3844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</a:rPr>
              <a:t>卡诺热机的效率 </a:t>
            </a:r>
            <a:r>
              <a:rPr lang="zh-CN" altLang="en-US" sz="2800">
                <a:solidFill>
                  <a:srgbClr val="66FFFF"/>
                </a:solidFill>
              </a:rPr>
              <a:t> 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B1C33190-C3B7-474A-8EE2-5883209CA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413" y="34067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66FFFF"/>
                </a:solidFill>
              </a:rPr>
              <a:t>a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4677B76A-E7E2-4932-8E6D-A3408C316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37115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66FFFF"/>
                </a:solidFill>
              </a:rPr>
              <a:t>b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0E911622-49BE-46C5-9AE1-22CB0CF97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775" y="5102225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66FFFF"/>
                </a:solidFill>
              </a:rPr>
              <a:t>c</a:t>
            </a:r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281C3CD7-54DA-4C9D-82F6-A7701F0DE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47021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66FFFF"/>
                </a:solidFill>
              </a:rPr>
              <a:t>d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515E2C67-47A8-4DA6-B59C-2E4F38E01F9C}"/>
              </a:ext>
            </a:extLst>
          </p:cNvPr>
          <p:cNvGrpSpPr>
            <a:grpSpLocks/>
          </p:cNvGrpSpPr>
          <p:nvPr/>
        </p:nvGrpSpPr>
        <p:grpSpPr bwMode="auto">
          <a:xfrm>
            <a:off x="5734050" y="3508375"/>
            <a:ext cx="914400" cy="1066800"/>
            <a:chOff x="3703" y="1737"/>
            <a:chExt cx="576" cy="672"/>
          </a:xfrm>
        </p:grpSpPr>
        <p:sp>
          <p:nvSpPr>
            <p:cNvPr id="6200" name="Freeform 11">
              <a:extLst>
                <a:ext uri="{FF2B5EF4-FFF2-40B4-BE49-F238E27FC236}">
                  <a16:creationId xmlns:a16="http://schemas.microsoft.com/office/drawing/2014/main" id="{DB598971-EB09-41A7-8BDA-44379CE6F491}"/>
                </a:ext>
              </a:extLst>
            </p:cNvPr>
            <p:cNvSpPr>
              <a:spLocks/>
            </p:cNvSpPr>
            <p:nvPr/>
          </p:nvSpPr>
          <p:spPr bwMode="auto">
            <a:xfrm rot="-2235984">
              <a:off x="3703" y="1737"/>
              <a:ext cx="576" cy="672"/>
            </a:xfrm>
            <a:custGeom>
              <a:avLst/>
              <a:gdLst>
                <a:gd name="T0" fmla="*/ 0 w 576"/>
                <a:gd name="T1" fmla="*/ 0 h 672"/>
                <a:gd name="T2" fmla="*/ 96 w 576"/>
                <a:gd name="T3" fmla="*/ 192 h 672"/>
                <a:gd name="T4" fmla="*/ 240 w 576"/>
                <a:gd name="T5" fmla="*/ 384 h 672"/>
                <a:gd name="T6" fmla="*/ 384 w 576"/>
                <a:gd name="T7" fmla="*/ 528 h 672"/>
                <a:gd name="T8" fmla="*/ 576 w 576"/>
                <a:gd name="T9" fmla="*/ 672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672"/>
                <a:gd name="T17" fmla="*/ 576 w 576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672">
                  <a:moveTo>
                    <a:pt x="0" y="0"/>
                  </a:moveTo>
                  <a:cubicBezTo>
                    <a:pt x="28" y="64"/>
                    <a:pt x="56" y="128"/>
                    <a:pt x="96" y="192"/>
                  </a:cubicBezTo>
                  <a:cubicBezTo>
                    <a:pt x="136" y="256"/>
                    <a:pt x="192" y="328"/>
                    <a:pt x="240" y="384"/>
                  </a:cubicBezTo>
                  <a:cubicBezTo>
                    <a:pt x="288" y="440"/>
                    <a:pt x="328" y="480"/>
                    <a:pt x="384" y="528"/>
                  </a:cubicBezTo>
                  <a:cubicBezTo>
                    <a:pt x="440" y="576"/>
                    <a:pt x="544" y="648"/>
                    <a:pt x="576" y="672"/>
                  </a:cubicBezTo>
                </a:path>
              </a:pathLst>
            </a:custGeom>
            <a:noFill/>
            <a:ln w="3810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201" name="Object 12">
              <a:extLst>
                <a:ext uri="{FF2B5EF4-FFF2-40B4-BE49-F238E27FC236}">
                  <a16:creationId xmlns:a16="http://schemas.microsoft.com/office/drawing/2014/main" id="{7A052EE0-7AC3-413E-A82A-0BFCBD6460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5" y="1779"/>
            <a:ext cx="29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62" name="Equation" r:id="rId4" imgW="123857" imgH="180941" progId="Equation.3">
                    <p:embed/>
                  </p:oleObj>
                </mc:Choice>
                <mc:Fallback>
                  <p:oleObj name="Equation" r:id="rId4" imgW="123857" imgH="180941" progId="Equation.3">
                    <p:embed/>
                    <p:pic>
                      <p:nvPicPr>
                        <p:cNvPr id="6201" name="Object 12">
                          <a:extLst>
                            <a:ext uri="{FF2B5EF4-FFF2-40B4-BE49-F238E27FC236}">
                              <a16:creationId xmlns:a16="http://schemas.microsoft.com/office/drawing/2014/main" id="{7A052EE0-7AC3-413E-A82A-0BFCBD6460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5" y="1779"/>
                          <a:ext cx="29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B641229C-74AD-4FFD-A2A8-988051F3F637}"/>
              </a:ext>
            </a:extLst>
          </p:cNvPr>
          <p:cNvGrpSpPr>
            <a:grpSpLocks/>
          </p:cNvGrpSpPr>
          <p:nvPr/>
        </p:nvGrpSpPr>
        <p:grpSpPr bwMode="auto">
          <a:xfrm>
            <a:off x="6586538" y="4695825"/>
            <a:ext cx="990600" cy="1143000"/>
            <a:chOff x="4240" y="2485"/>
            <a:chExt cx="624" cy="720"/>
          </a:xfrm>
        </p:grpSpPr>
        <p:sp>
          <p:nvSpPr>
            <p:cNvPr id="6198" name="Freeform 14">
              <a:extLst>
                <a:ext uri="{FF2B5EF4-FFF2-40B4-BE49-F238E27FC236}">
                  <a16:creationId xmlns:a16="http://schemas.microsoft.com/office/drawing/2014/main" id="{9653735C-9F3D-4685-A143-91D384B5A7AC}"/>
                </a:ext>
              </a:extLst>
            </p:cNvPr>
            <p:cNvSpPr>
              <a:spLocks/>
            </p:cNvSpPr>
            <p:nvPr/>
          </p:nvSpPr>
          <p:spPr bwMode="auto">
            <a:xfrm rot="-2419220">
              <a:off x="4240" y="2485"/>
              <a:ext cx="624" cy="720"/>
            </a:xfrm>
            <a:custGeom>
              <a:avLst/>
              <a:gdLst>
                <a:gd name="T0" fmla="*/ 0 w 576"/>
                <a:gd name="T1" fmla="*/ 0 h 672"/>
                <a:gd name="T2" fmla="*/ 2167 w 576"/>
                <a:gd name="T3" fmla="*/ 2839 h 672"/>
                <a:gd name="T4" fmla="*/ 5444 w 576"/>
                <a:gd name="T5" fmla="*/ 5659 h 672"/>
                <a:gd name="T6" fmla="*/ 8722 w 576"/>
                <a:gd name="T7" fmla="*/ 7766 h 672"/>
                <a:gd name="T8" fmla="*/ 13072 w 576"/>
                <a:gd name="T9" fmla="*/ 9901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672"/>
                <a:gd name="T17" fmla="*/ 576 w 576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672">
                  <a:moveTo>
                    <a:pt x="0" y="0"/>
                  </a:moveTo>
                  <a:cubicBezTo>
                    <a:pt x="28" y="64"/>
                    <a:pt x="56" y="128"/>
                    <a:pt x="96" y="192"/>
                  </a:cubicBezTo>
                  <a:cubicBezTo>
                    <a:pt x="136" y="256"/>
                    <a:pt x="192" y="328"/>
                    <a:pt x="240" y="384"/>
                  </a:cubicBezTo>
                  <a:cubicBezTo>
                    <a:pt x="288" y="440"/>
                    <a:pt x="328" y="480"/>
                    <a:pt x="384" y="528"/>
                  </a:cubicBezTo>
                  <a:cubicBezTo>
                    <a:pt x="440" y="576"/>
                    <a:pt x="544" y="648"/>
                    <a:pt x="576" y="672"/>
                  </a:cubicBezTo>
                </a:path>
              </a:pathLst>
            </a:custGeom>
            <a:noFill/>
            <a:ln w="3810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99" name="Object 15">
              <a:extLst>
                <a:ext uri="{FF2B5EF4-FFF2-40B4-BE49-F238E27FC236}">
                  <a16:creationId xmlns:a16="http://schemas.microsoft.com/office/drawing/2014/main" id="{21B19CC0-3859-4358-9C7C-EDCA69B77B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1" y="2587"/>
            <a:ext cx="31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563" name="Equation" r:id="rId6" imgW="142818" imgH="180941" progId="Equation.3">
                    <p:embed/>
                  </p:oleObj>
                </mc:Choice>
                <mc:Fallback>
                  <p:oleObj name="Equation" r:id="rId6" imgW="142818" imgH="180941" progId="Equation.3">
                    <p:embed/>
                    <p:pic>
                      <p:nvPicPr>
                        <p:cNvPr id="6199" name="Object 15">
                          <a:extLst>
                            <a:ext uri="{FF2B5EF4-FFF2-40B4-BE49-F238E27FC236}">
                              <a16:creationId xmlns:a16="http://schemas.microsoft.com/office/drawing/2014/main" id="{21B19CC0-3859-4358-9C7C-EDCA69B77B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1" y="2587"/>
                          <a:ext cx="314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4" name="Arc 16">
            <a:extLst>
              <a:ext uri="{FF2B5EF4-FFF2-40B4-BE49-F238E27FC236}">
                <a16:creationId xmlns:a16="http://schemas.microsoft.com/office/drawing/2014/main" id="{05070F64-CD61-4D5F-BF41-905BFC2CC42F}"/>
              </a:ext>
            </a:extLst>
          </p:cNvPr>
          <p:cNvSpPr>
            <a:spLocks/>
          </p:cNvSpPr>
          <p:nvPr/>
        </p:nvSpPr>
        <p:spPr bwMode="auto">
          <a:xfrm rot="-600000">
            <a:off x="6873875" y="3133725"/>
            <a:ext cx="2017713" cy="2227263"/>
          </a:xfrm>
          <a:custGeom>
            <a:avLst/>
            <a:gdLst>
              <a:gd name="T0" fmla="*/ 2147483646 w 20567"/>
              <a:gd name="T1" fmla="*/ 2147483646 h 17252"/>
              <a:gd name="T2" fmla="*/ 0 w 20567"/>
              <a:gd name="T3" fmla="*/ 2147483646 h 17252"/>
              <a:gd name="T4" fmla="*/ 2147483646 w 20567"/>
              <a:gd name="T5" fmla="*/ 0 h 17252"/>
              <a:gd name="T6" fmla="*/ 0 60000 65536"/>
              <a:gd name="T7" fmla="*/ 0 60000 65536"/>
              <a:gd name="T8" fmla="*/ 0 60000 65536"/>
              <a:gd name="T9" fmla="*/ 0 w 20567"/>
              <a:gd name="T10" fmla="*/ 0 h 17252"/>
              <a:gd name="T11" fmla="*/ 20567 w 20567"/>
              <a:gd name="T12" fmla="*/ 17252 h 172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67" h="17252" fill="none" extrusionOk="0">
                <a:moveTo>
                  <a:pt x="7569" y="17252"/>
                </a:moveTo>
                <a:cubicBezTo>
                  <a:pt x="4007" y="14567"/>
                  <a:pt x="1362" y="10846"/>
                  <a:pt x="-1" y="6599"/>
                </a:cubicBezTo>
              </a:path>
              <a:path w="20567" h="17252" stroke="0" extrusionOk="0">
                <a:moveTo>
                  <a:pt x="7569" y="17252"/>
                </a:moveTo>
                <a:cubicBezTo>
                  <a:pt x="4007" y="14567"/>
                  <a:pt x="1362" y="10846"/>
                  <a:pt x="-1" y="6599"/>
                </a:cubicBezTo>
                <a:lnTo>
                  <a:pt x="20567" y="0"/>
                </a:lnTo>
                <a:lnTo>
                  <a:pt x="7569" y="17252"/>
                </a:lnTo>
                <a:close/>
              </a:path>
            </a:pathLst>
          </a:custGeom>
          <a:noFill/>
          <a:ln w="38100">
            <a:solidFill>
              <a:srgbClr val="66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5" name="Arc 17">
            <a:extLst>
              <a:ext uri="{FF2B5EF4-FFF2-40B4-BE49-F238E27FC236}">
                <a16:creationId xmlns:a16="http://schemas.microsoft.com/office/drawing/2014/main" id="{813BADF2-A68C-4927-A453-A92A49E18DF1}"/>
              </a:ext>
            </a:extLst>
          </p:cNvPr>
          <p:cNvSpPr>
            <a:spLocks/>
          </p:cNvSpPr>
          <p:nvPr/>
        </p:nvSpPr>
        <p:spPr bwMode="auto">
          <a:xfrm rot="341329">
            <a:off x="5502275" y="2740025"/>
            <a:ext cx="2106613" cy="2433638"/>
          </a:xfrm>
          <a:custGeom>
            <a:avLst/>
            <a:gdLst>
              <a:gd name="T0" fmla="*/ 2147483646 w 19331"/>
              <a:gd name="T1" fmla="*/ 2147483646 h 18984"/>
              <a:gd name="T2" fmla="*/ 0 w 19331"/>
              <a:gd name="T3" fmla="*/ 2147483646 h 18984"/>
              <a:gd name="T4" fmla="*/ 2147483646 w 19331"/>
              <a:gd name="T5" fmla="*/ 0 h 18984"/>
              <a:gd name="T6" fmla="*/ 0 60000 65536"/>
              <a:gd name="T7" fmla="*/ 0 60000 65536"/>
              <a:gd name="T8" fmla="*/ 0 60000 65536"/>
              <a:gd name="T9" fmla="*/ 0 w 19331"/>
              <a:gd name="T10" fmla="*/ 0 h 18984"/>
              <a:gd name="T11" fmla="*/ 19331 w 19331"/>
              <a:gd name="T12" fmla="*/ 18984 h 189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31" h="18984" fill="none" extrusionOk="0">
                <a:moveTo>
                  <a:pt x="9026" y="18983"/>
                </a:moveTo>
                <a:cubicBezTo>
                  <a:pt x="5129" y="16868"/>
                  <a:pt x="1978" y="13605"/>
                  <a:pt x="0" y="9637"/>
                </a:cubicBezTo>
              </a:path>
              <a:path w="19331" h="18984" stroke="0" extrusionOk="0">
                <a:moveTo>
                  <a:pt x="9026" y="18983"/>
                </a:moveTo>
                <a:cubicBezTo>
                  <a:pt x="5129" y="16868"/>
                  <a:pt x="1978" y="13605"/>
                  <a:pt x="0" y="9637"/>
                </a:cubicBezTo>
                <a:lnTo>
                  <a:pt x="19331" y="0"/>
                </a:lnTo>
                <a:lnTo>
                  <a:pt x="9026" y="18983"/>
                </a:lnTo>
                <a:close/>
              </a:path>
            </a:pathLst>
          </a:custGeom>
          <a:noFill/>
          <a:ln w="38100">
            <a:solidFill>
              <a:srgbClr val="66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F5CAA4BD-F1C8-4407-B283-DE841F680978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3267075"/>
            <a:ext cx="847725" cy="1233488"/>
            <a:chOff x="4051" y="1585"/>
            <a:chExt cx="534" cy="777"/>
          </a:xfrm>
        </p:grpSpPr>
        <p:sp>
          <p:nvSpPr>
            <p:cNvPr id="6196" name="Text Box 19">
              <a:extLst>
                <a:ext uri="{FF2B5EF4-FFF2-40B4-BE49-F238E27FC236}">
                  <a16:creationId xmlns:a16="http://schemas.microsoft.com/office/drawing/2014/main" id="{E7227C2E-3DA5-44F9-B15D-DA0086E19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1" y="1585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FF0000"/>
                  </a:solidFill>
                </a:rPr>
                <a:t>Q</a:t>
              </a:r>
              <a:r>
                <a:rPr lang="en-US" altLang="zh-CN" sz="2800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197" name="Line 20">
              <a:extLst>
                <a:ext uri="{FF2B5EF4-FFF2-40B4-BE49-F238E27FC236}">
                  <a16:creationId xmlns:a16="http://schemas.microsoft.com/office/drawing/2014/main" id="{13D71D7C-DE27-41C8-ADDA-B8BF7037F5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1" y="1954"/>
              <a:ext cx="226" cy="408"/>
            </a:xfrm>
            <a:prstGeom prst="line">
              <a:avLst/>
            </a:prstGeom>
            <a:noFill/>
            <a:ln w="38100">
              <a:solidFill>
                <a:srgbClr val="FFCC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C07B858D-70D6-4DA9-A69B-FA0620A3A57B}"/>
              </a:ext>
            </a:extLst>
          </p:cNvPr>
          <p:cNvGrpSpPr>
            <a:grpSpLocks/>
          </p:cNvGrpSpPr>
          <p:nvPr/>
        </p:nvGrpSpPr>
        <p:grpSpPr bwMode="auto">
          <a:xfrm>
            <a:off x="7153275" y="5143500"/>
            <a:ext cx="561975" cy="1357313"/>
            <a:chOff x="4597" y="2767"/>
            <a:chExt cx="354" cy="855"/>
          </a:xfrm>
        </p:grpSpPr>
        <p:sp>
          <p:nvSpPr>
            <p:cNvPr id="6194" name="Text Box 22">
              <a:extLst>
                <a:ext uri="{FF2B5EF4-FFF2-40B4-BE49-F238E27FC236}">
                  <a16:creationId xmlns:a16="http://schemas.microsoft.com/office/drawing/2014/main" id="{3D7946FB-29BE-4B64-BA34-BE972498F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7" y="3295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FF0000"/>
                  </a:solidFill>
                </a:rPr>
                <a:t>Q</a:t>
              </a:r>
              <a:r>
                <a:rPr lang="en-US" altLang="zh-CN" sz="2800" baseline="-25000">
                  <a:solidFill>
                    <a:srgbClr val="FF0000"/>
                  </a:solidFill>
                </a:rPr>
                <a:t>2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6195" name="Line 23">
              <a:extLst>
                <a:ext uri="{FF2B5EF4-FFF2-40B4-BE49-F238E27FC236}">
                  <a16:creationId xmlns:a16="http://schemas.microsoft.com/office/drawing/2014/main" id="{8C6852A7-F8FA-465A-A454-C11617E75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1" y="2767"/>
              <a:ext cx="45" cy="585"/>
            </a:xfrm>
            <a:prstGeom prst="line">
              <a:avLst/>
            </a:prstGeom>
            <a:noFill/>
            <a:ln w="38100">
              <a:solidFill>
                <a:srgbClr val="FFCC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7432" name="Object 24">
            <a:extLst>
              <a:ext uri="{FF2B5EF4-FFF2-40B4-BE49-F238E27FC236}">
                <a16:creationId xmlns:a16="http://schemas.microsoft.com/office/drawing/2014/main" id="{7F52B222-915B-4529-AFD6-CB5ED6AC3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089400"/>
          <a:ext cx="20478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64" name="公式" r:id="rId8" imgW="2019325" imgH="876232" progId="Equation.3">
                  <p:embed/>
                </p:oleObj>
              </mc:Choice>
              <mc:Fallback>
                <p:oleObj name="公式" r:id="rId8" imgW="2019325" imgH="876232" progId="Equation.3">
                  <p:embed/>
                  <p:pic>
                    <p:nvPicPr>
                      <p:cNvPr id="17432" name="Object 24">
                        <a:extLst>
                          <a:ext uri="{FF2B5EF4-FFF2-40B4-BE49-F238E27FC236}">
                            <a16:creationId xmlns:a16="http://schemas.microsoft.com/office/drawing/2014/main" id="{7F52B222-915B-4529-AFD6-CB5ED6AC37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89400"/>
                        <a:ext cx="20478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25">
            <a:extLst>
              <a:ext uri="{FF2B5EF4-FFF2-40B4-BE49-F238E27FC236}">
                <a16:creationId xmlns:a16="http://schemas.microsoft.com/office/drawing/2014/main" id="{20BDD49D-C587-4E19-A049-A30C5651F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803900"/>
          <a:ext cx="21399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65" name="公式" r:id="rId10" imgW="2104955" imgH="876232" progId="Equation.3">
                  <p:embed/>
                </p:oleObj>
              </mc:Choice>
              <mc:Fallback>
                <p:oleObj name="公式" r:id="rId10" imgW="2104955" imgH="876232" progId="Equation.3">
                  <p:embed/>
                  <p:pic>
                    <p:nvPicPr>
                      <p:cNvPr id="17433" name="Object 25">
                        <a:extLst>
                          <a:ext uri="{FF2B5EF4-FFF2-40B4-BE49-F238E27FC236}">
                            <a16:creationId xmlns:a16="http://schemas.microsoft.com/office/drawing/2014/main" id="{20BDD49D-C587-4E19-A049-A30C5651F0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803900"/>
                        <a:ext cx="21399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6">
            <a:extLst>
              <a:ext uri="{FF2B5EF4-FFF2-40B4-BE49-F238E27FC236}">
                <a16:creationId xmlns:a16="http://schemas.microsoft.com/office/drawing/2014/main" id="{EB3074AD-2C7C-433E-B156-B59F9D7888BD}"/>
              </a:ext>
            </a:extLst>
          </p:cNvPr>
          <p:cNvGrpSpPr>
            <a:grpSpLocks/>
          </p:cNvGrpSpPr>
          <p:nvPr/>
        </p:nvGrpSpPr>
        <p:grpSpPr bwMode="auto">
          <a:xfrm>
            <a:off x="4714875" y="2955925"/>
            <a:ext cx="3960813" cy="3265488"/>
            <a:chOff x="3061" y="1434"/>
            <a:chExt cx="2495" cy="2057"/>
          </a:xfrm>
        </p:grpSpPr>
        <p:sp>
          <p:nvSpPr>
            <p:cNvPr id="6189" name="Line 27">
              <a:extLst>
                <a:ext uri="{FF2B5EF4-FFF2-40B4-BE49-F238E27FC236}">
                  <a16:creationId xmlns:a16="http://schemas.microsoft.com/office/drawing/2014/main" id="{31E6396D-E29A-497F-8539-E81EDB824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5" y="1564"/>
              <a:ext cx="9" cy="1639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90" name="Text Box 28">
              <a:extLst>
                <a:ext uri="{FF2B5EF4-FFF2-40B4-BE49-F238E27FC236}">
                  <a16:creationId xmlns:a16="http://schemas.microsoft.com/office/drawing/2014/main" id="{20A637A1-B310-463A-B934-A9F6B894E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4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p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sp>
          <p:nvSpPr>
            <p:cNvPr id="6191" name="Text Box 29">
              <a:extLst>
                <a:ext uri="{FF2B5EF4-FFF2-40B4-BE49-F238E27FC236}">
                  <a16:creationId xmlns:a16="http://schemas.microsoft.com/office/drawing/2014/main" id="{1DAE7C3B-8E94-426D-823F-BB43EE5A8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" y="320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V</a:t>
              </a:r>
            </a:p>
          </p:txBody>
        </p:sp>
        <p:sp>
          <p:nvSpPr>
            <p:cNvPr id="6192" name="Text Box 30">
              <a:extLst>
                <a:ext uri="{FF2B5EF4-FFF2-40B4-BE49-F238E27FC236}">
                  <a16:creationId xmlns:a16="http://schemas.microsoft.com/office/drawing/2014/main" id="{63605E13-3537-45FF-BC7F-F778C2C82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20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O</a:t>
              </a:r>
            </a:p>
          </p:txBody>
        </p:sp>
        <p:sp>
          <p:nvSpPr>
            <p:cNvPr id="6193" name="Line 31">
              <a:extLst>
                <a:ext uri="{FF2B5EF4-FFF2-40B4-BE49-F238E27FC236}">
                  <a16:creationId xmlns:a16="http://schemas.microsoft.com/office/drawing/2014/main" id="{0F92657C-10B4-4FD2-9938-2CC00FCCA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3203"/>
              <a:ext cx="217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2">
            <a:extLst>
              <a:ext uri="{FF2B5EF4-FFF2-40B4-BE49-F238E27FC236}">
                <a16:creationId xmlns:a16="http://schemas.microsoft.com/office/drawing/2014/main" id="{A14EC717-09F9-43BC-8A60-E86204020F41}"/>
              </a:ext>
            </a:extLst>
          </p:cNvPr>
          <p:cNvGrpSpPr>
            <a:grpSpLocks/>
          </p:cNvGrpSpPr>
          <p:nvPr/>
        </p:nvGrpSpPr>
        <p:grpSpPr bwMode="auto">
          <a:xfrm>
            <a:off x="4705350" y="3605213"/>
            <a:ext cx="1074738" cy="2566987"/>
            <a:chOff x="3055" y="1888"/>
            <a:chExt cx="677" cy="1617"/>
          </a:xfrm>
        </p:grpSpPr>
        <p:sp>
          <p:nvSpPr>
            <p:cNvPr id="6185" name="Line 33">
              <a:extLst>
                <a:ext uri="{FF2B5EF4-FFF2-40B4-BE49-F238E27FC236}">
                  <a16:creationId xmlns:a16="http://schemas.microsoft.com/office/drawing/2014/main" id="{8BE2B690-B569-4AB3-9524-23F288CDF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2069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6" name="Line 34">
              <a:extLst>
                <a:ext uri="{FF2B5EF4-FFF2-40B4-BE49-F238E27FC236}">
                  <a16:creationId xmlns:a16="http://schemas.microsoft.com/office/drawing/2014/main" id="{72E2F11B-05B2-436E-85D6-7190C5BC4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9" y="2099"/>
              <a:ext cx="0" cy="11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7" name="Text Box 35">
              <a:extLst>
                <a:ext uri="{FF2B5EF4-FFF2-40B4-BE49-F238E27FC236}">
                  <a16:creationId xmlns:a16="http://schemas.microsoft.com/office/drawing/2014/main" id="{6FB9BD97-E1F3-489C-869E-D392FB74F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217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V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6188" name="Text Box 36">
              <a:extLst>
                <a:ext uri="{FF2B5EF4-FFF2-40B4-BE49-F238E27FC236}">
                  <a16:creationId xmlns:a16="http://schemas.microsoft.com/office/drawing/2014/main" id="{1AAC8B1B-D298-4D5A-B85E-6535048BA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5" y="188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p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8" name="Group 37">
            <a:extLst>
              <a:ext uri="{FF2B5EF4-FFF2-40B4-BE49-F238E27FC236}">
                <a16:creationId xmlns:a16="http://schemas.microsoft.com/office/drawing/2014/main" id="{00AC009D-CD6C-4003-8636-DE37ECFAB154}"/>
              </a:ext>
            </a:extLst>
          </p:cNvPr>
          <p:cNvGrpSpPr>
            <a:grpSpLocks/>
          </p:cNvGrpSpPr>
          <p:nvPr/>
        </p:nvGrpSpPr>
        <p:grpSpPr bwMode="auto">
          <a:xfrm>
            <a:off x="4705350" y="3940175"/>
            <a:ext cx="2371725" cy="2232025"/>
            <a:chOff x="3055" y="2099"/>
            <a:chExt cx="1494" cy="1406"/>
          </a:xfrm>
        </p:grpSpPr>
        <p:sp>
          <p:nvSpPr>
            <p:cNvPr id="6181" name="Line 38">
              <a:extLst>
                <a:ext uri="{FF2B5EF4-FFF2-40B4-BE49-F238E27FC236}">
                  <a16:creationId xmlns:a16="http://schemas.microsoft.com/office/drawing/2014/main" id="{C7A52153-EE15-43BB-87AE-5067E1DD85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9" y="2265"/>
              <a:ext cx="1081" cy="2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39">
              <a:extLst>
                <a:ext uri="{FF2B5EF4-FFF2-40B4-BE49-F238E27FC236}">
                  <a16:creationId xmlns:a16="http://schemas.microsoft.com/office/drawing/2014/main" id="{0A8F40EF-CAAA-494A-8A42-2E42D03E9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5" y="2243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Rectangle 40">
              <a:extLst>
                <a:ext uri="{FF2B5EF4-FFF2-40B4-BE49-F238E27FC236}">
                  <a16:creationId xmlns:a16="http://schemas.microsoft.com/office/drawing/2014/main" id="{B22CBD63-2F5E-4AF6-B405-3E437EA5B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3217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V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84" name="Rectangle 41">
              <a:extLst>
                <a:ext uri="{FF2B5EF4-FFF2-40B4-BE49-F238E27FC236}">
                  <a16:creationId xmlns:a16="http://schemas.microsoft.com/office/drawing/2014/main" id="{A00CEA96-55EF-4EE7-8921-391F8BA34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2099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p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" name="Group 42">
            <a:extLst>
              <a:ext uri="{FF2B5EF4-FFF2-40B4-BE49-F238E27FC236}">
                <a16:creationId xmlns:a16="http://schemas.microsoft.com/office/drawing/2014/main" id="{09C6526F-6FEC-4C80-B5C8-D8F4CCDA8DA4}"/>
              </a:ext>
            </a:extLst>
          </p:cNvPr>
          <p:cNvGrpSpPr>
            <a:grpSpLocks/>
          </p:cNvGrpSpPr>
          <p:nvPr/>
        </p:nvGrpSpPr>
        <p:grpSpPr bwMode="auto">
          <a:xfrm>
            <a:off x="4705350" y="5189538"/>
            <a:ext cx="3306763" cy="982662"/>
            <a:chOff x="3055" y="2886"/>
            <a:chExt cx="2083" cy="619"/>
          </a:xfrm>
        </p:grpSpPr>
        <p:sp>
          <p:nvSpPr>
            <p:cNvPr id="6177" name="Line 43">
              <a:extLst>
                <a:ext uri="{FF2B5EF4-FFF2-40B4-BE49-F238E27FC236}">
                  <a16:creationId xmlns:a16="http://schemas.microsoft.com/office/drawing/2014/main" id="{9E47FB61-5582-4375-8AAB-F7FBE43C7B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9" y="3036"/>
              <a:ext cx="1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44">
              <a:extLst>
                <a:ext uri="{FF2B5EF4-FFF2-40B4-BE49-F238E27FC236}">
                  <a16:creationId xmlns:a16="http://schemas.microsoft.com/office/drawing/2014/main" id="{31B46AF4-0D89-41CF-92F2-2FD75780D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9" y="3011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Rectangle 45">
              <a:extLst>
                <a:ext uri="{FF2B5EF4-FFF2-40B4-BE49-F238E27FC236}">
                  <a16:creationId xmlns:a16="http://schemas.microsoft.com/office/drawing/2014/main" id="{2701C662-FCE8-49EC-AF38-6286F58E2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3217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V</a:t>
              </a:r>
              <a:r>
                <a:rPr lang="en-US" altLang="zh-CN" baseline="-25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180" name="Rectangle 46">
              <a:extLst>
                <a:ext uri="{FF2B5EF4-FFF2-40B4-BE49-F238E27FC236}">
                  <a16:creationId xmlns:a16="http://schemas.microsoft.com/office/drawing/2014/main" id="{383854C9-8931-4EEE-9161-33A74D020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2886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p</a:t>
              </a:r>
              <a:r>
                <a:rPr lang="en-US" altLang="zh-CN" baseline="-250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0" name="Group 47">
            <a:extLst>
              <a:ext uri="{FF2B5EF4-FFF2-40B4-BE49-F238E27FC236}">
                <a16:creationId xmlns:a16="http://schemas.microsoft.com/office/drawing/2014/main" id="{CCF9A03B-03A1-4BBD-B29F-3BBC302DFBB3}"/>
              </a:ext>
            </a:extLst>
          </p:cNvPr>
          <p:cNvGrpSpPr>
            <a:grpSpLocks/>
          </p:cNvGrpSpPr>
          <p:nvPr/>
        </p:nvGrpSpPr>
        <p:grpSpPr bwMode="auto">
          <a:xfrm>
            <a:off x="4705350" y="4829175"/>
            <a:ext cx="1866900" cy="1343025"/>
            <a:chOff x="3055" y="2659"/>
            <a:chExt cx="1176" cy="846"/>
          </a:xfrm>
        </p:grpSpPr>
        <p:sp>
          <p:nvSpPr>
            <p:cNvPr id="6173" name="Line 48">
              <a:extLst>
                <a:ext uri="{FF2B5EF4-FFF2-40B4-BE49-F238E27FC236}">
                  <a16:creationId xmlns:a16="http://schemas.microsoft.com/office/drawing/2014/main" id="{AE5D702D-3AF7-459E-B22A-596BDBEA9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2867"/>
              <a:ext cx="76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49">
              <a:extLst>
                <a:ext uri="{FF2B5EF4-FFF2-40B4-BE49-F238E27FC236}">
                  <a16:creationId xmlns:a16="http://schemas.microsoft.com/office/drawing/2014/main" id="{B6AC7BE9-CF73-41C5-9A02-A542BFFAC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" y="2867"/>
              <a:ext cx="0" cy="38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Rectangle 50">
              <a:extLst>
                <a:ext uri="{FF2B5EF4-FFF2-40B4-BE49-F238E27FC236}">
                  <a16:creationId xmlns:a16="http://schemas.microsoft.com/office/drawing/2014/main" id="{D85A0B79-F5DC-4B9B-99E1-87CD4AAE2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217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V</a:t>
              </a:r>
              <a:r>
                <a:rPr lang="en-US" altLang="zh-CN" baseline="-250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176" name="Rectangle 51">
              <a:extLst>
                <a:ext uri="{FF2B5EF4-FFF2-40B4-BE49-F238E27FC236}">
                  <a16:creationId xmlns:a16="http://schemas.microsoft.com/office/drawing/2014/main" id="{037DAB81-80BF-401C-81C9-C633823C8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2659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p</a:t>
              </a:r>
              <a:r>
                <a:rPr lang="en-US" altLang="zh-CN" baseline="-2500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17460" name="Text Box 52">
            <a:extLst>
              <a:ext uri="{FF2B5EF4-FFF2-40B4-BE49-F238E27FC236}">
                <a16:creationId xmlns:a16="http://schemas.microsoft.com/office/drawing/2014/main" id="{7426DDF9-9B2B-498C-9AD8-AAB552BC0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213100"/>
            <a:ext cx="31686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气体从高温热源吸收的热量为</a:t>
            </a:r>
          </a:p>
        </p:txBody>
      </p:sp>
      <p:sp>
        <p:nvSpPr>
          <p:cNvPr id="17461" name="Text Box 53">
            <a:extLst>
              <a:ext uri="{FF2B5EF4-FFF2-40B4-BE49-F238E27FC236}">
                <a16:creationId xmlns:a16="http://schemas.microsoft.com/office/drawing/2014/main" id="{6721463D-ACFC-473C-A2E7-8D200948B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922838"/>
            <a:ext cx="30241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气体向低温热源放出的热量为</a:t>
            </a:r>
          </a:p>
        </p:txBody>
      </p:sp>
      <p:sp>
        <p:nvSpPr>
          <p:cNvPr id="17462" name="Arc 54">
            <a:extLst>
              <a:ext uri="{FF2B5EF4-FFF2-40B4-BE49-F238E27FC236}">
                <a16:creationId xmlns:a16="http://schemas.microsoft.com/office/drawing/2014/main" id="{B13CF914-8BED-4DBF-BC2B-0DE819C65805}"/>
              </a:ext>
            </a:extLst>
          </p:cNvPr>
          <p:cNvSpPr>
            <a:spLocks/>
          </p:cNvSpPr>
          <p:nvPr/>
        </p:nvSpPr>
        <p:spPr bwMode="auto">
          <a:xfrm rot="-346902">
            <a:off x="6958013" y="2916238"/>
            <a:ext cx="1790700" cy="1841500"/>
          </a:xfrm>
          <a:custGeom>
            <a:avLst/>
            <a:gdLst>
              <a:gd name="T0" fmla="*/ 2147483646 w 18229"/>
              <a:gd name="T1" fmla="*/ 2147483646 h 14275"/>
              <a:gd name="T2" fmla="*/ 0 w 18229"/>
              <a:gd name="T3" fmla="*/ 2147483646 h 14275"/>
              <a:gd name="T4" fmla="*/ 2147483646 w 18229"/>
              <a:gd name="T5" fmla="*/ 0 h 14275"/>
              <a:gd name="T6" fmla="*/ 0 60000 65536"/>
              <a:gd name="T7" fmla="*/ 0 60000 65536"/>
              <a:gd name="T8" fmla="*/ 0 60000 65536"/>
              <a:gd name="T9" fmla="*/ 0 w 18229"/>
              <a:gd name="T10" fmla="*/ 0 h 14275"/>
              <a:gd name="T11" fmla="*/ 18229 w 18229"/>
              <a:gd name="T12" fmla="*/ 14275 h 142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29" h="14275" fill="none" extrusionOk="0">
                <a:moveTo>
                  <a:pt x="2018" y="14274"/>
                </a:moveTo>
                <a:cubicBezTo>
                  <a:pt x="1276" y="13432"/>
                  <a:pt x="602" y="12534"/>
                  <a:pt x="0" y="11587"/>
                </a:cubicBezTo>
              </a:path>
              <a:path w="18229" h="14275" stroke="0" extrusionOk="0">
                <a:moveTo>
                  <a:pt x="2018" y="14274"/>
                </a:moveTo>
                <a:cubicBezTo>
                  <a:pt x="1276" y="13432"/>
                  <a:pt x="602" y="12534"/>
                  <a:pt x="0" y="11587"/>
                </a:cubicBezTo>
                <a:lnTo>
                  <a:pt x="18229" y="0"/>
                </a:lnTo>
                <a:lnTo>
                  <a:pt x="2018" y="14274"/>
                </a:lnTo>
                <a:close/>
              </a:path>
            </a:pathLst>
          </a:custGeom>
          <a:noFill/>
          <a:ln w="57150">
            <a:solidFill>
              <a:srgbClr val="66FF33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28" name="Rectangle 56">
            <a:extLst>
              <a:ext uri="{FF2B5EF4-FFF2-40B4-BE49-F238E27FC236}">
                <a16:creationId xmlns:a16="http://schemas.microsoft.com/office/drawing/2014/main" id="{67ED2351-98EF-451C-A9C5-7073FA3BD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292225"/>
            <a:ext cx="63865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为了提高热机效率，卡诺提出一个方案：   </a:t>
            </a:r>
          </a:p>
        </p:txBody>
      </p:sp>
      <p:sp>
        <p:nvSpPr>
          <p:cNvPr id="6172" name="灯片编号占位符 1">
            <a:extLst>
              <a:ext uri="{FF2B5EF4-FFF2-40B4-BE49-F238E27FC236}">
                <a16:creationId xmlns:a16="http://schemas.microsoft.com/office/drawing/2014/main" id="{F75A1F42-9A24-40C4-8276-17B0B4D6259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ED43E8-9220-4998-AF18-1C5729F8B6AD}" type="slidenum">
              <a:rPr lang="en-US" altLang="zh-CN" b="0">
                <a:solidFill>
                  <a:srgbClr val="FF00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29" grpId="0" autoUpdateAnimBg="0"/>
      <p:bldP spid="17410" grpId="0" autoUpdateAnimBg="0"/>
      <p:bldP spid="17411" grpId="0"/>
      <p:bldP spid="17412" grpId="0"/>
      <p:bldP spid="17414" grpId="0"/>
      <p:bldP spid="17415" grpId="0"/>
      <p:bldP spid="17416" grpId="0"/>
      <p:bldP spid="17417" grpId="0"/>
      <p:bldP spid="17460" grpId="0"/>
      <p:bldP spid="17461" grpId="0"/>
      <p:bldP spid="2872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CB5E5F3C-7260-4F2D-8B8B-D576DFE39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404813"/>
            <a:ext cx="491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对 </a:t>
            </a:r>
            <a:r>
              <a:rPr lang="en-US" altLang="zh-CN" i="1">
                <a:solidFill>
                  <a:srgbClr val="FFFF00"/>
                </a:solidFill>
              </a:rPr>
              <a:t>bc</a:t>
            </a:r>
            <a:r>
              <a:rPr lang="en-US" altLang="zh-CN" i="1">
                <a:solidFill>
                  <a:schemeClr val="bg1"/>
                </a:solidFill>
                <a:latin typeface="宋体" panose="02010600030101010101" pitchFamily="2" charset="-122"/>
              </a:rPr>
              <a:t>﹑</a:t>
            </a:r>
            <a:r>
              <a:rPr lang="en-US" altLang="zh-CN" i="1">
                <a:solidFill>
                  <a:srgbClr val="FFFF00"/>
                </a:solidFill>
              </a:rPr>
              <a:t>da </a:t>
            </a:r>
            <a:r>
              <a:rPr lang="zh-CN" altLang="en-US">
                <a:solidFill>
                  <a:schemeClr val="bg1"/>
                </a:solidFill>
              </a:rPr>
              <a:t>应用绝热过程方程，则有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5CE53944-2BD8-4FE8-80E4-2794CD9C94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0450" y="1000125"/>
          <a:ext cx="2114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86" name="公式" r:id="rId4" imgW="2047767" imgH="447607" progId="Equation.3">
                  <p:embed/>
                </p:oleObj>
              </mc:Choice>
              <mc:Fallback>
                <p:oleObj name="公式" r:id="rId4" imgW="2047767" imgH="447607" progId="Equation.3">
                  <p:embed/>
                  <p:pic>
                    <p:nvPicPr>
                      <p:cNvPr id="18435" name="Object 3">
                        <a:extLst>
                          <a:ext uri="{FF2B5EF4-FFF2-40B4-BE49-F238E27FC236}">
                            <a16:creationId xmlns:a16="http://schemas.microsoft.com/office/drawing/2014/main" id="{5CE53944-2BD8-4FE8-80E4-2794CD9C94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1000125"/>
                        <a:ext cx="21145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6BAE0E4E-4152-455E-9925-89983B1334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1563" y="1643063"/>
          <a:ext cx="20764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87" name="公式" r:id="rId6" imgW="885959" imgH="190432" progId="Equation.3">
                  <p:embed/>
                </p:oleObj>
              </mc:Choice>
              <mc:Fallback>
                <p:oleObj name="公式" r:id="rId6" imgW="885959" imgH="190432" progId="Equation.3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6BAE0E4E-4152-455E-9925-89983B1334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1643063"/>
                        <a:ext cx="20764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9E85FEF8-4BE3-40A0-86A8-D4C804887D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4850" y="1160463"/>
          <a:ext cx="10731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88" name="公式" r:id="rId8" imgW="1038257" imgH="876232" progId="Equation.3">
                  <p:embed/>
                </p:oleObj>
              </mc:Choice>
              <mc:Fallback>
                <p:oleObj name="公式" r:id="rId8" imgW="1038257" imgH="876232" progId="Equation.3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9E85FEF8-4BE3-40A0-86A8-D4C804887D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850" y="1160463"/>
                        <a:ext cx="10731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0879860E-F738-42CC-BADA-2C9CA51A6B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2205038"/>
          <a:ext cx="254317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89" name="公式" r:id="rId10" imgW="2524233" imgH="876232" progId="Equation.3">
                  <p:embed/>
                </p:oleObj>
              </mc:Choice>
              <mc:Fallback>
                <p:oleObj name="公式" r:id="rId10" imgW="2524233" imgH="876232" progId="Equation.3">
                  <p:embed/>
                  <p:pic>
                    <p:nvPicPr>
                      <p:cNvPr id="18438" name="Object 6">
                        <a:extLst>
                          <a:ext uri="{FF2B5EF4-FFF2-40B4-BE49-F238E27FC236}">
                            <a16:creationId xmlns:a16="http://schemas.microsoft.com/office/drawing/2014/main" id="{0879860E-F738-42CC-BADA-2C9CA51A6B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205038"/>
                        <a:ext cx="2543175" cy="9096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>
            <a:extLst>
              <a:ext uri="{FF2B5EF4-FFF2-40B4-BE49-F238E27FC236}">
                <a16:creationId xmlns:a16="http://schemas.microsoft.com/office/drawing/2014/main" id="{6FA40F6A-2CD1-4D1D-8CE3-852445BAE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221163"/>
            <a:ext cx="8208962" cy="174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altLang="zh-CN" sz="2200" dirty="0">
                <a:solidFill>
                  <a:schemeClr val="bg1"/>
                </a:solidFill>
              </a:rPr>
              <a:t>(1) </a:t>
            </a: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理想气体可逆卡诺循环</a:t>
            </a:r>
            <a:r>
              <a:rPr lang="zh-CN" altLang="en-US" sz="2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热机效率只与</a:t>
            </a:r>
            <a:r>
              <a:rPr lang="zh-CN" altLang="en-US" sz="2200" dirty="0">
                <a:solidFill>
                  <a:schemeClr val="bg1"/>
                </a:solidFill>
                <a:latin typeface="+mn-lt"/>
                <a:ea typeface="楷体_GB2312" pitchFamily="49" charset="-122"/>
              </a:rPr>
              <a:t> </a:t>
            </a:r>
            <a:r>
              <a:rPr lang="en-US" altLang="zh-CN" sz="2200" i="1" dirty="0">
                <a:solidFill>
                  <a:srgbClr val="FFFF00"/>
                </a:solidFill>
                <a:ea typeface="楷体_GB2312" pitchFamily="49" charset="-122"/>
              </a:rPr>
              <a:t>T</a:t>
            </a:r>
            <a:r>
              <a:rPr lang="en-US" altLang="zh-CN" sz="2200" baseline="-25000" dirty="0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altLang="zh-CN" sz="2200" i="1" dirty="0">
                <a:solidFill>
                  <a:srgbClr val="FFFF00"/>
                </a:solidFill>
                <a:ea typeface="楷体_GB2312" pitchFamily="49" charset="-122"/>
              </a:rPr>
              <a:t>T</a:t>
            </a:r>
            <a:r>
              <a:rPr lang="en-US" altLang="zh-CN" sz="2200" baseline="-25000" dirty="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en-US" altLang="zh-CN" sz="2200" dirty="0">
                <a:solidFill>
                  <a:schemeClr val="bg1"/>
                </a:solidFill>
                <a:latin typeface="+mn-lt"/>
                <a:ea typeface="楷体_GB2312" pitchFamily="49" charset="-122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有关，温差越大，效率越高。提高热机高温热源的温度</a:t>
            </a:r>
            <a:r>
              <a:rPr lang="zh-CN" altLang="en-US" sz="2200" dirty="0">
                <a:solidFill>
                  <a:schemeClr val="bg1"/>
                </a:solidFill>
                <a:latin typeface="+mn-lt"/>
                <a:ea typeface="楷体_GB2312" pitchFamily="49" charset="-122"/>
              </a:rPr>
              <a:t> </a:t>
            </a:r>
            <a:r>
              <a:rPr lang="en-US" altLang="zh-CN" sz="2200" i="1" dirty="0">
                <a:solidFill>
                  <a:srgbClr val="FFFF00"/>
                </a:solidFill>
                <a:ea typeface="楷体_GB2312" pitchFamily="49" charset="-122"/>
              </a:rPr>
              <a:t>T</a:t>
            </a:r>
            <a:r>
              <a:rPr lang="en-US" altLang="zh-CN" sz="2200" baseline="-25000" dirty="0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zh-CN" altLang="en-US" sz="2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，降低低温热源的温度</a:t>
            </a:r>
            <a:r>
              <a:rPr lang="zh-CN" altLang="en-US" sz="2200" dirty="0">
                <a:solidFill>
                  <a:schemeClr val="bg1"/>
                </a:solidFill>
                <a:latin typeface="+mn-lt"/>
                <a:ea typeface="楷体_GB2312" pitchFamily="49" charset="-122"/>
              </a:rPr>
              <a:t> </a:t>
            </a:r>
            <a:r>
              <a:rPr lang="en-US" altLang="zh-CN" sz="2200" i="1" dirty="0">
                <a:solidFill>
                  <a:srgbClr val="FFFF00"/>
                </a:solidFill>
                <a:ea typeface="楷体_GB2312" pitchFamily="49" charset="-122"/>
              </a:rPr>
              <a:t>T</a:t>
            </a:r>
            <a:r>
              <a:rPr lang="en-US" altLang="zh-CN" sz="2200" baseline="-25000" dirty="0">
                <a:solidFill>
                  <a:srgbClr val="FFFF00"/>
                </a:solidFill>
                <a:ea typeface="楷体_GB2312" pitchFamily="49" charset="-122"/>
              </a:rPr>
              <a:t>2 </a:t>
            </a: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都可</a:t>
            </a:r>
            <a:r>
              <a:rPr lang="zh-CN" altLang="en-US" sz="2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以提高热机的效率。但实际中通常采用的方法是提高热机高温热源的温度</a:t>
            </a:r>
            <a:r>
              <a:rPr lang="zh-CN" altLang="en-US" sz="2200" dirty="0">
                <a:solidFill>
                  <a:schemeClr val="bg1"/>
                </a:solidFill>
                <a:latin typeface="+mn-lt"/>
                <a:ea typeface="楷体_GB2312" pitchFamily="49" charset="-122"/>
              </a:rPr>
              <a:t> </a:t>
            </a:r>
            <a:r>
              <a:rPr lang="en-US" altLang="zh-CN" sz="2200" i="1" dirty="0">
                <a:solidFill>
                  <a:srgbClr val="FFFF00"/>
                </a:solidFill>
                <a:ea typeface="楷体_GB2312" pitchFamily="49" charset="-122"/>
              </a:rPr>
              <a:t>T</a:t>
            </a:r>
            <a:r>
              <a:rPr lang="en-US" altLang="zh-CN" sz="2200" baseline="-25000" dirty="0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zh-CN" altLang="en-US" sz="22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   </a:t>
            </a: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9F864787-F4F6-4BF2-98CE-FB34B8C99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3779838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讨论</a:t>
            </a:r>
          </a:p>
        </p:txBody>
      </p:sp>
      <p:sp>
        <p:nvSpPr>
          <p:cNvPr id="18441" name="AutoShape 9">
            <a:extLst>
              <a:ext uri="{FF2B5EF4-FFF2-40B4-BE49-F238E27FC236}">
                <a16:creationId xmlns:a16="http://schemas.microsoft.com/office/drawing/2014/main" id="{D92C01B9-4FAA-44C0-8117-76C9BEC349BC}"/>
              </a:ext>
            </a:extLst>
          </p:cNvPr>
          <p:cNvSpPr>
            <a:spLocks/>
          </p:cNvSpPr>
          <p:nvPr/>
        </p:nvSpPr>
        <p:spPr bwMode="auto">
          <a:xfrm>
            <a:off x="4560888" y="1214438"/>
            <a:ext cx="214312" cy="863600"/>
          </a:xfrm>
          <a:prstGeom prst="rightBrace">
            <a:avLst>
              <a:gd name="adj1" fmla="val 47871"/>
              <a:gd name="adj2" fmla="val 48986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" name="Text Box 11">
            <a:extLst>
              <a:ext uri="{FF2B5EF4-FFF2-40B4-BE49-F238E27FC236}">
                <a16:creationId xmlns:a16="http://schemas.microsoft.com/office/drawing/2014/main" id="{5F96F32C-FFA7-4EA2-9F13-275D8E18F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3" y="28781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444" name="Text Box 12">
            <a:extLst>
              <a:ext uri="{FF2B5EF4-FFF2-40B4-BE49-F238E27FC236}">
                <a16:creationId xmlns:a16="http://schemas.microsoft.com/office/drawing/2014/main" id="{BC457DD1-6B46-48B5-B36E-0001FAFCC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2395538"/>
            <a:ext cx="326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卡诺循环热机的效率为</a:t>
            </a:r>
          </a:p>
        </p:txBody>
      </p:sp>
      <p:sp>
        <p:nvSpPr>
          <p:cNvPr id="18445" name="AutoShape 13">
            <a:extLst>
              <a:ext uri="{FF2B5EF4-FFF2-40B4-BE49-F238E27FC236}">
                <a16:creationId xmlns:a16="http://schemas.microsoft.com/office/drawing/2014/main" id="{67C57391-5503-450A-A025-81A27D818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3709988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6" name="Text Box 14">
            <a:extLst>
              <a:ext uri="{FF2B5EF4-FFF2-40B4-BE49-F238E27FC236}">
                <a16:creationId xmlns:a16="http://schemas.microsoft.com/office/drawing/2014/main" id="{5FC217F3-6CE8-4BD6-AA6F-72F02C806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999163"/>
            <a:ext cx="7053262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(2)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可逆卡诺循环热机的效率与工作物质无关</a:t>
            </a:r>
          </a:p>
        </p:txBody>
      </p:sp>
      <p:sp>
        <p:nvSpPr>
          <p:cNvPr id="18447" name="AutoShape 15">
            <a:extLst>
              <a:ext uri="{FF2B5EF4-FFF2-40B4-BE49-F238E27FC236}">
                <a16:creationId xmlns:a16="http://schemas.microsoft.com/office/drawing/2014/main" id="{179A0A23-30CD-456A-B5F7-5DC2EB33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725" y="1500188"/>
            <a:ext cx="720725" cy="215900"/>
          </a:xfrm>
          <a:prstGeom prst="rightArrow">
            <a:avLst>
              <a:gd name="adj1" fmla="val 50000"/>
              <a:gd name="adj2" fmla="val 12472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14" name="Text Box 18">
            <a:extLst>
              <a:ext uri="{FF2B5EF4-FFF2-40B4-BE49-F238E27FC236}">
                <a16:creationId xmlns:a16="http://schemas.microsoft.com/office/drawing/2014/main" id="{F03BAA8E-F1E5-4A0A-8FB4-D23E212CE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257550"/>
            <a:ext cx="75723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卡诺热机的效率仅与高、低温热源的温度比值有关。</a:t>
            </a:r>
            <a:endParaRPr lang="en-US" altLang="zh-CN" b="0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08" name="灯片编号占位符 1">
            <a:extLst>
              <a:ext uri="{FF2B5EF4-FFF2-40B4-BE49-F238E27FC236}">
                <a16:creationId xmlns:a16="http://schemas.microsoft.com/office/drawing/2014/main" id="{BFF80FA8-D3EB-4573-9694-27BD89376EA2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0671DE-E31A-4025-BE50-AC449FD31684}" type="slidenum">
              <a:rPr lang="en-US" altLang="zh-CN" b="0">
                <a:solidFill>
                  <a:srgbClr val="FF00FF"/>
                </a:solidFill>
              </a:rPr>
              <a:pPr eaLnBrk="1" hangingPunct="1"/>
              <a:t>14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4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9" grpId="0"/>
      <p:bldP spid="18440" grpId="0"/>
      <p:bldP spid="18441" grpId="0" animBg="1"/>
      <p:bldP spid="18444" grpId="0"/>
      <p:bldP spid="18445" grpId="0" animBg="1"/>
      <p:bldP spid="18446" grpId="0"/>
      <p:bldP spid="297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CA3A28F2-F083-43B6-8336-FD7BCBCB0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357188"/>
            <a:ext cx="467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2. </a:t>
            </a:r>
            <a:r>
              <a:rPr lang="zh-CN" altLang="en-US">
                <a:solidFill>
                  <a:srgbClr val="66FFFF"/>
                </a:solidFill>
              </a:rPr>
              <a:t>卡诺致冷机的致冷系数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D1A48CD7-710A-4158-84CE-3AF68DA0B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525" y="711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59E2FD"/>
                </a:solidFill>
              </a:rPr>
              <a:t>a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B4944900-ABC5-4A8B-923E-CA689FDCA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963" y="10160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59E2FD"/>
                </a:solidFill>
              </a:rPr>
              <a:t>b</a:t>
            </a:r>
          </a:p>
        </p:txBody>
      </p:sp>
      <p:sp>
        <p:nvSpPr>
          <p:cNvPr id="19461" name="Text Box 5">
            <a:extLst>
              <a:ext uri="{FF2B5EF4-FFF2-40B4-BE49-F238E27FC236}">
                <a16:creationId xmlns:a16="http://schemas.microsoft.com/office/drawing/2014/main" id="{E273611C-CD80-45AD-8E8F-D501C35E8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888" y="2406650"/>
            <a:ext cx="34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59E2FD"/>
                </a:solidFill>
              </a:rPr>
              <a:t>c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C5C947FA-04BA-42C8-AF41-E88D7D968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563" y="20066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59E2FD"/>
                </a:solidFill>
              </a:rPr>
              <a:t>d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5C2192F1-E93C-4FDE-BC91-BBA065D62A0F}"/>
              </a:ext>
            </a:extLst>
          </p:cNvPr>
          <p:cNvGrpSpPr>
            <a:grpSpLocks/>
          </p:cNvGrpSpPr>
          <p:nvPr/>
        </p:nvGrpSpPr>
        <p:grpSpPr bwMode="auto">
          <a:xfrm>
            <a:off x="5999163" y="812800"/>
            <a:ext cx="914400" cy="1066800"/>
            <a:chOff x="3821" y="784"/>
            <a:chExt cx="576" cy="672"/>
          </a:xfrm>
        </p:grpSpPr>
        <p:sp>
          <p:nvSpPr>
            <p:cNvPr id="10296" name="Freeform 8">
              <a:extLst>
                <a:ext uri="{FF2B5EF4-FFF2-40B4-BE49-F238E27FC236}">
                  <a16:creationId xmlns:a16="http://schemas.microsoft.com/office/drawing/2014/main" id="{C6174BDB-821F-41A3-AF9D-CE3E94DE35BA}"/>
                </a:ext>
              </a:extLst>
            </p:cNvPr>
            <p:cNvSpPr>
              <a:spLocks/>
            </p:cNvSpPr>
            <p:nvPr/>
          </p:nvSpPr>
          <p:spPr bwMode="auto">
            <a:xfrm rot="-2235984">
              <a:off x="3821" y="784"/>
              <a:ext cx="576" cy="672"/>
            </a:xfrm>
            <a:custGeom>
              <a:avLst/>
              <a:gdLst>
                <a:gd name="T0" fmla="*/ 0 w 576"/>
                <a:gd name="T1" fmla="*/ 0 h 672"/>
                <a:gd name="T2" fmla="*/ 96 w 576"/>
                <a:gd name="T3" fmla="*/ 192 h 672"/>
                <a:gd name="T4" fmla="*/ 240 w 576"/>
                <a:gd name="T5" fmla="*/ 384 h 672"/>
                <a:gd name="T6" fmla="*/ 384 w 576"/>
                <a:gd name="T7" fmla="*/ 528 h 672"/>
                <a:gd name="T8" fmla="*/ 576 w 576"/>
                <a:gd name="T9" fmla="*/ 672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672"/>
                <a:gd name="T17" fmla="*/ 576 w 576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672">
                  <a:moveTo>
                    <a:pt x="0" y="0"/>
                  </a:moveTo>
                  <a:cubicBezTo>
                    <a:pt x="28" y="64"/>
                    <a:pt x="56" y="128"/>
                    <a:pt x="96" y="192"/>
                  </a:cubicBezTo>
                  <a:cubicBezTo>
                    <a:pt x="136" y="256"/>
                    <a:pt x="192" y="328"/>
                    <a:pt x="240" y="384"/>
                  </a:cubicBezTo>
                  <a:cubicBezTo>
                    <a:pt x="288" y="440"/>
                    <a:pt x="328" y="480"/>
                    <a:pt x="384" y="528"/>
                  </a:cubicBezTo>
                  <a:cubicBezTo>
                    <a:pt x="440" y="576"/>
                    <a:pt x="544" y="648"/>
                    <a:pt x="576" y="672"/>
                  </a:cubicBezTo>
                </a:path>
              </a:pathLst>
            </a:custGeom>
            <a:noFill/>
            <a:ln w="3810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97" name="Object 9">
              <a:extLst>
                <a:ext uri="{FF2B5EF4-FFF2-40B4-BE49-F238E27FC236}">
                  <a16:creationId xmlns:a16="http://schemas.microsoft.com/office/drawing/2014/main" id="{4E913C09-6B53-4250-AA2E-B5BBE9DF6A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3" y="826"/>
            <a:ext cx="29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654" name="Equation" r:id="rId3" imgW="123857" imgH="180941" progId="Equation.3">
                    <p:embed/>
                  </p:oleObj>
                </mc:Choice>
                <mc:Fallback>
                  <p:oleObj name="Equation" r:id="rId3" imgW="123857" imgH="180941" progId="Equation.3">
                    <p:embed/>
                    <p:pic>
                      <p:nvPicPr>
                        <p:cNvPr id="10297" name="Object 9">
                          <a:extLst>
                            <a:ext uri="{FF2B5EF4-FFF2-40B4-BE49-F238E27FC236}">
                              <a16:creationId xmlns:a16="http://schemas.microsoft.com/office/drawing/2014/main" id="{4E913C09-6B53-4250-AA2E-B5BBE9DF6A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826"/>
                          <a:ext cx="292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D45CD231-4208-4475-9C35-407D0C4C64BB}"/>
              </a:ext>
            </a:extLst>
          </p:cNvPr>
          <p:cNvGrpSpPr>
            <a:grpSpLocks/>
          </p:cNvGrpSpPr>
          <p:nvPr/>
        </p:nvGrpSpPr>
        <p:grpSpPr bwMode="auto">
          <a:xfrm>
            <a:off x="6851650" y="2000250"/>
            <a:ext cx="990600" cy="1143000"/>
            <a:chOff x="4358" y="1532"/>
            <a:chExt cx="624" cy="720"/>
          </a:xfrm>
        </p:grpSpPr>
        <p:sp>
          <p:nvSpPr>
            <p:cNvPr id="10294" name="Freeform 11">
              <a:extLst>
                <a:ext uri="{FF2B5EF4-FFF2-40B4-BE49-F238E27FC236}">
                  <a16:creationId xmlns:a16="http://schemas.microsoft.com/office/drawing/2014/main" id="{3A0B1AA9-27F2-4061-9D8E-BAAE582EDD10}"/>
                </a:ext>
              </a:extLst>
            </p:cNvPr>
            <p:cNvSpPr>
              <a:spLocks/>
            </p:cNvSpPr>
            <p:nvPr/>
          </p:nvSpPr>
          <p:spPr bwMode="auto">
            <a:xfrm rot="-2419220">
              <a:off x="4358" y="1532"/>
              <a:ext cx="624" cy="720"/>
            </a:xfrm>
            <a:custGeom>
              <a:avLst/>
              <a:gdLst>
                <a:gd name="T0" fmla="*/ 0 w 576"/>
                <a:gd name="T1" fmla="*/ 0 h 672"/>
                <a:gd name="T2" fmla="*/ 2167 w 576"/>
                <a:gd name="T3" fmla="*/ 2839 h 672"/>
                <a:gd name="T4" fmla="*/ 5444 w 576"/>
                <a:gd name="T5" fmla="*/ 5659 h 672"/>
                <a:gd name="T6" fmla="*/ 8722 w 576"/>
                <a:gd name="T7" fmla="*/ 7766 h 672"/>
                <a:gd name="T8" fmla="*/ 13072 w 576"/>
                <a:gd name="T9" fmla="*/ 9901 h 6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672"/>
                <a:gd name="T17" fmla="*/ 576 w 576"/>
                <a:gd name="T18" fmla="*/ 672 h 6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672">
                  <a:moveTo>
                    <a:pt x="0" y="0"/>
                  </a:moveTo>
                  <a:cubicBezTo>
                    <a:pt x="28" y="64"/>
                    <a:pt x="56" y="128"/>
                    <a:pt x="96" y="192"/>
                  </a:cubicBezTo>
                  <a:cubicBezTo>
                    <a:pt x="136" y="256"/>
                    <a:pt x="192" y="328"/>
                    <a:pt x="240" y="384"/>
                  </a:cubicBezTo>
                  <a:cubicBezTo>
                    <a:pt x="288" y="440"/>
                    <a:pt x="328" y="480"/>
                    <a:pt x="384" y="528"/>
                  </a:cubicBezTo>
                  <a:cubicBezTo>
                    <a:pt x="440" y="576"/>
                    <a:pt x="544" y="648"/>
                    <a:pt x="576" y="672"/>
                  </a:cubicBezTo>
                </a:path>
              </a:pathLst>
            </a:custGeom>
            <a:noFill/>
            <a:ln w="38100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95" name="Object 12">
              <a:extLst>
                <a:ext uri="{FF2B5EF4-FFF2-40B4-BE49-F238E27FC236}">
                  <a16:creationId xmlns:a16="http://schemas.microsoft.com/office/drawing/2014/main" id="{5956AA9C-D0F4-40D1-AD4F-1E76912AD6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7" y="1656"/>
            <a:ext cx="31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655" name="Equation" r:id="rId5" imgW="142818" imgH="180941" progId="Equation.3">
                    <p:embed/>
                  </p:oleObj>
                </mc:Choice>
                <mc:Fallback>
                  <p:oleObj name="Equation" r:id="rId5" imgW="142818" imgH="180941" progId="Equation.3">
                    <p:embed/>
                    <p:pic>
                      <p:nvPicPr>
                        <p:cNvPr id="10295" name="Object 12">
                          <a:extLst>
                            <a:ext uri="{FF2B5EF4-FFF2-40B4-BE49-F238E27FC236}">
                              <a16:creationId xmlns:a16="http://schemas.microsoft.com/office/drawing/2014/main" id="{5956AA9C-D0F4-40D1-AD4F-1E76912AD6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7" y="1656"/>
                          <a:ext cx="314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9" name="Arc 13">
            <a:extLst>
              <a:ext uri="{FF2B5EF4-FFF2-40B4-BE49-F238E27FC236}">
                <a16:creationId xmlns:a16="http://schemas.microsoft.com/office/drawing/2014/main" id="{26001F77-A636-42D5-9975-1D57B428EF1D}"/>
              </a:ext>
            </a:extLst>
          </p:cNvPr>
          <p:cNvSpPr>
            <a:spLocks/>
          </p:cNvSpPr>
          <p:nvPr/>
        </p:nvSpPr>
        <p:spPr bwMode="auto">
          <a:xfrm rot="-600000">
            <a:off x="7138988" y="438150"/>
            <a:ext cx="2017712" cy="2227263"/>
          </a:xfrm>
          <a:custGeom>
            <a:avLst/>
            <a:gdLst>
              <a:gd name="T0" fmla="*/ 2147483646 w 20567"/>
              <a:gd name="T1" fmla="*/ 2147483646 h 17252"/>
              <a:gd name="T2" fmla="*/ 0 w 20567"/>
              <a:gd name="T3" fmla="*/ 2147483646 h 17252"/>
              <a:gd name="T4" fmla="*/ 2147483646 w 20567"/>
              <a:gd name="T5" fmla="*/ 0 h 17252"/>
              <a:gd name="T6" fmla="*/ 0 60000 65536"/>
              <a:gd name="T7" fmla="*/ 0 60000 65536"/>
              <a:gd name="T8" fmla="*/ 0 60000 65536"/>
              <a:gd name="T9" fmla="*/ 0 w 20567"/>
              <a:gd name="T10" fmla="*/ 0 h 17252"/>
              <a:gd name="T11" fmla="*/ 20567 w 20567"/>
              <a:gd name="T12" fmla="*/ 17252 h 172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567" h="17252" fill="none" extrusionOk="0">
                <a:moveTo>
                  <a:pt x="7569" y="17252"/>
                </a:moveTo>
                <a:cubicBezTo>
                  <a:pt x="4007" y="14567"/>
                  <a:pt x="1362" y="10846"/>
                  <a:pt x="-1" y="6599"/>
                </a:cubicBezTo>
              </a:path>
              <a:path w="20567" h="17252" stroke="0" extrusionOk="0">
                <a:moveTo>
                  <a:pt x="7569" y="17252"/>
                </a:moveTo>
                <a:cubicBezTo>
                  <a:pt x="4007" y="14567"/>
                  <a:pt x="1362" y="10846"/>
                  <a:pt x="-1" y="6599"/>
                </a:cubicBezTo>
                <a:lnTo>
                  <a:pt x="20567" y="0"/>
                </a:lnTo>
                <a:lnTo>
                  <a:pt x="7569" y="17252"/>
                </a:lnTo>
                <a:close/>
              </a:path>
            </a:pathLst>
          </a:custGeom>
          <a:noFill/>
          <a:ln w="38100">
            <a:solidFill>
              <a:srgbClr val="66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0" name="Arc 14">
            <a:extLst>
              <a:ext uri="{FF2B5EF4-FFF2-40B4-BE49-F238E27FC236}">
                <a16:creationId xmlns:a16="http://schemas.microsoft.com/office/drawing/2014/main" id="{08F3634C-B02E-44FD-BE51-C2419DB9DF02}"/>
              </a:ext>
            </a:extLst>
          </p:cNvPr>
          <p:cNvSpPr>
            <a:spLocks/>
          </p:cNvSpPr>
          <p:nvPr/>
        </p:nvSpPr>
        <p:spPr bwMode="auto">
          <a:xfrm rot="341329">
            <a:off x="5767388" y="44450"/>
            <a:ext cx="2106612" cy="2433638"/>
          </a:xfrm>
          <a:custGeom>
            <a:avLst/>
            <a:gdLst>
              <a:gd name="T0" fmla="*/ 2147483646 w 19331"/>
              <a:gd name="T1" fmla="*/ 2147483646 h 18984"/>
              <a:gd name="T2" fmla="*/ 0 w 19331"/>
              <a:gd name="T3" fmla="*/ 2147483646 h 18984"/>
              <a:gd name="T4" fmla="*/ 2147483646 w 19331"/>
              <a:gd name="T5" fmla="*/ 0 h 18984"/>
              <a:gd name="T6" fmla="*/ 0 60000 65536"/>
              <a:gd name="T7" fmla="*/ 0 60000 65536"/>
              <a:gd name="T8" fmla="*/ 0 60000 65536"/>
              <a:gd name="T9" fmla="*/ 0 w 19331"/>
              <a:gd name="T10" fmla="*/ 0 h 18984"/>
              <a:gd name="T11" fmla="*/ 19331 w 19331"/>
              <a:gd name="T12" fmla="*/ 18984 h 189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31" h="18984" fill="none" extrusionOk="0">
                <a:moveTo>
                  <a:pt x="9026" y="18983"/>
                </a:moveTo>
                <a:cubicBezTo>
                  <a:pt x="5129" y="16868"/>
                  <a:pt x="1978" y="13605"/>
                  <a:pt x="0" y="9637"/>
                </a:cubicBezTo>
              </a:path>
              <a:path w="19331" h="18984" stroke="0" extrusionOk="0">
                <a:moveTo>
                  <a:pt x="9026" y="18983"/>
                </a:moveTo>
                <a:cubicBezTo>
                  <a:pt x="5129" y="16868"/>
                  <a:pt x="1978" y="13605"/>
                  <a:pt x="0" y="9637"/>
                </a:cubicBezTo>
                <a:lnTo>
                  <a:pt x="19331" y="0"/>
                </a:lnTo>
                <a:lnTo>
                  <a:pt x="9026" y="18983"/>
                </a:lnTo>
                <a:close/>
              </a:path>
            </a:pathLst>
          </a:custGeom>
          <a:noFill/>
          <a:ln w="38100">
            <a:solidFill>
              <a:srgbClr val="66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37879184-2E6E-4A4B-B7FB-15B0D456FE09}"/>
              </a:ext>
            </a:extLst>
          </p:cNvPr>
          <p:cNvSpPr>
            <a:spLocks noChangeShapeType="1"/>
          </p:cNvSpPr>
          <p:nvPr/>
        </p:nvSpPr>
        <p:spPr bwMode="auto">
          <a:xfrm rot="720000">
            <a:off x="7164388" y="1701800"/>
            <a:ext cx="381000" cy="38100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 type="triangle" w="sm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72" name="Object 16">
            <a:extLst>
              <a:ext uri="{FF2B5EF4-FFF2-40B4-BE49-F238E27FC236}">
                <a16:creationId xmlns:a16="http://schemas.microsoft.com/office/drawing/2014/main" id="{8D96966A-04E1-4671-BFDA-2597A5A81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52625" y="908050"/>
          <a:ext cx="21193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56" name="公式" r:id="rId7" imgW="2019325" imgH="876232" progId="Equation.3">
                  <p:embed/>
                </p:oleObj>
              </mc:Choice>
              <mc:Fallback>
                <p:oleObj name="公式" r:id="rId7" imgW="2019325" imgH="876232" progId="Equation.3">
                  <p:embed/>
                  <p:pic>
                    <p:nvPicPr>
                      <p:cNvPr id="19472" name="Object 16">
                        <a:extLst>
                          <a:ext uri="{FF2B5EF4-FFF2-40B4-BE49-F238E27FC236}">
                            <a16:creationId xmlns:a16="http://schemas.microsoft.com/office/drawing/2014/main" id="{8D96966A-04E1-4671-BFDA-2597A5A81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908050"/>
                        <a:ext cx="21193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7">
            <a:extLst>
              <a:ext uri="{FF2B5EF4-FFF2-40B4-BE49-F238E27FC236}">
                <a16:creationId xmlns:a16="http://schemas.microsoft.com/office/drawing/2014/main" id="{71B2772C-6B33-4BF2-8429-F80032B415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1916113"/>
          <a:ext cx="206533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57" name="公式" r:id="rId9" imgW="2104955" imgH="876232" progId="Equation.3">
                  <p:embed/>
                </p:oleObj>
              </mc:Choice>
              <mc:Fallback>
                <p:oleObj name="公式" r:id="rId9" imgW="2104955" imgH="876232" progId="Equation.3">
                  <p:embed/>
                  <p:pic>
                    <p:nvPicPr>
                      <p:cNvPr id="19473" name="Object 17">
                        <a:extLst>
                          <a:ext uri="{FF2B5EF4-FFF2-40B4-BE49-F238E27FC236}">
                            <a16:creationId xmlns:a16="http://schemas.microsoft.com/office/drawing/2014/main" id="{71B2772C-6B33-4BF2-8429-F80032B415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916113"/>
                        <a:ext cx="206533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>
            <a:extLst>
              <a:ext uri="{FF2B5EF4-FFF2-40B4-BE49-F238E27FC236}">
                <a16:creationId xmlns:a16="http://schemas.microsoft.com/office/drawing/2014/main" id="{AA4D1B0F-0870-46AF-844B-11AB7B509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75" y="4357688"/>
          <a:ext cx="37258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58" name="公式" r:id="rId11" imgW="3705308" imgH="876232" progId="Equation.3">
                  <p:embed/>
                </p:oleObj>
              </mc:Choice>
              <mc:Fallback>
                <p:oleObj name="公式" r:id="rId11" imgW="3705308" imgH="876232" progId="Equation.3">
                  <p:embed/>
                  <p:pic>
                    <p:nvPicPr>
                      <p:cNvPr id="19474" name="Object 18">
                        <a:extLst>
                          <a:ext uri="{FF2B5EF4-FFF2-40B4-BE49-F238E27FC236}">
                            <a16:creationId xmlns:a16="http://schemas.microsoft.com/office/drawing/2014/main" id="{AA4D1B0F-0870-46AF-844B-11AB7B509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4357688"/>
                        <a:ext cx="3725863" cy="917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Text Box 19">
            <a:extLst>
              <a:ext uri="{FF2B5EF4-FFF2-40B4-BE49-F238E27FC236}">
                <a16:creationId xmlns:a16="http://schemas.microsoft.com/office/drawing/2014/main" id="{52C8503A-4DF3-4BE7-A624-C0D9D52A8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4508500"/>
            <a:ext cx="386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卡诺致冷循环的致冷系数为</a:t>
            </a:r>
          </a:p>
        </p:txBody>
      </p:sp>
      <p:graphicFrame>
        <p:nvGraphicFramePr>
          <p:cNvPr id="19476" name="Object 20">
            <a:extLst>
              <a:ext uri="{FF2B5EF4-FFF2-40B4-BE49-F238E27FC236}">
                <a16:creationId xmlns:a16="http://schemas.microsoft.com/office/drawing/2014/main" id="{D7544C64-B493-4BCB-A461-2C828B7686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3088" y="3500438"/>
          <a:ext cx="10731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659" name="公式" r:id="rId13" imgW="1038257" imgH="876232" progId="Equation.3">
                  <p:embed/>
                </p:oleObj>
              </mc:Choice>
              <mc:Fallback>
                <p:oleObj name="公式" r:id="rId13" imgW="1038257" imgH="876232" progId="Equation.3">
                  <p:embed/>
                  <p:pic>
                    <p:nvPicPr>
                      <p:cNvPr id="19476" name="Object 20">
                        <a:extLst>
                          <a:ext uri="{FF2B5EF4-FFF2-40B4-BE49-F238E27FC236}">
                            <a16:creationId xmlns:a16="http://schemas.microsoft.com/office/drawing/2014/main" id="{D7544C64-B493-4BCB-A461-2C828B7686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3500438"/>
                        <a:ext cx="10731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7" name="Text Box 21">
            <a:extLst>
              <a:ext uri="{FF2B5EF4-FFF2-40B4-BE49-F238E27FC236}">
                <a16:creationId xmlns:a16="http://schemas.microsoft.com/office/drawing/2014/main" id="{D4A3D942-3F95-4C89-BE25-105826F1C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429250"/>
            <a:ext cx="8077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defRPr/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当高温热源的温度 </a:t>
            </a:r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ea typeface="楷体_GB2312" pitchFamily="49" charset="-122"/>
              </a:rPr>
              <a:t>1 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一定时，理想气体卡诺循环的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致冷系数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只取决于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；</a:t>
            </a:r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越低，致冷系数越小。</a:t>
            </a: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A874A5C8-5BBF-4A01-BFA3-92071BBDCA03}"/>
              </a:ext>
            </a:extLst>
          </p:cNvPr>
          <p:cNvGrpSpPr>
            <a:grpSpLocks/>
          </p:cNvGrpSpPr>
          <p:nvPr/>
        </p:nvGrpSpPr>
        <p:grpSpPr bwMode="auto">
          <a:xfrm>
            <a:off x="4937125" y="307975"/>
            <a:ext cx="3960813" cy="3265488"/>
            <a:chOff x="3061" y="1434"/>
            <a:chExt cx="2495" cy="2057"/>
          </a:xfrm>
        </p:grpSpPr>
        <p:sp>
          <p:nvSpPr>
            <p:cNvPr id="10289" name="Line 25">
              <a:extLst>
                <a:ext uri="{FF2B5EF4-FFF2-40B4-BE49-F238E27FC236}">
                  <a16:creationId xmlns:a16="http://schemas.microsoft.com/office/drawing/2014/main" id="{7995CF39-9911-435C-BBF2-D4121E86D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5" y="1564"/>
              <a:ext cx="9" cy="1639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0" name="Text Box 26">
              <a:extLst>
                <a:ext uri="{FF2B5EF4-FFF2-40B4-BE49-F238E27FC236}">
                  <a16:creationId xmlns:a16="http://schemas.microsoft.com/office/drawing/2014/main" id="{BE243720-262D-48EF-A353-14B285B11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1" y="143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p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sp>
          <p:nvSpPr>
            <p:cNvPr id="10291" name="Text Box 27">
              <a:extLst>
                <a:ext uri="{FF2B5EF4-FFF2-40B4-BE49-F238E27FC236}">
                  <a16:creationId xmlns:a16="http://schemas.microsoft.com/office/drawing/2014/main" id="{29344B34-4A70-4657-B665-CBDD397B0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2" y="3203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V</a:t>
              </a:r>
            </a:p>
          </p:txBody>
        </p:sp>
        <p:sp>
          <p:nvSpPr>
            <p:cNvPr id="10292" name="Text Box 28">
              <a:extLst>
                <a:ext uri="{FF2B5EF4-FFF2-40B4-BE49-F238E27FC236}">
                  <a16:creationId xmlns:a16="http://schemas.microsoft.com/office/drawing/2014/main" id="{3DEFEFCE-6C3B-4506-A6D6-BCD81D441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320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O</a:t>
              </a:r>
            </a:p>
          </p:txBody>
        </p:sp>
        <p:sp>
          <p:nvSpPr>
            <p:cNvPr id="10293" name="Line 29">
              <a:extLst>
                <a:ext uri="{FF2B5EF4-FFF2-40B4-BE49-F238E27FC236}">
                  <a16:creationId xmlns:a16="http://schemas.microsoft.com/office/drawing/2014/main" id="{6D1CB98D-06C5-4FC5-897C-9CEA8DA22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3203"/>
              <a:ext cx="217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0">
            <a:extLst>
              <a:ext uri="{FF2B5EF4-FFF2-40B4-BE49-F238E27FC236}">
                <a16:creationId xmlns:a16="http://schemas.microsoft.com/office/drawing/2014/main" id="{D3331287-69BF-47C7-B4D9-BDD42C939E6C}"/>
              </a:ext>
            </a:extLst>
          </p:cNvPr>
          <p:cNvGrpSpPr>
            <a:grpSpLocks/>
          </p:cNvGrpSpPr>
          <p:nvPr/>
        </p:nvGrpSpPr>
        <p:grpSpPr bwMode="auto">
          <a:xfrm>
            <a:off x="4937125" y="908050"/>
            <a:ext cx="1136650" cy="2620963"/>
            <a:chOff x="3016" y="1888"/>
            <a:chExt cx="716" cy="1651"/>
          </a:xfrm>
        </p:grpSpPr>
        <p:sp>
          <p:nvSpPr>
            <p:cNvPr id="10285" name="Line 31">
              <a:extLst>
                <a:ext uri="{FF2B5EF4-FFF2-40B4-BE49-F238E27FC236}">
                  <a16:creationId xmlns:a16="http://schemas.microsoft.com/office/drawing/2014/main" id="{EEC7B0B1-4606-41C8-91E6-214B6C167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2069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Line 32">
              <a:extLst>
                <a:ext uri="{FF2B5EF4-FFF2-40B4-BE49-F238E27FC236}">
                  <a16:creationId xmlns:a16="http://schemas.microsoft.com/office/drawing/2014/main" id="{791D9679-142D-4E28-97FA-7B9541199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9" y="2099"/>
              <a:ext cx="0" cy="115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7" name="Text Box 33">
              <a:extLst>
                <a:ext uri="{FF2B5EF4-FFF2-40B4-BE49-F238E27FC236}">
                  <a16:creationId xmlns:a16="http://schemas.microsoft.com/office/drawing/2014/main" id="{B6212838-FA82-4E85-8338-67437594E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25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V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0288" name="Text Box 34">
              <a:extLst>
                <a:ext uri="{FF2B5EF4-FFF2-40B4-BE49-F238E27FC236}">
                  <a16:creationId xmlns:a16="http://schemas.microsoft.com/office/drawing/2014/main" id="{5473037E-7113-43BA-A58B-90E7C4EB9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188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p</a:t>
              </a:r>
              <a:r>
                <a:rPr lang="en-US" altLang="zh-CN" baseline="-250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" name="Group 35">
            <a:extLst>
              <a:ext uri="{FF2B5EF4-FFF2-40B4-BE49-F238E27FC236}">
                <a16:creationId xmlns:a16="http://schemas.microsoft.com/office/drawing/2014/main" id="{C4279F0E-17E0-49BD-AF5E-E9AEC6E9B99F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179638"/>
            <a:ext cx="1928813" cy="1349375"/>
            <a:chOff x="3016" y="2659"/>
            <a:chExt cx="1215" cy="850"/>
          </a:xfrm>
        </p:grpSpPr>
        <p:sp>
          <p:nvSpPr>
            <p:cNvPr id="10281" name="Line 36">
              <a:extLst>
                <a:ext uri="{FF2B5EF4-FFF2-40B4-BE49-F238E27FC236}">
                  <a16:creationId xmlns:a16="http://schemas.microsoft.com/office/drawing/2014/main" id="{A72F6426-6A6D-4EF6-BA95-BF3E7766C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2867"/>
              <a:ext cx="76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2" name="Line 37">
              <a:extLst>
                <a:ext uri="{FF2B5EF4-FFF2-40B4-BE49-F238E27FC236}">
                  <a16:creationId xmlns:a16="http://schemas.microsoft.com/office/drawing/2014/main" id="{61009955-E11C-4D5D-9FC1-72668C6C61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7" y="2867"/>
              <a:ext cx="0" cy="38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Rectangle 38">
              <a:extLst>
                <a:ext uri="{FF2B5EF4-FFF2-40B4-BE49-F238E27FC236}">
                  <a16:creationId xmlns:a16="http://schemas.microsoft.com/office/drawing/2014/main" id="{8893693C-CEAE-4182-9BD7-479C6E0A5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22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V</a:t>
              </a:r>
              <a:r>
                <a:rPr lang="en-US" altLang="zh-CN" baseline="-2500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0284" name="Rectangle 39">
              <a:extLst>
                <a:ext uri="{FF2B5EF4-FFF2-40B4-BE49-F238E27FC236}">
                  <a16:creationId xmlns:a16="http://schemas.microsoft.com/office/drawing/2014/main" id="{4E4AECBE-4ABB-4636-872A-3758B067B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659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p</a:t>
              </a:r>
              <a:r>
                <a:rPr lang="en-US" altLang="zh-CN" baseline="-2500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7" name="Group 40">
            <a:extLst>
              <a:ext uri="{FF2B5EF4-FFF2-40B4-BE49-F238E27FC236}">
                <a16:creationId xmlns:a16="http://schemas.microsoft.com/office/drawing/2014/main" id="{A19FF022-3B24-4F8C-A541-38F60E6C898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492375"/>
            <a:ext cx="3368675" cy="1036638"/>
            <a:chOff x="3016" y="2886"/>
            <a:chExt cx="2122" cy="653"/>
          </a:xfrm>
        </p:grpSpPr>
        <p:sp>
          <p:nvSpPr>
            <p:cNvPr id="10277" name="Line 41">
              <a:extLst>
                <a:ext uri="{FF2B5EF4-FFF2-40B4-BE49-F238E27FC236}">
                  <a16:creationId xmlns:a16="http://schemas.microsoft.com/office/drawing/2014/main" id="{E7F81FF7-5C37-4102-8E83-6D358C79F1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9" y="3036"/>
              <a:ext cx="1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Line 42">
              <a:extLst>
                <a:ext uri="{FF2B5EF4-FFF2-40B4-BE49-F238E27FC236}">
                  <a16:creationId xmlns:a16="http://schemas.microsoft.com/office/drawing/2014/main" id="{AEB79B89-B9B3-48AC-B9BB-EAF89528AA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9" y="3011"/>
              <a:ext cx="0" cy="24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9" name="Rectangle 43">
              <a:extLst>
                <a:ext uri="{FF2B5EF4-FFF2-40B4-BE49-F238E27FC236}">
                  <a16:creationId xmlns:a16="http://schemas.microsoft.com/office/drawing/2014/main" id="{AC92BBB3-A132-4F9C-A495-7638CA79F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3251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V</a:t>
              </a:r>
              <a:r>
                <a:rPr lang="en-US" altLang="zh-CN" baseline="-25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0280" name="Rectangle 44">
              <a:extLst>
                <a:ext uri="{FF2B5EF4-FFF2-40B4-BE49-F238E27FC236}">
                  <a16:creationId xmlns:a16="http://schemas.microsoft.com/office/drawing/2014/main" id="{23D123DE-EE92-4154-8387-11062B2C0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886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p</a:t>
              </a:r>
              <a:r>
                <a:rPr lang="en-US" altLang="zh-CN" baseline="-2500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8" name="Group 45">
            <a:extLst>
              <a:ext uri="{FF2B5EF4-FFF2-40B4-BE49-F238E27FC236}">
                <a16:creationId xmlns:a16="http://schemas.microsoft.com/office/drawing/2014/main" id="{B31D15C7-6B62-449E-BF0C-B11E4DC4E327}"/>
              </a:ext>
            </a:extLst>
          </p:cNvPr>
          <p:cNvGrpSpPr>
            <a:grpSpLocks/>
          </p:cNvGrpSpPr>
          <p:nvPr/>
        </p:nvGrpSpPr>
        <p:grpSpPr bwMode="auto">
          <a:xfrm>
            <a:off x="4951413" y="1268413"/>
            <a:ext cx="2433637" cy="2260600"/>
            <a:chOff x="3016" y="2099"/>
            <a:chExt cx="1533" cy="1424"/>
          </a:xfrm>
        </p:grpSpPr>
        <p:sp>
          <p:nvSpPr>
            <p:cNvPr id="10273" name="Line 46">
              <a:extLst>
                <a:ext uri="{FF2B5EF4-FFF2-40B4-BE49-F238E27FC236}">
                  <a16:creationId xmlns:a16="http://schemas.microsoft.com/office/drawing/2014/main" id="{BB286C73-A97E-47D1-97BD-DA82F7B301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9" y="2265"/>
              <a:ext cx="1081" cy="2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Line 47">
              <a:extLst>
                <a:ext uri="{FF2B5EF4-FFF2-40B4-BE49-F238E27FC236}">
                  <a16:creationId xmlns:a16="http://schemas.microsoft.com/office/drawing/2014/main" id="{49060705-4845-4BD7-B55E-6FC33E72D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5" y="2243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Rectangle 48">
              <a:extLst>
                <a:ext uri="{FF2B5EF4-FFF2-40B4-BE49-F238E27FC236}">
                  <a16:creationId xmlns:a16="http://schemas.microsoft.com/office/drawing/2014/main" id="{ED241EF6-76A7-4723-B6C2-F27D10FE4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" y="3235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V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276" name="Rectangle 49">
              <a:extLst>
                <a:ext uri="{FF2B5EF4-FFF2-40B4-BE49-F238E27FC236}">
                  <a16:creationId xmlns:a16="http://schemas.microsoft.com/office/drawing/2014/main" id="{37A1DA14-4F3F-4327-893D-E942900E6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099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p</a:t>
              </a:r>
              <a:r>
                <a:rPr lang="en-US" altLang="zh-CN" baseline="-250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" name="Group 50">
            <a:extLst>
              <a:ext uri="{FF2B5EF4-FFF2-40B4-BE49-F238E27FC236}">
                <a16:creationId xmlns:a16="http://schemas.microsoft.com/office/drawing/2014/main" id="{D96313BC-5DD5-4466-877B-E1C748484F39}"/>
              </a:ext>
            </a:extLst>
          </p:cNvPr>
          <p:cNvGrpSpPr>
            <a:grpSpLocks/>
          </p:cNvGrpSpPr>
          <p:nvPr/>
        </p:nvGrpSpPr>
        <p:grpSpPr bwMode="auto">
          <a:xfrm>
            <a:off x="7439025" y="2428875"/>
            <a:ext cx="561975" cy="1447800"/>
            <a:chOff x="4728" y="1394"/>
            <a:chExt cx="354" cy="912"/>
          </a:xfrm>
        </p:grpSpPr>
        <p:sp>
          <p:nvSpPr>
            <p:cNvPr id="10271" name="Text Box 51">
              <a:extLst>
                <a:ext uri="{FF2B5EF4-FFF2-40B4-BE49-F238E27FC236}">
                  <a16:creationId xmlns:a16="http://schemas.microsoft.com/office/drawing/2014/main" id="{422D1C93-17FA-4B00-8563-CFBE0A0A2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8" y="1979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FF0000"/>
                  </a:solidFill>
                </a:rPr>
                <a:t>Q</a:t>
              </a:r>
              <a:r>
                <a:rPr lang="en-US" altLang="zh-CN" sz="2800" baseline="-25000">
                  <a:solidFill>
                    <a:srgbClr val="FF0000"/>
                  </a:solidFill>
                </a:rPr>
                <a:t>2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10272" name="Line 52">
              <a:extLst>
                <a:ext uri="{FF2B5EF4-FFF2-40B4-BE49-F238E27FC236}">
                  <a16:creationId xmlns:a16="http://schemas.microsoft.com/office/drawing/2014/main" id="{2FFB392B-D404-4173-A5BD-2A9C2E671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6" y="1394"/>
              <a:ext cx="91" cy="726"/>
            </a:xfrm>
            <a:prstGeom prst="line">
              <a:avLst/>
            </a:prstGeom>
            <a:noFill/>
            <a:ln w="38100">
              <a:solidFill>
                <a:srgbClr val="FFCCFF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53">
            <a:extLst>
              <a:ext uri="{FF2B5EF4-FFF2-40B4-BE49-F238E27FC236}">
                <a16:creationId xmlns:a16="http://schemas.microsoft.com/office/drawing/2014/main" id="{9370C5AE-5E63-4004-A763-8D23220576AC}"/>
              </a:ext>
            </a:extLst>
          </p:cNvPr>
          <p:cNvGrpSpPr>
            <a:grpSpLocks/>
          </p:cNvGrpSpPr>
          <p:nvPr/>
        </p:nvGrpSpPr>
        <p:grpSpPr bwMode="auto">
          <a:xfrm>
            <a:off x="6564313" y="549275"/>
            <a:ext cx="820737" cy="1152525"/>
            <a:chOff x="2154" y="1660"/>
            <a:chExt cx="517" cy="726"/>
          </a:xfrm>
        </p:grpSpPr>
        <p:sp>
          <p:nvSpPr>
            <p:cNvPr id="10269" name="Text Box 54">
              <a:extLst>
                <a:ext uri="{FF2B5EF4-FFF2-40B4-BE49-F238E27FC236}">
                  <a16:creationId xmlns:a16="http://schemas.microsoft.com/office/drawing/2014/main" id="{19B25079-6967-41AD-9DE5-7FDCF1506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7" y="1660"/>
              <a:ext cx="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FF0000"/>
                  </a:solidFill>
                </a:rPr>
                <a:t>Q</a:t>
              </a:r>
              <a:r>
                <a:rPr lang="en-US" altLang="zh-CN" sz="2800" baseline="-250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270" name="Line 55">
              <a:extLst>
                <a:ext uri="{FF2B5EF4-FFF2-40B4-BE49-F238E27FC236}">
                  <a16:creationId xmlns:a16="http://schemas.microsoft.com/office/drawing/2014/main" id="{DEF335DD-5428-4A74-B3C0-6FEE89B614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54" y="1978"/>
              <a:ext cx="226" cy="408"/>
            </a:xfrm>
            <a:prstGeom prst="line">
              <a:avLst/>
            </a:prstGeom>
            <a:noFill/>
            <a:ln w="38100">
              <a:solidFill>
                <a:srgbClr val="FFCCFF"/>
              </a:solidFill>
              <a:round/>
              <a:headEnd type="triangle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12" name="Text Box 56">
            <a:extLst>
              <a:ext uri="{FF2B5EF4-FFF2-40B4-BE49-F238E27FC236}">
                <a16:creationId xmlns:a16="http://schemas.microsoft.com/office/drawing/2014/main" id="{AD5BA4C6-5927-4ECD-880C-B747D88E5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852738"/>
            <a:ext cx="496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由 </a:t>
            </a:r>
            <a:r>
              <a:rPr lang="en-US" altLang="zh-CN" i="1">
                <a:solidFill>
                  <a:srgbClr val="FFFF00"/>
                </a:solidFill>
              </a:rPr>
              <a:t>bc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﹑</a:t>
            </a:r>
            <a:r>
              <a:rPr lang="en-US" altLang="zh-CN" i="1">
                <a:solidFill>
                  <a:srgbClr val="FFFF00"/>
                </a:solidFill>
              </a:rPr>
              <a:t>da </a:t>
            </a:r>
            <a:r>
              <a:rPr lang="zh-CN" altLang="en-US">
                <a:solidFill>
                  <a:schemeClr val="bg1"/>
                </a:solidFill>
              </a:rPr>
              <a:t>绝热过程方程，有</a:t>
            </a:r>
          </a:p>
        </p:txBody>
      </p:sp>
      <p:sp>
        <p:nvSpPr>
          <p:cNvPr id="10266" name="灯片编号占位符 1">
            <a:extLst>
              <a:ext uri="{FF2B5EF4-FFF2-40B4-BE49-F238E27FC236}">
                <a16:creationId xmlns:a16="http://schemas.microsoft.com/office/drawing/2014/main" id="{E04B3379-A3FF-43E4-A1D3-4692A9990FC4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306FB9-1853-4746-A6F5-5C4F8E6D5725}" type="slidenum">
              <a:rPr lang="en-US" altLang="zh-CN" b="0">
                <a:solidFill>
                  <a:srgbClr val="FF00FF"/>
                </a:solidFill>
              </a:rPr>
              <a:pPr eaLnBrk="1" hangingPunct="1"/>
              <a:t>15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  <p:sp>
        <p:nvSpPr>
          <p:cNvPr id="14365" name="矩形 57">
            <a:extLst>
              <a:ext uri="{FF2B5EF4-FFF2-40B4-BE49-F238E27FC236}">
                <a16:creationId xmlns:a16="http://schemas.microsoft.com/office/drawing/2014/main" id="{F8B233F5-6C31-4123-A244-AE1DFBE7D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109663"/>
            <a:ext cx="1071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放热：</a:t>
            </a:r>
          </a:p>
        </p:txBody>
      </p:sp>
      <p:sp>
        <p:nvSpPr>
          <p:cNvPr id="14366" name="矩形 58">
            <a:extLst>
              <a:ext uri="{FF2B5EF4-FFF2-40B4-BE49-F238E27FC236}">
                <a16:creationId xmlns:a16="http://schemas.microsoft.com/office/drawing/2014/main" id="{76F492F7-F176-4640-A996-9C517A31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2109788"/>
            <a:ext cx="1071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吸热：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  <p:bldP spid="19459" grpId="0"/>
      <p:bldP spid="19460" grpId="0"/>
      <p:bldP spid="19461" grpId="0"/>
      <p:bldP spid="19462" grpId="0"/>
      <p:bldP spid="19475" grpId="0" autoUpdateAnimBg="0"/>
      <p:bldP spid="19477" grpId="0"/>
      <p:bldP spid="19512" grpId="0"/>
      <p:bldP spid="14365" grpId="0"/>
      <p:bldP spid="143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5E6637B0-1FD3-42A5-93D0-AF03BD33B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1081088"/>
            <a:ext cx="8221662" cy="1347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在温度分别为 </a:t>
            </a:r>
            <a:r>
              <a:rPr lang="en-US" altLang="zh-CN" i="1" dirty="0">
                <a:solidFill>
                  <a:srgbClr val="FFFF00"/>
                </a:solidFill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</a:rPr>
              <a:t>1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与</a:t>
            </a:r>
            <a:r>
              <a:rPr lang="zh-CN" altLang="en-US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altLang="zh-CN" i="1" dirty="0">
                <a:solidFill>
                  <a:srgbClr val="FFFF00"/>
                </a:solidFill>
                <a:latin typeface="+mn-lt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latin typeface="+mn-lt"/>
              </a:rPr>
              <a:t>2 </a:t>
            </a:r>
            <a:r>
              <a:rPr lang="zh-CN" altLang="en-US" dirty="0">
                <a:solidFill>
                  <a:schemeClr val="bg1"/>
                </a:solidFill>
              </a:rPr>
              <a:t>的两个给定热源之间工作的一切可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1"/>
                </a:solidFill>
              </a:rPr>
              <a:t>    逆热机，其效率相同，都等于理想气体可逆卡诺热机的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1"/>
                </a:solidFill>
              </a:rPr>
              <a:t>    效率，即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EAFC2525-D362-429E-B002-E44A47723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09575"/>
            <a:ext cx="2635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</a:rPr>
              <a:t>二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</a:rPr>
              <a:t>卡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诺定理 </a:t>
            </a: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34551AD8-CB6C-44BC-A40B-6CD3CCD7D3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0388" y="2071688"/>
          <a:ext cx="254317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68" name="公式" r:id="rId3" imgW="2524233" imgH="876232" progId="Equation.3">
                  <p:embed/>
                </p:oleObj>
              </mc:Choice>
              <mc:Fallback>
                <p:oleObj name="公式" r:id="rId3" imgW="2524233" imgH="876232" progId="Equation.3">
                  <p:embed/>
                  <p:pic>
                    <p:nvPicPr>
                      <p:cNvPr id="20484" name="Object 4">
                        <a:extLst>
                          <a:ext uri="{FF2B5EF4-FFF2-40B4-BE49-F238E27FC236}">
                            <a16:creationId xmlns:a16="http://schemas.microsoft.com/office/drawing/2014/main" id="{34551AD8-CB6C-44BC-A40B-6CD3CCD7D3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8" y="2071688"/>
                        <a:ext cx="254317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>
            <a:extLst>
              <a:ext uri="{FF2B5EF4-FFF2-40B4-BE49-F238E27FC236}">
                <a16:creationId xmlns:a16="http://schemas.microsoft.com/office/drawing/2014/main" id="{56955FCB-A5A0-4E62-86A8-DB0DF72E7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8" y="3103563"/>
            <a:ext cx="8132762" cy="89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2. </a:t>
            </a:r>
            <a:r>
              <a:rPr lang="zh-CN" altLang="en-US">
                <a:solidFill>
                  <a:schemeClr val="bg1"/>
                </a:solidFill>
              </a:rPr>
              <a:t>在相同的高、低温热源之间工作的一切不可逆热机，其  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效率都不可能大于可逆热机的效率。 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11AFFF59-CD22-42AE-B688-5B6ABFD84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4071938"/>
            <a:ext cx="175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说明</a:t>
            </a:r>
          </a:p>
        </p:txBody>
      </p:sp>
      <p:sp>
        <p:nvSpPr>
          <p:cNvPr id="20487" name="AutoShape 7">
            <a:extLst>
              <a:ext uri="{FF2B5EF4-FFF2-40B4-BE49-F238E27FC236}">
                <a16:creationId xmlns:a16="http://schemas.microsoft.com/office/drawing/2014/main" id="{5FD09B94-39EE-448C-9704-E87199EA5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000500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F4B2EB36-D7E7-4E14-8C98-932F3E20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648200"/>
            <a:ext cx="78676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 (1)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提高热机效率的途径：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增加温差 ；要尽可能地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减少热 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机循环的不可逆性（减少摩擦、漏气、散热等耗散因</a:t>
            </a:r>
            <a:endParaRPr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素 ）以提高热机效率。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D1051822-D0EB-4E9C-9101-11652F132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972175"/>
            <a:ext cx="5786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卡诺定理给出了热机效率的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极限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11274" name="灯片编号占位符 1">
            <a:extLst>
              <a:ext uri="{FF2B5EF4-FFF2-40B4-BE49-F238E27FC236}">
                <a16:creationId xmlns:a16="http://schemas.microsoft.com/office/drawing/2014/main" id="{E38E7233-A3B5-44B9-BEFE-847CE67C358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0707BF2-A701-463B-9D09-3EDD53AF1BE3}" type="slidenum">
              <a:rPr lang="en-US" altLang="zh-CN" b="0">
                <a:solidFill>
                  <a:srgbClr val="FF00FF"/>
                </a:solidFill>
              </a:rPr>
              <a:pPr eaLnBrk="1" hangingPunct="1"/>
              <a:t>16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/>
      <p:bldP spid="20485" grpId="0"/>
      <p:bldP spid="20486" grpId="0"/>
      <p:bldP spid="20487" grpId="0" animBg="1"/>
      <p:bldP spid="20488" grpId="0"/>
      <p:bldP spid="204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3" name="Rectangle 13">
            <a:extLst>
              <a:ext uri="{FF2B5EF4-FFF2-40B4-BE49-F238E27FC236}">
                <a16:creationId xmlns:a16="http://schemas.microsoft.com/office/drawing/2014/main" id="{EECADD6B-0755-4295-8B67-05FE82DC9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938" y="1751013"/>
            <a:ext cx="1960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式中       表示</a:t>
            </a:r>
          </a:p>
        </p:txBody>
      </p:sp>
      <p:sp>
        <p:nvSpPr>
          <p:cNvPr id="40970" name="Rectangle 10">
            <a:extLst>
              <a:ext uri="{FF2B5EF4-FFF2-40B4-BE49-F238E27FC236}">
                <a16:creationId xmlns:a16="http://schemas.microsoft.com/office/drawing/2014/main" id="{7A6C02C6-FEFC-425C-9B8B-EB2C111C6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913" y="2422525"/>
            <a:ext cx="74390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热机循环中工作物向外放出的热量</a:t>
            </a:r>
            <a:r>
              <a:rPr lang="en-GB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绝对值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，    表示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从各热源吸收的热量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绝对值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372CDDD2-BDBF-46AD-A49C-CCA926BAA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33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例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1D7A28A4-BD33-4B93-BD88-61F334148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349250"/>
            <a:ext cx="761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下列各说法中确切的说法是：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AE6592DF-D28B-4D8F-8008-B057FA327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981075"/>
            <a:ext cx="7967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 </a:t>
            </a:r>
            <a:r>
              <a:rPr lang="zh-CN" altLang="en-US">
                <a:solidFill>
                  <a:schemeClr val="bg1"/>
                </a:solidFill>
              </a:rPr>
              <a:t>其他热机的效率都小于卡诺热机的效率。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7B83E47B-B214-43F0-9372-D79A43BDE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1751013"/>
            <a:ext cx="538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 </a:t>
            </a:r>
            <a:r>
              <a:rPr lang="zh-CN" altLang="en-US">
                <a:solidFill>
                  <a:schemeClr val="bg1"/>
                </a:solidFill>
              </a:rPr>
              <a:t>热机的效率都可表示为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DF29F157-DEB4-4157-9855-4CB87A99E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963" y="3632200"/>
            <a:ext cx="709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(3)  </a:t>
            </a:r>
            <a:r>
              <a:rPr lang="zh-CN" altLang="en-US">
                <a:solidFill>
                  <a:schemeClr val="bg1"/>
                </a:solidFill>
              </a:rPr>
              <a:t>热机的效率都可表示为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7CF58C31-AA2E-45B8-BF59-5F3AC6518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5014913"/>
            <a:ext cx="75422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</a:rPr>
              <a:t>(4)  </a:t>
            </a:r>
            <a:r>
              <a:rPr lang="zh-CN" altLang="en-US">
                <a:solidFill>
                  <a:schemeClr val="bg1"/>
                </a:solidFill>
              </a:rPr>
              <a:t>其他热机在每一循环中对外作的净功一定小于卡诺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       热机在每一循环中对外作的净功。</a:t>
            </a:r>
          </a:p>
        </p:txBody>
      </p:sp>
      <p:graphicFrame>
        <p:nvGraphicFramePr>
          <p:cNvPr id="40971" name="Object 11">
            <a:extLst>
              <a:ext uri="{FF2B5EF4-FFF2-40B4-BE49-F238E27FC236}">
                <a16:creationId xmlns:a16="http://schemas.microsoft.com/office/drawing/2014/main" id="{595281EC-FCA1-48C0-840A-9F8F3F991D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2950" y="1719263"/>
          <a:ext cx="4857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02" name="公式" r:id="rId3" imgW="161778" imgH="180941" progId="Equation.3">
                  <p:embed/>
                </p:oleObj>
              </mc:Choice>
              <mc:Fallback>
                <p:oleObj name="公式" r:id="rId3" imgW="161778" imgH="180941" progId="Equation.3">
                  <p:embed/>
                  <p:pic>
                    <p:nvPicPr>
                      <p:cNvPr id="40971" name="Object 11">
                        <a:extLst>
                          <a:ext uri="{FF2B5EF4-FFF2-40B4-BE49-F238E27FC236}">
                            <a16:creationId xmlns:a16="http://schemas.microsoft.com/office/drawing/2014/main" id="{595281EC-FCA1-48C0-840A-9F8F3F991D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719263"/>
                        <a:ext cx="4857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>
            <a:extLst>
              <a:ext uri="{FF2B5EF4-FFF2-40B4-BE49-F238E27FC236}">
                <a16:creationId xmlns:a16="http://schemas.microsoft.com/office/drawing/2014/main" id="{E4DE3AD6-893D-421A-8D5E-170ACC7D7E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8975" y="1468438"/>
          <a:ext cx="1573213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03" name="公式" r:id="rId5" imgW="618978" imgH="390661" progId="Equation.3">
                  <p:embed/>
                </p:oleObj>
              </mc:Choice>
              <mc:Fallback>
                <p:oleObj name="公式" r:id="rId5" imgW="618978" imgH="390661" progId="Equation.3">
                  <p:embed/>
                  <p:pic>
                    <p:nvPicPr>
                      <p:cNvPr id="40972" name="Object 12">
                        <a:extLst>
                          <a:ext uri="{FF2B5EF4-FFF2-40B4-BE49-F238E27FC236}">
                            <a16:creationId xmlns:a16="http://schemas.microsoft.com/office/drawing/2014/main" id="{E4DE3AD6-893D-421A-8D5E-170ACC7D7E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1468438"/>
                        <a:ext cx="1573213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>
            <a:extLst>
              <a:ext uri="{FF2B5EF4-FFF2-40B4-BE49-F238E27FC236}">
                <a16:creationId xmlns:a16="http://schemas.microsoft.com/office/drawing/2014/main" id="{6120AA04-9606-491C-AA57-3AB01ACB2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5188" y="2408238"/>
          <a:ext cx="4254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04" name="公式" r:id="rId7" imgW="142818" imgH="180941" progId="Equation.3">
                  <p:embed/>
                </p:oleObj>
              </mc:Choice>
              <mc:Fallback>
                <p:oleObj name="公式" r:id="rId7" imgW="142818" imgH="180941" progId="Equation.3">
                  <p:embed/>
                  <p:pic>
                    <p:nvPicPr>
                      <p:cNvPr id="40974" name="Object 14">
                        <a:extLst>
                          <a:ext uri="{FF2B5EF4-FFF2-40B4-BE49-F238E27FC236}">
                            <a16:creationId xmlns:a16="http://schemas.microsoft.com/office/drawing/2014/main" id="{6120AA04-9606-491C-AA57-3AB01ACB25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2408238"/>
                        <a:ext cx="4254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>
            <a:extLst>
              <a:ext uri="{FF2B5EF4-FFF2-40B4-BE49-F238E27FC236}">
                <a16:creationId xmlns:a16="http://schemas.microsoft.com/office/drawing/2014/main" id="{9B89D936-9B49-46C6-8376-492B7EBF10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2638" y="3357563"/>
          <a:ext cx="14795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05" name="公式" r:id="rId9" imgW="581057" imgH="390661" progId="Equation.3">
                  <p:embed/>
                </p:oleObj>
              </mc:Choice>
              <mc:Fallback>
                <p:oleObj name="公式" r:id="rId9" imgW="581057" imgH="390661" progId="Equation.3">
                  <p:embed/>
                  <p:pic>
                    <p:nvPicPr>
                      <p:cNvPr id="40976" name="Object 16">
                        <a:extLst>
                          <a:ext uri="{FF2B5EF4-FFF2-40B4-BE49-F238E27FC236}">
                            <a16:creationId xmlns:a16="http://schemas.microsoft.com/office/drawing/2014/main" id="{9B89D936-9B49-46C6-8376-492B7EBF1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3357563"/>
                        <a:ext cx="147955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Object 17">
            <a:extLst>
              <a:ext uri="{FF2B5EF4-FFF2-40B4-BE49-F238E27FC236}">
                <a16:creationId xmlns:a16="http://schemas.microsoft.com/office/drawing/2014/main" id="{2FDA22BD-F91B-4E3A-BA1C-2DCA0157B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2938" y="3578225"/>
          <a:ext cx="3952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06" name="公式" r:id="rId11" imgW="123857" imgH="180941" progId="Equation.3">
                  <p:embed/>
                </p:oleObj>
              </mc:Choice>
              <mc:Fallback>
                <p:oleObj name="公式" r:id="rId11" imgW="123857" imgH="180941" progId="Equation.3">
                  <p:embed/>
                  <p:pic>
                    <p:nvPicPr>
                      <p:cNvPr id="40977" name="Object 17">
                        <a:extLst>
                          <a:ext uri="{FF2B5EF4-FFF2-40B4-BE49-F238E27FC236}">
                            <a16:creationId xmlns:a16="http://schemas.microsoft.com/office/drawing/2014/main" id="{2FDA22BD-F91B-4E3A-BA1C-2DCA0157BA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3578225"/>
                        <a:ext cx="3952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Rectangle 18">
            <a:extLst>
              <a:ext uri="{FF2B5EF4-FFF2-40B4-BE49-F238E27FC236}">
                <a16:creationId xmlns:a16="http://schemas.microsoft.com/office/drawing/2014/main" id="{35E97D48-6BAE-4DF1-A21E-DA15D8815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413" y="3609975"/>
            <a:ext cx="2671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式中      为低温</a:t>
            </a:r>
          </a:p>
        </p:txBody>
      </p:sp>
      <p:sp>
        <p:nvSpPr>
          <p:cNvPr id="40980" name="Text Box 20">
            <a:extLst>
              <a:ext uri="{FF2B5EF4-FFF2-40B4-BE49-F238E27FC236}">
                <a16:creationId xmlns:a16="http://schemas.microsoft.com/office/drawing/2014/main" id="{685FFD25-F485-40A8-A79C-EEECB4CBF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388" y="4343400"/>
            <a:ext cx="232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热源温度，</a:t>
            </a:r>
          </a:p>
        </p:txBody>
      </p:sp>
      <p:sp>
        <p:nvSpPr>
          <p:cNvPr id="40981" name="Text Box 21">
            <a:extLst>
              <a:ext uri="{FF2B5EF4-FFF2-40B4-BE49-F238E27FC236}">
                <a16:creationId xmlns:a16="http://schemas.microsoft.com/office/drawing/2014/main" id="{759B8CF0-ED22-49FB-954A-EB1D0F5A9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4359275"/>
            <a:ext cx="432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为高温热源温度。</a:t>
            </a:r>
          </a:p>
        </p:txBody>
      </p:sp>
      <p:graphicFrame>
        <p:nvGraphicFramePr>
          <p:cNvPr id="40982" name="Object 22">
            <a:extLst>
              <a:ext uri="{FF2B5EF4-FFF2-40B4-BE49-F238E27FC236}">
                <a16:creationId xmlns:a16="http://schemas.microsoft.com/office/drawing/2014/main" id="{0D1FB8FA-DAC9-467D-8A2E-9DE3600B67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4343400"/>
          <a:ext cx="3635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707" name="公式" r:id="rId13" imgW="114376" imgH="180941" progId="Equation.3">
                  <p:embed/>
                </p:oleObj>
              </mc:Choice>
              <mc:Fallback>
                <p:oleObj name="公式" r:id="rId13" imgW="114376" imgH="180941" progId="Equation.3">
                  <p:embed/>
                  <p:pic>
                    <p:nvPicPr>
                      <p:cNvPr id="40982" name="Object 22">
                        <a:extLst>
                          <a:ext uri="{FF2B5EF4-FFF2-40B4-BE49-F238E27FC236}">
                            <a16:creationId xmlns:a16="http://schemas.microsoft.com/office/drawing/2014/main" id="{0D1FB8FA-DAC9-467D-8A2E-9DE3600B67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343400"/>
                        <a:ext cx="3635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任意多边形 73">
            <a:extLst>
              <a:ext uri="{FF2B5EF4-FFF2-40B4-BE49-F238E27FC236}">
                <a16:creationId xmlns:a16="http://schemas.microsoft.com/office/drawing/2014/main" id="{9715BD86-FBF8-4417-B145-3F5EB8DDD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643063"/>
            <a:ext cx="1317625" cy="881062"/>
          </a:xfrm>
          <a:custGeom>
            <a:avLst/>
            <a:gdLst>
              <a:gd name="T0" fmla="*/ 0 w 1317072"/>
              <a:gd name="T1" fmla="*/ 464587 h 880845"/>
              <a:gd name="T2" fmla="*/ 254646 w 1317072"/>
              <a:gd name="T3" fmla="*/ 794023 h 880845"/>
              <a:gd name="T4" fmla="*/ 407432 w 1317072"/>
              <a:gd name="T5" fmla="*/ 861600 h 880845"/>
              <a:gd name="T6" fmla="*/ 568709 w 1317072"/>
              <a:gd name="T7" fmla="*/ 743342 h 880845"/>
              <a:gd name="T8" fmla="*/ 1332643 w 1317072"/>
              <a:gd name="T9" fmla="*/ 0 h 8808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7072"/>
              <a:gd name="T16" fmla="*/ 0 h 880845"/>
              <a:gd name="T17" fmla="*/ 1317072 w 1317072"/>
              <a:gd name="T18" fmla="*/ 880845 h 8808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7072" h="880845">
                <a:moveTo>
                  <a:pt x="0" y="461395"/>
                </a:moveTo>
                <a:cubicBezTo>
                  <a:pt x="92279" y="592123"/>
                  <a:pt x="184558" y="722852"/>
                  <a:pt x="251670" y="788566"/>
                </a:cubicBezTo>
                <a:cubicBezTo>
                  <a:pt x="318782" y="854280"/>
                  <a:pt x="350940" y="864067"/>
                  <a:pt x="402672" y="855678"/>
                </a:cubicBezTo>
                <a:cubicBezTo>
                  <a:pt x="454404" y="847289"/>
                  <a:pt x="409663" y="880845"/>
                  <a:pt x="562063" y="738232"/>
                </a:cubicBezTo>
                <a:cubicBezTo>
                  <a:pt x="714463" y="595619"/>
                  <a:pt x="1015767" y="297809"/>
                  <a:pt x="1317072" y="0"/>
                </a:cubicBezTo>
              </a:path>
            </a:pathLst>
          </a:cu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8" name="灯片编号占位符 1">
            <a:extLst>
              <a:ext uri="{FF2B5EF4-FFF2-40B4-BE49-F238E27FC236}">
                <a16:creationId xmlns:a16="http://schemas.microsoft.com/office/drawing/2014/main" id="{224D2F74-4C5E-4725-80D6-33A2B946BD0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F5536A-D5F6-4614-B133-C9968B10FB68}" type="slidenum">
              <a:rPr lang="en-US" altLang="zh-CN" b="0">
                <a:solidFill>
                  <a:srgbClr val="FF00FF"/>
                </a:solidFill>
              </a:rPr>
              <a:pPr eaLnBrk="1" hangingPunct="1"/>
              <a:t>17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3" grpId="0"/>
      <p:bldP spid="40970" grpId="0"/>
      <p:bldP spid="40962" grpId="0"/>
      <p:bldP spid="40963" grpId="0"/>
      <p:bldP spid="40964" grpId="0"/>
      <p:bldP spid="40965" grpId="0"/>
      <p:bldP spid="40966" grpId="0"/>
      <p:bldP spid="40967" grpId="0"/>
      <p:bldP spid="40978" grpId="0"/>
      <p:bldP spid="40980" grpId="0"/>
      <p:bldP spid="409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60">
            <a:extLst>
              <a:ext uri="{FF2B5EF4-FFF2-40B4-BE49-F238E27FC236}">
                <a16:creationId xmlns:a16="http://schemas.microsoft.com/office/drawing/2014/main" id="{4ACDD331-3BD2-460A-BCE6-BF3F5AA89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345" y="379512"/>
            <a:ext cx="359963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  <a:ea typeface="仿宋_GB2312"/>
                <a:cs typeface="仿宋_GB2312"/>
              </a:rPr>
              <a:t>回顾：</a:t>
            </a:r>
            <a:r>
              <a:rPr lang="zh-CN" altLang="en-US" dirty="0">
                <a:solidFill>
                  <a:schemeClr val="bg1"/>
                </a:solidFill>
                <a:ea typeface="仿宋_GB2312"/>
                <a:cs typeface="仿宋_GB2312"/>
              </a:rPr>
              <a:t>循环过程</a:t>
            </a:r>
          </a:p>
        </p:txBody>
      </p:sp>
      <p:sp>
        <p:nvSpPr>
          <p:cNvPr id="3" name="Rectangle 161">
            <a:extLst>
              <a:ext uri="{FF2B5EF4-FFF2-40B4-BE49-F238E27FC236}">
                <a16:creationId xmlns:a16="http://schemas.microsoft.com/office/drawing/2014/main" id="{E67C0B71-94E1-4D71-89D2-73B9D9860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847" y="4460198"/>
            <a:ext cx="196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仿宋_GB2312"/>
                <a:cs typeface="仿宋_GB2312"/>
              </a:rPr>
              <a:t>热机效率：</a:t>
            </a:r>
          </a:p>
        </p:txBody>
      </p:sp>
      <p:sp>
        <p:nvSpPr>
          <p:cNvPr id="4" name="Text Box 163">
            <a:extLst>
              <a:ext uri="{FF2B5EF4-FFF2-40B4-BE49-F238E27FC236}">
                <a16:creationId xmlns:a16="http://schemas.microsoft.com/office/drawing/2014/main" id="{9F287A58-5AB9-43C6-80D0-E5B8E7E43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174" y="5944716"/>
            <a:ext cx="179278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仿宋_GB2312"/>
                <a:cs typeface="仿宋_GB2312"/>
              </a:rPr>
              <a:t>致冷系数：　</a:t>
            </a:r>
          </a:p>
        </p:txBody>
      </p:sp>
      <p:graphicFrame>
        <p:nvGraphicFramePr>
          <p:cNvPr id="5" name="Object 165">
            <a:extLst>
              <a:ext uri="{FF2B5EF4-FFF2-40B4-BE49-F238E27FC236}">
                <a16:creationId xmlns:a16="http://schemas.microsoft.com/office/drawing/2014/main" id="{6ED16DA1-5BE6-44E4-BFBA-F44643749F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064781"/>
              </p:ext>
            </p:extLst>
          </p:nvPr>
        </p:nvGraphicFramePr>
        <p:xfrm>
          <a:off x="4890368" y="4285084"/>
          <a:ext cx="1193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27" name="公式" r:id="rId3" imgW="1152633" imgH="762034" progId="Equation.3">
                  <p:embed/>
                </p:oleObj>
              </mc:Choice>
              <mc:Fallback>
                <p:oleObj name="公式" r:id="rId3" imgW="1152633" imgH="762034" progId="Equation.3">
                  <p:embed/>
                  <p:pic>
                    <p:nvPicPr>
                      <p:cNvPr id="19463" name="Object 165">
                        <a:extLst>
                          <a:ext uri="{FF2B5EF4-FFF2-40B4-BE49-F238E27FC236}">
                            <a16:creationId xmlns:a16="http://schemas.microsoft.com/office/drawing/2014/main" id="{FBFADE1C-2174-451A-AE2C-68C1E5926E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0368" y="4285084"/>
                        <a:ext cx="11938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6">
            <a:extLst>
              <a:ext uri="{FF2B5EF4-FFF2-40B4-BE49-F238E27FC236}">
                <a16:creationId xmlns:a16="http://schemas.microsoft.com/office/drawing/2014/main" id="{49451B2A-1AAD-4E38-B1E4-913F547398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738387"/>
              </p:ext>
            </p:extLst>
          </p:nvPr>
        </p:nvGraphicFramePr>
        <p:xfrm>
          <a:off x="4026768" y="4285084"/>
          <a:ext cx="83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28" name="公式" r:id="rId5" imgW="800024" imgH="762034" progId="Equation.3">
                  <p:embed/>
                </p:oleObj>
              </mc:Choice>
              <mc:Fallback>
                <p:oleObj name="公式" r:id="rId5" imgW="800024" imgH="762034" progId="Equation.3">
                  <p:embed/>
                  <p:pic>
                    <p:nvPicPr>
                      <p:cNvPr id="19464" name="Object 166">
                        <a:extLst>
                          <a:ext uri="{FF2B5EF4-FFF2-40B4-BE49-F238E27FC236}">
                            <a16:creationId xmlns:a16="http://schemas.microsoft.com/office/drawing/2014/main" id="{ABA5510B-A750-4DCE-AF83-4171354D60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768" y="4285084"/>
                        <a:ext cx="838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9">
            <a:extLst>
              <a:ext uri="{FF2B5EF4-FFF2-40B4-BE49-F238E27FC236}">
                <a16:creationId xmlns:a16="http://schemas.microsoft.com/office/drawing/2014/main" id="{5798C622-F978-4293-9E4E-9A42B0B689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949584"/>
              </p:ext>
            </p:extLst>
          </p:nvPr>
        </p:nvGraphicFramePr>
        <p:xfrm>
          <a:off x="5053781" y="5798901"/>
          <a:ext cx="1371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29" name="公式" r:id="rId7" imgW="1333373" imgH="762034" progId="Equation.3">
                  <p:embed/>
                </p:oleObj>
              </mc:Choice>
              <mc:Fallback>
                <p:oleObj name="公式" r:id="rId7" imgW="1333373" imgH="762034" progId="Equation.3">
                  <p:embed/>
                  <p:pic>
                    <p:nvPicPr>
                      <p:cNvPr id="19467" name="Object 169">
                        <a:extLst>
                          <a:ext uri="{FF2B5EF4-FFF2-40B4-BE49-F238E27FC236}">
                            <a16:creationId xmlns:a16="http://schemas.microsoft.com/office/drawing/2014/main" id="{F9F8420E-5794-42F4-83C0-8D65917165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781" y="5798901"/>
                        <a:ext cx="1371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0">
            <a:extLst>
              <a:ext uri="{FF2B5EF4-FFF2-40B4-BE49-F238E27FC236}">
                <a16:creationId xmlns:a16="http://schemas.microsoft.com/office/drawing/2014/main" id="{3C53DD61-9A09-4C53-BFFA-A0D95D4B19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477305"/>
              </p:ext>
            </p:extLst>
          </p:nvPr>
        </p:nvGraphicFramePr>
        <p:xfrm>
          <a:off x="4067944" y="5803663"/>
          <a:ext cx="977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30" name="公式" r:id="rId9" imgW="942841" imgH="752543" progId="Equation.3">
                  <p:embed/>
                </p:oleObj>
              </mc:Choice>
              <mc:Fallback>
                <p:oleObj name="公式" r:id="rId9" imgW="942841" imgH="752543" progId="Equation.3">
                  <p:embed/>
                  <p:pic>
                    <p:nvPicPr>
                      <p:cNvPr id="19468" name="Object 170">
                        <a:extLst>
                          <a:ext uri="{FF2B5EF4-FFF2-40B4-BE49-F238E27FC236}">
                            <a16:creationId xmlns:a16="http://schemas.microsoft.com/office/drawing/2014/main" id="{FF85720C-D3A9-4BD9-AF2A-D66F9DF67E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803663"/>
                        <a:ext cx="977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3CA9E87E-1552-41A1-8AEF-72C9787DD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860" y="836712"/>
            <a:ext cx="7993063" cy="96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如果系统（</a:t>
            </a:r>
            <a:r>
              <a:rPr lang="zh-CN" altLang="en-US" dirty="0">
                <a:solidFill>
                  <a:srgbClr val="FFFF00"/>
                </a:solidFill>
                <a:latin typeface="Arial" panose="020B0604020202020204" pitchFamily="34" charset="0"/>
              </a:rPr>
              <a:t>工质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）的状态经历一系列的变化后，又回到初始状态，称系统经历了一个循环过程（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P-V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：闭合曲线）</a:t>
            </a: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E323A217-65C9-45D3-860E-801049FB7C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31835"/>
              </p:ext>
            </p:extLst>
          </p:nvPr>
        </p:nvGraphicFramePr>
        <p:xfrm>
          <a:off x="2915816" y="1909911"/>
          <a:ext cx="10048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31" name="公式" r:id="rId11" imgW="971588" imgH="266666" progId="Equation.3">
                  <p:embed/>
                </p:oleObj>
              </mc:Choice>
              <mc:Fallback>
                <p:oleObj name="公式" r:id="rId11" imgW="971588" imgH="266666" progId="Equation.3">
                  <p:embed/>
                  <p:pic>
                    <p:nvPicPr>
                      <p:cNvPr id="32774" name="Object 2">
                        <a:extLst>
                          <a:ext uri="{FF2B5EF4-FFF2-40B4-BE49-F238E27FC236}">
                            <a16:creationId xmlns:a16="http://schemas.microsoft.com/office/drawing/2014/main" id="{BC52AC96-9ED5-4147-9F55-26B0ADEFAB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909911"/>
                        <a:ext cx="100488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>
            <a:extLst>
              <a:ext uri="{FF2B5EF4-FFF2-40B4-BE49-F238E27FC236}">
                <a16:creationId xmlns:a16="http://schemas.microsoft.com/office/drawing/2014/main" id="{726DC215-8019-4D46-9CF0-322FAD644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60" y="1844824"/>
            <a:ext cx="2571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内能的变化：</a:t>
            </a:r>
            <a:endParaRPr lang="zh-CN" altLang="en-US" sz="3600" b="0" dirty="0">
              <a:solidFill>
                <a:srgbClr val="66FFFF"/>
              </a:solidFill>
            </a:endParaRP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36F862AB-1512-4DED-9B47-280BBAF789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186605"/>
              </p:ext>
            </p:extLst>
          </p:nvPr>
        </p:nvGraphicFramePr>
        <p:xfrm>
          <a:off x="2167706" y="2984414"/>
          <a:ext cx="42576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32" name="公式" r:id="rId13" imgW="4257618" imgH="533332" progId="Equation.3">
                  <p:embed/>
                </p:oleObj>
              </mc:Choice>
              <mc:Fallback>
                <p:oleObj name="公式" r:id="rId13" imgW="4257618" imgH="533332" progId="Equation.3">
                  <p:embed/>
                  <p:pic>
                    <p:nvPicPr>
                      <p:cNvPr id="32775" name="Object 3">
                        <a:extLst>
                          <a:ext uri="{FF2B5EF4-FFF2-40B4-BE49-F238E27FC236}">
                            <a16:creationId xmlns:a16="http://schemas.microsoft.com/office/drawing/2014/main" id="{C5C9EEC2-DBB8-4816-BFE7-CECBD4A3A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706" y="2984414"/>
                        <a:ext cx="42576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>
            <a:extLst>
              <a:ext uri="{FF2B5EF4-FFF2-40B4-BE49-F238E27FC236}">
                <a16:creationId xmlns:a16="http://schemas.microsoft.com/office/drawing/2014/main" id="{F10335CD-1EEC-4677-A0FB-14EFC311D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60" y="2420888"/>
            <a:ext cx="4929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系统（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工质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）对外所作的</a:t>
            </a:r>
            <a:r>
              <a:rPr lang="zh-CN" altLang="en-US" dirty="0">
                <a:solidFill>
                  <a:srgbClr val="FFFF00"/>
                </a:solidFill>
                <a:ea typeface="楷体_GB2312" pitchFamily="49" charset="-122"/>
              </a:rPr>
              <a:t>净功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：</a:t>
            </a:r>
            <a:endParaRPr lang="zh-CN" altLang="en-US" sz="3600" b="0" dirty="0">
              <a:solidFill>
                <a:schemeClr val="bg1"/>
              </a:solidFill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65D853F-7B82-4B35-9706-5644ACC44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735" y="3650314"/>
            <a:ext cx="511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正循环（热机循环）：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0996B67A-787B-495E-B41D-2F24B5C33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447359"/>
              </p:ext>
            </p:extLst>
          </p:nvPr>
        </p:nvGraphicFramePr>
        <p:xfrm>
          <a:off x="4139952" y="3683625"/>
          <a:ext cx="16367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833" name="公式" r:id="rId15" imgW="1600353" imgH="371373" progId="Equation.3">
                  <p:embed/>
                </p:oleObj>
              </mc:Choice>
              <mc:Fallback>
                <p:oleObj name="公式" r:id="rId15" imgW="1600353" imgH="371373" progId="Equation.3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id="{ACC26CED-CAF9-4FF4-93EE-18B694C41B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683625"/>
                        <a:ext cx="16367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>
            <a:extLst>
              <a:ext uri="{FF2B5EF4-FFF2-40B4-BE49-F238E27FC236}">
                <a16:creationId xmlns:a16="http://schemas.microsoft.com/office/drawing/2014/main" id="{76A26C1C-3CDE-4ABF-9206-3D957EAA8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76" y="5204048"/>
            <a:ext cx="511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逆循环（制冷循环）：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CDCA4293-36A4-4A8F-A401-B4E79AF6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893" y="3645024"/>
            <a:ext cx="286759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系统对外作正功</a:t>
            </a:r>
            <a:endParaRPr lang="zh-CN" altLang="en-US" dirty="0">
              <a:solidFill>
                <a:srgbClr val="66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4">
                <a:extLst>
                  <a:ext uri="{FF2B5EF4-FFF2-40B4-BE49-F238E27FC236}">
                    <a16:creationId xmlns:a16="http://schemas.microsoft.com/office/drawing/2014/main" id="{E940C4C0-0876-4F09-9F65-2D69359F5BC5}"/>
                  </a:ext>
                </a:extLst>
              </p:cNvPr>
              <p:cNvSpPr txBox="1"/>
              <p:nvPr/>
            </p:nvSpPr>
            <p:spPr bwMode="auto">
              <a:xfrm>
                <a:off x="3817074" y="5157192"/>
                <a:ext cx="2339102" cy="70638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3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3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3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30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sz="30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0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8" name="Object 4">
                <a:extLst>
                  <a:ext uri="{FF2B5EF4-FFF2-40B4-BE49-F238E27FC236}">
                    <a16:creationId xmlns:a16="http://schemas.microsoft.com/office/drawing/2014/main" id="{E940C4C0-0876-4F09-9F65-2D69359F5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7074" y="5157192"/>
                <a:ext cx="2339102" cy="70638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29">
            <a:extLst>
              <a:ext uri="{FF2B5EF4-FFF2-40B4-BE49-F238E27FC236}">
                <a16:creationId xmlns:a16="http://schemas.microsoft.com/office/drawing/2014/main" id="{3D4244EE-0CD3-4E33-A502-8265E84AB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330" y="5229200"/>
            <a:ext cx="29871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外界对系统作正功</a:t>
            </a:r>
            <a:endParaRPr lang="zh-CN" altLang="en-US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7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11" grpId="0"/>
      <p:bldP spid="13" grpId="0"/>
      <p:bldP spid="14" grpId="0" autoUpdateAnimBg="0"/>
      <p:bldP spid="16" grpId="0" autoUpdateAnimBg="0"/>
      <p:bldP spid="17" grpId="0" autoUpdateAnimBg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DC92528C-3A4E-403C-9B73-4ABE3895D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63" y="63500"/>
            <a:ext cx="53451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3200">
                <a:solidFill>
                  <a:srgbClr val="00FF00"/>
                </a:solidFill>
                <a:ea typeface="黑体" panose="02010609060101010101" pitchFamily="49" charset="-122"/>
              </a:rPr>
              <a:t>11.9  </a:t>
            </a:r>
            <a:r>
              <a:rPr lang="zh-CN" altLang="en-US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热力学第二定律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826B1936-E697-4DDF-A440-86EBE9202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642938"/>
            <a:ext cx="4337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热力学第二定律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DD31C786-74D7-4C92-A826-CCEF7CED2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1155700"/>
            <a:ext cx="409416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循环过程中，</a:t>
            </a:r>
            <a:r>
              <a:rPr lang="en-US" altLang="zh-CN" b="0" i="1">
                <a:solidFill>
                  <a:srgbClr val="FFFF00"/>
                </a:solidFill>
              </a:rPr>
              <a:t>Q</a:t>
            </a:r>
            <a:r>
              <a:rPr lang="en-US" altLang="zh-CN" b="0" baseline="-25000">
                <a:solidFill>
                  <a:srgbClr val="FFFF00"/>
                </a:solidFill>
              </a:rPr>
              <a:t>1 </a:t>
            </a:r>
            <a:r>
              <a:rPr lang="en-US" altLang="zh-CN" b="0">
                <a:solidFill>
                  <a:srgbClr val="FFFF00"/>
                </a:solidFill>
              </a:rPr>
              <a:t>- </a:t>
            </a:r>
            <a:r>
              <a:rPr lang="en-US" altLang="zh-CN" b="0" i="1">
                <a:solidFill>
                  <a:srgbClr val="FFFF00"/>
                </a:solidFill>
              </a:rPr>
              <a:t>Q</a:t>
            </a:r>
            <a:r>
              <a:rPr lang="en-US" altLang="zh-CN" b="0" baseline="-25000">
                <a:solidFill>
                  <a:srgbClr val="FFFF00"/>
                </a:solidFill>
              </a:rPr>
              <a:t>2 </a:t>
            </a:r>
            <a:r>
              <a:rPr lang="en-US" altLang="zh-CN" b="0">
                <a:solidFill>
                  <a:srgbClr val="FFFF00"/>
                </a:solidFill>
              </a:rPr>
              <a:t>= </a:t>
            </a:r>
            <a:r>
              <a:rPr lang="en-US" altLang="zh-CN" b="0" i="1">
                <a:solidFill>
                  <a:srgbClr val="FFFF00"/>
                </a:solidFill>
              </a:rPr>
              <a:t>A</a:t>
            </a:r>
            <a:endParaRPr lang="zh-CN" altLang="en-US" b="0">
              <a:solidFill>
                <a:srgbClr val="FFFF0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CD25DAE5-5419-49DE-B3A0-C5F50A86E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286000"/>
            <a:ext cx="1752600" cy="457200"/>
          </a:xfrm>
          <a:prstGeom prst="rect">
            <a:avLst/>
          </a:prstGeom>
          <a:solidFill>
            <a:srgbClr val="FFCC00"/>
          </a:solidFill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" name="Rectangle 9">
            <a:extLst>
              <a:ext uri="{FF2B5EF4-FFF2-40B4-BE49-F238E27FC236}">
                <a16:creationId xmlns:a16="http://schemas.microsoft.com/office/drawing/2014/main" id="{0AA3AF44-26CD-4646-9851-114FE3E90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962400"/>
            <a:ext cx="1752600" cy="457200"/>
          </a:xfrm>
          <a:prstGeom prst="rect">
            <a:avLst/>
          </a:prstGeom>
          <a:solidFill>
            <a:srgbClr val="808080"/>
          </a:solidFill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" name="Oval 10">
            <a:extLst>
              <a:ext uri="{FF2B5EF4-FFF2-40B4-BE49-F238E27FC236}">
                <a16:creationId xmlns:a16="http://schemas.microsoft.com/office/drawing/2014/main" id="{8BA70C7F-DC58-476B-A41C-E13F4F677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971800"/>
            <a:ext cx="838200" cy="838200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" name="AutoShape 11">
            <a:extLst>
              <a:ext uri="{FF2B5EF4-FFF2-40B4-BE49-F238E27FC236}">
                <a16:creationId xmlns:a16="http://schemas.microsoft.com/office/drawing/2014/main" id="{CA953E43-8F37-47E5-B607-6216D995E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667000"/>
            <a:ext cx="533400" cy="685800"/>
          </a:xfrm>
          <a:prstGeom prst="downArrow">
            <a:avLst>
              <a:gd name="adj1" fmla="val 50000"/>
              <a:gd name="adj2" fmla="val 32143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" name="AutoShape 12">
            <a:extLst>
              <a:ext uri="{FF2B5EF4-FFF2-40B4-BE49-F238E27FC236}">
                <a16:creationId xmlns:a16="http://schemas.microsoft.com/office/drawing/2014/main" id="{7DF4522D-64DE-4FC5-9815-1359AFD8667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239000" y="3048000"/>
            <a:ext cx="533400" cy="685800"/>
          </a:xfrm>
          <a:prstGeom prst="downArrow">
            <a:avLst>
              <a:gd name="adj1" fmla="val 50000"/>
              <a:gd name="adj2" fmla="val 32143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2" name="Object 66">
            <a:extLst>
              <a:ext uri="{FF2B5EF4-FFF2-40B4-BE49-F238E27FC236}">
                <a16:creationId xmlns:a16="http://schemas.microsoft.com/office/drawing/2014/main" id="{592DD6DB-3928-40C4-B354-CB0CA5D69909}"/>
              </a:ext>
            </a:extLst>
          </p:cNvPr>
          <p:cNvGraphicFramePr>
            <a:graphicFrameLocks/>
          </p:cNvGraphicFramePr>
          <p:nvPr/>
        </p:nvGraphicFramePr>
        <p:xfrm>
          <a:off x="6526213" y="2714625"/>
          <a:ext cx="4032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83" name="Equation" r:id="rId4" imgW="152298" imgH="190432" progId="Equation.3">
                  <p:embed/>
                </p:oleObj>
              </mc:Choice>
              <mc:Fallback>
                <p:oleObj name="Equation" r:id="rId4" imgW="152298" imgH="190432" progId="Equation.3">
                  <p:embed/>
                  <p:pic>
                    <p:nvPicPr>
                      <p:cNvPr id="92" name="Object 66">
                        <a:extLst>
                          <a:ext uri="{FF2B5EF4-FFF2-40B4-BE49-F238E27FC236}">
                            <a16:creationId xmlns:a16="http://schemas.microsoft.com/office/drawing/2014/main" id="{592DD6DB-3928-40C4-B354-CB0CA5D6990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3" y="2714625"/>
                        <a:ext cx="4032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67">
            <a:extLst>
              <a:ext uri="{FF2B5EF4-FFF2-40B4-BE49-F238E27FC236}">
                <a16:creationId xmlns:a16="http://schemas.microsoft.com/office/drawing/2014/main" id="{AC29C876-40E9-4AD8-A9D5-5CC1D98E2CA8}"/>
              </a:ext>
            </a:extLst>
          </p:cNvPr>
          <p:cNvGraphicFramePr>
            <a:graphicFrameLocks/>
          </p:cNvGraphicFramePr>
          <p:nvPr/>
        </p:nvGraphicFramePr>
        <p:xfrm>
          <a:off x="7858125" y="3143250"/>
          <a:ext cx="10445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84" name="公式" r:id="rId6" imgW="495427" imgH="190432" progId="Equation.3">
                  <p:embed/>
                </p:oleObj>
              </mc:Choice>
              <mc:Fallback>
                <p:oleObj name="公式" r:id="rId6" imgW="495427" imgH="190432" progId="Equation.3">
                  <p:embed/>
                  <p:pic>
                    <p:nvPicPr>
                      <p:cNvPr id="93" name="Object 67">
                        <a:extLst>
                          <a:ext uri="{FF2B5EF4-FFF2-40B4-BE49-F238E27FC236}">
                            <a16:creationId xmlns:a16="http://schemas.microsoft.com/office/drawing/2014/main" id="{AC29C876-40E9-4AD8-A9D5-5CC1D98E2CA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5" y="3143250"/>
                        <a:ext cx="10445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68">
            <a:extLst>
              <a:ext uri="{FF2B5EF4-FFF2-40B4-BE49-F238E27FC236}">
                <a16:creationId xmlns:a16="http://schemas.microsoft.com/office/drawing/2014/main" id="{56BE4A87-D8DC-4B74-83C4-806E08A4E135}"/>
              </a:ext>
            </a:extLst>
          </p:cNvPr>
          <p:cNvGraphicFramePr>
            <a:graphicFrameLocks/>
          </p:cNvGraphicFramePr>
          <p:nvPr/>
        </p:nvGraphicFramePr>
        <p:xfrm>
          <a:off x="6629400" y="2286000"/>
          <a:ext cx="9810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85" name="Equation" r:id="rId8" imgW="400012" imgH="190432" progId="Equation.3">
                  <p:embed/>
                </p:oleObj>
              </mc:Choice>
              <mc:Fallback>
                <p:oleObj name="Equation" r:id="rId8" imgW="400012" imgH="190432" progId="Equation.3">
                  <p:embed/>
                  <p:pic>
                    <p:nvPicPr>
                      <p:cNvPr id="94" name="Object 68">
                        <a:extLst>
                          <a:ext uri="{FF2B5EF4-FFF2-40B4-BE49-F238E27FC236}">
                            <a16:creationId xmlns:a16="http://schemas.microsoft.com/office/drawing/2014/main" id="{56BE4A87-D8DC-4B74-83C4-806E08A4E13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286000"/>
                        <a:ext cx="9810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69">
            <a:extLst>
              <a:ext uri="{FF2B5EF4-FFF2-40B4-BE49-F238E27FC236}">
                <a16:creationId xmlns:a16="http://schemas.microsoft.com/office/drawing/2014/main" id="{0A55B534-00D9-43C5-B54D-C096030B7AB2}"/>
              </a:ext>
            </a:extLst>
          </p:cNvPr>
          <p:cNvGraphicFramePr>
            <a:graphicFrameLocks/>
          </p:cNvGraphicFramePr>
          <p:nvPr/>
        </p:nvGraphicFramePr>
        <p:xfrm>
          <a:off x="6934200" y="3962400"/>
          <a:ext cx="374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86" name="Equation" r:id="rId10" imgW="133337" imgH="190432" progId="Equation.3">
                  <p:embed/>
                </p:oleObj>
              </mc:Choice>
              <mc:Fallback>
                <p:oleObj name="Equation" r:id="rId10" imgW="133337" imgH="190432" progId="Equation.3">
                  <p:embed/>
                  <p:pic>
                    <p:nvPicPr>
                      <p:cNvPr id="95" name="Object 69">
                        <a:extLst>
                          <a:ext uri="{FF2B5EF4-FFF2-40B4-BE49-F238E27FC236}">
                            <a16:creationId xmlns:a16="http://schemas.microsoft.com/office/drawing/2014/main" id="{0A55B534-00D9-43C5-B54D-C096030B7AB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962400"/>
                        <a:ext cx="3746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9">
            <a:extLst>
              <a:ext uri="{FF2B5EF4-FFF2-40B4-BE49-F238E27FC236}">
                <a16:creationId xmlns:a16="http://schemas.microsoft.com/office/drawing/2014/main" id="{2FC48496-1412-4164-BA15-7026DDD3FFCB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2705100"/>
            <a:ext cx="3881438" cy="1081088"/>
            <a:chOff x="762000" y="2743200"/>
            <a:chExt cx="3881438" cy="1081088"/>
          </a:xfrm>
        </p:grpSpPr>
        <p:sp>
          <p:nvSpPr>
            <p:cNvPr id="16423" name="Oval 17">
              <a:extLst>
                <a:ext uri="{FF2B5EF4-FFF2-40B4-BE49-F238E27FC236}">
                  <a16:creationId xmlns:a16="http://schemas.microsoft.com/office/drawing/2014/main" id="{283B6F62-0C42-476E-98C5-2B19530CA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743200"/>
              <a:ext cx="1219200" cy="1081088"/>
            </a:xfrm>
            <a:prstGeom prst="ellipse">
              <a:avLst/>
            </a:prstGeom>
            <a:solidFill>
              <a:srgbClr val="3399FF"/>
            </a:solidFill>
            <a:ln w="9525">
              <a:solidFill>
                <a:srgbClr val="00FF99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ea typeface="楷体_GB2312" pitchFamily="49" charset="-122"/>
                </a:rPr>
                <a:t>地球</a:t>
              </a:r>
            </a:p>
          </p:txBody>
        </p:sp>
        <p:sp>
          <p:nvSpPr>
            <p:cNvPr id="16424" name="Oval 18">
              <a:extLst>
                <a:ext uri="{FF2B5EF4-FFF2-40B4-BE49-F238E27FC236}">
                  <a16:creationId xmlns:a16="http://schemas.microsoft.com/office/drawing/2014/main" id="{84F35FAC-F478-4F5B-A032-B6F7008A3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895600"/>
              <a:ext cx="931863" cy="8810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热机</a:t>
              </a:r>
            </a:p>
          </p:txBody>
        </p:sp>
        <p:sp>
          <p:nvSpPr>
            <p:cNvPr id="16425" name="AutoShape 19">
              <a:extLst>
                <a:ext uri="{FF2B5EF4-FFF2-40B4-BE49-F238E27FC236}">
                  <a16:creationId xmlns:a16="http://schemas.microsoft.com/office/drawing/2014/main" id="{A19598FF-50BA-4D30-899C-18C4AC0A0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3200400"/>
              <a:ext cx="1008063" cy="215900"/>
            </a:xfrm>
            <a:prstGeom prst="rightArrow">
              <a:avLst>
                <a:gd name="adj1" fmla="val 42500"/>
                <a:gd name="adj2" fmla="val 221070"/>
              </a:avLst>
            </a:prstGeom>
            <a:solidFill>
              <a:srgbClr val="FFCCFF"/>
            </a:solidFill>
            <a:ln w="9525">
              <a:solidFill>
                <a:srgbClr val="FF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26" name="AutoShape 20">
              <a:extLst>
                <a:ext uri="{FF2B5EF4-FFF2-40B4-BE49-F238E27FC236}">
                  <a16:creationId xmlns:a16="http://schemas.microsoft.com/office/drawing/2014/main" id="{9FBE2EA9-0045-462A-9D99-EE9BB40C5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306" y="3221038"/>
              <a:ext cx="877887" cy="207962"/>
            </a:xfrm>
            <a:prstGeom prst="rightArrow">
              <a:avLst>
                <a:gd name="adj1" fmla="val 42500"/>
                <a:gd name="adj2" fmla="val 199871"/>
              </a:avLst>
            </a:prstGeom>
            <a:solidFill>
              <a:srgbClr val="FFCCFF"/>
            </a:solidFill>
            <a:ln w="9525">
              <a:solidFill>
                <a:srgbClr val="FF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427" name="Rectangle 21">
              <a:extLst>
                <a:ext uri="{FF2B5EF4-FFF2-40B4-BE49-F238E27FC236}">
                  <a16:creationId xmlns:a16="http://schemas.microsoft.com/office/drawing/2014/main" id="{603B103A-E507-45A3-9491-B4956BF14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232" y="2757486"/>
              <a:ext cx="1066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  <a:ea typeface="楷体_GB2312" pitchFamily="49" charset="-122"/>
                </a:rPr>
                <a:t>Q</a:t>
              </a:r>
              <a:r>
                <a:rPr lang="en-US" altLang="zh-CN" baseline="-25000">
                  <a:solidFill>
                    <a:srgbClr val="FFFF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6428" name="Rectangle 22">
              <a:extLst>
                <a:ext uri="{FF2B5EF4-FFF2-40B4-BE49-F238E27FC236}">
                  <a16:creationId xmlns:a16="http://schemas.microsoft.com/office/drawing/2014/main" id="{3B978886-9875-4E50-B795-1AB58E0C4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038" y="2828924"/>
              <a:ext cx="914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  <a:ea typeface="楷体_GB2312" pitchFamily="49" charset="-122"/>
                </a:rPr>
                <a:t>A</a:t>
              </a:r>
            </a:p>
          </p:txBody>
        </p:sp>
      </p:grpSp>
      <p:sp>
        <p:nvSpPr>
          <p:cNvPr id="102" name="Text Box 23">
            <a:extLst>
              <a:ext uri="{FF2B5EF4-FFF2-40B4-BE49-F238E27FC236}">
                <a16:creationId xmlns:a16="http://schemas.microsoft.com/office/drawing/2014/main" id="{DFCAD23A-6A05-4C94-BA2E-6A490C21B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962400"/>
            <a:ext cx="519112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    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若热机效率能达到 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100%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,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则仅使地球上的海水冷却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1℃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,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所获得的功相当于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10</a:t>
            </a:r>
            <a:r>
              <a:rPr lang="en-US" altLang="zh-CN" baseline="56000">
                <a:solidFill>
                  <a:srgbClr val="FFFF00"/>
                </a:solidFill>
                <a:ea typeface="楷体_GB2312" pitchFamily="49" charset="-122"/>
              </a:rPr>
              <a:t>14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t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煤燃烧后放出的热量。</a:t>
            </a:r>
          </a:p>
        </p:txBody>
      </p:sp>
      <p:sp>
        <p:nvSpPr>
          <p:cNvPr id="103" name="Text Box 24">
            <a:extLst>
              <a:ext uri="{FF2B5EF4-FFF2-40B4-BE49-F238E27FC236}">
                <a16:creationId xmlns:a16="http://schemas.microsoft.com/office/drawing/2014/main" id="{B69554E7-6DAB-4DFC-A0DF-8B1783B9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5422900"/>
            <a:ext cx="43529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单热源热机（第二类永动机）</a:t>
            </a:r>
            <a:endParaRPr lang="en-US" altLang="zh-CN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04" name="Rectangle 25">
            <a:extLst>
              <a:ext uri="{FF2B5EF4-FFF2-40B4-BE49-F238E27FC236}">
                <a16:creationId xmlns:a16="http://schemas.microsoft.com/office/drawing/2014/main" id="{1989AD8A-2364-4823-A03E-798988701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441950"/>
            <a:ext cx="2209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想法一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:</a:t>
            </a:r>
            <a:r>
              <a:rPr lang="zh-CN" altLang="en-US">
                <a:solidFill>
                  <a:schemeClr val="accent2"/>
                </a:solidFill>
                <a:ea typeface="楷体_GB2312" pitchFamily="49" charset="-122"/>
              </a:rPr>
              <a:t>  </a:t>
            </a:r>
          </a:p>
        </p:txBody>
      </p:sp>
      <p:sp>
        <p:nvSpPr>
          <p:cNvPr id="105" name="Rectangle 26">
            <a:extLst>
              <a:ext uri="{FF2B5EF4-FFF2-40B4-BE49-F238E27FC236}">
                <a16:creationId xmlns:a16="http://schemas.microsoft.com/office/drawing/2014/main" id="{0F044D0B-7F47-4660-9162-B44189D98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6015038"/>
            <a:ext cx="18288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想法二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:</a:t>
            </a:r>
            <a:r>
              <a:rPr lang="zh-CN" altLang="en-US">
                <a:solidFill>
                  <a:srgbClr val="FF6600"/>
                </a:solidFill>
                <a:ea typeface="楷体_GB2312" pitchFamily="49" charset="-122"/>
              </a:rPr>
              <a:t>   </a:t>
            </a:r>
          </a:p>
        </p:txBody>
      </p:sp>
      <p:sp>
        <p:nvSpPr>
          <p:cNvPr id="106" name="Text Box 27">
            <a:extLst>
              <a:ext uri="{FF2B5EF4-FFF2-40B4-BE49-F238E27FC236}">
                <a16:creationId xmlns:a16="http://schemas.microsoft.com/office/drawing/2014/main" id="{127EE5FC-CAEC-45AD-A908-DCAB192FD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5994400"/>
            <a:ext cx="38862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不消耗外界功的致冷机 </a:t>
            </a:r>
          </a:p>
        </p:txBody>
      </p:sp>
      <p:sp>
        <p:nvSpPr>
          <p:cNvPr id="107" name="Rectangle 28">
            <a:extLst>
              <a:ext uri="{FF2B5EF4-FFF2-40B4-BE49-F238E27FC236}">
                <a16:creationId xmlns:a16="http://schemas.microsoft.com/office/drawing/2014/main" id="{93DE1D13-08D2-4C78-B4EC-E61F2434B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648200"/>
            <a:ext cx="1752600" cy="457200"/>
          </a:xfrm>
          <a:prstGeom prst="rect">
            <a:avLst/>
          </a:prstGeom>
          <a:solidFill>
            <a:srgbClr val="FFCC00"/>
          </a:solidFill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8" name="Rectangle 29">
            <a:extLst>
              <a:ext uri="{FF2B5EF4-FFF2-40B4-BE49-F238E27FC236}">
                <a16:creationId xmlns:a16="http://schemas.microsoft.com/office/drawing/2014/main" id="{D750A258-333A-4CCC-8892-886633AA6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96000"/>
            <a:ext cx="1752600" cy="457200"/>
          </a:xfrm>
          <a:prstGeom prst="rect">
            <a:avLst/>
          </a:prstGeom>
          <a:solidFill>
            <a:srgbClr val="808080"/>
          </a:solidFill>
          <a:ln w="22225">
            <a:solidFill>
              <a:srgbClr val="FF6600"/>
            </a:solidFill>
            <a:miter lim="800000"/>
            <a:headEnd/>
            <a:tailEnd/>
          </a:ln>
        </p:spPr>
        <p:txBody>
          <a:bodyPr wrap="none" lIns="90000" tIns="46800" rIns="90000" bIns="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9" name="Oval 30">
            <a:extLst>
              <a:ext uri="{FF2B5EF4-FFF2-40B4-BE49-F238E27FC236}">
                <a16:creationId xmlns:a16="http://schemas.microsoft.com/office/drawing/2014/main" id="{D8565811-0032-47F0-A8B3-377E2C6A4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81600"/>
            <a:ext cx="838200" cy="838200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" name="AutoShape 31">
            <a:extLst>
              <a:ext uri="{FF2B5EF4-FFF2-40B4-BE49-F238E27FC236}">
                <a16:creationId xmlns:a16="http://schemas.microsoft.com/office/drawing/2014/main" id="{AD152253-E4BB-4DC1-899D-EFC010377F5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58000" y="49530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1" name="Object 70">
            <a:extLst>
              <a:ext uri="{FF2B5EF4-FFF2-40B4-BE49-F238E27FC236}">
                <a16:creationId xmlns:a16="http://schemas.microsoft.com/office/drawing/2014/main" id="{F490DD64-A8DF-4F7F-83AD-19084F0E459C}"/>
              </a:ext>
            </a:extLst>
          </p:cNvPr>
          <p:cNvGraphicFramePr>
            <a:graphicFrameLocks/>
          </p:cNvGraphicFramePr>
          <p:nvPr/>
        </p:nvGraphicFramePr>
        <p:xfrm>
          <a:off x="5643563" y="5072063"/>
          <a:ext cx="11239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87" name="公式" r:id="rId12" imgW="466680" imgH="190432" progId="Equation.3">
                  <p:embed/>
                </p:oleObj>
              </mc:Choice>
              <mc:Fallback>
                <p:oleObj name="公式" r:id="rId12" imgW="466680" imgH="190432" progId="Equation.3">
                  <p:embed/>
                  <p:pic>
                    <p:nvPicPr>
                      <p:cNvPr id="111" name="Object 70">
                        <a:extLst>
                          <a:ext uri="{FF2B5EF4-FFF2-40B4-BE49-F238E27FC236}">
                            <a16:creationId xmlns:a16="http://schemas.microsoft.com/office/drawing/2014/main" id="{F490DD64-A8DF-4F7F-83AD-19084F0E459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5072063"/>
                        <a:ext cx="11239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" name="Object 71">
            <a:extLst>
              <a:ext uri="{FF2B5EF4-FFF2-40B4-BE49-F238E27FC236}">
                <a16:creationId xmlns:a16="http://schemas.microsoft.com/office/drawing/2014/main" id="{5B83D22B-E47A-484F-B507-2D5C230D29A7}"/>
              </a:ext>
            </a:extLst>
          </p:cNvPr>
          <p:cNvGraphicFramePr>
            <a:graphicFrameLocks/>
          </p:cNvGraphicFramePr>
          <p:nvPr/>
        </p:nvGraphicFramePr>
        <p:xfrm>
          <a:off x="7707313" y="5410200"/>
          <a:ext cx="8651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88" name="Equation" r:id="rId14" imgW="352304" imgH="152468" progId="Equation.3">
                  <p:embed/>
                </p:oleObj>
              </mc:Choice>
              <mc:Fallback>
                <p:oleObj name="Equation" r:id="rId14" imgW="352304" imgH="152468" progId="Equation.3">
                  <p:embed/>
                  <p:pic>
                    <p:nvPicPr>
                      <p:cNvPr id="112" name="Object 71">
                        <a:extLst>
                          <a:ext uri="{FF2B5EF4-FFF2-40B4-BE49-F238E27FC236}">
                            <a16:creationId xmlns:a16="http://schemas.microsoft.com/office/drawing/2014/main" id="{5B83D22B-E47A-484F-B507-2D5C230D29A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7313" y="5410200"/>
                        <a:ext cx="86518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72">
            <a:extLst>
              <a:ext uri="{FF2B5EF4-FFF2-40B4-BE49-F238E27FC236}">
                <a16:creationId xmlns:a16="http://schemas.microsoft.com/office/drawing/2014/main" id="{6771A53E-EC5C-41ED-8D4A-1AAF676B0910}"/>
              </a:ext>
            </a:extLst>
          </p:cNvPr>
          <p:cNvGraphicFramePr>
            <a:graphicFrameLocks/>
          </p:cNvGraphicFramePr>
          <p:nvPr/>
        </p:nvGraphicFramePr>
        <p:xfrm>
          <a:off x="6629400" y="4648200"/>
          <a:ext cx="9810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89" name="Equation" r:id="rId16" imgW="400012" imgH="190432" progId="Equation.3">
                  <p:embed/>
                </p:oleObj>
              </mc:Choice>
              <mc:Fallback>
                <p:oleObj name="Equation" r:id="rId16" imgW="400012" imgH="190432" progId="Equation.3">
                  <p:embed/>
                  <p:pic>
                    <p:nvPicPr>
                      <p:cNvPr id="113" name="Object 72">
                        <a:extLst>
                          <a:ext uri="{FF2B5EF4-FFF2-40B4-BE49-F238E27FC236}">
                            <a16:creationId xmlns:a16="http://schemas.microsoft.com/office/drawing/2014/main" id="{6771A53E-EC5C-41ED-8D4A-1AAF676B091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648200"/>
                        <a:ext cx="9810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" name="Object 73">
            <a:extLst>
              <a:ext uri="{FF2B5EF4-FFF2-40B4-BE49-F238E27FC236}">
                <a16:creationId xmlns:a16="http://schemas.microsoft.com/office/drawing/2014/main" id="{DE665F6D-1D45-4CCE-95C7-C4381D6645CA}"/>
              </a:ext>
            </a:extLst>
          </p:cNvPr>
          <p:cNvGraphicFramePr>
            <a:graphicFrameLocks/>
          </p:cNvGraphicFramePr>
          <p:nvPr/>
        </p:nvGraphicFramePr>
        <p:xfrm>
          <a:off x="6934200" y="6172200"/>
          <a:ext cx="374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90" name="Equation" r:id="rId18" imgW="133337" imgH="190432" progId="Equation.3">
                  <p:embed/>
                </p:oleObj>
              </mc:Choice>
              <mc:Fallback>
                <p:oleObj name="Equation" r:id="rId18" imgW="133337" imgH="190432" progId="Equation.3">
                  <p:embed/>
                  <p:pic>
                    <p:nvPicPr>
                      <p:cNvPr id="114" name="Object 73">
                        <a:extLst>
                          <a:ext uri="{FF2B5EF4-FFF2-40B4-BE49-F238E27FC236}">
                            <a16:creationId xmlns:a16="http://schemas.microsoft.com/office/drawing/2014/main" id="{DE665F6D-1D45-4CCE-95C7-C4381D6645C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6172200"/>
                        <a:ext cx="3746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AutoShape 36">
            <a:extLst>
              <a:ext uri="{FF2B5EF4-FFF2-40B4-BE49-F238E27FC236}">
                <a16:creationId xmlns:a16="http://schemas.microsoft.com/office/drawing/2014/main" id="{93CC0C2F-1648-4593-B2F7-6ABB09CC754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58000" y="5562600"/>
            <a:ext cx="533400" cy="609600"/>
          </a:xfrm>
          <a:prstGeom prst="downArrow">
            <a:avLst>
              <a:gd name="adj1" fmla="val 50000"/>
              <a:gd name="adj2" fmla="val 28571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6" name="Object 74">
            <a:extLst>
              <a:ext uri="{FF2B5EF4-FFF2-40B4-BE49-F238E27FC236}">
                <a16:creationId xmlns:a16="http://schemas.microsoft.com/office/drawing/2014/main" id="{CBD66E8B-4FCA-48EA-8A8A-B2B7DA40CC14}"/>
              </a:ext>
            </a:extLst>
          </p:cNvPr>
          <p:cNvGraphicFramePr>
            <a:graphicFrameLocks/>
          </p:cNvGraphicFramePr>
          <p:nvPr/>
        </p:nvGraphicFramePr>
        <p:xfrm>
          <a:off x="6296025" y="5638800"/>
          <a:ext cx="4603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91" name="Equation" r:id="rId20" imgW="171565" imgH="190432" progId="Equation.3">
                  <p:embed/>
                </p:oleObj>
              </mc:Choice>
              <mc:Fallback>
                <p:oleObj name="Equation" r:id="rId20" imgW="171565" imgH="190432" progId="Equation.3">
                  <p:embed/>
                  <p:pic>
                    <p:nvPicPr>
                      <p:cNvPr id="116" name="Object 74">
                        <a:extLst>
                          <a:ext uri="{FF2B5EF4-FFF2-40B4-BE49-F238E27FC236}">
                            <a16:creationId xmlns:a16="http://schemas.microsoft.com/office/drawing/2014/main" id="{CBD66E8B-4FCA-48EA-8A8A-B2B7DA40CC1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6025" y="5638800"/>
                        <a:ext cx="4603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38">
            <a:extLst>
              <a:ext uri="{FF2B5EF4-FFF2-40B4-BE49-F238E27FC236}">
                <a16:creationId xmlns:a16="http://schemas.microsoft.com/office/drawing/2014/main" id="{CDC36B49-DD79-4C4C-83CF-93C95ACE7DD9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1736725"/>
            <a:ext cx="6858000" cy="549275"/>
            <a:chOff x="1785938" y="1714500"/>
            <a:chExt cx="6858000" cy="549275"/>
          </a:xfrm>
        </p:grpSpPr>
        <p:sp>
          <p:nvSpPr>
            <p:cNvPr id="16421" name="Text Box 4">
              <a:extLst>
                <a:ext uri="{FF2B5EF4-FFF2-40B4-BE49-F238E27FC236}">
                  <a16:creationId xmlns:a16="http://schemas.microsoft.com/office/drawing/2014/main" id="{F90286F4-2939-4202-932D-DE60978E4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938" y="1714500"/>
              <a:ext cx="68580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>
                  <a:solidFill>
                    <a:schemeClr val="bg1"/>
                  </a:solidFill>
                  <a:ea typeface="楷体_GB2312" pitchFamily="49" charset="-122"/>
                </a:rPr>
                <a:t>那么热机效率能否</a:t>
              </a:r>
              <a:r>
                <a:rPr lang="zh-CN" altLang="en-US">
                  <a:solidFill>
                    <a:srgbClr val="FFFF00"/>
                  </a:solidFill>
                  <a:ea typeface="楷体_GB2312" pitchFamily="49" charset="-122"/>
                </a:rPr>
                <a:t>等于 </a:t>
              </a:r>
              <a:r>
                <a:rPr lang="en-US" altLang="zh-CN">
                  <a:solidFill>
                    <a:srgbClr val="FFFF00"/>
                  </a:solidFill>
                  <a:ea typeface="楷体_GB2312" pitchFamily="49" charset="-122"/>
                </a:rPr>
                <a:t>100%</a:t>
              </a:r>
              <a:r>
                <a:rPr lang="zh-CN" altLang="en-US">
                  <a:solidFill>
                    <a:schemeClr val="bg1"/>
                  </a:solidFill>
                  <a:ea typeface="楷体_GB2312" pitchFamily="49" charset="-122"/>
                </a:rPr>
                <a:t>（            ）呢？  </a:t>
              </a:r>
            </a:p>
          </p:txBody>
        </p:sp>
        <p:graphicFrame>
          <p:nvGraphicFramePr>
            <p:cNvPr id="16422" name="Object 75">
              <a:extLst>
                <a:ext uri="{FF2B5EF4-FFF2-40B4-BE49-F238E27FC236}">
                  <a16:creationId xmlns:a16="http://schemas.microsoft.com/office/drawing/2014/main" id="{98869F27-FBF5-4BFB-8DE4-4AB0E6262CF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143625" y="1824038"/>
            <a:ext cx="809625" cy="357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592" name="公式" r:id="rId22" imgW="923880" imgH="390661" progId="Equation.3">
                    <p:embed/>
                  </p:oleObj>
                </mc:Choice>
                <mc:Fallback>
                  <p:oleObj name="公式" r:id="rId22" imgW="923880" imgH="390661" progId="Equation.3">
                    <p:embed/>
                    <p:pic>
                      <p:nvPicPr>
                        <p:cNvPr id="16422" name="Object 75">
                          <a:extLst>
                            <a:ext uri="{FF2B5EF4-FFF2-40B4-BE49-F238E27FC236}">
                              <a16:creationId xmlns:a16="http://schemas.microsoft.com/office/drawing/2014/main" id="{98869F27-FBF5-4BFB-8DE4-4AB0E6262CF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3625" y="1824038"/>
                          <a:ext cx="809625" cy="357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15" name="灯片编号占位符 1">
            <a:extLst>
              <a:ext uri="{FF2B5EF4-FFF2-40B4-BE49-F238E27FC236}">
                <a16:creationId xmlns:a16="http://schemas.microsoft.com/office/drawing/2014/main" id="{057F6E0E-6256-4DD1-8C25-8D5CBC08883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319D6B-95F5-494F-A698-7DF83D749687}" type="slidenum">
              <a:rPr lang="en-US" altLang="zh-CN" b="0">
                <a:solidFill>
                  <a:srgbClr val="FF00FF"/>
                </a:solidFill>
              </a:rPr>
              <a:pPr eaLnBrk="1" hangingPunct="1"/>
              <a:t>3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BD9ECAC-D57B-4923-8DF9-53393F627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1143000"/>
            <a:ext cx="178593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热机效率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2" name="右箭头 41">
            <a:extLst>
              <a:ext uri="{FF2B5EF4-FFF2-40B4-BE49-F238E27FC236}">
                <a16:creationId xmlns:a16="http://schemas.microsoft.com/office/drawing/2014/main" id="{D3227C50-A239-4425-9815-F3E8E3CD0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1285875"/>
            <a:ext cx="714375" cy="285750"/>
          </a:xfrm>
          <a:prstGeom prst="rightArrow">
            <a:avLst>
              <a:gd name="adj1" fmla="val 50000"/>
              <a:gd name="adj2" fmla="val 764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组合 44">
            <a:extLst>
              <a:ext uri="{FF2B5EF4-FFF2-40B4-BE49-F238E27FC236}">
                <a16:creationId xmlns:a16="http://schemas.microsoft.com/office/drawing/2014/main" id="{A6F3BF74-770A-42C4-9FBE-3BE3403EB4AD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1000125"/>
            <a:ext cx="1935163" cy="857250"/>
            <a:chOff x="6286512" y="1000108"/>
            <a:chExt cx="1935162" cy="857250"/>
          </a:xfrm>
        </p:grpSpPr>
        <p:graphicFrame>
          <p:nvGraphicFramePr>
            <p:cNvPr id="16419" name="Object 76">
              <a:extLst>
                <a:ext uri="{FF2B5EF4-FFF2-40B4-BE49-F238E27FC236}">
                  <a16:creationId xmlns:a16="http://schemas.microsoft.com/office/drawing/2014/main" id="{824A4D84-6BBF-451F-B7D0-46411F01305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286512" y="1000108"/>
            <a:ext cx="1935162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593" name="公式" r:id="rId24" imgW="923880" imgH="400152" progId="Equation.3">
                    <p:embed/>
                  </p:oleObj>
                </mc:Choice>
                <mc:Fallback>
                  <p:oleObj name="公式" r:id="rId24" imgW="923880" imgH="400152" progId="Equation.3">
                    <p:embed/>
                    <p:pic>
                      <p:nvPicPr>
                        <p:cNvPr id="16419" name="Object 76">
                          <a:extLst>
                            <a:ext uri="{FF2B5EF4-FFF2-40B4-BE49-F238E27FC236}">
                              <a16:creationId xmlns:a16="http://schemas.microsoft.com/office/drawing/2014/main" id="{824A4D84-6BBF-451F-B7D0-46411F01305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6512" y="1000108"/>
                          <a:ext cx="1935162" cy="857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420" name="直接连接符 43">
              <a:extLst>
                <a:ext uri="{FF2B5EF4-FFF2-40B4-BE49-F238E27FC236}">
                  <a16:creationId xmlns:a16="http://schemas.microsoft.com/office/drawing/2014/main" id="{B0D384E0-9B4A-484E-A748-92EBD87B89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072330" y="1357298"/>
              <a:ext cx="500066" cy="71438"/>
            </a:xfrm>
            <a:prstGeom prst="line">
              <a:avLst/>
            </a:prstGeom>
            <a:noFill/>
            <a:ln w="22225" algn="ctr">
              <a:solidFill>
                <a:srgbClr val="FFC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19" grpId="0" autoUpdateAnimBg="0"/>
      <p:bldP spid="9220" grpId="0"/>
      <p:bldP spid="87" grpId="0" animBg="1"/>
      <p:bldP spid="88" grpId="0" animBg="1"/>
      <p:bldP spid="89" grpId="0" animBg="1"/>
      <p:bldP spid="90" grpId="0" animBg="1"/>
      <p:bldP spid="91" grpId="0" animBg="1"/>
      <p:bldP spid="102" grpId="0" autoUpdateAnimBg="0"/>
      <p:bldP spid="103" grpId="0" autoUpdateAnimBg="0"/>
      <p:bldP spid="104" grpId="0" autoUpdateAnimBg="0"/>
      <p:bldP spid="105" grpId="0" autoUpdateAnimBg="0"/>
      <p:bldP spid="106" grpId="0" autoUpdateAnimBg="0"/>
      <p:bldP spid="107" grpId="0" animBg="1"/>
      <p:bldP spid="108" grpId="0" animBg="1"/>
      <p:bldP spid="109" grpId="0" animBg="1"/>
      <p:bldP spid="110" grpId="0" animBg="1"/>
      <p:bldP spid="115" grpId="0" animBg="1"/>
      <p:bldP spid="41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>
            <a:extLst>
              <a:ext uri="{FF2B5EF4-FFF2-40B4-BE49-F238E27FC236}">
                <a16:creationId xmlns:a16="http://schemas.microsoft.com/office/drawing/2014/main" id="{F66812CD-E263-48ED-AD5A-5EF6C453B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14313"/>
            <a:ext cx="8320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1. </a:t>
            </a:r>
            <a:r>
              <a:rPr lang="zh-CN" altLang="en-US">
                <a:solidFill>
                  <a:srgbClr val="FFFF00"/>
                </a:solidFill>
              </a:rPr>
              <a:t>热力学第二定律的开尔文表述</a:t>
            </a:r>
            <a:r>
              <a:rPr lang="zh-CN" altLang="en-US">
                <a:solidFill>
                  <a:schemeClr val="bg1"/>
                </a:solidFill>
              </a:rPr>
              <a:t>（</a:t>
            </a:r>
            <a:r>
              <a:rPr lang="en-US" altLang="zh-CN">
                <a:solidFill>
                  <a:schemeClr val="bg1"/>
                </a:solidFill>
              </a:rPr>
              <a:t>1851</a:t>
            </a:r>
            <a:r>
              <a:rPr lang="zh-CN" altLang="en-US">
                <a:solidFill>
                  <a:schemeClr val="bg1"/>
                </a:solidFill>
              </a:rPr>
              <a:t>年，英国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开尔文）</a:t>
            </a: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D0F26403-C99B-42CA-B7BE-2834F430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95325"/>
            <a:ext cx="79200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不可能只从</a:t>
            </a:r>
            <a:r>
              <a:rPr lang="zh-CN" altLang="en-US">
                <a:solidFill>
                  <a:srgbClr val="FFFF00"/>
                </a:solidFill>
              </a:rPr>
              <a:t>单一热源</a:t>
            </a:r>
            <a:r>
              <a:rPr lang="zh-CN" altLang="en-US">
                <a:solidFill>
                  <a:schemeClr val="bg1"/>
                </a:solidFill>
              </a:rPr>
              <a:t>吸收热量，使之完全转化为功而</a:t>
            </a:r>
            <a:r>
              <a:rPr lang="zh-CN" altLang="en-US">
                <a:solidFill>
                  <a:srgbClr val="FFFF00"/>
                </a:solidFill>
              </a:rPr>
              <a:t>不引起其它变化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37D9603B-7355-40C1-BADD-B07BF08CC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143125"/>
            <a:ext cx="50323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(1)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开尔文表述的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另一叙述形式：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第</a:t>
            </a:r>
            <a:endParaRPr lang="en-US" altLang="zh-CN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lnSpc>
                <a:spcPts val="32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   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二类永动机是不可能制成的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34D292B2-B4F5-4599-ABC6-FA279272D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00213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说明</a:t>
            </a:r>
          </a:p>
        </p:txBody>
      </p:sp>
      <p:sp>
        <p:nvSpPr>
          <p:cNvPr id="10246" name="AutoShape 6">
            <a:extLst>
              <a:ext uri="{FF2B5EF4-FFF2-40B4-BE49-F238E27FC236}">
                <a16:creationId xmlns:a16="http://schemas.microsoft.com/office/drawing/2014/main" id="{92B3171B-90B0-4AD9-A43E-3368D898C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28775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7" name="Object 7">
            <a:extLst>
              <a:ext uri="{FF2B5EF4-FFF2-40B4-BE49-F238E27FC236}">
                <a16:creationId xmlns:a16="http://schemas.microsoft.com/office/drawing/2014/main" id="{B8ACDDA7-E5B2-4221-BECA-15A9960BB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4143375"/>
          <a:ext cx="23082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7" name="公式" r:id="rId4" imgW="2600382" imgH="885723" progId="Equation.3">
                  <p:embed/>
                </p:oleObj>
              </mc:Choice>
              <mc:Fallback>
                <p:oleObj name="公式" r:id="rId4" imgW="2600382" imgH="885723" progId="Equation.3">
                  <p:embed/>
                  <p:pic>
                    <p:nvPicPr>
                      <p:cNvPr id="10247" name="Object 7">
                        <a:extLst>
                          <a:ext uri="{FF2B5EF4-FFF2-40B4-BE49-F238E27FC236}">
                            <a16:creationId xmlns:a16="http://schemas.microsoft.com/office/drawing/2014/main" id="{B8ACDDA7-E5B2-4221-BECA-15A9960BB2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4143375"/>
                        <a:ext cx="2308225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>
            <a:extLst>
              <a:ext uri="{FF2B5EF4-FFF2-40B4-BE49-F238E27FC236}">
                <a16:creationId xmlns:a16="http://schemas.microsoft.com/office/drawing/2014/main" id="{291752C2-F820-4545-9C39-3A24C1956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3143250"/>
            <a:ext cx="4824413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(2)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热力学第二定律的开尔文表述  </a:t>
            </a:r>
          </a:p>
          <a:p>
            <a:pPr eaLnBrk="1" hangingPunct="1">
              <a:lnSpc>
                <a:spcPts val="3200"/>
              </a:lnSpc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实际上表明了</a:t>
            </a: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B189D69F-D43D-40F4-8B71-F232E34B5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00625"/>
            <a:ext cx="795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实质：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自发过程中，功热转换过程具有一定的方向性 </a:t>
            </a: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352D3D52-2743-4888-A9C0-A06EDBF4B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5564188"/>
            <a:ext cx="5307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2. </a:t>
            </a:r>
            <a:r>
              <a:rPr lang="zh-CN" altLang="en-US">
                <a:solidFill>
                  <a:srgbClr val="FFFF00"/>
                </a:solidFill>
              </a:rPr>
              <a:t>热力学第二定律的克劳修斯表述</a:t>
            </a:r>
          </a:p>
        </p:txBody>
      </p:sp>
      <p:sp>
        <p:nvSpPr>
          <p:cNvPr id="10251" name="Text Box 11">
            <a:extLst>
              <a:ext uri="{FF2B5EF4-FFF2-40B4-BE49-F238E27FC236}">
                <a16:creationId xmlns:a16="http://schemas.microsoft.com/office/drawing/2014/main" id="{64CC402D-5364-417B-A277-800889CB6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6072188"/>
            <a:ext cx="8286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不可能使热量从低温物体传向高温物体而</a:t>
            </a:r>
            <a:r>
              <a:rPr lang="zh-CN" altLang="en-US">
                <a:solidFill>
                  <a:srgbClr val="FFFF00"/>
                </a:solidFill>
              </a:rPr>
              <a:t>不引起其它变化</a:t>
            </a:r>
            <a:r>
              <a:rPr lang="zh-CN" altLang="en-US">
                <a:solidFill>
                  <a:schemeClr val="bg1"/>
                </a:solidFill>
              </a:rPr>
              <a:t>。 </a:t>
            </a:r>
          </a:p>
        </p:txBody>
      </p:sp>
      <p:pic>
        <p:nvPicPr>
          <p:cNvPr id="10252" name="Picture 12" descr="理想热机">
            <a:extLst>
              <a:ext uri="{FF2B5EF4-FFF2-40B4-BE49-F238E27FC236}">
                <a16:creationId xmlns:a16="http://schemas.microsoft.com/office/drawing/2014/main" id="{8F03269E-B285-4B16-9AAE-2DE67A2C5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006599"/>
              </a:clrFrom>
              <a:clrTo>
                <a:srgbClr val="006599">
                  <a:alpha val="0"/>
                </a:srgbClr>
              </a:clrTo>
            </a:clrChange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2" t="6284" r="6390" b="7651"/>
          <a:stretch>
            <a:fillRect/>
          </a:stretch>
        </p:blipFill>
        <p:spPr bwMode="auto">
          <a:xfrm>
            <a:off x="5929313" y="1500188"/>
            <a:ext cx="2771775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灯片编号占位符 1">
            <a:extLst>
              <a:ext uri="{FF2B5EF4-FFF2-40B4-BE49-F238E27FC236}">
                <a16:creationId xmlns:a16="http://schemas.microsoft.com/office/drawing/2014/main" id="{A44295F0-3257-4DCC-BBA5-867F70B6E8F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6A69CA-7846-48F5-BED9-D8B0BBE47A07}" type="slidenum">
              <a:rPr lang="en-US" altLang="zh-CN" b="0">
                <a:solidFill>
                  <a:srgbClr val="FF00FF"/>
                </a:solidFill>
              </a:rPr>
              <a:pPr eaLnBrk="1" hangingPunct="1"/>
              <a:t>4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10243" grpId="0" autoUpdateAnimBg="0"/>
      <p:bldP spid="10244" grpId="0" autoUpdateAnimBg="0"/>
      <p:bldP spid="10245" grpId="0" autoUpdateAnimBg="0"/>
      <p:bldP spid="10246" grpId="0" animBg="1"/>
      <p:bldP spid="10248" grpId="0"/>
      <p:bldP spid="10249" grpId="0" autoUpdateAnimBg="0"/>
      <p:bldP spid="10250" grpId="0" autoUpdateAnimBg="0"/>
      <p:bldP spid="102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3" name="AutoShape 60">
            <a:extLst>
              <a:ext uri="{FF2B5EF4-FFF2-40B4-BE49-F238E27FC236}">
                <a16:creationId xmlns:a16="http://schemas.microsoft.com/office/drawing/2014/main" id="{6A537BF0-DFA4-42A8-8758-C79381412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4918075"/>
            <a:ext cx="12954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制冷机</a:t>
            </a:r>
          </a:p>
        </p:txBody>
      </p:sp>
      <p:sp>
        <p:nvSpPr>
          <p:cNvPr id="9284" name="AutoShape 25">
            <a:extLst>
              <a:ext uri="{FF2B5EF4-FFF2-40B4-BE49-F238E27FC236}">
                <a16:creationId xmlns:a16="http://schemas.microsoft.com/office/drawing/2014/main" id="{0C703233-B942-440F-9430-B00D16691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0" y="4986338"/>
            <a:ext cx="1295400" cy="7620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热机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772BA2BE-A9EF-45E8-8C6A-DB44FB2F6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143250"/>
            <a:ext cx="657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实质：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自发过程中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热传导具有方向性</a:t>
            </a:r>
            <a:r>
              <a:rPr lang="zh-CN" altLang="en-US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38B52FE-8480-4961-A357-019FDF06256C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2366963"/>
            <a:ext cx="1604962" cy="781050"/>
            <a:chOff x="2138" y="3268"/>
            <a:chExt cx="508" cy="248"/>
          </a:xfrm>
        </p:grpSpPr>
        <p:graphicFrame>
          <p:nvGraphicFramePr>
            <p:cNvPr id="20545" name="Object 4">
              <a:extLst>
                <a:ext uri="{FF2B5EF4-FFF2-40B4-BE49-F238E27FC236}">
                  <a16:creationId xmlns:a16="http://schemas.microsoft.com/office/drawing/2014/main" id="{FAD5E8DF-7036-4362-BFAF-FC1823F93E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8" y="3268"/>
            <a:ext cx="5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631" name="公式" r:id="rId3" imgW="781063" imgH="361882" progId="Equation.3">
                    <p:embed/>
                  </p:oleObj>
                </mc:Choice>
                <mc:Fallback>
                  <p:oleObj name="公式" r:id="rId3" imgW="781063" imgH="361882" progId="Equation.3">
                    <p:embed/>
                    <p:pic>
                      <p:nvPicPr>
                        <p:cNvPr id="20545" name="Object 4">
                          <a:extLst>
                            <a:ext uri="{FF2B5EF4-FFF2-40B4-BE49-F238E27FC236}">
                              <a16:creationId xmlns:a16="http://schemas.microsoft.com/office/drawing/2014/main" id="{FAD5E8DF-7036-4362-BFAF-FC1823F93E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3268"/>
                          <a:ext cx="5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6" name="Line 5">
              <a:extLst>
                <a:ext uri="{FF2B5EF4-FFF2-40B4-BE49-F238E27FC236}">
                  <a16:creationId xmlns:a16="http://schemas.microsoft.com/office/drawing/2014/main" id="{878A825A-A899-496E-8085-D0B03D4D0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4" y="3336"/>
              <a:ext cx="68" cy="113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Text Box 6">
            <a:extLst>
              <a:ext uri="{FF2B5EF4-FFF2-40B4-BE49-F238E27FC236}">
                <a16:creationId xmlns:a16="http://schemas.microsoft.com/office/drawing/2014/main" id="{B9F891EC-6872-4723-9CA6-7BF09231D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77900"/>
            <a:ext cx="58324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(1)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克劳修斯表述的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另一叙述形式：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理想</a:t>
            </a:r>
            <a:endParaRPr lang="en-US" altLang="zh-CN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lnSpc>
                <a:spcPts val="32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   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制冷机是不可能制成的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8F89F98-F12D-4E76-9F4D-7C5899181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568325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说明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A384C74A-0A38-406B-88BE-93942CF4E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1857375"/>
            <a:ext cx="56499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(2)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热力学第二定律的克劳修斯表述实际</a:t>
            </a:r>
            <a:endParaRPr lang="en-US" altLang="zh-CN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 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上表明了</a:t>
            </a:r>
          </a:p>
        </p:txBody>
      </p:sp>
      <p:pic>
        <p:nvPicPr>
          <p:cNvPr id="9" name="Picture 9" descr="理想致冷机">
            <a:extLst>
              <a:ext uri="{FF2B5EF4-FFF2-40B4-BE49-F238E27FC236}">
                <a16:creationId xmlns:a16="http://schemas.microsoft.com/office/drawing/2014/main" id="{BE61B3A9-DE03-4551-B819-97D40F2DE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6599"/>
              </a:clrFrom>
              <a:clrTo>
                <a:srgbClr val="006599">
                  <a:alpha val="0"/>
                </a:srgbClr>
              </a:clrTo>
            </a:clrChange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0" t="4814" r="23518" b="8379"/>
          <a:stretch>
            <a:fillRect/>
          </a:stretch>
        </p:blipFill>
        <p:spPr bwMode="auto">
          <a:xfrm>
            <a:off x="6650038" y="642938"/>
            <a:ext cx="1636712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0">
            <a:extLst>
              <a:ext uri="{FF2B5EF4-FFF2-40B4-BE49-F238E27FC236}">
                <a16:creationId xmlns:a16="http://schemas.microsoft.com/office/drawing/2014/main" id="{3B5568FE-0C9B-40EB-A711-6478A02E1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495300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9C82FBE2-4E00-4EEC-8EAE-DF139F588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8" y="3643313"/>
            <a:ext cx="6067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3. </a:t>
            </a:r>
            <a:r>
              <a:rPr lang="zh-CN" altLang="en-US">
                <a:solidFill>
                  <a:srgbClr val="FFFF00"/>
                </a:solidFill>
              </a:rPr>
              <a:t>热机、制冷机的能流图示方法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67F8E88-3236-46F6-8A2E-E9AAC16E1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4357688"/>
            <a:ext cx="6096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FF00"/>
                </a:solidFill>
                <a:ea typeface="楷体_GB2312" pitchFamily="49" charset="-122"/>
              </a:rPr>
              <a:t>热机的能流图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D6AC4A69-04B2-4F25-8162-E1968F855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283075"/>
            <a:ext cx="62547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FF00"/>
                </a:solidFill>
                <a:ea typeface="楷体_GB2312" pitchFamily="49" charset="-122"/>
              </a:rPr>
              <a:t>致冷机的能流图</a:t>
            </a:r>
          </a:p>
          <a:p>
            <a:pPr eaLnBrk="1" hangingPunct="1"/>
            <a:endParaRPr lang="en-US" altLang="zh-CN" sz="2000">
              <a:ea typeface="楷体_GB2312" pitchFamily="49" charset="-122"/>
            </a:endParaRP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BB0FE8BD-044E-4458-A21C-959705DD1D67}"/>
              </a:ext>
            </a:extLst>
          </p:cNvPr>
          <p:cNvGrpSpPr>
            <a:grpSpLocks/>
          </p:cNvGrpSpPr>
          <p:nvPr/>
        </p:nvGrpSpPr>
        <p:grpSpPr bwMode="auto">
          <a:xfrm>
            <a:off x="2606675" y="4927600"/>
            <a:ext cx="846138" cy="1295400"/>
            <a:chOff x="1487" y="2931"/>
            <a:chExt cx="533" cy="816"/>
          </a:xfrm>
        </p:grpSpPr>
        <p:sp>
          <p:nvSpPr>
            <p:cNvPr id="20542" name="Rectangle 15">
              <a:extLst>
                <a:ext uri="{FF2B5EF4-FFF2-40B4-BE49-F238E27FC236}">
                  <a16:creationId xmlns:a16="http://schemas.microsoft.com/office/drawing/2014/main" id="{855276A9-E8DC-4100-879F-C94346005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2931"/>
              <a:ext cx="288" cy="8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43" name="Line 16">
              <a:extLst>
                <a:ext uri="{FF2B5EF4-FFF2-40B4-BE49-F238E27FC236}">
                  <a16:creationId xmlns:a16="http://schemas.microsoft.com/office/drawing/2014/main" id="{67C6CEEF-6ABB-4039-A539-62518B481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3475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44" name="Object 17">
              <a:extLst>
                <a:ext uri="{FF2B5EF4-FFF2-40B4-BE49-F238E27FC236}">
                  <a16:creationId xmlns:a16="http://schemas.microsoft.com/office/drawing/2014/main" id="{D38C7F58-5BB4-48E1-9025-31BB421123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0" y="344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632" name="公式" r:id="rId6" imgW="352304" imgH="390661" progId="Equation.3">
                    <p:embed/>
                  </p:oleObj>
                </mc:Choice>
                <mc:Fallback>
                  <p:oleObj name="公式" r:id="rId6" imgW="352304" imgH="390661" progId="Equation.3">
                    <p:embed/>
                    <p:pic>
                      <p:nvPicPr>
                        <p:cNvPr id="20544" name="Object 17">
                          <a:extLst>
                            <a:ext uri="{FF2B5EF4-FFF2-40B4-BE49-F238E27FC236}">
                              <a16:creationId xmlns:a16="http://schemas.microsoft.com/office/drawing/2014/main" id="{D38C7F58-5BB4-48E1-9025-31BB4211232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0" y="344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6">
            <a:extLst>
              <a:ext uri="{FF2B5EF4-FFF2-40B4-BE49-F238E27FC236}">
                <a16:creationId xmlns:a16="http://schemas.microsoft.com/office/drawing/2014/main" id="{C2C7521B-482D-4B0A-93F6-BD74592BB2E4}"/>
              </a:ext>
            </a:extLst>
          </p:cNvPr>
          <p:cNvGrpSpPr>
            <a:grpSpLocks/>
          </p:cNvGrpSpPr>
          <p:nvPr/>
        </p:nvGrpSpPr>
        <p:grpSpPr bwMode="auto">
          <a:xfrm>
            <a:off x="2606675" y="4576763"/>
            <a:ext cx="685800" cy="422275"/>
            <a:chOff x="1487" y="2710"/>
            <a:chExt cx="432" cy="266"/>
          </a:xfrm>
        </p:grpSpPr>
        <p:grpSp>
          <p:nvGrpSpPr>
            <p:cNvPr id="20538" name="Group 27">
              <a:extLst>
                <a:ext uri="{FF2B5EF4-FFF2-40B4-BE49-F238E27FC236}">
                  <a16:creationId xmlns:a16="http://schemas.microsoft.com/office/drawing/2014/main" id="{9B595028-8F06-4A14-84BF-E2725A44F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7" y="2713"/>
              <a:ext cx="432" cy="263"/>
              <a:chOff x="1487" y="2713"/>
              <a:chExt cx="432" cy="263"/>
            </a:xfrm>
          </p:grpSpPr>
          <p:sp>
            <p:nvSpPr>
              <p:cNvPr id="20540" name="Rectangle 28">
                <a:extLst>
                  <a:ext uri="{FF2B5EF4-FFF2-40B4-BE49-F238E27FC236}">
                    <a16:creationId xmlns:a16="http://schemas.microsoft.com/office/drawing/2014/main" id="{FF41F0EB-8E2B-464C-87C5-B80852D3F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713"/>
                <a:ext cx="432" cy="245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41" name="Line 29">
                <a:extLst>
                  <a:ext uri="{FF2B5EF4-FFF2-40B4-BE49-F238E27FC236}">
                    <a16:creationId xmlns:a16="http://schemas.microsoft.com/office/drawing/2014/main" id="{8E0974A7-E939-41A3-B0AC-2160E130D3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3" y="278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0539" name="Object 30">
              <a:extLst>
                <a:ext uri="{FF2B5EF4-FFF2-40B4-BE49-F238E27FC236}">
                  <a16:creationId xmlns:a16="http://schemas.microsoft.com/office/drawing/2014/main" id="{C05BF98A-426C-4C8F-98D3-B2EC850DF3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4" y="2710"/>
            <a:ext cx="21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633" name="公式" r:id="rId8" imgW="314382" imgH="390661" progId="Equation.3">
                    <p:embed/>
                  </p:oleObj>
                </mc:Choice>
                <mc:Fallback>
                  <p:oleObj name="公式" r:id="rId8" imgW="314382" imgH="390661" progId="Equation.3">
                    <p:embed/>
                    <p:pic>
                      <p:nvPicPr>
                        <p:cNvPr id="20539" name="Object 30">
                          <a:extLst>
                            <a:ext uri="{FF2B5EF4-FFF2-40B4-BE49-F238E27FC236}">
                              <a16:creationId xmlns:a16="http://schemas.microsoft.com/office/drawing/2014/main" id="{C05BF98A-426C-4C8F-98D3-B2EC850DF34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2710"/>
                          <a:ext cx="21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31">
            <a:extLst>
              <a:ext uri="{FF2B5EF4-FFF2-40B4-BE49-F238E27FC236}">
                <a16:creationId xmlns:a16="http://schemas.microsoft.com/office/drawing/2014/main" id="{388B1BB5-842F-4533-A26A-1A7BD0D255F0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4149725"/>
            <a:ext cx="2879725" cy="517525"/>
            <a:chOff x="911" y="2614"/>
            <a:chExt cx="1584" cy="326"/>
          </a:xfrm>
        </p:grpSpPr>
        <p:sp>
          <p:nvSpPr>
            <p:cNvPr id="20535" name="Rectangle 32">
              <a:extLst>
                <a:ext uri="{FF2B5EF4-FFF2-40B4-BE49-F238E27FC236}">
                  <a16:creationId xmlns:a16="http://schemas.microsoft.com/office/drawing/2014/main" id="{1005F4A5-A2E2-4931-B574-1A9286E4B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2678"/>
              <a:ext cx="1584" cy="245"/>
            </a:xfrm>
            <a:prstGeom prst="rect">
              <a:avLst/>
            </a:prstGeom>
            <a:gradFill rotWithShape="1">
              <a:gsLst>
                <a:gs pos="0">
                  <a:srgbClr val="762F47"/>
                </a:gs>
                <a:gs pos="50000">
                  <a:srgbClr val="FF6699"/>
                </a:gs>
                <a:gs pos="100000">
                  <a:srgbClr val="762F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36" name="Object 33">
              <a:extLst>
                <a:ext uri="{FF2B5EF4-FFF2-40B4-BE49-F238E27FC236}">
                  <a16:creationId xmlns:a16="http://schemas.microsoft.com/office/drawing/2014/main" id="{11950DE7-A848-4475-942D-D9827B1653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7" y="2614"/>
            <a:ext cx="249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634" name="Equation" r:id="rId10" imgW="133337" imgH="190432" progId="Equation.3">
                    <p:embed/>
                  </p:oleObj>
                </mc:Choice>
                <mc:Fallback>
                  <p:oleObj name="Equation" r:id="rId10" imgW="133337" imgH="190432" progId="Equation.3">
                    <p:embed/>
                    <p:pic>
                      <p:nvPicPr>
                        <p:cNvPr id="20536" name="Object 33">
                          <a:extLst>
                            <a:ext uri="{FF2B5EF4-FFF2-40B4-BE49-F238E27FC236}">
                              <a16:creationId xmlns:a16="http://schemas.microsoft.com/office/drawing/2014/main" id="{11950DE7-A848-4475-942D-D9827B1653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7" y="2614"/>
                          <a:ext cx="249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7" name="Text Box 34">
              <a:extLst>
                <a:ext uri="{FF2B5EF4-FFF2-40B4-BE49-F238E27FC236}">
                  <a16:creationId xmlns:a16="http://schemas.microsoft.com/office/drawing/2014/main" id="{8FB92962-6D64-47B3-97C4-66F217ED6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2614"/>
              <a:ext cx="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高温热源</a:t>
              </a:r>
            </a:p>
          </p:txBody>
        </p:sp>
      </p:grpSp>
      <p:grpSp>
        <p:nvGrpSpPr>
          <p:cNvPr id="17" name="Group 35">
            <a:extLst>
              <a:ext uri="{FF2B5EF4-FFF2-40B4-BE49-F238E27FC236}">
                <a16:creationId xmlns:a16="http://schemas.microsoft.com/office/drawing/2014/main" id="{5F2AD620-EA9F-4946-AFD6-E3F2D79CB73B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6080125"/>
            <a:ext cx="3095625" cy="517525"/>
            <a:chOff x="911" y="3830"/>
            <a:chExt cx="1584" cy="326"/>
          </a:xfrm>
        </p:grpSpPr>
        <p:sp>
          <p:nvSpPr>
            <p:cNvPr id="20532" name="Rectangle 36">
              <a:extLst>
                <a:ext uri="{FF2B5EF4-FFF2-40B4-BE49-F238E27FC236}">
                  <a16:creationId xmlns:a16="http://schemas.microsoft.com/office/drawing/2014/main" id="{9271E3F1-349C-436A-8483-B1D302524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884"/>
              <a:ext cx="1584" cy="236"/>
            </a:xfrm>
            <a:prstGeom prst="rect">
              <a:avLst/>
            </a:prstGeom>
            <a:gradFill rotWithShape="1">
              <a:gsLst>
                <a:gs pos="0">
                  <a:srgbClr val="521B00"/>
                </a:gs>
                <a:gs pos="50000">
                  <a:srgbClr val="993300"/>
                </a:gs>
                <a:gs pos="100000">
                  <a:srgbClr val="521B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33" name="Object 37">
              <a:extLst>
                <a:ext uri="{FF2B5EF4-FFF2-40B4-BE49-F238E27FC236}">
                  <a16:creationId xmlns:a16="http://schemas.microsoft.com/office/drawing/2014/main" id="{71695A1C-3EB0-454B-9879-C0B2DE5E70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" y="3830"/>
            <a:ext cx="26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635" name="Equation" r:id="rId12" imgW="152298" imgH="190432" progId="Equation.3">
                    <p:embed/>
                  </p:oleObj>
                </mc:Choice>
                <mc:Fallback>
                  <p:oleObj name="Equation" r:id="rId12" imgW="152298" imgH="190432" progId="Equation.3">
                    <p:embed/>
                    <p:pic>
                      <p:nvPicPr>
                        <p:cNvPr id="20533" name="Object 37">
                          <a:extLst>
                            <a:ext uri="{FF2B5EF4-FFF2-40B4-BE49-F238E27FC236}">
                              <a16:creationId xmlns:a16="http://schemas.microsoft.com/office/drawing/2014/main" id="{71695A1C-3EB0-454B-9879-C0B2DE5E70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" y="3830"/>
                          <a:ext cx="26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4" name="Text Box 38">
              <a:extLst>
                <a:ext uri="{FF2B5EF4-FFF2-40B4-BE49-F238E27FC236}">
                  <a16:creationId xmlns:a16="http://schemas.microsoft.com/office/drawing/2014/main" id="{B5C8ED71-55EC-4D5D-A1B7-64008FC77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1" y="3830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低温热源</a:t>
              </a:r>
            </a:p>
          </p:txBody>
        </p:sp>
      </p:grpSp>
      <p:grpSp>
        <p:nvGrpSpPr>
          <p:cNvPr id="18" name="Group 43">
            <a:extLst>
              <a:ext uri="{FF2B5EF4-FFF2-40B4-BE49-F238E27FC236}">
                <a16:creationId xmlns:a16="http://schemas.microsoft.com/office/drawing/2014/main" id="{B1340E40-8EBF-43AD-8D22-07E853D78D65}"/>
              </a:ext>
            </a:extLst>
          </p:cNvPr>
          <p:cNvGrpSpPr>
            <a:grpSpLocks/>
          </p:cNvGrpSpPr>
          <p:nvPr/>
        </p:nvGrpSpPr>
        <p:grpSpPr bwMode="auto">
          <a:xfrm>
            <a:off x="6770688" y="4918075"/>
            <a:ext cx="873125" cy="1295400"/>
            <a:chOff x="4264" y="3098"/>
            <a:chExt cx="550" cy="816"/>
          </a:xfrm>
        </p:grpSpPr>
        <p:sp>
          <p:nvSpPr>
            <p:cNvPr id="20528" name="Rectangle 44">
              <a:extLst>
                <a:ext uri="{FF2B5EF4-FFF2-40B4-BE49-F238E27FC236}">
                  <a16:creationId xmlns:a16="http://schemas.microsoft.com/office/drawing/2014/main" id="{58848CF2-4CDC-4467-A0CB-EDE26CB11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3098"/>
              <a:ext cx="288" cy="81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0529" name="Group 45">
              <a:extLst>
                <a:ext uri="{FF2B5EF4-FFF2-40B4-BE49-F238E27FC236}">
                  <a16:creationId xmlns:a16="http://schemas.microsoft.com/office/drawing/2014/main" id="{468B3D1E-BE81-4402-B93F-F1E84000EE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4" y="3597"/>
              <a:ext cx="360" cy="266"/>
              <a:chOff x="4454" y="3498"/>
              <a:chExt cx="360" cy="266"/>
            </a:xfrm>
          </p:grpSpPr>
          <p:sp>
            <p:nvSpPr>
              <p:cNvPr id="20530" name="Line 46">
                <a:extLst>
                  <a:ext uri="{FF2B5EF4-FFF2-40B4-BE49-F238E27FC236}">
                    <a16:creationId xmlns:a16="http://schemas.microsoft.com/office/drawing/2014/main" id="{9111C8D9-39FC-46E0-A62F-279CB8928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54" y="354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531" name="Object 47">
                <a:extLst>
                  <a:ext uri="{FF2B5EF4-FFF2-40B4-BE49-F238E27FC236}">
                    <a16:creationId xmlns:a16="http://schemas.microsoft.com/office/drawing/2014/main" id="{DDAE71B1-590A-45F1-BF05-E2F0B5EC03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72" y="3498"/>
              <a:ext cx="24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7636" name="公式" r:id="rId14" imgW="352304" imgH="390661" progId="Equation.3">
                      <p:embed/>
                    </p:oleObj>
                  </mc:Choice>
                  <mc:Fallback>
                    <p:oleObj name="公式" r:id="rId14" imgW="352304" imgH="390661" progId="Equation.3">
                      <p:embed/>
                      <p:pic>
                        <p:nvPicPr>
                          <p:cNvPr id="20531" name="Object 47">
                            <a:extLst>
                              <a:ext uri="{FF2B5EF4-FFF2-40B4-BE49-F238E27FC236}">
                                <a16:creationId xmlns:a16="http://schemas.microsoft.com/office/drawing/2014/main" id="{DDAE71B1-590A-45F1-BF05-E2F0B5EC034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2" y="3498"/>
                            <a:ext cx="242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0" name="Group 48">
            <a:extLst>
              <a:ext uri="{FF2B5EF4-FFF2-40B4-BE49-F238E27FC236}">
                <a16:creationId xmlns:a16="http://schemas.microsoft.com/office/drawing/2014/main" id="{09B18E4E-775F-421E-B2E4-38B614F8D134}"/>
              </a:ext>
            </a:extLst>
          </p:cNvPr>
          <p:cNvGrpSpPr>
            <a:grpSpLocks/>
          </p:cNvGrpSpPr>
          <p:nvPr/>
        </p:nvGrpSpPr>
        <p:grpSpPr bwMode="auto">
          <a:xfrm>
            <a:off x="5730875" y="6129338"/>
            <a:ext cx="2944813" cy="539750"/>
            <a:chOff x="3609" y="3861"/>
            <a:chExt cx="1584" cy="340"/>
          </a:xfrm>
        </p:grpSpPr>
        <p:sp>
          <p:nvSpPr>
            <p:cNvPr id="20525" name="Rectangle 49">
              <a:extLst>
                <a:ext uri="{FF2B5EF4-FFF2-40B4-BE49-F238E27FC236}">
                  <a16:creationId xmlns:a16="http://schemas.microsoft.com/office/drawing/2014/main" id="{A39E6089-A66A-4602-9399-32C679110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3875"/>
              <a:ext cx="1584" cy="274"/>
            </a:xfrm>
            <a:prstGeom prst="rect">
              <a:avLst/>
            </a:prstGeom>
            <a:gradFill rotWithShape="1">
              <a:gsLst>
                <a:gs pos="0">
                  <a:srgbClr val="471800"/>
                </a:gs>
                <a:gs pos="50000">
                  <a:srgbClr val="993300"/>
                </a:gs>
                <a:gs pos="100000">
                  <a:srgbClr val="47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26" name="Object 50">
              <a:extLst>
                <a:ext uri="{FF2B5EF4-FFF2-40B4-BE49-F238E27FC236}">
                  <a16:creationId xmlns:a16="http://schemas.microsoft.com/office/drawing/2014/main" id="{D0CFC543-DE78-4A34-80CB-1702B42B94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3" y="3875"/>
            <a:ext cx="26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637" name="Equation" r:id="rId16" imgW="152298" imgH="190432" progId="Equation.3">
                    <p:embed/>
                  </p:oleObj>
                </mc:Choice>
                <mc:Fallback>
                  <p:oleObj name="Equation" r:id="rId16" imgW="152298" imgH="190432" progId="Equation.3">
                    <p:embed/>
                    <p:pic>
                      <p:nvPicPr>
                        <p:cNvPr id="20526" name="Object 50">
                          <a:extLst>
                            <a:ext uri="{FF2B5EF4-FFF2-40B4-BE49-F238E27FC236}">
                              <a16:creationId xmlns:a16="http://schemas.microsoft.com/office/drawing/2014/main" id="{D0CFC543-DE78-4A34-80CB-1702B42B94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3" y="3875"/>
                          <a:ext cx="26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1">
                                <a:gsLst>
                                  <a:gs pos="0">
                                    <a:srgbClr val="007070"/>
                                  </a:gs>
                                  <a:gs pos="50000">
                                    <a:srgbClr val="009999"/>
                                  </a:gs>
                                  <a:gs pos="100000">
                                    <a:srgbClr val="007070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7" name="Text Box 51">
              <a:extLst>
                <a:ext uri="{FF2B5EF4-FFF2-40B4-BE49-F238E27FC236}">
                  <a16:creationId xmlns:a16="http://schemas.microsoft.com/office/drawing/2014/main" id="{092CDABD-4425-4859-96A4-7CB96E3B7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" y="3861"/>
              <a:ext cx="7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低温热源</a:t>
              </a:r>
            </a:p>
          </p:txBody>
        </p:sp>
      </p:grpSp>
      <p:grpSp>
        <p:nvGrpSpPr>
          <p:cNvPr id="21" name="Group 67">
            <a:extLst>
              <a:ext uri="{FF2B5EF4-FFF2-40B4-BE49-F238E27FC236}">
                <a16:creationId xmlns:a16="http://schemas.microsoft.com/office/drawing/2014/main" id="{981075D0-C5F0-4A4E-9653-B90DB8E0C492}"/>
              </a:ext>
            </a:extLst>
          </p:cNvPr>
          <p:cNvGrpSpPr>
            <a:grpSpLocks/>
          </p:cNvGrpSpPr>
          <p:nvPr/>
        </p:nvGrpSpPr>
        <p:grpSpPr bwMode="auto">
          <a:xfrm>
            <a:off x="6767513" y="4408488"/>
            <a:ext cx="685800" cy="533400"/>
            <a:chOff x="4262" y="2768"/>
            <a:chExt cx="432" cy="336"/>
          </a:xfrm>
        </p:grpSpPr>
        <p:sp>
          <p:nvSpPr>
            <p:cNvPr id="20521" name="Rectangle 68">
              <a:extLst>
                <a:ext uri="{FF2B5EF4-FFF2-40B4-BE49-F238E27FC236}">
                  <a16:creationId xmlns:a16="http://schemas.microsoft.com/office/drawing/2014/main" id="{50D86259-0B30-4E9D-AA44-C9284EA64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2768"/>
              <a:ext cx="432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0522" name="Group 69">
              <a:extLst>
                <a:ext uri="{FF2B5EF4-FFF2-40B4-BE49-F238E27FC236}">
                  <a16:creationId xmlns:a16="http://schemas.microsoft.com/office/drawing/2014/main" id="{D682811C-D727-4C1B-AD05-21761BB60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8" y="2833"/>
              <a:ext cx="289" cy="266"/>
              <a:chOff x="4358" y="2643"/>
              <a:chExt cx="289" cy="266"/>
            </a:xfrm>
          </p:grpSpPr>
          <p:sp>
            <p:nvSpPr>
              <p:cNvPr id="20523" name="Line 70">
                <a:extLst>
                  <a:ext uri="{FF2B5EF4-FFF2-40B4-BE49-F238E27FC236}">
                    <a16:creationId xmlns:a16="http://schemas.microsoft.com/office/drawing/2014/main" id="{D51321CC-90BB-43E0-A4FF-2D5545528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8" y="268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524" name="Object 71">
                <a:extLst>
                  <a:ext uri="{FF2B5EF4-FFF2-40B4-BE49-F238E27FC236}">
                    <a16:creationId xmlns:a16="http://schemas.microsoft.com/office/drawing/2014/main" id="{CC3A07F8-1E76-4E66-845E-57FF8EAECEC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30" y="2643"/>
              <a:ext cx="217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7638" name="公式" r:id="rId18" imgW="314382" imgH="390661" progId="Equation.3">
                      <p:embed/>
                    </p:oleObj>
                  </mc:Choice>
                  <mc:Fallback>
                    <p:oleObj name="公式" r:id="rId18" imgW="314382" imgH="390661" progId="Equation.3">
                      <p:embed/>
                      <p:pic>
                        <p:nvPicPr>
                          <p:cNvPr id="20524" name="Object 71">
                            <a:extLst>
                              <a:ext uri="{FF2B5EF4-FFF2-40B4-BE49-F238E27FC236}">
                                <a16:creationId xmlns:a16="http://schemas.microsoft.com/office/drawing/2014/main" id="{CC3A07F8-1E76-4E66-845E-57FF8EAECEC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0" y="2643"/>
                            <a:ext cx="217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3" name="Group 72">
            <a:extLst>
              <a:ext uri="{FF2B5EF4-FFF2-40B4-BE49-F238E27FC236}">
                <a16:creationId xmlns:a16="http://schemas.microsoft.com/office/drawing/2014/main" id="{B7EEEE08-E81F-4C68-84FC-ACF76AE548C2}"/>
              </a:ext>
            </a:extLst>
          </p:cNvPr>
          <p:cNvGrpSpPr>
            <a:grpSpLocks/>
          </p:cNvGrpSpPr>
          <p:nvPr/>
        </p:nvGrpSpPr>
        <p:grpSpPr bwMode="auto">
          <a:xfrm>
            <a:off x="5730875" y="4078288"/>
            <a:ext cx="2873375" cy="517525"/>
            <a:chOff x="3609" y="2569"/>
            <a:chExt cx="1584" cy="326"/>
          </a:xfrm>
        </p:grpSpPr>
        <p:sp>
          <p:nvSpPr>
            <p:cNvPr id="20518" name="Rectangle 73">
              <a:extLst>
                <a:ext uri="{FF2B5EF4-FFF2-40B4-BE49-F238E27FC236}">
                  <a16:creationId xmlns:a16="http://schemas.microsoft.com/office/drawing/2014/main" id="{297637B6-47A4-4518-A5ED-E14D763B3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2623"/>
              <a:ext cx="1584" cy="252"/>
            </a:xfrm>
            <a:prstGeom prst="rect">
              <a:avLst/>
            </a:prstGeom>
            <a:gradFill rotWithShape="1">
              <a:gsLst>
                <a:gs pos="0">
                  <a:srgbClr val="761847"/>
                </a:gs>
                <a:gs pos="50000">
                  <a:srgbClr val="FF3399"/>
                </a:gs>
                <a:gs pos="100000">
                  <a:srgbClr val="7618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19" name="Object 74">
              <a:extLst>
                <a:ext uri="{FF2B5EF4-FFF2-40B4-BE49-F238E27FC236}">
                  <a16:creationId xmlns:a16="http://schemas.microsoft.com/office/drawing/2014/main" id="{0C764EDC-B84C-45BE-857C-584AFB2852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65" y="2569"/>
            <a:ext cx="249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639" name="Equation" r:id="rId20" imgW="133337" imgH="190432" progId="Equation.3">
                    <p:embed/>
                  </p:oleObj>
                </mc:Choice>
                <mc:Fallback>
                  <p:oleObj name="Equation" r:id="rId20" imgW="133337" imgH="190432" progId="Equation.3">
                    <p:embed/>
                    <p:pic>
                      <p:nvPicPr>
                        <p:cNvPr id="20519" name="Object 74">
                          <a:extLst>
                            <a:ext uri="{FF2B5EF4-FFF2-40B4-BE49-F238E27FC236}">
                              <a16:creationId xmlns:a16="http://schemas.microsoft.com/office/drawing/2014/main" id="{0C764EDC-B84C-45BE-857C-584AFB2852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5" y="2569"/>
                          <a:ext cx="249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0" name="Text Box 75">
              <a:extLst>
                <a:ext uri="{FF2B5EF4-FFF2-40B4-BE49-F238E27FC236}">
                  <a16:creationId xmlns:a16="http://schemas.microsoft.com/office/drawing/2014/main" id="{370A8DA2-163C-44C5-81E2-31E719B4D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1" y="2569"/>
              <a:ext cx="7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高温热源</a:t>
              </a:r>
            </a:p>
          </p:txBody>
        </p:sp>
      </p:grpSp>
      <p:sp>
        <p:nvSpPr>
          <p:cNvPr id="20502" name="灯片编号占位符 1">
            <a:extLst>
              <a:ext uri="{FF2B5EF4-FFF2-40B4-BE49-F238E27FC236}">
                <a16:creationId xmlns:a16="http://schemas.microsoft.com/office/drawing/2014/main" id="{1347FBF6-4A18-4E07-B285-A5EA2025D0CA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68522A-B406-44D6-A12C-56E6D478ECFC}" type="slidenum">
              <a:rPr lang="en-US" altLang="zh-CN" b="0">
                <a:solidFill>
                  <a:srgbClr val="FF00FF"/>
                </a:solidFill>
              </a:rPr>
              <a:pPr eaLnBrk="1" hangingPunct="1"/>
              <a:t>5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  <p:sp>
        <p:nvSpPr>
          <p:cNvPr id="77" name="Text Box 11">
            <a:extLst>
              <a:ext uri="{FF2B5EF4-FFF2-40B4-BE49-F238E27FC236}">
                <a16:creationId xmlns:a16="http://schemas.microsoft.com/office/drawing/2014/main" id="{C653E812-CC11-4B27-AE1A-F96936E1F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42875"/>
            <a:ext cx="8286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理解为：热量不能自动地从低温物体传向高温物体传递 </a:t>
            </a:r>
          </a:p>
        </p:txBody>
      </p:sp>
      <p:grpSp>
        <p:nvGrpSpPr>
          <p:cNvPr id="24" name="组合 80">
            <a:extLst>
              <a:ext uri="{FF2B5EF4-FFF2-40B4-BE49-F238E27FC236}">
                <a16:creationId xmlns:a16="http://schemas.microsoft.com/office/drawing/2014/main" id="{9075B762-2710-42F1-BED7-77BB9FE83E39}"/>
              </a:ext>
            </a:extLst>
          </p:cNvPr>
          <p:cNvGrpSpPr>
            <a:grpSpLocks/>
          </p:cNvGrpSpPr>
          <p:nvPr/>
        </p:nvGrpSpPr>
        <p:grpSpPr bwMode="auto">
          <a:xfrm>
            <a:off x="3062288" y="4975225"/>
            <a:ext cx="1449387" cy="404813"/>
            <a:chOff x="3061982" y="4974672"/>
            <a:chExt cx="1449693" cy="405377"/>
          </a:xfrm>
        </p:grpSpPr>
        <p:grpSp>
          <p:nvGrpSpPr>
            <p:cNvPr id="20512" name="Group 39">
              <a:extLst>
                <a:ext uri="{FF2B5EF4-FFF2-40B4-BE49-F238E27FC236}">
                  <a16:creationId xmlns:a16="http://schemas.microsoft.com/office/drawing/2014/main" id="{E2C33FC7-CF29-49D7-9E8D-46BF4854C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7275" y="5072074"/>
              <a:ext cx="914400" cy="307975"/>
              <a:chOff x="2939" y="1787"/>
              <a:chExt cx="576" cy="194"/>
            </a:xfrm>
          </p:grpSpPr>
          <p:sp>
            <p:nvSpPr>
              <p:cNvPr id="20515" name="Rectangle 40">
                <a:extLst>
                  <a:ext uri="{FF2B5EF4-FFF2-40B4-BE49-F238E27FC236}">
                    <a16:creationId xmlns:a16="http://schemas.microsoft.com/office/drawing/2014/main" id="{F6C4DF5B-EB0A-4BDD-871E-1CC7E09B7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9" y="1813"/>
                <a:ext cx="576" cy="16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16" name="Line 41">
                <a:extLst>
                  <a:ext uri="{FF2B5EF4-FFF2-40B4-BE49-F238E27FC236}">
                    <a16:creationId xmlns:a16="http://schemas.microsoft.com/office/drawing/2014/main" id="{F7D1CD63-3C28-40DF-A0C5-2B0D12FB42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3" y="190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517" name="Object 42">
                <a:extLst>
                  <a:ext uri="{FF2B5EF4-FFF2-40B4-BE49-F238E27FC236}">
                    <a16:creationId xmlns:a16="http://schemas.microsoft.com/office/drawing/2014/main" id="{144CCE35-3EF9-4FF4-B99D-505997951C7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98" y="1787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7640" name="公式" r:id="rId22" imgW="247714" imgH="276157" progId="Equation.3">
                      <p:embed/>
                    </p:oleObj>
                  </mc:Choice>
                  <mc:Fallback>
                    <p:oleObj name="公式" r:id="rId22" imgW="247714" imgH="276157" progId="Equation.3">
                      <p:embed/>
                      <p:pic>
                        <p:nvPicPr>
                          <p:cNvPr id="20517" name="Object 42">
                            <a:extLst>
                              <a:ext uri="{FF2B5EF4-FFF2-40B4-BE49-F238E27FC236}">
                                <a16:creationId xmlns:a16="http://schemas.microsoft.com/office/drawing/2014/main" id="{144CCE35-3EF9-4FF4-B99D-505997951C7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" y="1787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513" name="任意多边形 78">
              <a:extLst>
                <a:ext uri="{FF2B5EF4-FFF2-40B4-BE49-F238E27FC236}">
                  <a16:creationId xmlns:a16="http://schemas.microsoft.com/office/drawing/2014/main" id="{5E1F6949-2B4C-4FF4-86E1-DAE7350E0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982" y="4974672"/>
              <a:ext cx="536895" cy="376106"/>
            </a:xfrm>
            <a:custGeom>
              <a:avLst/>
              <a:gdLst>
                <a:gd name="T0" fmla="*/ 0 w 536895"/>
                <a:gd name="T1" fmla="*/ 0 h 376106"/>
                <a:gd name="T2" fmla="*/ 50334 w 536895"/>
                <a:gd name="T3" fmla="*/ 226502 h 376106"/>
                <a:gd name="T4" fmla="*/ 201335 w 536895"/>
                <a:gd name="T5" fmla="*/ 352337 h 376106"/>
                <a:gd name="T6" fmla="*/ 536895 w 536895"/>
                <a:gd name="T7" fmla="*/ 369115 h 376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6895"/>
                <a:gd name="T13" fmla="*/ 0 h 376106"/>
                <a:gd name="T14" fmla="*/ 536895 w 536895"/>
                <a:gd name="T15" fmla="*/ 376106 h 376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6895" h="376106">
                  <a:moveTo>
                    <a:pt x="0" y="0"/>
                  </a:moveTo>
                  <a:cubicBezTo>
                    <a:pt x="8389" y="83889"/>
                    <a:pt x="16778" y="167779"/>
                    <a:pt x="50334" y="226502"/>
                  </a:cubicBezTo>
                  <a:cubicBezTo>
                    <a:pt x="83890" y="285225"/>
                    <a:pt x="120242" y="328568"/>
                    <a:pt x="201335" y="352337"/>
                  </a:cubicBezTo>
                  <a:cubicBezTo>
                    <a:pt x="282428" y="376106"/>
                    <a:pt x="409661" y="372610"/>
                    <a:pt x="536895" y="369115"/>
                  </a:cubicBezTo>
                </a:path>
              </a:pathLst>
            </a:custGeom>
            <a:noFill/>
            <a:ln w="22225" algn="ctr">
              <a:solidFill>
                <a:srgbClr val="FFC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4" name="任意多边形 79">
              <a:extLst>
                <a:ext uri="{FF2B5EF4-FFF2-40B4-BE49-F238E27FC236}">
                  <a16:creationId xmlns:a16="http://schemas.microsoft.com/office/drawing/2014/main" id="{FF3DAB88-EE1F-4779-930B-21799A203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484" y="4974672"/>
              <a:ext cx="310393" cy="202733"/>
            </a:xfrm>
            <a:custGeom>
              <a:avLst/>
              <a:gdLst>
                <a:gd name="T0" fmla="*/ 0 w 310393"/>
                <a:gd name="T1" fmla="*/ 0 h 202733"/>
                <a:gd name="T2" fmla="*/ 33556 w 310393"/>
                <a:gd name="T3" fmla="*/ 134223 h 202733"/>
                <a:gd name="T4" fmla="*/ 184558 w 310393"/>
                <a:gd name="T5" fmla="*/ 192946 h 202733"/>
                <a:gd name="T6" fmla="*/ 310393 w 310393"/>
                <a:gd name="T7" fmla="*/ 192946 h 2027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0393"/>
                <a:gd name="T13" fmla="*/ 0 h 202733"/>
                <a:gd name="T14" fmla="*/ 310393 w 310393"/>
                <a:gd name="T15" fmla="*/ 202733 h 2027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0393" h="202733">
                  <a:moveTo>
                    <a:pt x="0" y="0"/>
                  </a:moveTo>
                  <a:cubicBezTo>
                    <a:pt x="1398" y="51032"/>
                    <a:pt x="2796" y="102065"/>
                    <a:pt x="33556" y="134223"/>
                  </a:cubicBezTo>
                  <a:cubicBezTo>
                    <a:pt x="64316" y="166381"/>
                    <a:pt x="138419" y="183159"/>
                    <a:pt x="184558" y="192946"/>
                  </a:cubicBezTo>
                  <a:cubicBezTo>
                    <a:pt x="230697" y="202733"/>
                    <a:pt x="270545" y="197839"/>
                    <a:pt x="310393" y="192946"/>
                  </a:cubicBezTo>
                </a:path>
              </a:pathLst>
            </a:custGeom>
            <a:noFill/>
            <a:ln w="25400" algn="ctr">
              <a:solidFill>
                <a:srgbClr val="FFC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组合 83">
            <a:extLst>
              <a:ext uri="{FF2B5EF4-FFF2-40B4-BE49-F238E27FC236}">
                <a16:creationId xmlns:a16="http://schemas.microsoft.com/office/drawing/2014/main" id="{197B6A65-2954-43B3-8C8D-360FFC5F9462}"/>
              </a:ext>
            </a:extLst>
          </p:cNvPr>
          <p:cNvGrpSpPr>
            <a:grpSpLocks/>
          </p:cNvGrpSpPr>
          <p:nvPr/>
        </p:nvGrpSpPr>
        <p:grpSpPr bwMode="auto">
          <a:xfrm>
            <a:off x="7215188" y="4929188"/>
            <a:ext cx="1460500" cy="428625"/>
            <a:chOff x="7215206" y="4929198"/>
            <a:chExt cx="1460482" cy="428628"/>
          </a:xfrm>
        </p:grpSpPr>
        <p:grpSp>
          <p:nvGrpSpPr>
            <p:cNvPr id="20506" name="Group 62">
              <a:extLst>
                <a:ext uri="{FF2B5EF4-FFF2-40B4-BE49-F238E27FC236}">
                  <a16:creationId xmlns:a16="http://schemas.microsoft.com/office/drawing/2014/main" id="{245679DD-B8B4-4FF5-BDBA-64BBEBFC88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2238" y="5048263"/>
              <a:ext cx="933450" cy="309563"/>
              <a:chOff x="4876" y="3156"/>
              <a:chExt cx="588" cy="195"/>
            </a:xfrm>
          </p:grpSpPr>
          <p:sp>
            <p:nvSpPr>
              <p:cNvPr id="20509" name="Rectangle 63">
                <a:extLst>
                  <a:ext uri="{FF2B5EF4-FFF2-40B4-BE49-F238E27FC236}">
                    <a16:creationId xmlns:a16="http://schemas.microsoft.com/office/drawing/2014/main" id="{DE3A93E4-0072-4969-90FF-46AD8CD08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8" y="3183"/>
                <a:ext cx="576" cy="168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rgbClr val="FF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10" name="Line 64">
                <a:extLst>
                  <a:ext uri="{FF2B5EF4-FFF2-40B4-BE49-F238E27FC236}">
                    <a16:creationId xmlns:a16="http://schemas.microsoft.com/office/drawing/2014/main" id="{22B313E9-A711-4089-BCD6-64D14485C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326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511" name="Object 65">
                <a:extLst>
                  <a:ext uri="{FF2B5EF4-FFF2-40B4-BE49-F238E27FC236}">
                    <a16:creationId xmlns:a16="http://schemas.microsoft.com/office/drawing/2014/main" id="{FAB01656-8790-41C1-90E1-550AA322F7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53" y="3156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7641" name="公式" r:id="rId24" imgW="247714" imgH="276157" progId="Equation.3">
                      <p:embed/>
                    </p:oleObj>
                  </mc:Choice>
                  <mc:Fallback>
                    <p:oleObj name="公式" r:id="rId24" imgW="247714" imgH="276157" progId="Equation.3">
                      <p:embed/>
                      <p:pic>
                        <p:nvPicPr>
                          <p:cNvPr id="20511" name="Object 65">
                            <a:extLst>
                              <a:ext uri="{FF2B5EF4-FFF2-40B4-BE49-F238E27FC236}">
                                <a16:creationId xmlns:a16="http://schemas.microsoft.com/office/drawing/2014/main" id="{FAB01656-8790-41C1-90E1-550AA322F7C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3" y="3156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0507" name="任意多边形 81">
              <a:extLst>
                <a:ext uri="{FF2B5EF4-FFF2-40B4-BE49-F238E27FC236}">
                  <a16:creationId xmlns:a16="http://schemas.microsoft.com/office/drawing/2014/main" id="{DCAE4CF3-E1DB-4F8A-8BAA-3FB11410A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520" y="4929198"/>
              <a:ext cx="310393" cy="202733"/>
            </a:xfrm>
            <a:custGeom>
              <a:avLst/>
              <a:gdLst>
                <a:gd name="T0" fmla="*/ 0 w 310393"/>
                <a:gd name="T1" fmla="*/ 0 h 202733"/>
                <a:gd name="T2" fmla="*/ 33556 w 310393"/>
                <a:gd name="T3" fmla="*/ 134223 h 202733"/>
                <a:gd name="T4" fmla="*/ 184558 w 310393"/>
                <a:gd name="T5" fmla="*/ 192946 h 202733"/>
                <a:gd name="T6" fmla="*/ 310393 w 310393"/>
                <a:gd name="T7" fmla="*/ 192946 h 2027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0393"/>
                <a:gd name="T13" fmla="*/ 0 h 202733"/>
                <a:gd name="T14" fmla="*/ 310393 w 310393"/>
                <a:gd name="T15" fmla="*/ 202733 h 2027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0393" h="202733">
                  <a:moveTo>
                    <a:pt x="0" y="0"/>
                  </a:moveTo>
                  <a:cubicBezTo>
                    <a:pt x="1398" y="51032"/>
                    <a:pt x="2796" y="102065"/>
                    <a:pt x="33556" y="134223"/>
                  </a:cubicBezTo>
                  <a:cubicBezTo>
                    <a:pt x="64316" y="166381"/>
                    <a:pt x="138419" y="183159"/>
                    <a:pt x="184558" y="192946"/>
                  </a:cubicBezTo>
                  <a:cubicBezTo>
                    <a:pt x="230697" y="202733"/>
                    <a:pt x="270545" y="197839"/>
                    <a:pt x="310393" y="192946"/>
                  </a:cubicBezTo>
                </a:path>
              </a:pathLst>
            </a:custGeom>
            <a:noFill/>
            <a:ln w="25400" algn="ctr">
              <a:solidFill>
                <a:srgbClr val="FFC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任意多边形 82">
              <a:extLst>
                <a:ext uri="{FF2B5EF4-FFF2-40B4-BE49-F238E27FC236}">
                  <a16:creationId xmlns:a16="http://schemas.microsoft.com/office/drawing/2014/main" id="{B574C83F-D005-49FC-9A95-A6D3D9F94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5206" y="4929198"/>
              <a:ext cx="536895" cy="376106"/>
            </a:xfrm>
            <a:custGeom>
              <a:avLst/>
              <a:gdLst>
                <a:gd name="T0" fmla="*/ 0 w 536895"/>
                <a:gd name="T1" fmla="*/ 0 h 376106"/>
                <a:gd name="T2" fmla="*/ 50334 w 536895"/>
                <a:gd name="T3" fmla="*/ 226502 h 376106"/>
                <a:gd name="T4" fmla="*/ 201335 w 536895"/>
                <a:gd name="T5" fmla="*/ 352337 h 376106"/>
                <a:gd name="T6" fmla="*/ 536895 w 536895"/>
                <a:gd name="T7" fmla="*/ 369115 h 3761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6895"/>
                <a:gd name="T13" fmla="*/ 0 h 376106"/>
                <a:gd name="T14" fmla="*/ 536895 w 536895"/>
                <a:gd name="T15" fmla="*/ 376106 h 3761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6895" h="376106">
                  <a:moveTo>
                    <a:pt x="0" y="0"/>
                  </a:moveTo>
                  <a:cubicBezTo>
                    <a:pt x="8389" y="83889"/>
                    <a:pt x="16778" y="167779"/>
                    <a:pt x="50334" y="226502"/>
                  </a:cubicBezTo>
                  <a:cubicBezTo>
                    <a:pt x="83890" y="285225"/>
                    <a:pt x="120242" y="328568"/>
                    <a:pt x="201335" y="352337"/>
                  </a:cubicBezTo>
                  <a:cubicBezTo>
                    <a:pt x="282428" y="376106"/>
                    <a:pt x="409661" y="372610"/>
                    <a:pt x="536895" y="369115"/>
                  </a:cubicBezTo>
                </a:path>
              </a:pathLst>
            </a:custGeom>
            <a:noFill/>
            <a:ln w="22225" algn="ctr">
              <a:solidFill>
                <a:srgbClr val="FFC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3" grpId="0" animBg="1"/>
      <p:bldP spid="9284" grpId="0" animBg="1"/>
      <p:bldP spid="2" grpId="0"/>
      <p:bldP spid="6" grpId="0"/>
      <p:bldP spid="7" grpId="0"/>
      <p:bldP spid="8" grpId="0"/>
      <p:bldP spid="10" grpId="0" animBg="1"/>
      <p:bldP spid="11" grpId="0"/>
      <p:bldP spid="12" grpId="0"/>
      <p:bldP spid="13" grpId="0"/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6BD523FD-DB83-4CA8-B25E-2BA717DAF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28625"/>
            <a:ext cx="6929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4. </a:t>
            </a:r>
            <a:r>
              <a:rPr lang="zh-CN" altLang="en-US">
                <a:solidFill>
                  <a:srgbClr val="FFFF00"/>
                </a:solidFill>
              </a:rPr>
              <a:t>热力学第二定律的两种表述等价</a:t>
            </a:r>
            <a:r>
              <a:rPr lang="zh-CN" altLang="en-US">
                <a:solidFill>
                  <a:schemeClr val="bg1"/>
                </a:solidFill>
              </a:rPr>
              <a:t>（反证法） 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4C5CB4E4-DECE-429C-9C60-89CC32590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928688"/>
            <a:ext cx="23749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(1) </a:t>
            </a:r>
            <a:r>
              <a:rPr lang="zh-CN" altLang="en-US">
                <a:solidFill>
                  <a:schemeClr val="bg1"/>
                </a:solidFill>
              </a:rPr>
              <a:t>假设开尔文 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      表述不成立 </a:t>
            </a:r>
            <a:r>
              <a:rPr lang="zh-CN" altLang="en-US"/>
              <a:t>          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8627B0FD-7EE8-41C3-BE6E-AC7B3B7BA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2405063"/>
            <a:ext cx="18018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克劳修斯表述不成立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2216EBB-5DB9-41E7-B16C-B41D7CF61363}"/>
              </a:ext>
            </a:extLst>
          </p:cNvPr>
          <p:cNvGrpSpPr>
            <a:grpSpLocks/>
          </p:cNvGrpSpPr>
          <p:nvPr/>
        </p:nvGrpSpPr>
        <p:grpSpPr bwMode="auto">
          <a:xfrm>
            <a:off x="4179888" y="2255838"/>
            <a:ext cx="2246312" cy="457200"/>
            <a:chOff x="912" y="912"/>
            <a:chExt cx="816" cy="384"/>
          </a:xfrm>
        </p:grpSpPr>
        <p:sp>
          <p:nvSpPr>
            <p:cNvPr id="21578" name="Rectangle 6">
              <a:extLst>
                <a:ext uri="{FF2B5EF4-FFF2-40B4-BE49-F238E27FC236}">
                  <a16:creationId xmlns:a16="http://schemas.microsoft.com/office/drawing/2014/main" id="{DC748D73-D760-49C3-A45D-79CE62DB7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912"/>
              <a:ext cx="816" cy="38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1579" name="Group 7">
              <a:extLst>
                <a:ext uri="{FF2B5EF4-FFF2-40B4-BE49-F238E27FC236}">
                  <a16:creationId xmlns:a16="http://schemas.microsoft.com/office/drawing/2014/main" id="{41CD3ABF-ABF3-492D-9125-259AEE4E84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937"/>
              <a:ext cx="379" cy="272"/>
              <a:chOff x="1296" y="937"/>
              <a:chExt cx="379" cy="272"/>
            </a:xfrm>
          </p:grpSpPr>
          <p:graphicFrame>
            <p:nvGraphicFramePr>
              <p:cNvPr id="21580" name="Object 8">
                <a:extLst>
                  <a:ext uri="{FF2B5EF4-FFF2-40B4-BE49-F238E27FC236}">
                    <a16:creationId xmlns:a16="http://schemas.microsoft.com/office/drawing/2014/main" id="{3F93431C-47C5-4F76-A355-934169B762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45" y="937"/>
              <a:ext cx="13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793" name="Equation" r:id="rId3" imgW="133337" imgH="133486" progId="Equation.3">
                      <p:embed/>
                    </p:oleObj>
                  </mc:Choice>
                  <mc:Fallback>
                    <p:oleObj name="Equation" r:id="rId3" imgW="133337" imgH="133486" progId="Equation.3">
                      <p:embed/>
                      <p:pic>
                        <p:nvPicPr>
                          <p:cNvPr id="21580" name="Object 8">
                            <a:extLst>
                              <a:ext uri="{FF2B5EF4-FFF2-40B4-BE49-F238E27FC236}">
                                <a16:creationId xmlns:a16="http://schemas.microsoft.com/office/drawing/2014/main" id="{3F93431C-47C5-4F76-A355-934169B762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5" y="937"/>
                            <a:ext cx="130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81" name="Line 9">
                <a:extLst>
                  <a:ext uri="{FF2B5EF4-FFF2-40B4-BE49-F238E27FC236}">
                    <a16:creationId xmlns:a16="http://schemas.microsoft.com/office/drawing/2014/main" id="{6C81531A-5B0A-481F-9583-6030E8632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104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0FAB34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2FB701E7-7A03-4F1A-B7AC-B20FD07BFE4E}"/>
              </a:ext>
            </a:extLst>
          </p:cNvPr>
          <p:cNvGrpSpPr>
            <a:grpSpLocks/>
          </p:cNvGrpSpPr>
          <p:nvPr/>
        </p:nvGrpSpPr>
        <p:grpSpPr bwMode="auto">
          <a:xfrm>
            <a:off x="5973763" y="1700213"/>
            <a:ext cx="990600" cy="555625"/>
            <a:chOff x="2512" y="754"/>
            <a:chExt cx="624" cy="350"/>
          </a:xfrm>
        </p:grpSpPr>
        <p:sp>
          <p:nvSpPr>
            <p:cNvPr id="21575" name="Rectangle 11">
              <a:extLst>
                <a:ext uri="{FF2B5EF4-FFF2-40B4-BE49-F238E27FC236}">
                  <a16:creationId xmlns:a16="http://schemas.microsoft.com/office/drawing/2014/main" id="{866C61BB-DA79-4319-911B-BDC11B8F6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768"/>
              <a:ext cx="624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76" name="Line 12">
              <a:extLst>
                <a:ext uri="{FF2B5EF4-FFF2-40B4-BE49-F238E27FC236}">
                  <a16:creationId xmlns:a16="http://schemas.microsoft.com/office/drawing/2014/main" id="{F049325D-CFA7-4A0B-BAD6-93377160E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7" y="76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77" name="Object 13">
              <a:extLst>
                <a:ext uri="{FF2B5EF4-FFF2-40B4-BE49-F238E27FC236}">
                  <a16:creationId xmlns:a16="http://schemas.microsoft.com/office/drawing/2014/main" id="{A667E4BF-2A97-4149-8B91-F61DB69FE6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9" y="754"/>
            <a:ext cx="18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94" name="公式" r:id="rId5" imgW="314382" imgH="390661" progId="Equation.3">
                    <p:embed/>
                  </p:oleObj>
                </mc:Choice>
                <mc:Fallback>
                  <p:oleObj name="公式" r:id="rId5" imgW="314382" imgH="390661" progId="Equation.3">
                    <p:embed/>
                    <p:pic>
                      <p:nvPicPr>
                        <p:cNvPr id="21577" name="Object 13">
                          <a:extLst>
                            <a:ext uri="{FF2B5EF4-FFF2-40B4-BE49-F238E27FC236}">
                              <a16:creationId xmlns:a16="http://schemas.microsoft.com/office/drawing/2014/main" id="{A667E4BF-2A97-4149-8B91-F61DB69FE6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754"/>
                          <a:ext cx="18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782" name="Object 14">
            <a:extLst>
              <a:ext uri="{FF2B5EF4-FFF2-40B4-BE49-F238E27FC236}">
                <a16:creationId xmlns:a16="http://schemas.microsoft.com/office/drawing/2014/main" id="{F40D9B1B-0201-4893-88F6-AD38E420B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1928813"/>
          <a:ext cx="7286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5" name="公式" r:id="rId7" imgW="390531" imgH="171450" progId="Equation.3">
                  <p:embed/>
                </p:oleObj>
              </mc:Choice>
              <mc:Fallback>
                <p:oleObj name="公式" r:id="rId7" imgW="390531" imgH="171450" progId="Equation.3">
                  <p:embed/>
                  <p:pic>
                    <p:nvPicPr>
                      <p:cNvPr id="32782" name="Object 14">
                        <a:extLst>
                          <a:ext uri="{FF2B5EF4-FFF2-40B4-BE49-F238E27FC236}">
                            <a16:creationId xmlns:a16="http://schemas.microsoft.com/office/drawing/2014/main" id="{F40D9B1B-0201-4893-88F6-AD38E420B9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928813"/>
                        <a:ext cx="7286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5">
            <a:extLst>
              <a:ext uri="{FF2B5EF4-FFF2-40B4-BE49-F238E27FC236}">
                <a16:creationId xmlns:a16="http://schemas.microsoft.com/office/drawing/2014/main" id="{1829462E-1DE1-42F3-B56D-19EB375C1450}"/>
              </a:ext>
            </a:extLst>
          </p:cNvPr>
          <p:cNvGrpSpPr>
            <a:grpSpLocks/>
          </p:cNvGrpSpPr>
          <p:nvPr/>
        </p:nvGrpSpPr>
        <p:grpSpPr bwMode="auto">
          <a:xfrm>
            <a:off x="6413500" y="2252663"/>
            <a:ext cx="552450" cy="819150"/>
            <a:chOff x="3651" y="1162"/>
            <a:chExt cx="348" cy="499"/>
          </a:xfrm>
        </p:grpSpPr>
        <p:sp>
          <p:nvSpPr>
            <p:cNvPr id="21572" name="Rectangle 16">
              <a:extLst>
                <a:ext uri="{FF2B5EF4-FFF2-40B4-BE49-F238E27FC236}">
                  <a16:creationId xmlns:a16="http://schemas.microsoft.com/office/drawing/2014/main" id="{518A42A4-5466-42D0-9DCB-7521A8EA6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162"/>
              <a:ext cx="348" cy="499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73" name="Line 17">
              <a:extLst>
                <a:ext uri="{FF2B5EF4-FFF2-40B4-BE49-F238E27FC236}">
                  <a16:creationId xmlns:a16="http://schemas.microsoft.com/office/drawing/2014/main" id="{5E9BB72B-ACB1-4ABE-AFC7-F9ADE22E2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407"/>
              <a:ext cx="0" cy="2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74" name="Object 18">
              <a:extLst>
                <a:ext uri="{FF2B5EF4-FFF2-40B4-BE49-F238E27FC236}">
                  <a16:creationId xmlns:a16="http://schemas.microsoft.com/office/drawing/2014/main" id="{50B3F6D2-D677-47E4-A86A-ED0B5D8A05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1362"/>
            <a:ext cx="23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96" name="公式" r:id="rId9" imgW="352304" imgH="390661" progId="Equation.3">
                    <p:embed/>
                  </p:oleObj>
                </mc:Choice>
                <mc:Fallback>
                  <p:oleObj name="公式" r:id="rId9" imgW="352304" imgH="390661" progId="Equation.3">
                    <p:embed/>
                    <p:pic>
                      <p:nvPicPr>
                        <p:cNvPr id="21574" name="Object 18">
                          <a:extLst>
                            <a:ext uri="{FF2B5EF4-FFF2-40B4-BE49-F238E27FC236}">
                              <a16:creationId xmlns:a16="http://schemas.microsoft.com/office/drawing/2014/main" id="{50B3F6D2-D677-47E4-A86A-ED0B5D8A05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362"/>
                          <a:ext cx="23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A49324FC-DEAA-486B-AC65-D05B6013F0E7}"/>
              </a:ext>
            </a:extLst>
          </p:cNvPr>
          <p:cNvGrpSpPr>
            <a:grpSpLocks/>
          </p:cNvGrpSpPr>
          <p:nvPr/>
        </p:nvGrpSpPr>
        <p:grpSpPr bwMode="auto">
          <a:xfrm>
            <a:off x="3656013" y="1268413"/>
            <a:ext cx="3657600" cy="468312"/>
            <a:chOff x="2415" y="799"/>
            <a:chExt cx="2304" cy="295"/>
          </a:xfrm>
        </p:grpSpPr>
        <p:sp>
          <p:nvSpPr>
            <p:cNvPr id="21569" name="Rectangle 20">
              <a:extLst>
                <a:ext uri="{FF2B5EF4-FFF2-40B4-BE49-F238E27FC236}">
                  <a16:creationId xmlns:a16="http://schemas.microsoft.com/office/drawing/2014/main" id="{D49FBDFD-4393-402A-B389-B869E0D61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799"/>
              <a:ext cx="2304" cy="295"/>
            </a:xfrm>
            <a:prstGeom prst="rect">
              <a:avLst/>
            </a:prstGeom>
            <a:gradFill rotWithShape="1">
              <a:gsLst>
                <a:gs pos="0">
                  <a:srgbClr val="761847"/>
                </a:gs>
                <a:gs pos="50000">
                  <a:srgbClr val="FF3399"/>
                </a:gs>
                <a:gs pos="100000">
                  <a:srgbClr val="7618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1570" name="Object 21">
              <a:extLst>
                <a:ext uri="{FF2B5EF4-FFF2-40B4-BE49-F238E27FC236}">
                  <a16:creationId xmlns:a16="http://schemas.microsoft.com/office/drawing/2014/main" id="{DC3B438D-A415-49C6-B1C0-A4C349D7E0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5" y="814"/>
            <a:ext cx="23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97" name="公式" r:id="rId11" imgW="238233" imgH="390661" progId="Equation.3">
                    <p:embed/>
                  </p:oleObj>
                </mc:Choice>
                <mc:Fallback>
                  <p:oleObj name="公式" r:id="rId11" imgW="238233" imgH="390661" progId="Equation.3">
                    <p:embed/>
                    <p:pic>
                      <p:nvPicPr>
                        <p:cNvPr id="21570" name="Object 21">
                          <a:extLst>
                            <a:ext uri="{FF2B5EF4-FFF2-40B4-BE49-F238E27FC236}">
                              <a16:creationId xmlns:a16="http://schemas.microsoft.com/office/drawing/2014/main" id="{DC3B438D-A415-49C6-B1C0-A4C349D7E0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" y="814"/>
                          <a:ext cx="235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71" name="Text Box 22">
              <a:extLst>
                <a:ext uri="{FF2B5EF4-FFF2-40B4-BE49-F238E27FC236}">
                  <a16:creationId xmlns:a16="http://schemas.microsoft.com/office/drawing/2014/main" id="{0E73F78B-E123-466C-820F-4B943A9C0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4" y="799"/>
              <a:ext cx="11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高温热源</a:t>
              </a:r>
            </a:p>
          </p:txBody>
        </p:sp>
      </p:grpSp>
      <p:grpSp>
        <p:nvGrpSpPr>
          <p:cNvPr id="7" name="Group 23">
            <a:extLst>
              <a:ext uri="{FF2B5EF4-FFF2-40B4-BE49-F238E27FC236}">
                <a16:creationId xmlns:a16="http://schemas.microsoft.com/office/drawing/2014/main" id="{B21A1966-827A-49FD-8468-681BAB743775}"/>
              </a:ext>
            </a:extLst>
          </p:cNvPr>
          <p:cNvGrpSpPr>
            <a:grpSpLocks/>
          </p:cNvGrpSpPr>
          <p:nvPr/>
        </p:nvGrpSpPr>
        <p:grpSpPr bwMode="auto">
          <a:xfrm>
            <a:off x="3656013" y="2997200"/>
            <a:ext cx="3733800" cy="461963"/>
            <a:chOff x="2415" y="1888"/>
            <a:chExt cx="2352" cy="291"/>
          </a:xfrm>
        </p:grpSpPr>
        <p:sp>
          <p:nvSpPr>
            <p:cNvPr id="21566" name="Rectangle 24">
              <a:extLst>
                <a:ext uri="{FF2B5EF4-FFF2-40B4-BE49-F238E27FC236}">
                  <a16:creationId xmlns:a16="http://schemas.microsoft.com/office/drawing/2014/main" id="{F83A4E9A-481F-404B-84F5-0E8AD9185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" y="1907"/>
              <a:ext cx="2352" cy="272"/>
            </a:xfrm>
            <a:prstGeom prst="rect">
              <a:avLst/>
            </a:prstGeom>
            <a:gradFill rotWithShape="1">
              <a:gsLst>
                <a:gs pos="0">
                  <a:srgbClr val="471800"/>
                </a:gs>
                <a:gs pos="50000">
                  <a:srgbClr val="993300"/>
                </a:gs>
                <a:gs pos="100000">
                  <a:srgbClr val="47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1567" name="Object 25">
              <a:extLst>
                <a:ext uri="{FF2B5EF4-FFF2-40B4-BE49-F238E27FC236}">
                  <a16:creationId xmlns:a16="http://schemas.microsoft.com/office/drawing/2014/main" id="{27C4AF94-C7A0-4B76-8BCB-4D6B51E5B0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4" y="1917"/>
            <a:ext cx="26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98" name="公式" r:id="rId13" imgW="276155" imgH="390661" progId="Equation.3">
                    <p:embed/>
                  </p:oleObj>
                </mc:Choice>
                <mc:Fallback>
                  <p:oleObj name="公式" r:id="rId13" imgW="276155" imgH="390661" progId="Equation.3">
                    <p:embed/>
                    <p:pic>
                      <p:nvPicPr>
                        <p:cNvPr id="21567" name="Object 25">
                          <a:extLst>
                            <a:ext uri="{FF2B5EF4-FFF2-40B4-BE49-F238E27FC236}">
                              <a16:creationId xmlns:a16="http://schemas.microsoft.com/office/drawing/2014/main" id="{27C4AF94-C7A0-4B76-8BCB-4D6B51E5B0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1917"/>
                          <a:ext cx="26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8" name="Text Box 26">
              <a:extLst>
                <a:ext uri="{FF2B5EF4-FFF2-40B4-BE49-F238E27FC236}">
                  <a16:creationId xmlns:a16="http://schemas.microsoft.com/office/drawing/2014/main" id="{AFCA6143-1587-4E62-888B-9673F567FB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1888"/>
              <a:ext cx="1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低温热源</a:t>
              </a:r>
            </a:p>
          </p:txBody>
        </p: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9BE529A5-90E3-4D6A-83D3-B43FD3F2E25A}"/>
              </a:ext>
            </a:extLst>
          </p:cNvPr>
          <p:cNvGrpSpPr>
            <a:grpSpLocks/>
          </p:cNvGrpSpPr>
          <p:nvPr/>
        </p:nvGrpSpPr>
        <p:grpSpPr bwMode="auto">
          <a:xfrm>
            <a:off x="4189413" y="1716088"/>
            <a:ext cx="608012" cy="542925"/>
            <a:chOff x="1408" y="764"/>
            <a:chExt cx="383" cy="342"/>
          </a:xfrm>
        </p:grpSpPr>
        <p:sp>
          <p:nvSpPr>
            <p:cNvPr id="21563" name="Rectangle 28">
              <a:extLst>
                <a:ext uri="{FF2B5EF4-FFF2-40B4-BE49-F238E27FC236}">
                  <a16:creationId xmlns:a16="http://schemas.microsoft.com/office/drawing/2014/main" id="{6A34A5F1-7A4D-4DB4-9E51-32AEFB7E3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770"/>
              <a:ext cx="383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1564" name="Object 29">
              <a:extLst>
                <a:ext uri="{FF2B5EF4-FFF2-40B4-BE49-F238E27FC236}">
                  <a16:creationId xmlns:a16="http://schemas.microsoft.com/office/drawing/2014/main" id="{142F525A-CB89-4F80-A5F5-19FB3A270D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6" y="764"/>
            <a:ext cx="20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99" name="公式" r:id="rId15" imgW="152298" imgH="171450" progId="Equation.3">
                    <p:embed/>
                  </p:oleObj>
                </mc:Choice>
                <mc:Fallback>
                  <p:oleObj name="公式" r:id="rId15" imgW="152298" imgH="171450" progId="Equation.3">
                    <p:embed/>
                    <p:pic>
                      <p:nvPicPr>
                        <p:cNvPr id="21564" name="Object 29">
                          <a:extLst>
                            <a:ext uri="{FF2B5EF4-FFF2-40B4-BE49-F238E27FC236}">
                              <a16:creationId xmlns:a16="http://schemas.microsoft.com/office/drawing/2014/main" id="{142F525A-CB89-4F80-A5F5-19FB3A270D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6" y="764"/>
                          <a:ext cx="201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5" name="Line 30">
              <a:extLst>
                <a:ext uri="{FF2B5EF4-FFF2-40B4-BE49-F238E27FC236}">
                  <a16:creationId xmlns:a16="http://schemas.microsoft.com/office/drawing/2014/main" id="{0B7745CD-2756-45CD-9373-71A32DAB3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786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99" name="AutoShape 31">
            <a:extLst>
              <a:ext uri="{FF2B5EF4-FFF2-40B4-BE49-F238E27FC236}">
                <a16:creationId xmlns:a16="http://schemas.microsoft.com/office/drawing/2014/main" id="{577BE3D5-D132-4603-85C6-1EE93695A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2103438"/>
            <a:ext cx="1295400" cy="6858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800" name="Object 32">
            <a:extLst>
              <a:ext uri="{FF2B5EF4-FFF2-40B4-BE49-F238E27FC236}">
                <a16:creationId xmlns:a16="http://schemas.microsoft.com/office/drawing/2014/main" id="{84C294C0-AE83-49BD-ABC1-9888FC8F5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7725" y="1724025"/>
          <a:ext cx="3746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0" name="公式" r:id="rId17" imgW="352304" imgH="390661" progId="Equation.3">
                  <p:embed/>
                </p:oleObj>
              </mc:Choice>
              <mc:Fallback>
                <p:oleObj name="公式" r:id="rId17" imgW="352304" imgH="390661" progId="Equation.3">
                  <p:embed/>
                  <p:pic>
                    <p:nvPicPr>
                      <p:cNvPr id="32800" name="Object 32">
                        <a:extLst>
                          <a:ext uri="{FF2B5EF4-FFF2-40B4-BE49-F238E27FC236}">
                            <a16:creationId xmlns:a16="http://schemas.microsoft.com/office/drawing/2014/main" id="{84C294C0-AE83-49BD-ABC1-9888FC8F5C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725" y="1724025"/>
                        <a:ext cx="3746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1" name="Object 33">
            <a:extLst>
              <a:ext uri="{FF2B5EF4-FFF2-40B4-BE49-F238E27FC236}">
                <a16:creationId xmlns:a16="http://schemas.microsoft.com/office/drawing/2014/main" id="{47A6DAFE-2732-496B-A4CF-415A91FA19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3913" y="2511425"/>
          <a:ext cx="16129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1" name="公式" r:id="rId19" imgW="1619314" imgH="390661" progId="Equation.3">
                  <p:embed/>
                </p:oleObj>
              </mc:Choice>
              <mc:Fallback>
                <p:oleObj name="公式" r:id="rId19" imgW="1619314" imgH="390661" progId="Equation.3">
                  <p:embed/>
                  <p:pic>
                    <p:nvPicPr>
                      <p:cNvPr id="32801" name="Object 33">
                        <a:extLst>
                          <a:ext uri="{FF2B5EF4-FFF2-40B4-BE49-F238E27FC236}">
                            <a16:creationId xmlns:a16="http://schemas.microsoft.com/office/drawing/2014/main" id="{47A6DAFE-2732-496B-A4CF-415A91FA19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913" y="2511425"/>
                        <a:ext cx="16129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2" name="Text Box 34">
            <a:extLst>
              <a:ext uri="{FF2B5EF4-FFF2-40B4-BE49-F238E27FC236}">
                <a16:creationId xmlns:a16="http://schemas.microsoft.com/office/drawing/2014/main" id="{9A20FD0F-6DD6-4E2E-A37F-4339C362C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3763963"/>
            <a:ext cx="26638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rgbClr val="FFFFFF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</a:rPr>
              <a:t>假设克劳修斯   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      表述不成立            </a:t>
            </a:r>
          </a:p>
        </p:txBody>
      </p:sp>
      <p:sp>
        <p:nvSpPr>
          <p:cNvPr id="32803" name="Rectangle 35">
            <a:extLst>
              <a:ext uri="{FF2B5EF4-FFF2-40B4-BE49-F238E27FC236}">
                <a16:creationId xmlns:a16="http://schemas.microsoft.com/office/drawing/2014/main" id="{91273375-E260-411B-B062-8FE7F2D5E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351463"/>
            <a:ext cx="20716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开尔文表述不成立</a:t>
            </a:r>
          </a:p>
        </p:txBody>
      </p:sp>
      <p:grpSp>
        <p:nvGrpSpPr>
          <p:cNvPr id="9" name="Group 36">
            <a:extLst>
              <a:ext uri="{FF2B5EF4-FFF2-40B4-BE49-F238E27FC236}">
                <a16:creationId xmlns:a16="http://schemas.microsoft.com/office/drawing/2014/main" id="{DB0BF6D3-CF77-4074-BCE3-1568111D9058}"/>
              </a:ext>
            </a:extLst>
          </p:cNvPr>
          <p:cNvGrpSpPr>
            <a:grpSpLocks/>
          </p:cNvGrpSpPr>
          <p:nvPr/>
        </p:nvGrpSpPr>
        <p:grpSpPr bwMode="auto">
          <a:xfrm>
            <a:off x="3956050" y="4870450"/>
            <a:ext cx="452438" cy="1143000"/>
            <a:chOff x="691" y="2789"/>
            <a:chExt cx="285" cy="720"/>
          </a:xfrm>
        </p:grpSpPr>
        <p:sp>
          <p:nvSpPr>
            <p:cNvPr id="21560" name="Rectangle 37">
              <a:extLst>
                <a:ext uri="{FF2B5EF4-FFF2-40B4-BE49-F238E27FC236}">
                  <a16:creationId xmlns:a16="http://schemas.microsoft.com/office/drawing/2014/main" id="{5329CE3A-605D-4922-B3AF-9DD631B84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2789"/>
              <a:ext cx="284" cy="72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61" name="Line 38">
              <a:extLst>
                <a:ext uri="{FF2B5EF4-FFF2-40B4-BE49-F238E27FC236}">
                  <a16:creationId xmlns:a16="http://schemas.microsoft.com/office/drawing/2014/main" id="{25D799CF-A3D3-4A07-9369-4A146E5D0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3199"/>
              <a:ext cx="0" cy="2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62" name="Object 39">
              <a:extLst>
                <a:ext uri="{FF2B5EF4-FFF2-40B4-BE49-F238E27FC236}">
                  <a16:creationId xmlns:a16="http://schemas.microsoft.com/office/drawing/2014/main" id="{3E00DD25-13BA-4055-BF27-12B74F9328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0" y="3204"/>
            <a:ext cx="206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02" name="公式" r:id="rId21" imgW="352304" imgH="390661" progId="Equation.3">
                    <p:embed/>
                  </p:oleObj>
                </mc:Choice>
                <mc:Fallback>
                  <p:oleObj name="公式" r:id="rId21" imgW="352304" imgH="390661" progId="Equation.3">
                    <p:embed/>
                    <p:pic>
                      <p:nvPicPr>
                        <p:cNvPr id="21562" name="Object 39">
                          <a:extLst>
                            <a:ext uri="{FF2B5EF4-FFF2-40B4-BE49-F238E27FC236}">
                              <a16:creationId xmlns:a16="http://schemas.microsoft.com/office/drawing/2014/main" id="{3E00DD25-13BA-4055-BF27-12B74F9328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0" y="3204"/>
                          <a:ext cx="206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27823D82-88D5-4381-8215-4073F6F5C33E}"/>
              </a:ext>
            </a:extLst>
          </p:cNvPr>
          <p:cNvGrpSpPr>
            <a:grpSpLocks/>
          </p:cNvGrpSpPr>
          <p:nvPr/>
        </p:nvGrpSpPr>
        <p:grpSpPr bwMode="auto">
          <a:xfrm>
            <a:off x="3956050" y="4467225"/>
            <a:ext cx="450850" cy="533400"/>
            <a:chOff x="691" y="2453"/>
            <a:chExt cx="284" cy="336"/>
          </a:xfrm>
        </p:grpSpPr>
        <p:sp>
          <p:nvSpPr>
            <p:cNvPr id="21557" name="Rectangle 41">
              <a:extLst>
                <a:ext uri="{FF2B5EF4-FFF2-40B4-BE49-F238E27FC236}">
                  <a16:creationId xmlns:a16="http://schemas.microsoft.com/office/drawing/2014/main" id="{4DA447A6-1303-4805-8019-958640626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" y="2453"/>
              <a:ext cx="284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58" name="Line 42">
              <a:extLst>
                <a:ext uri="{FF2B5EF4-FFF2-40B4-BE49-F238E27FC236}">
                  <a16:creationId xmlns:a16="http://schemas.microsoft.com/office/drawing/2014/main" id="{97559FF7-D905-4BA1-927E-F9F06B463D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" y="2474"/>
              <a:ext cx="0" cy="2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59" name="Object 43">
              <a:extLst>
                <a:ext uri="{FF2B5EF4-FFF2-40B4-BE49-F238E27FC236}">
                  <a16:creationId xmlns:a16="http://schemas.microsoft.com/office/drawing/2014/main" id="{C24645E3-5AE4-4C11-818A-BC437BED6B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482"/>
            <a:ext cx="207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03" name="公式" r:id="rId23" imgW="352304" imgH="390661" progId="Equation.3">
                    <p:embed/>
                  </p:oleObj>
                </mc:Choice>
                <mc:Fallback>
                  <p:oleObj name="公式" r:id="rId23" imgW="352304" imgH="390661" progId="Equation.3">
                    <p:embed/>
                    <p:pic>
                      <p:nvPicPr>
                        <p:cNvPr id="21559" name="Object 43">
                          <a:extLst>
                            <a:ext uri="{FF2B5EF4-FFF2-40B4-BE49-F238E27FC236}">
                              <a16:creationId xmlns:a16="http://schemas.microsoft.com/office/drawing/2014/main" id="{C24645E3-5AE4-4C11-818A-BC437BED6B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482"/>
                          <a:ext cx="207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4">
            <a:extLst>
              <a:ext uri="{FF2B5EF4-FFF2-40B4-BE49-F238E27FC236}">
                <a16:creationId xmlns:a16="http://schemas.microsoft.com/office/drawing/2014/main" id="{E9F87E45-F978-445E-BCCE-AE37974EBB9F}"/>
              </a:ext>
            </a:extLst>
          </p:cNvPr>
          <p:cNvGrpSpPr>
            <a:grpSpLocks/>
          </p:cNvGrpSpPr>
          <p:nvPr/>
        </p:nvGrpSpPr>
        <p:grpSpPr bwMode="auto">
          <a:xfrm>
            <a:off x="3741738" y="5924550"/>
            <a:ext cx="3384550" cy="457200"/>
            <a:chOff x="2472" y="3732"/>
            <a:chExt cx="2132" cy="288"/>
          </a:xfrm>
        </p:grpSpPr>
        <p:sp>
          <p:nvSpPr>
            <p:cNvPr id="21554" name="Rectangle 45">
              <a:extLst>
                <a:ext uri="{FF2B5EF4-FFF2-40B4-BE49-F238E27FC236}">
                  <a16:creationId xmlns:a16="http://schemas.microsoft.com/office/drawing/2014/main" id="{F6ACF4A5-EEF1-486D-AD96-2339C5F73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3748"/>
              <a:ext cx="2132" cy="272"/>
            </a:xfrm>
            <a:prstGeom prst="rect">
              <a:avLst/>
            </a:prstGeom>
            <a:gradFill rotWithShape="1">
              <a:gsLst>
                <a:gs pos="0">
                  <a:srgbClr val="471800"/>
                </a:gs>
                <a:gs pos="50000">
                  <a:srgbClr val="993300"/>
                </a:gs>
                <a:gs pos="100000">
                  <a:srgbClr val="4718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1555" name="Object 46">
              <a:extLst>
                <a:ext uri="{FF2B5EF4-FFF2-40B4-BE49-F238E27FC236}">
                  <a16:creationId xmlns:a16="http://schemas.microsoft.com/office/drawing/2014/main" id="{B42631F9-C9DF-4EC4-80A2-18191EC2BC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1" y="3753"/>
            <a:ext cx="257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04" name="公式" r:id="rId25" imgW="276155" imgH="390661" progId="Equation.3">
                    <p:embed/>
                  </p:oleObj>
                </mc:Choice>
                <mc:Fallback>
                  <p:oleObj name="公式" r:id="rId25" imgW="276155" imgH="390661" progId="Equation.3">
                    <p:embed/>
                    <p:pic>
                      <p:nvPicPr>
                        <p:cNvPr id="21555" name="Object 46">
                          <a:extLst>
                            <a:ext uri="{FF2B5EF4-FFF2-40B4-BE49-F238E27FC236}">
                              <a16:creationId xmlns:a16="http://schemas.microsoft.com/office/drawing/2014/main" id="{B42631F9-C9DF-4EC4-80A2-18191EC2BC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1" y="3753"/>
                          <a:ext cx="257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6" name="Text Box 47">
              <a:extLst>
                <a:ext uri="{FF2B5EF4-FFF2-40B4-BE49-F238E27FC236}">
                  <a16:creationId xmlns:a16="http://schemas.microsoft.com/office/drawing/2014/main" id="{56A8642A-6405-41A9-A1B2-81785D621F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9" y="3732"/>
              <a:ext cx="11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低温热源</a:t>
              </a:r>
            </a:p>
          </p:txBody>
        </p:sp>
      </p:grpSp>
      <p:sp>
        <p:nvSpPr>
          <p:cNvPr id="32816" name="AutoShape 48">
            <a:extLst>
              <a:ext uri="{FF2B5EF4-FFF2-40B4-BE49-F238E27FC236}">
                <a16:creationId xmlns:a16="http://schemas.microsoft.com/office/drawing/2014/main" id="{ECF4CCA0-3E0D-47FD-B57C-E564A76F2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4951413"/>
            <a:ext cx="719138" cy="493712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" name="Group 49">
            <a:extLst>
              <a:ext uri="{FF2B5EF4-FFF2-40B4-BE49-F238E27FC236}">
                <a16:creationId xmlns:a16="http://schemas.microsoft.com/office/drawing/2014/main" id="{EB7CBE7E-BD8C-45E7-9B89-7EA140FC2926}"/>
              </a:ext>
            </a:extLst>
          </p:cNvPr>
          <p:cNvGrpSpPr>
            <a:grpSpLocks/>
          </p:cNvGrpSpPr>
          <p:nvPr/>
        </p:nvGrpSpPr>
        <p:grpSpPr bwMode="auto">
          <a:xfrm>
            <a:off x="5432425" y="4797425"/>
            <a:ext cx="842963" cy="1203325"/>
            <a:chOff x="3851" y="3067"/>
            <a:chExt cx="531" cy="758"/>
          </a:xfrm>
        </p:grpSpPr>
        <p:sp>
          <p:nvSpPr>
            <p:cNvPr id="21551" name="Rectangle 50">
              <a:extLst>
                <a:ext uri="{FF2B5EF4-FFF2-40B4-BE49-F238E27FC236}">
                  <a16:creationId xmlns:a16="http://schemas.microsoft.com/office/drawing/2014/main" id="{DB6A9A19-160D-48B5-9E54-34E59CDB4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3067"/>
              <a:ext cx="288" cy="7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52" name="Line 51">
              <a:extLst>
                <a:ext uri="{FF2B5EF4-FFF2-40B4-BE49-F238E27FC236}">
                  <a16:creationId xmlns:a16="http://schemas.microsoft.com/office/drawing/2014/main" id="{3D45F830-01C3-4C36-B15D-FBD535672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2" y="3600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53" name="Object 52">
              <a:extLst>
                <a:ext uri="{FF2B5EF4-FFF2-40B4-BE49-F238E27FC236}">
                  <a16:creationId xmlns:a16="http://schemas.microsoft.com/office/drawing/2014/main" id="{3502CFD0-DA52-4A09-B4E0-75A5747375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2" y="3561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05" name="公式" r:id="rId27" imgW="352304" imgH="390661" progId="Equation.3">
                    <p:embed/>
                  </p:oleObj>
                </mc:Choice>
                <mc:Fallback>
                  <p:oleObj name="公式" r:id="rId27" imgW="352304" imgH="390661" progId="Equation.3">
                    <p:embed/>
                    <p:pic>
                      <p:nvPicPr>
                        <p:cNvPr id="21553" name="Object 52">
                          <a:extLst>
                            <a:ext uri="{FF2B5EF4-FFF2-40B4-BE49-F238E27FC236}">
                              <a16:creationId xmlns:a16="http://schemas.microsoft.com/office/drawing/2014/main" id="{3502CFD0-DA52-4A09-B4E0-75A5747375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2" y="3561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53">
            <a:extLst>
              <a:ext uri="{FF2B5EF4-FFF2-40B4-BE49-F238E27FC236}">
                <a16:creationId xmlns:a16="http://schemas.microsoft.com/office/drawing/2014/main" id="{ACA36CCC-AC49-4B0B-935B-5C509D813C2F}"/>
              </a:ext>
            </a:extLst>
          </p:cNvPr>
          <p:cNvGrpSpPr>
            <a:grpSpLocks/>
          </p:cNvGrpSpPr>
          <p:nvPr/>
        </p:nvGrpSpPr>
        <p:grpSpPr bwMode="auto">
          <a:xfrm>
            <a:off x="5127625" y="4537075"/>
            <a:ext cx="1905000" cy="1066800"/>
            <a:chOff x="3659" y="2903"/>
            <a:chExt cx="1200" cy="672"/>
          </a:xfrm>
        </p:grpSpPr>
        <p:grpSp>
          <p:nvGrpSpPr>
            <p:cNvPr id="21544" name="Group 54">
              <a:extLst>
                <a:ext uri="{FF2B5EF4-FFF2-40B4-BE49-F238E27FC236}">
                  <a16:creationId xmlns:a16="http://schemas.microsoft.com/office/drawing/2014/main" id="{FA2B0E3C-5E10-4752-898E-003E5D8A79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9" y="2903"/>
              <a:ext cx="720" cy="672"/>
              <a:chOff x="1775" y="1685"/>
              <a:chExt cx="720" cy="672"/>
            </a:xfrm>
          </p:grpSpPr>
          <p:sp>
            <p:nvSpPr>
              <p:cNvPr id="21546" name="Oval 55">
                <a:extLst>
                  <a:ext uri="{FF2B5EF4-FFF2-40B4-BE49-F238E27FC236}">
                    <a16:creationId xmlns:a16="http://schemas.microsoft.com/office/drawing/2014/main" id="{6F0767D5-9237-4936-A5B2-F698DA4C7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9" y="1781"/>
                <a:ext cx="336" cy="240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21547" name="Group 56">
                <a:extLst>
                  <a:ext uri="{FF2B5EF4-FFF2-40B4-BE49-F238E27FC236}">
                    <a16:creationId xmlns:a16="http://schemas.microsoft.com/office/drawing/2014/main" id="{5FBB4734-68DF-40E3-A97F-909CF9D0B2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5" y="1685"/>
                <a:ext cx="720" cy="672"/>
                <a:chOff x="2603" y="1494"/>
                <a:chExt cx="720" cy="672"/>
              </a:xfrm>
            </p:grpSpPr>
            <p:sp>
              <p:nvSpPr>
                <p:cNvPr id="21548" name="Oval 57">
                  <a:extLst>
                    <a:ext uri="{FF2B5EF4-FFF2-40B4-BE49-F238E27FC236}">
                      <a16:creationId xmlns:a16="http://schemas.microsoft.com/office/drawing/2014/main" id="{7348D434-ED13-499C-9971-1F4D95A33F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61456">
                  <a:off x="2603" y="1590"/>
                  <a:ext cx="528" cy="384"/>
                </a:xfrm>
                <a:prstGeom prst="ellipse">
                  <a:avLst/>
                </a:prstGeom>
                <a:noFill/>
                <a:ln w="28575">
                  <a:solidFill>
                    <a:srgbClr val="FFCC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49" name="Rectangle 58">
                  <a:extLst>
                    <a:ext uri="{FF2B5EF4-FFF2-40B4-BE49-F238E27FC236}">
                      <a16:creationId xmlns:a16="http://schemas.microsoft.com/office/drawing/2014/main" id="{89732CD6-3972-4D9A-B082-A27667728B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7" y="1494"/>
                  <a:ext cx="576" cy="240"/>
                </a:xfrm>
                <a:prstGeom prst="rect">
                  <a:avLst/>
                </a:prstGeom>
                <a:solidFill>
                  <a:srgbClr val="006699"/>
                </a:solidFill>
                <a:ln w="9525">
                  <a:solidFill>
                    <a:srgbClr val="0066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1550" name="Rectangle 59">
                  <a:extLst>
                    <a:ext uri="{FF2B5EF4-FFF2-40B4-BE49-F238E27FC236}">
                      <a16:creationId xmlns:a16="http://schemas.microsoft.com/office/drawing/2014/main" id="{7CA87B6C-7F8D-45B6-AE59-5E90264E11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9" y="1734"/>
                  <a:ext cx="240" cy="432"/>
                </a:xfrm>
                <a:prstGeom prst="rect">
                  <a:avLst/>
                </a:prstGeom>
                <a:solidFill>
                  <a:srgbClr val="006699"/>
                </a:solidFill>
                <a:ln w="9525">
                  <a:solidFill>
                    <a:srgbClr val="0066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21545" name="AutoShape 60">
              <a:extLst>
                <a:ext uri="{FF2B5EF4-FFF2-40B4-BE49-F238E27FC236}">
                  <a16:creationId xmlns:a16="http://schemas.microsoft.com/office/drawing/2014/main" id="{FBFDD2A2-2F2C-4CDC-A1F7-FC62AAFC2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" y="3143"/>
              <a:ext cx="809" cy="423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FF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6" name="Group 61">
            <a:extLst>
              <a:ext uri="{FF2B5EF4-FFF2-40B4-BE49-F238E27FC236}">
                <a16:creationId xmlns:a16="http://schemas.microsoft.com/office/drawing/2014/main" id="{2A005197-3B05-4021-96DF-FAF11A33B537}"/>
              </a:ext>
            </a:extLst>
          </p:cNvPr>
          <p:cNvGrpSpPr>
            <a:grpSpLocks/>
          </p:cNvGrpSpPr>
          <p:nvPr/>
        </p:nvGrpSpPr>
        <p:grpSpPr bwMode="auto">
          <a:xfrm>
            <a:off x="5432425" y="4445000"/>
            <a:ext cx="685800" cy="481013"/>
            <a:chOff x="2315" y="1398"/>
            <a:chExt cx="432" cy="336"/>
          </a:xfrm>
        </p:grpSpPr>
        <p:sp>
          <p:nvSpPr>
            <p:cNvPr id="21541" name="Rectangle 62">
              <a:extLst>
                <a:ext uri="{FF2B5EF4-FFF2-40B4-BE49-F238E27FC236}">
                  <a16:creationId xmlns:a16="http://schemas.microsoft.com/office/drawing/2014/main" id="{572D7A44-F0B1-4219-B73A-D07349BF8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5" y="1398"/>
              <a:ext cx="432" cy="336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42" name="Line 63">
              <a:extLst>
                <a:ext uri="{FF2B5EF4-FFF2-40B4-BE49-F238E27FC236}">
                  <a16:creationId xmlns:a16="http://schemas.microsoft.com/office/drawing/2014/main" id="{C5837BFD-B34B-4F72-8C70-C665EAF4D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" y="147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43" name="Object 64">
              <a:extLst>
                <a:ext uri="{FF2B5EF4-FFF2-40B4-BE49-F238E27FC236}">
                  <a16:creationId xmlns:a16="http://schemas.microsoft.com/office/drawing/2014/main" id="{83C979FB-0B9E-4E44-82CB-F2CC6EE061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2" y="1420"/>
            <a:ext cx="21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06" name="公式" r:id="rId29" imgW="314382" imgH="390661" progId="Equation.3">
                    <p:embed/>
                  </p:oleObj>
                </mc:Choice>
                <mc:Fallback>
                  <p:oleObj name="公式" r:id="rId29" imgW="314382" imgH="390661" progId="Equation.3">
                    <p:embed/>
                    <p:pic>
                      <p:nvPicPr>
                        <p:cNvPr id="21543" name="Object 64">
                          <a:extLst>
                            <a:ext uri="{FF2B5EF4-FFF2-40B4-BE49-F238E27FC236}">
                              <a16:creationId xmlns:a16="http://schemas.microsoft.com/office/drawing/2014/main" id="{83C979FB-0B9E-4E44-82CB-F2CC6EE061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2" y="1420"/>
                          <a:ext cx="21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65">
            <a:extLst>
              <a:ext uri="{FF2B5EF4-FFF2-40B4-BE49-F238E27FC236}">
                <a16:creationId xmlns:a16="http://schemas.microsoft.com/office/drawing/2014/main" id="{37DC34FA-FAA0-49CE-9B19-3700CD76D1BB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002213"/>
            <a:ext cx="730250" cy="304800"/>
            <a:chOff x="4461" y="3196"/>
            <a:chExt cx="460" cy="192"/>
          </a:xfrm>
        </p:grpSpPr>
        <p:sp>
          <p:nvSpPr>
            <p:cNvPr id="21538" name="Rectangle 66">
              <a:extLst>
                <a:ext uri="{FF2B5EF4-FFF2-40B4-BE49-F238E27FC236}">
                  <a16:creationId xmlns:a16="http://schemas.microsoft.com/office/drawing/2014/main" id="{F376597C-FE60-493C-9DF3-FB59736A5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5" y="3222"/>
              <a:ext cx="446" cy="163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9" name="Line 67">
              <a:extLst>
                <a:ext uri="{FF2B5EF4-FFF2-40B4-BE49-F238E27FC236}">
                  <a16:creationId xmlns:a16="http://schemas.microsoft.com/office/drawing/2014/main" id="{CA0392A7-B41B-4B8E-9884-C67210867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1" y="3309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40" name="Object 68">
              <a:extLst>
                <a:ext uri="{FF2B5EF4-FFF2-40B4-BE49-F238E27FC236}">
                  <a16:creationId xmlns:a16="http://schemas.microsoft.com/office/drawing/2014/main" id="{20133250-607E-4E81-A562-F13299204F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4" y="3196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07" name="公式" r:id="rId31" imgW="247714" imgH="276157" progId="Equation.3">
                    <p:embed/>
                  </p:oleObj>
                </mc:Choice>
                <mc:Fallback>
                  <p:oleObj name="公式" r:id="rId31" imgW="247714" imgH="276157" progId="Equation.3">
                    <p:embed/>
                    <p:pic>
                      <p:nvPicPr>
                        <p:cNvPr id="21540" name="Object 68">
                          <a:extLst>
                            <a:ext uri="{FF2B5EF4-FFF2-40B4-BE49-F238E27FC236}">
                              <a16:creationId xmlns:a16="http://schemas.microsoft.com/office/drawing/2014/main" id="{20133250-607E-4E81-A562-F13299204F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4" y="3196"/>
                          <a:ext cx="17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37" name="Object 69">
            <a:extLst>
              <a:ext uri="{FF2B5EF4-FFF2-40B4-BE49-F238E27FC236}">
                <a16:creationId xmlns:a16="http://schemas.microsoft.com/office/drawing/2014/main" id="{E5589A65-F293-4CE9-AA62-AF27E550E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8825" y="4000500"/>
          <a:ext cx="17097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8" name="公式" r:id="rId33" imgW="723875" imgH="190432" progId="Equation.3">
                  <p:embed/>
                </p:oleObj>
              </mc:Choice>
              <mc:Fallback>
                <p:oleObj name="公式" r:id="rId33" imgW="723875" imgH="190432" progId="Equation.3">
                  <p:embed/>
                  <p:pic>
                    <p:nvPicPr>
                      <p:cNvPr id="32837" name="Object 69">
                        <a:extLst>
                          <a:ext uri="{FF2B5EF4-FFF2-40B4-BE49-F238E27FC236}">
                            <a16:creationId xmlns:a16="http://schemas.microsoft.com/office/drawing/2014/main" id="{E5589A65-F293-4CE9-AA62-AF27E550ED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825" y="4000500"/>
                        <a:ext cx="170973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71">
            <a:extLst>
              <a:ext uri="{FF2B5EF4-FFF2-40B4-BE49-F238E27FC236}">
                <a16:creationId xmlns:a16="http://schemas.microsoft.com/office/drawing/2014/main" id="{2A597BDB-FFD7-43E0-A327-18C345DC1F2E}"/>
              </a:ext>
            </a:extLst>
          </p:cNvPr>
          <p:cNvGrpSpPr>
            <a:grpSpLocks/>
          </p:cNvGrpSpPr>
          <p:nvPr/>
        </p:nvGrpSpPr>
        <p:grpSpPr bwMode="auto">
          <a:xfrm>
            <a:off x="3741738" y="4022725"/>
            <a:ext cx="3313112" cy="487363"/>
            <a:chOff x="2472" y="2534"/>
            <a:chExt cx="2087" cy="307"/>
          </a:xfrm>
        </p:grpSpPr>
        <p:sp>
          <p:nvSpPr>
            <p:cNvPr id="21535" name="Rectangle 72">
              <a:extLst>
                <a:ext uri="{FF2B5EF4-FFF2-40B4-BE49-F238E27FC236}">
                  <a16:creationId xmlns:a16="http://schemas.microsoft.com/office/drawing/2014/main" id="{46404E0A-0015-471D-B29D-5B106F438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548"/>
              <a:ext cx="2087" cy="293"/>
            </a:xfrm>
            <a:prstGeom prst="rect">
              <a:avLst/>
            </a:prstGeom>
            <a:gradFill rotWithShape="1">
              <a:gsLst>
                <a:gs pos="0">
                  <a:srgbClr val="761847"/>
                </a:gs>
                <a:gs pos="50000">
                  <a:srgbClr val="FF3399"/>
                </a:gs>
                <a:gs pos="100000">
                  <a:srgbClr val="76184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6" name="Text Box 73">
              <a:extLst>
                <a:ext uri="{FF2B5EF4-FFF2-40B4-BE49-F238E27FC236}">
                  <a16:creationId xmlns:a16="http://schemas.microsoft.com/office/drawing/2014/main" id="{42E82452-E138-4506-827D-5878296DF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" y="2534"/>
              <a:ext cx="12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高温热源</a:t>
              </a:r>
            </a:p>
          </p:txBody>
        </p:sp>
        <p:graphicFrame>
          <p:nvGraphicFramePr>
            <p:cNvPr id="21537" name="Object 74">
              <a:extLst>
                <a:ext uri="{FF2B5EF4-FFF2-40B4-BE49-F238E27FC236}">
                  <a16:creationId xmlns:a16="http://schemas.microsoft.com/office/drawing/2014/main" id="{EDD7E80A-9C55-43EA-9B7A-CA9F006D52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9" y="2548"/>
            <a:ext cx="24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09" name="公式" r:id="rId35" imgW="238233" imgH="390661" progId="Equation.3">
                    <p:embed/>
                  </p:oleObj>
                </mc:Choice>
                <mc:Fallback>
                  <p:oleObj name="公式" r:id="rId35" imgW="238233" imgH="390661" progId="Equation.3">
                    <p:embed/>
                    <p:pic>
                      <p:nvPicPr>
                        <p:cNvPr id="21537" name="Object 74">
                          <a:extLst>
                            <a:ext uri="{FF2B5EF4-FFF2-40B4-BE49-F238E27FC236}">
                              <a16:creationId xmlns:a16="http://schemas.microsoft.com/office/drawing/2014/main" id="{EDD7E80A-9C55-43EA-9B7A-CA9F006D52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9" y="2548"/>
                          <a:ext cx="245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843" name="AutoShape 75">
            <a:extLst>
              <a:ext uri="{FF2B5EF4-FFF2-40B4-BE49-F238E27FC236}">
                <a16:creationId xmlns:a16="http://schemas.microsoft.com/office/drawing/2014/main" id="{DB7BDC02-7678-4B90-B129-9B71D4116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955800"/>
            <a:ext cx="503238" cy="5032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44" name="AutoShape 76">
            <a:extLst>
              <a:ext uri="{FF2B5EF4-FFF2-40B4-BE49-F238E27FC236}">
                <a16:creationId xmlns:a16="http://schemas.microsoft.com/office/drawing/2014/main" id="{0CB823FB-27E0-4557-8E20-94BFC1485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786313"/>
            <a:ext cx="503238" cy="5032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33" name="灯片编号占位符 1">
            <a:extLst>
              <a:ext uri="{FF2B5EF4-FFF2-40B4-BE49-F238E27FC236}">
                <a16:creationId xmlns:a16="http://schemas.microsoft.com/office/drawing/2014/main" id="{50B18BDD-4F45-4CBC-97A6-9A049BC6CD7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4E789A-AC9E-414D-AA38-7D8CA08EBF6E}" type="slidenum">
              <a:rPr lang="en-US" altLang="zh-CN" b="0">
                <a:solidFill>
                  <a:srgbClr val="FF00FF"/>
                </a:solidFill>
              </a:rPr>
              <a:pPr eaLnBrk="1" hangingPunct="1"/>
              <a:t>6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  <p:sp>
        <p:nvSpPr>
          <p:cNvPr id="77" name="Line 106">
            <a:extLst>
              <a:ext uri="{FF2B5EF4-FFF2-40B4-BE49-F238E27FC236}">
                <a16:creationId xmlns:a16="http://schemas.microsoft.com/office/drawing/2014/main" id="{CAE2F46F-6971-4EF8-9C56-627B908318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2313" y="1739900"/>
            <a:ext cx="0" cy="1260475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utoUpdateAnimBg="0"/>
      <p:bldP spid="32771" grpId="0"/>
      <p:bldP spid="32772" grpId="0"/>
      <p:bldP spid="32799" grpId="0" animBg="1"/>
      <p:bldP spid="32802" grpId="0" autoUpdateAnimBg="0"/>
      <p:bldP spid="32803" grpId="0" autoUpdateAnimBg="0"/>
      <p:bldP spid="32816" grpId="0" animBg="1"/>
      <p:bldP spid="32843" grpId="0" animBg="1"/>
      <p:bldP spid="328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>
            <a:extLst>
              <a:ext uri="{FF2B5EF4-FFF2-40B4-BE49-F238E27FC236}">
                <a16:creationId xmlns:a16="http://schemas.microsoft.com/office/drawing/2014/main" id="{550A21BA-31AC-451F-B9ED-752B311D8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328613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例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9E69740B-9816-4182-B38E-0801D7185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293688"/>
            <a:ext cx="79835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下列图示表示某人设想的理想气体的四个循环过程，其中一个是可能实现的循环过程，请指出。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D333CC9C-2E3F-49F4-83F3-4D9E6F0E4741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1484313"/>
            <a:ext cx="3195638" cy="2535237"/>
            <a:chOff x="657" y="1389"/>
            <a:chExt cx="2013" cy="1597"/>
          </a:xfrm>
        </p:grpSpPr>
        <p:sp>
          <p:nvSpPr>
            <p:cNvPr id="22597" name="Line 8">
              <a:extLst>
                <a:ext uri="{FF2B5EF4-FFF2-40B4-BE49-F238E27FC236}">
                  <a16:creationId xmlns:a16="http://schemas.microsoft.com/office/drawing/2014/main" id="{61450480-F7F6-4970-ABD7-E92E250AE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3" y="2698"/>
              <a:ext cx="1757" cy="1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8" name="Line 9">
              <a:extLst>
                <a:ext uri="{FF2B5EF4-FFF2-40B4-BE49-F238E27FC236}">
                  <a16:creationId xmlns:a16="http://schemas.microsoft.com/office/drawing/2014/main" id="{2C29272D-CC4A-41AF-ADED-6259C241FA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93" y="1605"/>
              <a:ext cx="1" cy="110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9" name="Text Box 10">
              <a:extLst>
                <a:ext uri="{FF2B5EF4-FFF2-40B4-BE49-F238E27FC236}">
                  <a16:creationId xmlns:a16="http://schemas.microsoft.com/office/drawing/2014/main" id="{EB413862-C443-4EC0-AC63-E0C5F1486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69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V</a:t>
              </a:r>
            </a:p>
          </p:txBody>
        </p:sp>
        <p:sp>
          <p:nvSpPr>
            <p:cNvPr id="22600" name="Text Box 11">
              <a:extLst>
                <a:ext uri="{FF2B5EF4-FFF2-40B4-BE49-F238E27FC236}">
                  <a16:creationId xmlns:a16="http://schemas.microsoft.com/office/drawing/2014/main" id="{2291DA94-7B1E-4B0B-9C8F-F7784EACF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" y="138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FFFF00"/>
                  </a:solidFill>
                </a:rPr>
                <a:t>p</a:t>
              </a:r>
            </a:p>
          </p:txBody>
        </p:sp>
        <p:sp>
          <p:nvSpPr>
            <p:cNvPr id="22601" name="Text Box 12">
              <a:extLst>
                <a:ext uri="{FF2B5EF4-FFF2-40B4-BE49-F238E27FC236}">
                  <a16:creationId xmlns:a16="http://schemas.microsoft.com/office/drawing/2014/main" id="{D24F1374-EB48-4AC3-B2CD-6030FA7DC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65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O</a:t>
              </a:r>
            </a:p>
          </p:txBody>
        </p:sp>
      </p:grpSp>
      <p:sp>
        <p:nvSpPr>
          <p:cNvPr id="24597" name="Arc 21">
            <a:extLst>
              <a:ext uri="{FF2B5EF4-FFF2-40B4-BE49-F238E27FC236}">
                <a16:creationId xmlns:a16="http://schemas.microsoft.com/office/drawing/2014/main" id="{0656CD8E-5E39-4F39-A0E8-422A84B560B9}"/>
              </a:ext>
            </a:extLst>
          </p:cNvPr>
          <p:cNvSpPr>
            <a:spLocks/>
          </p:cNvSpPr>
          <p:nvPr/>
        </p:nvSpPr>
        <p:spPr bwMode="auto">
          <a:xfrm rot="-2049804">
            <a:off x="2411413" y="1268413"/>
            <a:ext cx="2119312" cy="1325562"/>
          </a:xfrm>
          <a:custGeom>
            <a:avLst/>
            <a:gdLst>
              <a:gd name="T0" fmla="*/ 2147483646 w 21600"/>
              <a:gd name="T1" fmla="*/ 2147483646 h 10261"/>
              <a:gd name="T2" fmla="*/ 0 w 21600"/>
              <a:gd name="T3" fmla="*/ 0 h 10261"/>
              <a:gd name="T4" fmla="*/ 2147483646 w 21600"/>
              <a:gd name="T5" fmla="*/ 2147483646 h 10261"/>
              <a:gd name="T6" fmla="*/ 0 60000 65536"/>
              <a:gd name="T7" fmla="*/ 0 60000 65536"/>
              <a:gd name="T8" fmla="*/ 0 60000 65536"/>
              <a:gd name="T9" fmla="*/ 0 w 21600"/>
              <a:gd name="T10" fmla="*/ 0 h 10261"/>
              <a:gd name="T11" fmla="*/ 21600 w 21600"/>
              <a:gd name="T12" fmla="*/ 10261 h 102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261" fill="none" extrusionOk="0">
                <a:moveTo>
                  <a:pt x="2586" y="10261"/>
                </a:moveTo>
                <a:cubicBezTo>
                  <a:pt x="888" y="7111"/>
                  <a:pt x="0" y="3589"/>
                  <a:pt x="0" y="11"/>
                </a:cubicBezTo>
                <a:cubicBezTo>
                  <a:pt x="-1" y="7"/>
                  <a:pt x="0" y="3"/>
                  <a:pt x="0" y="0"/>
                </a:cubicBezTo>
              </a:path>
              <a:path w="21600" h="10261" stroke="0" extrusionOk="0">
                <a:moveTo>
                  <a:pt x="2586" y="10261"/>
                </a:moveTo>
                <a:cubicBezTo>
                  <a:pt x="888" y="7111"/>
                  <a:pt x="0" y="3589"/>
                  <a:pt x="0" y="11"/>
                </a:cubicBezTo>
                <a:cubicBezTo>
                  <a:pt x="-1" y="7"/>
                  <a:pt x="0" y="3"/>
                  <a:pt x="0" y="0"/>
                </a:cubicBezTo>
                <a:lnTo>
                  <a:pt x="21600" y="11"/>
                </a:lnTo>
                <a:lnTo>
                  <a:pt x="2586" y="10261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8" name="Line 22">
            <a:extLst>
              <a:ext uri="{FF2B5EF4-FFF2-40B4-BE49-F238E27FC236}">
                <a16:creationId xmlns:a16="http://schemas.microsoft.com/office/drawing/2014/main" id="{19E823C2-B9FB-4E47-8F9D-3281F65CA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5000" y="2933700"/>
            <a:ext cx="0" cy="53975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9" name="Arc 23">
            <a:extLst>
              <a:ext uri="{FF2B5EF4-FFF2-40B4-BE49-F238E27FC236}">
                <a16:creationId xmlns:a16="http://schemas.microsoft.com/office/drawing/2014/main" id="{0286DDC6-A885-46AD-B8AA-E59F2F7CF497}"/>
              </a:ext>
            </a:extLst>
          </p:cNvPr>
          <p:cNvSpPr>
            <a:spLocks/>
          </p:cNvSpPr>
          <p:nvPr/>
        </p:nvSpPr>
        <p:spPr bwMode="auto">
          <a:xfrm rot="235284">
            <a:off x="2203450" y="1057275"/>
            <a:ext cx="2203450" cy="2413000"/>
          </a:xfrm>
          <a:custGeom>
            <a:avLst/>
            <a:gdLst>
              <a:gd name="T0" fmla="*/ 2147483646 w 20218"/>
              <a:gd name="T1" fmla="*/ 2147483646 h 18807"/>
              <a:gd name="T2" fmla="*/ 0 w 20218"/>
              <a:gd name="T3" fmla="*/ 2147483646 h 18807"/>
              <a:gd name="T4" fmla="*/ 2147483646 w 20218"/>
              <a:gd name="T5" fmla="*/ 0 h 18807"/>
              <a:gd name="T6" fmla="*/ 0 60000 65536"/>
              <a:gd name="T7" fmla="*/ 0 60000 65536"/>
              <a:gd name="T8" fmla="*/ 0 60000 65536"/>
              <a:gd name="T9" fmla="*/ 0 w 20218"/>
              <a:gd name="T10" fmla="*/ 0 h 18807"/>
              <a:gd name="T11" fmla="*/ 20218 w 20218"/>
              <a:gd name="T12" fmla="*/ 18807 h 188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8" h="18807" fill="none" extrusionOk="0">
                <a:moveTo>
                  <a:pt x="9594" y="18807"/>
                </a:moveTo>
                <a:cubicBezTo>
                  <a:pt x="5181" y="16314"/>
                  <a:pt x="1784" y="12347"/>
                  <a:pt x="0" y="7602"/>
                </a:cubicBezTo>
              </a:path>
              <a:path w="20218" h="18807" stroke="0" extrusionOk="0">
                <a:moveTo>
                  <a:pt x="9594" y="18807"/>
                </a:moveTo>
                <a:cubicBezTo>
                  <a:pt x="5181" y="16314"/>
                  <a:pt x="1784" y="12347"/>
                  <a:pt x="0" y="7602"/>
                </a:cubicBezTo>
                <a:lnTo>
                  <a:pt x="20218" y="0"/>
                </a:lnTo>
                <a:lnTo>
                  <a:pt x="9594" y="18807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0" name="Line 24">
            <a:extLst>
              <a:ext uri="{FF2B5EF4-FFF2-40B4-BE49-F238E27FC236}">
                <a16:creationId xmlns:a16="http://schemas.microsoft.com/office/drawing/2014/main" id="{1B325787-B202-49E2-B68E-31C7F6683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5000" y="3068638"/>
            <a:ext cx="0" cy="2159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1" name="Text Box 25">
            <a:extLst>
              <a:ext uri="{FF2B5EF4-FFF2-40B4-BE49-F238E27FC236}">
                <a16:creationId xmlns:a16="http://schemas.microsoft.com/office/drawing/2014/main" id="{07654271-E321-49DA-AC1E-2817E13C7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168525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绝热</a:t>
            </a:r>
          </a:p>
        </p:txBody>
      </p:sp>
      <p:sp>
        <p:nvSpPr>
          <p:cNvPr id="24602" name="Text Box 26">
            <a:extLst>
              <a:ext uri="{FF2B5EF4-FFF2-40B4-BE49-F238E27FC236}">
                <a16:creationId xmlns:a16="http://schemas.microsoft.com/office/drawing/2014/main" id="{13D06B29-10A7-42C5-A052-D35C4AB74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75" y="2973388"/>
            <a:ext cx="1238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等容</a:t>
            </a:r>
          </a:p>
        </p:txBody>
      </p:sp>
      <p:sp>
        <p:nvSpPr>
          <p:cNvPr id="24603" name="Text Box 27">
            <a:extLst>
              <a:ext uri="{FF2B5EF4-FFF2-40B4-BE49-F238E27FC236}">
                <a16:creationId xmlns:a16="http://schemas.microsoft.com/office/drawing/2014/main" id="{0BC12233-C224-4356-830C-E1AB7910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0" y="2757488"/>
            <a:ext cx="1057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等温</a:t>
            </a:r>
          </a:p>
        </p:txBody>
      </p:sp>
      <p:sp>
        <p:nvSpPr>
          <p:cNvPr id="24604" name="Text Box 28">
            <a:extLst>
              <a:ext uri="{FF2B5EF4-FFF2-40B4-BE49-F238E27FC236}">
                <a16:creationId xmlns:a16="http://schemas.microsoft.com/office/drawing/2014/main" id="{823E2F09-81A0-4F8E-834A-F3761CB76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8338" y="2157413"/>
            <a:ext cx="1100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chemeClr val="bg1"/>
                </a:solidFill>
              </a:rPr>
              <a:t>Q</a:t>
            </a:r>
            <a:r>
              <a:rPr lang="en-US" altLang="zh-CN" sz="2000">
                <a:solidFill>
                  <a:schemeClr val="bg1"/>
                </a:solidFill>
              </a:rPr>
              <a:t>=0</a:t>
            </a:r>
          </a:p>
        </p:txBody>
      </p:sp>
      <p:sp>
        <p:nvSpPr>
          <p:cNvPr id="24605" name="Text Box 29">
            <a:extLst>
              <a:ext uri="{FF2B5EF4-FFF2-40B4-BE49-F238E27FC236}">
                <a16:creationId xmlns:a16="http://schemas.microsoft.com/office/drawing/2014/main" id="{F6A93D01-5276-4AAD-AC56-F5CB61AED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363" y="2960688"/>
            <a:ext cx="1100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chemeClr val="bg1"/>
                </a:solidFill>
              </a:rPr>
              <a:t>Q</a:t>
            </a:r>
            <a:r>
              <a:rPr lang="en-GB" altLang="zh-CN" sz="2000">
                <a:solidFill>
                  <a:schemeClr val="bg1"/>
                </a:solidFill>
              </a:rPr>
              <a:t>&lt;0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4606" name="Text Box 30">
            <a:extLst>
              <a:ext uri="{FF2B5EF4-FFF2-40B4-BE49-F238E27FC236}">
                <a16:creationId xmlns:a16="http://schemas.microsoft.com/office/drawing/2014/main" id="{DB5A1198-E597-494C-BA9D-EF386AEAA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2786063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000" i="1">
                <a:solidFill>
                  <a:schemeClr val="bg1"/>
                </a:solidFill>
              </a:rPr>
              <a:t>Q</a:t>
            </a:r>
            <a:r>
              <a:rPr lang="en-GB" altLang="zh-CN" sz="2000">
                <a:solidFill>
                  <a:schemeClr val="bg1"/>
                </a:solidFill>
              </a:rPr>
              <a:t>&lt;0</a:t>
            </a:r>
            <a:endParaRPr lang="en-US" altLang="zh-CN" sz="2000">
              <a:solidFill>
                <a:schemeClr val="bg1"/>
              </a:solidFill>
            </a:endParaRPr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id="{92857441-02E2-4C84-9CFC-B5E997D431FB}"/>
              </a:ext>
            </a:extLst>
          </p:cNvPr>
          <p:cNvGrpSpPr>
            <a:grpSpLocks/>
          </p:cNvGrpSpPr>
          <p:nvPr/>
        </p:nvGrpSpPr>
        <p:grpSpPr bwMode="auto">
          <a:xfrm>
            <a:off x="4946650" y="1460500"/>
            <a:ext cx="3195638" cy="2535238"/>
            <a:chOff x="657" y="1389"/>
            <a:chExt cx="2013" cy="1597"/>
          </a:xfrm>
        </p:grpSpPr>
        <p:sp>
          <p:nvSpPr>
            <p:cNvPr id="22592" name="Line 32">
              <a:extLst>
                <a:ext uri="{FF2B5EF4-FFF2-40B4-BE49-F238E27FC236}">
                  <a16:creationId xmlns:a16="http://schemas.microsoft.com/office/drawing/2014/main" id="{65638F29-42C1-4B51-8C77-88C0035BB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3" y="2698"/>
              <a:ext cx="1757" cy="1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3" name="Line 33">
              <a:extLst>
                <a:ext uri="{FF2B5EF4-FFF2-40B4-BE49-F238E27FC236}">
                  <a16:creationId xmlns:a16="http://schemas.microsoft.com/office/drawing/2014/main" id="{53850181-105A-4C61-97F0-D4F9EE2C10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93" y="1605"/>
              <a:ext cx="1" cy="110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4" name="Text Box 34">
              <a:extLst>
                <a:ext uri="{FF2B5EF4-FFF2-40B4-BE49-F238E27FC236}">
                  <a16:creationId xmlns:a16="http://schemas.microsoft.com/office/drawing/2014/main" id="{6BE3899E-54C9-4145-9385-6873EFA16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69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V</a:t>
              </a:r>
            </a:p>
          </p:txBody>
        </p:sp>
        <p:sp>
          <p:nvSpPr>
            <p:cNvPr id="22595" name="Text Box 35">
              <a:extLst>
                <a:ext uri="{FF2B5EF4-FFF2-40B4-BE49-F238E27FC236}">
                  <a16:creationId xmlns:a16="http://schemas.microsoft.com/office/drawing/2014/main" id="{BCDE0A81-8E9F-48AB-AAE9-4AE29E7BA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" y="138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FFFF00"/>
                  </a:solidFill>
                </a:rPr>
                <a:t>p</a:t>
              </a:r>
            </a:p>
          </p:txBody>
        </p:sp>
        <p:sp>
          <p:nvSpPr>
            <p:cNvPr id="22596" name="Text Box 36">
              <a:extLst>
                <a:ext uri="{FF2B5EF4-FFF2-40B4-BE49-F238E27FC236}">
                  <a16:creationId xmlns:a16="http://schemas.microsoft.com/office/drawing/2014/main" id="{9198A4DE-2499-4B54-A193-CACEE0096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65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O</a:t>
              </a:r>
            </a:p>
          </p:txBody>
        </p:sp>
      </p:grpSp>
      <p:sp>
        <p:nvSpPr>
          <p:cNvPr id="24613" name="Arc 37">
            <a:extLst>
              <a:ext uri="{FF2B5EF4-FFF2-40B4-BE49-F238E27FC236}">
                <a16:creationId xmlns:a16="http://schemas.microsoft.com/office/drawing/2014/main" id="{7361717F-E6AC-42D7-A67D-B2182B7746A3}"/>
              </a:ext>
            </a:extLst>
          </p:cNvPr>
          <p:cNvSpPr>
            <a:spLocks/>
          </p:cNvSpPr>
          <p:nvPr/>
        </p:nvSpPr>
        <p:spPr bwMode="auto">
          <a:xfrm rot="-2049804">
            <a:off x="6989763" y="1235075"/>
            <a:ext cx="2119312" cy="1430338"/>
          </a:xfrm>
          <a:custGeom>
            <a:avLst/>
            <a:gdLst>
              <a:gd name="T0" fmla="*/ 2147483646 w 21600"/>
              <a:gd name="T1" fmla="*/ 2147483646 h 11089"/>
              <a:gd name="T2" fmla="*/ 0 w 21600"/>
              <a:gd name="T3" fmla="*/ 0 h 11089"/>
              <a:gd name="T4" fmla="*/ 2147483646 w 21600"/>
              <a:gd name="T5" fmla="*/ 2147483646 h 11089"/>
              <a:gd name="T6" fmla="*/ 0 60000 65536"/>
              <a:gd name="T7" fmla="*/ 0 60000 65536"/>
              <a:gd name="T8" fmla="*/ 0 60000 65536"/>
              <a:gd name="T9" fmla="*/ 0 w 21600"/>
              <a:gd name="T10" fmla="*/ 0 h 11089"/>
              <a:gd name="T11" fmla="*/ 21600 w 21600"/>
              <a:gd name="T12" fmla="*/ 11089 h 110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089" fill="none" extrusionOk="0">
                <a:moveTo>
                  <a:pt x="3057" y="11088"/>
                </a:moveTo>
                <a:cubicBezTo>
                  <a:pt x="1056" y="7740"/>
                  <a:pt x="0" y="3911"/>
                  <a:pt x="0" y="11"/>
                </a:cubicBezTo>
                <a:cubicBezTo>
                  <a:pt x="-1" y="7"/>
                  <a:pt x="0" y="3"/>
                  <a:pt x="0" y="0"/>
                </a:cubicBezTo>
              </a:path>
              <a:path w="21600" h="11089" stroke="0" extrusionOk="0">
                <a:moveTo>
                  <a:pt x="3057" y="11088"/>
                </a:moveTo>
                <a:cubicBezTo>
                  <a:pt x="1056" y="7740"/>
                  <a:pt x="0" y="3911"/>
                  <a:pt x="0" y="11"/>
                </a:cubicBezTo>
                <a:cubicBezTo>
                  <a:pt x="-1" y="7"/>
                  <a:pt x="0" y="3"/>
                  <a:pt x="0" y="0"/>
                </a:cubicBezTo>
                <a:lnTo>
                  <a:pt x="21600" y="11"/>
                </a:lnTo>
                <a:lnTo>
                  <a:pt x="3057" y="11088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4" name="Line 38">
            <a:extLst>
              <a:ext uri="{FF2B5EF4-FFF2-40B4-BE49-F238E27FC236}">
                <a16:creationId xmlns:a16="http://schemas.microsoft.com/office/drawing/2014/main" id="{D0E3F6C9-8DD1-49BA-AAEC-4F39EB8EC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0688" y="1963738"/>
            <a:ext cx="0" cy="53975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5" name="Arc 39">
            <a:extLst>
              <a:ext uri="{FF2B5EF4-FFF2-40B4-BE49-F238E27FC236}">
                <a16:creationId xmlns:a16="http://schemas.microsoft.com/office/drawing/2014/main" id="{F90339BB-52CD-4FF7-9D72-64E4AA888626}"/>
              </a:ext>
            </a:extLst>
          </p:cNvPr>
          <p:cNvSpPr>
            <a:spLocks/>
          </p:cNvSpPr>
          <p:nvPr/>
        </p:nvSpPr>
        <p:spPr bwMode="auto">
          <a:xfrm rot="-2184256">
            <a:off x="6556375" y="849313"/>
            <a:ext cx="2203450" cy="1998662"/>
          </a:xfrm>
          <a:custGeom>
            <a:avLst/>
            <a:gdLst>
              <a:gd name="T0" fmla="*/ 2147483646 w 20218"/>
              <a:gd name="T1" fmla="*/ 2147483646 h 15581"/>
              <a:gd name="T2" fmla="*/ 0 w 20218"/>
              <a:gd name="T3" fmla="*/ 2147483646 h 15581"/>
              <a:gd name="T4" fmla="*/ 2147483646 w 20218"/>
              <a:gd name="T5" fmla="*/ 0 h 15581"/>
              <a:gd name="T6" fmla="*/ 0 60000 65536"/>
              <a:gd name="T7" fmla="*/ 0 60000 65536"/>
              <a:gd name="T8" fmla="*/ 0 60000 65536"/>
              <a:gd name="T9" fmla="*/ 0 w 20218"/>
              <a:gd name="T10" fmla="*/ 0 h 15581"/>
              <a:gd name="T11" fmla="*/ 20218 w 20218"/>
              <a:gd name="T12" fmla="*/ 15581 h 155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8" h="15581" fill="none" extrusionOk="0">
                <a:moveTo>
                  <a:pt x="5258" y="15581"/>
                </a:moveTo>
                <a:cubicBezTo>
                  <a:pt x="2932" y="13347"/>
                  <a:pt x="1135" y="10621"/>
                  <a:pt x="0" y="7602"/>
                </a:cubicBezTo>
              </a:path>
              <a:path w="20218" h="15581" stroke="0" extrusionOk="0">
                <a:moveTo>
                  <a:pt x="5258" y="15581"/>
                </a:moveTo>
                <a:cubicBezTo>
                  <a:pt x="2932" y="13347"/>
                  <a:pt x="1135" y="10621"/>
                  <a:pt x="0" y="7602"/>
                </a:cubicBezTo>
                <a:lnTo>
                  <a:pt x="20218" y="0"/>
                </a:lnTo>
                <a:lnTo>
                  <a:pt x="5258" y="15581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6" name="Line 40">
            <a:extLst>
              <a:ext uri="{FF2B5EF4-FFF2-40B4-BE49-F238E27FC236}">
                <a16:creationId xmlns:a16="http://schemas.microsoft.com/office/drawing/2014/main" id="{21761164-E7CB-4CDB-AA4D-081F12DA2F2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770688" y="2098675"/>
            <a:ext cx="0" cy="2159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7" name="Text Box 41">
            <a:extLst>
              <a:ext uri="{FF2B5EF4-FFF2-40B4-BE49-F238E27FC236}">
                <a16:creationId xmlns:a16="http://schemas.microsoft.com/office/drawing/2014/main" id="{11A5D072-6E83-4DD8-A483-5C5BE266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8" y="2144713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绝热</a:t>
            </a:r>
          </a:p>
        </p:txBody>
      </p:sp>
      <p:sp>
        <p:nvSpPr>
          <p:cNvPr id="24618" name="Text Box 42">
            <a:extLst>
              <a:ext uri="{FF2B5EF4-FFF2-40B4-BE49-F238E27FC236}">
                <a16:creationId xmlns:a16="http://schemas.microsoft.com/office/drawing/2014/main" id="{8D085B9E-A357-471E-96E6-06930079F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2095500"/>
            <a:ext cx="1238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等容</a:t>
            </a:r>
          </a:p>
        </p:txBody>
      </p:sp>
      <p:sp>
        <p:nvSpPr>
          <p:cNvPr id="24619" name="Text Box 43">
            <a:extLst>
              <a:ext uri="{FF2B5EF4-FFF2-40B4-BE49-F238E27FC236}">
                <a16:creationId xmlns:a16="http://schemas.microsoft.com/office/drawing/2014/main" id="{319A8872-73EC-4418-811A-F98C5438F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538" y="2714625"/>
            <a:ext cx="1057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等温</a:t>
            </a:r>
          </a:p>
        </p:txBody>
      </p:sp>
      <p:sp>
        <p:nvSpPr>
          <p:cNvPr id="24620" name="Text Box 44">
            <a:extLst>
              <a:ext uri="{FF2B5EF4-FFF2-40B4-BE49-F238E27FC236}">
                <a16:creationId xmlns:a16="http://schemas.microsoft.com/office/drawing/2014/main" id="{311EE26C-36FF-412D-8CCE-01E6CC043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6688" y="2103438"/>
            <a:ext cx="1100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chemeClr val="bg1"/>
                </a:solidFill>
              </a:rPr>
              <a:t>Q</a:t>
            </a:r>
            <a:r>
              <a:rPr lang="en-US" altLang="zh-CN" sz="2000">
                <a:solidFill>
                  <a:schemeClr val="bg1"/>
                </a:solidFill>
              </a:rPr>
              <a:t>=0</a:t>
            </a:r>
          </a:p>
        </p:txBody>
      </p:sp>
      <p:sp>
        <p:nvSpPr>
          <p:cNvPr id="24621" name="Text Box 45">
            <a:extLst>
              <a:ext uri="{FF2B5EF4-FFF2-40B4-BE49-F238E27FC236}">
                <a16:creationId xmlns:a16="http://schemas.microsoft.com/office/drawing/2014/main" id="{A6EB161D-466C-4E09-A70E-E9F074109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2103438"/>
            <a:ext cx="1100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chemeClr val="bg1"/>
                </a:solidFill>
              </a:rPr>
              <a:t>Q&gt;</a:t>
            </a:r>
            <a:r>
              <a:rPr lang="en-GB" altLang="zh-CN" sz="2000">
                <a:solidFill>
                  <a:schemeClr val="bg1"/>
                </a:solidFill>
              </a:rPr>
              <a:t>0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4622" name="Text Box 46">
            <a:extLst>
              <a:ext uri="{FF2B5EF4-FFF2-40B4-BE49-F238E27FC236}">
                <a16:creationId xmlns:a16="http://schemas.microsoft.com/office/drawing/2014/main" id="{07B6B123-426D-43B4-9FDC-D26975BF5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2714625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000" i="1">
                <a:solidFill>
                  <a:schemeClr val="bg1"/>
                </a:solidFill>
              </a:rPr>
              <a:t>Q</a:t>
            </a:r>
            <a:r>
              <a:rPr lang="en-GB" altLang="zh-CN" sz="2000">
                <a:solidFill>
                  <a:schemeClr val="bg1"/>
                </a:solidFill>
              </a:rPr>
              <a:t>&lt;0</a:t>
            </a:r>
            <a:endParaRPr lang="en-US" altLang="zh-CN" sz="2000">
              <a:solidFill>
                <a:schemeClr val="bg1"/>
              </a:solidFill>
            </a:endParaRPr>
          </a:p>
        </p:txBody>
      </p:sp>
      <p:grpSp>
        <p:nvGrpSpPr>
          <p:cNvPr id="4" name="Group 48">
            <a:extLst>
              <a:ext uri="{FF2B5EF4-FFF2-40B4-BE49-F238E27FC236}">
                <a16:creationId xmlns:a16="http://schemas.microsoft.com/office/drawing/2014/main" id="{797DC42A-5A4B-4368-B207-4BBDCE4E9C74}"/>
              </a:ext>
            </a:extLst>
          </p:cNvPr>
          <p:cNvGrpSpPr>
            <a:grpSpLocks/>
          </p:cNvGrpSpPr>
          <p:nvPr/>
        </p:nvGrpSpPr>
        <p:grpSpPr bwMode="auto">
          <a:xfrm>
            <a:off x="862013" y="4132263"/>
            <a:ext cx="3195637" cy="2535237"/>
            <a:chOff x="657" y="1389"/>
            <a:chExt cx="2013" cy="1597"/>
          </a:xfrm>
        </p:grpSpPr>
        <p:sp>
          <p:nvSpPr>
            <p:cNvPr id="22587" name="Line 49">
              <a:extLst>
                <a:ext uri="{FF2B5EF4-FFF2-40B4-BE49-F238E27FC236}">
                  <a16:creationId xmlns:a16="http://schemas.microsoft.com/office/drawing/2014/main" id="{EDEF16B7-CD9E-4661-9668-8F5E77FBD8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3" y="2698"/>
              <a:ext cx="1757" cy="1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8" name="Line 50">
              <a:extLst>
                <a:ext uri="{FF2B5EF4-FFF2-40B4-BE49-F238E27FC236}">
                  <a16:creationId xmlns:a16="http://schemas.microsoft.com/office/drawing/2014/main" id="{8B818A24-6550-46E3-9CF8-4F248EF307E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93" y="1605"/>
              <a:ext cx="1" cy="110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9" name="Text Box 51">
              <a:extLst>
                <a:ext uri="{FF2B5EF4-FFF2-40B4-BE49-F238E27FC236}">
                  <a16:creationId xmlns:a16="http://schemas.microsoft.com/office/drawing/2014/main" id="{7EC9BAC0-E454-40B8-88CA-53A00F2C3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69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V</a:t>
              </a:r>
            </a:p>
          </p:txBody>
        </p:sp>
        <p:sp>
          <p:nvSpPr>
            <p:cNvPr id="22590" name="Text Box 52">
              <a:extLst>
                <a:ext uri="{FF2B5EF4-FFF2-40B4-BE49-F238E27FC236}">
                  <a16:creationId xmlns:a16="http://schemas.microsoft.com/office/drawing/2014/main" id="{CA5C1490-0CBA-4AE8-AAEE-BCB80CB84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" y="138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FFFF00"/>
                  </a:solidFill>
                </a:rPr>
                <a:t>p</a:t>
              </a:r>
            </a:p>
          </p:txBody>
        </p:sp>
        <p:sp>
          <p:nvSpPr>
            <p:cNvPr id="22591" name="Text Box 53">
              <a:extLst>
                <a:ext uri="{FF2B5EF4-FFF2-40B4-BE49-F238E27FC236}">
                  <a16:creationId xmlns:a16="http://schemas.microsoft.com/office/drawing/2014/main" id="{4D6EB6D0-D39B-4546-A303-1A73A96E3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65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O</a:t>
              </a:r>
            </a:p>
          </p:txBody>
        </p:sp>
      </p:grpSp>
      <p:sp>
        <p:nvSpPr>
          <p:cNvPr id="24630" name="Arc 54">
            <a:extLst>
              <a:ext uri="{FF2B5EF4-FFF2-40B4-BE49-F238E27FC236}">
                <a16:creationId xmlns:a16="http://schemas.microsoft.com/office/drawing/2014/main" id="{D1E1FCA6-E224-496B-827D-76EA565E2216}"/>
              </a:ext>
            </a:extLst>
          </p:cNvPr>
          <p:cNvSpPr>
            <a:spLocks/>
          </p:cNvSpPr>
          <p:nvPr/>
        </p:nvSpPr>
        <p:spPr bwMode="auto">
          <a:xfrm rot="-2049804">
            <a:off x="2740025" y="4186238"/>
            <a:ext cx="2119313" cy="1325562"/>
          </a:xfrm>
          <a:custGeom>
            <a:avLst/>
            <a:gdLst>
              <a:gd name="T0" fmla="*/ 2147483646 w 21600"/>
              <a:gd name="T1" fmla="*/ 2147483646 h 10261"/>
              <a:gd name="T2" fmla="*/ 0 w 21600"/>
              <a:gd name="T3" fmla="*/ 0 h 10261"/>
              <a:gd name="T4" fmla="*/ 2147483646 w 21600"/>
              <a:gd name="T5" fmla="*/ 2147483646 h 10261"/>
              <a:gd name="T6" fmla="*/ 0 60000 65536"/>
              <a:gd name="T7" fmla="*/ 0 60000 65536"/>
              <a:gd name="T8" fmla="*/ 0 60000 65536"/>
              <a:gd name="T9" fmla="*/ 0 w 21600"/>
              <a:gd name="T10" fmla="*/ 0 h 10261"/>
              <a:gd name="T11" fmla="*/ 21600 w 21600"/>
              <a:gd name="T12" fmla="*/ 10261 h 102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261" fill="none" extrusionOk="0">
                <a:moveTo>
                  <a:pt x="2586" y="10261"/>
                </a:moveTo>
                <a:cubicBezTo>
                  <a:pt x="888" y="7111"/>
                  <a:pt x="0" y="3589"/>
                  <a:pt x="0" y="11"/>
                </a:cubicBezTo>
                <a:cubicBezTo>
                  <a:pt x="-1" y="7"/>
                  <a:pt x="0" y="3"/>
                  <a:pt x="0" y="0"/>
                </a:cubicBezTo>
              </a:path>
              <a:path w="21600" h="10261" stroke="0" extrusionOk="0">
                <a:moveTo>
                  <a:pt x="2586" y="10261"/>
                </a:moveTo>
                <a:cubicBezTo>
                  <a:pt x="888" y="7111"/>
                  <a:pt x="0" y="3589"/>
                  <a:pt x="0" y="11"/>
                </a:cubicBezTo>
                <a:cubicBezTo>
                  <a:pt x="-1" y="7"/>
                  <a:pt x="0" y="3"/>
                  <a:pt x="0" y="0"/>
                </a:cubicBezTo>
                <a:lnTo>
                  <a:pt x="21600" y="11"/>
                </a:lnTo>
                <a:lnTo>
                  <a:pt x="2586" y="10261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1" name="Line 55">
            <a:extLst>
              <a:ext uri="{FF2B5EF4-FFF2-40B4-BE49-F238E27FC236}">
                <a16:creationId xmlns:a16="http://schemas.microsoft.com/office/drawing/2014/main" id="{70152E2C-97C8-48DB-8F6E-83C5FA32651A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280444" y="4615657"/>
            <a:ext cx="1587" cy="53975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2" name="Arc 56">
            <a:extLst>
              <a:ext uri="{FF2B5EF4-FFF2-40B4-BE49-F238E27FC236}">
                <a16:creationId xmlns:a16="http://schemas.microsoft.com/office/drawing/2014/main" id="{15ED6D97-8E3D-46A0-888A-EF6F7767282B}"/>
              </a:ext>
            </a:extLst>
          </p:cNvPr>
          <p:cNvSpPr>
            <a:spLocks/>
          </p:cNvSpPr>
          <p:nvPr/>
        </p:nvSpPr>
        <p:spPr bwMode="auto">
          <a:xfrm rot="-1300963">
            <a:off x="2016125" y="3489325"/>
            <a:ext cx="2203450" cy="2413000"/>
          </a:xfrm>
          <a:custGeom>
            <a:avLst/>
            <a:gdLst>
              <a:gd name="T0" fmla="*/ 2147483646 w 20218"/>
              <a:gd name="T1" fmla="*/ 2147483646 h 18807"/>
              <a:gd name="T2" fmla="*/ 0 w 20218"/>
              <a:gd name="T3" fmla="*/ 2147483646 h 18807"/>
              <a:gd name="T4" fmla="*/ 2147483646 w 20218"/>
              <a:gd name="T5" fmla="*/ 0 h 18807"/>
              <a:gd name="T6" fmla="*/ 0 60000 65536"/>
              <a:gd name="T7" fmla="*/ 0 60000 65536"/>
              <a:gd name="T8" fmla="*/ 0 60000 65536"/>
              <a:gd name="T9" fmla="*/ 0 w 20218"/>
              <a:gd name="T10" fmla="*/ 0 h 18807"/>
              <a:gd name="T11" fmla="*/ 20218 w 20218"/>
              <a:gd name="T12" fmla="*/ 18807 h 188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8" h="18807" fill="none" extrusionOk="0">
                <a:moveTo>
                  <a:pt x="9594" y="18807"/>
                </a:moveTo>
                <a:cubicBezTo>
                  <a:pt x="5181" y="16314"/>
                  <a:pt x="1784" y="12347"/>
                  <a:pt x="0" y="7602"/>
                </a:cubicBezTo>
              </a:path>
              <a:path w="20218" h="18807" stroke="0" extrusionOk="0">
                <a:moveTo>
                  <a:pt x="9594" y="18807"/>
                </a:moveTo>
                <a:cubicBezTo>
                  <a:pt x="5181" y="16314"/>
                  <a:pt x="1784" y="12347"/>
                  <a:pt x="0" y="7602"/>
                </a:cubicBezTo>
                <a:lnTo>
                  <a:pt x="20218" y="0"/>
                </a:lnTo>
                <a:lnTo>
                  <a:pt x="9594" y="18807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3" name="Line 57">
            <a:extLst>
              <a:ext uri="{FF2B5EF4-FFF2-40B4-BE49-F238E27FC236}">
                <a16:creationId xmlns:a16="http://schemas.microsoft.com/office/drawing/2014/main" id="{1845197E-6881-4451-B4A8-C63B86EB690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280444" y="4779169"/>
            <a:ext cx="1588" cy="2159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4" name="Text Box 58">
            <a:extLst>
              <a:ext uri="{FF2B5EF4-FFF2-40B4-BE49-F238E27FC236}">
                <a16:creationId xmlns:a16="http://schemas.microsoft.com/office/drawing/2014/main" id="{C9E506FD-7A90-4461-B72C-9BA867D7C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5086350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绝热</a:t>
            </a:r>
          </a:p>
        </p:txBody>
      </p:sp>
      <p:sp>
        <p:nvSpPr>
          <p:cNvPr id="24635" name="Text Box 59">
            <a:extLst>
              <a:ext uri="{FF2B5EF4-FFF2-40B4-BE49-F238E27FC236}">
                <a16:creationId xmlns:a16="http://schemas.microsoft.com/office/drawing/2014/main" id="{D4C3F36F-B6B5-4E16-BAEC-71B743E33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975" y="4435475"/>
            <a:ext cx="1238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等压</a:t>
            </a:r>
          </a:p>
        </p:txBody>
      </p:sp>
      <p:sp>
        <p:nvSpPr>
          <p:cNvPr id="24637" name="Text Box 61">
            <a:extLst>
              <a:ext uri="{FF2B5EF4-FFF2-40B4-BE49-F238E27FC236}">
                <a16:creationId xmlns:a16="http://schemas.microsoft.com/office/drawing/2014/main" id="{E791828E-917C-4BB4-8BF0-F9B956BEA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5072063"/>
            <a:ext cx="1100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chemeClr val="bg1"/>
                </a:solidFill>
              </a:rPr>
              <a:t>Q</a:t>
            </a:r>
            <a:r>
              <a:rPr lang="en-US" altLang="zh-CN" sz="2000">
                <a:solidFill>
                  <a:schemeClr val="bg1"/>
                </a:solidFill>
              </a:rPr>
              <a:t>=0</a:t>
            </a:r>
          </a:p>
        </p:txBody>
      </p:sp>
      <p:sp>
        <p:nvSpPr>
          <p:cNvPr id="24638" name="Text Box 62">
            <a:extLst>
              <a:ext uri="{FF2B5EF4-FFF2-40B4-BE49-F238E27FC236}">
                <a16:creationId xmlns:a16="http://schemas.microsoft.com/office/drawing/2014/main" id="{1D77AF5F-5484-4F4F-9F34-9A8EC82D0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75" y="4421188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000" i="1">
                <a:solidFill>
                  <a:schemeClr val="bg1"/>
                </a:solidFill>
              </a:rPr>
              <a:t>Q</a:t>
            </a:r>
            <a:r>
              <a:rPr lang="en-GB" altLang="zh-CN" sz="2000">
                <a:solidFill>
                  <a:schemeClr val="bg1"/>
                </a:solidFill>
              </a:rPr>
              <a:t>&gt;0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4639" name="Text Box 63">
            <a:extLst>
              <a:ext uri="{FF2B5EF4-FFF2-40B4-BE49-F238E27FC236}">
                <a16:creationId xmlns:a16="http://schemas.microsoft.com/office/drawing/2014/main" id="{46A9E9F5-BA05-40B5-A7B5-C124A0815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5286375"/>
            <a:ext cx="1223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绝热</a:t>
            </a:r>
          </a:p>
        </p:txBody>
      </p:sp>
      <p:sp>
        <p:nvSpPr>
          <p:cNvPr id="24640" name="Text Box 64">
            <a:extLst>
              <a:ext uri="{FF2B5EF4-FFF2-40B4-BE49-F238E27FC236}">
                <a16:creationId xmlns:a16="http://schemas.microsoft.com/office/drawing/2014/main" id="{13EE8896-C3E2-45D7-8ADC-E4973C720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5643563"/>
            <a:ext cx="1100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chemeClr val="bg1"/>
                </a:solidFill>
              </a:rPr>
              <a:t>Q</a:t>
            </a:r>
            <a:r>
              <a:rPr lang="en-US" altLang="zh-CN" sz="2000">
                <a:solidFill>
                  <a:schemeClr val="bg1"/>
                </a:solidFill>
              </a:rPr>
              <a:t>=0</a:t>
            </a:r>
          </a:p>
        </p:txBody>
      </p:sp>
      <p:grpSp>
        <p:nvGrpSpPr>
          <p:cNvPr id="5" name="Group 65">
            <a:extLst>
              <a:ext uri="{FF2B5EF4-FFF2-40B4-BE49-F238E27FC236}">
                <a16:creationId xmlns:a16="http://schemas.microsoft.com/office/drawing/2014/main" id="{29D72A52-16E4-4EFD-A007-58A1836DB474}"/>
              </a:ext>
            </a:extLst>
          </p:cNvPr>
          <p:cNvGrpSpPr>
            <a:grpSpLocks/>
          </p:cNvGrpSpPr>
          <p:nvPr/>
        </p:nvGrpSpPr>
        <p:grpSpPr bwMode="auto">
          <a:xfrm>
            <a:off x="4968875" y="4121150"/>
            <a:ext cx="3195638" cy="2535238"/>
            <a:chOff x="657" y="1389"/>
            <a:chExt cx="2013" cy="1597"/>
          </a:xfrm>
        </p:grpSpPr>
        <p:sp>
          <p:nvSpPr>
            <p:cNvPr id="22582" name="Line 66">
              <a:extLst>
                <a:ext uri="{FF2B5EF4-FFF2-40B4-BE49-F238E27FC236}">
                  <a16:creationId xmlns:a16="http://schemas.microsoft.com/office/drawing/2014/main" id="{F7E6CB60-1193-42AF-9C56-C9A7E0F43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3" y="2698"/>
              <a:ext cx="1757" cy="16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3" name="Line 67">
              <a:extLst>
                <a:ext uri="{FF2B5EF4-FFF2-40B4-BE49-F238E27FC236}">
                  <a16:creationId xmlns:a16="http://schemas.microsoft.com/office/drawing/2014/main" id="{37527863-C684-4658-8D1E-2CEEA1FE638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893" y="1605"/>
              <a:ext cx="1" cy="110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84" name="Text Box 68">
              <a:extLst>
                <a:ext uri="{FF2B5EF4-FFF2-40B4-BE49-F238E27FC236}">
                  <a16:creationId xmlns:a16="http://schemas.microsoft.com/office/drawing/2014/main" id="{38436DFA-D478-4F6E-AE80-1EFD16AF4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698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V</a:t>
              </a:r>
            </a:p>
          </p:txBody>
        </p:sp>
        <p:sp>
          <p:nvSpPr>
            <p:cNvPr id="22585" name="Text Box 69">
              <a:extLst>
                <a:ext uri="{FF2B5EF4-FFF2-40B4-BE49-F238E27FC236}">
                  <a16:creationId xmlns:a16="http://schemas.microsoft.com/office/drawing/2014/main" id="{3D2F3961-8984-4B3D-B8BD-7E755727B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8" y="1389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FFFF00"/>
                  </a:solidFill>
                </a:rPr>
                <a:t>p</a:t>
              </a:r>
            </a:p>
          </p:txBody>
        </p:sp>
        <p:sp>
          <p:nvSpPr>
            <p:cNvPr id="22586" name="Text Box 70">
              <a:extLst>
                <a:ext uri="{FF2B5EF4-FFF2-40B4-BE49-F238E27FC236}">
                  <a16:creationId xmlns:a16="http://schemas.microsoft.com/office/drawing/2014/main" id="{3D86A9DF-B3C9-46B1-A949-4C8EF38EC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65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O</a:t>
              </a:r>
            </a:p>
          </p:txBody>
        </p:sp>
      </p:grpSp>
      <p:sp>
        <p:nvSpPr>
          <p:cNvPr id="24647" name="Arc 71">
            <a:extLst>
              <a:ext uri="{FF2B5EF4-FFF2-40B4-BE49-F238E27FC236}">
                <a16:creationId xmlns:a16="http://schemas.microsoft.com/office/drawing/2014/main" id="{466D99C4-81CC-4BFE-AA26-4B1BD413F3A8}"/>
              </a:ext>
            </a:extLst>
          </p:cNvPr>
          <p:cNvSpPr>
            <a:spLocks/>
          </p:cNvSpPr>
          <p:nvPr/>
        </p:nvSpPr>
        <p:spPr bwMode="auto">
          <a:xfrm rot="-2049804">
            <a:off x="6937375" y="4364038"/>
            <a:ext cx="2119313" cy="1033462"/>
          </a:xfrm>
          <a:custGeom>
            <a:avLst/>
            <a:gdLst>
              <a:gd name="T0" fmla="*/ 2147483646 w 21600"/>
              <a:gd name="T1" fmla="*/ 2147483646 h 8000"/>
              <a:gd name="T2" fmla="*/ 0 w 21600"/>
              <a:gd name="T3" fmla="*/ 2147483646 h 8000"/>
              <a:gd name="T4" fmla="*/ 2147483646 w 21600"/>
              <a:gd name="T5" fmla="*/ 0 h 8000"/>
              <a:gd name="T6" fmla="*/ 0 60000 65536"/>
              <a:gd name="T7" fmla="*/ 0 60000 65536"/>
              <a:gd name="T8" fmla="*/ 0 60000 65536"/>
              <a:gd name="T9" fmla="*/ 0 w 21600"/>
              <a:gd name="T10" fmla="*/ 0 h 8000"/>
              <a:gd name="T11" fmla="*/ 21600 w 21600"/>
              <a:gd name="T12" fmla="*/ 8000 h 8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8000" fill="none" extrusionOk="0">
                <a:moveTo>
                  <a:pt x="1536" y="7999"/>
                </a:moveTo>
                <a:cubicBezTo>
                  <a:pt x="533" y="5484"/>
                  <a:pt x="12" y="2802"/>
                  <a:pt x="0" y="94"/>
                </a:cubicBezTo>
              </a:path>
              <a:path w="21600" h="8000" stroke="0" extrusionOk="0">
                <a:moveTo>
                  <a:pt x="1536" y="7999"/>
                </a:moveTo>
                <a:cubicBezTo>
                  <a:pt x="533" y="5484"/>
                  <a:pt x="12" y="2802"/>
                  <a:pt x="0" y="94"/>
                </a:cubicBezTo>
                <a:lnTo>
                  <a:pt x="21600" y="0"/>
                </a:lnTo>
                <a:lnTo>
                  <a:pt x="1536" y="7999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9" name="Arc 73">
            <a:extLst>
              <a:ext uri="{FF2B5EF4-FFF2-40B4-BE49-F238E27FC236}">
                <a16:creationId xmlns:a16="http://schemas.microsoft.com/office/drawing/2014/main" id="{8E6A9535-3CE1-45D1-A831-EAA10AAF52B8}"/>
              </a:ext>
            </a:extLst>
          </p:cNvPr>
          <p:cNvSpPr>
            <a:spLocks/>
          </p:cNvSpPr>
          <p:nvPr/>
        </p:nvSpPr>
        <p:spPr bwMode="auto">
          <a:xfrm rot="-1300963">
            <a:off x="6111875" y="3479800"/>
            <a:ext cx="2203450" cy="2352675"/>
          </a:xfrm>
          <a:custGeom>
            <a:avLst/>
            <a:gdLst>
              <a:gd name="T0" fmla="*/ 2147483646 w 20218"/>
              <a:gd name="T1" fmla="*/ 2147483646 h 18341"/>
              <a:gd name="T2" fmla="*/ 0 w 20218"/>
              <a:gd name="T3" fmla="*/ 2147483646 h 18341"/>
              <a:gd name="T4" fmla="*/ 2147483646 w 20218"/>
              <a:gd name="T5" fmla="*/ 0 h 18341"/>
              <a:gd name="T6" fmla="*/ 0 60000 65536"/>
              <a:gd name="T7" fmla="*/ 0 60000 65536"/>
              <a:gd name="T8" fmla="*/ 0 60000 65536"/>
              <a:gd name="T9" fmla="*/ 0 w 20218"/>
              <a:gd name="T10" fmla="*/ 0 h 18341"/>
              <a:gd name="T11" fmla="*/ 20218 w 20218"/>
              <a:gd name="T12" fmla="*/ 18341 h 1834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8" h="18341" fill="none" extrusionOk="0">
                <a:moveTo>
                  <a:pt x="8808" y="18340"/>
                </a:moveTo>
                <a:cubicBezTo>
                  <a:pt x="4770" y="15828"/>
                  <a:pt x="1674" y="12054"/>
                  <a:pt x="0" y="7602"/>
                </a:cubicBezTo>
              </a:path>
              <a:path w="20218" h="18341" stroke="0" extrusionOk="0">
                <a:moveTo>
                  <a:pt x="8808" y="18340"/>
                </a:moveTo>
                <a:cubicBezTo>
                  <a:pt x="4770" y="15828"/>
                  <a:pt x="1674" y="12054"/>
                  <a:pt x="0" y="7602"/>
                </a:cubicBezTo>
                <a:lnTo>
                  <a:pt x="20218" y="0"/>
                </a:lnTo>
                <a:lnTo>
                  <a:pt x="8808" y="1834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50" name="Line 74">
            <a:extLst>
              <a:ext uri="{FF2B5EF4-FFF2-40B4-BE49-F238E27FC236}">
                <a16:creationId xmlns:a16="http://schemas.microsoft.com/office/drawing/2014/main" id="{39183D83-AE06-4772-8D6E-B78EE762B4DD}"/>
              </a:ext>
            </a:extLst>
          </p:cNvPr>
          <p:cNvSpPr>
            <a:spLocks noChangeShapeType="1"/>
          </p:cNvSpPr>
          <p:nvPr/>
        </p:nvSpPr>
        <p:spPr bwMode="auto">
          <a:xfrm rot="-2597457">
            <a:off x="7026275" y="5194300"/>
            <a:ext cx="1588" cy="21590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1" name="Text Box 75">
            <a:extLst>
              <a:ext uri="{FF2B5EF4-FFF2-40B4-BE49-F238E27FC236}">
                <a16:creationId xmlns:a16="http://schemas.microsoft.com/office/drawing/2014/main" id="{FDD3BA86-C086-4B21-B1EC-CBEDFCA0E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788" y="5075238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绝热</a:t>
            </a:r>
          </a:p>
        </p:txBody>
      </p:sp>
      <p:sp>
        <p:nvSpPr>
          <p:cNvPr id="24652" name="Text Box 76">
            <a:extLst>
              <a:ext uri="{FF2B5EF4-FFF2-40B4-BE49-F238E27FC236}">
                <a16:creationId xmlns:a16="http://schemas.microsoft.com/office/drawing/2014/main" id="{5AB2ADE3-9014-4E29-920E-B20DE68E1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838" y="4424363"/>
            <a:ext cx="1238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等温</a:t>
            </a:r>
          </a:p>
        </p:txBody>
      </p:sp>
      <p:sp>
        <p:nvSpPr>
          <p:cNvPr id="24653" name="Text Box 77">
            <a:extLst>
              <a:ext uri="{FF2B5EF4-FFF2-40B4-BE49-F238E27FC236}">
                <a16:creationId xmlns:a16="http://schemas.microsoft.com/office/drawing/2014/main" id="{05DC51CA-CE22-444F-A833-6E2F44DBD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813" y="5064125"/>
            <a:ext cx="1100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chemeClr val="bg1"/>
                </a:solidFill>
              </a:rPr>
              <a:t>Q</a:t>
            </a:r>
            <a:r>
              <a:rPr lang="en-US" altLang="zh-CN" sz="2000">
                <a:solidFill>
                  <a:schemeClr val="bg1"/>
                </a:solidFill>
              </a:rPr>
              <a:t>=0</a:t>
            </a:r>
          </a:p>
        </p:txBody>
      </p:sp>
      <p:sp>
        <p:nvSpPr>
          <p:cNvPr id="24654" name="Text Box 78">
            <a:extLst>
              <a:ext uri="{FF2B5EF4-FFF2-40B4-BE49-F238E27FC236}">
                <a16:creationId xmlns:a16="http://schemas.microsoft.com/office/drawing/2014/main" id="{C99B81EB-2E84-4B70-B364-545A6AF50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538" y="4410075"/>
            <a:ext cx="1028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GB" altLang="zh-CN" sz="2000" i="1">
                <a:solidFill>
                  <a:schemeClr val="bg1"/>
                </a:solidFill>
              </a:rPr>
              <a:t>Q</a:t>
            </a:r>
            <a:r>
              <a:rPr lang="en-GB" altLang="zh-CN" sz="2000">
                <a:solidFill>
                  <a:schemeClr val="bg1"/>
                </a:solidFill>
              </a:rPr>
              <a:t>&gt;0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24655" name="Text Box 79">
            <a:extLst>
              <a:ext uri="{FF2B5EF4-FFF2-40B4-BE49-F238E27FC236}">
                <a16:creationId xmlns:a16="http://schemas.microsoft.com/office/drawing/2014/main" id="{203BF740-9A0F-48F3-91CD-350472F75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588" y="5557838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</a:rPr>
              <a:t>绝热</a:t>
            </a:r>
          </a:p>
        </p:txBody>
      </p:sp>
      <p:sp>
        <p:nvSpPr>
          <p:cNvPr id="24656" name="Text Box 80">
            <a:extLst>
              <a:ext uri="{FF2B5EF4-FFF2-40B4-BE49-F238E27FC236}">
                <a16:creationId xmlns:a16="http://schemas.microsoft.com/office/drawing/2014/main" id="{EB3B5762-0CC3-4DDA-940D-DEA4CC290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3" y="5546725"/>
            <a:ext cx="1100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chemeClr val="bg1"/>
                </a:solidFill>
              </a:rPr>
              <a:t>Q</a:t>
            </a:r>
            <a:r>
              <a:rPr lang="en-US" altLang="zh-CN" sz="2000">
                <a:solidFill>
                  <a:schemeClr val="bg1"/>
                </a:solidFill>
              </a:rPr>
              <a:t>=0</a:t>
            </a:r>
          </a:p>
        </p:txBody>
      </p:sp>
      <p:sp>
        <p:nvSpPr>
          <p:cNvPr id="24657" name="Arc 81">
            <a:extLst>
              <a:ext uri="{FF2B5EF4-FFF2-40B4-BE49-F238E27FC236}">
                <a16:creationId xmlns:a16="http://schemas.microsoft.com/office/drawing/2014/main" id="{F9E48C92-BE33-409A-9FF9-F45BAC7C675C}"/>
              </a:ext>
            </a:extLst>
          </p:cNvPr>
          <p:cNvSpPr>
            <a:spLocks/>
          </p:cNvSpPr>
          <p:nvPr/>
        </p:nvSpPr>
        <p:spPr bwMode="auto">
          <a:xfrm rot="-3174625">
            <a:off x="5574507" y="3102768"/>
            <a:ext cx="2203450" cy="1630363"/>
          </a:xfrm>
          <a:custGeom>
            <a:avLst/>
            <a:gdLst>
              <a:gd name="T0" fmla="*/ 2147483646 w 20218"/>
              <a:gd name="T1" fmla="*/ 2147483646 h 12706"/>
              <a:gd name="T2" fmla="*/ 0 w 20218"/>
              <a:gd name="T3" fmla="*/ 2147483646 h 12706"/>
              <a:gd name="T4" fmla="*/ 2147483646 w 20218"/>
              <a:gd name="T5" fmla="*/ 0 h 12706"/>
              <a:gd name="T6" fmla="*/ 0 60000 65536"/>
              <a:gd name="T7" fmla="*/ 0 60000 65536"/>
              <a:gd name="T8" fmla="*/ 0 60000 65536"/>
              <a:gd name="T9" fmla="*/ 0 w 20218"/>
              <a:gd name="T10" fmla="*/ 0 h 12706"/>
              <a:gd name="T11" fmla="*/ 20218 w 20218"/>
              <a:gd name="T12" fmla="*/ 12706 h 127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218" h="12706" fill="none" extrusionOk="0">
                <a:moveTo>
                  <a:pt x="2750" y="12705"/>
                </a:moveTo>
                <a:cubicBezTo>
                  <a:pt x="1608" y="11136"/>
                  <a:pt x="683" y="9419"/>
                  <a:pt x="0" y="7602"/>
                </a:cubicBezTo>
              </a:path>
              <a:path w="20218" h="12706" stroke="0" extrusionOk="0">
                <a:moveTo>
                  <a:pt x="2750" y="12705"/>
                </a:moveTo>
                <a:cubicBezTo>
                  <a:pt x="1608" y="11136"/>
                  <a:pt x="683" y="9419"/>
                  <a:pt x="0" y="7602"/>
                </a:cubicBezTo>
                <a:lnTo>
                  <a:pt x="20218" y="0"/>
                </a:lnTo>
                <a:lnTo>
                  <a:pt x="2750" y="12705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Text Box 28">
            <a:extLst>
              <a:ext uri="{FF2B5EF4-FFF2-40B4-BE49-F238E27FC236}">
                <a16:creationId xmlns:a16="http://schemas.microsoft.com/office/drawing/2014/main" id="{5E402002-AF6C-4364-876F-635BF22F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863" y="3643313"/>
            <a:ext cx="1100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00"/>
                </a:solidFill>
              </a:rPr>
              <a:t>(1)</a:t>
            </a:r>
          </a:p>
        </p:txBody>
      </p:sp>
      <p:sp>
        <p:nvSpPr>
          <p:cNvPr id="71" name="Text Box 28">
            <a:extLst>
              <a:ext uri="{FF2B5EF4-FFF2-40B4-BE49-F238E27FC236}">
                <a16:creationId xmlns:a16="http://schemas.microsoft.com/office/drawing/2014/main" id="{9B8DF872-736A-4932-A732-B58B46868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2238" y="3603625"/>
            <a:ext cx="1100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00"/>
                </a:solidFill>
              </a:rPr>
              <a:t>(2)</a:t>
            </a:r>
          </a:p>
        </p:txBody>
      </p:sp>
      <p:sp>
        <p:nvSpPr>
          <p:cNvPr id="72" name="Text Box 28">
            <a:extLst>
              <a:ext uri="{FF2B5EF4-FFF2-40B4-BE49-F238E27FC236}">
                <a16:creationId xmlns:a16="http://schemas.microsoft.com/office/drawing/2014/main" id="{BAFCBE83-92E9-468B-8454-FE3A353EC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863" y="6286500"/>
            <a:ext cx="1100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00"/>
                </a:solidFill>
              </a:rPr>
              <a:t>(3)</a:t>
            </a:r>
          </a:p>
        </p:txBody>
      </p:sp>
      <p:sp>
        <p:nvSpPr>
          <p:cNvPr id="73" name="Text Box 28">
            <a:extLst>
              <a:ext uri="{FF2B5EF4-FFF2-40B4-BE49-F238E27FC236}">
                <a16:creationId xmlns:a16="http://schemas.microsoft.com/office/drawing/2014/main" id="{E6E486D3-58F6-426E-9B32-1D6A693EB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3" y="6286500"/>
            <a:ext cx="1100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FF00"/>
                </a:solidFill>
              </a:rPr>
              <a:t>(4)</a:t>
            </a:r>
          </a:p>
        </p:txBody>
      </p:sp>
      <p:sp>
        <p:nvSpPr>
          <p:cNvPr id="24628" name="任意多边形 73">
            <a:extLst>
              <a:ext uri="{FF2B5EF4-FFF2-40B4-BE49-F238E27FC236}">
                <a16:creationId xmlns:a16="http://schemas.microsoft.com/office/drawing/2014/main" id="{6D554460-DED2-4BC0-94A9-8694F751F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88" y="3246438"/>
            <a:ext cx="1317625" cy="881062"/>
          </a:xfrm>
          <a:custGeom>
            <a:avLst/>
            <a:gdLst>
              <a:gd name="T0" fmla="*/ 0 w 1317072"/>
              <a:gd name="T1" fmla="*/ 465390 h 880845"/>
              <a:gd name="T2" fmla="*/ 255395 w 1317072"/>
              <a:gd name="T3" fmla="*/ 795395 h 880845"/>
              <a:gd name="T4" fmla="*/ 408629 w 1317072"/>
              <a:gd name="T5" fmla="*/ 863086 h 880845"/>
              <a:gd name="T6" fmla="*/ 570383 w 1317072"/>
              <a:gd name="T7" fmla="*/ 744623 h 880845"/>
              <a:gd name="T8" fmla="*/ 1336565 w 1317072"/>
              <a:gd name="T9" fmla="*/ 0 h 8808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7072"/>
              <a:gd name="T16" fmla="*/ 0 h 880845"/>
              <a:gd name="T17" fmla="*/ 1317072 w 1317072"/>
              <a:gd name="T18" fmla="*/ 880845 h 8808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7072" h="880845">
                <a:moveTo>
                  <a:pt x="0" y="461395"/>
                </a:moveTo>
                <a:cubicBezTo>
                  <a:pt x="92279" y="592123"/>
                  <a:pt x="184558" y="722852"/>
                  <a:pt x="251670" y="788566"/>
                </a:cubicBezTo>
                <a:cubicBezTo>
                  <a:pt x="318782" y="854280"/>
                  <a:pt x="350940" y="864067"/>
                  <a:pt x="402672" y="855678"/>
                </a:cubicBezTo>
                <a:cubicBezTo>
                  <a:pt x="454404" y="847289"/>
                  <a:pt x="409663" y="880845"/>
                  <a:pt x="562063" y="738232"/>
                </a:cubicBezTo>
                <a:cubicBezTo>
                  <a:pt x="714463" y="595619"/>
                  <a:pt x="1015767" y="297809"/>
                  <a:pt x="1317072" y="0"/>
                </a:cubicBezTo>
              </a:path>
            </a:pathLst>
          </a:custGeom>
          <a:noFill/>
          <a:ln w="317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81" name="灯片编号占位符 1">
            <a:extLst>
              <a:ext uri="{FF2B5EF4-FFF2-40B4-BE49-F238E27FC236}">
                <a16:creationId xmlns:a16="http://schemas.microsoft.com/office/drawing/2014/main" id="{56A378C4-F301-4737-806D-C8CF9B29402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79377C-F627-471B-8949-BCF13625E506}" type="slidenum">
              <a:rPr lang="en-US" altLang="zh-CN" b="0">
                <a:solidFill>
                  <a:srgbClr val="FF00FF"/>
                </a:solidFill>
              </a:rPr>
              <a:pPr eaLnBrk="1" hangingPunct="1"/>
              <a:t>7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2" grpId="0"/>
      <p:bldP spid="24601" grpId="0"/>
      <p:bldP spid="24602" grpId="0"/>
      <p:bldP spid="24603" grpId="0"/>
      <p:bldP spid="24604" grpId="0"/>
      <p:bldP spid="24605" grpId="0"/>
      <p:bldP spid="24606" grpId="0"/>
      <p:bldP spid="24617" grpId="0"/>
      <p:bldP spid="24618" grpId="0"/>
      <p:bldP spid="24619" grpId="0"/>
      <p:bldP spid="24620" grpId="0"/>
      <p:bldP spid="24621" grpId="0"/>
      <p:bldP spid="24622" grpId="0"/>
      <p:bldP spid="24634" grpId="0"/>
      <p:bldP spid="24635" grpId="0"/>
      <p:bldP spid="24637" grpId="0"/>
      <p:bldP spid="24638" grpId="0"/>
      <p:bldP spid="24639" grpId="0"/>
      <p:bldP spid="24640" grpId="0"/>
      <p:bldP spid="24651" grpId="0"/>
      <p:bldP spid="24652" grpId="0"/>
      <p:bldP spid="24653" grpId="0"/>
      <p:bldP spid="24654" grpId="0"/>
      <p:bldP spid="24655" grpId="0"/>
      <p:bldP spid="24656" grpId="0"/>
      <p:bldP spid="70" grpId="0"/>
      <p:bldP spid="71" grpId="0"/>
      <p:bldP spid="72" grpId="0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26892BA1-4DFC-4569-B51B-1156B2419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7188"/>
            <a:ext cx="7888288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用热力学第二定律证明：任意两条绝热线不可能相交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A6F3F6AF-1560-4EEA-903C-96A5E2116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039813"/>
            <a:ext cx="1816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反证法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B5D6F81B-BFFA-4DAA-A537-7FF3342E2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450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例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93D59B80-FB1B-4849-9B03-5D6C21A66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0429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证</a:t>
            </a:r>
          </a:p>
        </p:txBody>
      </p:sp>
      <p:sp>
        <p:nvSpPr>
          <p:cNvPr id="13318" name="Arc 6">
            <a:extLst>
              <a:ext uri="{FF2B5EF4-FFF2-40B4-BE49-F238E27FC236}">
                <a16:creationId xmlns:a16="http://schemas.microsoft.com/office/drawing/2014/main" id="{219BD76F-D759-4DA4-8B06-24CDEFAD3C37}"/>
              </a:ext>
            </a:extLst>
          </p:cNvPr>
          <p:cNvSpPr>
            <a:spLocks/>
          </p:cNvSpPr>
          <p:nvPr/>
        </p:nvSpPr>
        <p:spPr bwMode="auto">
          <a:xfrm rot="-1356993">
            <a:off x="6845300" y="1754188"/>
            <a:ext cx="2119313" cy="1982787"/>
          </a:xfrm>
          <a:custGeom>
            <a:avLst/>
            <a:gdLst>
              <a:gd name="T0" fmla="*/ 2147483646 w 21600"/>
              <a:gd name="T1" fmla="*/ 2147483646 h 15357"/>
              <a:gd name="T2" fmla="*/ 0 w 21600"/>
              <a:gd name="T3" fmla="*/ 0 h 15357"/>
              <a:gd name="T4" fmla="*/ 2147483646 w 21600"/>
              <a:gd name="T5" fmla="*/ 2147483646 h 15357"/>
              <a:gd name="T6" fmla="*/ 0 60000 65536"/>
              <a:gd name="T7" fmla="*/ 0 60000 65536"/>
              <a:gd name="T8" fmla="*/ 0 60000 65536"/>
              <a:gd name="T9" fmla="*/ 0 w 21600"/>
              <a:gd name="T10" fmla="*/ 0 h 15357"/>
              <a:gd name="T11" fmla="*/ 21600 w 21600"/>
              <a:gd name="T12" fmla="*/ 15357 h 15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5357" fill="none" extrusionOk="0">
                <a:moveTo>
                  <a:pt x="6399" y="15357"/>
                </a:moveTo>
                <a:cubicBezTo>
                  <a:pt x="2304" y="11300"/>
                  <a:pt x="0" y="5775"/>
                  <a:pt x="0" y="11"/>
                </a:cubicBezTo>
                <a:cubicBezTo>
                  <a:pt x="-1" y="7"/>
                  <a:pt x="0" y="3"/>
                  <a:pt x="0" y="0"/>
                </a:cubicBezTo>
              </a:path>
              <a:path w="21600" h="15357" stroke="0" extrusionOk="0">
                <a:moveTo>
                  <a:pt x="6399" y="15357"/>
                </a:moveTo>
                <a:cubicBezTo>
                  <a:pt x="2304" y="11300"/>
                  <a:pt x="0" y="5775"/>
                  <a:pt x="0" y="11"/>
                </a:cubicBezTo>
                <a:cubicBezTo>
                  <a:pt x="-1" y="7"/>
                  <a:pt x="0" y="3"/>
                  <a:pt x="0" y="0"/>
                </a:cubicBezTo>
                <a:lnTo>
                  <a:pt x="21600" y="11"/>
                </a:lnTo>
                <a:lnTo>
                  <a:pt x="6399" y="15357"/>
                </a:lnTo>
                <a:close/>
              </a:path>
            </a:pathLst>
          </a:custGeom>
          <a:noFill/>
          <a:ln w="38100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Arc 7">
            <a:extLst>
              <a:ext uri="{FF2B5EF4-FFF2-40B4-BE49-F238E27FC236}">
                <a16:creationId xmlns:a16="http://schemas.microsoft.com/office/drawing/2014/main" id="{54A467CA-1A8F-4593-8050-872C256D5171}"/>
              </a:ext>
            </a:extLst>
          </p:cNvPr>
          <p:cNvSpPr>
            <a:spLocks/>
          </p:cNvSpPr>
          <p:nvPr/>
        </p:nvSpPr>
        <p:spPr bwMode="auto">
          <a:xfrm rot="-837198">
            <a:off x="6249988" y="1144588"/>
            <a:ext cx="2279650" cy="2657475"/>
          </a:xfrm>
          <a:custGeom>
            <a:avLst/>
            <a:gdLst>
              <a:gd name="T0" fmla="*/ 2147483646 w 20913"/>
              <a:gd name="T1" fmla="*/ 2147483646 h 20727"/>
              <a:gd name="T2" fmla="*/ 0 w 20913"/>
              <a:gd name="T3" fmla="*/ 2147483646 h 20727"/>
              <a:gd name="T4" fmla="*/ 2147483646 w 20913"/>
              <a:gd name="T5" fmla="*/ 0 h 20727"/>
              <a:gd name="T6" fmla="*/ 0 60000 65536"/>
              <a:gd name="T7" fmla="*/ 0 60000 65536"/>
              <a:gd name="T8" fmla="*/ 0 60000 65536"/>
              <a:gd name="T9" fmla="*/ 0 w 20913"/>
              <a:gd name="T10" fmla="*/ 0 h 20727"/>
              <a:gd name="T11" fmla="*/ 20913 w 20913"/>
              <a:gd name="T12" fmla="*/ 20727 h 207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13" h="20727" fill="none" extrusionOk="0">
                <a:moveTo>
                  <a:pt x="14834" y="20726"/>
                </a:moveTo>
                <a:cubicBezTo>
                  <a:pt x="7537" y="18586"/>
                  <a:pt x="1902" y="12767"/>
                  <a:pt x="0" y="5404"/>
                </a:cubicBezTo>
              </a:path>
              <a:path w="20913" h="20727" stroke="0" extrusionOk="0">
                <a:moveTo>
                  <a:pt x="14834" y="20726"/>
                </a:moveTo>
                <a:cubicBezTo>
                  <a:pt x="7537" y="18586"/>
                  <a:pt x="1902" y="12767"/>
                  <a:pt x="0" y="5404"/>
                </a:cubicBezTo>
                <a:lnTo>
                  <a:pt x="20913" y="0"/>
                </a:lnTo>
                <a:lnTo>
                  <a:pt x="14834" y="20726"/>
                </a:lnTo>
                <a:close/>
              </a:path>
            </a:pathLst>
          </a:custGeom>
          <a:noFill/>
          <a:ln w="38100">
            <a:solidFill>
              <a:srgbClr val="FC5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Arc 8">
            <a:extLst>
              <a:ext uri="{FF2B5EF4-FFF2-40B4-BE49-F238E27FC236}">
                <a16:creationId xmlns:a16="http://schemas.microsoft.com/office/drawing/2014/main" id="{BADFA400-37F3-4621-8300-7D4F483CEBB1}"/>
              </a:ext>
            </a:extLst>
          </p:cNvPr>
          <p:cNvSpPr>
            <a:spLocks/>
          </p:cNvSpPr>
          <p:nvPr/>
        </p:nvSpPr>
        <p:spPr bwMode="auto">
          <a:xfrm rot="-1075569">
            <a:off x="5749925" y="117475"/>
            <a:ext cx="1889125" cy="2562225"/>
          </a:xfrm>
          <a:custGeom>
            <a:avLst/>
            <a:gdLst>
              <a:gd name="T0" fmla="*/ 2147483646 w 17337"/>
              <a:gd name="T1" fmla="*/ 2147483646 h 19986"/>
              <a:gd name="T2" fmla="*/ 0 w 17337"/>
              <a:gd name="T3" fmla="*/ 2147483646 h 19986"/>
              <a:gd name="T4" fmla="*/ 2147483646 w 17337"/>
              <a:gd name="T5" fmla="*/ 0 h 19986"/>
              <a:gd name="T6" fmla="*/ 0 60000 65536"/>
              <a:gd name="T7" fmla="*/ 0 60000 65536"/>
              <a:gd name="T8" fmla="*/ 0 60000 65536"/>
              <a:gd name="T9" fmla="*/ 0 w 17337"/>
              <a:gd name="T10" fmla="*/ 0 h 19986"/>
              <a:gd name="T11" fmla="*/ 17337 w 17337"/>
              <a:gd name="T12" fmla="*/ 19986 h 199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37" h="19986" fill="none" extrusionOk="0">
                <a:moveTo>
                  <a:pt x="9144" y="19985"/>
                </a:moveTo>
                <a:cubicBezTo>
                  <a:pt x="5506" y="18494"/>
                  <a:pt x="2345" y="16039"/>
                  <a:pt x="0" y="12883"/>
                </a:cubicBezTo>
              </a:path>
              <a:path w="17337" h="19986" stroke="0" extrusionOk="0">
                <a:moveTo>
                  <a:pt x="9144" y="19985"/>
                </a:moveTo>
                <a:cubicBezTo>
                  <a:pt x="5506" y="18494"/>
                  <a:pt x="2345" y="16039"/>
                  <a:pt x="0" y="12883"/>
                </a:cubicBezTo>
                <a:lnTo>
                  <a:pt x="17337" y="0"/>
                </a:lnTo>
                <a:lnTo>
                  <a:pt x="9144" y="19985"/>
                </a:lnTo>
                <a:close/>
              </a:path>
            </a:pathLst>
          </a:custGeom>
          <a:noFill/>
          <a:ln w="38100">
            <a:solidFill>
              <a:srgbClr val="66FF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65E284FB-76BB-4E3C-96F5-EA6DE21207BF}"/>
              </a:ext>
            </a:extLst>
          </p:cNvPr>
          <p:cNvGrpSpPr>
            <a:grpSpLocks/>
          </p:cNvGrpSpPr>
          <p:nvPr/>
        </p:nvGrpSpPr>
        <p:grpSpPr bwMode="auto">
          <a:xfrm>
            <a:off x="5853113" y="2124075"/>
            <a:ext cx="446087" cy="519113"/>
            <a:chOff x="3969" y="1471"/>
            <a:chExt cx="281" cy="327"/>
          </a:xfrm>
        </p:grpSpPr>
        <p:sp>
          <p:nvSpPr>
            <p:cNvPr id="23583" name="Text Box 10">
              <a:extLst>
                <a:ext uri="{FF2B5EF4-FFF2-40B4-BE49-F238E27FC236}">
                  <a16:creationId xmlns:a16="http://schemas.microsoft.com/office/drawing/2014/main" id="{46E656C0-AA1B-4C40-8EA0-6DE8F053F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147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a</a:t>
              </a:r>
            </a:p>
          </p:txBody>
        </p:sp>
        <p:graphicFrame>
          <p:nvGraphicFramePr>
            <p:cNvPr id="23584" name="Object 11">
              <a:extLst>
                <a:ext uri="{FF2B5EF4-FFF2-40B4-BE49-F238E27FC236}">
                  <a16:creationId xmlns:a16="http://schemas.microsoft.com/office/drawing/2014/main" id="{F14D58AE-1DB3-4814-8EF0-96E0B75962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480"/>
            <a:ext cx="122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18" name="公式" r:id="rId3" imgW="161778" imgH="161959" progId="Equation.3">
                    <p:embed/>
                  </p:oleObj>
                </mc:Choice>
                <mc:Fallback>
                  <p:oleObj name="公式" r:id="rId3" imgW="161778" imgH="161959" progId="Equation.3">
                    <p:embed/>
                    <p:pic>
                      <p:nvPicPr>
                        <p:cNvPr id="23584" name="Object 11">
                          <a:extLst>
                            <a:ext uri="{FF2B5EF4-FFF2-40B4-BE49-F238E27FC236}">
                              <a16:creationId xmlns:a16="http://schemas.microsoft.com/office/drawing/2014/main" id="{F14D58AE-1DB3-4814-8EF0-96E0B75962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480"/>
                          <a:ext cx="122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F762D6E3-DC83-46F0-8D10-33767DAF8AA6}"/>
              </a:ext>
            </a:extLst>
          </p:cNvPr>
          <p:cNvGrpSpPr>
            <a:grpSpLocks/>
          </p:cNvGrpSpPr>
          <p:nvPr/>
        </p:nvGrpSpPr>
        <p:grpSpPr bwMode="auto">
          <a:xfrm>
            <a:off x="6581775" y="2000250"/>
            <a:ext cx="415925" cy="569913"/>
            <a:chOff x="4434" y="1378"/>
            <a:chExt cx="262" cy="359"/>
          </a:xfrm>
        </p:grpSpPr>
        <p:sp>
          <p:nvSpPr>
            <p:cNvPr id="23581" name="Text Box 13">
              <a:extLst>
                <a:ext uri="{FF2B5EF4-FFF2-40B4-BE49-F238E27FC236}">
                  <a16:creationId xmlns:a16="http://schemas.microsoft.com/office/drawing/2014/main" id="{6C0F36B6-38E8-4AE2-8E8B-27A68819A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137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b</a:t>
              </a:r>
            </a:p>
          </p:txBody>
        </p:sp>
        <p:graphicFrame>
          <p:nvGraphicFramePr>
            <p:cNvPr id="23582" name="Object 14">
              <a:extLst>
                <a:ext uri="{FF2B5EF4-FFF2-40B4-BE49-F238E27FC236}">
                  <a16:creationId xmlns:a16="http://schemas.microsoft.com/office/drawing/2014/main" id="{1E555646-185F-4CD2-8E44-457646706F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34" y="1616"/>
            <a:ext cx="122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19" name="公式" r:id="rId5" imgW="161778" imgH="161959" progId="Equation.3">
                    <p:embed/>
                  </p:oleObj>
                </mc:Choice>
                <mc:Fallback>
                  <p:oleObj name="公式" r:id="rId5" imgW="161778" imgH="161959" progId="Equation.3">
                    <p:embed/>
                    <p:pic>
                      <p:nvPicPr>
                        <p:cNvPr id="23582" name="Object 14">
                          <a:extLst>
                            <a:ext uri="{FF2B5EF4-FFF2-40B4-BE49-F238E27FC236}">
                              <a16:creationId xmlns:a16="http://schemas.microsoft.com/office/drawing/2014/main" id="{1E555646-185F-4CD2-8E44-457646706F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4" y="1616"/>
                          <a:ext cx="122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689B9140-9C64-4EE3-9009-A99F5A75BF1E}"/>
              </a:ext>
            </a:extLst>
          </p:cNvPr>
          <p:cNvGrpSpPr>
            <a:grpSpLocks/>
          </p:cNvGrpSpPr>
          <p:nvPr/>
        </p:nvGrpSpPr>
        <p:grpSpPr bwMode="auto">
          <a:xfrm>
            <a:off x="6945313" y="3214688"/>
            <a:ext cx="471487" cy="519112"/>
            <a:chOff x="4461" y="2164"/>
            <a:chExt cx="297" cy="327"/>
          </a:xfrm>
        </p:grpSpPr>
        <p:sp>
          <p:nvSpPr>
            <p:cNvPr id="23579" name="Text Box 16">
              <a:extLst>
                <a:ext uri="{FF2B5EF4-FFF2-40B4-BE49-F238E27FC236}">
                  <a16:creationId xmlns:a16="http://schemas.microsoft.com/office/drawing/2014/main" id="{2193B9BA-2635-41FA-8678-54A91C8D4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2164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chemeClr val="bg1"/>
                  </a:solidFill>
                </a:rPr>
                <a:t>c</a:t>
              </a:r>
            </a:p>
          </p:txBody>
        </p:sp>
        <p:graphicFrame>
          <p:nvGraphicFramePr>
            <p:cNvPr id="23580" name="Object 17">
              <a:extLst>
                <a:ext uri="{FF2B5EF4-FFF2-40B4-BE49-F238E27FC236}">
                  <a16:creationId xmlns:a16="http://schemas.microsoft.com/office/drawing/2014/main" id="{8B18152A-E5AF-4579-90FF-01398C0CC2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36" y="2206"/>
            <a:ext cx="122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520" name="公式" r:id="rId7" imgW="161778" imgH="161959" progId="Equation.3">
                    <p:embed/>
                  </p:oleObj>
                </mc:Choice>
                <mc:Fallback>
                  <p:oleObj name="公式" r:id="rId7" imgW="161778" imgH="161959" progId="Equation.3">
                    <p:embed/>
                    <p:pic>
                      <p:nvPicPr>
                        <p:cNvPr id="23580" name="Object 17">
                          <a:extLst>
                            <a:ext uri="{FF2B5EF4-FFF2-40B4-BE49-F238E27FC236}">
                              <a16:creationId xmlns:a16="http://schemas.microsoft.com/office/drawing/2014/main" id="{8B18152A-E5AF-4579-90FF-01398C0CC23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6" y="2206"/>
                          <a:ext cx="122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0" name="Rectangle 18">
            <a:extLst>
              <a:ext uri="{FF2B5EF4-FFF2-40B4-BE49-F238E27FC236}">
                <a16:creationId xmlns:a16="http://schemas.microsoft.com/office/drawing/2014/main" id="{0AB25E1F-1F57-45D5-9C07-645749986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88" y="364331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6600"/>
                </a:solidFill>
              </a:rPr>
              <a:t>绝热线</a:t>
            </a:r>
          </a:p>
        </p:txBody>
      </p:sp>
      <p:sp>
        <p:nvSpPr>
          <p:cNvPr id="13331" name="Rectangle 19">
            <a:extLst>
              <a:ext uri="{FF2B5EF4-FFF2-40B4-BE49-F238E27FC236}">
                <a16:creationId xmlns:a16="http://schemas.microsoft.com/office/drawing/2014/main" id="{27F48AF9-B8B7-4124-8CCB-571B6195E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2357438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66FFFF"/>
                </a:solidFill>
              </a:rPr>
              <a:t>等温线</a:t>
            </a:r>
          </a:p>
        </p:txBody>
      </p:sp>
      <p:graphicFrame>
        <p:nvGraphicFramePr>
          <p:cNvPr id="13332" name="Object 20">
            <a:extLst>
              <a:ext uri="{FF2B5EF4-FFF2-40B4-BE49-F238E27FC236}">
                <a16:creationId xmlns:a16="http://schemas.microsoft.com/office/drawing/2014/main" id="{D3F0EAF9-85F7-461F-8E39-3972797D4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7188" y="4071938"/>
          <a:ext cx="1103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21" name="公式" r:id="rId9" imgW="1104925" imgH="400152" progId="Equation.3">
                  <p:embed/>
                </p:oleObj>
              </mc:Choice>
              <mc:Fallback>
                <p:oleObj name="公式" r:id="rId9" imgW="1104925" imgH="400152" progId="Equation.3">
                  <p:embed/>
                  <p:pic>
                    <p:nvPicPr>
                      <p:cNvPr id="13332" name="Object 20">
                        <a:extLst>
                          <a:ext uri="{FF2B5EF4-FFF2-40B4-BE49-F238E27FC236}">
                            <a16:creationId xmlns:a16="http://schemas.microsoft.com/office/drawing/2014/main" id="{D3F0EAF9-85F7-461F-8E39-3972797D4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4071938"/>
                        <a:ext cx="11033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Line 21">
            <a:extLst>
              <a:ext uri="{FF2B5EF4-FFF2-40B4-BE49-F238E27FC236}">
                <a16:creationId xmlns:a16="http://schemas.microsoft.com/office/drawing/2014/main" id="{B055FEAE-C91C-4096-AF3B-3E67DE4C08DF}"/>
              </a:ext>
            </a:extLst>
          </p:cNvPr>
          <p:cNvSpPr>
            <a:spLocks noChangeShapeType="1"/>
          </p:cNvSpPr>
          <p:nvPr/>
        </p:nvSpPr>
        <p:spPr bwMode="auto">
          <a:xfrm rot="-180000">
            <a:off x="6751638" y="2651125"/>
            <a:ext cx="200025" cy="33178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4" name="Text Box 22">
            <a:extLst>
              <a:ext uri="{FF2B5EF4-FFF2-40B4-BE49-F238E27FC236}">
                <a16:creationId xmlns:a16="http://schemas.microsoft.com/office/drawing/2014/main" id="{AC565080-77F3-467F-B8AA-499E74FD9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600200"/>
            <a:ext cx="38576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假设两绝热线相交于 </a:t>
            </a:r>
            <a:r>
              <a:rPr lang="en-US" altLang="zh-CN" i="1">
                <a:solidFill>
                  <a:srgbClr val="FFFF00"/>
                </a:solidFill>
              </a:rPr>
              <a:t>c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点，在两绝热线上寻找温度相同的两点</a:t>
            </a:r>
            <a:r>
              <a:rPr lang="en-US" altLang="zh-CN" i="1">
                <a:solidFill>
                  <a:srgbClr val="FFFF00"/>
                </a:solidFill>
              </a:rPr>
              <a:t>a</a:t>
            </a:r>
            <a:r>
              <a:rPr lang="zh-CN" altLang="en-US" i="1">
                <a:solidFill>
                  <a:schemeClr val="bg1"/>
                </a:solidFill>
              </a:rPr>
              <a:t>、</a:t>
            </a:r>
            <a:r>
              <a:rPr lang="en-US" altLang="zh-CN" i="1">
                <a:solidFill>
                  <a:srgbClr val="FFFF00"/>
                </a:solidFill>
              </a:rPr>
              <a:t>b</a:t>
            </a:r>
            <a:r>
              <a:rPr lang="zh-CN" altLang="en-US">
                <a:solidFill>
                  <a:schemeClr val="bg1"/>
                </a:solidFill>
              </a:rPr>
              <a:t>，过</a:t>
            </a:r>
            <a:r>
              <a:rPr lang="en-US" altLang="zh-CN" i="1">
                <a:solidFill>
                  <a:srgbClr val="FFFF00"/>
                </a:solidFill>
              </a:rPr>
              <a:t>ab</a:t>
            </a:r>
            <a:r>
              <a:rPr lang="zh-CN" altLang="en-US">
                <a:solidFill>
                  <a:schemeClr val="bg1"/>
                </a:solidFill>
              </a:rPr>
              <a:t>作一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条等温线，</a:t>
            </a:r>
            <a:r>
              <a:rPr lang="en-US" altLang="zh-CN" i="1">
                <a:solidFill>
                  <a:srgbClr val="FFFF00"/>
                </a:solidFill>
              </a:rPr>
              <a:t>abca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构成一循环过程。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3AB7BAB6-B814-4F7D-BC26-F192EB2DA876}"/>
              </a:ext>
            </a:extLst>
          </p:cNvPr>
          <p:cNvGrpSpPr>
            <a:grpSpLocks/>
          </p:cNvGrpSpPr>
          <p:nvPr/>
        </p:nvGrpSpPr>
        <p:grpSpPr bwMode="auto">
          <a:xfrm>
            <a:off x="5316538" y="1647825"/>
            <a:ext cx="3314700" cy="2952750"/>
            <a:chOff x="3423" y="2024"/>
            <a:chExt cx="2088" cy="1860"/>
          </a:xfrm>
        </p:grpSpPr>
        <p:sp>
          <p:nvSpPr>
            <p:cNvPr id="23574" name="Line 24">
              <a:extLst>
                <a:ext uri="{FF2B5EF4-FFF2-40B4-BE49-F238E27FC236}">
                  <a16:creationId xmlns:a16="http://schemas.microsoft.com/office/drawing/2014/main" id="{EC22353F-984D-4670-889E-880D3A524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1" y="3596"/>
              <a:ext cx="1791" cy="1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Line 25">
              <a:extLst>
                <a:ext uri="{FF2B5EF4-FFF2-40B4-BE49-F238E27FC236}">
                  <a16:creationId xmlns:a16="http://schemas.microsoft.com/office/drawing/2014/main" id="{DA87E1C2-E2F4-448B-A611-1822068248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51" y="2160"/>
              <a:ext cx="11" cy="145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Text Box 26">
              <a:extLst>
                <a:ext uri="{FF2B5EF4-FFF2-40B4-BE49-F238E27FC236}">
                  <a16:creationId xmlns:a16="http://schemas.microsoft.com/office/drawing/2014/main" id="{E0DCBC8B-0D4B-479E-803D-8F8EF1C80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7" y="359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V</a:t>
              </a:r>
            </a:p>
          </p:txBody>
        </p:sp>
        <p:sp>
          <p:nvSpPr>
            <p:cNvPr id="23577" name="Text Box 27">
              <a:extLst>
                <a:ext uri="{FF2B5EF4-FFF2-40B4-BE49-F238E27FC236}">
                  <a16:creationId xmlns:a16="http://schemas.microsoft.com/office/drawing/2014/main" id="{000CC7AD-DB04-4E88-B197-18D6AAD55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202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FFFF00"/>
                  </a:solidFill>
                </a:rPr>
                <a:t>p</a:t>
              </a:r>
            </a:p>
          </p:txBody>
        </p:sp>
        <p:sp>
          <p:nvSpPr>
            <p:cNvPr id="23578" name="Text Box 28">
              <a:extLst>
                <a:ext uri="{FF2B5EF4-FFF2-40B4-BE49-F238E27FC236}">
                  <a16:creationId xmlns:a16="http://schemas.microsoft.com/office/drawing/2014/main" id="{2B2B4F1B-ADE0-4D67-8C01-0D07D8AFB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3551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O</a:t>
              </a:r>
            </a:p>
          </p:txBody>
        </p:sp>
      </p:grpSp>
      <p:sp>
        <p:nvSpPr>
          <p:cNvPr id="13341" name="Text Box 29">
            <a:extLst>
              <a:ext uri="{FF2B5EF4-FFF2-40B4-BE49-F238E27FC236}">
                <a16:creationId xmlns:a16="http://schemas.microsoft.com/office/drawing/2014/main" id="{D1381556-CFA7-426F-9FB5-91861C04C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4708525"/>
            <a:ext cx="8175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这就构成了从单一热源吸收热量的热机，违背了热力学第二定律的开尔文表述；因此任意两条绝热线不可能相交。</a:t>
            </a:r>
          </a:p>
        </p:txBody>
      </p:sp>
      <p:sp>
        <p:nvSpPr>
          <p:cNvPr id="13348" name="Rectangle 36">
            <a:extLst>
              <a:ext uri="{FF2B5EF4-FFF2-40B4-BE49-F238E27FC236}">
                <a16:creationId xmlns:a16="http://schemas.microsoft.com/office/drawing/2014/main" id="{59C61CB9-91FD-4BA6-9FF7-532FBE50A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4000500"/>
            <a:ext cx="20161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循环过程中：</a:t>
            </a:r>
          </a:p>
        </p:txBody>
      </p:sp>
      <p:sp>
        <p:nvSpPr>
          <p:cNvPr id="27686" name="Text Box 38">
            <a:extLst>
              <a:ext uri="{FF2B5EF4-FFF2-40B4-BE49-F238E27FC236}">
                <a16:creationId xmlns:a16="http://schemas.microsoft.com/office/drawing/2014/main" id="{314B0398-12D4-4FB1-A501-1F6C6BD48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786438"/>
            <a:ext cx="82153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思考：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一条等温线与一条绝热线可能有两个交点吗？</a:t>
            </a:r>
          </a:p>
        </p:txBody>
      </p:sp>
      <p:sp>
        <p:nvSpPr>
          <p:cNvPr id="23573" name="灯片编号占位符 1">
            <a:extLst>
              <a:ext uri="{FF2B5EF4-FFF2-40B4-BE49-F238E27FC236}">
                <a16:creationId xmlns:a16="http://schemas.microsoft.com/office/drawing/2014/main" id="{BDB3A172-4A5C-40CE-A1B4-70375250A170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3F5536-6859-4195-A8D6-14DA1216E4A5}" type="slidenum">
              <a:rPr lang="en-US" altLang="zh-CN" b="0">
                <a:solidFill>
                  <a:srgbClr val="FF00FF"/>
                </a:solidFill>
              </a:rPr>
              <a:pPr eaLnBrk="1" hangingPunct="1"/>
              <a:t>8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5" grpId="0" autoUpdateAnimBg="0"/>
      <p:bldP spid="13316" grpId="0"/>
      <p:bldP spid="13317" grpId="0"/>
      <p:bldP spid="13330" grpId="0"/>
      <p:bldP spid="13334" grpId="0"/>
      <p:bldP spid="13341" grpId="0"/>
      <p:bldP spid="13348" grpId="0"/>
      <p:bldP spid="276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FDC0B765-0828-4409-A88A-7696DBF03153}"/>
              </a:ext>
            </a:extLst>
          </p:cNvPr>
          <p:cNvGrpSpPr>
            <a:grpSpLocks/>
          </p:cNvGrpSpPr>
          <p:nvPr/>
        </p:nvGrpSpPr>
        <p:grpSpPr bwMode="auto">
          <a:xfrm>
            <a:off x="6397625" y="1952625"/>
            <a:ext cx="2209800" cy="1905000"/>
            <a:chOff x="1152" y="2544"/>
            <a:chExt cx="1152" cy="1200"/>
          </a:xfrm>
        </p:grpSpPr>
        <p:sp>
          <p:nvSpPr>
            <p:cNvPr id="24603" name="Line 5">
              <a:extLst>
                <a:ext uri="{FF2B5EF4-FFF2-40B4-BE49-F238E27FC236}">
                  <a16:creationId xmlns:a16="http://schemas.microsoft.com/office/drawing/2014/main" id="{8F7C9246-59EF-491F-B28E-30DC2BC70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744"/>
              <a:ext cx="1152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0" anchor="ctr"/>
            <a:lstStyle/>
            <a:p>
              <a:endParaRPr lang="zh-CN" altLang="en-US"/>
            </a:p>
          </p:txBody>
        </p:sp>
        <p:sp>
          <p:nvSpPr>
            <p:cNvPr id="24604" name="Line 6">
              <a:extLst>
                <a:ext uri="{FF2B5EF4-FFF2-40B4-BE49-F238E27FC236}">
                  <a16:creationId xmlns:a16="http://schemas.microsoft.com/office/drawing/2014/main" id="{52EB23F9-1988-451C-8978-19E3FC2A3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544"/>
              <a:ext cx="0" cy="120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0" anchor="ctr"/>
            <a:lstStyle/>
            <a:p>
              <a:endParaRPr lang="zh-CN" altLang="en-US"/>
            </a:p>
          </p:txBody>
        </p:sp>
      </p:grpSp>
      <p:sp>
        <p:nvSpPr>
          <p:cNvPr id="120839" name="Freeform 7">
            <a:extLst>
              <a:ext uri="{FF2B5EF4-FFF2-40B4-BE49-F238E27FC236}">
                <a16:creationId xmlns:a16="http://schemas.microsoft.com/office/drawing/2014/main" id="{7CA50073-E476-4EA0-8EC6-5946F7A19908}"/>
              </a:ext>
            </a:extLst>
          </p:cNvPr>
          <p:cNvSpPr>
            <a:spLocks/>
          </p:cNvSpPr>
          <p:nvPr/>
        </p:nvSpPr>
        <p:spPr bwMode="auto">
          <a:xfrm>
            <a:off x="6869113" y="2252663"/>
            <a:ext cx="1243012" cy="1322387"/>
          </a:xfrm>
          <a:custGeom>
            <a:avLst/>
            <a:gdLst>
              <a:gd name="T0" fmla="*/ 2147483646 w 783"/>
              <a:gd name="T1" fmla="*/ 2147483646 h 833"/>
              <a:gd name="T2" fmla="*/ 2147483646 w 783"/>
              <a:gd name="T3" fmla="*/ 2147483646 h 833"/>
              <a:gd name="T4" fmla="*/ 2147483646 w 783"/>
              <a:gd name="T5" fmla="*/ 2147483646 h 833"/>
              <a:gd name="T6" fmla="*/ 2147483646 w 783"/>
              <a:gd name="T7" fmla="*/ 2147483646 h 833"/>
              <a:gd name="T8" fmla="*/ 2147483646 w 783"/>
              <a:gd name="T9" fmla="*/ 2147483646 h 833"/>
              <a:gd name="T10" fmla="*/ 2147483646 w 783"/>
              <a:gd name="T11" fmla="*/ 2147483646 h 833"/>
              <a:gd name="T12" fmla="*/ 2147483646 w 783"/>
              <a:gd name="T13" fmla="*/ 2147483646 h 833"/>
              <a:gd name="T14" fmla="*/ 2147483646 w 783"/>
              <a:gd name="T15" fmla="*/ 2147483646 h 833"/>
              <a:gd name="T16" fmla="*/ 2147483646 w 783"/>
              <a:gd name="T17" fmla="*/ 2147483646 h 833"/>
              <a:gd name="T18" fmla="*/ 2147483646 w 783"/>
              <a:gd name="T19" fmla="*/ 2147483646 h 833"/>
              <a:gd name="T20" fmla="*/ 2147483646 w 783"/>
              <a:gd name="T21" fmla="*/ 2147483646 h 833"/>
              <a:gd name="T22" fmla="*/ 2147483646 w 783"/>
              <a:gd name="T23" fmla="*/ 2147483646 h 833"/>
              <a:gd name="T24" fmla="*/ 2147483646 w 783"/>
              <a:gd name="T25" fmla="*/ 2147483646 h 833"/>
              <a:gd name="T26" fmla="*/ 2147483646 w 783"/>
              <a:gd name="T27" fmla="*/ 2147483646 h 833"/>
              <a:gd name="T28" fmla="*/ 2147483646 w 783"/>
              <a:gd name="T29" fmla="*/ 2147483646 h 83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83"/>
              <a:gd name="T46" fmla="*/ 0 h 833"/>
              <a:gd name="T47" fmla="*/ 783 w 783"/>
              <a:gd name="T48" fmla="*/ 833 h 83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83" h="833">
                <a:moveTo>
                  <a:pt x="137" y="11"/>
                </a:moveTo>
                <a:cubicBezTo>
                  <a:pt x="424" y="27"/>
                  <a:pt x="171" y="0"/>
                  <a:pt x="350" y="43"/>
                </a:cubicBezTo>
                <a:cubicBezTo>
                  <a:pt x="400" y="55"/>
                  <a:pt x="452" y="53"/>
                  <a:pt x="500" y="74"/>
                </a:cubicBezTo>
                <a:cubicBezTo>
                  <a:pt x="544" y="93"/>
                  <a:pt x="582" y="120"/>
                  <a:pt x="626" y="138"/>
                </a:cubicBezTo>
                <a:cubicBezTo>
                  <a:pt x="711" y="220"/>
                  <a:pt x="727" y="319"/>
                  <a:pt x="752" y="429"/>
                </a:cubicBezTo>
                <a:cubicBezTo>
                  <a:pt x="762" y="532"/>
                  <a:pt x="783" y="642"/>
                  <a:pt x="760" y="745"/>
                </a:cubicBezTo>
                <a:cubicBezTo>
                  <a:pt x="756" y="764"/>
                  <a:pt x="721" y="807"/>
                  <a:pt x="705" y="816"/>
                </a:cubicBezTo>
                <a:cubicBezTo>
                  <a:pt x="691" y="824"/>
                  <a:pt x="658" y="832"/>
                  <a:pt x="658" y="832"/>
                </a:cubicBezTo>
                <a:cubicBezTo>
                  <a:pt x="445" y="825"/>
                  <a:pt x="469" y="833"/>
                  <a:pt x="342" y="808"/>
                </a:cubicBezTo>
                <a:cubicBezTo>
                  <a:pt x="261" y="775"/>
                  <a:pt x="182" y="777"/>
                  <a:pt x="137" y="690"/>
                </a:cubicBezTo>
                <a:cubicBezTo>
                  <a:pt x="125" y="643"/>
                  <a:pt x="111" y="592"/>
                  <a:pt x="90" y="548"/>
                </a:cubicBezTo>
                <a:cubicBezTo>
                  <a:pt x="80" y="479"/>
                  <a:pt x="60" y="411"/>
                  <a:pt x="42" y="343"/>
                </a:cubicBezTo>
                <a:cubicBezTo>
                  <a:pt x="34" y="272"/>
                  <a:pt x="0" y="61"/>
                  <a:pt x="42" y="19"/>
                </a:cubicBezTo>
                <a:cubicBezTo>
                  <a:pt x="46" y="15"/>
                  <a:pt x="98" y="3"/>
                  <a:pt x="98" y="3"/>
                </a:cubicBezTo>
                <a:cubicBezTo>
                  <a:pt x="126" y="13"/>
                  <a:pt x="113" y="11"/>
                  <a:pt x="137" y="11"/>
                </a:cubicBezTo>
                <a:close/>
              </a:path>
            </a:pathLst>
          </a:cu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0" anchor="ctr"/>
          <a:lstStyle/>
          <a:p>
            <a:endParaRPr lang="zh-CN" altLang="en-US"/>
          </a:p>
        </p:txBody>
      </p:sp>
      <p:graphicFrame>
        <p:nvGraphicFramePr>
          <p:cNvPr id="120842" name="Object 10">
            <a:extLst>
              <a:ext uri="{FF2B5EF4-FFF2-40B4-BE49-F238E27FC236}">
                <a16:creationId xmlns:a16="http://schemas.microsoft.com/office/drawing/2014/main" id="{A17F5386-92A6-45F7-83F4-90E419D02C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9313" y="1857375"/>
          <a:ext cx="4286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03" name="Equation" r:id="rId3" imgW="123857" imgH="133486" progId="Equation.3">
                  <p:embed/>
                </p:oleObj>
              </mc:Choice>
              <mc:Fallback>
                <p:oleObj name="Equation" r:id="rId3" imgW="123857" imgH="133486" progId="Equation.3">
                  <p:embed/>
                  <p:pic>
                    <p:nvPicPr>
                      <p:cNvPr id="120842" name="Object 10">
                        <a:extLst>
                          <a:ext uri="{FF2B5EF4-FFF2-40B4-BE49-F238E27FC236}">
                            <a16:creationId xmlns:a16="http://schemas.microsoft.com/office/drawing/2014/main" id="{A17F5386-92A6-45F7-83F4-90E419D02C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1857375"/>
                        <a:ext cx="4286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Object 11">
            <a:extLst>
              <a:ext uri="{FF2B5EF4-FFF2-40B4-BE49-F238E27FC236}">
                <a16:creationId xmlns:a16="http://schemas.microsoft.com/office/drawing/2014/main" id="{7E2C69F6-BFD2-4E2D-8BB0-C874FFD4A8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0" y="3408363"/>
          <a:ext cx="4286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04" name="Equation" r:id="rId5" imgW="123857" imgH="152468" progId="Equation.3">
                  <p:embed/>
                </p:oleObj>
              </mc:Choice>
              <mc:Fallback>
                <p:oleObj name="Equation" r:id="rId5" imgW="123857" imgH="152468" progId="Equation.3">
                  <p:embed/>
                  <p:pic>
                    <p:nvPicPr>
                      <p:cNvPr id="120843" name="Object 11">
                        <a:extLst>
                          <a:ext uri="{FF2B5EF4-FFF2-40B4-BE49-F238E27FC236}">
                            <a16:creationId xmlns:a16="http://schemas.microsoft.com/office/drawing/2014/main" id="{7E2C69F6-BFD2-4E2D-8BB0-C874FFD4A8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0" y="3408363"/>
                        <a:ext cx="4286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4" name="Rectangle 12">
            <a:extLst>
              <a:ext uri="{FF2B5EF4-FFF2-40B4-BE49-F238E27FC236}">
                <a16:creationId xmlns:a16="http://schemas.microsoft.com/office/drawing/2014/main" id="{4F3F1967-F787-4596-B695-4205ECA2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357313"/>
            <a:ext cx="32893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证明：反证法   </a:t>
            </a:r>
          </a:p>
        </p:txBody>
      </p:sp>
      <p:sp>
        <p:nvSpPr>
          <p:cNvPr id="120845" name="Rectangle 13">
            <a:extLst>
              <a:ext uri="{FF2B5EF4-FFF2-40B4-BE49-F238E27FC236}">
                <a16:creationId xmlns:a16="http://schemas.microsoft.com/office/drawing/2014/main" id="{5BCB68C4-2DFA-46F0-9717-C19C0CB96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7775"/>
            <a:ext cx="39846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在该循环过程中</a:t>
            </a:r>
          </a:p>
        </p:txBody>
      </p:sp>
      <p:graphicFrame>
        <p:nvGraphicFramePr>
          <p:cNvPr id="120846" name="Object 14">
            <a:extLst>
              <a:ext uri="{FF2B5EF4-FFF2-40B4-BE49-F238E27FC236}">
                <a16:creationId xmlns:a16="http://schemas.microsoft.com/office/drawing/2014/main" id="{CE6CCE86-FF4F-4F60-8D47-FBC7AF495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2000250"/>
          <a:ext cx="17859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05" name="Equation" r:id="rId7" imgW="609498" imgH="152468" progId="Equation.3">
                  <p:embed/>
                </p:oleObj>
              </mc:Choice>
              <mc:Fallback>
                <p:oleObj name="Equation" r:id="rId7" imgW="609498" imgH="152468" progId="Equation.3">
                  <p:embed/>
                  <p:pic>
                    <p:nvPicPr>
                      <p:cNvPr id="120846" name="Object 14">
                        <a:extLst>
                          <a:ext uri="{FF2B5EF4-FFF2-40B4-BE49-F238E27FC236}">
                            <a16:creationId xmlns:a16="http://schemas.microsoft.com/office/drawing/2014/main" id="{CE6CCE86-FF4F-4F60-8D47-FBC7AF495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000250"/>
                        <a:ext cx="17859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7" name="Object 15">
            <a:extLst>
              <a:ext uri="{FF2B5EF4-FFF2-40B4-BE49-F238E27FC236}">
                <a16:creationId xmlns:a16="http://schemas.microsoft.com/office/drawing/2014/main" id="{10786044-6A0D-4EE3-B72F-26ED801A0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3143250"/>
          <a:ext cx="1357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06" name="Equation" r:id="rId9" imgW="438239" imgH="152468" progId="Equation.3">
                  <p:embed/>
                </p:oleObj>
              </mc:Choice>
              <mc:Fallback>
                <p:oleObj name="Equation" r:id="rId9" imgW="438239" imgH="152468" progId="Equation.3">
                  <p:embed/>
                  <p:pic>
                    <p:nvPicPr>
                      <p:cNvPr id="120847" name="Object 15">
                        <a:extLst>
                          <a:ext uri="{FF2B5EF4-FFF2-40B4-BE49-F238E27FC236}">
                            <a16:creationId xmlns:a16="http://schemas.microsoft.com/office/drawing/2014/main" id="{10786044-6A0D-4EE3-B72F-26ED801A0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3143250"/>
                        <a:ext cx="13573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8" name="Object 16">
            <a:extLst>
              <a:ext uri="{FF2B5EF4-FFF2-40B4-BE49-F238E27FC236}">
                <a16:creationId xmlns:a16="http://schemas.microsoft.com/office/drawing/2014/main" id="{1DF09CAC-272B-4109-99AD-9C3F6CEE03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3143250"/>
          <a:ext cx="10763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07" name="公式" r:id="rId11" imgW="352304" imgH="152468" progId="Equation.3">
                  <p:embed/>
                </p:oleObj>
              </mc:Choice>
              <mc:Fallback>
                <p:oleObj name="公式" r:id="rId11" imgW="352304" imgH="152468" progId="Equation.3">
                  <p:embed/>
                  <p:pic>
                    <p:nvPicPr>
                      <p:cNvPr id="120848" name="Object 16">
                        <a:extLst>
                          <a:ext uri="{FF2B5EF4-FFF2-40B4-BE49-F238E27FC236}">
                            <a16:creationId xmlns:a16="http://schemas.microsoft.com/office/drawing/2014/main" id="{1DF09CAC-272B-4109-99AD-9C3F6CEE03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3143250"/>
                        <a:ext cx="10763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9" name="Freeform 17" descr="宽上对角线">
            <a:extLst>
              <a:ext uri="{FF2B5EF4-FFF2-40B4-BE49-F238E27FC236}">
                <a16:creationId xmlns:a16="http://schemas.microsoft.com/office/drawing/2014/main" id="{1B68622B-176F-411D-8A86-C80EA513DAB9}"/>
              </a:ext>
            </a:extLst>
          </p:cNvPr>
          <p:cNvSpPr>
            <a:spLocks/>
          </p:cNvSpPr>
          <p:nvPr/>
        </p:nvSpPr>
        <p:spPr bwMode="auto">
          <a:xfrm>
            <a:off x="6869113" y="2252663"/>
            <a:ext cx="1243012" cy="1322387"/>
          </a:xfrm>
          <a:custGeom>
            <a:avLst/>
            <a:gdLst>
              <a:gd name="T0" fmla="*/ 2147483646 w 783"/>
              <a:gd name="T1" fmla="*/ 2147483646 h 833"/>
              <a:gd name="T2" fmla="*/ 2147483646 w 783"/>
              <a:gd name="T3" fmla="*/ 2147483646 h 833"/>
              <a:gd name="T4" fmla="*/ 2147483646 w 783"/>
              <a:gd name="T5" fmla="*/ 2147483646 h 833"/>
              <a:gd name="T6" fmla="*/ 2147483646 w 783"/>
              <a:gd name="T7" fmla="*/ 2147483646 h 833"/>
              <a:gd name="T8" fmla="*/ 2147483646 w 783"/>
              <a:gd name="T9" fmla="*/ 2147483646 h 833"/>
              <a:gd name="T10" fmla="*/ 2147483646 w 783"/>
              <a:gd name="T11" fmla="*/ 2147483646 h 833"/>
              <a:gd name="T12" fmla="*/ 2147483646 w 783"/>
              <a:gd name="T13" fmla="*/ 2147483646 h 833"/>
              <a:gd name="T14" fmla="*/ 2147483646 w 783"/>
              <a:gd name="T15" fmla="*/ 2147483646 h 833"/>
              <a:gd name="T16" fmla="*/ 2147483646 w 783"/>
              <a:gd name="T17" fmla="*/ 2147483646 h 833"/>
              <a:gd name="T18" fmla="*/ 2147483646 w 783"/>
              <a:gd name="T19" fmla="*/ 2147483646 h 833"/>
              <a:gd name="T20" fmla="*/ 2147483646 w 783"/>
              <a:gd name="T21" fmla="*/ 2147483646 h 833"/>
              <a:gd name="T22" fmla="*/ 2147483646 w 783"/>
              <a:gd name="T23" fmla="*/ 2147483646 h 833"/>
              <a:gd name="T24" fmla="*/ 2147483646 w 783"/>
              <a:gd name="T25" fmla="*/ 2147483646 h 833"/>
              <a:gd name="T26" fmla="*/ 2147483646 w 783"/>
              <a:gd name="T27" fmla="*/ 2147483646 h 833"/>
              <a:gd name="T28" fmla="*/ 2147483646 w 783"/>
              <a:gd name="T29" fmla="*/ 2147483646 h 83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83"/>
              <a:gd name="T46" fmla="*/ 0 h 833"/>
              <a:gd name="T47" fmla="*/ 783 w 783"/>
              <a:gd name="T48" fmla="*/ 833 h 833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83" h="833">
                <a:moveTo>
                  <a:pt x="137" y="11"/>
                </a:moveTo>
                <a:cubicBezTo>
                  <a:pt x="424" y="27"/>
                  <a:pt x="171" y="0"/>
                  <a:pt x="350" y="43"/>
                </a:cubicBezTo>
                <a:cubicBezTo>
                  <a:pt x="400" y="55"/>
                  <a:pt x="452" y="53"/>
                  <a:pt x="500" y="74"/>
                </a:cubicBezTo>
                <a:cubicBezTo>
                  <a:pt x="544" y="93"/>
                  <a:pt x="582" y="120"/>
                  <a:pt x="626" y="138"/>
                </a:cubicBezTo>
                <a:cubicBezTo>
                  <a:pt x="711" y="220"/>
                  <a:pt x="727" y="319"/>
                  <a:pt x="752" y="429"/>
                </a:cubicBezTo>
                <a:cubicBezTo>
                  <a:pt x="762" y="532"/>
                  <a:pt x="783" y="642"/>
                  <a:pt x="760" y="745"/>
                </a:cubicBezTo>
                <a:cubicBezTo>
                  <a:pt x="756" y="764"/>
                  <a:pt x="721" y="807"/>
                  <a:pt x="705" y="816"/>
                </a:cubicBezTo>
                <a:cubicBezTo>
                  <a:pt x="691" y="824"/>
                  <a:pt x="658" y="832"/>
                  <a:pt x="658" y="832"/>
                </a:cubicBezTo>
                <a:cubicBezTo>
                  <a:pt x="445" y="825"/>
                  <a:pt x="469" y="833"/>
                  <a:pt x="342" y="808"/>
                </a:cubicBezTo>
                <a:cubicBezTo>
                  <a:pt x="261" y="775"/>
                  <a:pt x="182" y="777"/>
                  <a:pt x="137" y="690"/>
                </a:cubicBezTo>
                <a:cubicBezTo>
                  <a:pt x="125" y="643"/>
                  <a:pt x="111" y="592"/>
                  <a:pt x="90" y="548"/>
                </a:cubicBezTo>
                <a:cubicBezTo>
                  <a:pt x="80" y="479"/>
                  <a:pt x="60" y="411"/>
                  <a:pt x="42" y="343"/>
                </a:cubicBezTo>
                <a:cubicBezTo>
                  <a:pt x="34" y="272"/>
                  <a:pt x="0" y="61"/>
                  <a:pt x="42" y="19"/>
                </a:cubicBezTo>
                <a:cubicBezTo>
                  <a:pt x="46" y="15"/>
                  <a:pt x="98" y="3"/>
                  <a:pt x="98" y="3"/>
                </a:cubicBezTo>
                <a:cubicBezTo>
                  <a:pt x="126" y="13"/>
                  <a:pt x="113" y="11"/>
                  <a:pt x="137" y="11"/>
                </a:cubicBezTo>
                <a:close/>
              </a:path>
            </a:pathLst>
          </a:cu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0" anchor="ctr"/>
          <a:lstStyle/>
          <a:p>
            <a:endParaRPr lang="zh-CN" altLang="en-US"/>
          </a:p>
        </p:txBody>
      </p:sp>
      <p:graphicFrame>
        <p:nvGraphicFramePr>
          <p:cNvPr id="120850" name="Object 18">
            <a:extLst>
              <a:ext uri="{FF2B5EF4-FFF2-40B4-BE49-F238E27FC236}">
                <a16:creationId xmlns:a16="http://schemas.microsoft.com/office/drawing/2014/main" id="{4F09B587-C8D4-42EC-978C-193027C4E8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6313" y="2633663"/>
          <a:ext cx="4286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08" name="Equation" r:id="rId14" imgW="123857" imgH="133486" progId="Equation.3">
                  <p:embed/>
                </p:oleObj>
              </mc:Choice>
              <mc:Fallback>
                <p:oleObj name="Equation" r:id="rId14" imgW="123857" imgH="133486" progId="Equation.3">
                  <p:embed/>
                  <p:pic>
                    <p:nvPicPr>
                      <p:cNvPr id="120850" name="Object 18">
                        <a:extLst>
                          <a:ext uri="{FF2B5EF4-FFF2-40B4-BE49-F238E27FC236}">
                            <a16:creationId xmlns:a16="http://schemas.microsoft.com/office/drawing/2014/main" id="{4F09B587-C8D4-42EC-978C-193027C4E8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6313" y="2633663"/>
                        <a:ext cx="4286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1" name="Object 19">
            <a:extLst>
              <a:ext uri="{FF2B5EF4-FFF2-40B4-BE49-F238E27FC236}">
                <a16:creationId xmlns:a16="http://schemas.microsoft.com/office/drawing/2014/main" id="{495CF25C-4237-4B26-9B8B-DE7C23044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75" y="3714750"/>
          <a:ext cx="34655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09" name="公式" r:id="rId16" imgW="1200035" imgH="171450" progId="Equation.3">
                  <p:embed/>
                </p:oleObj>
              </mc:Choice>
              <mc:Fallback>
                <p:oleObj name="公式" r:id="rId16" imgW="1200035" imgH="171450" progId="Equation.3">
                  <p:embed/>
                  <p:pic>
                    <p:nvPicPr>
                      <p:cNvPr id="120851" name="Object 19">
                        <a:extLst>
                          <a:ext uri="{FF2B5EF4-FFF2-40B4-BE49-F238E27FC236}">
                            <a16:creationId xmlns:a16="http://schemas.microsoft.com/office/drawing/2014/main" id="{495CF25C-4237-4B26-9B8B-DE7C23044D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3714750"/>
                        <a:ext cx="34655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52" name="Rectangle 20">
            <a:extLst>
              <a:ext uri="{FF2B5EF4-FFF2-40B4-BE49-F238E27FC236}">
                <a16:creationId xmlns:a16="http://schemas.microsoft.com/office/drawing/2014/main" id="{C2707D25-9EAE-4289-BCA8-8175FE9FF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75" y="4400550"/>
            <a:ext cx="398462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对于任一元过程</a:t>
            </a:r>
          </a:p>
        </p:txBody>
      </p:sp>
      <p:graphicFrame>
        <p:nvGraphicFramePr>
          <p:cNvPr id="120853" name="Object 21">
            <a:extLst>
              <a:ext uri="{FF2B5EF4-FFF2-40B4-BE49-F238E27FC236}">
                <a16:creationId xmlns:a16="http://schemas.microsoft.com/office/drawing/2014/main" id="{BD308BF0-814B-462A-96CE-B554CB23CD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4100" y="4429125"/>
          <a:ext cx="20288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10" name="公式" r:id="rId18" imgW="742835" imgH="171450" progId="Equation.3">
                  <p:embed/>
                </p:oleObj>
              </mc:Choice>
              <mc:Fallback>
                <p:oleObj name="公式" r:id="rId18" imgW="742835" imgH="171450" progId="Equation.3">
                  <p:embed/>
                  <p:pic>
                    <p:nvPicPr>
                      <p:cNvPr id="120853" name="Object 21">
                        <a:extLst>
                          <a:ext uri="{FF2B5EF4-FFF2-40B4-BE49-F238E27FC236}">
                            <a16:creationId xmlns:a16="http://schemas.microsoft.com/office/drawing/2014/main" id="{BD308BF0-814B-462A-96CE-B554CB23CD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429125"/>
                        <a:ext cx="20288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54" name="Rectangle 22">
            <a:extLst>
              <a:ext uri="{FF2B5EF4-FFF2-40B4-BE49-F238E27FC236}">
                <a16:creationId xmlns:a16="http://schemas.microsoft.com/office/drawing/2014/main" id="{AA269D46-47C8-4734-A810-FB6A9D324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375" y="5072063"/>
            <a:ext cx="32067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整个循环过程：</a:t>
            </a:r>
          </a:p>
        </p:txBody>
      </p:sp>
      <p:graphicFrame>
        <p:nvGraphicFramePr>
          <p:cNvPr id="120855" name="Object 23">
            <a:extLst>
              <a:ext uri="{FF2B5EF4-FFF2-40B4-BE49-F238E27FC236}">
                <a16:creationId xmlns:a16="http://schemas.microsoft.com/office/drawing/2014/main" id="{CFDB78C2-C284-4104-B481-A7E4C7438D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629275"/>
          <a:ext cx="21494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11" name="公式" r:id="rId20" imgW="762102" imgH="247684" progId="Equation.3">
                  <p:embed/>
                </p:oleObj>
              </mc:Choice>
              <mc:Fallback>
                <p:oleObj name="公式" r:id="rId20" imgW="762102" imgH="247684" progId="Equation.3">
                  <p:embed/>
                  <p:pic>
                    <p:nvPicPr>
                      <p:cNvPr id="120855" name="Object 23">
                        <a:extLst>
                          <a:ext uri="{FF2B5EF4-FFF2-40B4-BE49-F238E27FC236}">
                            <a16:creationId xmlns:a16="http://schemas.microsoft.com/office/drawing/2014/main" id="{CFDB78C2-C284-4104-B481-A7E4C7438D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629275"/>
                        <a:ext cx="21494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6" name="Object 24">
            <a:extLst>
              <a:ext uri="{FF2B5EF4-FFF2-40B4-BE49-F238E27FC236}">
                <a16:creationId xmlns:a16="http://schemas.microsoft.com/office/drawing/2014/main" id="{A7A881CC-E609-4041-9701-DEBC25595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6213" y="5643563"/>
          <a:ext cx="17922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12" name="公式" r:id="rId22" imgW="628765" imgH="247684" progId="Equation.3">
                  <p:embed/>
                </p:oleObj>
              </mc:Choice>
              <mc:Fallback>
                <p:oleObj name="公式" r:id="rId22" imgW="628765" imgH="247684" progId="Equation.3">
                  <p:embed/>
                  <p:pic>
                    <p:nvPicPr>
                      <p:cNvPr id="120856" name="Object 24">
                        <a:extLst>
                          <a:ext uri="{FF2B5EF4-FFF2-40B4-BE49-F238E27FC236}">
                            <a16:creationId xmlns:a16="http://schemas.microsoft.com/office/drawing/2014/main" id="{A7A881CC-E609-4041-9701-DEBC255954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5643563"/>
                        <a:ext cx="179228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7" name="Object 25">
            <a:extLst>
              <a:ext uri="{FF2B5EF4-FFF2-40B4-BE49-F238E27FC236}">
                <a16:creationId xmlns:a16="http://schemas.microsoft.com/office/drawing/2014/main" id="{00A9DD88-1CD4-4A0D-BDEE-BE4D64D55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0713" y="5699125"/>
          <a:ext cx="74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13" name="Equation" r:id="rId24" imgW="209486" imgH="152468" progId="Equation.3">
                  <p:embed/>
                </p:oleObj>
              </mc:Choice>
              <mc:Fallback>
                <p:oleObj name="Equation" r:id="rId24" imgW="209486" imgH="152468" progId="Equation.3">
                  <p:embed/>
                  <p:pic>
                    <p:nvPicPr>
                      <p:cNvPr id="120857" name="Object 25">
                        <a:extLst>
                          <a:ext uri="{FF2B5EF4-FFF2-40B4-BE49-F238E27FC236}">
                            <a16:creationId xmlns:a16="http://schemas.microsoft.com/office/drawing/2014/main" id="{00A9DD88-1CD4-4A0D-BDEE-BE4D64D555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0713" y="5699125"/>
                        <a:ext cx="74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6">
            <a:extLst>
              <a:ext uri="{FF2B5EF4-FFF2-40B4-BE49-F238E27FC236}">
                <a16:creationId xmlns:a16="http://schemas.microsoft.com/office/drawing/2014/main" id="{02EA88A9-C376-4711-A9BC-4DC4E0DCBC23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3960813"/>
            <a:ext cx="1004887" cy="1628775"/>
            <a:chOff x="2688" y="2880"/>
            <a:chExt cx="672" cy="720"/>
          </a:xfrm>
        </p:grpSpPr>
        <p:sp>
          <p:nvSpPr>
            <p:cNvPr id="24601" name="Line 27">
              <a:extLst>
                <a:ext uri="{FF2B5EF4-FFF2-40B4-BE49-F238E27FC236}">
                  <a16:creationId xmlns:a16="http://schemas.microsoft.com/office/drawing/2014/main" id="{D9A0BC05-494E-46C7-9D25-107C64AEC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880"/>
              <a:ext cx="672" cy="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0" anchor="ctr"/>
            <a:lstStyle/>
            <a:p>
              <a:endParaRPr lang="zh-CN" altLang="en-US"/>
            </a:p>
          </p:txBody>
        </p:sp>
        <p:sp>
          <p:nvSpPr>
            <p:cNvPr id="24602" name="Line 28">
              <a:extLst>
                <a:ext uri="{FF2B5EF4-FFF2-40B4-BE49-F238E27FC236}">
                  <a16:creationId xmlns:a16="http://schemas.microsoft.com/office/drawing/2014/main" id="{48FFBC8A-7ADE-4D41-9656-AD125BDEE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880"/>
              <a:ext cx="0" cy="72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0" anchor="ctr"/>
            <a:lstStyle/>
            <a:p>
              <a:endParaRPr lang="zh-CN" altLang="en-US"/>
            </a:p>
          </p:txBody>
        </p:sp>
      </p:grpSp>
      <p:sp>
        <p:nvSpPr>
          <p:cNvPr id="120861" name="Rectangle 29">
            <a:extLst>
              <a:ext uri="{FF2B5EF4-FFF2-40B4-BE49-F238E27FC236}">
                <a16:creationId xmlns:a16="http://schemas.microsoft.com/office/drawing/2014/main" id="{04C900AD-91E4-4E48-90D5-7F822EACE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350" y="4375150"/>
            <a:ext cx="23114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与假设矛盾，</a:t>
            </a:r>
            <a:endParaRPr kumimoji="0" lang="en-US" altLang="zh-CN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原命题成立  </a:t>
            </a:r>
          </a:p>
        </p:txBody>
      </p:sp>
      <p:sp>
        <p:nvSpPr>
          <p:cNvPr id="120862" name="Rectangle 30">
            <a:extLst>
              <a:ext uri="{FF2B5EF4-FFF2-40B4-BE49-F238E27FC236}">
                <a16:creationId xmlns:a16="http://schemas.microsoft.com/office/drawing/2014/main" id="{6A81F50B-3A27-4223-B277-46D9A1542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3" y="785813"/>
            <a:ext cx="61356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证明： 循环过程中摩尔热容不可能是常数    </a:t>
            </a:r>
          </a:p>
        </p:txBody>
      </p:sp>
      <p:sp>
        <p:nvSpPr>
          <p:cNvPr id="24599" name="灯片编号占位符 1">
            <a:extLst>
              <a:ext uri="{FF2B5EF4-FFF2-40B4-BE49-F238E27FC236}">
                <a16:creationId xmlns:a16="http://schemas.microsoft.com/office/drawing/2014/main" id="{BA9AAA83-B189-43D0-9F1E-59395D35D352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A9AA57-E487-4F0B-94F0-43655698FE34}" type="slidenum">
              <a:rPr lang="en-US" altLang="zh-CN" b="0">
                <a:solidFill>
                  <a:srgbClr val="FF00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EE9161D8-006F-458C-9ECD-A99E7AC29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000250"/>
            <a:ext cx="2428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假设摩尔热容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3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4" grpId="0" autoUpdateAnimBg="0"/>
      <p:bldP spid="120845" grpId="0" autoUpdateAnimBg="0"/>
      <p:bldP spid="120852" grpId="0" autoUpdateAnimBg="0"/>
      <p:bldP spid="120854" grpId="0" autoUpdateAnimBg="0"/>
      <p:bldP spid="120861" grpId="0" autoUpdateAnimBg="0"/>
      <p:bldP spid="120862" grpId="0" autoUpdateAnimBg="0"/>
      <p:bldP spid="30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23717</TotalTime>
  <Words>1500</Words>
  <Application>Microsoft Office PowerPoint</Application>
  <PresentationFormat>全屏显示(4:3)</PresentationFormat>
  <Paragraphs>278</Paragraphs>
  <Slides>17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仿宋_GB2312</vt:lpstr>
      <vt:lpstr>黑体</vt:lpstr>
      <vt:lpstr>华文仿宋</vt:lpstr>
      <vt:lpstr>楷体_GB2312</vt:lpstr>
      <vt:lpstr>宋体</vt:lpstr>
      <vt:lpstr>Arial</vt:lpstr>
      <vt:lpstr>Cambria Math</vt:lpstr>
      <vt:lpstr>Times New Roman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yzhang</cp:lastModifiedBy>
  <cp:revision>1427</cp:revision>
  <cp:lastPrinted>2022-11-16T12:09:21Z</cp:lastPrinted>
  <dcterms:created xsi:type="dcterms:W3CDTF">1998-11-21T01:35:42Z</dcterms:created>
  <dcterms:modified xsi:type="dcterms:W3CDTF">2022-11-17T08:45:41Z</dcterms:modified>
</cp:coreProperties>
</file>