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39" r:id="rId2"/>
    <p:sldId id="488" r:id="rId3"/>
    <p:sldId id="490" r:id="rId4"/>
    <p:sldId id="479" r:id="rId5"/>
    <p:sldId id="480" r:id="rId6"/>
    <p:sldId id="481" r:id="rId7"/>
    <p:sldId id="482" r:id="rId8"/>
    <p:sldId id="483" r:id="rId9"/>
    <p:sldId id="484" r:id="rId10"/>
    <p:sldId id="485" r:id="rId11"/>
    <p:sldId id="486" r:id="rId12"/>
    <p:sldId id="456" r:id="rId13"/>
    <p:sldId id="457" r:id="rId14"/>
    <p:sldId id="458" r:id="rId15"/>
    <p:sldId id="459" r:id="rId16"/>
    <p:sldId id="460" r:id="rId17"/>
  </p:sldIdLst>
  <p:sldSz cx="9144000" cy="6858000" type="screen4x3"/>
  <p:notesSz cx="6797675" cy="9928225"/>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23">
          <p15:clr>
            <a:srgbClr val="A4A3A4"/>
          </p15:clr>
        </p15:guide>
        <p15:guide id="2" pos="50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E9A"/>
    <a:srgbClr val="FFFF66"/>
    <a:srgbClr val="FFFF00"/>
    <a:srgbClr val="0000FF"/>
    <a:srgbClr val="800000"/>
    <a:srgbClr val="FFCC99"/>
    <a:srgbClr val="CC6600"/>
    <a:srgbClr val="009999"/>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9" autoAdjust="0"/>
    <p:restoredTop sz="94830" autoAdjust="0"/>
  </p:normalViewPr>
  <p:slideViewPr>
    <p:cSldViewPr>
      <p:cViewPr varScale="1">
        <p:scale>
          <a:sx n="85" d="100"/>
          <a:sy n="85" d="100"/>
        </p:scale>
        <p:origin x="1219" y="48"/>
      </p:cViewPr>
      <p:guideLst>
        <p:guide orient="horz" pos="2523"/>
        <p:guide pos="5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0" d="100"/>
          <a:sy n="60" d="100"/>
        </p:scale>
        <p:origin x="-1764"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image" Target="../media/image31.emf"/><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45.emf"/><Relationship Id="rId9" Type="http://schemas.openxmlformats.org/officeDocument/2006/relationships/image" Target="../media/image5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4" Type="http://schemas.openxmlformats.org/officeDocument/2006/relationships/image" Target="../media/image6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F2C3936-49E5-4914-8C56-25CAFF0F288C}"/>
              </a:ext>
            </a:extLst>
          </p:cNvPr>
          <p:cNvSpPr>
            <a:spLocks noGrp="1" noChangeArrowheads="1"/>
          </p:cNvSpPr>
          <p:nvPr>
            <p:ph type="hdr" sz="quarter"/>
          </p:nvPr>
        </p:nvSpPr>
        <p:spPr bwMode="auto">
          <a:xfrm>
            <a:off x="0"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32099" name="Rectangle 3">
            <a:extLst>
              <a:ext uri="{FF2B5EF4-FFF2-40B4-BE49-F238E27FC236}">
                <a16:creationId xmlns:a16="http://schemas.microsoft.com/office/drawing/2014/main" id="{6036887A-7CC7-47F6-A213-955A1EC1A471}"/>
              </a:ext>
            </a:extLst>
          </p:cNvPr>
          <p:cNvSpPr>
            <a:spLocks noGrp="1" noChangeArrowheads="1"/>
          </p:cNvSpPr>
          <p:nvPr>
            <p:ph type="dt" sz="quarter" idx="1"/>
          </p:nvPr>
        </p:nvSpPr>
        <p:spPr bwMode="auto">
          <a:xfrm>
            <a:off x="3851277"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2100" name="Rectangle 4">
            <a:extLst>
              <a:ext uri="{FF2B5EF4-FFF2-40B4-BE49-F238E27FC236}">
                <a16:creationId xmlns:a16="http://schemas.microsoft.com/office/drawing/2014/main" id="{F8E448CA-C50C-42EB-BBAA-0345AC54C479}"/>
              </a:ext>
            </a:extLst>
          </p:cNvPr>
          <p:cNvSpPr>
            <a:spLocks noGrp="1" noChangeArrowheads="1"/>
          </p:cNvSpPr>
          <p:nvPr>
            <p:ph type="ftr" sz="quarter" idx="2"/>
          </p:nvPr>
        </p:nvSpPr>
        <p:spPr bwMode="auto">
          <a:xfrm>
            <a:off x="0"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32101" name="Rectangle 5">
            <a:extLst>
              <a:ext uri="{FF2B5EF4-FFF2-40B4-BE49-F238E27FC236}">
                <a16:creationId xmlns:a16="http://schemas.microsoft.com/office/drawing/2014/main" id="{0A753224-E1C2-4828-886E-7F3B43393335}"/>
              </a:ext>
            </a:extLst>
          </p:cNvPr>
          <p:cNvSpPr>
            <a:spLocks noGrp="1" noChangeArrowheads="1"/>
          </p:cNvSpPr>
          <p:nvPr>
            <p:ph type="sldNum" sz="quarter" idx="3"/>
          </p:nvPr>
        </p:nvSpPr>
        <p:spPr bwMode="auto">
          <a:xfrm>
            <a:off x="3851277"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FF4DE6-1985-490C-B7E0-EDBA30F6E0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D2755A0-6D55-4F67-B545-B62413DD5FFD}"/>
              </a:ext>
            </a:extLst>
          </p:cNvPr>
          <p:cNvSpPr>
            <a:spLocks noGrp="1" noChangeArrowheads="1"/>
          </p:cNvSpPr>
          <p:nvPr>
            <p:ph type="hdr" sz="quarter"/>
          </p:nvPr>
        </p:nvSpPr>
        <p:spPr bwMode="auto">
          <a:xfrm>
            <a:off x="0"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48483" name="Rectangle 3">
            <a:extLst>
              <a:ext uri="{FF2B5EF4-FFF2-40B4-BE49-F238E27FC236}">
                <a16:creationId xmlns:a16="http://schemas.microsoft.com/office/drawing/2014/main" id="{E9721664-3DFA-44CE-828B-F0483C8B216A}"/>
              </a:ext>
            </a:extLst>
          </p:cNvPr>
          <p:cNvSpPr>
            <a:spLocks noGrp="1" noChangeArrowheads="1"/>
          </p:cNvSpPr>
          <p:nvPr>
            <p:ph type="dt" idx="1"/>
          </p:nvPr>
        </p:nvSpPr>
        <p:spPr bwMode="auto">
          <a:xfrm>
            <a:off x="3851277"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ECEF8174-0193-4382-9B86-F3528DD52C8F}"/>
              </a:ext>
            </a:extLst>
          </p:cNvPr>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5" name="Rectangle 5">
            <a:extLst>
              <a:ext uri="{FF2B5EF4-FFF2-40B4-BE49-F238E27FC236}">
                <a16:creationId xmlns:a16="http://schemas.microsoft.com/office/drawing/2014/main" id="{EA12F50F-18E1-4D54-A6E1-39F9E1C4D6D0}"/>
              </a:ext>
            </a:extLst>
          </p:cNvPr>
          <p:cNvSpPr>
            <a:spLocks noGrp="1" noChangeArrowheads="1"/>
          </p:cNvSpPr>
          <p:nvPr>
            <p:ph type="body" sz="quarter" idx="3"/>
          </p:nvPr>
        </p:nvSpPr>
        <p:spPr bwMode="auto">
          <a:xfrm>
            <a:off x="906464" y="4716464"/>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8486" name="Rectangle 6">
            <a:extLst>
              <a:ext uri="{FF2B5EF4-FFF2-40B4-BE49-F238E27FC236}">
                <a16:creationId xmlns:a16="http://schemas.microsoft.com/office/drawing/2014/main" id="{92953CE2-A883-4086-B9A6-9B62C600D4FB}"/>
              </a:ext>
            </a:extLst>
          </p:cNvPr>
          <p:cNvSpPr>
            <a:spLocks noGrp="1" noChangeArrowheads="1"/>
          </p:cNvSpPr>
          <p:nvPr>
            <p:ph type="ftr" sz="quarter" idx="4"/>
          </p:nvPr>
        </p:nvSpPr>
        <p:spPr bwMode="auto">
          <a:xfrm>
            <a:off x="0"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48487" name="Rectangle 7">
            <a:extLst>
              <a:ext uri="{FF2B5EF4-FFF2-40B4-BE49-F238E27FC236}">
                <a16:creationId xmlns:a16="http://schemas.microsoft.com/office/drawing/2014/main" id="{87F60309-6BAD-4604-8479-C5398081ADB1}"/>
              </a:ext>
            </a:extLst>
          </p:cNvPr>
          <p:cNvSpPr>
            <a:spLocks noGrp="1" noChangeArrowheads="1"/>
          </p:cNvSpPr>
          <p:nvPr>
            <p:ph type="sldNum" sz="quarter" idx="5"/>
          </p:nvPr>
        </p:nvSpPr>
        <p:spPr bwMode="auto">
          <a:xfrm>
            <a:off x="3851277"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216DFA-5E0B-4E3C-A3A7-5CFDC691FE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0C0DF923-852A-4589-9287-747D95D4B521}"/>
              </a:ext>
            </a:extLst>
          </p:cNvPr>
          <p:cNvSpPr txBox="1">
            <a:spLocks noGrp="1" noChangeArrowheads="1"/>
          </p:cNvSpPr>
          <p:nvPr/>
        </p:nvSpPr>
        <p:spPr bwMode="auto">
          <a:xfrm>
            <a:off x="3851275" y="9431340"/>
            <a:ext cx="2946400" cy="49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4FFBFEBE-8346-4EEB-A981-CB38A7F897EB}" type="slidenum">
              <a:rPr lang="en-US" altLang="zh-CN">
                <a:latin typeface="Arial" panose="020B0604020202020204" pitchFamily="34" charset="0"/>
              </a:rPr>
              <a:pPr algn="r" eaLnBrk="1" hangingPunct="1">
                <a:spcBef>
                  <a:spcPct val="0"/>
                </a:spcBef>
              </a:pPr>
              <a:t>5</a:t>
            </a:fld>
            <a:endParaRPr lang="en-US" altLang="zh-CN">
              <a:latin typeface="Arial" panose="020B0604020202020204" pitchFamily="34" charset="0"/>
            </a:endParaRPr>
          </a:p>
        </p:txBody>
      </p:sp>
      <p:sp>
        <p:nvSpPr>
          <p:cNvPr id="9219" name="Rectangle 2">
            <a:extLst>
              <a:ext uri="{FF2B5EF4-FFF2-40B4-BE49-F238E27FC236}">
                <a16:creationId xmlns:a16="http://schemas.microsoft.com/office/drawing/2014/main" id="{FFB979EF-7600-4E4B-AD04-06334ED90BE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3F4A8D3A-6118-4745-8C9B-F546342F9B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222D8A9-CAD1-47FF-ACF3-C098EA78DEDA}"/>
              </a:ext>
            </a:extLst>
          </p:cNvPr>
          <p:cNvSpPr txBox="1">
            <a:spLocks noGrp="1" noChangeArrowheads="1"/>
          </p:cNvSpPr>
          <p:nvPr/>
        </p:nvSpPr>
        <p:spPr bwMode="auto">
          <a:xfrm>
            <a:off x="3851275" y="9431340"/>
            <a:ext cx="2946400" cy="49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CD734D01-8051-4FEC-9763-7766743CA343}" type="slidenum">
              <a:rPr lang="en-US" altLang="zh-CN">
                <a:latin typeface="Arial" panose="020B0604020202020204" pitchFamily="34" charset="0"/>
              </a:rPr>
              <a:pPr algn="r" eaLnBrk="1" hangingPunct="1">
                <a:spcBef>
                  <a:spcPct val="0"/>
                </a:spcBef>
              </a:pPr>
              <a:t>7</a:t>
            </a:fld>
            <a:endParaRPr lang="en-US" altLang="zh-CN">
              <a:latin typeface="Arial" panose="020B0604020202020204" pitchFamily="34" charset="0"/>
            </a:endParaRPr>
          </a:p>
        </p:txBody>
      </p:sp>
      <p:sp>
        <p:nvSpPr>
          <p:cNvPr id="12291" name="Rectangle 2">
            <a:extLst>
              <a:ext uri="{FF2B5EF4-FFF2-40B4-BE49-F238E27FC236}">
                <a16:creationId xmlns:a16="http://schemas.microsoft.com/office/drawing/2014/main" id="{8C69BB76-0041-4B6E-A632-B3837F8C86C5}"/>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F09B5875-C813-41FB-80F8-CBA60842FA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7672E08-3E6F-46BF-BDD9-92AFAAC020D8}"/>
              </a:ext>
            </a:extLst>
          </p:cNvPr>
          <p:cNvSpPr txBox="1">
            <a:spLocks noGrp="1" noChangeArrowheads="1"/>
          </p:cNvSpPr>
          <p:nvPr/>
        </p:nvSpPr>
        <p:spPr bwMode="auto">
          <a:xfrm>
            <a:off x="3851275" y="9431340"/>
            <a:ext cx="2946400" cy="49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F9501BA0-C4BA-4590-8ED5-863DE617D427}" type="slidenum">
              <a:rPr lang="en-US" altLang="zh-CN">
                <a:latin typeface="Arial" panose="020B0604020202020204" pitchFamily="34" charset="0"/>
              </a:rPr>
              <a:pPr algn="r" eaLnBrk="1" hangingPunct="1">
                <a:spcBef>
                  <a:spcPct val="0"/>
                </a:spcBef>
              </a:pPr>
              <a:t>8</a:t>
            </a:fld>
            <a:endParaRPr lang="en-US" altLang="zh-CN">
              <a:latin typeface="Arial" panose="020B0604020202020204" pitchFamily="34" charset="0"/>
            </a:endParaRPr>
          </a:p>
        </p:txBody>
      </p:sp>
      <p:sp>
        <p:nvSpPr>
          <p:cNvPr id="14339" name="Rectangle 2">
            <a:extLst>
              <a:ext uri="{FF2B5EF4-FFF2-40B4-BE49-F238E27FC236}">
                <a16:creationId xmlns:a16="http://schemas.microsoft.com/office/drawing/2014/main" id="{CF5415D6-4DAB-4C77-AFB3-A88B8BB8753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56F9629A-2CFA-4FFD-8B00-8346E68940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5494959E-01D5-487D-A589-EC28D869479D}"/>
              </a:ext>
            </a:extLst>
          </p:cNvPr>
          <p:cNvSpPr txBox="1">
            <a:spLocks noGrp="1" noChangeArrowheads="1"/>
          </p:cNvSpPr>
          <p:nvPr/>
        </p:nvSpPr>
        <p:spPr bwMode="auto">
          <a:xfrm>
            <a:off x="3851275" y="9431340"/>
            <a:ext cx="2946400" cy="49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86B91876-9E74-4CBE-836D-4B54931D8C96}" type="slidenum">
              <a:rPr lang="en-US" altLang="zh-CN">
                <a:latin typeface="Arial" panose="020B0604020202020204" pitchFamily="34" charset="0"/>
              </a:rPr>
              <a:pPr algn="r" eaLnBrk="1" hangingPunct="1">
                <a:spcBef>
                  <a:spcPct val="0"/>
                </a:spcBef>
              </a:pPr>
              <a:t>9</a:t>
            </a:fld>
            <a:endParaRPr lang="en-US" altLang="zh-CN">
              <a:latin typeface="Arial" panose="020B0604020202020204" pitchFamily="34" charset="0"/>
            </a:endParaRPr>
          </a:p>
        </p:txBody>
      </p:sp>
      <p:sp>
        <p:nvSpPr>
          <p:cNvPr id="16387" name="Rectangle 2">
            <a:extLst>
              <a:ext uri="{FF2B5EF4-FFF2-40B4-BE49-F238E27FC236}">
                <a16:creationId xmlns:a16="http://schemas.microsoft.com/office/drawing/2014/main" id="{49816145-9646-414C-B2B2-571A09239699}"/>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49D71C5-7EFE-450B-AF21-ECD92D1CF5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737C376-386E-43DF-B969-2556A04021CB}"/>
              </a:ext>
            </a:extLst>
          </p:cNvPr>
          <p:cNvSpPr txBox="1">
            <a:spLocks noGrp="1" noChangeArrowheads="1"/>
          </p:cNvSpPr>
          <p:nvPr/>
        </p:nvSpPr>
        <p:spPr bwMode="auto">
          <a:xfrm>
            <a:off x="3851275" y="9431338"/>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70E67945-EF53-46C7-9EFD-0FEC8015B2F2}" type="slidenum">
              <a:rPr lang="en-US" altLang="zh-CN">
                <a:latin typeface="Arial" panose="020B0604020202020204" pitchFamily="34" charset="0"/>
              </a:rPr>
              <a:pPr algn="r" eaLnBrk="1" hangingPunct="1">
                <a:spcBef>
                  <a:spcPct val="0"/>
                </a:spcBef>
              </a:pPr>
              <a:t>12</a:t>
            </a:fld>
            <a:endParaRPr lang="en-US" altLang="zh-CN">
              <a:latin typeface="Arial" panose="020B0604020202020204" pitchFamily="34" charset="0"/>
            </a:endParaRPr>
          </a:p>
        </p:txBody>
      </p:sp>
      <p:sp>
        <p:nvSpPr>
          <p:cNvPr id="20483" name="Rectangle 2">
            <a:extLst>
              <a:ext uri="{FF2B5EF4-FFF2-40B4-BE49-F238E27FC236}">
                <a16:creationId xmlns:a16="http://schemas.microsoft.com/office/drawing/2014/main" id="{A2CCC3B9-4689-471F-9201-5B1CFDF20B6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98394A5-51B5-42EB-98C3-FDAB4A9916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5448CEC-2DB0-418F-8624-8E3B733F1562}"/>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56BE5588-EC0D-4378-AC1B-72592B44E437}" type="slidenum">
              <a:rPr kumimoji="0" lang="en-US" altLang="zh-CN" b="0">
                <a:latin typeface="Arial" panose="020B0604020202020204" pitchFamily="34" charset="0"/>
              </a:rPr>
              <a:pPr algn="r" eaLnBrk="1" hangingPunct="1">
                <a:spcBef>
                  <a:spcPct val="0"/>
                </a:spcBef>
              </a:pPr>
              <a:t>14</a:t>
            </a:fld>
            <a:endParaRPr kumimoji="0" lang="en-US" altLang="zh-CN" b="0">
              <a:latin typeface="Arial" panose="020B0604020202020204" pitchFamily="34" charset="0"/>
            </a:endParaRPr>
          </a:p>
        </p:txBody>
      </p:sp>
      <p:sp>
        <p:nvSpPr>
          <p:cNvPr id="23555" name="Rectangle 2">
            <a:extLst>
              <a:ext uri="{FF2B5EF4-FFF2-40B4-BE49-F238E27FC236}">
                <a16:creationId xmlns:a16="http://schemas.microsoft.com/office/drawing/2014/main" id="{A77C02E2-F782-46DB-8167-DC975DBCD4D3}"/>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7346D9A-05C1-41A8-9646-FEEBD9F6ACFD}"/>
              </a:ext>
            </a:extLst>
          </p:cNvPr>
          <p:cNvSpPr>
            <a:spLocks noGrp="1" noChangeArrowheads="1"/>
          </p:cNvSpPr>
          <p:nvPr>
            <p:ph type="body" idx="1"/>
          </p:nvPr>
        </p:nvSpPr>
        <p:spPr>
          <a:xfrm>
            <a:off x="679450" y="4716463"/>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4324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43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6721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7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85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7670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83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273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192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28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5088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5339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2F"/>
            </a:gs>
            <a:gs pos="100000">
              <a:srgbClr val="003366"/>
            </a:gs>
          </a:gsLst>
          <a:lin ang="5400000" scaled="1"/>
        </a:gradFill>
        <a:effectLst/>
      </p:bgPr>
    </p:bg>
    <p:spTree>
      <p:nvGrpSpPr>
        <p:cNvPr id="1" name=""/>
        <p:cNvGrpSpPr/>
        <p:nvPr/>
      </p:nvGrpSpPr>
      <p:grpSpPr>
        <a:xfrm>
          <a:off x="0" y="0"/>
          <a:ext cx="0" cy="0"/>
          <a:chOff x="0" y="0"/>
          <a:chExt cx="0" cy="0"/>
        </a:xfrm>
      </p:grpSpPr>
      <p:sp>
        <p:nvSpPr>
          <p:cNvPr id="1026" name="AutoShape 7">
            <a:extLst>
              <a:ext uri="{FF2B5EF4-FFF2-40B4-BE49-F238E27FC236}">
                <a16:creationId xmlns:a16="http://schemas.microsoft.com/office/drawing/2014/main" id="{91FC828C-5B3E-41D2-A86A-4791CCA5290F}"/>
              </a:ext>
            </a:extLst>
          </p:cNvPr>
          <p:cNvSpPr>
            <a:spLocks noChangeArrowheads="1"/>
          </p:cNvSpPr>
          <p:nvPr/>
        </p:nvSpPr>
        <p:spPr bwMode="auto">
          <a:xfrm>
            <a:off x="-25400" y="0"/>
            <a:ext cx="9204325" cy="6858000"/>
          </a:xfrm>
          <a:prstGeom prst="bevel">
            <a:avLst>
              <a:gd name="adj" fmla="val 1273"/>
            </a:avLst>
          </a:prstGeom>
          <a:solidFill>
            <a:srgbClr val="006699"/>
          </a:solidFill>
          <a:ln w="9525">
            <a:solidFill>
              <a:srgbClr val="006699"/>
            </a:solidFill>
            <a:miter lim="800000"/>
            <a:headEnd/>
            <a:tailEnd/>
          </a:ln>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8">
            <a:extLst>
              <a:ext uri="{FF2B5EF4-FFF2-40B4-BE49-F238E27FC236}">
                <a16:creationId xmlns:a16="http://schemas.microsoft.com/office/drawing/2014/main" id="{A38F0412-1556-47C8-B4A2-4AD09CE98C2D}"/>
              </a:ext>
            </a:extLst>
          </p:cNvPr>
          <p:cNvSpPr>
            <a:spLocks noChangeArrowheads="1"/>
          </p:cNvSpPr>
          <p:nvPr/>
        </p:nvSpPr>
        <p:spPr bwMode="auto">
          <a:xfrm>
            <a:off x="250825" y="265113"/>
            <a:ext cx="8626475" cy="6330950"/>
          </a:xfrm>
          <a:prstGeom prst="rect">
            <a:avLst/>
          </a:prstGeom>
          <a:noFill/>
          <a:ln w="127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6.emf"/><Relationship Id="rId2" Type="http://schemas.openxmlformats.org/officeDocument/2006/relationships/slideLayout" Target="../slideLayouts/slideLayout7.xml"/><Relationship Id="rId16" Type="http://schemas.openxmlformats.org/officeDocument/2006/relationships/image" Target="../media/image58.emf"/><Relationship Id="rId1" Type="http://schemas.openxmlformats.org/officeDocument/2006/relationships/vmlDrawing" Target="../drawings/vmlDrawing7.vml"/><Relationship Id="rId6" Type="http://schemas.openxmlformats.org/officeDocument/2006/relationships/image" Target="../media/image53.e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50.bin"/><Relationship Id="rId14" Type="http://schemas.openxmlformats.org/officeDocument/2006/relationships/image" Target="../media/image57.emf"/></Relationships>
</file>

<file path=ppt/slides/_rels/slide11.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3.emf"/><Relationship Id="rId2" Type="http://schemas.openxmlformats.org/officeDocument/2006/relationships/slideLayout" Target="../slideLayouts/slideLayout7.xml"/><Relationship Id="rId16" Type="http://schemas.openxmlformats.org/officeDocument/2006/relationships/image" Target="../media/image65.emf"/><Relationship Id="rId1" Type="http://schemas.openxmlformats.org/officeDocument/2006/relationships/vmlDrawing" Target="../drawings/vmlDrawing8.vml"/><Relationship Id="rId6" Type="http://schemas.openxmlformats.org/officeDocument/2006/relationships/image" Target="../media/image60.e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57.bin"/><Relationship Id="rId14" Type="http://schemas.openxmlformats.org/officeDocument/2006/relationships/image" Target="../media/image6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7.emf"/><Relationship Id="rId5" Type="http://schemas.openxmlformats.org/officeDocument/2006/relationships/oleObject" Target="../embeddings/oleObject62.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6.xml"/><Relationship Id="rId7" Type="http://schemas.openxmlformats.org/officeDocument/2006/relationships/image" Target="../media/image70.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5.bin"/><Relationship Id="rId5" Type="http://schemas.openxmlformats.org/officeDocument/2006/relationships/image" Target="../media/image73.jpeg"/><Relationship Id="rId4" Type="http://schemas.openxmlformats.org/officeDocument/2006/relationships/image" Target="../media/image72.jpeg"/><Relationship Id="rId9" Type="http://schemas.openxmlformats.org/officeDocument/2006/relationships/image" Target="../media/image7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7.bin"/><Relationship Id="rId7" Type="http://schemas.openxmlformats.org/officeDocument/2006/relationships/image" Target="../media/image76.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5.emf"/><Relationship Id="rId5" Type="http://schemas.openxmlformats.org/officeDocument/2006/relationships/oleObject" Target="../embeddings/oleObject68.bin"/><Relationship Id="rId4" Type="http://schemas.openxmlformats.org/officeDocument/2006/relationships/image" Target="../media/image7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77.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7.bin"/><Relationship Id="rId18" Type="http://schemas.openxmlformats.org/officeDocument/2006/relationships/image" Target="../media/image10.e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7.emf"/><Relationship Id="rId17" Type="http://schemas.openxmlformats.org/officeDocument/2006/relationships/oleObject" Target="../embeddings/oleObject9.bin"/><Relationship Id="rId2" Type="http://schemas.openxmlformats.org/officeDocument/2006/relationships/slideLayout" Target="../slideLayouts/slideLayout7.xml"/><Relationship Id="rId16" Type="http://schemas.openxmlformats.org/officeDocument/2006/relationships/image" Target="../media/image9.emf"/><Relationship Id="rId20" Type="http://schemas.openxmlformats.org/officeDocument/2006/relationships/image" Target="../media/image11.emf"/><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6.emf"/><Relationship Id="rId19" Type="http://schemas.openxmlformats.org/officeDocument/2006/relationships/oleObject" Target="../embeddings/oleObject10.bin"/><Relationship Id="rId4" Type="http://schemas.openxmlformats.org/officeDocument/2006/relationships/image" Target="../media/image3.emf"/><Relationship Id="rId9" Type="http://schemas.openxmlformats.org/officeDocument/2006/relationships/oleObject" Target="../embeddings/oleObject5.bin"/><Relationship Id="rId14" Type="http://schemas.openxmlformats.org/officeDocument/2006/relationships/image" Target="../media/image8.emf"/><Relationship Id="rId22" Type="http://schemas.openxmlformats.org/officeDocument/2006/relationships/image" Target="../media/image12.e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7.bin"/><Relationship Id="rId18" Type="http://schemas.openxmlformats.org/officeDocument/2006/relationships/image" Target="../media/image20.e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17.e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vmlDrawing" Target="../drawings/vmlDrawing3.vml"/><Relationship Id="rId6" Type="http://schemas.openxmlformats.org/officeDocument/2006/relationships/image" Target="../media/image14.e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6.emf"/><Relationship Id="rId19" Type="http://schemas.openxmlformats.org/officeDocument/2006/relationships/oleObject" Target="../embeddings/oleObject20.bin"/><Relationship Id="rId4" Type="http://schemas.openxmlformats.org/officeDocument/2006/relationships/image" Target="../media/image13.emf"/><Relationship Id="rId9" Type="http://schemas.openxmlformats.org/officeDocument/2006/relationships/oleObject" Target="../embeddings/oleObject15.bin"/><Relationship Id="rId14" Type="http://schemas.openxmlformats.org/officeDocument/2006/relationships/image" Target="../media/image18.emf"/><Relationship Id="rId22"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xml"/><Relationship Id="rId7" Type="http://schemas.openxmlformats.org/officeDocument/2006/relationships/image" Target="../media/image2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9.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5.emf"/><Relationship Id="rId18" Type="http://schemas.openxmlformats.org/officeDocument/2006/relationships/oleObject" Target="../embeddings/oleObject33.bin"/><Relationship Id="rId3" Type="http://schemas.openxmlformats.org/officeDocument/2006/relationships/notesSlide" Target="../notesSlides/notesSlide3.xml"/><Relationship Id="rId21" Type="http://schemas.openxmlformats.org/officeDocument/2006/relationships/image" Target="../media/image39.emf"/><Relationship Id="rId7" Type="http://schemas.openxmlformats.org/officeDocument/2006/relationships/image" Target="../media/image32.emf"/><Relationship Id="rId12" Type="http://schemas.openxmlformats.org/officeDocument/2006/relationships/oleObject" Target="../embeddings/oleObject30.bin"/><Relationship Id="rId17" Type="http://schemas.openxmlformats.org/officeDocument/2006/relationships/image" Target="../media/image37.emf"/><Relationship Id="rId25" Type="http://schemas.openxmlformats.org/officeDocument/2006/relationships/image" Target="../media/image41.emf"/><Relationship Id="rId2" Type="http://schemas.openxmlformats.org/officeDocument/2006/relationships/slideLayout" Target="../slideLayouts/slideLayout7.xml"/><Relationship Id="rId16" Type="http://schemas.openxmlformats.org/officeDocument/2006/relationships/oleObject" Target="../embeddings/oleObject32.bin"/><Relationship Id="rId20" Type="http://schemas.openxmlformats.org/officeDocument/2006/relationships/oleObject" Target="../embeddings/oleObject34.bin"/><Relationship Id="rId1" Type="http://schemas.openxmlformats.org/officeDocument/2006/relationships/vmlDrawing" Target="../drawings/vmlDrawing5.vml"/><Relationship Id="rId6" Type="http://schemas.openxmlformats.org/officeDocument/2006/relationships/oleObject" Target="../embeddings/oleObject27.bin"/><Relationship Id="rId11" Type="http://schemas.openxmlformats.org/officeDocument/2006/relationships/image" Target="../media/image34.emf"/><Relationship Id="rId24" Type="http://schemas.openxmlformats.org/officeDocument/2006/relationships/oleObject" Target="../embeddings/oleObject36.bin"/><Relationship Id="rId5" Type="http://schemas.openxmlformats.org/officeDocument/2006/relationships/image" Target="../media/image31.emf"/><Relationship Id="rId15" Type="http://schemas.openxmlformats.org/officeDocument/2006/relationships/image" Target="../media/image36.emf"/><Relationship Id="rId23" Type="http://schemas.openxmlformats.org/officeDocument/2006/relationships/image" Target="../media/image40.emf"/><Relationship Id="rId10" Type="http://schemas.openxmlformats.org/officeDocument/2006/relationships/oleObject" Target="../embeddings/oleObject29.bin"/><Relationship Id="rId19" Type="http://schemas.openxmlformats.org/officeDocument/2006/relationships/image" Target="../media/image38.emf"/><Relationship Id="rId4" Type="http://schemas.openxmlformats.org/officeDocument/2006/relationships/oleObject" Target="../embeddings/oleObject26.bin"/><Relationship Id="rId9" Type="http://schemas.openxmlformats.org/officeDocument/2006/relationships/image" Target="../media/image33.emf"/><Relationship Id="rId14" Type="http://schemas.openxmlformats.org/officeDocument/2006/relationships/oleObject" Target="../embeddings/oleObject31.bin"/><Relationship Id="rId22"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6.emf"/><Relationship Id="rId18" Type="http://schemas.openxmlformats.org/officeDocument/2006/relationships/oleObject" Target="../embeddings/oleObject44.bin"/><Relationship Id="rId3" Type="http://schemas.openxmlformats.org/officeDocument/2006/relationships/notesSlide" Target="../notesSlides/notesSlide4.xml"/><Relationship Id="rId21" Type="http://schemas.openxmlformats.org/officeDocument/2006/relationships/image" Target="../media/image50.emf"/><Relationship Id="rId7" Type="http://schemas.openxmlformats.org/officeDocument/2006/relationships/image" Target="../media/image43.emf"/><Relationship Id="rId12" Type="http://schemas.openxmlformats.org/officeDocument/2006/relationships/oleObject" Target="../embeddings/oleObject41.bin"/><Relationship Id="rId17" Type="http://schemas.openxmlformats.org/officeDocument/2006/relationships/image" Target="../media/image48.emf"/><Relationship Id="rId2" Type="http://schemas.openxmlformats.org/officeDocument/2006/relationships/slideLayout" Target="../slideLayouts/slideLayout7.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6.vml"/><Relationship Id="rId6" Type="http://schemas.openxmlformats.org/officeDocument/2006/relationships/oleObject" Target="../embeddings/oleObject38.bin"/><Relationship Id="rId11" Type="http://schemas.openxmlformats.org/officeDocument/2006/relationships/image" Target="../media/image45.emf"/><Relationship Id="rId5" Type="http://schemas.openxmlformats.org/officeDocument/2006/relationships/image" Target="../media/image42.emf"/><Relationship Id="rId15" Type="http://schemas.openxmlformats.org/officeDocument/2006/relationships/image" Target="../media/image47.emf"/><Relationship Id="rId23" Type="http://schemas.openxmlformats.org/officeDocument/2006/relationships/image" Target="../media/image51.emf"/><Relationship Id="rId10" Type="http://schemas.openxmlformats.org/officeDocument/2006/relationships/oleObject" Target="../embeddings/oleObject40.bin"/><Relationship Id="rId19" Type="http://schemas.openxmlformats.org/officeDocument/2006/relationships/image" Target="../media/image49.emf"/><Relationship Id="rId4" Type="http://schemas.openxmlformats.org/officeDocument/2006/relationships/oleObject" Target="../embeddings/oleObject37.bin"/><Relationship Id="rId9" Type="http://schemas.openxmlformats.org/officeDocument/2006/relationships/image" Target="../media/image44.emf"/><Relationship Id="rId14" Type="http://schemas.openxmlformats.org/officeDocument/2006/relationships/oleObject" Target="../embeddings/oleObject42.bin"/><Relationship Id="rId22"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a:extLst>
              <a:ext uri="{FF2B5EF4-FFF2-40B4-BE49-F238E27FC236}">
                <a16:creationId xmlns:a16="http://schemas.microsoft.com/office/drawing/2014/main" id="{39AC1C33-7C93-4751-8E4A-D2B679B2F494}"/>
              </a:ext>
            </a:extLst>
          </p:cNvPr>
          <p:cNvGrpSpPr>
            <a:grpSpLocks/>
          </p:cNvGrpSpPr>
          <p:nvPr/>
        </p:nvGrpSpPr>
        <p:grpSpPr bwMode="auto">
          <a:xfrm>
            <a:off x="-571500" y="0"/>
            <a:ext cx="10293350" cy="6858000"/>
            <a:chOff x="-571500" y="0"/>
            <a:chExt cx="10293350" cy="6858024"/>
          </a:xfrm>
        </p:grpSpPr>
        <p:pic>
          <p:nvPicPr>
            <p:cNvPr id="4101" name="Picture 4">
              <a:extLst>
                <a:ext uri="{FF2B5EF4-FFF2-40B4-BE49-F238E27FC236}">
                  <a16:creationId xmlns:a16="http://schemas.microsoft.com/office/drawing/2014/main" id="{09835E99-6BDC-4FA0-8AA1-AC6621D38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0"/>
              <a:ext cx="1029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矩形 4">
              <a:extLst>
                <a:ext uri="{FF2B5EF4-FFF2-40B4-BE49-F238E27FC236}">
                  <a16:creationId xmlns:a16="http://schemas.microsoft.com/office/drawing/2014/main" id="{52213544-6606-472E-9167-8154BFC98A45}"/>
                </a:ext>
              </a:extLst>
            </p:cNvPr>
            <p:cNvSpPr>
              <a:spLocks noChangeArrowheads="1"/>
            </p:cNvSpPr>
            <p:nvPr/>
          </p:nvSpPr>
          <p:spPr bwMode="auto">
            <a:xfrm>
              <a:off x="6344861" y="6457914"/>
              <a:ext cx="2619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rgbClr val="FF0000"/>
                  </a:solidFill>
                </a:rPr>
                <a:t>Yosemite National Park</a:t>
              </a:r>
              <a:endParaRPr lang="zh-CN" altLang="en-US" sz="2000" dirty="0">
                <a:solidFill>
                  <a:srgbClr val="FF0000"/>
                </a:solidFill>
              </a:endParaRPr>
            </a:p>
          </p:txBody>
        </p:sp>
      </p:grpSp>
      <p:sp>
        <p:nvSpPr>
          <p:cNvPr id="7" name="Text Box 1039">
            <a:extLst>
              <a:ext uri="{FF2B5EF4-FFF2-40B4-BE49-F238E27FC236}">
                <a16:creationId xmlns:a16="http://schemas.microsoft.com/office/drawing/2014/main" id="{0053801A-7244-435B-A4A9-6BB7DFF53AF1}"/>
              </a:ext>
            </a:extLst>
          </p:cNvPr>
          <p:cNvSpPr txBox="1">
            <a:spLocks noChangeArrowheads="1"/>
          </p:cNvSpPr>
          <p:nvPr/>
        </p:nvSpPr>
        <p:spPr bwMode="auto">
          <a:xfrm>
            <a:off x="1295400" y="3705225"/>
            <a:ext cx="6705600" cy="1758950"/>
          </a:xfrm>
          <a:prstGeom prst="rect">
            <a:avLst/>
          </a:prstGeom>
          <a:noFill/>
          <a:ln w="9525">
            <a:noFill/>
            <a:miter lim="800000"/>
            <a:headEnd/>
            <a:tailEnd/>
          </a:ln>
          <a:effectLst/>
        </p:spPr>
        <p:txBody>
          <a:bodyPr>
            <a:spAutoFit/>
          </a:bodyPr>
          <a:lstStyle/>
          <a:p>
            <a:pPr algn="ctr" eaLnBrk="1" hangingPunct="1">
              <a:lnSpc>
                <a:spcPct val="75000"/>
              </a:lnSpc>
              <a:defRPr/>
            </a:pPr>
            <a:r>
              <a:rPr lang="en-US" altLang="zh-CN" sz="4000" dirty="0">
                <a:solidFill>
                  <a:srgbClr val="FFFF00"/>
                </a:solidFill>
                <a:effectLst>
                  <a:outerShdw blurRad="38100" dist="38100" dir="2700000" algn="tl">
                    <a:srgbClr val="000000"/>
                  </a:outerShdw>
                </a:effectLst>
              </a:rPr>
              <a:t>Xi’an  </a:t>
            </a:r>
            <a:r>
              <a:rPr lang="en-US" altLang="zh-CN" sz="4000" dirty="0" err="1">
                <a:solidFill>
                  <a:srgbClr val="FFFF00"/>
                </a:solidFill>
                <a:effectLst>
                  <a:outerShdw blurRad="38100" dist="38100" dir="2700000" algn="tl">
                    <a:srgbClr val="000000"/>
                  </a:outerShdw>
                </a:effectLst>
              </a:rPr>
              <a:t>Jiaotong</a:t>
            </a:r>
            <a:r>
              <a:rPr lang="en-US" altLang="zh-CN" sz="4000" dirty="0">
                <a:solidFill>
                  <a:srgbClr val="FFFF00"/>
                </a:solidFill>
                <a:effectLst>
                  <a:outerShdw blurRad="38100" dist="38100" dir="2700000" algn="tl">
                    <a:srgbClr val="000000"/>
                  </a:outerShdw>
                </a:effectLst>
              </a:rPr>
              <a:t>  University</a:t>
            </a:r>
          </a:p>
          <a:p>
            <a:pPr algn="ctr" eaLnBrk="1" hangingPunct="1">
              <a:lnSpc>
                <a:spcPct val="75000"/>
              </a:lnSpc>
              <a:defRPr/>
            </a:pPr>
            <a:endParaRPr lang="zh-CN" altLang="en-US" sz="4000" dirty="0">
              <a:solidFill>
                <a:srgbClr val="FFFF00"/>
              </a:solidFill>
              <a:effectLst>
                <a:outerShdw blurRad="38100" dist="38100" dir="2700000" algn="tl">
                  <a:srgbClr val="000000"/>
                </a:outerShdw>
              </a:effectLst>
              <a:latin typeface="Arial" charset="0"/>
              <a:ea typeface="楷体_GB2312" pitchFamily="49" charset="-122"/>
            </a:endParaRPr>
          </a:p>
          <a:p>
            <a:pPr algn="ctr" eaLnBrk="1" hangingPunct="1">
              <a:lnSpc>
                <a:spcPct val="75000"/>
              </a:lnSpc>
              <a:defRPr/>
            </a:pPr>
            <a:endParaRPr lang="en-US" altLang="zh-CN" sz="2800" dirty="0">
              <a:solidFill>
                <a:srgbClr val="FFFF00"/>
              </a:solidFill>
              <a:effectLst>
                <a:outerShdw blurRad="38100" dist="38100" dir="2700000" algn="tl">
                  <a:srgbClr val="000000"/>
                </a:outerShdw>
              </a:effectLst>
              <a:latin typeface="Arial" charset="0"/>
              <a:ea typeface="华文仿宋" pitchFamily="17" charset="-122"/>
            </a:endParaRPr>
          </a:p>
          <a:p>
            <a:pPr algn="ctr" eaLnBrk="1" hangingPunct="1">
              <a:lnSpc>
                <a:spcPct val="75000"/>
              </a:lnSpc>
              <a:defRPr/>
            </a:pPr>
            <a:r>
              <a:rPr lang="en-US" altLang="zh-CN" sz="3600" dirty="0">
                <a:solidFill>
                  <a:srgbClr val="FFFF00"/>
                </a:solidFill>
                <a:effectLst>
                  <a:outerShdw blurRad="38100" dist="38100" dir="2700000" algn="tl">
                    <a:srgbClr val="000000"/>
                  </a:outerShdw>
                </a:effectLst>
                <a:ea typeface="华文仿宋" pitchFamily="17" charset="-122"/>
              </a:rPr>
              <a:t>Nov. 22, 2022</a:t>
            </a:r>
          </a:p>
        </p:txBody>
      </p:sp>
      <p:sp>
        <p:nvSpPr>
          <p:cNvPr id="4100" name="WordArt 1044">
            <a:extLst>
              <a:ext uri="{FF2B5EF4-FFF2-40B4-BE49-F238E27FC236}">
                <a16:creationId xmlns:a16="http://schemas.microsoft.com/office/drawing/2014/main" id="{583C432B-27A5-461B-85A5-7C5DABD14031}"/>
              </a:ext>
            </a:extLst>
          </p:cNvPr>
          <p:cNvSpPr>
            <a:spLocks noChangeArrowheads="1" noChangeShapeType="1" noTextEdit="1"/>
          </p:cNvSpPr>
          <p:nvPr/>
        </p:nvSpPr>
        <p:spPr bwMode="auto">
          <a:xfrm>
            <a:off x="539750" y="1268413"/>
            <a:ext cx="8077200" cy="1296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800" i="1" kern="10">
                <a:solidFill>
                  <a:srgbClr val="FF0000"/>
                </a:solidFill>
                <a:effectLst>
                  <a:outerShdw dist="35921" dir="2700000" algn="ctr" rotWithShape="0">
                    <a:srgbClr val="808080"/>
                  </a:outerShdw>
                </a:effectLst>
                <a:cs typeface="Times New Roman" panose="02020603050405020304" pitchFamily="18" charset="0"/>
              </a:rPr>
              <a:t>University Physics</a:t>
            </a:r>
            <a:endParaRPr lang="zh-CN" altLang="en-US" sz="4800" i="1" kern="10">
              <a:solidFill>
                <a:srgbClr val="FF0000"/>
              </a:solidFill>
              <a:effectLst>
                <a:outerShdw dist="35921" dir="2700000" algn="ctr" rotWithShape="0">
                  <a:srgbClr val="808080"/>
                </a:outerShdw>
              </a:effectLs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4">
            <a:extLst>
              <a:ext uri="{FF2B5EF4-FFF2-40B4-BE49-F238E27FC236}">
                <a16:creationId xmlns:a16="http://schemas.microsoft.com/office/drawing/2014/main" id="{C1AC75A7-219E-4362-A050-3C43E8AF4CE7}"/>
              </a:ext>
            </a:extLst>
          </p:cNvPr>
          <p:cNvSpPr>
            <a:spLocks noChangeArrowheads="1"/>
          </p:cNvSpPr>
          <p:nvPr/>
        </p:nvSpPr>
        <p:spPr bwMode="auto">
          <a:xfrm>
            <a:off x="733425" y="476250"/>
            <a:ext cx="648017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rPr>
              <a:t>(3) </a:t>
            </a:r>
            <a:r>
              <a:rPr lang="zh-CN" altLang="en-US">
                <a:solidFill>
                  <a:schemeClr val="bg1"/>
                </a:solidFill>
                <a:ea typeface="楷体_GB2312" pitchFamily="49" charset="-122"/>
              </a:rPr>
              <a:t>理想气体的状态方程</a:t>
            </a:r>
          </a:p>
        </p:txBody>
      </p:sp>
      <p:graphicFrame>
        <p:nvGraphicFramePr>
          <p:cNvPr id="49157" name="Object 5">
            <a:extLst>
              <a:ext uri="{FF2B5EF4-FFF2-40B4-BE49-F238E27FC236}">
                <a16:creationId xmlns:a16="http://schemas.microsoft.com/office/drawing/2014/main" id="{4CBD923D-5F5E-411C-9816-D7A9542B4626}"/>
              </a:ext>
            </a:extLst>
          </p:cNvPr>
          <p:cNvGraphicFramePr>
            <a:graphicFrameLocks noChangeAspect="1"/>
          </p:cNvGraphicFramePr>
          <p:nvPr/>
        </p:nvGraphicFramePr>
        <p:xfrm>
          <a:off x="1287463" y="1284288"/>
          <a:ext cx="1558925" cy="488950"/>
        </p:xfrm>
        <a:graphic>
          <a:graphicData uri="http://schemas.openxmlformats.org/presentationml/2006/ole">
            <mc:AlternateContent xmlns:mc="http://schemas.openxmlformats.org/markup-compatibility/2006">
              <mc:Choice xmlns:v="urn:schemas-microsoft-com:vml" Requires="v">
                <p:oleObj spid="_x0000_s385138" name="公式" r:id="rId3" imgW="618978" imgH="161959" progId="Equation.3">
                  <p:embed/>
                </p:oleObj>
              </mc:Choice>
              <mc:Fallback>
                <p:oleObj name="公式" r:id="rId3" imgW="618978" imgH="161959" progId="Equation.3">
                  <p:embed/>
                  <p:pic>
                    <p:nvPicPr>
                      <p:cNvPr id="49157" name="Object 5">
                        <a:extLst>
                          <a:ext uri="{FF2B5EF4-FFF2-40B4-BE49-F238E27FC236}">
                            <a16:creationId xmlns:a16="http://schemas.microsoft.com/office/drawing/2014/main" id="{4CBD923D-5F5E-411C-9816-D7A9542B4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463" y="1284288"/>
                        <a:ext cx="1558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49160" name="Object 8">
            <a:extLst>
              <a:ext uri="{FF2B5EF4-FFF2-40B4-BE49-F238E27FC236}">
                <a16:creationId xmlns:a16="http://schemas.microsoft.com/office/drawing/2014/main" id="{DB4BF6B9-7793-41BB-9F86-27B8F0FEFC62}"/>
              </a:ext>
            </a:extLst>
          </p:cNvPr>
          <p:cNvGraphicFramePr>
            <a:graphicFrameLocks noChangeAspect="1"/>
          </p:cNvGraphicFramePr>
          <p:nvPr/>
        </p:nvGraphicFramePr>
        <p:xfrm>
          <a:off x="4040188" y="998538"/>
          <a:ext cx="1646237" cy="947737"/>
        </p:xfrm>
        <a:graphic>
          <a:graphicData uri="http://schemas.openxmlformats.org/presentationml/2006/ole">
            <mc:AlternateContent xmlns:mc="http://schemas.openxmlformats.org/markup-compatibility/2006">
              <mc:Choice xmlns:v="urn:schemas-microsoft-com:vml" Requires="v">
                <p:oleObj spid="_x0000_s385139" name="公式" r:id="rId5" imgW="657206" imgH="352391" progId="Equation.3">
                  <p:embed/>
                </p:oleObj>
              </mc:Choice>
              <mc:Fallback>
                <p:oleObj name="公式" r:id="rId5" imgW="657206" imgH="352391" progId="Equation.3">
                  <p:embed/>
                  <p:pic>
                    <p:nvPicPr>
                      <p:cNvPr id="49160" name="Object 8">
                        <a:extLst>
                          <a:ext uri="{FF2B5EF4-FFF2-40B4-BE49-F238E27FC236}">
                            <a16:creationId xmlns:a16="http://schemas.microsoft.com/office/drawing/2014/main" id="{DB4BF6B9-7793-41BB-9F86-27B8F0FEFC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0188" y="998538"/>
                        <a:ext cx="1646237"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49161" name="Object 9">
            <a:extLst>
              <a:ext uri="{FF2B5EF4-FFF2-40B4-BE49-F238E27FC236}">
                <a16:creationId xmlns:a16="http://schemas.microsoft.com/office/drawing/2014/main" id="{CCD7A7EB-FE32-49D4-ACB9-F3E462F5A0C8}"/>
              </a:ext>
            </a:extLst>
          </p:cNvPr>
          <p:cNvGraphicFramePr>
            <a:graphicFrameLocks noChangeAspect="1"/>
          </p:cNvGraphicFramePr>
          <p:nvPr/>
        </p:nvGraphicFramePr>
        <p:xfrm>
          <a:off x="5780088" y="996950"/>
          <a:ext cx="2006600" cy="1038225"/>
        </p:xfrm>
        <a:graphic>
          <a:graphicData uri="http://schemas.openxmlformats.org/presentationml/2006/ole">
            <mc:AlternateContent xmlns:mc="http://schemas.openxmlformats.org/markup-compatibility/2006">
              <mc:Choice xmlns:v="urn:schemas-microsoft-com:vml" Requires="v">
                <p:oleObj spid="_x0000_s385140" name="公式" r:id="rId7" imgW="809504" imgH="390661" progId="Equation.3">
                  <p:embed/>
                </p:oleObj>
              </mc:Choice>
              <mc:Fallback>
                <p:oleObj name="公式" r:id="rId7" imgW="809504" imgH="390661" progId="Equation.3">
                  <p:embed/>
                  <p:pic>
                    <p:nvPicPr>
                      <p:cNvPr id="49161" name="Object 9">
                        <a:extLst>
                          <a:ext uri="{FF2B5EF4-FFF2-40B4-BE49-F238E27FC236}">
                            <a16:creationId xmlns:a16="http://schemas.microsoft.com/office/drawing/2014/main" id="{CCD7A7EB-FE32-49D4-ACB9-F3E462F5A0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0088" y="996950"/>
                        <a:ext cx="20066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49162" name="Object 10">
            <a:extLst>
              <a:ext uri="{FF2B5EF4-FFF2-40B4-BE49-F238E27FC236}">
                <a16:creationId xmlns:a16="http://schemas.microsoft.com/office/drawing/2014/main" id="{D7A15093-EF5B-42E4-B074-AD05C43A1084}"/>
              </a:ext>
            </a:extLst>
          </p:cNvPr>
          <p:cNvGraphicFramePr>
            <a:graphicFrameLocks noChangeAspect="1"/>
          </p:cNvGraphicFramePr>
          <p:nvPr/>
        </p:nvGraphicFramePr>
        <p:xfrm>
          <a:off x="5788025" y="2060575"/>
          <a:ext cx="1797050" cy="1038225"/>
        </p:xfrm>
        <a:graphic>
          <a:graphicData uri="http://schemas.openxmlformats.org/presentationml/2006/ole">
            <mc:AlternateContent xmlns:mc="http://schemas.openxmlformats.org/markup-compatibility/2006">
              <mc:Choice xmlns:v="urn:schemas-microsoft-com:vml" Requires="v">
                <p:oleObj spid="_x0000_s385141" name="公式" r:id="rId9" imgW="723875" imgH="390661" progId="Equation.3">
                  <p:embed/>
                </p:oleObj>
              </mc:Choice>
              <mc:Fallback>
                <p:oleObj name="公式" r:id="rId9" imgW="723875" imgH="390661" progId="Equation.3">
                  <p:embed/>
                  <p:pic>
                    <p:nvPicPr>
                      <p:cNvPr id="49162" name="Object 10">
                        <a:extLst>
                          <a:ext uri="{FF2B5EF4-FFF2-40B4-BE49-F238E27FC236}">
                            <a16:creationId xmlns:a16="http://schemas.microsoft.com/office/drawing/2014/main" id="{D7A15093-EF5B-42E4-B074-AD05C43A10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8025" y="2060575"/>
                        <a:ext cx="17970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49163" name="Object 11">
            <a:extLst>
              <a:ext uri="{FF2B5EF4-FFF2-40B4-BE49-F238E27FC236}">
                <a16:creationId xmlns:a16="http://schemas.microsoft.com/office/drawing/2014/main" id="{C999B328-8CB2-4C12-B682-6F2D72DF2B06}"/>
              </a:ext>
            </a:extLst>
          </p:cNvPr>
          <p:cNvGraphicFramePr>
            <a:graphicFrameLocks noChangeAspect="1"/>
          </p:cNvGraphicFramePr>
          <p:nvPr/>
        </p:nvGraphicFramePr>
        <p:xfrm>
          <a:off x="5851525" y="3284538"/>
          <a:ext cx="987425" cy="427037"/>
        </p:xfrm>
        <a:graphic>
          <a:graphicData uri="http://schemas.openxmlformats.org/presentationml/2006/ole">
            <mc:AlternateContent xmlns:mc="http://schemas.openxmlformats.org/markup-compatibility/2006">
              <mc:Choice xmlns:v="urn:schemas-microsoft-com:vml" Requires="v">
                <p:oleObj spid="_x0000_s385142" name="公式" r:id="rId11" imgW="381051" imgH="142977" progId="Equation.3">
                  <p:embed/>
                </p:oleObj>
              </mc:Choice>
              <mc:Fallback>
                <p:oleObj name="公式" r:id="rId11" imgW="381051" imgH="142977" progId="Equation.3">
                  <p:embed/>
                  <p:pic>
                    <p:nvPicPr>
                      <p:cNvPr id="49163" name="Object 11">
                        <a:extLst>
                          <a:ext uri="{FF2B5EF4-FFF2-40B4-BE49-F238E27FC236}">
                            <a16:creationId xmlns:a16="http://schemas.microsoft.com/office/drawing/2014/main" id="{C999B328-8CB2-4C12-B682-6F2D72DF2B0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1525" y="3284538"/>
                        <a:ext cx="9874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49164" name="Object 12">
            <a:extLst>
              <a:ext uri="{FF2B5EF4-FFF2-40B4-BE49-F238E27FC236}">
                <a16:creationId xmlns:a16="http://schemas.microsoft.com/office/drawing/2014/main" id="{9B19AD0D-ED46-4108-8615-147CF5229280}"/>
              </a:ext>
            </a:extLst>
          </p:cNvPr>
          <p:cNvGraphicFramePr>
            <a:graphicFrameLocks noChangeAspect="1"/>
          </p:cNvGraphicFramePr>
          <p:nvPr/>
        </p:nvGraphicFramePr>
        <p:xfrm>
          <a:off x="3714750" y="4786313"/>
          <a:ext cx="1287463" cy="488950"/>
        </p:xfrm>
        <a:graphic>
          <a:graphicData uri="http://schemas.openxmlformats.org/presentationml/2006/ole">
            <mc:AlternateContent xmlns:mc="http://schemas.openxmlformats.org/markup-compatibility/2006">
              <mc:Choice xmlns:v="urn:schemas-microsoft-com:vml" Requires="v">
                <p:oleObj spid="_x0000_s385143" name="公式" r:id="rId13" imgW="504908" imgH="161959" progId="Equation.3">
                  <p:embed/>
                </p:oleObj>
              </mc:Choice>
              <mc:Fallback>
                <p:oleObj name="公式" r:id="rId13" imgW="504908" imgH="161959" progId="Equation.3">
                  <p:embed/>
                  <p:pic>
                    <p:nvPicPr>
                      <p:cNvPr id="49164" name="Object 12">
                        <a:extLst>
                          <a:ext uri="{FF2B5EF4-FFF2-40B4-BE49-F238E27FC236}">
                            <a16:creationId xmlns:a16="http://schemas.microsoft.com/office/drawing/2014/main" id="{9B19AD0D-ED46-4108-8615-147CF52292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4750" y="4786313"/>
                        <a:ext cx="1287463" cy="488950"/>
                      </a:xfrm>
                      <a:prstGeom prst="rect">
                        <a:avLst/>
                      </a:prstGeom>
                      <a:noFill/>
                      <a:ln w="9525">
                        <a:solidFill>
                          <a:srgbClr val="00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5" name="Object 13">
            <a:extLst>
              <a:ext uri="{FF2B5EF4-FFF2-40B4-BE49-F238E27FC236}">
                <a16:creationId xmlns:a16="http://schemas.microsoft.com/office/drawing/2014/main" id="{EA1B63AD-7644-40E5-A6AE-7F8165B30EFC}"/>
              </a:ext>
            </a:extLst>
          </p:cNvPr>
          <p:cNvGraphicFramePr>
            <a:graphicFrameLocks noChangeAspect="1"/>
          </p:cNvGraphicFramePr>
          <p:nvPr/>
        </p:nvGraphicFramePr>
        <p:xfrm>
          <a:off x="1476375" y="3860800"/>
          <a:ext cx="3240088" cy="868363"/>
        </p:xfrm>
        <a:graphic>
          <a:graphicData uri="http://schemas.openxmlformats.org/presentationml/2006/ole">
            <mc:AlternateContent xmlns:mc="http://schemas.openxmlformats.org/markup-compatibility/2006">
              <mc:Choice xmlns:v="urn:schemas-microsoft-com:vml" Requires="v">
                <p:oleObj spid="_x0000_s385144" name="公式" r:id="rId15" imgW="1600353" imgH="390661" progId="Equation.3">
                  <p:embed/>
                </p:oleObj>
              </mc:Choice>
              <mc:Fallback>
                <p:oleObj name="公式" r:id="rId15" imgW="1600353" imgH="390661" progId="Equation.3">
                  <p:embed/>
                  <p:pic>
                    <p:nvPicPr>
                      <p:cNvPr id="49165" name="Object 13">
                        <a:extLst>
                          <a:ext uri="{FF2B5EF4-FFF2-40B4-BE49-F238E27FC236}">
                            <a16:creationId xmlns:a16="http://schemas.microsoft.com/office/drawing/2014/main" id="{EA1B63AD-7644-40E5-A6AE-7F8165B30E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3860800"/>
                        <a:ext cx="32400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sp>
        <p:nvSpPr>
          <p:cNvPr id="49166" name="Text Box 14">
            <a:extLst>
              <a:ext uri="{FF2B5EF4-FFF2-40B4-BE49-F238E27FC236}">
                <a16:creationId xmlns:a16="http://schemas.microsoft.com/office/drawing/2014/main" id="{2DEF40F3-4E00-41B7-94DF-3846D84AF9FC}"/>
              </a:ext>
            </a:extLst>
          </p:cNvPr>
          <p:cNvSpPr txBox="1">
            <a:spLocks noChangeArrowheads="1"/>
          </p:cNvSpPr>
          <p:nvPr/>
        </p:nvSpPr>
        <p:spPr bwMode="auto">
          <a:xfrm>
            <a:off x="4891088" y="4005263"/>
            <a:ext cx="2684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玻尔兹曼常数</a:t>
            </a:r>
          </a:p>
        </p:txBody>
      </p:sp>
      <p:sp>
        <p:nvSpPr>
          <p:cNvPr id="49167" name="AutoShape 15">
            <a:extLst>
              <a:ext uri="{FF2B5EF4-FFF2-40B4-BE49-F238E27FC236}">
                <a16:creationId xmlns:a16="http://schemas.microsoft.com/office/drawing/2014/main" id="{2AEA6213-0FE0-470F-BB7D-AC3A22703091}"/>
              </a:ext>
            </a:extLst>
          </p:cNvPr>
          <p:cNvSpPr>
            <a:spLocks noChangeArrowheads="1"/>
          </p:cNvSpPr>
          <p:nvPr/>
        </p:nvSpPr>
        <p:spPr bwMode="auto">
          <a:xfrm>
            <a:off x="3132138" y="1411288"/>
            <a:ext cx="720725" cy="144462"/>
          </a:xfrm>
          <a:prstGeom prst="rightArrow">
            <a:avLst>
              <a:gd name="adj1" fmla="val 50000"/>
              <a:gd name="adj2" fmla="val 124726"/>
            </a:avLst>
          </a:prstGeom>
          <a:solidFill>
            <a:srgbClr val="FF0000"/>
          </a:solidFill>
          <a:ln w="9525">
            <a:solidFill>
              <a:schemeClr val="folHlink"/>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0" name="灯片编号占位符 1">
            <a:extLst>
              <a:ext uri="{FF2B5EF4-FFF2-40B4-BE49-F238E27FC236}">
                <a16:creationId xmlns:a16="http://schemas.microsoft.com/office/drawing/2014/main" id="{96EA3559-8A9F-4AAF-84E3-ADF56EF47659}"/>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398728A-D446-4391-B0FF-975E9EEB10F2}" type="slidenum">
              <a:rPr lang="en-US" altLang="zh-CN" b="0">
                <a:solidFill>
                  <a:srgbClr val="FF00FF"/>
                </a:solidFill>
              </a:rPr>
              <a:pPr eaLnBrk="1" hangingPunct="1"/>
              <a:t>10</a:t>
            </a:fld>
            <a:r>
              <a:rPr lang="en-US" altLang="zh-CN" b="0">
                <a:solidFill>
                  <a:srgbClr val="FF00FF"/>
                </a:solidFill>
              </a:rPr>
              <a:t>/28</a:t>
            </a:r>
          </a:p>
        </p:txBody>
      </p:sp>
      <p:sp>
        <p:nvSpPr>
          <p:cNvPr id="15" name="Text Box 14">
            <a:extLst>
              <a:ext uri="{FF2B5EF4-FFF2-40B4-BE49-F238E27FC236}">
                <a16:creationId xmlns:a16="http://schemas.microsoft.com/office/drawing/2014/main" id="{31C7E311-67CE-4E21-93F5-F16D9C21EF94}"/>
              </a:ext>
            </a:extLst>
          </p:cNvPr>
          <p:cNvSpPr txBox="1">
            <a:spLocks noChangeArrowheads="1"/>
          </p:cNvSpPr>
          <p:nvPr/>
        </p:nvSpPr>
        <p:spPr bwMode="auto">
          <a:xfrm>
            <a:off x="857250" y="5429250"/>
            <a:ext cx="77152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200"/>
              </a:lnSpc>
            </a:pPr>
            <a:r>
              <a:rPr lang="zh-CN" altLang="en-US">
                <a:solidFill>
                  <a:schemeClr val="bg1"/>
                </a:solidFill>
              </a:rPr>
              <a:t>相同的温度和压强下，任何气体的分子数密度必然相等</a:t>
            </a:r>
            <a:endParaRPr lang="en-US" altLang="zh-CN">
              <a:solidFill>
                <a:schemeClr val="bg1"/>
              </a:solidFill>
            </a:endParaRPr>
          </a:p>
          <a:p>
            <a:pPr eaLnBrk="1" hangingPunct="1">
              <a:lnSpc>
                <a:spcPts val="3200"/>
              </a:lnSpc>
            </a:pPr>
            <a:r>
              <a:rPr lang="en-US" altLang="zh-CN">
                <a:solidFill>
                  <a:schemeClr val="bg1"/>
                </a:solidFill>
              </a:rPr>
              <a:t>                                                           —— </a:t>
            </a:r>
            <a:r>
              <a:rPr lang="zh-CN" altLang="en-US">
                <a:solidFill>
                  <a:srgbClr val="FFFF00"/>
                </a:solidFill>
              </a:rPr>
              <a:t>阿伏伽德罗定律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345"/>
                                        </p:tgtEl>
                                        <p:attrNameLst>
                                          <p:attrName>style.visibility</p:attrName>
                                        </p:attrNameLst>
                                      </p:cBhvr>
                                      <p:to>
                                        <p:strVal val="visible"/>
                                      </p:to>
                                    </p:set>
                                    <p:animEffect transition="in" filter="blinds(horizontal)">
                                      <p:cBhvr>
                                        <p:cTn id="7" dur="500"/>
                                        <p:tgtEl>
                                          <p:spTgt spid="1434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9157"/>
                                        </p:tgtEl>
                                        <p:attrNameLst>
                                          <p:attrName>style.visibility</p:attrName>
                                        </p:attrNameLst>
                                      </p:cBhvr>
                                      <p:to>
                                        <p:strVal val="visible"/>
                                      </p:to>
                                    </p:set>
                                    <p:animEffect transition="in" filter="wipe(left)">
                                      <p:cBhvr>
                                        <p:cTn id="11" dur="500"/>
                                        <p:tgtEl>
                                          <p:spTgt spid="491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9167"/>
                                        </p:tgtEl>
                                        <p:attrNameLst>
                                          <p:attrName>style.visibility</p:attrName>
                                        </p:attrNameLst>
                                      </p:cBhvr>
                                      <p:to>
                                        <p:strVal val="visible"/>
                                      </p:to>
                                    </p:set>
                                    <p:animEffect transition="in" filter="wipe(left)">
                                      <p:cBhvr>
                                        <p:cTn id="16" dur="500"/>
                                        <p:tgtEl>
                                          <p:spTgt spid="4916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49160"/>
                                        </p:tgtEl>
                                        <p:attrNameLst>
                                          <p:attrName>style.visibility</p:attrName>
                                        </p:attrNameLst>
                                      </p:cBhvr>
                                      <p:to>
                                        <p:strVal val="visible"/>
                                      </p:to>
                                    </p:set>
                                    <p:animEffect transition="in" filter="wipe(left)">
                                      <p:cBhvr>
                                        <p:cTn id="20" dur="500"/>
                                        <p:tgtEl>
                                          <p:spTgt spid="491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161"/>
                                        </p:tgtEl>
                                        <p:attrNameLst>
                                          <p:attrName>style.visibility</p:attrName>
                                        </p:attrNameLst>
                                      </p:cBhvr>
                                      <p:to>
                                        <p:strVal val="visible"/>
                                      </p:to>
                                    </p:set>
                                    <p:animEffect transition="in" filter="wipe(left)">
                                      <p:cBhvr>
                                        <p:cTn id="25" dur="500"/>
                                        <p:tgtEl>
                                          <p:spTgt spid="49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9162"/>
                                        </p:tgtEl>
                                        <p:attrNameLst>
                                          <p:attrName>style.visibility</p:attrName>
                                        </p:attrNameLst>
                                      </p:cBhvr>
                                      <p:to>
                                        <p:strVal val="visible"/>
                                      </p:to>
                                    </p:set>
                                    <p:animEffect transition="in" filter="wipe(left)">
                                      <p:cBhvr>
                                        <p:cTn id="30" dur="500"/>
                                        <p:tgtEl>
                                          <p:spTgt spid="4916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9163"/>
                                        </p:tgtEl>
                                        <p:attrNameLst>
                                          <p:attrName>style.visibility</p:attrName>
                                        </p:attrNameLst>
                                      </p:cBhvr>
                                      <p:to>
                                        <p:strVal val="visible"/>
                                      </p:to>
                                    </p:set>
                                    <p:animEffect transition="in" filter="wipe(left)">
                                      <p:cBhvr>
                                        <p:cTn id="35" dur="500"/>
                                        <p:tgtEl>
                                          <p:spTgt spid="49163"/>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9165"/>
                                        </p:tgtEl>
                                        <p:attrNameLst>
                                          <p:attrName>style.visibility</p:attrName>
                                        </p:attrNameLst>
                                      </p:cBhvr>
                                      <p:to>
                                        <p:strVal val="visible"/>
                                      </p:to>
                                    </p:set>
                                    <p:animEffect transition="in" filter="wipe(left)">
                                      <p:cBhvr>
                                        <p:cTn id="39" dur="500"/>
                                        <p:tgtEl>
                                          <p:spTgt spid="49165"/>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49166"/>
                                        </p:tgtEl>
                                        <p:attrNameLst>
                                          <p:attrName>style.visibility</p:attrName>
                                        </p:attrNameLst>
                                      </p:cBhvr>
                                      <p:to>
                                        <p:strVal val="visible"/>
                                      </p:to>
                                    </p:set>
                                    <p:animEffect transition="in" filter="wipe(left)">
                                      <p:cBhvr>
                                        <p:cTn id="43" dur="500"/>
                                        <p:tgtEl>
                                          <p:spTgt spid="4916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9164"/>
                                        </p:tgtEl>
                                        <p:attrNameLst>
                                          <p:attrName>style.visibility</p:attrName>
                                        </p:attrNameLst>
                                      </p:cBhvr>
                                      <p:to>
                                        <p:strVal val="visible"/>
                                      </p:to>
                                    </p:set>
                                    <p:animEffect transition="in" filter="wipe(left)">
                                      <p:cBhvr>
                                        <p:cTn id="48" dur="500"/>
                                        <p:tgtEl>
                                          <p:spTgt spid="49164"/>
                                        </p:tgtEl>
                                      </p:cBhvr>
                                    </p:animEffect>
                                  </p:childTnLst>
                                </p:cTn>
                              </p:par>
                            </p:childTnLst>
                          </p:cTn>
                        </p:par>
                        <p:par>
                          <p:cTn id="49" fill="hold" nodeType="afterGroup">
                            <p:stCondLst>
                              <p:cond delay="500"/>
                            </p:stCondLst>
                            <p:childTnLst>
                              <p:par>
                                <p:cTn id="50" presetID="22" presetClass="entr" presetSubtype="8" fill="hold" grpId="0" nodeType="afterEffect">
                                  <p:stCondLst>
                                    <p:cond delay="100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P spid="49166"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9ADD55CB-234E-48CD-B70A-77C8BC7E512A}"/>
              </a:ext>
            </a:extLst>
          </p:cNvPr>
          <p:cNvSpPr txBox="1">
            <a:spLocks noChangeArrowheads="1"/>
          </p:cNvSpPr>
          <p:nvPr/>
        </p:nvSpPr>
        <p:spPr bwMode="auto">
          <a:xfrm>
            <a:off x="744538" y="188913"/>
            <a:ext cx="81137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一容积为 </a:t>
            </a:r>
            <a:r>
              <a:rPr lang="en-US" altLang="zh-CN" i="1">
                <a:solidFill>
                  <a:srgbClr val="FFFF00"/>
                </a:solidFill>
              </a:rPr>
              <a:t>V</a:t>
            </a:r>
            <a:r>
              <a:rPr lang="en-US" altLang="zh-CN">
                <a:solidFill>
                  <a:srgbClr val="FFFF00"/>
                </a:solidFill>
              </a:rPr>
              <a:t>=1.0m</a:t>
            </a:r>
            <a:r>
              <a:rPr lang="en-US" altLang="zh-CN" baseline="38000">
                <a:solidFill>
                  <a:srgbClr val="FFFF00"/>
                </a:solidFill>
              </a:rPr>
              <a:t>3</a:t>
            </a:r>
            <a:r>
              <a:rPr lang="en-US" altLang="zh-CN" baseline="38000">
                <a:solidFill>
                  <a:schemeClr val="bg1"/>
                </a:solidFill>
              </a:rPr>
              <a:t>  </a:t>
            </a:r>
            <a:r>
              <a:rPr lang="zh-CN" altLang="en-US">
                <a:solidFill>
                  <a:schemeClr val="bg1"/>
                </a:solidFill>
              </a:rPr>
              <a:t>的容器内装有 </a:t>
            </a:r>
            <a:r>
              <a:rPr lang="en-US" altLang="zh-CN" i="1">
                <a:solidFill>
                  <a:srgbClr val="FFFF00"/>
                </a:solidFill>
              </a:rPr>
              <a:t>N</a:t>
            </a:r>
            <a:r>
              <a:rPr lang="en-US" altLang="zh-CN" baseline="-25000">
                <a:solidFill>
                  <a:srgbClr val="FFFF00"/>
                </a:solidFill>
              </a:rPr>
              <a:t>1</a:t>
            </a:r>
            <a:r>
              <a:rPr lang="en-US" altLang="zh-CN">
                <a:solidFill>
                  <a:srgbClr val="FFFF00"/>
                </a:solidFill>
              </a:rPr>
              <a:t>=1.0×10</a:t>
            </a:r>
            <a:r>
              <a:rPr lang="en-US" altLang="zh-CN" baseline="38000">
                <a:solidFill>
                  <a:srgbClr val="FFFF00"/>
                </a:solidFill>
              </a:rPr>
              <a:t>24</a:t>
            </a:r>
            <a:r>
              <a:rPr lang="en-US" altLang="zh-CN">
                <a:solidFill>
                  <a:schemeClr val="bg1"/>
                </a:solidFill>
              </a:rPr>
              <a:t> </a:t>
            </a:r>
            <a:r>
              <a:rPr lang="zh-CN" altLang="en-US">
                <a:solidFill>
                  <a:schemeClr val="bg1"/>
                </a:solidFill>
              </a:rPr>
              <a:t>个氧分子</a:t>
            </a:r>
            <a:r>
              <a:rPr lang="en-US" altLang="zh-CN" i="1">
                <a:solidFill>
                  <a:srgbClr val="FFFF00"/>
                </a:solidFill>
              </a:rPr>
              <a:t>N</a:t>
            </a:r>
            <a:r>
              <a:rPr lang="en-US" altLang="zh-CN" baseline="-25000">
                <a:solidFill>
                  <a:srgbClr val="FFFF00"/>
                </a:solidFill>
              </a:rPr>
              <a:t>2</a:t>
            </a:r>
            <a:r>
              <a:rPr lang="en-US" altLang="zh-CN">
                <a:solidFill>
                  <a:srgbClr val="FFFF00"/>
                </a:solidFill>
              </a:rPr>
              <a:t>=3.0×10</a:t>
            </a:r>
            <a:r>
              <a:rPr lang="en-US" altLang="zh-CN" baseline="38000">
                <a:solidFill>
                  <a:srgbClr val="FFFF00"/>
                </a:solidFill>
              </a:rPr>
              <a:t>24</a:t>
            </a:r>
            <a:r>
              <a:rPr lang="en-US" altLang="zh-CN">
                <a:solidFill>
                  <a:srgbClr val="FFFF00"/>
                </a:solidFill>
              </a:rPr>
              <a:t> </a:t>
            </a:r>
            <a:r>
              <a:rPr lang="zh-CN" altLang="en-US">
                <a:solidFill>
                  <a:schemeClr val="bg1"/>
                </a:solidFill>
              </a:rPr>
              <a:t>个氮分子的混合气体， 混合气体的压强</a:t>
            </a:r>
          </a:p>
          <a:p>
            <a:pPr eaLnBrk="1" hangingPunct="1">
              <a:lnSpc>
                <a:spcPct val="125000"/>
              </a:lnSpc>
            </a:pPr>
            <a:r>
              <a:rPr lang="zh-CN" altLang="en-US" i="1">
                <a:solidFill>
                  <a:schemeClr val="bg1"/>
                </a:solidFill>
              </a:rPr>
              <a:t> </a:t>
            </a:r>
            <a:r>
              <a:rPr lang="en-US" altLang="zh-CN" i="1">
                <a:solidFill>
                  <a:srgbClr val="FFFF00"/>
                </a:solidFill>
              </a:rPr>
              <a:t>p </a:t>
            </a:r>
            <a:r>
              <a:rPr lang="en-US" altLang="zh-CN">
                <a:solidFill>
                  <a:srgbClr val="FFFF00"/>
                </a:solidFill>
              </a:rPr>
              <a:t>=2.58×10</a:t>
            </a:r>
            <a:r>
              <a:rPr lang="en-US" altLang="zh-CN" baseline="30000">
                <a:solidFill>
                  <a:srgbClr val="FFFF00"/>
                </a:solidFill>
              </a:rPr>
              <a:t>4 </a:t>
            </a:r>
            <a:r>
              <a:rPr lang="en-US" altLang="zh-CN">
                <a:solidFill>
                  <a:srgbClr val="FFFF00"/>
                </a:solidFill>
              </a:rPr>
              <a:t>Pa </a:t>
            </a:r>
            <a:r>
              <a:rPr lang="zh-CN" altLang="en-US">
                <a:solidFill>
                  <a:schemeClr val="bg1"/>
                </a:solidFill>
              </a:rPr>
              <a:t>。                                   </a:t>
            </a:r>
          </a:p>
        </p:txBody>
      </p:sp>
      <p:sp>
        <p:nvSpPr>
          <p:cNvPr id="19459" name="Text Box 3">
            <a:extLst>
              <a:ext uri="{FF2B5EF4-FFF2-40B4-BE49-F238E27FC236}">
                <a16:creationId xmlns:a16="http://schemas.microsoft.com/office/drawing/2014/main" id="{75D48DA0-00CC-4955-AC40-4230AEE5B29F}"/>
              </a:ext>
            </a:extLst>
          </p:cNvPr>
          <p:cNvSpPr txBox="1">
            <a:spLocks noChangeArrowheads="1"/>
          </p:cNvSpPr>
          <p:nvPr/>
        </p:nvSpPr>
        <p:spPr bwMode="auto">
          <a:xfrm>
            <a:off x="728663" y="2857500"/>
            <a:ext cx="2843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(1) </a:t>
            </a:r>
            <a:r>
              <a:rPr lang="zh-CN" altLang="en-US">
                <a:solidFill>
                  <a:schemeClr val="bg1"/>
                </a:solidFill>
              </a:rPr>
              <a:t>压强公式</a:t>
            </a:r>
          </a:p>
        </p:txBody>
      </p:sp>
      <p:graphicFrame>
        <p:nvGraphicFramePr>
          <p:cNvPr id="19460" name="Object 4">
            <a:extLst>
              <a:ext uri="{FF2B5EF4-FFF2-40B4-BE49-F238E27FC236}">
                <a16:creationId xmlns:a16="http://schemas.microsoft.com/office/drawing/2014/main" id="{00747960-96E8-4396-A2E8-1FE94C7349BE}"/>
              </a:ext>
            </a:extLst>
          </p:cNvPr>
          <p:cNvGraphicFramePr>
            <a:graphicFrameLocks noChangeAspect="1"/>
          </p:cNvGraphicFramePr>
          <p:nvPr/>
        </p:nvGraphicFramePr>
        <p:xfrm>
          <a:off x="1933575" y="3727450"/>
          <a:ext cx="1101725" cy="823913"/>
        </p:xfrm>
        <a:graphic>
          <a:graphicData uri="http://schemas.openxmlformats.org/presentationml/2006/ole">
            <mc:AlternateContent xmlns:mc="http://schemas.openxmlformats.org/markup-compatibility/2006">
              <mc:Choice xmlns:v="urn:schemas-microsoft-com:vml" Requires="v">
                <p:oleObj spid="_x0000_s386162" name="公式" r:id="rId3" imgW="1066698" imgH="790507" progId="Equation.3">
                  <p:embed/>
                </p:oleObj>
              </mc:Choice>
              <mc:Fallback>
                <p:oleObj name="公式" r:id="rId3" imgW="1066698" imgH="790507" progId="Equation.3">
                  <p:embed/>
                  <p:pic>
                    <p:nvPicPr>
                      <p:cNvPr id="19460" name="Object 4">
                        <a:extLst>
                          <a:ext uri="{FF2B5EF4-FFF2-40B4-BE49-F238E27FC236}">
                            <a16:creationId xmlns:a16="http://schemas.microsoft.com/office/drawing/2014/main" id="{00747960-96E8-4396-A2E8-1FE94C734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3727450"/>
                        <a:ext cx="1101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5">
            <a:extLst>
              <a:ext uri="{FF2B5EF4-FFF2-40B4-BE49-F238E27FC236}">
                <a16:creationId xmlns:a16="http://schemas.microsoft.com/office/drawing/2014/main" id="{CA5F4CA2-C9F7-43AF-88EB-3F33DB5AB58F}"/>
              </a:ext>
            </a:extLst>
          </p:cNvPr>
          <p:cNvSpPr>
            <a:spLocks noChangeArrowheads="1"/>
          </p:cNvSpPr>
          <p:nvPr/>
        </p:nvSpPr>
        <p:spPr bwMode="auto">
          <a:xfrm>
            <a:off x="263525" y="23018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例</a:t>
            </a:r>
          </a:p>
        </p:txBody>
      </p:sp>
      <p:sp>
        <p:nvSpPr>
          <p:cNvPr id="19462" name="Rectangle 6">
            <a:extLst>
              <a:ext uri="{FF2B5EF4-FFF2-40B4-BE49-F238E27FC236}">
                <a16:creationId xmlns:a16="http://schemas.microsoft.com/office/drawing/2014/main" id="{76C11D18-3AAC-4B04-877A-360C2E5716AF}"/>
              </a:ext>
            </a:extLst>
          </p:cNvPr>
          <p:cNvSpPr>
            <a:spLocks noChangeArrowheads="1"/>
          </p:cNvSpPr>
          <p:nvPr/>
        </p:nvSpPr>
        <p:spPr bwMode="auto">
          <a:xfrm>
            <a:off x="250825" y="17700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求</a:t>
            </a:r>
          </a:p>
        </p:txBody>
      </p:sp>
      <p:sp>
        <p:nvSpPr>
          <p:cNvPr id="19463" name="Rectangle 7">
            <a:extLst>
              <a:ext uri="{FF2B5EF4-FFF2-40B4-BE49-F238E27FC236}">
                <a16:creationId xmlns:a16="http://schemas.microsoft.com/office/drawing/2014/main" id="{464E912E-1A0B-4E87-BD8A-C66CF2743B76}"/>
              </a:ext>
            </a:extLst>
          </p:cNvPr>
          <p:cNvSpPr>
            <a:spLocks noChangeArrowheads="1"/>
          </p:cNvSpPr>
          <p:nvPr/>
        </p:nvSpPr>
        <p:spPr bwMode="auto">
          <a:xfrm>
            <a:off x="728663" y="1700213"/>
            <a:ext cx="57007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rPr>
              <a:t>(1) </a:t>
            </a:r>
            <a:r>
              <a:rPr lang="zh-CN" altLang="en-US">
                <a:solidFill>
                  <a:schemeClr val="bg1"/>
                </a:solidFill>
              </a:rPr>
              <a:t>混合气体分子的平均平动动能；  </a:t>
            </a:r>
          </a:p>
          <a:p>
            <a:pPr eaLnBrk="1" hangingPunct="1">
              <a:lnSpc>
                <a:spcPct val="125000"/>
              </a:lnSpc>
            </a:pPr>
            <a:r>
              <a:rPr lang="en-US" altLang="zh-CN">
                <a:solidFill>
                  <a:schemeClr val="bg1"/>
                </a:solidFill>
              </a:rPr>
              <a:t>(2) </a:t>
            </a:r>
            <a:r>
              <a:rPr lang="zh-CN" altLang="en-US">
                <a:solidFill>
                  <a:schemeClr val="bg1"/>
                </a:solidFill>
              </a:rPr>
              <a:t>混合气体的温度</a:t>
            </a:r>
          </a:p>
        </p:txBody>
      </p:sp>
      <p:sp>
        <p:nvSpPr>
          <p:cNvPr id="19464" name="Text Box 8">
            <a:extLst>
              <a:ext uri="{FF2B5EF4-FFF2-40B4-BE49-F238E27FC236}">
                <a16:creationId xmlns:a16="http://schemas.microsoft.com/office/drawing/2014/main" id="{347CF83D-0153-4B08-A438-CFD4EA552C13}"/>
              </a:ext>
            </a:extLst>
          </p:cNvPr>
          <p:cNvSpPr txBox="1">
            <a:spLocks noChangeArrowheads="1"/>
          </p:cNvSpPr>
          <p:nvPr/>
        </p:nvSpPr>
        <p:spPr bwMode="auto">
          <a:xfrm>
            <a:off x="287338" y="2857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解</a:t>
            </a:r>
          </a:p>
        </p:txBody>
      </p:sp>
      <p:graphicFrame>
        <p:nvGraphicFramePr>
          <p:cNvPr id="19465" name="Object 9">
            <a:extLst>
              <a:ext uri="{FF2B5EF4-FFF2-40B4-BE49-F238E27FC236}">
                <a16:creationId xmlns:a16="http://schemas.microsoft.com/office/drawing/2014/main" id="{69B2D28A-297C-4950-9D50-6D2785F04BEC}"/>
              </a:ext>
            </a:extLst>
          </p:cNvPr>
          <p:cNvGraphicFramePr>
            <a:graphicFrameLocks noChangeAspect="1"/>
          </p:cNvGraphicFramePr>
          <p:nvPr/>
        </p:nvGraphicFramePr>
        <p:xfrm>
          <a:off x="3087688" y="3735388"/>
          <a:ext cx="2306637" cy="908050"/>
        </p:xfrm>
        <a:graphic>
          <a:graphicData uri="http://schemas.openxmlformats.org/presentationml/2006/ole">
            <mc:AlternateContent xmlns:mc="http://schemas.openxmlformats.org/markup-compatibility/2006">
              <mc:Choice xmlns:v="urn:schemas-microsoft-com:vml" Requires="v">
                <p:oleObj spid="_x0000_s386163" name="公式" r:id="rId5" imgW="2286000" imgH="876232" progId="Equation.3">
                  <p:embed/>
                </p:oleObj>
              </mc:Choice>
              <mc:Fallback>
                <p:oleObj name="公式" r:id="rId5" imgW="2286000" imgH="876232" progId="Equation.3">
                  <p:embed/>
                  <p:pic>
                    <p:nvPicPr>
                      <p:cNvPr id="19465" name="Object 9">
                        <a:extLst>
                          <a:ext uri="{FF2B5EF4-FFF2-40B4-BE49-F238E27FC236}">
                            <a16:creationId xmlns:a16="http://schemas.microsoft.com/office/drawing/2014/main" id="{69B2D28A-297C-4950-9D50-6D2785F04B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7688" y="3735388"/>
                        <a:ext cx="230663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10">
            <a:extLst>
              <a:ext uri="{FF2B5EF4-FFF2-40B4-BE49-F238E27FC236}">
                <a16:creationId xmlns:a16="http://schemas.microsoft.com/office/drawing/2014/main" id="{CC674EC7-6AF9-41BF-8BF6-B9CFB228C010}"/>
              </a:ext>
            </a:extLst>
          </p:cNvPr>
          <p:cNvGraphicFramePr>
            <a:graphicFrameLocks noChangeAspect="1"/>
          </p:cNvGraphicFramePr>
          <p:nvPr/>
        </p:nvGraphicFramePr>
        <p:xfrm>
          <a:off x="5465763" y="3884613"/>
          <a:ext cx="2058987" cy="471487"/>
        </p:xfrm>
        <a:graphic>
          <a:graphicData uri="http://schemas.openxmlformats.org/presentationml/2006/ole">
            <mc:AlternateContent xmlns:mc="http://schemas.openxmlformats.org/markup-compatibility/2006">
              <mc:Choice xmlns:v="urn:schemas-microsoft-com:vml" Requires="v">
                <p:oleObj spid="_x0000_s386164" name="公式" r:id="rId7" imgW="2019325" imgH="428625" progId="Equation.3">
                  <p:embed/>
                </p:oleObj>
              </mc:Choice>
              <mc:Fallback>
                <p:oleObj name="公式" r:id="rId7" imgW="2019325" imgH="428625" progId="Equation.3">
                  <p:embed/>
                  <p:pic>
                    <p:nvPicPr>
                      <p:cNvPr id="19466" name="Object 10">
                        <a:extLst>
                          <a:ext uri="{FF2B5EF4-FFF2-40B4-BE49-F238E27FC236}">
                            <a16:creationId xmlns:a16="http://schemas.microsoft.com/office/drawing/2014/main" id="{CC674EC7-6AF9-41BF-8BF6-B9CFB228C0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5763" y="3884613"/>
                        <a:ext cx="20589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Text Box 11">
            <a:extLst>
              <a:ext uri="{FF2B5EF4-FFF2-40B4-BE49-F238E27FC236}">
                <a16:creationId xmlns:a16="http://schemas.microsoft.com/office/drawing/2014/main" id="{75CEF875-285A-4AF8-A4C7-473EAD9FCB3F}"/>
              </a:ext>
            </a:extLst>
          </p:cNvPr>
          <p:cNvSpPr txBox="1">
            <a:spLocks noChangeArrowheads="1"/>
          </p:cNvSpPr>
          <p:nvPr/>
        </p:nvSpPr>
        <p:spPr bwMode="auto">
          <a:xfrm>
            <a:off x="728663" y="4829175"/>
            <a:ext cx="4389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(2) </a:t>
            </a:r>
            <a:r>
              <a:rPr lang="zh-CN" altLang="en-US">
                <a:solidFill>
                  <a:schemeClr val="bg1"/>
                </a:solidFill>
              </a:rPr>
              <a:t>理想气体的状态方程</a:t>
            </a:r>
          </a:p>
        </p:txBody>
      </p:sp>
      <p:graphicFrame>
        <p:nvGraphicFramePr>
          <p:cNvPr id="19468" name="Object 12">
            <a:extLst>
              <a:ext uri="{FF2B5EF4-FFF2-40B4-BE49-F238E27FC236}">
                <a16:creationId xmlns:a16="http://schemas.microsoft.com/office/drawing/2014/main" id="{8FDD4453-DAD5-4633-85CF-710582EE4DD4}"/>
              </a:ext>
            </a:extLst>
          </p:cNvPr>
          <p:cNvGraphicFramePr>
            <a:graphicFrameLocks noChangeAspect="1"/>
          </p:cNvGraphicFramePr>
          <p:nvPr/>
        </p:nvGraphicFramePr>
        <p:xfrm>
          <a:off x="2047875" y="5394325"/>
          <a:ext cx="3086100" cy="1320800"/>
        </p:xfrm>
        <a:graphic>
          <a:graphicData uri="http://schemas.openxmlformats.org/presentationml/2006/ole">
            <mc:AlternateContent xmlns:mc="http://schemas.openxmlformats.org/markup-compatibility/2006">
              <mc:Choice xmlns:v="urn:schemas-microsoft-com:vml" Requires="v">
                <p:oleObj spid="_x0000_s386165" name="公式" r:id="rId9" imgW="3048102" imgH="1285875" progId="Equation.3">
                  <p:embed/>
                </p:oleObj>
              </mc:Choice>
              <mc:Fallback>
                <p:oleObj name="公式" r:id="rId9" imgW="3048102" imgH="1285875" progId="Equation.3">
                  <p:embed/>
                  <p:pic>
                    <p:nvPicPr>
                      <p:cNvPr id="19468" name="Object 12">
                        <a:extLst>
                          <a:ext uri="{FF2B5EF4-FFF2-40B4-BE49-F238E27FC236}">
                            <a16:creationId xmlns:a16="http://schemas.microsoft.com/office/drawing/2014/main" id="{8FDD4453-DAD5-4633-85CF-710582EE4D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7875" y="5394325"/>
                        <a:ext cx="30861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13">
            <a:extLst>
              <a:ext uri="{FF2B5EF4-FFF2-40B4-BE49-F238E27FC236}">
                <a16:creationId xmlns:a16="http://schemas.microsoft.com/office/drawing/2014/main" id="{47110B0D-E83F-4A6E-AEEB-E33505009592}"/>
              </a:ext>
            </a:extLst>
          </p:cNvPr>
          <p:cNvGraphicFramePr>
            <a:graphicFrameLocks noChangeAspect="1"/>
          </p:cNvGraphicFramePr>
          <p:nvPr/>
        </p:nvGraphicFramePr>
        <p:xfrm>
          <a:off x="5286375" y="5643563"/>
          <a:ext cx="1155700" cy="393700"/>
        </p:xfrm>
        <a:graphic>
          <a:graphicData uri="http://schemas.openxmlformats.org/presentationml/2006/ole">
            <mc:AlternateContent xmlns:mc="http://schemas.openxmlformats.org/markup-compatibility/2006">
              <mc:Choice xmlns:v="urn:schemas-microsoft-com:vml" Requires="v">
                <p:oleObj spid="_x0000_s386166" name="公式" r:id="rId11" imgW="1114406" imgH="352391" progId="Equation.3">
                  <p:embed/>
                </p:oleObj>
              </mc:Choice>
              <mc:Fallback>
                <p:oleObj name="公式" r:id="rId11" imgW="1114406" imgH="352391" progId="Equation.3">
                  <p:embed/>
                  <p:pic>
                    <p:nvPicPr>
                      <p:cNvPr id="19469" name="Object 13">
                        <a:extLst>
                          <a:ext uri="{FF2B5EF4-FFF2-40B4-BE49-F238E27FC236}">
                            <a16:creationId xmlns:a16="http://schemas.microsoft.com/office/drawing/2014/main" id="{47110B0D-E83F-4A6E-AEEB-E335050095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375" y="5643563"/>
                        <a:ext cx="1155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6" name="灯片编号占位符 1">
            <a:extLst>
              <a:ext uri="{FF2B5EF4-FFF2-40B4-BE49-F238E27FC236}">
                <a16:creationId xmlns:a16="http://schemas.microsoft.com/office/drawing/2014/main" id="{D361DA2B-4529-4506-A621-48DDE81A50F4}"/>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02B7C41-47CE-44A8-8ECE-82F083FA3531}" type="slidenum">
              <a:rPr lang="en-US" altLang="zh-CN" b="0">
                <a:solidFill>
                  <a:srgbClr val="FF00FF"/>
                </a:solidFill>
              </a:rPr>
              <a:pPr eaLnBrk="1" hangingPunct="1"/>
              <a:t>11</a:t>
            </a:fld>
            <a:r>
              <a:rPr lang="en-US" altLang="zh-CN" b="0">
                <a:solidFill>
                  <a:srgbClr val="FF00FF"/>
                </a:solidFill>
              </a:rPr>
              <a:t>/28</a:t>
            </a:r>
          </a:p>
        </p:txBody>
      </p:sp>
      <p:graphicFrame>
        <p:nvGraphicFramePr>
          <p:cNvPr id="18443" name="Object 11">
            <a:extLst>
              <a:ext uri="{FF2B5EF4-FFF2-40B4-BE49-F238E27FC236}">
                <a16:creationId xmlns:a16="http://schemas.microsoft.com/office/drawing/2014/main" id="{5D5A4BF0-1B3E-48E6-9E0E-8B1A3E6E2A54}"/>
              </a:ext>
            </a:extLst>
          </p:cNvPr>
          <p:cNvGraphicFramePr>
            <a:graphicFrameLocks noChangeAspect="1"/>
          </p:cNvGraphicFramePr>
          <p:nvPr/>
        </p:nvGraphicFramePr>
        <p:xfrm>
          <a:off x="2928938" y="2643188"/>
          <a:ext cx="1296987" cy="857250"/>
        </p:xfrm>
        <a:graphic>
          <a:graphicData uri="http://schemas.openxmlformats.org/presentationml/2006/ole">
            <mc:AlternateContent xmlns:mc="http://schemas.openxmlformats.org/markup-compatibility/2006">
              <mc:Choice xmlns:v="urn:schemas-microsoft-com:vml" Requires="v">
                <p:oleObj spid="_x0000_s386167" name="公式" r:id="rId13" imgW="1228782" imgH="790507" progId="Equation.3">
                  <p:embed/>
                </p:oleObj>
              </mc:Choice>
              <mc:Fallback>
                <p:oleObj name="公式" r:id="rId13" imgW="1228782" imgH="790507" progId="Equation.3">
                  <p:embed/>
                  <p:pic>
                    <p:nvPicPr>
                      <p:cNvPr id="18443" name="Object 11">
                        <a:extLst>
                          <a:ext uri="{FF2B5EF4-FFF2-40B4-BE49-F238E27FC236}">
                            <a16:creationId xmlns:a16="http://schemas.microsoft.com/office/drawing/2014/main" id="{5D5A4BF0-1B3E-48E6-9E0E-8B1A3E6E2A5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8938" y="2643188"/>
                        <a:ext cx="129698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49164" name="Object 16">
            <a:extLst>
              <a:ext uri="{FF2B5EF4-FFF2-40B4-BE49-F238E27FC236}">
                <a16:creationId xmlns:a16="http://schemas.microsoft.com/office/drawing/2014/main" id="{2C1CEF9B-DF49-4815-BDE9-E5EAE9A88595}"/>
              </a:ext>
            </a:extLst>
          </p:cNvPr>
          <p:cNvGraphicFramePr>
            <a:graphicFrameLocks noChangeAspect="1"/>
          </p:cNvGraphicFramePr>
          <p:nvPr/>
        </p:nvGraphicFramePr>
        <p:xfrm>
          <a:off x="4356100" y="4797425"/>
          <a:ext cx="1287463" cy="488950"/>
        </p:xfrm>
        <a:graphic>
          <a:graphicData uri="http://schemas.openxmlformats.org/presentationml/2006/ole">
            <mc:AlternateContent xmlns:mc="http://schemas.openxmlformats.org/markup-compatibility/2006">
              <mc:Choice xmlns:v="urn:schemas-microsoft-com:vml" Requires="v">
                <p:oleObj spid="_x0000_s386168" name="公式" r:id="rId15" imgW="504908" imgH="161959" progId="Equation.3">
                  <p:embed/>
                </p:oleObj>
              </mc:Choice>
              <mc:Fallback>
                <p:oleObj name="公式" r:id="rId15" imgW="504908" imgH="161959" progId="Equation.3">
                  <p:embed/>
                  <p:pic>
                    <p:nvPicPr>
                      <p:cNvPr id="49164" name="Object 16">
                        <a:extLst>
                          <a:ext uri="{FF2B5EF4-FFF2-40B4-BE49-F238E27FC236}">
                            <a16:creationId xmlns:a16="http://schemas.microsoft.com/office/drawing/2014/main" id="{2C1CEF9B-DF49-4815-BDE9-E5EAE9A8859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6100" y="4797425"/>
                        <a:ext cx="12874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dissolve">
                                      <p:cBhvr>
                                        <p:cTn id="7" dur="500"/>
                                        <p:tgtEl>
                                          <p:spTgt spid="1946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58"/>
                                        </p:tgtEl>
                                        <p:attrNameLst>
                                          <p:attrName>style.visibility</p:attrName>
                                        </p:attrNameLst>
                                      </p:cBhvr>
                                      <p:to>
                                        <p:strVal val="visible"/>
                                      </p:to>
                                    </p:set>
                                    <p:animEffect transition="in" filter="dissolve">
                                      <p:cBhvr>
                                        <p:cTn id="10" dur="500"/>
                                        <p:tgtEl>
                                          <p:spTgt spid="1945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462"/>
                                        </p:tgtEl>
                                        <p:attrNameLst>
                                          <p:attrName>style.visibility</p:attrName>
                                        </p:attrNameLst>
                                      </p:cBhvr>
                                      <p:to>
                                        <p:strVal val="visible"/>
                                      </p:to>
                                    </p:set>
                                    <p:animEffect transition="in" filter="dissolve">
                                      <p:cBhvr>
                                        <p:cTn id="13" dur="500"/>
                                        <p:tgtEl>
                                          <p:spTgt spid="1946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463"/>
                                        </p:tgtEl>
                                        <p:attrNameLst>
                                          <p:attrName>style.visibility</p:attrName>
                                        </p:attrNameLst>
                                      </p:cBhvr>
                                      <p:to>
                                        <p:strVal val="visible"/>
                                      </p:to>
                                    </p:set>
                                    <p:animEffect transition="in" filter="dissolve">
                                      <p:cBhvr>
                                        <p:cTn id="16" dur="500"/>
                                        <p:tgtEl>
                                          <p:spTgt spid="194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464"/>
                                        </p:tgtEl>
                                        <p:attrNameLst>
                                          <p:attrName>style.visibility</p:attrName>
                                        </p:attrNameLst>
                                      </p:cBhvr>
                                      <p:to>
                                        <p:strVal val="visible"/>
                                      </p:to>
                                    </p:set>
                                    <p:animEffect transition="in" filter="wipe(left)">
                                      <p:cBhvr>
                                        <p:cTn id="21" dur="500"/>
                                        <p:tgtEl>
                                          <p:spTgt spid="194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459"/>
                                        </p:tgtEl>
                                        <p:attrNameLst>
                                          <p:attrName>style.visibility</p:attrName>
                                        </p:attrNameLst>
                                      </p:cBhvr>
                                      <p:to>
                                        <p:strVal val="visible"/>
                                      </p:to>
                                    </p:set>
                                    <p:animEffect transition="in" filter="wipe(left)">
                                      <p:cBhvr>
                                        <p:cTn id="26" dur="500"/>
                                        <p:tgtEl>
                                          <p:spTgt spid="19459"/>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8443"/>
                                        </p:tgtEl>
                                        <p:attrNameLst>
                                          <p:attrName>style.visibility</p:attrName>
                                        </p:attrNameLst>
                                      </p:cBhvr>
                                      <p:to>
                                        <p:strVal val="visible"/>
                                      </p:to>
                                    </p:set>
                                    <p:animEffect transition="in" filter="wipe(left)">
                                      <p:cBhvr>
                                        <p:cTn id="30" dur="500"/>
                                        <p:tgtEl>
                                          <p:spTgt spid="184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9460"/>
                                        </p:tgtEl>
                                        <p:attrNameLst>
                                          <p:attrName>style.visibility</p:attrName>
                                        </p:attrNameLst>
                                      </p:cBhvr>
                                      <p:to>
                                        <p:strVal val="visible"/>
                                      </p:to>
                                    </p:set>
                                    <p:animEffect transition="in" filter="wipe(left)">
                                      <p:cBhvr>
                                        <p:cTn id="35" dur="500"/>
                                        <p:tgtEl>
                                          <p:spTgt spid="194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9465"/>
                                        </p:tgtEl>
                                        <p:attrNameLst>
                                          <p:attrName>style.visibility</p:attrName>
                                        </p:attrNameLst>
                                      </p:cBhvr>
                                      <p:to>
                                        <p:strVal val="visible"/>
                                      </p:to>
                                    </p:set>
                                    <p:animEffect transition="in" filter="wipe(left)">
                                      <p:cBhvr>
                                        <p:cTn id="40" dur="500"/>
                                        <p:tgtEl>
                                          <p:spTgt spid="1946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9466"/>
                                        </p:tgtEl>
                                        <p:attrNameLst>
                                          <p:attrName>style.visibility</p:attrName>
                                        </p:attrNameLst>
                                      </p:cBhvr>
                                      <p:to>
                                        <p:strVal val="visible"/>
                                      </p:to>
                                    </p:set>
                                    <p:animEffect transition="in" filter="wipe(left)">
                                      <p:cBhvr>
                                        <p:cTn id="45" dur="500"/>
                                        <p:tgtEl>
                                          <p:spTgt spid="194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9467"/>
                                        </p:tgtEl>
                                        <p:attrNameLst>
                                          <p:attrName>style.visibility</p:attrName>
                                        </p:attrNameLst>
                                      </p:cBhvr>
                                      <p:to>
                                        <p:strVal val="visible"/>
                                      </p:to>
                                    </p:set>
                                    <p:animEffect transition="in" filter="wipe(left)">
                                      <p:cBhvr>
                                        <p:cTn id="50" dur="500"/>
                                        <p:tgtEl>
                                          <p:spTgt spid="19467"/>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49164"/>
                                        </p:tgtEl>
                                        <p:attrNameLst>
                                          <p:attrName>style.visibility</p:attrName>
                                        </p:attrNameLst>
                                      </p:cBhvr>
                                      <p:to>
                                        <p:strVal val="visible"/>
                                      </p:to>
                                    </p:set>
                                    <p:animEffect transition="in" filter="wipe(left)">
                                      <p:cBhvr>
                                        <p:cTn id="54" dur="500"/>
                                        <p:tgtEl>
                                          <p:spTgt spid="4916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9468"/>
                                        </p:tgtEl>
                                        <p:attrNameLst>
                                          <p:attrName>style.visibility</p:attrName>
                                        </p:attrNameLst>
                                      </p:cBhvr>
                                      <p:to>
                                        <p:strVal val="visible"/>
                                      </p:to>
                                    </p:set>
                                    <p:animEffect transition="in" filter="wipe(left)">
                                      <p:cBhvr>
                                        <p:cTn id="59" dur="500"/>
                                        <p:tgtEl>
                                          <p:spTgt spid="1946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9469"/>
                                        </p:tgtEl>
                                        <p:attrNameLst>
                                          <p:attrName>style.visibility</p:attrName>
                                        </p:attrNameLst>
                                      </p:cBhvr>
                                      <p:to>
                                        <p:strVal val="visible"/>
                                      </p:to>
                                    </p:set>
                                    <p:animEffect transition="in" filter="wipe(left)">
                                      <p:cBhvr>
                                        <p:cTn id="64"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461" grpId="0"/>
      <p:bldP spid="19462" grpId="0"/>
      <p:bldP spid="19463" grpId="0"/>
      <p:bldP spid="19464" grpId="0"/>
      <p:bldP spid="1946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53FFD048-7A91-4CC2-9EFF-28CD3B77095E}"/>
              </a:ext>
            </a:extLst>
          </p:cNvPr>
          <p:cNvSpPr txBox="1">
            <a:spLocks noChangeArrowheads="1"/>
          </p:cNvSpPr>
          <p:nvPr/>
        </p:nvSpPr>
        <p:spPr bwMode="auto">
          <a:xfrm>
            <a:off x="179388" y="822325"/>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一</a:t>
            </a:r>
            <a:r>
              <a:rPr lang="en-US" altLang="zh-CN" sz="2800">
                <a:solidFill>
                  <a:srgbClr val="FFFF00"/>
                </a:solidFill>
              </a:rPr>
              <a:t>. </a:t>
            </a:r>
            <a:r>
              <a:rPr lang="zh-CN" altLang="en-US" sz="2800">
                <a:solidFill>
                  <a:srgbClr val="FFFF00"/>
                </a:solidFill>
              </a:rPr>
              <a:t>分布的概念</a:t>
            </a:r>
          </a:p>
        </p:txBody>
      </p:sp>
      <p:sp>
        <p:nvSpPr>
          <p:cNvPr id="25603" name="Text Box 3">
            <a:extLst>
              <a:ext uri="{FF2B5EF4-FFF2-40B4-BE49-F238E27FC236}">
                <a16:creationId xmlns:a16="http://schemas.microsoft.com/office/drawing/2014/main" id="{58267A5C-3A1F-4F2F-98E1-40ADCB1E52C8}"/>
              </a:ext>
            </a:extLst>
          </p:cNvPr>
          <p:cNvSpPr txBox="1">
            <a:spLocks noChangeArrowheads="1"/>
          </p:cNvSpPr>
          <p:nvPr/>
        </p:nvSpPr>
        <p:spPr bwMode="auto">
          <a:xfrm>
            <a:off x="984250" y="1820863"/>
            <a:ext cx="76914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气体系统是由大量分子组成， 而各分子的速率通过碰撞不断地改变， 不可能逐个加以描述；</a:t>
            </a:r>
            <a:r>
              <a:rPr lang="zh-CN" altLang="en-US">
                <a:solidFill>
                  <a:srgbClr val="FFFF00"/>
                </a:solidFill>
              </a:rPr>
              <a:t>集体行为：</a:t>
            </a:r>
            <a:r>
              <a:rPr lang="zh-CN" altLang="en-US">
                <a:solidFill>
                  <a:schemeClr val="bg1"/>
                </a:solidFill>
              </a:rPr>
              <a:t>给出分子在各种状态下的分布。</a:t>
            </a:r>
          </a:p>
        </p:txBody>
      </p:sp>
      <p:sp>
        <p:nvSpPr>
          <p:cNvPr id="25604" name="Rectangle 4">
            <a:extLst>
              <a:ext uri="{FF2B5EF4-FFF2-40B4-BE49-F238E27FC236}">
                <a16:creationId xmlns:a16="http://schemas.microsoft.com/office/drawing/2014/main" id="{7607D08C-F555-48D6-9943-7B15465FF990}"/>
              </a:ext>
            </a:extLst>
          </p:cNvPr>
          <p:cNvSpPr>
            <a:spLocks noChangeArrowheads="1"/>
          </p:cNvSpPr>
          <p:nvPr/>
        </p:nvSpPr>
        <p:spPr bwMode="auto">
          <a:xfrm>
            <a:off x="684213" y="1173163"/>
            <a:ext cx="35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5400">
                <a:solidFill>
                  <a:srgbClr val="66FFFF"/>
                </a:solidFill>
              </a:rPr>
              <a:t>·</a:t>
            </a:r>
          </a:p>
        </p:txBody>
      </p:sp>
      <p:sp>
        <p:nvSpPr>
          <p:cNvPr id="25605" name="Text Box 5">
            <a:extLst>
              <a:ext uri="{FF2B5EF4-FFF2-40B4-BE49-F238E27FC236}">
                <a16:creationId xmlns:a16="http://schemas.microsoft.com/office/drawing/2014/main" id="{F52C15E5-3B36-4D61-A17A-3762C2D1EB62}"/>
              </a:ext>
            </a:extLst>
          </p:cNvPr>
          <p:cNvSpPr txBox="1">
            <a:spLocks noChangeArrowheads="1"/>
          </p:cNvSpPr>
          <p:nvPr/>
        </p:nvSpPr>
        <p:spPr bwMode="auto">
          <a:xfrm>
            <a:off x="971550" y="1389063"/>
            <a:ext cx="1731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问题的提出</a:t>
            </a:r>
          </a:p>
        </p:txBody>
      </p:sp>
      <p:sp>
        <p:nvSpPr>
          <p:cNvPr id="25606" name="Rectangle 6">
            <a:extLst>
              <a:ext uri="{FF2B5EF4-FFF2-40B4-BE49-F238E27FC236}">
                <a16:creationId xmlns:a16="http://schemas.microsoft.com/office/drawing/2014/main" id="{2D0DA2C6-12E1-4157-8B7B-326E73E03ED1}"/>
              </a:ext>
            </a:extLst>
          </p:cNvPr>
          <p:cNvSpPr>
            <a:spLocks noChangeArrowheads="1"/>
          </p:cNvSpPr>
          <p:nvPr/>
        </p:nvSpPr>
        <p:spPr bwMode="auto">
          <a:xfrm>
            <a:off x="684213" y="3090863"/>
            <a:ext cx="35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5400">
                <a:solidFill>
                  <a:srgbClr val="66FFFF"/>
                </a:solidFill>
              </a:rPr>
              <a:t>·</a:t>
            </a:r>
          </a:p>
        </p:txBody>
      </p:sp>
      <p:sp>
        <p:nvSpPr>
          <p:cNvPr id="25607" name="Text Box 7">
            <a:extLst>
              <a:ext uri="{FF2B5EF4-FFF2-40B4-BE49-F238E27FC236}">
                <a16:creationId xmlns:a16="http://schemas.microsoft.com/office/drawing/2014/main" id="{C8ECF058-E497-41E0-9485-1039E27B982D}"/>
              </a:ext>
            </a:extLst>
          </p:cNvPr>
          <p:cNvSpPr txBox="1">
            <a:spLocks noChangeArrowheads="1"/>
          </p:cNvSpPr>
          <p:nvPr/>
        </p:nvSpPr>
        <p:spPr bwMode="auto">
          <a:xfrm>
            <a:off x="971550" y="3306763"/>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分布的概念</a:t>
            </a:r>
          </a:p>
        </p:txBody>
      </p:sp>
      <p:sp>
        <p:nvSpPr>
          <p:cNvPr id="25608" name="Text Box 8">
            <a:extLst>
              <a:ext uri="{FF2B5EF4-FFF2-40B4-BE49-F238E27FC236}">
                <a16:creationId xmlns:a16="http://schemas.microsoft.com/office/drawing/2014/main" id="{D9AD9829-8BD7-43DB-A5E5-C633DB9ED6C5}"/>
              </a:ext>
            </a:extLst>
          </p:cNvPr>
          <p:cNvSpPr txBox="1">
            <a:spLocks noChangeArrowheads="1"/>
          </p:cNvSpPr>
          <p:nvPr/>
        </p:nvSpPr>
        <p:spPr bwMode="auto">
          <a:xfrm>
            <a:off x="971550" y="3744913"/>
            <a:ext cx="531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rPr>
              <a:t>例如：交大学生人数按年龄的分布</a:t>
            </a:r>
          </a:p>
        </p:txBody>
      </p:sp>
      <p:graphicFrame>
        <p:nvGraphicFramePr>
          <p:cNvPr id="25609" name="Group 9">
            <a:extLst>
              <a:ext uri="{FF2B5EF4-FFF2-40B4-BE49-F238E27FC236}">
                <a16:creationId xmlns:a16="http://schemas.microsoft.com/office/drawing/2014/main" id="{2088047C-4E63-44A1-8F69-B85A9858EBFE}"/>
              </a:ext>
            </a:extLst>
          </p:cNvPr>
          <p:cNvGraphicFramePr>
            <a:graphicFrameLocks noGrp="1"/>
          </p:cNvGraphicFramePr>
          <p:nvPr/>
        </p:nvGraphicFramePr>
        <p:xfrm>
          <a:off x="1084263" y="4292600"/>
          <a:ext cx="7273925" cy="2136888"/>
        </p:xfrm>
        <a:graphic>
          <a:graphicData uri="http://schemas.openxmlformats.org/drawingml/2006/table">
            <a:tbl>
              <a:tblPr/>
              <a:tblGrid>
                <a:gridCol w="1630362">
                  <a:extLst>
                    <a:ext uri="{9D8B030D-6E8A-4147-A177-3AD203B41FA5}">
                      <a16:colId xmlns:a16="http://schemas.microsoft.com/office/drawing/2014/main" val="863262520"/>
                    </a:ext>
                  </a:extLst>
                </a:gridCol>
                <a:gridCol w="1428750">
                  <a:extLst>
                    <a:ext uri="{9D8B030D-6E8A-4147-A177-3AD203B41FA5}">
                      <a16:colId xmlns:a16="http://schemas.microsoft.com/office/drawing/2014/main" val="1423144299"/>
                    </a:ext>
                  </a:extLst>
                </a:gridCol>
                <a:gridCol w="1411288">
                  <a:extLst>
                    <a:ext uri="{9D8B030D-6E8A-4147-A177-3AD203B41FA5}">
                      <a16:colId xmlns:a16="http://schemas.microsoft.com/office/drawing/2014/main" val="3100833908"/>
                    </a:ext>
                  </a:extLst>
                </a:gridCol>
                <a:gridCol w="1401762">
                  <a:extLst>
                    <a:ext uri="{9D8B030D-6E8A-4147-A177-3AD203B41FA5}">
                      <a16:colId xmlns:a16="http://schemas.microsoft.com/office/drawing/2014/main" val="85544903"/>
                    </a:ext>
                  </a:extLst>
                </a:gridCol>
                <a:gridCol w="1401763">
                  <a:extLst>
                    <a:ext uri="{9D8B030D-6E8A-4147-A177-3AD203B41FA5}">
                      <a16:colId xmlns:a16="http://schemas.microsoft.com/office/drawing/2014/main" val="1952691046"/>
                    </a:ext>
                  </a:extLst>
                </a:gridCol>
              </a:tblGrid>
              <a:tr h="5397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楷体_GB2312" pitchFamily="49" charset="-122"/>
                        </a:rPr>
                        <a:t>   </a:t>
                      </a:r>
                      <a:r>
                        <a:rPr kumimoji="0" lang="zh-CN" altLang="en-US" sz="2000" b="1" i="0" u="none" strike="noStrike" cap="none" normalizeH="0" baseline="0">
                          <a:ln>
                            <a:noFill/>
                          </a:ln>
                          <a:solidFill>
                            <a:schemeClr val="bg1"/>
                          </a:solidFill>
                          <a:effectLst/>
                          <a:latin typeface="Times New Roman" panose="02020603050405020304" pitchFamily="18" charset="0"/>
                          <a:ea typeface="楷体_GB2312" pitchFamily="49" charset="-122"/>
                        </a:rPr>
                        <a:t>年龄区间</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15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~15+1</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17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~17+1</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19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~19+1</a:t>
                      </a:r>
                      <a:endPar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21</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~21+1</a:t>
                      </a:r>
                      <a:endPar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658201447"/>
                  </a:ext>
                </a:extLst>
              </a:tr>
              <a:tr h="762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CC00"/>
                          </a:solidFill>
                          <a:effectLst/>
                          <a:latin typeface="楷体_GB2312" pitchFamily="49" charset="-122"/>
                          <a:ea typeface="楷体_GB2312" pitchFamily="49" charset="-122"/>
                        </a:rPr>
                        <a:t> </a:t>
                      </a:r>
                      <a:r>
                        <a:rPr kumimoji="0" lang="zh-CN" altLang="en-US" sz="2000" b="1" i="0" u="none" strike="noStrike" cap="none" normalizeH="0" baseline="0">
                          <a:ln>
                            <a:noFill/>
                          </a:ln>
                          <a:solidFill>
                            <a:srgbClr val="FFCC00"/>
                          </a:solidFill>
                          <a:effectLst/>
                          <a:latin typeface="楷体_GB2312" pitchFamily="49" charset="-122"/>
                          <a:ea typeface="楷体_GB2312" pitchFamily="49" charset="-122"/>
                        </a:rPr>
                        <a:t>人数按年龄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FFCC00"/>
                          </a:solidFill>
                          <a:effectLst/>
                          <a:latin typeface="楷体_GB2312" pitchFamily="49" charset="-122"/>
                          <a:ea typeface="楷体_GB2312" pitchFamily="49" charset="-122"/>
                        </a:rPr>
                        <a:t>   的分布</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2000</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3000</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4000</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rPr>
                        <a:t>1000</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431952623"/>
                  </a:ext>
                </a:extLst>
              </a:tr>
              <a:tr h="8350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CC00"/>
                          </a:solidFill>
                          <a:effectLst/>
                          <a:latin typeface="楷体_GB2312" pitchFamily="49" charset="-122"/>
                          <a:ea typeface="楷体_GB2312" pitchFamily="49" charset="-122"/>
                        </a:rPr>
                        <a:t> </a:t>
                      </a:r>
                      <a:r>
                        <a:rPr kumimoji="0" lang="zh-CN" altLang="en-US" sz="2000" b="1" i="0" u="none" strike="noStrike" cap="none" normalizeH="0" baseline="0">
                          <a:ln>
                            <a:noFill/>
                          </a:ln>
                          <a:solidFill>
                            <a:srgbClr val="99CCFF"/>
                          </a:solidFill>
                          <a:effectLst/>
                          <a:latin typeface="楷体_GB2312" pitchFamily="49" charset="-122"/>
                          <a:ea typeface="楷体_GB2312" pitchFamily="49" charset="-122"/>
                        </a:rPr>
                        <a:t>人数比率按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99CCFF"/>
                          </a:solidFill>
                          <a:effectLst/>
                          <a:latin typeface="楷体_GB2312" pitchFamily="49" charset="-122"/>
                          <a:ea typeface="楷体_GB2312" pitchFamily="49" charset="-122"/>
                        </a:rPr>
                        <a:t> 年龄的分布</a:t>
                      </a:r>
                      <a:r>
                        <a:rPr kumimoji="0" lang="zh-CN" altLang="en-US" sz="2400" b="1" i="0" u="none" strike="noStrike" cap="none" normalizeH="0" baseline="0">
                          <a:ln>
                            <a:noFill/>
                          </a:ln>
                          <a:solidFill>
                            <a:srgbClr val="CCECFF"/>
                          </a:solidFill>
                          <a:effectLst/>
                          <a:latin typeface="Times New Roman" panose="02020603050405020304" pitchFamily="18" charset="0"/>
                          <a:ea typeface="楷体_GB2312" pitchFamily="49" charset="-122"/>
                        </a:rPr>
                        <a:t>   </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FF99"/>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rPr>
                        <a:t>20</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CCECFF"/>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rPr>
                        <a:t>30</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CCECFF"/>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rPr>
                        <a:t>40</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CCECFF"/>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rPr>
                        <a:t>10</a:t>
                      </a:r>
                      <a:r>
                        <a:rPr kumimoji="0" lang="en-US" altLang="zh-CN" sz="2000" b="1" i="0" u="none" strike="noStrike" cap="none" normalizeH="0" baseline="0">
                          <a:ln>
                            <a:noFill/>
                          </a:ln>
                          <a:solidFill>
                            <a:srgbClr val="99CCFF"/>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3" marB="45713"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1359886994"/>
                  </a:ext>
                </a:extLst>
              </a:tr>
            </a:tbl>
          </a:graphicData>
        </a:graphic>
      </p:graphicFrame>
      <p:sp>
        <p:nvSpPr>
          <p:cNvPr id="25635" name="Text Box 35">
            <a:extLst>
              <a:ext uri="{FF2B5EF4-FFF2-40B4-BE49-F238E27FC236}">
                <a16:creationId xmlns:a16="http://schemas.microsoft.com/office/drawing/2014/main" id="{228F176D-067F-4B3F-886B-E0E90ADC6D6D}"/>
              </a:ext>
            </a:extLst>
          </p:cNvPr>
          <p:cNvSpPr txBox="1">
            <a:spLocks noChangeArrowheads="1"/>
          </p:cNvSpPr>
          <p:nvPr/>
        </p:nvSpPr>
        <p:spPr bwMode="auto">
          <a:xfrm>
            <a:off x="1981200" y="261938"/>
            <a:ext cx="5603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FF00"/>
                </a:solidFill>
                <a:latin typeface="宋体" panose="02010600030101010101" pitchFamily="2" charset="-122"/>
                <a:ea typeface="SimHei" panose="02010609060101010101" pitchFamily="49" charset="-122"/>
              </a:rPr>
              <a:t>§</a:t>
            </a:r>
            <a:r>
              <a:rPr lang="en-US" altLang="zh-CN" sz="3200">
                <a:solidFill>
                  <a:srgbClr val="00FF00"/>
                </a:solidFill>
                <a:ea typeface="SimHei" panose="02010609060101010101" pitchFamily="49" charset="-122"/>
              </a:rPr>
              <a:t>12.5  </a:t>
            </a:r>
            <a:r>
              <a:rPr lang="zh-CN" altLang="en-US" sz="3200">
                <a:solidFill>
                  <a:srgbClr val="00FF00"/>
                </a:solidFill>
                <a:ea typeface="SimHei" panose="02010609060101010101" pitchFamily="49" charset="-122"/>
              </a:rPr>
              <a:t>麦克斯韦速率分布定律</a:t>
            </a:r>
            <a:endParaRPr lang="zh-CN" altLang="en-US"/>
          </a:p>
        </p:txBody>
      </p:sp>
      <p:sp>
        <p:nvSpPr>
          <p:cNvPr id="19492" name="灯片编号占位符 1">
            <a:extLst>
              <a:ext uri="{FF2B5EF4-FFF2-40B4-BE49-F238E27FC236}">
                <a16:creationId xmlns:a16="http://schemas.microsoft.com/office/drawing/2014/main" id="{FDDD218D-E86D-4115-9D39-085F36068E09}"/>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F263162-78B1-42EF-9633-AC490BCEA5D5}" type="slidenum">
              <a:rPr lang="en-US" altLang="zh-CN" b="0">
                <a:solidFill>
                  <a:srgbClr val="FF00FF"/>
                </a:solidFill>
              </a:rPr>
              <a:pPr eaLnBrk="1" hangingPunct="1"/>
              <a:t>12</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35"/>
                                        </p:tgtEl>
                                        <p:attrNameLst>
                                          <p:attrName>style.visibility</p:attrName>
                                        </p:attrNameLst>
                                      </p:cBhvr>
                                      <p:to>
                                        <p:strVal val="visible"/>
                                      </p:to>
                                    </p:set>
                                    <p:animEffect transition="in" filter="blinds(horizontal)">
                                      <p:cBhvr>
                                        <p:cTn id="7" dur="500"/>
                                        <p:tgtEl>
                                          <p:spTgt spid="2563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2"/>
                                        </p:tgtEl>
                                        <p:attrNameLst>
                                          <p:attrName>style.visibility</p:attrName>
                                        </p:attrNameLst>
                                      </p:cBhvr>
                                      <p:to>
                                        <p:strVal val="visible"/>
                                      </p:to>
                                    </p:set>
                                    <p:animEffect transition="in" filter="wipe(left)">
                                      <p:cBhvr>
                                        <p:cTn id="11" dur="500"/>
                                        <p:tgtEl>
                                          <p:spTgt spid="256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wipe(left)">
                                      <p:cBhvr>
                                        <p:cTn id="16" dur="500"/>
                                        <p:tgtEl>
                                          <p:spTgt spid="2560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605"/>
                                        </p:tgtEl>
                                        <p:attrNameLst>
                                          <p:attrName>style.visibility</p:attrName>
                                        </p:attrNameLst>
                                      </p:cBhvr>
                                      <p:to>
                                        <p:strVal val="visible"/>
                                      </p:to>
                                    </p:set>
                                    <p:animEffect transition="in" filter="wipe(left)">
                                      <p:cBhvr>
                                        <p:cTn id="19" dur="500"/>
                                        <p:tgtEl>
                                          <p:spTgt spid="25605"/>
                                        </p:tgtEl>
                                      </p:cBhvr>
                                    </p:animEffect>
                                  </p:childTnLst>
                                </p:cTn>
                              </p:par>
                            </p:childTnLst>
                          </p:cTn>
                        </p:par>
                        <p:par>
                          <p:cTn id="20" fill="hold" nodeType="afterGroup">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25603"/>
                                        </p:tgtEl>
                                        <p:attrNameLst>
                                          <p:attrName>style.visibility</p:attrName>
                                        </p:attrNameLst>
                                      </p:cBhvr>
                                      <p:to>
                                        <p:strVal val="visible"/>
                                      </p:to>
                                    </p:set>
                                    <p:animEffect transition="in" filter="blinds(horizontal)">
                                      <p:cBhvr>
                                        <p:cTn id="23" dur="500"/>
                                        <p:tgtEl>
                                          <p:spTgt spid="256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5607"/>
                                        </p:tgtEl>
                                        <p:attrNameLst>
                                          <p:attrName>style.visibility</p:attrName>
                                        </p:attrNameLst>
                                      </p:cBhvr>
                                      <p:to>
                                        <p:strVal val="visible"/>
                                      </p:to>
                                    </p:set>
                                    <p:animEffect transition="in" filter="wipe(left)">
                                      <p:cBhvr>
                                        <p:cTn id="32" dur="500"/>
                                        <p:tgtEl>
                                          <p:spTgt spid="25607"/>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5608"/>
                                        </p:tgtEl>
                                        <p:attrNameLst>
                                          <p:attrName>style.visibility</p:attrName>
                                        </p:attrNameLst>
                                      </p:cBhvr>
                                      <p:to>
                                        <p:strVal val="visible"/>
                                      </p:to>
                                    </p:set>
                                    <p:animEffect transition="in" filter="wipe(left)">
                                      <p:cBhvr>
                                        <p:cTn id="36" dur="500"/>
                                        <p:tgtEl>
                                          <p:spTgt spid="2560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5609"/>
                                        </p:tgtEl>
                                        <p:attrNameLst>
                                          <p:attrName>style.visibility</p:attrName>
                                        </p:attrNameLst>
                                      </p:cBhvr>
                                      <p:to>
                                        <p:strVal val="visible"/>
                                      </p:to>
                                    </p:set>
                                    <p:animEffect transition="in" filter="wipe(left)">
                                      <p:cBhvr>
                                        <p:cTn id="41"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25605" grpId="0"/>
      <p:bldP spid="25606" grpId="0"/>
      <p:bldP spid="25607" grpId="0"/>
      <p:bldP spid="25608" grpId="0"/>
      <p:bldP spid="256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a:extLst>
              <a:ext uri="{FF2B5EF4-FFF2-40B4-BE49-F238E27FC236}">
                <a16:creationId xmlns:a16="http://schemas.microsoft.com/office/drawing/2014/main" id="{BAA736AD-65CA-4D58-928B-5D00D2BA08DD}"/>
              </a:ext>
            </a:extLst>
          </p:cNvPr>
          <p:cNvGraphicFramePr>
            <a:graphicFrameLocks noGrp="1"/>
          </p:cNvGraphicFramePr>
          <p:nvPr/>
        </p:nvGraphicFramePr>
        <p:xfrm>
          <a:off x="642938" y="714375"/>
          <a:ext cx="7889875" cy="1798368"/>
        </p:xfrm>
        <a:graphic>
          <a:graphicData uri="http://schemas.openxmlformats.org/drawingml/2006/table">
            <a:tbl>
              <a:tblPr/>
              <a:tblGrid>
                <a:gridCol w="1857375">
                  <a:extLst>
                    <a:ext uri="{9D8B030D-6E8A-4147-A177-3AD203B41FA5}">
                      <a16:colId xmlns:a16="http://schemas.microsoft.com/office/drawing/2014/main" val="548259954"/>
                    </a:ext>
                  </a:extLst>
                </a:gridCol>
                <a:gridCol w="1279525">
                  <a:extLst>
                    <a:ext uri="{9D8B030D-6E8A-4147-A177-3AD203B41FA5}">
                      <a16:colId xmlns:a16="http://schemas.microsoft.com/office/drawing/2014/main" val="3482857522"/>
                    </a:ext>
                  </a:extLst>
                </a:gridCol>
                <a:gridCol w="1223962">
                  <a:extLst>
                    <a:ext uri="{9D8B030D-6E8A-4147-A177-3AD203B41FA5}">
                      <a16:colId xmlns:a16="http://schemas.microsoft.com/office/drawing/2014/main" val="4006856391"/>
                    </a:ext>
                  </a:extLst>
                </a:gridCol>
                <a:gridCol w="863600">
                  <a:extLst>
                    <a:ext uri="{9D8B030D-6E8A-4147-A177-3AD203B41FA5}">
                      <a16:colId xmlns:a16="http://schemas.microsoft.com/office/drawing/2014/main" val="278758843"/>
                    </a:ext>
                  </a:extLst>
                </a:gridCol>
                <a:gridCol w="1800225">
                  <a:extLst>
                    <a:ext uri="{9D8B030D-6E8A-4147-A177-3AD203B41FA5}">
                      <a16:colId xmlns:a16="http://schemas.microsoft.com/office/drawing/2014/main" val="235769495"/>
                    </a:ext>
                  </a:extLst>
                </a:gridCol>
                <a:gridCol w="865188">
                  <a:extLst>
                    <a:ext uri="{9D8B030D-6E8A-4147-A177-3AD203B41FA5}">
                      <a16:colId xmlns:a16="http://schemas.microsoft.com/office/drawing/2014/main" val="3958980542"/>
                    </a:ext>
                  </a:extLst>
                </a:gridCol>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楷体_GB2312" pitchFamily="49" charset="-122"/>
                        </a:rPr>
                        <a:t>  </a:t>
                      </a:r>
                      <a:r>
                        <a:rPr kumimoji="0" lang="zh-CN" altLang="en-US" sz="2000" b="1" i="0" u="none" strike="noStrike" cap="none" normalizeH="0" baseline="0">
                          <a:ln>
                            <a:noFill/>
                          </a:ln>
                          <a:solidFill>
                            <a:schemeClr val="bg1"/>
                          </a:solidFill>
                          <a:effectLst/>
                          <a:latin typeface="Times New Roman" panose="02020603050405020304" pitchFamily="18" charset="0"/>
                          <a:ea typeface="楷体_GB2312" pitchFamily="49" charset="-122"/>
                        </a:rPr>
                        <a:t>速率间隔 </a:t>
                      </a:r>
                      <a:r>
                        <a:rPr kumimoji="1" lang="el-GR" altLang="zh-CN" sz="20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v</a:t>
                      </a:r>
                      <a:endParaRPr kumimoji="0" lang="zh-CN" altLang="en-US" sz="2000" b="1" i="0" u="none" strike="noStrike" cap="none" normalizeH="0" baseline="0">
                        <a:ln>
                          <a:noFill/>
                        </a:ln>
                        <a:solidFill>
                          <a:schemeClr val="bg1"/>
                        </a:solidFill>
                        <a:effectLst/>
                        <a:latin typeface="Times New Roman" panose="02020603050405020304" pitchFamily="18" charset="0"/>
                        <a:ea typeface="楷体_GB2312" pitchFamily="49"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v</a:t>
                      </a:r>
                      <a:r>
                        <a:rPr kumimoji="1" lang="en-US" altLang="zh-CN" sz="2000" b="1" i="0" u="none" strike="noStrike" cap="none" normalizeH="0" baseline="-25000">
                          <a:ln>
                            <a:noFill/>
                          </a:ln>
                          <a:solidFill>
                            <a:srgbClr val="00FFFF"/>
                          </a:solidFill>
                          <a:effectLst/>
                          <a:latin typeface="Times New Roman" panose="02020603050405020304" pitchFamily="18" charset="0"/>
                          <a:ea typeface="宋体" panose="02010600030101010101" pitchFamily="2" charset="-122"/>
                        </a:rPr>
                        <a:t>1</a:t>
                      </a: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a:t>
                      </a:r>
                      <a:r>
                        <a:rPr kumimoji="1" lang="zh-CN" altLang="en-US" sz="2000" b="1"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a:t>
                      </a: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v</a:t>
                      </a:r>
                      <a:r>
                        <a:rPr kumimoji="1" lang="en-US" altLang="zh-CN" sz="2000" b="1" i="0" u="none" strike="noStrike" cap="none" normalizeH="0" baseline="-25000">
                          <a:ln>
                            <a:noFill/>
                          </a:ln>
                          <a:solidFill>
                            <a:srgbClr val="00FFFF"/>
                          </a:solidFill>
                          <a:effectLst/>
                          <a:latin typeface="Times New Roman" panose="02020603050405020304" pitchFamily="18" charset="0"/>
                          <a:ea typeface="宋体" panose="02010600030101010101" pitchFamily="2" charset="-122"/>
                        </a:rPr>
                        <a:t>2</a:t>
                      </a:r>
                      <a:r>
                        <a:rPr kumimoji="1" lang="en-US" altLang="zh-CN" sz="2800" b="1"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a:t>
                      </a:r>
                      <a:endParaRPr kumimoji="1" lang="en-US" altLang="zh-CN" sz="28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v</a:t>
                      </a:r>
                      <a:r>
                        <a:rPr kumimoji="1" lang="en-US" altLang="zh-CN" sz="2000" b="1" i="0" u="none" strike="noStrike" cap="none" normalizeH="0" baseline="-25000">
                          <a:ln>
                            <a:noFill/>
                          </a:ln>
                          <a:solidFill>
                            <a:srgbClr val="00FFFF"/>
                          </a:solidFill>
                          <a:effectLst/>
                          <a:latin typeface="Times New Roman" panose="02020603050405020304" pitchFamily="18" charset="0"/>
                          <a:ea typeface="宋体" panose="02010600030101010101" pitchFamily="2" charset="-122"/>
                        </a:rPr>
                        <a:t>2</a:t>
                      </a: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a:t>
                      </a:r>
                      <a:r>
                        <a:rPr kumimoji="1" lang="zh-CN" altLang="en-US" sz="2000" b="1"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a:t>
                      </a: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v</a:t>
                      </a:r>
                      <a:r>
                        <a:rPr kumimoji="1" lang="en-US" altLang="zh-CN" sz="2000" b="1" i="0" u="none" strike="noStrike" cap="none" normalizeH="0" baseline="-25000">
                          <a:ln>
                            <a:noFill/>
                          </a:ln>
                          <a:solidFill>
                            <a:srgbClr val="00FFFF"/>
                          </a:solidFill>
                          <a:effectLst/>
                          <a:latin typeface="Times New Roman" panose="02020603050405020304" pitchFamily="18" charset="0"/>
                          <a:ea typeface="宋体" panose="02010600030101010101" pitchFamily="2" charset="-122"/>
                        </a:rPr>
                        <a:t>3</a:t>
                      </a: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bg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v</a:t>
                      </a:r>
                      <a:r>
                        <a:rPr kumimoji="1" lang="en-US" altLang="zh-CN" sz="2000" b="1" i="0" u="none" strike="noStrike" cap="none" normalizeH="0" baseline="-25000">
                          <a:ln>
                            <a:noFill/>
                          </a:ln>
                          <a:solidFill>
                            <a:srgbClr val="00FFFF"/>
                          </a:solidFill>
                          <a:effectLst/>
                          <a:latin typeface="Times New Roman" panose="02020603050405020304" pitchFamily="18" charset="0"/>
                          <a:ea typeface="宋体" panose="02010600030101010101" pitchFamily="2" charset="-122"/>
                        </a:rPr>
                        <a:t>i</a:t>
                      </a:r>
                      <a:r>
                        <a:rPr kumimoji="1" lang="en-US" altLang="zh-CN" sz="2000" b="0" i="1" u="none" strike="noStrike" cap="none" normalizeH="0" baseline="0">
                          <a:ln>
                            <a:noFill/>
                          </a:ln>
                          <a:solidFill>
                            <a:srgbClr val="00FFFF"/>
                          </a:solidFill>
                          <a:effectLst/>
                          <a:latin typeface="Times New Roman" panose="02020603050405020304" pitchFamily="18" charset="0"/>
                          <a:ea typeface="宋体" panose="02010600030101010101" pitchFamily="2" charset="-122"/>
                        </a:rPr>
                        <a:t> </a:t>
                      </a:r>
                      <a:r>
                        <a:rPr kumimoji="1" lang="zh-CN" altLang="en-US" sz="2000" b="1"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 </a:t>
                      </a: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v</a:t>
                      </a:r>
                      <a:r>
                        <a:rPr kumimoji="1" lang="en-US" altLang="zh-CN" sz="2000" b="1" i="0" u="none" strike="noStrike" cap="none" normalizeH="0" baseline="-25000">
                          <a:ln>
                            <a:noFill/>
                          </a:ln>
                          <a:solidFill>
                            <a:srgbClr val="00FFFF"/>
                          </a:solidFill>
                          <a:effectLst/>
                          <a:latin typeface="Times New Roman" panose="02020603050405020304" pitchFamily="18" charset="0"/>
                          <a:ea typeface="宋体" panose="02010600030101010101" pitchFamily="2" charset="-122"/>
                        </a:rPr>
                        <a:t>i </a:t>
                      </a:r>
                      <a:r>
                        <a:rPr kumimoji="1" lang="en-US" altLang="zh-CN" sz="20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a:t>
                      </a:r>
                      <a:r>
                        <a:rPr kumimoji="1" lang="el-GR" altLang="zh-CN" sz="20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1" lang="en-US" altLang="zh-CN" sz="2000" b="0" i="1" u="none" strike="noStrike" cap="none" normalizeH="0" baseline="0">
                          <a:ln>
                            <a:noFill/>
                          </a:ln>
                          <a:solidFill>
                            <a:srgbClr val="00FFFF"/>
                          </a:solidFill>
                          <a:effectLst/>
                          <a:latin typeface="Bookman Old Style" panose="02050604050505020204" pitchFamily="18" charset="0"/>
                          <a:ea typeface="宋体" panose="02010600030101010101" pitchFamily="2" charset="-122"/>
                        </a:rPr>
                        <a:t>v</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bg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3322004018"/>
                  </a:ext>
                </a:extLst>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zh-CN" altLang="en-US" sz="2000" b="1" i="0" u="none" strike="noStrike" cap="none" normalizeH="0" baseline="0">
                          <a:ln>
                            <a:noFill/>
                          </a:ln>
                          <a:solidFill>
                            <a:srgbClr val="FFCC00"/>
                          </a:solidFill>
                          <a:effectLst/>
                          <a:latin typeface="Times New Roman" panose="02020603050405020304" pitchFamily="18" charset="0"/>
                          <a:ea typeface="楷体_GB2312" pitchFamily="49" charset="-122"/>
                        </a:rPr>
                        <a:t>分子数按速率</a:t>
                      </a:r>
                      <a:endParaRPr kumimoji="0" lang="en-US" altLang="zh-CN" sz="2000" b="1" i="0" u="none" strike="noStrike" cap="none" normalizeH="0" baseline="0">
                        <a:ln>
                          <a:noFill/>
                        </a:ln>
                        <a:solidFill>
                          <a:srgbClr val="FFCC00"/>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0" lang="en-US" altLang="zh-CN" sz="2000" b="1" i="0" u="none" strike="noStrike" cap="none" normalizeH="0" baseline="0">
                          <a:ln>
                            <a:noFill/>
                          </a:ln>
                          <a:solidFill>
                            <a:srgbClr val="FFCC00"/>
                          </a:solidFill>
                          <a:effectLst/>
                          <a:latin typeface="Times New Roman" panose="02020603050405020304" pitchFamily="18" charset="0"/>
                          <a:ea typeface="楷体_GB2312" pitchFamily="49" charset="-122"/>
                        </a:rPr>
                        <a:t>      </a:t>
                      </a:r>
                      <a:r>
                        <a:rPr kumimoji="0" lang="zh-CN" altLang="en-US" sz="2000" b="1" i="0" u="none" strike="noStrike" cap="none" normalizeH="0" baseline="0">
                          <a:ln>
                            <a:noFill/>
                          </a:ln>
                          <a:solidFill>
                            <a:srgbClr val="FFCC00"/>
                          </a:solidFill>
                          <a:effectLst/>
                          <a:latin typeface="Times New Roman" panose="02020603050405020304" pitchFamily="18" charset="0"/>
                          <a:ea typeface="楷体_GB2312" pitchFamily="49" charset="-122"/>
                        </a:rPr>
                        <a:t>的分布</a:t>
                      </a: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l-GR"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0" lang="en-US" altLang="zh-CN" sz="2000" b="0" i="1"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l-GR"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l-GR"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0" lang="en-US" altLang="zh-CN" sz="2000" b="0" i="1"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bg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l-GR"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0" lang="en-US" altLang="zh-CN" sz="2000" b="0" i="1"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24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bg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2433994962"/>
                  </a:ext>
                </a:extLst>
              </a:tr>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zh-CN" altLang="en-US" sz="2000" b="1" i="0" u="none" strike="noStrike" cap="none" normalizeH="0" baseline="0">
                          <a:ln>
                            <a:noFill/>
                          </a:ln>
                          <a:solidFill>
                            <a:srgbClr val="CCECFF"/>
                          </a:solidFill>
                          <a:effectLst/>
                          <a:latin typeface="Times New Roman" panose="02020603050405020304" pitchFamily="18" charset="0"/>
                          <a:ea typeface="楷体_GB2312" pitchFamily="49" charset="-122"/>
                        </a:rPr>
                        <a:t>  分子数比率</a:t>
                      </a:r>
                      <a:endParaRPr kumimoji="0" lang="en-US" altLang="zh-CN" sz="2000" b="1" i="0" u="none" strike="noStrike" cap="none" normalizeH="0" baseline="0">
                        <a:ln>
                          <a:noFill/>
                        </a:ln>
                        <a:solidFill>
                          <a:srgbClr val="CCECFF"/>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0" lang="zh-CN" altLang="en-US" sz="2000" b="1" i="0" u="none" strike="noStrike" cap="none" normalizeH="0" baseline="0">
                          <a:ln>
                            <a:noFill/>
                          </a:ln>
                          <a:solidFill>
                            <a:srgbClr val="CCECFF"/>
                          </a:solidFill>
                          <a:effectLst/>
                          <a:latin typeface="Times New Roman" panose="02020603050405020304" pitchFamily="18" charset="0"/>
                          <a:ea typeface="楷体_GB2312" pitchFamily="49" charset="-122"/>
                        </a:rPr>
                        <a:t>按速率的分布</a:t>
                      </a: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l-GR"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0" lang="en-US" altLang="zh-CN" sz="2000" b="0" i="1"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400" b="1" i="0" u="none" strike="noStrike" cap="none" normalizeH="0" baseline="0">
                        <a:ln>
                          <a:noFill/>
                        </a:ln>
                        <a:solidFill>
                          <a:srgbClr val="CCEC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l-GR"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0" lang="en-US" altLang="zh-CN" sz="2000" b="0" i="1"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bg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a:ln>
                          <a:noFill/>
                        </a:ln>
                        <a:solidFill>
                          <a:srgbClr val="CCEC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l-GR"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0" lang="en-US" altLang="zh-CN" sz="2000" b="0" i="1"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000" b="0" i="0" u="none" strike="noStrike" cap="none" normalizeH="0" baseline="-2500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bg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a:ln>
                          <a:noFill/>
                        </a:ln>
                        <a:solidFill>
                          <a:srgbClr val="CCEC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anchor="ctr" horzOverflow="overflow">
                    <a:lnL w="3175" cap="flat" cmpd="sng" algn="ctr">
                      <a:solidFill>
                        <a:schemeClr val="folHlink"/>
                      </a:solidFill>
                      <a:prstDash val="solid"/>
                      <a:round/>
                      <a:headEnd type="none" w="med" len="med"/>
                      <a:tailEnd type="none" w="med" len="med"/>
                    </a:lnL>
                    <a:lnR w="3175" cap="flat" cmpd="sng" algn="ctr">
                      <a:solidFill>
                        <a:schemeClr val="folHlink"/>
                      </a:solidFill>
                      <a:prstDash val="solid"/>
                      <a:round/>
                      <a:headEnd type="none" w="med" len="med"/>
                      <a:tailEnd type="none" w="med" len="med"/>
                    </a:lnR>
                    <a:lnT w="3175" cap="flat" cmpd="sng" algn="ctr">
                      <a:solidFill>
                        <a:schemeClr val="folHlink"/>
                      </a:solidFill>
                      <a:prstDash val="solid"/>
                      <a:round/>
                      <a:headEnd type="none" w="med" len="med"/>
                      <a:tailEnd type="none" w="med" len="med"/>
                    </a:lnT>
                    <a:lnB w="3175" cap="flat" cmpd="sng" algn="ctr">
                      <a:solidFill>
                        <a:schemeClr val="folHlink"/>
                      </a:solidFill>
                      <a:prstDash val="solid"/>
                      <a:round/>
                      <a:headEnd type="none" w="med" len="med"/>
                      <a:tailEnd type="none" w="med" len="med"/>
                    </a:lnB>
                    <a:lnTlToBr>
                      <a:noFill/>
                    </a:lnTlToBr>
                    <a:lnBlToTr>
                      <a:noFill/>
                    </a:lnBlToTr>
                    <a:solidFill>
                      <a:srgbClr val="00CC99">
                        <a:alpha val="18823"/>
                      </a:srgbClr>
                    </a:solidFill>
                  </a:tcPr>
                </a:tc>
                <a:extLst>
                  <a:ext uri="{0D108BD9-81ED-4DB2-BD59-A6C34878D82A}">
                    <a16:rowId xmlns:a16="http://schemas.microsoft.com/office/drawing/2014/main" val="3127457044"/>
                  </a:ext>
                </a:extLst>
              </a:tr>
            </a:tbl>
          </a:graphicData>
        </a:graphic>
      </p:graphicFrame>
      <p:sp>
        <p:nvSpPr>
          <p:cNvPr id="26656" name="Text Box 32">
            <a:extLst>
              <a:ext uri="{FF2B5EF4-FFF2-40B4-BE49-F238E27FC236}">
                <a16:creationId xmlns:a16="http://schemas.microsoft.com/office/drawing/2014/main" id="{49AA2E59-1C07-4EFB-AED0-0407AE9971EB}"/>
              </a:ext>
            </a:extLst>
          </p:cNvPr>
          <p:cNvSpPr txBox="1">
            <a:spLocks noChangeArrowheads="1"/>
          </p:cNvSpPr>
          <p:nvPr/>
        </p:nvSpPr>
        <p:spPr bwMode="auto">
          <a:xfrm>
            <a:off x="714375" y="168275"/>
            <a:ext cx="678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例如：平衡态下气体分子按速率的分布</a:t>
            </a:r>
          </a:p>
        </p:txBody>
      </p:sp>
      <p:sp>
        <p:nvSpPr>
          <p:cNvPr id="26657" name="Text Box 33">
            <a:extLst>
              <a:ext uri="{FF2B5EF4-FFF2-40B4-BE49-F238E27FC236}">
                <a16:creationId xmlns:a16="http://schemas.microsoft.com/office/drawing/2014/main" id="{3270E66A-84F5-4A70-B79A-6C2CEC7F04D5}"/>
              </a:ext>
            </a:extLst>
          </p:cNvPr>
          <p:cNvSpPr txBox="1">
            <a:spLocks noChangeArrowheads="1"/>
          </p:cNvSpPr>
          <p:nvPr/>
        </p:nvSpPr>
        <p:spPr bwMode="auto">
          <a:xfrm>
            <a:off x="806450" y="2565400"/>
            <a:ext cx="612298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a:t>
            </a:r>
            <a:r>
              <a:rPr lang="el-GR" altLang="zh-CN" sz="2000" b="0">
                <a:solidFill>
                  <a:srgbClr val="FFFF00"/>
                </a:solidFill>
                <a:cs typeface="Times New Roman" panose="02020603050405020304" pitchFamily="18" charset="0"/>
              </a:rPr>
              <a:t>Δ</a:t>
            </a:r>
            <a:r>
              <a:rPr lang="en-US" altLang="zh-CN" sz="2000" b="0" i="1">
                <a:solidFill>
                  <a:srgbClr val="FFFF00"/>
                </a:solidFill>
                <a:cs typeface="Times New Roman" panose="02020603050405020304" pitchFamily="18" charset="0"/>
              </a:rPr>
              <a:t>N</a:t>
            </a:r>
            <a:r>
              <a:rPr lang="en-US" altLang="zh-CN" sz="2000" b="0" baseline="-25000">
                <a:solidFill>
                  <a:srgbClr val="FFFF00"/>
                </a:solidFill>
                <a:cs typeface="Times New Roman" panose="02020603050405020304" pitchFamily="18" charset="0"/>
              </a:rPr>
              <a:t>i </a:t>
            </a:r>
            <a:r>
              <a:rPr lang="zh-CN" altLang="en-US">
                <a:solidFill>
                  <a:schemeClr val="bg1"/>
                </a:solidFill>
              </a:rPr>
              <a:t>｝</a:t>
            </a:r>
            <a:r>
              <a:rPr lang="zh-CN" altLang="en-US">
                <a:solidFill>
                  <a:schemeClr val="bg1"/>
                </a:solidFill>
                <a:cs typeface="Times New Roman" panose="02020603050405020304" pitchFamily="18" charset="0"/>
              </a:rPr>
              <a:t>就是</a:t>
            </a:r>
            <a:r>
              <a:rPr lang="zh-CN" altLang="en-US">
                <a:solidFill>
                  <a:schemeClr val="bg1"/>
                </a:solidFill>
              </a:rPr>
              <a:t>分子数按速率的分布</a:t>
            </a:r>
          </a:p>
        </p:txBody>
      </p:sp>
      <p:sp>
        <p:nvSpPr>
          <p:cNvPr id="26658" name="Text Box 34">
            <a:extLst>
              <a:ext uri="{FF2B5EF4-FFF2-40B4-BE49-F238E27FC236}">
                <a16:creationId xmlns:a16="http://schemas.microsoft.com/office/drawing/2014/main" id="{594608AF-77F8-4007-B391-F272461540CA}"/>
              </a:ext>
            </a:extLst>
          </p:cNvPr>
          <p:cNvSpPr txBox="1">
            <a:spLocks noChangeArrowheads="1"/>
          </p:cNvSpPr>
          <p:nvPr/>
        </p:nvSpPr>
        <p:spPr bwMode="auto">
          <a:xfrm>
            <a:off x="193675" y="3001963"/>
            <a:ext cx="4021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二</a:t>
            </a:r>
            <a:r>
              <a:rPr lang="en-US" altLang="zh-CN" sz="2800">
                <a:solidFill>
                  <a:srgbClr val="FFFF00"/>
                </a:solidFill>
              </a:rPr>
              <a:t>. </a:t>
            </a:r>
            <a:r>
              <a:rPr lang="zh-CN" altLang="en-US" sz="2800">
                <a:solidFill>
                  <a:srgbClr val="FFFF00"/>
                </a:solidFill>
              </a:rPr>
              <a:t>速率分布函数 </a:t>
            </a:r>
            <a:r>
              <a:rPr lang="en-US" altLang="zh-CN" sz="2800" b="0" i="1">
                <a:solidFill>
                  <a:srgbClr val="FFFF00"/>
                </a:solidFill>
              </a:rPr>
              <a:t>f </a:t>
            </a:r>
            <a:r>
              <a:rPr lang="en-US" altLang="zh-CN" sz="2800" b="0">
                <a:solidFill>
                  <a:srgbClr val="FFFF00"/>
                </a:solidFill>
              </a:rPr>
              <a:t>(</a:t>
            </a:r>
            <a:r>
              <a:rPr lang="en-US" altLang="zh-CN" sz="2800" b="0" i="1">
                <a:solidFill>
                  <a:srgbClr val="FFFF00"/>
                </a:solidFill>
              </a:rPr>
              <a:t>v</a:t>
            </a:r>
            <a:r>
              <a:rPr lang="en-US" altLang="zh-CN" sz="2800" b="0">
                <a:solidFill>
                  <a:srgbClr val="FFFF00"/>
                </a:solidFill>
              </a:rPr>
              <a:t>)</a:t>
            </a:r>
            <a:r>
              <a:rPr lang="en-US" altLang="zh-CN" sz="3600">
                <a:solidFill>
                  <a:srgbClr val="00FFFF"/>
                </a:solidFill>
              </a:rPr>
              <a:t> </a:t>
            </a:r>
          </a:p>
        </p:txBody>
      </p:sp>
      <p:sp>
        <p:nvSpPr>
          <p:cNvPr id="21539" name="Text Box 35">
            <a:extLst>
              <a:ext uri="{FF2B5EF4-FFF2-40B4-BE49-F238E27FC236}">
                <a16:creationId xmlns:a16="http://schemas.microsoft.com/office/drawing/2014/main" id="{59DF63A3-DEE2-45DE-A8C8-117D777871F0}"/>
              </a:ext>
            </a:extLst>
          </p:cNvPr>
          <p:cNvSpPr txBox="1">
            <a:spLocks noChangeArrowheads="1"/>
          </p:cNvSpPr>
          <p:nvPr/>
        </p:nvSpPr>
        <p:spPr bwMode="auto">
          <a:xfrm>
            <a:off x="1527175" y="5811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60" name="Rectangle 36">
            <a:extLst>
              <a:ext uri="{FF2B5EF4-FFF2-40B4-BE49-F238E27FC236}">
                <a16:creationId xmlns:a16="http://schemas.microsoft.com/office/drawing/2014/main" id="{3AADFF1D-9B3F-4CA1-9E31-3E65E238BF62}"/>
              </a:ext>
            </a:extLst>
          </p:cNvPr>
          <p:cNvSpPr>
            <a:spLocks noChangeArrowheads="1"/>
          </p:cNvSpPr>
          <p:nvPr/>
        </p:nvSpPr>
        <p:spPr bwMode="auto">
          <a:xfrm>
            <a:off x="730250" y="3571875"/>
            <a:ext cx="36258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设某气体处于平衡态下，</a:t>
            </a:r>
            <a:r>
              <a:rPr lang="zh-CN" altLang="en-US" sz="2800">
                <a:solidFill>
                  <a:schemeClr val="bg1"/>
                </a:solidFill>
              </a:rPr>
              <a:t> </a:t>
            </a:r>
            <a:endParaRPr lang="zh-CN" altLang="en-US">
              <a:solidFill>
                <a:schemeClr val="bg1"/>
              </a:solidFill>
            </a:endParaRPr>
          </a:p>
        </p:txBody>
      </p:sp>
      <p:sp>
        <p:nvSpPr>
          <p:cNvPr id="26665" name="Rectangle 41">
            <a:extLst>
              <a:ext uri="{FF2B5EF4-FFF2-40B4-BE49-F238E27FC236}">
                <a16:creationId xmlns:a16="http://schemas.microsoft.com/office/drawing/2014/main" id="{CF44072C-1FFB-4239-BCAB-D758916D9531}"/>
              </a:ext>
            </a:extLst>
          </p:cNvPr>
          <p:cNvSpPr>
            <a:spLocks noChangeArrowheads="1"/>
          </p:cNvSpPr>
          <p:nvPr/>
        </p:nvSpPr>
        <p:spPr bwMode="auto">
          <a:xfrm>
            <a:off x="5500688" y="4895850"/>
            <a:ext cx="335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solidFill>
                  <a:srgbClr val="FFFF00"/>
                </a:solidFill>
              </a:rPr>
              <a:t>f </a:t>
            </a:r>
            <a:r>
              <a:rPr lang="en-US" altLang="zh-CN" b="0">
                <a:solidFill>
                  <a:srgbClr val="FFFF00"/>
                </a:solidFill>
              </a:rPr>
              <a:t>(</a:t>
            </a:r>
            <a:r>
              <a:rPr lang="en-US" altLang="zh-CN" b="0" i="1">
                <a:solidFill>
                  <a:srgbClr val="FFFF00"/>
                </a:solidFill>
              </a:rPr>
              <a:t>v</a:t>
            </a:r>
            <a:r>
              <a:rPr lang="en-US" altLang="zh-CN" b="0">
                <a:solidFill>
                  <a:srgbClr val="FFFF00"/>
                </a:solidFill>
              </a:rPr>
              <a:t>) </a:t>
            </a:r>
            <a:r>
              <a:rPr lang="zh-CN" altLang="en-US">
                <a:solidFill>
                  <a:schemeClr val="bg1"/>
                </a:solidFill>
              </a:rPr>
              <a:t>为速率分布函数</a:t>
            </a:r>
          </a:p>
        </p:txBody>
      </p:sp>
      <p:sp>
        <p:nvSpPr>
          <p:cNvPr id="26666" name="Rectangle 42">
            <a:extLst>
              <a:ext uri="{FF2B5EF4-FFF2-40B4-BE49-F238E27FC236}">
                <a16:creationId xmlns:a16="http://schemas.microsoft.com/office/drawing/2014/main" id="{EFD29E39-E5BC-40F9-BCF7-754C5BAD1DA9}"/>
              </a:ext>
            </a:extLst>
          </p:cNvPr>
          <p:cNvSpPr>
            <a:spLocks noChangeArrowheads="1"/>
          </p:cNvSpPr>
          <p:nvPr/>
        </p:nvSpPr>
        <p:spPr bwMode="auto">
          <a:xfrm>
            <a:off x="4071938" y="3686175"/>
            <a:ext cx="245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总分子数为 </a:t>
            </a:r>
            <a:r>
              <a:rPr lang="en-US" altLang="zh-CN" b="0" i="1">
                <a:solidFill>
                  <a:srgbClr val="FFFF00"/>
                </a:solidFill>
              </a:rPr>
              <a:t>N</a:t>
            </a:r>
            <a:r>
              <a:rPr lang="en-US" altLang="zh-CN" i="1">
                <a:solidFill>
                  <a:schemeClr val="bg1"/>
                </a:solidFill>
              </a:rPr>
              <a:t> </a:t>
            </a:r>
            <a:r>
              <a:rPr lang="zh-CN" altLang="en-US">
                <a:solidFill>
                  <a:schemeClr val="bg1"/>
                </a:solidFill>
              </a:rPr>
              <a:t>，</a:t>
            </a:r>
          </a:p>
        </p:txBody>
      </p:sp>
      <p:sp>
        <p:nvSpPr>
          <p:cNvPr id="26668" name="Rectangle 44">
            <a:extLst>
              <a:ext uri="{FF2B5EF4-FFF2-40B4-BE49-F238E27FC236}">
                <a16:creationId xmlns:a16="http://schemas.microsoft.com/office/drawing/2014/main" id="{8FA37AEA-906B-4F47-84E3-C1FF49946104}"/>
              </a:ext>
            </a:extLst>
          </p:cNvPr>
          <p:cNvSpPr>
            <a:spLocks noChangeArrowheads="1"/>
          </p:cNvSpPr>
          <p:nvPr/>
        </p:nvSpPr>
        <p:spPr bwMode="auto">
          <a:xfrm>
            <a:off x="6200775" y="3582988"/>
            <a:ext cx="2943225" cy="579437"/>
          </a:xfrm>
          <a:prstGeom prst="rect">
            <a:avLst/>
          </a:prstGeom>
          <a:noFill/>
          <a:ln w="9525">
            <a:no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bg1"/>
                </a:solidFill>
              </a:rPr>
              <a:t>则在</a:t>
            </a:r>
            <a:r>
              <a:rPr lang="en-US" altLang="zh-CN" b="0" i="1">
                <a:solidFill>
                  <a:srgbClr val="FFFF00"/>
                </a:solidFill>
              </a:rPr>
              <a:t>v </a:t>
            </a:r>
            <a:r>
              <a:rPr lang="en-US" altLang="zh-CN" b="0" i="1">
                <a:solidFill>
                  <a:schemeClr val="bg1"/>
                </a:solidFill>
              </a:rPr>
              <a:t>~</a:t>
            </a:r>
            <a:r>
              <a:rPr lang="en-US" altLang="zh-CN" b="0" i="1">
                <a:solidFill>
                  <a:srgbClr val="FFFF00"/>
                </a:solidFill>
              </a:rPr>
              <a:t> v+</a:t>
            </a:r>
            <a:r>
              <a:rPr lang="en-US" altLang="zh-CN" b="0">
                <a:solidFill>
                  <a:srgbClr val="FFFF00"/>
                </a:solidFill>
              </a:rPr>
              <a:t>d</a:t>
            </a:r>
            <a:r>
              <a:rPr lang="en-US" altLang="zh-CN" b="0" i="1">
                <a:solidFill>
                  <a:srgbClr val="FFFF00"/>
                </a:solidFill>
              </a:rPr>
              <a:t>v</a:t>
            </a:r>
            <a:r>
              <a:rPr lang="en-US" altLang="zh-CN" sz="3200" i="1">
                <a:solidFill>
                  <a:schemeClr val="bg1"/>
                </a:solidFill>
              </a:rPr>
              <a:t> </a:t>
            </a:r>
            <a:r>
              <a:rPr lang="zh-CN" altLang="en-US">
                <a:solidFill>
                  <a:schemeClr val="bg1"/>
                </a:solidFill>
              </a:rPr>
              <a:t>区</a:t>
            </a:r>
          </a:p>
        </p:txBody>
      </p:sp>
      <p:sp>
        <p:nvSpPr>
          <p:cNvPr id="26669" name="Rectangle 45">
            <a:extLst>
              <a:ext uri="{FF2B5EF4-FFF2-40B4-BE49-F238E27FC236}">
                <a16:creationId xmlns:a16="http://schemas.microsoft.com/office/drawing/2014/main" id="{9CAADA74-CFEF-4721-AD5E-0649A51F9BF4}"/>
              </a:ext>
            </a:extLst>
          </p:cNvPr>
          <p:cNvSpPr>
            <a:spLocks noChangeArrowheads="1"/>
          </p:cNvSpPr>
          <p:nvPr/>
        </p:nvSpPr>
        <p:spPr bwMode="auto">
          <a:xfrm>
            <a:off x="715963" y="4140200"/>
            <a:ext cx="46418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间内分子数与总分子数的比值</a:t>
            </a:r>
          </a:p>
        </p:txBody>
      </p:sp>
      <p:graphicFrame>
        <p:nvGraphicFramePr>
          <p:cNvPr id="66566" name="Object 6">
            <a:extLst>
              <a:ext uri="{FF2B5EF4-FFF2-40B4-BE49-F238E27FC236}">
                <a16:creationId xmlns:a16="http://schemas.microsoft.com/office/drawing/2014/main" id="{B2A8335C-7D98-4AF9-9790-A954745C3292}"/>
              </a:ext>
            </a:extLst>
          </p:cNvPr>
          <p:cNvGraphicFramePr>
            <a:graphicFrameLocks noChangeAspect="1"/>
          </p:cNvGraphicFramePr>
          <p:nvPr/>
        </p:nvGraphicFramePr>
        <p:xfrm>
          <a:off x="928688" y="4746625"/>
          <a:ext cx="790575" cy="825500"/>
        </p:xfrm>
        <a:graphic>
          <a:graphicData uri="http://schemas.openxmlformats.org/presentationml/2006/ole">
            <mc:AlternateContent xmlns:mc="http://schemas.openxmlformats.org/markup-compatibility/2006">
              <mc:Choice xmlns:v="urn:schemas-microsoft-com:vml" Requires="v">
                <p:oleObj spid="_x0000_s390166" name="公式" r:id="rId3" imgW="752622" imgH="790507" progId="Equation.3">
                  <p:embed/>
                </p:oleObj>
              </mc:Choice>
              <mc:Fallback>
                <p:oleObj name="公式" r:id="rId3" imgW="752622" imgH="790507" progId="Equation.3">
                  <p:embed/>
                  <p:pic>
                    <p:nvPicPr>
                      <p:cNvPr id="66566" name="Object 6">
                        <a:extLst>
                          <a:ext uri="{FF2B5EF4-FFF2-40B4-BE49-F238E27FC236}">
                            <a16:creationId xmlns:a16="http://schemas.microsoft.com/office/drawing/2014/main" id="{B2A8335C-7D98-4AF9-9790-A954745C3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4746625"/>
                        <a:ext cx="7905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7" name="Object 7">
            <a:extLst>
              <a:ext uri="{FF2B5EF4-FFF2-40B4-BE49-F238E27FC236}">
                <a16:creationId xmlns:a16="http://schemas.microsoft.com/office/drawing/2014/main" id="{478CD791-D700-46D5-A8D5-F9EEB2019F02}"/>
              </a:ext>
            </a:extLst>
          </p:cNvPr>
          <p:cNvGraphicFramePr>
            <a:graphicFrameLocks noChangeAspect="1"/>
          </p:cNvGraphicFramePr>
          <p:nvPr/>
        </p:nvGraphicFramePr>
        <p:xfrm>
          <a:off x="1722438" y="5002213"/>
          <a:ext cx="725487" cy="393700"/>
        </p:xfrm>
        <a:graphic>
          <a:graphicData uri="http://schemas.openxmlformats.org/presentationml/2006/ole">
            <mc:AlternateContent xmlns:mc="http://schemas.openxmlformats.org/markup-compatibility/2006">
              <mc:Choice xmlns:v="urn:schemas-microsoft-com:vml" Requires="v">
                <p:oleObj spid="_x0000_s390167" name="公式" r:id="rId5" imgW="685953" imgH="352391" progId="Equation.3">
                  <p:embed/>
                </p:oleObj>
              </mc:Choice>
              <mc:Fallback>
                <p:oleObj name="公式" r:id="rId5" imgW="685953" imgH="352391" progId="Equation.3">
                  <p:embed/>
                  <p:pic>
                    <p:nvPicPr>
                      <p:cNvPr id="66567" name="Object 7">
                        <a:extLst>
                          <a:ext uri="{FF2B5EF4-FFF2-40B4-BE49-F238E27FC236}">
                            <a16:creationId xmlns:a16="http://schemas.microsoft.com/office/drawing/2014/main" id="{478CD791-D700-46D5-A8D5-F9EEB2019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2438" y="5002213"/>
                        <a:ext cx="725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8" name="Object 8">
            <a:extLst>
              <a:ext uri="{FF2B5EF4-FFF2-40B4-BE49-F238E27FC236}">
                <a16:creationId xmlns:a16="http://schemas.microsoft.com/office/drawing/2014/main" id="{60AEF680-DDD8-4BE6-B0D5-4DB56F08B6A5}"/>
              </a:ext>
            </a:extLst>
          </p:cNvPr>
          <p:cNvGraphicFramePr>
            <a:graphicFrameLocks noChangeAspect="1"/>
          </p:cNvGraphicFramePr>
          <p:nvPr/>
        </p:nvGraphicFramePr>
        <p:xfrm>
          <a:off x="2509838" y="5000625"/>
          <a:ext cx="433387" cy="317500"/>
        </p:xfrm>
        <a:graphic>
          <a:graphicData uri="http://schemas.openxmlformats.org/presentationml/2006/ole">
            <mc:AlternateContent xmlns:mc="http://schemas.openxmlformats.org/markup-compatibility/2006">
              <mc:Choice xmlns:v="urn:schemas-microsoft-com:vml" Requires="v">
                <p:oleObj spid="_x0000_s390168" name="公式" r:id="rId7" imgW="390531" imgH="276157" progId="Equation.3">
                  <p:embed/>
                </p:oleObj>
              </mc:Choice>
              <mc:Fallback>
                <p:oleObj name="公式" r:id="rId7" imgW="390531" imgH="276157" progId="Equation.3">
                  <p:embed/>
                  <p:pic>
                    <p:nvPicPr>
                      <p:cNvPr id="66568" name="Object 8">
                        <a:extLst>
                          <a:ext uri="{FF2B5EF4-FFF2-40B4-BE49-F238E27FC236}">
                            <a16:creationId xmlns:a16="http://schemas.microsoft.com/office/drawing/2014/main" id="{60AEF680-DDD8-4BE6-B0D5-4DB56F08B6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9838" y="5000625"/>
                        <a:ext cx="4333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9" name="Object 9">
            <a:extLst>
              <a:ext uri="{FF2B5EF4-FFF2-40B4-BE49-F238E27FC236}">
                <a16:creationId xmlns:a16="http://schemas.microsoft.com/office/drawing/2014/main" id="{5A68A29A-3C9A-4F48-8319-B7AB20950AF0}"/>
              </a:ext>
            </a:extLst>
          </p:cNvPr>
          <p:cNvGraphicFramePr>
            <a:graphicFrameLocks noChangeAspect="1"/>
          </p:cNvGraphicFramePr>
          <p:nvPr/>
        </p:nvGraphicFramePr>
        <p:xfrm>
          <a:off x="3500438" y="4714875"/>
          <a:ext cx="1784350" cy="825500"/>
        </p:xfrm>
        <a:graphic>
          <a:graphicData uri="http://schemas.openxmlformats.org/presentationml/2006/ole">
            <mc:AlternateContent xmlns:mc="http://schemas.openxmlformats.org/markup-compatibility/2006">
              <mc:Choice xmlns:v="urn:schemas-microsoft-com:vml" Requires="v">
                <p:oleObj spid="_x0000_s390169" name="公式" r:id="rId9" imgW="1743171" imgH="790507" progId="Equation.3">
                  <p:embed/>
                </p:oleObj>
              </mc:Choice>
              <mc:Fallback>
                <p:oleObj name="公式" r:id="rId9" imgW="1743171" imgH="790507" progId="Equation.3">
                  <p:embed/>
                  <p:pic>
                    <p:nvPicPr>
                      <p:cNvPr id="66569" name="Object 9">
                        <a:extLst>
                          <a:ext uri="{FF2B5EF4-FFF2-40B4-BE49-F238E27FC236}">
                            <a16:creationId xmlns:a16="http://schemas.microsoft.com/office/drawing/2014/main" id="{5A68A29A-3C9A-4F48-8319-B7AB20950A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0438" y="4714875"/>
                        <a:ext cx="1784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3">
            <a:extLst>
              <a:ext uri="{FF2B5EF4-FFF2-40B4-BE49-F238E27FC236}">
                <a16:creationId xmlns:a16="http://schemas.microsoft.com/office/drawing/2014/main" id="{E43A8E35-4A93-40D5-8B5F-AF18518CE09B}"/>
              </a:ext>
            </a:extLst>
          </p:cNvPr>
          <p:cNvSpPr txBox="1">
            <a:spLocks noChangeArrowheads="1"/>
          </p:cNvSpPr>
          <p:nvPr/>
        </p:nvSpPr>
        <p:spPr bwMode="auto">
          <a:xfrm>
            <a:off x="692150" y="5572125"/>
            <a:ext cx="81661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FFFF00"/>
                </a:solidFill>
                <a:latin typeface="宋体" panose="02010600030101010101" pitchFamily="2" charset="-122"/>
              </a:rPr>
              <a:t>意义：</a:t>
            </a:r>
            <a:r>
              <a:rPr lang="zh-CN" altLang="en-US">
                <a:solidFill>
                  <a:schemeClr val="bg1"/>
                </a:solidFill>
                <a:latin typeface="宋体" panose="02010600030101010101" pitchFamily="2" charset="-122"/>
              </a:rPr>
              <a:t>分布在速率</a:t>
            </a:r>
            <a:r>
              <a:rPr lang="en-US" altLang="zh-CN" sz="2800" b="0" i="1">
                <a:solidFill>
                  <a:srgbClr val="FFFF00"/>
                </a:solidFill>
                <a:latin typeface="Bookman Old Style" panose="02050604050505020204" pitchFamily="18" charset="0"/>
              </a:rPr>
              <a:t>v</a:t>
            </a:r>
            <a:r>
              <a:rPr lang="en-US" altLang="zh-CN" sz="2800" i="1">
                <a:solidFill>
                  <a:schemeClr val="bg1"/>
                </a:solidFill>
                <a:latin typeface="Bookman Old Style" panose="02050604050505020204" pitchFamily="18" charset="0"/>
              </a:rPr>
              <a:t> </a:t>
            </a:r>
            <a:r>
              <a:rPr lang="zh-CN" altLang="en-US">
                <a:solidFill>
                  <a:schemeClr val="bg1"/>
                </a:solidFill>
                <a:latin typeface="宋体" panose="02010600030101010101" pitchFamily="2" charset="-122"/>
              </a:rPr>
              <a:t>附近单位速率间隔内的分子数与总分子</a:t>
            </a:r>
            <a:endParaRPr lang="en-US" altLang="zh-CN">
              <a:solidFill>
                <a:schemeClr val="bg1"/>
              </a:solidFill>
              <a:latin typeface="宋体" panose="02010600030101010101" pitchFamily="2" charset="-122"/>
            </a:endParaRPr>
          </a:p>
          <a:p>
            <a:pPr eaLnBrk="1" hangingPunct="1">
              <a:lnSpc>
                <a:spcPct val="125000"/>
              </a:lnSpc>
            </a:pPr>
            <a:r>
              <a:rPr lang="en-US" altLang="zh-CN">
                <a:solidFill>
                  <a:schemeClr val="bg1"/>
                </a:solidFill>
                <a:latin typeface="宋体" panose="02010600030101010101" pitchFamily="2" charset="-122"/>
              </a:rPr>
              <a:t>      </a:t>
            </a:r>
            <a:r>
              <a:rPr lang="zh-CN" altLang="en-US">
                <a:solidFill>
                  <a:schemeClr val="bg1"/>
                </a:solidFill>
                <a:latin typeface="宋体" panose="02010600030101010101" pitchFamily="2" charset="-122"/>
              </a:rPr>
              <a:t>数的比率 </a:t>
            </a:r>
          </a:p>
        </p:txBody>
      </p:sp>
      <p:sp>
        <p:nvSpPr>
          <p:cNvPr id="21550" name="灯片编号占位符 1">
            <a:extLst>
              <a:ext uri="{FF2B5EF4-FFF2-40B4-BE49-F238E27FC236}">
                <a16:creationId xmlns:a16="http://schemas.microsoft.com/office/drawing/2014/main" id="{DE691636-DDDE-495A-BE65-ACEB702EAC8C}"/>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B54DF0E8-4B29-4539-968D-1793C3266D9C}" type="slidenum">
              <a:rPr lang="en-US" altLang="zh-CN" b="0">
                <a:solidFill>
                  <a:srgbClr val="FF00FF"/>
                </a:solidFill>
              </a:rPr>
              <a:pPr eaLnBrk="1" hangingPunct="1"/>
              <a:t>13</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56"/>
                                        </p:tgtEl>
                                        <p:attrNameLst>
                                          <p:attrName>style.visibility</p:attrName>
                                        </p:attrNameLst>
                                      </p:cBhvr>
                                      <p:to>
                                        <p:strVal val="visible"/>
                                      </p:to>
                                    </p:set>
                                    <p:animEffect transition="in" filter="blinds(horizontal)">
                                      <p:cBhvr>
                                        <p:cTn id="7" dur="500"/>
                                        <p:tgtEl>
                                          <p:spTgt spid="26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6"/>
                                        </p:tgtEl>
                                        <p:attrNameLst>
                                          <p:attrName>style.visibility</p:attrName>
                                        </p:attrNameLst>
                                      </p:cBhvr>
                                      <p:to>
                                        <p:strVal val="visible"/>
                                      </p:to>
                                    </p:set>
                                    <p:animEffect transition="in" filter="wipe(left)">
                                      <p:cBhvr>
                                        <p:cTn id="12" dur="500"/>
                                        <p:tgtEl>
                                          <p:spTgt spid="266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57"/>
                                        </p:tgtEl>
                                        <p:attrNameLst>
                                          <p:attrName>style.visibility</p:attrName>
                                        </p:attrNameLst>
                                      </p:cBhvr>
                                      <p:to>
                                        <p:strVal val="visible"/>
                                      </p:to>
                                    </p:set>
                                    <p:animEffect transition="in" filter="wipe(left)">
                                      <p:cBhvr>
                                        <p:cTn id="17" dur="500"/>
                                        <p:tgtEl>
                                          <p:spTgt spid="266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58">
                                            <p:txEl>
                                              <p:pRg st="0" end="0"/>
                                            </p:txEl>
                                          </p:spTgt>
                                        </p:tgtEl>
                                        <p:attrNameLst>
                                          <p:attrName>style.visibility</p:attrName>
                                        </p:attrNameLst>
                                      </p:cBhvr>
                                      <p:to>
                                        <p:strVal val="visible"/>
                                      </p:to>
                                    </p:set>
                                    <p:animEffect transition="in" filter="wipe(left)">
                                      <p:cBhvr>
                                        <p:cTn id="22" dur="500"/>
                                        <p:tgtEl>
                                          <p:spTgt spid="2665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60"/>
                                        </p:tgtEl>
                                        <p:attrNameLst>
                                          <p:attrName>style.visibility</p:attrName>
                                        </p:attrNameLst>
                                      </p:cBhvr>
                                      <p:to>
                                        <p:strVal val="visible"/>
                                      </p:to>
                                    </p:set>
                                    <p:animEffect transition="in" filter="blinds(horizontal)">
                                      <p:cBhvr>
                                        <p:cTn id="27" dur="500"/>
                                        <p:tgtEl>
                                          <p:spTgt spid="2666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666"/>
                                        </p:tgtEl>
                                        <p:attrNameLst>
                                          <p:attrName>style.visibility</p:attrName>
                                        </p:attrNameLst>
                                      </p:cBhvr>
                                      <p:to>
                                        <p:strVal val="visible"/>
                                      </p:to>
                                    </p:set>
                                    <p:animEffect transition="in" filter="blinds(horizontal)">
                                      <p:cBhvr>
                                        <p:cTn id="30" dur="500"/>
                                        <p:tgtEl>
                                          <p:spTgt spid="2666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668"/>
                                        </p:tgtEl>
                                        <p:attrNameLst>
                                          <p:attrName>style.visibility</p:attrName>
                                        </p:attrNameLst>
                                      </p:cBhvr>
                                      <p:to>
                                        <p:strVal val="visible"/>
                                      </p:to>
                                    </p:set>
                                    <p:animEffect transition="in" filter="blinds(horizontal)">
                                      <p:cBhvr>
                                        <p:cTn id="33" dur="500"/>
                                        <p:tgtEl>
                                          <p:spTgt spid="2666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6669"/>
                                        </p:tgtEl>
                                        <p:attrNameLst>
                                          <p:attrName>style.visibility</p:attrName>
                                        </p:attrNameLst>
                                      </p:cBhvr>
                                      <p:to>
                                        <p:strVal val="visible"/>
                                      </p:to>
                                    </p:set>
                                    <p:animEffect transition="in" filter="blinds(horizontal)">
                                      <p:cBhvr>
                                        <p:cTn id="36" dur="500"/>
                                        <p:tgtEl>
                                          <p:spTgt spid="26669"/>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66566"/>
                                        </p:tgtEl>
                                        <p:attrNameLst>
                                          <p:attrName>style.visibility</p:attrName>
                                        </p:attrNameLst>
                                      </p:cBhvr>
                                      <p:to>
                                        <p:strVal val="visible"/>
                                      </p:to>
                                    </p:set>
                                    <p:animEffect transition="in" filter="wipe(left)">
                                      <p:cBhvr>
                                        <p:cTn id="40" dur="500"/>
                                        <p:tgtEl>
                                          <p:spTgt spid="665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66568"/>
                                        </p:tgtEl>
                                        <p:attrNameLst>
                                          <p:attrName>style.visibility</p:attrName>
                                        </p:attrNameLst>
                                      </p:cBhvr>
                                      <p:to>
                                        <p:strVal val="visible"/>
                                      </p:to>
                                    </p:set>
                                    <p:animEffect transition="in" filter="wipe(left)">
                                      <p:cBhvr>
                                        <p:cTn id="45" dur="500"/>
                                        <p:tgtEl>
                                          <p:spTgt spid="665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6567"/>
                                        </p:tgtEl>
                                        <p:attrNameLst>
                                          <p:attrName>style.visibility</p:attrName>
                                        </p:attrNameLst>
                                      </p:cBhvr>
                                      <p:to>
                                        <p:strVal val="visible"/>
                                      </p:to>
                                    </p:set>
                                    <p:animEffect transition="in" filter="wipe(left)">
                                      <p:cBhvr>
                                        <p:cTn id="50" dur="500"/>
                                        <p:tgtEl>
                                          <p:spTgt spid="665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6569"/>
                                        </p:tgtEl>
                                        <p:attrNameLst>
                                          <p:attrName>style.visibility</p:attrName>
                                        </p:attrNameLst>
                                      </p:cBhvr>
                                      <p:to>
                                        <p:strVal val="visible"/>
                                      </p:to>
                                    </p:set>
                                    <p:animEffect transition="in" filter="wipe(left)">
                                      <p:cBhvr>
                                        <p:cTn id="55" dur="500"/>
                                        <p:tgtEl>
                                          <p:spTgt spid="66569"/>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6665"/>
                                        </p:tgtEl>
                                        <p:attrNameLst>
                                          <p:attrName>style.visibility</p:attrName>
                                        </p:attrNameLst>
                                      </p:cBhvr>
                                      <p:to>
                                        <p:strVal val="visible"/>
                                      </p:to>
                                    </p:set>
                                    <p:animEffect transition="in" filter="wipe(left)">
                                      <p:cBhvr>
                                        <p:cTn id="59" dur="500"/>
                                        <p:tgtEl>
                                          <p:spTgt spid="2666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6" grpId="0"/>
      <p:bldP spid="26657" grpId="0"/>
      <p:bldP spid="26660" grpId="0" autoUpdateAnimBg="0"/>
      <p:bldP spid="26665" grpId="0" autoUpdateAnimBg="0"/>
      <p:bldP spid="26666" grpId="0"/>
      <p:bldP spid="26668" grpId="0"/>
      <p:bldP spid="26669"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a:extLst>
              <a:ext uri="{FF2B5EF4-FFF2-40B4-BE49-F238E27FC236}">
                <a16:creationId xmlns:a16="http://schemas.microsoft.com/office/drawing/2014/main" id="{8B64B074-DFD5-4636-8DCB-44E5659E5A05}"/>
              </a:ext>
            </a:extLst>
          </p:cNvPr>
          <p:cNvSpPr txBox="1">
            <a:spLocks noChangeArrowheads="1"/>
          </p:cNvSpPr>
          <p:nvPr/>
        </p:nvSpPr>
        <p:spPr bwMode="auto">
          <a:xfrm>
            <a:off x="323850" y="476250"/>
            <a:ext cx="604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三</a:t>
            </a:r>
            <a:r>
              <a:rPr lang="en-US" altLang="zh-CN" sz="2800">
                <a:solidFill>
                  <a:srgbClr val="FFFF00"/>
                </a:solidFill>
              </a:rPr>
              <a:t>. </a:t>
            </a:r>
            <a:r>
              <a:rPr lang="zh-CN" altLang="en-US" sz="2800">
                <a:solidFill>
                  <a:srgbClr val="FFFF00"/>
                </a:solidFill>
              </a:rPr>
              <a:t>气体速率分布的实验测定</a:t>
            </a:r>
          </a:p>
        </p:txBody>
      </p:sp>
      <p:sp>
        <p:nvSpPr>
          <p:cNvPr id="27653" name="Text Box 5">
            <a:extLst>
              <a:ext uri="{FF2B5EF4-FFF2-40B4-BE49-F238E27FC236}">
                <a16:creationId xmlns:a16="http://schemas.microsoft.com/office/drawing/2014/main" id="{D387FA07-A65A-430F-AB5F-37B55CD5FC86}"/>
              </a:ext>
            </a:extLst>
          </p:cNvPr>
          <p:cNvSpPr txBox="1">
            <a:spLocks noChangeArrowheads="1"/>
          </p:cNvSpPr>
          <p:nvPr/>
        </p:nvSpPr>
        <p:spPr bwMode="auto">
          <a:xfrm>
            <a:off x="612775" y="1196975"/>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1. </a:t>
            </a:r>
            <a:r>
              <a:rPr lang="zh-CN" altLang="en-US">
                <a:solidFill>
                  <a:srgbClr val="66FFFF"/>
                </a:solidFill>
              </a:rPr>
              <a:t>实验装置</a:t>
            </a:r>
          </a:p>
        </p:txBody>
      </p:sp>
      <p:pic>
        <p:nvPicPr>
          <p:cNvPr id="27654" name="Picture 6" descr="麦测1">
            <a:extLst>
              <a:ext uri="{FF2B5EF4-FFF2-40B4-BE49-F238E27FC236}">
                <a16:creationId xmlns:a16="http://schemas.microsoft.com/office/drawing/2014/main" id="{FA9AE775-1DAF-4A82-B9B1-19AFF50DFF7A}"/>
              </a:ext>
            </a:extLst>
          </p:cNvPr>
          <p:cNvPicPr>
            <a:picLocks noChangeAspect="1" noChangeArrowheads="1"/>
          </p:cNvPicPr>
          <p:nvPr/>
        </p:nvPicPr>
        <p:blipFill>
          <a:blip r:embed="rId4">
            <a:clrChange>
              <a:clrFrom>
                <a:srgbClr val="006599"/>
              </a:clrFrom>
              <a:clrTo>
                <a:srgbClr val="006599">
                  <a:alpha val="0"/>
                </a:srgbClr>
              </a:clrTo>
            </a:clrChange>
            <a:lum bright="6000" contrast="18000"/>
            <a:extLst>
              <a:ext uri="{28A0092B-C50C-407E-A947-70E740481C1C}">
                <a14:useLocalDpi xmlns:a14="http://schemas.microsoft.com/office/drawing/2010/main" val="0"/>
              </a:ext>
            </a:extLst>
          </a:blip>
          <a:srcRect l="10843" t="4666" r="7048" b="4317"/>
          <a:stretch>
            <a:fillRect/>
          </a:stretch>
        </p:blipFill>
        <p:spPr bwMode="auto">
          <a:xfrm>
            <a:off x="5292725" y="1125538"/>
            <a:ext cx="3243263"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7" descr="麦12">
            <a:extLst>
              <a:ext uri="{FF2B5EF4-FFF2-40B4-BE49-F238E27FC236}">
                <a16:creationId xmlns:a16="http://schemas.microsoft.com/office/drawing/2014/main" id="{654F4A9A-F367-46DC-8017-FB8351AADE21}"/>
              </a:ext>
            </a:extLst>
          </p:cNvPr>
          <p:cNvPicPr>
            <a:picLocks noChangeAspect="1" noChangeArrowheads="1"/>
          </p:cNvPicPr>
          <p:nvPr/>
        </p:nvPicPr>
        <p:blipFill>
          <a:blip r:embed="rId5">
            <a:clrChange>
              <a:clrFrom>
                <a:srgbClr val="006599"/>
              </a:clrFrom>
              <a:clrTo>
                <a:srgbClr val="006599">
                  <a:alpha val="0"/>
                </a:srgbClr>
              </a:clrTo>
            </a:clrChange>
            <a:lum bright="6000" contrast="12000"/>
            <a:extLst>
              <a:ext uri="{28A0092B-C50C-407E-A947-70E740481C1C}">
                <a14:useLocalDpi xmlns:a14="http://schemas.microsoft.com/office/drawing/2010/main" val="0"/>
              </a:ext>
            </a:extLst>
          </a:blip>
          <a:srcRect l="10693" t="13684" r="15034" b="8113"/>
          <a:stretch>
            <a:fillRect/>
          </a:stretch>
        </p:blipFill>
        <p:spPr bwMode="auto">
          <a:xfrm>
            <a:off x="5259388" y="3714750"/>
            <a:ext cx="33845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8">
            <a:extLst>
              <a:ext uri="{FF2B5EF4-FFF2-40B4-BE49-F238E27FC236}">
                <a16:creationId xmlns:a16="http://schemas.microsoft.com/office/drawing/2014/main" id="{DBC44060-7341-4AF5-BBEA-5218A6EB4D63}"/>
              </a:ext>
            </a:extLst>
          </p:cNvPr>
          <p:cNvSpPr txBox="1">
            <a:spLocks noChangeArrowheads="1"/>
          </p:cNvSpPr>
          <p:nvPr/>
        </p:nvSpPr>
        <p:spPr bwMode="auto">
          <a:xfrm>
            <a:off x="611188" y="1868488"/>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2. </a:t>
            </a:r>
            <a:r>
              <a:rPr lang="zh-CN" altLang="en-US">
                <a:solidFill>
                  <a:srgbClr val="66FFFF"/>
                </a:solidFill>
              </a:rPr>
              <a:t>测量原理</a:t>
            </a:r>
          </a:p>
        </p:txBody>
      </p:sp>
      <p:sp>
        <p:nvSpPr>
          <p:cNvPr id="27657" name="Text Box 9">
            <a:extLst>
              <a:ext uri="{FF2B5EF4-FFF2-40B4-BE49-F238E27FC236}">
                <a16:creationId xmlns:a16="http://schemas.microsoft.com/office/drawing/2014/main" id="{6C9F8608-EF1A-4F8E-A14E-2BA3BBD7A0F8}"/>
              </a:ext>
            </a:extLst>
          </p:cNvPr>
          <p:cNvSpPr txBox="1">
            <a:spLocks noChangeArrowheads="1"/>
          </p:cNvSpPr>
          <p:nvPr/>
        </p:nvSpPr>
        <p:spPr bwMode="auto">
          <a:xfrm>
            <a:off x="539750" y="2565400"/>
            <a:ext cx="4189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(1)  </a:t>
            </a:r>
            <a:r>
              <a:rPr lang="zh-CN" altLang="en-US">
                <a:solidFill>
                  <a:schemeClr val="bg1"/>
                </a:solidFill>
              </a:rPr>
              <a:t>能通过细槽到达检测器 </a:t>
            </a:r>
            <a:r>
              <a:rPr lang="en-US" altLang="zh-CN" i="1">
                <a:solidFill>
                  <a:srgbClr val="66FFFF"/>
                </a:solidFill>
              </a:rPr>
              <a:t>D  </a:t>
            </a:r>
          </a:p>
          <a:p>
            <a:pPr eaLnBrk="1" hangingPunct="1">
              <a:lnSpc>
                <a:spcPct val="125000"/>
              </a:lnSpc>
            </a:pPr>
            <a:r>
              <a:rPr lang="en-US" altLang="zh-CN" i="1">
                <a:solidFill>
                  <a:srgbClr val="66FFFF"/>
                </a:solidFill>
              </a:rPr>
              <a:t>       </a:t>
            </a:r>
            <a:r>
              <a:rPr lang="zh-CN" altLang="en-US">
                <a:solidFill>
                  <a:schemeClr val="bg1"/>
                </a:solidFill>
              </a:rPr>
              <a:t>的分子所满足的条件</a:t>
            </a:r>
            <a:endParaRPr lang="zh-CN" altLang="en-US" sz="3200">
              <a:solidFill>
                <a:schemeClr val="bg1"/>
              </a:solidFill>
            </a:endParaRPr>
          </a:p>
        </p:txBody>
      </p:sp>
      <p:sp>
        <p:nvSpPr>
          <p:cNvPr id="27660" name="Text Box 12">
            <a:extLst>
              <a:ext uri="{FF2B5EF4-FFF2-40B4-BE49-F238E27FC236}">
                <a16:creationId xmlns:a16="http://schemas.microsoft.com/office/drawing/2014/main" id="{2805AE48-F7F7-4972-B9DB-6E07721F7EDE}"/>
              </a:ext>
            </a:extLst>
          </p:cNvPr>
          <p:cNvSpPr txBox="1">
            <a:spLocks noChangeArrowheads="1"/>
          </p:cNvSpPr>
          <p:nvPr/>
        </p:nvSpPr>
        <p:spPr bwMode="auto">
          <a:xfrm>
            <a:off x="1090613" y="5084763"/>
            <a:ext cx="384175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通过改变角速度</a:t>
            </a:r>
            <a:r>
              <a:rPr lang="el-GR" altLang="zh-CN" i="1">
                <a:solidFill>
                  <a:srgbClr val="66FFFF"/>
                </a:solidFill>
                <a:cs typeface="Times New Roman" panose="02020603050405020304" pitchFamily="18" charset="0"/>
              </a:rPr>
              <a:t>ω</a:t>
            </a:r>
            <a:r>
              <a:rPr lang="zh-CN" altLang="en-US">
                <a:solidFill>
                  <a:schemeClr val="bg1"/>
                </a:solidFill>
              </a:rPr>
              <a:t>的大小，</a:t>
            </a:r>
          </a:p>
          <a:p>
            <a:pPr eaLnBrk="1" hangingPunct="1">
              <a:lnSpc>
                <a:spcPct val="125000"/>
              </a:lnSpc>
            </a:pPr>
            <a:r>
              <a:rPr lang="zh-CN" altLang="en-US">
                <a:solidFill>
                  <a:schemeClr val="bg1"/>
                </a:solidFill>
              </a:rPr>
              <a:t>选择速率</a:t>
            </a:r>
            <a:r>
              <a:rPr lang="en-US" altLang="zh-CN" sz="2800" b="0" i="1">
                <a:solidFill>
                  <a:srgbClr val="00FFFF"/>
                </a:solidFill>
                <a:latin typeface="Bookman Old Style" panose="02050604050505020204" pitchFamily="18" charset="0"/>
              </a:rPr>
              <a:t>v</a:t>
            </a:r>
            <a:r>
              <a:rPr lang="en-US" altLang="zh-CN" b="0">
                <a:solidFill>
                  <a:schemeClr val="bg1"/>
                </a:solidFill>
              </a:rPr>
              <a:t>  </a:t>
            </a:r>
          </a:p>
        </p:txBody>
      </p:sp>
      <p:sp>
        <p:nvSpPr>
          <p:cNvPr id="27662" name="AutoShape 14">
            <a:extLst>
              <a:ext uri="{FF2B5EF4-FFF2-40B4-BE49-F238E27FC236}">
                <a16:creationId xmlns:a16="http://schemas.microsoft.com/office/drawing/2014/main" id="{ADA9B0DA-FEA8-48B1-BFDC-4F5DFEFD3224}"/>
              </a:ext>
            </a:extLst>
          </p:cNvPr>
          <p:cNvSpPr>
            <a:spLocks noChangeArrowheads="1"/>
          </p:cNvSpPr>
          <p:nvPr/>
        </p:nvSpPr>
        <p:spPr bwMode="auto">
          <a:xfrm>
            <a:off x="2306638" y="4262438"/>
            <a:ext cx="720725" cy="144463"/>
          </a:xfrm>
          <a:prstGeom prst="rightArrow">
            <a:avLst>
              <a:gd name="adj1" fmla="val 50000"/>
              <a:gd name="adj2" fmla="val 124725"/>
            </a:avLst>
          </a:prstGeom>
          <a:gradFill rotWithShape="1">
            <a:gsLst>
              <a:gs pos="0">
                <a:srgbClr val="FFCCFF">
                  <a:gamma/>
                  <a:shade val="46275"/>
                  <a:invGamma/>
                  <a:alpha val="78999"/>
                </a:srgbClr>
              </a:gs>
              <a:gs pos="50000">
                <a:srgbClr val="FFCCFF">
                  <a:alpha val="53000"/>
                </a:srgbClr>
              </a:gs>
              <a:gs pos="100000">
                <a:srgbClr val="FFCCFF">
                  <a:gamma/>
                  <a:shade val="46275"/>
                  <a:invGamma/>
                  <a:alpha val="78999"/>
                </a:srgbClr>
              </a:gs>
            </a:gsLst>
            <a:lin ang="5400000" scaled="1"/>
          </a:gradFill>
          <a:ln w="9525">
            <a:solidFill>
              <a:schemeClr val="folHlink"/>
            </a:solidFill>
            <a:miter lim="800000"/>
            <a:headEnd/>
            <a:tailEnd/>
          </a:ln>
          <a:effectLst/>
        </p:spPr>
        <p:txBody>
          <a:bodyPr wrap="none" anchor="ctr"/>
          <a:lstStyle/>
          <a:p>
            <a:pPr>
              <a:defRPr/>
            </a:pPr>
            <a:endParaRPr kumimoji="0" lang="zh-CN" altLang="en-US">
              <a:solidFill>
                <a:schemeClr val="bg1"/>
              </a:solidFill>
            </a:endParaRPr>
          </a:p>
        </p:txBody>
      </p:sp>
      <p:graphicFrame>
        <p:nvGraphicFramePr>
          <p:cNvPr id="67588" name="Object 4">
            <a:extLst>
              <a:ext uri="{FF2B5EF4-FFF2-40B4-BE49-F238E27FC236}">
                <a16:creationId xmlns:a16="http://schemas.microsoft.com/office/drawing/2014/main" id="{4334C806-D4D6-466B-A0B3-5340B594E317}"/>
              </a:ext>
            </a:extLst>
          </p:cNvPr>
          <p:cNvGraphicFramePr>
            <a:graphicFrameLocks noChangeAspect="1"/>
          </p:cNvGraphicFramePr>
          <p:nvPr/>
        </p:nvGraphicFramePr>
        <p:xfrm>
          <a:off x="3214688" y="3881438"/>
          <a:ext cx="1120775" cy="904875"/>
        </p:xfrm>
        <a:graphic>
          <a:graphicData uri="http://schemas.openxmlformats.org/presentationml/2006/ole">
            <mc:AlternateContent xmlns:mc="http://schemas.openxmlformats.org/markup-compatibility/2006">
              <mc:Choice xmlns:v="urn:schemas-microsoft-com:vml" Requires="v">
                <p:oleObj spid="_x0000_s391180" name="公式" r:id="rId6" imgW="1076178" imgH="866741" progId="Equation.3">
                  <p:embed/>
                </p:oleObj>
              </mc:Choice>
              <mc:Fallback>
                <p:oleObj name="公式" r:id="rId6" imgW="1076178" imgH="866741" progId="Equation.3">
                  <p:embed/>
                  <p:pic>
                    <p:nvPicPr>
                      <p:cNvPr id="67588" name="Object 4">
                        <a:extLst>
                          <a:ext uri="{FF2B5EF4-FFF2-40B4-BE49-F238E27FC236}">
                            <a16:creationId xmlns:a16="http://schemas.microsoft.com/office/drawing/2014/main" id="{4334C806-D4D6-466B-A0B3-5340B594E3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8" y="3881438"/>
                        <a:ext cx="11207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9" name="Object 5">
            <a:extLst>
              <a:ext uri="{FF2B5EF4-FFF2-40B4-BE49-F238E27FC236}">
                <a16:creationId xmlns:a16="http://schemas.microsoft.com/office/drawing/2014/main" id="{32EB11E1-F583-49BB-84EC-8D0FCCA4418A}"/>
              </a:ext>
            </a:extLst>
          </p:cNvPr>
          <p:cNvGraphicFramePr>
            <a:graphicFrameLocks noChangeAspect="1"/>
          </p:cNvGraphicFramePr>
          <p:nvPr/>
        </p:nvGraphicFramePr>
        <p:xfrm>
          <a:off x="1187450" y="3900488"/>
          <a:ext cx="920750" cy="822325"/>
        </p:xfrm>
        <a:graphic>
          <a:graphicData uri="http://schemas.openxmlformats.org/presentationml/2006/ole">
            <mc:AlternateContent xmlns:mc="http://schemas.openxmlformats.org/markup-compatibility/2006">
              <mc:Choice xmlns:v="urn:schemas-microsoft-com:vml" Requires="v">
                <p:oleObj spid="_x0000_s391181" name="公式" r:id="rId8" imgW="876173" imgH="790507" progId="Equation.3">
                  <p:embed/>
                </p:oleObj>
              </mc:Choice>
              <mc:Fallback>
                <p:oleObj name="公式" r:id="rId8" imgW="876173" imgH="790507" progId="Equation.3">
                  <p:embed/>
                  <p:pic>
                    <p:nvPicPr>
                      <p:cNvPr id="67589" name="Object 5">
                        <a:extLst>
                          <a:ext uri="{FF2B5EF4-FFF2-40B4-BE49-F238E27FC236}">
                            <a16:creationId xmlns:a16="http://schemas.microsoft.com/office/drawing/2014/main" id="{32EB11E1-F583-49BB-84EC-8D0FCCA441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3900488"/>
                        <a:ext cx="920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灯片编号占位符 1">
            <a:extLst>
              <a:ext uri="{FF2B5EF4-FFF2-40B4-BE49-F238E27FC236}">
                <a16:creationId xmlns:a16="http://schemas.microsoft.com/office/drawing/2014/main" id="{489A4417-DA98-437A-9AEB-57432784767B}"/>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3F8A82F-96D2-4B90-BB4F-9BC5DD918EC3}" type="slidenum">
              <a:rPr lang="en-US" altLang="zh-CN" b="0">
                <a:solidFill>
                  <a:srgbClr val="FF00FF"/>
                </a:solidFill>
              </a:rPr>
              <a:pPr eaLnBrk="1" hangingPunct="1"/>
              <a:t>14</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left)">
                                      <p:cBhvr>
                                        <p:cTn id="7" dur="500"/>
                                        <p:tgtEl>
                                          <p:spTgt spid="2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wipe(left)">
                                      <p:cBhvr>
                                        <p:cTn id="12" dur="500"/>
                                        <p:tgtEl>
                                          <p:spTgt spid="27653"/>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7654"/>
                                        </p:tgtEl>
                                        <p:attrNameLst>
                                          <p:attrName>style.visibility</p:attrName>
                                        </p:attrNameLst>
                                      </p:cBhvr>
                                      <p:to>
                                        <p:strVal val="visible"/>
                                      </p:to>
                                    </p:set>
                                    <p:animEffect transition="in" filter="dissolve">
                                      <p:cBhvr>
                                        <p:cTn id="16" dur="500"/>
                                        <p:tgtEl>
                                          <p:spTgt spid="27654"/>
                                        </p:tgtEl>
                                      </p:cBhvr>
                                    </p:animEffect>
                                  </p:childTnLst>
                                </p:cTn>
                              </p:par>
                            </p:childTnLst>
                          </p:cTn>
                        </p:par>
                      </p:childTnLst>
                    </p:cTn>
                  </p:par>
                  <p:par>
                    <p:cTn id="17" fill="hold">
                      <p:stCondLst>
                        <p:cond delay="indefinite"/>
                      </p:stCondLst>
                      <p:childTnLst>
                        <p:par>
                          <p:cTn id="18" fill="hold" nodeType="after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27655"/>
                                        </p:tgtEl>
                                        <p:attrNameLst>
                                          <p:attrName>style.visibility</p:attrName>
                                        </p:attrNameLst>
                                      </p:cBhvr>
                                      <p:to>
                                        <p:strVal val="visible"/>
                                      </p:to>
                                    </p:set>
                                    <p:anim calcmode="lin" valueType="num">
                                      <p:cBhvr>
                                        <p:cTn id="21" dur="500" fill="hold"/>
                                        <p:tgtEl>
                                          <p:spTgt spid="27655"/>
                                        </p:tgtEl>
                                        <p:attrNameLst>
                                          <p:attrName>ppt_w</p:attrName>
                                        </p:attrNameLst>
                                      </p:cBhvr>
                                      <p:tavLst>
                                        <p:tav tm="0">
                                          <p:val>
                                            <p:fltVal val="0"/>
                                          </p:val>
                                        </p:tav>
                                        <p:tav tm="100000">
                                          <p:val>
                                            <p:strVal val="#ppt_w"/>
                                          </p:val>
                                        </p:tav>
                                      </p:tavLst>
                                    </p:anim>
                                    <p:anim calcmode="lin" valueType="num">
                                      <p:cBhvr>
                                        <p:cTn id="22" dur="500" fill="hold"/>
                                        <p:tgtEl>
                                          <p:spTgt spid="27655"/>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6"/>
                                        </p:tgtEl>
                                        <p:attrNameLst>
                                          <p:attrName>style.visibility</p:attrName>
                                        </p:attrNameLst>
                                      </p:cBhvr>
                                      <p:to>
                                        <p:strVal val="visible"/>
                                      </p:to>
                                    </p:set>
                                    <p:animEffect transition="in" filter="wipe(left)">
                                      <p:cBhvr>
                                        <p:cTn id="27" dur="500"/>
                                        <p:tgtEl>
                                          <p:spTgt spid="276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57"/>
                                        </p:tgtEl>
                                        <p:attrNameLst>
                                          <p:attrName>style.visibility</p:attrName>
                                        </p:attrNameLst>
                                      </p:cBhvr>
                                      <p:to>
                                        <p:strVal val="visible"/>
                                      </p:to>
                                    </p:set>
                                    <p:animEffect transition="in" filter="wipe(left)">
                                      <p:cBhvr>
                                        <p:cTn id="32" dur="1000"/>
                                        <p:tgtEl>
                                          <p:spTgt spid="276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7589"/>
                                        </p:tgtEl>
                                        <p:attrNameLst>
                                          <p:attrName>style.visibility</p:attrName>
                                        </p:attrNameLst>
                                      </p:cBhvr>
                                      <p:to>
                                        <p:strVal val="visible"/>
                                      </p:to>
                                    </p:set>
                                    <p:animEffect transition="in" filter="wipe(left)">
                                      <p:cBhvr>
                                        <p:cTn id="37" dur="500"/>
                                        <p:tgtEl>
                                          <p:spTgt spid="675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662"/>
                                        </p:tgtEl>
                                        <p:attrNameLst>
                                          <p:attrName>style.visibility</p:attrName>
                                        </p:attrNameLst>
                                      </p:cBhvr>
                                      <p:to>
                                        <p:strVal val="visible"/>
                                      </p:to>
                                    </p:set>
                                    <p:animEffect transition="in" filter="wipe(left)">
                                      <p:cBhvr>
                                        <p:cTn id="42" dur="500"/>
                                        <p:tgtEl>
                                          <p:spTgt spid="27662"/>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67588"/>
                                        </p:tgtEl>
                                        <p:attrNameLst>
                                          <p:attrName>style.visibility</p:attrName>
                                        </p:attrNameLst>
                                      </p:cBhvr>
                                      <p:to>
                                        <p:strVal val="visible"/>
                                      </p:to>
                                    </p:set>
                                    <p:animEffect transition="in" filter="wipe(left)">
                                      <p:cBhvr>
                                        <p:cTn id="46" dur="500"/>
                                        <p:tgtEl>
                                          <p:spTgt spid="6758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7660"/>
                                        </p:tgtEl>
                                        <p:attrNameLst>
                                          <p:attrName>style.visibility</p:attrName>
                                        </p:attrNameLst>
                                      </p:cBhvr>
                                      <p:to>
                                        <p:strVal val="visible"/>
                                      </p:to>
                                    </p:set>
                                    <p:animEffect transition="in" filter="wipe(left)">
                                      <p:cBhvr>
                                        <p:cTn id="51" dur="5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3" grpId="0" autoUpdateAnimBg="0"/>
      <p:bldP spid="27656" grpId="0" autoUpdateAnimBg="0"/>
      <p:bldP spid="27657" grpId="0"/>
      <p:bldP spid="276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FEBB74F0-5035-40EF-8647-E87C2AF73EFB}"/>
              </a:ext>
            </a:extLst>
          </p:cNvPr>
          <p:cNvSpPr txBox="1">
            <a:spLocks noChangeArrowheads="1"/>
          </p:cNvSpPr>
          <p:nvPr/>
        </p:nvSpPr>
        <p:spPr bwMode="auto">
          <a:xfrm>
            <a:off x="728663" y="379413"/>
            <a:ext cx="770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(2)  </a:t>
            </a:r>
            <a:r>
              <a:rPr lang="zh-CN" altLang="en-US">
                <a:solidFill>
                  <a:schemeClr val="bg1"/>
                </a:solidFill>
              </a:rPr>
              <a:t>通过细槽的宽度，选择不同的速率区间的分子</a:t>
            </a:r>
          </a:p>
        </p:txBody>
      </p:sp>
      <p:sp>
        <p:nvSpPr>
          <p:cNvPr id="28676" name="Text Box 4">
            <a:extLst>
              <a:ext uri="{FF2B5EF4-FFF2-40B4-BE49-F238E27FC236}">
                <a16:creationId xmlns:a16="http://schemas.microsoft.com/office/drawing/2014/main" id="{70A625E5-EADC-4853-82C0-6DD0BD9F5086}"/>
              </a:ext>
            </a:extLst>
          </p:cNvPr>
          <p:cNvSpPr txBox="1">
            <a:spLocks noChangeArrowheads="1"/>
          </p:cNvSpPr>
          <p:nvPr/>
        </p:nvSpPr>
        <p:spPr bwMode="auto">
          <a:xfrm>
            <a:off x="706438" y="1701800"/>
            <a:ext cx="81137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Tx/>
              <a:buAutoNum type="arabicParenBoth" startAt="3"/>
            </a:pPr>
            <a:r>
              <a:rPr lang="zh-CN" altLang="en-US">
                <a:solidFill>
                  <a:schemeClr val="bg1"/>
                </a:solidFill>
              </a:rPr>
              <a:t>沉积在检测器上相应的金属层厚</a:t>
            </a:r>
            <a:endParaRPr lang="en-US" altLang="zh-CN">
              <a:solidFill>
                <a:schemeClr val="bg1"/>
              </a:solidFill>
            </a:endParaRPr>
          </a:p>
          <a:p>
            <a:pPr eaLnBrk="1" hangingPunct="1">
              <a:lnSpc>
                <a:spcPct val="125000"/>
              </a:lnSpc>
            </a:pPr>
            <a:r>
              <a:rPr lang="zh-CN" altLang="en-US">
                <a:solidFill>
                  <a:schemeClr val="bg1"/>
                </a:solidFill>
              </a:rPr>
              <a:t>度必定正比相应速率下的分子数 </a:t>
            </a:r>
          </a:p>
        </p:txBody>
      </p:sp>
      <p:sp>
        <p:nvSpPr>
          <p:cNvPr id="28677" name="Text Box 5">
            <a:extLst>
              <a:ext uri="{FF2B5EF4-FFF2-40B4-BE49-F238E27FC236}">
                <a16:creationId xmlns:a16="http://schemas.microsoft.com/office/drawing/2014/main" id="{A23ADD7F-0876-4A1B-878D-1721EC7ACB48}"/>
              </a:ext>
            </a:extLst>
          </p:cNvPr>
          <p:cNvSpPr txBox="1">
            <a:spLocks noChangeArrowheads="1"/>
          </p:cNvSpPr>
          <p:nvPr/>
        </p:nvSpPr>
        <p:spPr bwMode="auto">
          <a:xfrm>
            <a:off x="201613" y="2755900"/>
            <a:ext cx="430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四</a:t>
            </a:r>
            <a:r>
              <a:rPr lang="en-US" altLang="zh-CN" sz="2800">
                <a:solidFill>
                  <a:srgbClr val="FFFF00"/>
                </a:solidFill>
              </a:rPr>
              <a:t>. </a:t>
            </a:r>
            <a:r>
              <a:rPr lang="zh-CN" altLang="en-US" sz="2800">
                <a:solidFill>
                  <a:srgbClr val="FFFF00"/>
                </a:solidFill>
              </a:rPr>
              <a:t>麦克斯韦速率分布定律</a:t>
            </a:r>
            <a:endParaRPr lang="zh-CN" altLang="en-US">
              <a:solidFill>
                <a:srgbClr val="FFFF00"/>
              </a:solidFill>
            </a:endParaRPr>
          </a:p>
        </p:txBody>
      </p:sp>
      <p:sp>
        <p:nvSpPr>
          <p:cNvPr id="28678" name="Text Box 6">
            <a:extLst>
              <a:ext uri="{FF2B5EF4-FFF2-40B4-BE49-F238E27FC236}">
                <a16:creationId xmlns:a16="http://schemas.microsoft.com/office/drawing/2014/main" id="{F26EA02E-5133-497E-919E-F2220A4F0CAF}"/>
              </a:ext>
            </a:extLst>
          </p:cNvPr>
          <p:cNvSpPr txBox="1">
            <a:spLocks noChangeArrowheads="1"/>
          </p:cNvSpPr>
          <p:nvPr/>
        </p:nvSpPr>
        <p:spPr bwMode="auto">
          <a:xfrm>
            <a:off x="762000" y="3816350"/>
            <a:ext cx="75549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理想气体在</a:t>
            </a:r>
            <a:r>
              <a:rPr lang="zh-CN" altLang="en-US">
                <a:solidFill>
                  <a:srgbClr val="FFFF00"/>
                </a:solidFill>
              </a:rPr>
              <a:t>平衡态</a:t>
            </a:r>
            <a:r>
              <a:rPr lang="zh-CN" altLang="en-US">
                <a:solidFill>
                  <a:schemeClr val="bg1"/>
                </a:solidFill>
              </a:rPr>
              <a:t>下分子的速率分布函数</a:t>
            </a:r>
          </a:p>
        </p:txBody>
      </p:sp>
      <p:sp>
        <p:nvSpPr>
          <p:cNvPr id="28680" name="Rectangle 8">
            <a:extLst>
              <a:ext uri="{FF2B5EF4-FFF2-40B4-BE49-F238E27FC236}">
                <a16:creationId xmlns:a16="http://schemas.microsoft.com/office/drawing/2014/main" id="{1F484A1B-CFA1-4E21-B9DC-C09181F9CD3A}"/>
              </a:ext>
            </a:extLst>
          </p:cNvPr>
          <p:cNvSpPr>
            <a:spLocks noChangeArrowheads="1"/>
          </p:cNvSpPr>
          <p:nvPr/>
        </p:nvSpPr>
        <p:spPr bwMode="auto">
          <a:xfrm>
            <a:off x="5640388" y="4616450"/>
            <a:ext cx="307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1"/>
                </a:solidFill>
                <a:ea typeface="楷体_GB2312" pitchFamily="49" charset="-122"/>
              </a:rPr>
              <a:t>麦克斯韦速率分布函数</a:t>
            </a:r>
            <a:endParaRPr lang="en-US" altLang="zh-CN" sz="2000">
              <a:solidFill>
                <a:schemeClr val="bg1"/>
              </a:solidFill>
            </a:endParaRPr>
          </a:p>
        </p:txBody>
      </p:sp>
      <p:sp>
        <p:nvSpPr>
          <p:cNvPr id="28681" name="Rectangle 9">
            <a:extLst>
              <a:ext uri="{FF2B5EF4-FFF2-40B4-BE49-F238E27FC236}">
                <a16:creationId xmlns:a16="http://schemas.microsoft.com/office/drawing/2014/main" id="{1D92EA4B-68C2-4518-AF3C-90164559892F}"/>
              </a:ext>
            </a:extLst>
          </p:cNvPr>
          <p:cNvSpPr>
            <a:spLocks noChangeArrowheads="1"/>
          </p:cNvSpPr>
          <p:nvPr/>
        </p:nvSpPr>
        <p:spPr bwMode="auto">
          <a:xfrm>
            <a:off x="755650" y="5226050"/>
            <a:ext cx="817403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0" lang="zh-CN" altLang="en-US">
                <a:solidFill>
                  <a:schemeClr val="bg1"/>
                </a:solidFill>
              </a:rPr>
              <a:t>式中</a:t>
            </a:r>
            <a:r>
              <a:rPr lang="en-US" altLang="zh-CN" sz="2800" i="1">
                <a:solidFill>
                  <a:srgbClr val="66FFFF"/>
                </a:solidFill>
              </a:rPr>
              <a:t>μ</a:t>
            </a:r>
            <a:r>
              <a:rPr lang="zh-CN" altLang="en-US">
                <a:solidFill>
                  <a:schemeClr val="bg1"/>
                </a:solidFill>
              </a:rPr>
              <a:t>为分子质量，</a:t>
            </a:r>
            <a:r>
              <a:rPr lang="en-US" altLang="zh-CN" i="1">
                <a:solidFill>
                  <a:srgbClr val="66FFFF"/>
                </a:solidFill>
              </a:rPr>
              <a:t>T </a:t>
            </a:r>
            <a:r>
              <a:rPr lang="zh-CN" altLang="en-US">
                <a:solidFill>
                  <a:schemeClr val="bg1"/>
                </a:solidFill>
              </a:rPr>
              <a:t>为气体热力学温度， </a:t>
            </a:r>
            <a:r>
              <a:rPr lang="en-US" altLang="zh-CN" i="1">
                <a:solidFill>
                  <a:srgbClr val="66FFFF"/>
                </a:solidFill>
              </a:rPr>
              <a:t>k </a:t>
            </a:r>
            <a:r>
              <a:rPr lang="zh-CN" altLang="en-US">
                <a:solidFill>
                  <a:schemeClr val="bg1"/>
                </a:solidFill>
              </a:rPr>
              <a:t>为玻耳兹曼</a:t>
            </a:r>
          </a:p>
          <a:p>
            <a:pPr eaLnBrk="1" hangingPunct="1">
              <a:lnSpc>
                <a:spcPct val="125000"/>
              </a:lnSpc>
            </a:pPr>
            <a:r>
              <a:rPr lang="zh-CN" altLang="en-US">
                <a:solidFill>
                  <a:schemeClr val="bg1"/>
                </a:solidFill>
              </a:rPr>
              <a:t>常量</a:t>
            </a:r>
          </a:p>
        </p:txBody>
      </p:sp>
      <p:sp>
        <p:nvSpPr>
          <p:cNvPr id="28682" name="Rectangle 10">
            <a:extLst>
              <a:ext uri="{FF2B5EF4-FFF2-40B4-BE49-F238E27FC236}">
                <a16:creationId xmlns:a16="http://schemas.microsoft.com/office/drawing/2014/main" id="{16C5EEEC-4E2A-4D83-BD56-07CAAB66F6DF}"/>
              </a:ext>
            </a:extLst>
          </p:cNvPr>
          <p:cNvSpPr>
            <a:spLocks noChangeArrowheads="1"/>
          </p:cNvSpPr>
          <p:nvPr/>
        </p:nvSpPr>
        <p:spPr bwMode="auto">
          <a:xfrm>
            <a:off x="1497013" y="5786438"/>
            <a:ext cx="30749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i="1">
                <a:solidFill>
                  <a:srgbClr val="66FFFF"/>
                </a:solidFill>
              </a:rPr>
              <a:t>k </a:t>
            </a:r>
            <a:r>
              <a:rPr lang="en-US" altLang="zh-CN">
                <a:solidFill>
                  <a:srgbClr val="66FFFF"/>
                </a:solidFill>
              </a:rPr>
              <a:t>= 1.38×10</a:t>
            </a:r>
            <a:r>
              <a:rPr lang="en-US" altLang="zh-CN" baseline="40000">
                <a:solidFill>
                  <a:srgbClr val="66FFFF"/>
                </a:solidFill>
                <a:latin typeface="楷体_GB2312" pitchFamily="49" charset="-122"/>
                <a:ea typeface="楷体_GB2312" pitchFamily="49" charset="-122"/>
              </a:rPr>
              <a:t>-</a:t>
            </a:r>
            <a:r>
              <a:rPr lang="en-US" altLang="zh-CN" baseline="40000">
                <a:solidFill>
                  <a:srgbClr val="66FFFF"/>
                </a:solidFill>
              </a:rPr>
              <a:t>23 </a:t>
            </a:r>
            <a:r>
              <a:rPr lang="en-US" altLang="zh-CN">
                <a:solidFill>
                  <a:srgbClr val="66FFFF"/>
                </a:solidFill>
              </a:rPr>
              <a:t>J / K</a:t>
            </a:r>
          </a:p>
        </p:txBody>
      </p:sp>
      <p:sp>
        <p:nvSpPr>
          <p:cNvPr id="28683" name="Rectangle 11">
            <a:extLst>
              <a:ext uri="{FF2B5EF4-FFF2-40B4-BE49-F238E27FC236}">
                <a16:creationId xmlns:a16="http://schemas.microsoft.com/office/drawing/2014/main" id="{27715753-F2F6-46D0-A528-92DF6ED20E11}"/>
              </a:ext>
            </a:extLst>
          </p:cNvPr>
          <p:cNvSpPr>
            <a:spLocks noChangeArrowheads="1"/>
          </p:cNvSpPr>
          <p:nvPr/>
        </p:nvSpPr>
        <p:spPr bwMode="auto">
          <a:xfrm>
            <a:off x="461963" y="3332163"/>
            <a:ext cx="553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1. </a:t>
            </a:r>
            <a:r>
              <a:rPr lang="zh-CN" altLang="en-US">
                <a:solidFill>
                  <a:srgbClr val="66FFFF"/>
                </a:solidFill>
              </a:rPr>
              <a:t>麦克斯韦速率分布定律</a:t>
            </a:r>
            <a:r>
              <a:rPr lang="zh-CN" altLang="en-US">
                <a:solidFill>
                  <a:schemeClr val="bg1"/>
                </a:solidFill>
              </a:rPr>
              <a:t>（</a:t>
            </a:r>
            <a:r>
              <a:rPr lang="en-US" altLang="zh-CN">
                <a:solidFill>
                  <a:schemeClr val="bg1"/>
                </a:solidFill>
              </a:rPr>
              <a:t>1859</a:t>
            </a:r>
            <a:r>
              <a:rPr lang="zh-CN" altLang="en-US">
                <a:solidFill>
                  <a:schemeClr val="bg1"/>
                </a:solidFill>
              </a:rPr>
              <a:t>年）</a:t>
            </a:r>
            <a:endParaRPr lang="zh-CN" altLang="en-US">
              <a:solidFill>
                <a:srgbClr val="66FFFF"/>
              </a:solidFill>
            </a:endParaRPr>
          </a:p>
        </p:txBody>
      </p:sp>
      <p:graphicFrame>
        <p:nvGraphicFramePr>
          <p:cNvPr id="68612" name="Object 4">
            <a:extLst>
              <a:ext uri="{FF2B5EF4-FFF2-40B4-BE49-F238E27FC236}">
                <a16:creationId xmlns:a16="http://schemas.microsoft.com/office/drawing/2014/main" id="{C77AF693-778E-4977-8328-468CFC353DAD}"/>
              </a:ext>
            </a:extLst>
          </p:cNvPr>
          <p:cNvGraphicFramePr>
            <a:graphicFrameLocks noChangeAspect="1"/>
          </p:cNvGraphicFramePr>
          <p:nvPr/>
        </p:nvGraphicFramePr>
        <p:xfrm>
          <a:off x="2428875" y="836613"/>
          <a:ext cx="2971800" cy="898525"/>
        </p:xfrm>
        <a:graphic>
          <a:graphicData uri="http://schemas.openxmlformats.org/presentationml/2006/ole">
            <mc:AlternateContent xmlns:mc="http://schemas.openxmlformats.org/markup-compatibility/2006">
              <mc:Choice xmlns:v="urn:schemas-microsoft-com:vml" Requires="v">
                <p:oleObj spid="_x0000_s392204" name="公式" r:id="rId3" imgW="2943206" imgH="866741" progId="Equation.3">
                  <p:embed/>
                </p:oleObj>
              </mc:Choice>
              <mc:Fallback>
                <p:oleObj name="公式" r:id="rId3" imgW="2943206" imgH="866741" progId="Equation.3">
                  <p:embed/>
                  <p:pic>
                    <p:nvPicPr>
                      <p:cNvPr id="68612" name="Object 4">
                        <a:extLst>
                          <a:ext uri="{FF2B5EF4-FFF2-40B4-BE49-F238E27FC236}">
                            <a16:creationId xmlns:a16="http://schemas.microsoft.com/office/drawing/2014/main" id="{C77AF693-778E-4977-8328-468CFC353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836613"/>
                        <a:ext cx="29718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Object 5">
            <a:extLst>
              <a:ext uri="{FF2B5EF4-FFF2-40B4-BE49-F238E27FC236}">
                <a16:creationId xmlns:a16="http://schemas.microsoft.com/office/drawing/2014/main" id="{1CE2BE61-C1A7-471E-9E1D-F89F37F63F11}"/>
              </a:ext>
            </a:extLst>
          </p:cNvPr>
          <p:cNvGraphicFramePr>
            <a:graphicFrameLocks noChangeAspect="1"/>
          </p:cNvGraphicFramePr>
          <p:nvPr/>
        </p:nvGraphicFramePr>
        <p:xfrm>
          <a:off x="1042988" y="4403725"/>
          <a:ext cx="4418012" cy="825500"/>
        </p:xfrm>
        <a:graphic>
          <a:graphicData uri="http://schemas.openxmlformats.org/presentationml/2006/ole">
            <mc:AlternateContent xmlns:mc="http://schemas.openxmlformats.org/markup-compatibility/2006">
              <mc:Choice xmlns:v="urn:schemas-microsoft-com:vml" Requires="v">
                <p:oleObj spid="_x0000_s392205" name="公式" r:id="rId5" imgW="4410222" imgH="790507" progId="Equation.3">
                  <p:embed/>
                </p:oleObj>
              </mc:Choice>
              <mc:Fallback>
                <p:oleObj name="公式" r:id="rId5" imgW="4410222" imgH="790507" progId="Equation.3">
                  <p:embed/>
                  <p:pic>
                    <p:nvPicPr>
                      <p:cNvPr id="68613" name="Object 5">
                        <a:extLst>
                          <a:ext uri="{FF2B5EF4-FFF2-40B4-BE49-F238E27FC236}">
                            <a16:creationId xmlns:a16="http://schemas.microsoft.com/office/drawing/2014/main" id="{1CE2BE61-C1A7-471E-9E1D-F89F37F63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403725"/>
                        <a:ext cx="44180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1">
            <a:extLst>
              <a:ext uri="{FF2B5EF4-FFF2-40B4-BE49-F238E27FC236}">
                <a16:creationId xmlns:a16="http://schemas.microsoft.com/office/drawing/2014/main" id="{CDD3A0F7-31ED-410B-847D-EB1E6ED4B07C}"/>
              </a:ext>
            </a:extLst>
          </p:cNvPr>
          <p:cNvGrpSpPr>
            <a:grpSpLocks/>
          </p:cNvGrpSpPr>
          <p:nvPr/>
        </p:nvGrpSpPr>
        <p:grpSpPr bwMode="auto">
          <a:xfrm>
            <a:off x="5786438" y="1285875"/>
            <a:ext cx="2857500" cy="2382838"/>
            <a:chOff x="4994274" y="3284537"/>
            <a:chExt cx="4140200" cy="3295091"/>
          </a:xfrm>
        </p:grpSpPr>
        <p:pic>
          <p:nvPicPr>
            <p:cNvPr id="24590" name="Picture 2" descr="麦分1(1)">
              <a:extLst>
                <a:ext uri="{FF2B5EF4-FFF2-40B4-BE49-F238E27FC236}">
                  <a16:creationId xmlns:a16="http://schemas.microsoft.com/office/drawing/2014/main" id="{ECF82301-DB51-43BF-9D92-A8EF2F4642AA}"/>
                </a:ext>
              </a:extLst>
            </p:cNvPr>
            <p:cNvPicPr>
              <a:picLocks noChangeAspect="1" noChangeArrowheads="1"/>
            </p:cNvPicPr>
            <p:nvPr/>
          </p:nvPicPr>
          <p:blipFill>
            <a:blip r:embed="rId7">
              <a:clrChange>
                <a:clrFrom>
                  <a:srgbClr val="006697"/>
                </a:clrFrom>
                <a:clrTo>
                  <a:srgbClr val="006697">
                    <a:alpha val="0"/>
                  </a:srgbClr>
                </a:clrTo>
              </a:clrChange>
              <a:lum contrast="6000"/>
              <a:extLst>
                <a:ext uri="{28A0092B-C50C-407E-A947-70E740481C1C}">
                  <a14:useLocalDpi xmlns:a14="http://schemas.microsoft.com/office/drawing/2010/main" val="0"/>
                </a:ext>
              </a:extLst>
            </a:blip>
            <a:srcRect l="4875" t="6985" r="2979" b="4298"/>
            <a:stretch>
              <a:fillRect/>
            </a:stretch>
          </p:blipFill>
          <p:spPr bwMode="auto">
            <a:xfrm>
              <a:off x="5202239" y="3933481"/>
              <a:ext cx="367347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1" name="Group 19">
              <a:extLst>
                <a:ext uri="{FF2B5EF4-FFF2-40B4-BE49-F238E27FC236}">
                  <a16:creationId xmlns:a16="http://schemas.microsoft.com/office/drawing/2014/main" id="{75CCA143-A436-4542-9FC0-267C3DA8B6A3}"/>
                </a:ext>
              </a:extLst>
            </p:cNvPr>
            <p:cNvGrpSpPr>
              <a:grpSpLocks/>
            </p:cNvGrpSpPr>
            <p:nvPr/>
          </p:nvGrpSpPr>
          <p:grpSpPr bwMode="auto">
            <a:xfrm>
              <a:off x="5241659" y="3284537"/>
              <a:ext cx="850811" cy="2749550"/>
              <a:chOff x="4971783" y="1258"/>
              <a:chExt cx="850811" cy="1732"/>
            </a:xfrm>
          </p:grpSpPr>
          <p:sp>
            <p:nvSpPr>
              <p:cNvPr id="24596" name="Line 20">
                <a:extLst>
                  <a:ext uri="{FF2B5EF4-FFF2-40B4-BE49-F238E27FC236}">
                    <a16:creationId xmlns:a16="http://schemas.microsoft.com/office/drawing/2014/main" id="{4E4E5831-1BB1-401C-A66F-AB6376C1276A}"/>
                  </a:ext>
                </a:extLst>
              </p:cNvPr>
              <p:cNvSpPr>
                <a:spLocks noChangeShapeType="1"/>
              </p:cNvSpPr>
              <p:nvPr/>
            </p:nvSpPr>
            <p:spPr bwMode="auto">
              <a:xfrm>
                <a:off x="4971783" y="1358"/>
                <a:ext cx="0" cy="1632"/>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Text Box 21">
                <a:extLst>
                  <a:ext uri="{FF2B5EF4-FFF2-40B4-BE49-F238E27FC236}">
                    <a16:creationId xmlns:a16="http://schemas.microsoft.com/office/drawing/2014/main" id="{6356A292-D037-4283-89E7-5997A0DAAE7C}"/>
                  </a:ext>
                </a:extLst>
              </p:cNvPr>
              <p:cNvSpPr txBox="1">
                <a:spLocks noChangeArrowheads="1"/>
              </p:cNvSpPr>
              <p:nvPr/>
            </p:nvSpPr>
            <p:spPr bwMode="auto">
              <a:xfrm>
                <a:off x="5034895" y="1258"/>
                <a:ext cx="78769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FFFF00"/>
                    </a:solidFill>
                  </a:rPr>
                  <a:t>f</a:t>
                </a:r>
                <a:r>
                  <a:rPr lang="en-US" altLang="zh-CN" sz="2000">
                    <a:solidFill>
                      <a:srgbClr val="FFFF00"/>
                    </a:solidFill>
                  </a:rPr>
                  <a:t>(</a:t>
                </a:r>
                <a:r>
                  <a:rPr lang="en-US" altLang="zh-CN" sz="2000" i="1">
                    <a:solidFill>
                      <a:srgbClr val="FFFF00"/>
                    </a:solidFill>
                    <a:latin typeface="Bookman Old Style" panose="02050604050505020204" pitchFamily="18" charset="0"/>
                  </a:rPr>
                  <a:t>v</a:t>
                </a:r>
                <a:r>
                  <a:rPr lang="en-US" altLang="zh-CN" sz="2000">
                    <a:solidFill>
                      <a:srgbClr val="FFFF00"/>
                    </a:solidFill>
                  </a:rPr>
                  <a:t>)</a:t>
                </a:r>
              </a:p>
            </p:txBody>
          </p:sp>
        </p:grpSp>
        <p:grpSp>
          <p:nvGrpSpPr>
            <p:cNvPr id="24592" name="Group 22">
              <a:extLst>
                <a:ext uri="{FF2B5EF4-FFF2-40B4-BE49-F238E27FC236}">
                  <a16:creationId xmlns:a16="http://schemas.microsoft.com/office/drawing/2014/main" id="{DCFB310C-5CBD-4599-A3D0-9FF44C880C06}"/>
                </a:ext>
              </a:extLst>
            </p:cNvPr>
            <p:cNvGrpSpPr>
              <a:grpSpLocks/>
            </p:cNvGrpSpPr>
            <p:nvPr/>
          </p:nvGrpSpPr>
          <p:grpSpPr bwMode="auto">
            <a:xfrm>
              <a:off x="4994274" y="6011910"/>
              <a:ext cx="4140200" cy="567718"/>
              <a:chOff x="2988" y="4721273"/>
              <a:chExt cx="2608" cy="567718"/>
            </a:xfrm>
          </p:grpSpPr>
          <p:sp>
            <p:nvSpPr>
              <p:cNvPr id="24593" name="Line 23">
                <a:extLst>
                  <a:ext uri="{FF2B5EF4-FFF2-40B4-BE49-F238E27FC236}">
                    <a16:creationId xmlns:a16="http://schemas.microsoft.com/office/drawing/2014/main" id="{2946CFDC-380A-448F-B349-8A1DCC51D9FF}"/>
                  </a:ext>
                </a:extLst>
              </p:cNvPr>
              <p:cNvSpPr>
                <a:spLocks noChangeShapeType="1"/>
              </p:cNvSpPr>
              <p:nvPr/>
            </p:nvSpPr>
            <p:spPr bwMode="auto">
              <a:xfrm>
                <a:off x="3151" y="4721273"/>
                <a:ext cx="240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Text Box 24">
                <a:extLst>
                  <a:ext uri="{FF2B5EF4-FFF2-40B4-BE49-F238E27FC236}">
                    <a16:creationId xmlns:a16="http://schemas.microsoft.com/office/drawing/2014/main" id="{58200753-EBA1-4274-A258-4022C00CAF7E}"/>
                  </a:ext>
                </a:extLst>
              </p:cNvPr>
              <p:cNvSpPr txBox="1">
                <a:spLocks noChangeArrowheads="1"/>
              </p:cNvSpPr>
              <p:nvPr/>
            </p:nvSpPr>
            <p:spPr bwMode="auto">
              <a:xfrm>
                <a:off x="5246" y="4721277"/>
                <a:ext cx="350" cy="5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FFFF00"/>
                    </a:solidFill>
                    <a:latin typeface="Bookman Old Style" panose="02050604050505020204" pitchFamily="18" charset="0"/>
                  </a:rPr>
                  <a:t>v</a:t>
                </a:r>
              </a:p>
            </p:txBody>
          </p:sp>
          <p:sp>
            <p:nvSpPr>
              <p:cNvPr id="24595" name="Text Box 25">
                <a:extLst>
                  <a:ext uri="{FF2B5EF4-FFF2-40B4-BE49-F238E27FC236}">
                    <a16:creationId xmlns:a16="http://schemas.microsoft.com/office/drawing/2014/main" id="{5908E212-180D-4F33-8F45-400DC3CBB9E6}"/>
                  </a:ext>
                </a:extLst>
              </p:cNvPr>
              <p:cNvSpPr txBox="1">
                <a:spLocks noChangeArrowheads="1"/>
              </p:cNvSpPr>
              <p:nvPr/>
            </p:nvSpPr>
            <p:spPr bwMode="auto">
              <a:xfrm>
                <a:off x="2988" y="4721278"/>
                <a:ext cx="397" cy="56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FFFF00"/>
                    </a:solidFill>
                  </a:rPr>
                  <a:t>O</a:t>
                </a:r>
              </a:p>
            </p:txBody>
          </p:sp>
        </p:grpSp>
      </p:grpSp>
      <p:sp>
        <p:nvSpPr>
          <p:cNvPr id="24589" name="灯片编号占位符 1">
            <a:extLst>
              <a:ext uri="{FF2B5EF4-FFF2-40B4-BE49-F238E27FC236}">
                <a16:creationId xmlns:a16="http://schemas.microsoft.com/office/drawing/2014/main" id="{2E0181F2-3C70-492D-AD5F-8885A38A421B}"/>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7B09EF0-A8C8-45D9-9374-273C9104E23A}" type="slidenum">
              <a:rPr lang="en-US" altLang="zh-CN" b="0">
                <a:solidFill>
                  <a:srgbClr val="FF00FF"/>
                </a:solidFill>
              </a:rPr>
              <a:pPr eaLnBrk="1" hangingPunct="1"/>
              <a:t>15</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1000"/>
                                        <p:tgtEl>
                                          <p:spTgt spid="28674"/>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8612"/>
                                        </p:tgtEl>
                                        <p:attrNameLst>
                                          <p:attrName>style.visibility</p:attrName>
                                        </p:attrNameLst>
                                      </p:cBhvr>
                                      <p:to>
                                        <p:strVal val="visible"/>
                                      </p:to>
                                    </p:set>
                                    <p:animEffect transition="in" filter="wipe(left)">
                                      <p:cBhvr>
                                        <p:cTn id="11" dur="1000"/>
                                        <p:tgtEl>
                                          <p:spTgt spid="686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676"/>
                                        </p:tgtEl>
                                        <p:attrNameLst>
                                          <p:attrName>style.visibility</p:attrName>
                                        </p:attrNameLst>
                                      </p:cBhvr>
                                      <p:to>
                                        <p:strVal val="visible"/>
                                      </p:to>
                                    </p:set>
                                    <p:animEffect transition="in" filter="wipe(left)">
                                      <p:cBhvr>
                                        <p:cTn id="16" dur="500"/>
                                        <p:tgtEl>
                                          <p:spTgt spid="286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8683"/>
                                        </p:tgtEl>
                                        <p:attrNameLst>
                                          <p:attrName>style.visibility</p:attrName>
                                        </p:attrNameLst>
                                      </p:cBhvr>
                                      <p:to>
                                        <p:strVal val="visible"/>
                                      </p:to>
                                    </p:set>
                                    <p:animEffect transition="in" filter="wipe(left)">
                                      <p:cBhvr>
                                        <p:cTn id="30" dur="500"/>
                                        <p:tgtEl>
                                          <p:spTgt spid="286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678"/>
                                        </p:tgtEl>
                                        <p:attrNameLst>
                                          <p:attrName>style.visibility</p:attrName>
                                        </p:attrNameLst>
                                      </p:cBhvr>
                                      <p:to>
                                        <p:strVal val="visible"/>
                                      </p:to>
                                    </p:set>
                                    <p:animEffect transition="in" filter="wipe(left)">
                                      <p:cBhvr>
                                        <p:cTn id="35" dur="500"/>
                                        <p:tgtEl>
                                          <p:spTgt spid="28678"/>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68613"/>
                                        </p:tgtEl>
                                        <p:attrNameLst>
                                          <p:attrName>style.visibility</p:attrName>
                                        </p:attrNameLst>
                                      </p:cBhvr>
                                      <p:to>
                                        <p:strVal val="visible"/>
                                      </p:to>
                                    </p:set>
                                    <p:animEffect transition="in" filter="wipe(left)">
                                      <p:cBhvr>
                                        <p:cTn id="39" dur="500"/>
                                        <p:tgtEl>
                                          <p:spTgt spid="68613"/>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8680"/>
                                        </p:tgtEl>
                                        <p:attrNameLst>
                                          <p:attrName>style.visibility</p:attrName>
                                        </p:attrNameLst>
                                      </p:cBhvr>
                                      <p:to>
                                        <p:strVal val="visible"/>
                                      </p:to>
                                    </p:set>
                                    <p:animEffect transition="in" filter="wipe(left)">
                                      <p:cBhvr>
                                        <p:cTn id="43" dur="500"/>
                                        <p:tgtEl>
                                          <p:spTgt spid="28680"/>
                                        </p:tgtEl>
                                      </p:cBhvr>
                                    </p:animEffect>
                                  </p:childTnLst>
                                </p:cTn>
                              </p:par>
                            </p:childTnLst>
                          </p:cTn>
                        </p:par>
                        <p:par>
                          <p:cTn id="44" fill="hold" nodeType="afterGroup">
                            <p:stCondLst>
                              <p:cond delay="1500"/>
                            </p:stCondLst>
                            <p:childTnLst>
                              <p:par>
                                <p:cTn id="45" presetID="3" presetClass="entr" presetSubtype="10" fill="hold" grpId="0" nodeType="afterEffect">
                                  <p:stCondLst>
                                    <p:cond delay="0"/>
                                  </p:stCondLst>
                                  <p:childTnLst>
                                    <p:set>
                                      <p:cBhvr>
                                        <p:cTn id="46" dur="1" fill="hold">
                                          <p:stCondLst>
                                            <p:cond delay="0"/>
                                          </p:stCondLst>
                                        </p:cTn>
                                        <p:tgtEl>
                                          <p:spTgt spid="28681"/>
                                        </p:tgtEl>
                                        <p:attrNameLst>
                                          <p:attrName>style.visibility</p:attrName>
                                        </p:attrNameLst>
                                      </p:cBhvr>
                                      <p:to>
                                        <p:strVal val="visible"/>
                                      </p:to>
                                    </p:set>
                                    <p:animEffect transition="in" filter="blinds(horizontal)">
                                      <p:cBhvr>
                                        <p:cTn id="47" dur="500"/>
                                        <p:tgtEl>
                                          <p:spTgt spid="2868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8682"/>
                                        </p:tgtEl>
                                        <p:attrNameLst>
                                          <p:attrName>style.visibility</p:attrName>
                                        </p:attrNameLst>
                                      </p:cBhvr>
                                      <p:to>
                                        <p:strVal val="visible"/>
                                      </p:to>
                                    </p:set>
                                    <p:animEffect transition="in" filter="blinds(horizontal)">
                                      <p:cBhvr>
                                        <p:cTn id="50" dur="5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autoUpdateAnimBg="0"/>
      <p:bldP spid="28677" grpId="0"/>
      <p:bldP spid="28678" grpId="0"/>
      <p:bldP spid="28680" grpId="0"/>
      <p:bldP spid="28681" grpId="0"/>
      <p:bldP spid="28682" grpId="0"/>
      <p:bldP spid="286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4251C353-B2D8-4818-B56A-2D05E11AFFE8}"/>
              </a:ext>
            </a:extLst>
          </p:cNvPr>
          <p:cNvSpPr txBox="1">
            <a:spLocks noChangeArrowheads="1"/>
          </p:cNvSpPr>
          <p:nvPr/>
        </p:nvSpPr>
        <p:spPr bwMode="auto">
          <a:xfrm>
            <a:off x="684213" y="3413125"/>
            <a:ext cx="1366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00"/>
                </a:solidFill>
              </a:rPr>
              <a:t>说明</a:t>
            </a:r>
          </a:p>
        </p:txBody>
      </p:sp>
      <p:sp>
        <p:nvSpPr>
          <p:cNvPr id="29700" name="Text Box 4">
            <a:extLst>
              <a:ext uri="{FF2B5EF4-FFF2-40B4-BE49-F238E27FC236}">
                <a16:creationId xmlns:a16="http://schemas.microsoft.com/office/drawing/2014/main" id="{BCA5F01D-9D3B-4B46-A648-EDDFAD994144}"/>
              </a:ext>
            </a:extLst>
          </p:cNvPr>
          <p:cNvSpPr txBox="1">
            <a:spLocks noChangeArrowheads="1"/>
          </p:cNvSpPr>
          <p:nvPr/>
        </p:nvSpPr>
        <p:spPr bwMode="auto">
          <a:xfrm>
            <a:off x="730250" y="4013200"/>
            <a:ext cx="79136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Tx/>
              <a:buAutoNum type="arabicParenBoth"/>
            </a:pPr>
            <a:r>
              <a:rPr lang="zh-CN" altLang="en-US">
                <a:solidFill>
                  <a:schemeClr val="bg1"/>
                </a:solidFill>
                <a:ea typeface="楷体_GB2312" pitchFamily="49" charset="-122"/>
              </a:rPr>
              <a:t>麦克斯韦速率分布定律对处于平衡态下的混合气体中</a:t>
            </a:r>
          </a:p>
          <a:p>
            <a:pPr eaLnBrk="1" hangingPunct="1">
              <a:lnSpc>
                <a:spcPct val="125000"/>
              </a:lnSpc>
            </a:pPr>
            <a:r>
              <a:rPr lang="zh-CN" altLang="en-US">
                <a:solidFill>
                  <a:srgbClr val="66FFFF"/>
                </a:solidFill>
                <a:ea typeface="楷体_GB2312" pitchFamily="49" charset="-122"/>
              </a:rPr>
              <a:t>      各组分</a:t>
            </a:r>
            <a:r>
              <a:rPr lang="zh-CN" altLang="en-US">
                <a:solidFill>
                  <a:schemeClr val="bg1"/>
                </a:solidFill>
                <a:ea typeface="楷体_GB2312" pitchFamily="49" charset="-122"/>
              </a:rPr>
              <a:t>分别适用。</a:t>
            </a:r>
          </a:p>
        </p:txBody>
      </p:sp>
      <p:sp>
        <p:nvSpPr>
          <p:cNvPr id="29701" name="AutoShape 5">
            <a:extLst>
              <a:ext uri="{FF2B5EF4-FFF2-40B4-BE49-F238E27FC236}">
                <a16:creationId xmlns:a16="http://schemas.microsoft.com/office/drawing/2014/main" id="{4E36D363-A13D-46C3-BB3C-B67FF8162E54}"/>
              </a:ext>
            </a:extLst>
          </p:cNvPr>
          <p:cNvSpPr>
            <a:spLocks noChangeArrowheads="1"/>
          </p:cNvSpPr>
          <p:nvPr/>
        </p:nvSpPr>
        <p:spPr bwMode="auto">
          <a:xfrm>
            <a:off x="395288" y="334168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9702" name="Text Box 6">
            <a:extLst>
              <a:ext uri="{FF2B5EF4-FFF2-40B4-BE49-F238E27FC236}">
                <a16:creationId xmlns:a16="http://schemas.microsoft.com/office/drawing/2014/main" id="{B2E1DDD4-D2A7-4156-B9BE-04B2816A100D}"/>
              </a:ext>
            </a:extLst>
          </p:cNvPr>
          <p:cNvSpPr txBox="1">
            <a:spLocks noChangeArrowheads="1"/>
          </p:cNvSpPr>
          <p:nvPr/>
        </p:nvSpPr>
        <p:spPr bwMode="auto">
          <a:xfrm>
            <a:off x="741363" y="5143500"/>
            <a:ext cx="8045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(2) </a:t>
            </a:r>
            <a:r>
              <a:rPr lang="zh-CN" altLang="en-US">
                <a:solidFill>
                  <a:schemeClr val="bg1"/>
                </a:solidFill>
                <a:ea typeface="楷体_GB2312" pitchFamily="49" charset="-122"/>
              </a:rPr>
              <a:t>通常情况下实际气体分子的速率分布和麦克斯韦速率分</a:t>
            </a:r>
            <a:endParaRPr lang="en-US" altLang="zh-CN">
              <a:solidFill>
                <a:schemeClr val="bg1"/>
              </a:solidFill>
              <a:ea typeface="楷体_GB2312" pitchFamily="49" charset="-122"/>
            </a:endParaRPr>
          </a:p>
          <a:p>
            <a:pPr eaLnBrk="1" hangingPunct="1"/>
            <a:r>
              <a:rPr lang="en-US" altLang="zh-CN">
                <a:solidFill>
                  <a:schemeClr val="bg1"/>
                </a:solidFill>
                <a:ea typeface="楷体_GB2312" pitchFamily="49" charset="-122"/>
              </a:rPr>
              <a:t>      </a:t>
            </a:r>
            <a:r>
              <a:rPr lang="zh-CN" altLang="en-US">
                <a:solidFill>
                  <a:schemeClr val="bg1"/>
                </a:solidFill>
                <a:ea typeface="楷体_GB2312" pitchFamily="49" charset="-122"/>
              </a:rPr>
              <a:t>布能</a:t>
            </a:r>
            <a:r>
              <a:rPr lang="zh-CN" altLang="en-US">
                <a:solidFill>
                  <a:srgbClr val="00FFFF"/>
                </a:solidFill>
                <a:ea typeface="楷体_GB2312" pitchFamily="49" charset="-122"/>
              </a:rPr>
              <a:t>很好的符合</a:t>
            </a:r>
            <a:r>
              <a:rPr lang="zh-CN" altLang="en-US">
                <a:solidFill>
                  <a:schemeClr val="bg1"/>
                </a:solidFill>
                <a:ea typeface="楷体_GB2312" pitchFamily="49" charset="-122"/>
              </a:rPr>
              <a:t>；粒子数密度大的情况下就</a:t>
            </a:r>
            <a:r>
              <a:rPr lang="zh-CN" altLang="en-US">
                <a:solidFill>
                  <a:srgbClr val="00FFFF"/>
                </a:solidFill>
                <a:ea typeface="楷体_GB2312" pitchFamily="49" charset="-122"/>
              </a:rPr>
              <a:t>不符合</a:t>
            </a:r>
            <a:endParaRPr lang="zh-CN" altLang="en-US">
              <a:solidFill>
                <a:schemeClr val="bg1"/>
              </a:solidFill>
              <a:ea typeface="楷体_GB2312" pitchFamily="49" charset="-122"/>
            </a:endParaRPr>
          </a:p>
        </p:txBody>
      </p:sp>
      <p:sp>
        <p:nvSpPr>
          <p:cNvPr id="29704" name="Text Box 8">
            <a:extLst>
              <a:ext uri="{FF2B5EF4-FFF2-40B4-BE49-F238E27FC236}">
                <a16:creationId xmlns:a16="http://schemas.microsoft.com/office/drawing/2014/main" id="{F3DB78DC-E8FF-45F5-9E63-9E25CC5F280F}"/>
              </a:ext>
            </a:extLst>
          </p:cNvPr>
          <p:cNvSpPr txBox="1">
            <a:spLocks noChangeArrowheads="1"/>
          </p:cNvSpPr>
          <p:nvPr/>
        </p:nvSpPr>
        <p:spPr bwMode="auto">
          <a:xfrm>
            <a:off x="755650" y="560388"/>
            <a:ext cx="83883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理想气体在</a:t>
            </a:r>
            <a:r>
              <a:rPr lang="zh-CN" altLang="en-US">
                <a:solidFill>
                  <a:srgbClr val="FFFF00"/>
                </a:solidFill>
              </a:rPr>
              <a:t>平衡态</a:t>
            </a:r>
            <a:r>
              <a:rPr lang="zh-CN" altLang="en-US">
                <a:solidFill>
                  <a:schemeClr val="bg1"/>
                </a:solidFill>
              </a:rPr>
              <a:t>下，气体中分子速率在</a:t>
            </a:r>
            <a:r>
              <a:rPr lang="en-US" altLang="zh-CN" b="0" i="1">
                <a:solidFill>
                  <a:srgbClr val="FFFF00"/>
                </a:solidFill>
                <a:latin typeface="Bookman Old Style" panose="02050604050505020204" pitchFamily="18" charset="0"/>
              </a:rPr>
              <a:t>v</a:t>
            </a:r>
            <a:r>
              <a:rPr lang="zh-CN" altLang="en-US" i="1">
                <a:solidFill>
                  <a:srgbClr val="FFFF00"/>
                </a:solidFill>
                <a:latin typeface="Bookman Old Style" panose="02050604050505020204" pitchFamily="18" charset="0"/>
              </a:rPr>
              <a:t>～</a:t>
            </a:r>
            <a:r>
              <a:rPr lang="en-US" altLang="zh-CN" b="0" i="1">
                <a:solidFill>
                  <a:srgbClr val="FFFF00"/>
                </a:solidFill>
                <a:latin typeface="Bookman Old Style" panose="02050604050505020204" pitchFamily="18" charset="0"/>
              </a:rPr>
              <a:t>v</a:t>
            </a:r>
            <a:r>
              <a:rPr lang="en-US" altLang="zh-CN" i="1">
                <a:solidFill>
                  <a:srgbClr val="FFFF00"/>
                </a:solidFill>
                <a:latin typeface="Bookman Old Style" panose="02050604050505020204" pitchFamily="18" charset="0"/>
              </a:rPr>
              <a:t>+ </a:t>
            </a:r>
            <a:r>
              <a:rPr lang="en-US" altLang="zh-CN" b="0">
                <a:solidFill>
                  <a:srgbClr val="FFFF00"/>
                </a:solidFill>
              </a:rPr>
              <a:t>d</a:t>
            </a:r>
            <a:r>
              <a:rPr lang="en-US" altLang="zh-CN" b="0" i="1">
                <a:solidFill>
                  <a:srgbClr val="FFFF00"/>
                </a:solidFill>
                <a:latin typeface="Bookman Old Style" panose="02050604050505020204" pitchFamily="18" charset="0"/>
              </a:rPr>
              <a:t>v</a:t>
            </a:r>
            <a:r>
              <a:rPr lang="en-US" altLang="zh-CN" b="0">
                <a:solidFill>
                  <a:srgbClr val="FFFF00"/>
                </a:solidFill>
              </a:rPr>
              <a:t> </a:t>
            </a:r>
            <a:r>
              <a:rPr lang="zh-CN" altLang="en-US">
                <a:solidFill>
                  <a:schemeClr val="bg1"/>
                </a:solidFill>
              </a:rPr>
              <a:t>区间</a:t>
            </a:r>
          </a:p>
          <a:p>
            <a:pPr eaLnBrk="1" hangingPunct="1">
              <a:lnSpc>
                <a:spcPct val="125000"/>
              </a:lnSpc>
            </a:pPr>
            <a:r>
              <a:rPr lang="zh-CN" altLang="en-US">
                <a:solidFill>
                  <a:schemeClr val="bg1"/>
                </a:solidFill>
              </a:rPr>
              <a:t>内的分子数与总分子数的比率为</a:t>
            </a:r>
          </a:p>
        </p:txBody>
      </p:sp>
      <p:sp>
        <p:nvSpPr>
          <p:cNvPr id="29705" name="Text Box 9">
            <a:extLst>
              <a:ext uri="{FF2B5EF4-FFF2-40B4-BE49-F238E27FC236}">
                <a16:creationId xmlns:a16="http://schemas.microsoft.com/office/drawing/2014/main" id="{A80E9921-F558-4057-A95A-57CE460AA641}"/>
              </a:ext>
            </a:extLst>
          </p:cNvPr>
          <p:cNvSpPr txBox="1">
            <a:spLocks noChangeArrowheads="1"/>
          </p:cNvSpPr>
          <p:nvPr/>
        </p:nvSpPr>
        <p:spPr bwMode="auto">
          <a:xfrm>
            <a:off x="1514475" y="2765425"/>
            <a:ext cx="6200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bg1"/>
                </a:solidFill>
              </a:rPr>
              <a:t>这一规律称为</a:t>
            </a:r>
            <a:r>
              <a:rPr lang="zh-CN" altLang="en-US">
                <a:solidFill>
                  <a:srgbClr val="FFFF00"/>
                </a:solidFill>
              </a:rPr>
              <a:t>麦克斯韦速率分布定律</a:t>
            </a:r>
            <a:endParaRPr kumimoji="0" lang="zh-CN" altLang="en-US">
              <a:solidFill>
                <a:srgbClr val="FFFF00"/>
              </a:solidFill>
            </a:endParaRPr>
          </a:p>
        </p:txBody>
      </p:sp>
      <p:graphicFrame>
        <p:nvGraphicFramePr>
          <p:cNvPr id="69635" name="Object 3">
            <a:extLst>
              <a:ext uri="{FF2B5EF4-FFF2-40B4-BE49-F238E27FC236}">
                <a16:creationId xmlns:a16="http://schemas.microsoft.com/office/drawing/2014/main" id="{88C6EAA8-EE92-4B22-958B-BE418DED8314}"/>
              </a:ext>
            </a:extLst>
          </p:cNvPr>
          <p:cNvGraphicFramePr>
            <a:graphicFrameLocks noChangeAspect="1"/>
          </p:cNvGraphicFramePr>
          <p:nvPr/>
        </p:nvGraphicFramePr>
        <p:xfrm>
          <a:off x="1700213" y="1749425"/>
          <a:ext cx="6021387" cy="825500"/>
        </p:xfrm>
        <a:graphic>
          <a:graphicData uri="http://schemas.openxmlformats.org/presentationml/2006/ole">
            <mc:AlternateContent xmlns:mc="http://schemas.openxmlformats.org/markup-compatibility/2006">
              <mc:Choice xmlns:v="urn:schemas-microsoft-com:vml" Requires="v">
                <p:oleObj spid="_x0000_s393223" name="公式" r:id="rId3" imgW="6019749" imgH="790507" progId="Equation.3">
                  <p:embed/>
                </p:oleObj>
              </mc:Choice>
              <mc:Fallback>
                <p:oleObj name="公式" r:id="rId3" imgW="6019749" imgH="790507" progId="Equation.3">
                  <p:embed/>
                  <p:pic>
                    <p:nvPicPr>
                      <p:cNvPr id="69635" name="Object 3">
                        <a:extLst>
                          <a:ext uri="{FF2B5EF4-FFF2-40B4-BE49-F238E27FC236}">
                            <a16:creationId xmlns:a16="http://schemas.microsoft.com/office/drawing/2014/main" id="{88C6EAA8-EE92-4B22-958B-BE418DED8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1749425"/>
                        <a:ext cx="60213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灯片编号占位符 1">
            <a:extLst>
              <a:ext uri="{FF2B5EF4-FFF2-40B4-BE49-F238E27FC236}">
                <a16:creationId xmlns:a16="http://schemas.microsoft.com/office/drawing/2014/main" id="{C3E3FE89-53FE-497B-887B-1D86B495F8F3}"/>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E9ED653-B19C-4D72-B5DD-84444E2513B6}" type="slidenum">
              <a:rPr lang="en-US" altLang="zh-CN" b="0">
                <a:solidFill>
                  <a:srgbClr val="FF00FF"/>
                </a:solidFill>
              </a:rPr>
              <a:pPr eaLnBrk="1" hangingPunct="1"/>
              <a:t>16</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wipe(left)">
                                      <p:cBhvr>
                                        <p:cTn id="7" dur="500"/>
                                        <p:tgtEl>
                                          <p:spTgt spid="29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5"/>
                                        </p:tgtEl>
                                        <p:attrNameLst>
                                          <p:attrName>style.visibility</p:attrName>
                                        </p:attrNameLst>
                                      </p:cBhvr>
                                      <p:to>
                                        <p:strVal val="visible"/>
                                      </p:to>
                                    </p:set>
                                    <p:animEffect transition="in" filter="wipe(left)">
                                      <p:cBhvr>
                                        <p:cTn id="17" dur="500"/>
                                        <p:tgtEl>
                                          <p:spTgt spid="29705"/>
                                        </p:tgtEl>
                                      </p:cBhvr>
                                    </p:animEffect>
                                  </p:childTnLst>
                                </p:cTn>
                              </p:par>
                            </p:childTnLst>
                          </p:cTn>
                        </p:par>
                        <p:par>
                          <p:cTn id="18" fill="hold" nodeType="afterGroup">
                            <p:stCondLst>
                              <p:cond delay="500"/>
                            </p:stCondLst>
                            <p:childTnLst>
                              <p:par>
                                <p:cTn id="19" presetID="50" presetClass="entr" presetSubtype="0" decel="100000" fill="hold" grpId="0" nodeType="afterEffect">
                                  <p:stCondLst>
                                    <p:cond delay="0"/>
                                  </p:stCondLst>
                                  <p:childTnLst>
                                    <p:set>
                                      <p:cBhvr>
                                        <p:cTn id="20" dur="1" fill="hold">
                                          <p:stCondLst>
                                            <p:cond delay="0"/>
                                          </p:stCondLst>
                                        </p:cTn>
                                        <p:tgtEl>
                                          <p:spTgt spid="29701"/>
                                        </p:tgtEl>
                                        <p:attrNameLst>
                                          <p:attrName>style.visibility</p:attrName>
                                        </p:attrNameLst>
                                      </p:cBhvr>
                                      <p:to>
                                        <p:strVal val="visible"/>
                                      </p:to>
                                    </p:set>
                                    <p:anim calcmode="lin" valueType="num">
                                      <p:cBhvr>
                                        <p:cTn id="21" dur="1000" fill="hold"/>
                                        <p:tgtEl>
                                          <p:spTgt spid="29701"/>
                                        </p:tgtEl>
                                        <p:attrNameLst>
                                          <p:attrName>ppt_w</p:attrName>
                                        </p:attrNameLst>
                                      </p:cBhvr>
                                      <p:tavLst>
                                        <p:tav tm="0">
                                          <p:val>
                                            <p:strVal val="#ppt_w+.3"/>
                                          </p:val>
                                        </p:tav>
                                        <p:tav tm="100000">
                                          <p:val>
                                            <p:strVal val="#ppt_w"/>
                                          </p:val>
                                        </p:tav>
                                      </p:tavLst>
                                    </p:anim>
                                    <p:anim calcmode="lin" valueType="num">
                                      <p:cBhvr>
                                        <p:cTn id="22" dur="1000" fill="hold"/>
                                        <p:tgtEl>
                                          <p:spTgt spid="29701"/>
                                        </p:tgtEl>
                                        <p:attrNameLst>
                                          <p:attrName>ppt_h</p:attrName>
                                        </p:attrNameLst>
                                      </p:cBhvr>
                                      <p:tavLst>
                                        <p:tav tm="0">
                                          <p:val>
                                            <p:strVal val="#ppt_h"/>
                                          </p:val>
                                        </p:tav>
                                        <p:tav tm="100000">
                                          <p:val>
                                            <p:strVal val="#ppt_h"/>
                                          </p:val>
                                        </p:tav>
                                      </p:tavLst>
                                    </p:anim>
                                    <p:animEffect transition="in" filter="fade">
                                      <p:cBhvr>
                                        <p:cTn id="23" dur="1000"/>
                                        <p:tgtEl>
                                          <p:spTgt spid="2970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9698"/>
                                        </p:tgtEl>
                                        <p:attrNameLst>
                                          <p:attrName>style.visibility</p:attrName>
                                        </p:attrNameLst>
                                      </p:cBhvr>
                                      <p:to>
                                        <p:strVal val="visible"/>
                                      </p:to>
                                    </p:set>
                                    <p:animEffect transition="in" filter="wipe(left)">
                                      <p:cBhvr>
                                        <p:cTn id="26" dur="500"/>
                                        <p:tgtEl>
                                          <p:spTgt spid="296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700"/>
                                        </p:tgtEl>
                                        <p:attrNameLst>
                                          <p:attrName>style.visibility</p:attrName>
                                        </p:attrNameLst>
                                      </p:cBhvr>
                                      <p:to>
                                        <p:strVal val="visible"/>
                                      </p:to>
                                    </p:set>
                                    <p:animEffect transition="in" filter="wipe(left)">
                                      <p:cBhvr>
                                        <p:cTn id="31" dur="500"/>
                                        <p:tgtEl>
                                          <p:spTgt spid="297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702"/>
                                        </p:tgtEl>
                                        <p:attrNameLst>
                                          <p:attrName>style.visibility</p:attrName>
                                        </p:attrNameLst>
                                      </p:cBhvr>
                                      <p:to>
                                        <p:strVal val="visible"/>
                                      </p:to>
                                    </p:set>
                                    <p:animEffect transition="in" filter="wipe(left)">
                                      <p:cBhvr>
                                        <p:cTn id="36"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p:bldP spid="29701" grpId="0" animBg="1"/>
      <p:bldP spid="29702" grpId="0"/>
      <p:bldP spid="29704" grpId="0"/>
      <p:bldP spid="297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D429AD7B-F349-4A7E-8F31-14BBFD9E3F9F}"/>
              </a:ext>
            </a:extLst>
          </p:cNvPr>
          <p:cNvSpPr txBox="1">
            <a:spLocks noChangeArrowheads="1"/>
          </p:cNvSpPr>
          <p:nvPr/>
        </p:nvSpPr>
        <p:spPr bwMode="auto">
          <a:xfrm>
            <a:off x="777875" y="404813"/>
            <a:ext cx="1722438" cy="427037"/>
          </a:xfrm>
          <a:prstGeom prst="rect">
            <a:avLst/>
          </a:prstGeom>
          <a:noFill/>
          <a:ln w="12700">
            <a:noFill/>
            <a:miter lim="800000"/>
            <a:headEnd type="none" w="sm" len="sm"/>
            <a:tailEnd type="none" w="sm" len="sm"/>
          </a:ln>
          <a:effectLst/>
        </p:spPr>
        <p:txBody>
          <a:bodyPr>
            <a:spAutoFit/>
          </a:bodyPr>
          <a:lstStyle>
            <a:lvl1pPr marL="285750" indent="-28575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tx2"/>
              </a:buClr>
              <a:buSzPct val="75000"/>
              <a:buFont typeface="Monotype Sorts"/>
              <a:buNone/>
            </a:pPr>
            <a:r>
              <a:rPr lang="zh-CN" altLang="en-US" sz="2200">
                <a:solidFill>
                  <a:srgbClr val="FFFF00"/>
                </a:solidFill>
                <a:effectLst>
                  <a:outerShdw blurRad="38100" dist="38100" dir="2700000" algn="tl">
                    <a:srgbClr val="000000"/>
                  </a:outerShdw>
                </a:effectLst>
                <a:latin typeface="Arial" panose="020B0604020202020204" pitchFamily="34" charset="0"/>
                <a:ea typeface="楷体_GB2312" pitchFamily="49" charset="-122"/>
              </a:rPr>
              <a:t>回顾：</a:t>
            </a:r>
            <a:endParaRPr lang="zh-CN" altLang="en-US" sz="2200">
              <a:solidFill>
                <a:srgbClr val="FFFF00"/>
              </a:solidFill>
              <a:latin typeface="Arial" panose="020B0604020202020204" pitchFamily="34" charset="0"/>
              <a:ea typeface="楷体_GB2312" pitchFamily="49" charset="-122"/>
            </a:endParaRPr>
          </a:p>
        </p:txBody>
      </p:sp>
      <p:sp>
        <p:nvSpPr>
          <p:cNvPr id="4" name="Rectangle 173">
            <a:extLst>
              <a:ext uri="{FF2B5EF4-FFF2-40B4-BE49-F238E27FC236}">
                <a16:creationId xmlns:a16="http://schemas.microsoft.com/office/drawing/2014/main" id="{A74A0B86-2E42-454B-A3EC-CFAC79DB51B6}"/>
              </a:ext>
            </a:extLst>
          </p:cNvPr>
          <p:cNvSpPr>
            <a:spLocks noChangeArrowheads="1"/>
          </p:cNvSpPr>
          <p:nvPr/>
        </p:nvSpPr>
        <p:spPr bwMode="auto">
          <a:xfrm>
            <a:off x="785813" y="3294063"/>
            <a:ext cx="8072437"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4200"/>
              </a:lnSpc>
            </a:pPr>
            <a:r>
              <a:rPr lang="en-US" altLang="zh-CN" b="0">
                <a:solidFill>
                  <a:schemeClr val="bg1"/>
                </a:solidFill>
                <a:ea typeface="楷体_GB2312" pitchFamily="49" charset="-122"/>
              </a:rPr>
              <a:t>1. </a:t>
            </a:r>
            <a:r>
              <a:rPr lang="zh-CN" altLang="en-US" b="0">
                <a:solidFill>
                  <a:schemeClr val="bg1"/>
                </a:solidFill>
                <a:ea typeface="楷体_GB2312" pitchFamily="49" charset="-122"/>
              </a:rPr>
              <a:t>气体分子热运动可以看作是在惯性支配下的自由运动</a:t>
            </a:r>
            <a:r>
              <a:rPr lang="en-US" altLang="zh-CN" b="0">
                <a:solidFill>
                  <a:schemeClr val="bg1"/>
                </a:solidFill>
                <a:ea typeface="楷体_GB2312" pitchFamily="49" charset="-122"/>
              </a:rPr>
              <a:t>;</a:t>
            </a:r>
          </a:p>
          <a:p>
            <a:pPr eaLnBrk="1" hangingPunct="1">
              <a:lnSpc>
                <a:spcPts val="4200"/>
              </a:lnSpc>
            </a:pPr>
            <a:r>
              <a:rPr lang="en-US" altLang="zh-CN" b="0">
                <a:solidFill>
                  <a:schemeClr val="bg1"/>
                </a:solidFill>
                <a:ea typeface="楷体_GB2312" pitchFamily="49" charset="-122"/>
              </a:rPr>
              <a:t>2. </a:t>
            </a:r>
            <a:r>
              <a:rPr lang="zh-CN" altLang="en-US" b="0">
                <a:solidFill>
                  <a:schemeClr val="bg1"/>
                </a:solidFill>
                <a:ea typeface="楷体_GB2312" pitchFamily="49" charset="-122"/>
              </a:rPr>
              <a:t>气体分子间的相互碰撞是非常频繁</a:t>
            </a:r>
            <a:r>
              <a:rPr lang="en-US" altLang="zh-CN" b="0">
                <a:solidFill>
                  <a:schemeClr val="bg1"/>
                </a:solidFill>
                <a:ea typeface="楷体_GB2312" pitchFamily="49" charset="-122"/>
              </a:rPr>
              <a:t>;</a:t>
            </a:r>
          </a:p>
          <a:p>
            <a:pPr eaLnBrk="1" hangingPunct="1">
              <a:lnSpc>
                <a:spcPts val="4200"/>
              </a:lnSpc>
            </a:pPr>
            <a:endParaRPr lang="en-US" altLang="zh-CN" b="0">
              <a:solidFill>
                <a:schemeClr val="bg1"/>
              </a:solidFill>
              <a:ea typeface="楷体_GB2312" pitchFamily="49" charset="-122"/>
            </a:endParaRPr>
          </a:p>
        </p:txBody>
      </p:sp>
      <p:sp>
        <p:nvSpPr>
          <p:cNvPr id="5" name="Rectangle 175">
            <a:extLst>
              <a:ext uri="{FF2B5EF4-FFF2-40B4-BE49-F238E27FC236}">
                <a16:creationId xmlns:a16="http://schemas.microsoft.com/office/drawing/2014/main" id="{6E39F4A9-B602-4988-9E92-28588EA4072E}"/>
              </a:ext>
            </a:extLst>
          </p:cNvPr>
          <p:cNvSpPr>
            <a:spLocks noChangeArrowheads="1"/>
          </p:cNvSpPr>
          <p:nvPr/>
        </p:nvSpPr>
        <p:spPr bwMode="auto">
          <a:xfrm>
            <a:off x="755650" y="903288"/>
            <a:ext cx="7993063" cy="1625600"/>
          </a:xfrm>
          <a:prstGeom prst="rect">
            <a:avLst/>
          </a:prstGeom>
          <a:noFill/>
          <a:ln w="38100" algn="ctr">
            <a:no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ts val="4200"/>
              </a:lnSpc>
            </a:pPr>
            <a:r>
              <a:rPr lang="zh-CN" altLang="en-US" b="0">
                <a:solidFill>
                  <a:schemeClr val="bg1"/>
                </a:solidFill>
                <a:ea typeface="楷体_GB2312" pitchFamily="49" charset="-122"/>
              </a:rPr>
              <a:t>                                        一切宏观物体都是由大量分子组成的，分子都在永不停息地作无序热运动，分子之间有相互作用的分子力。</a:t>
            </a:r>
            <a:endParaRPr lang="en-US" altLang="zh-CN" b="0">
              <a:solidFill>
                <a:schemeClr val="bg1"/>
              </a:solidFill>
              <a:latin typeface="宋体" panose="02010600030101010101" pitchFamily="2" charset="-122"/>
            </a:endParaRPr>
          </a:p>
        </p:txBody>
      </p:sp>
      <p:sp>
        <p:nvSpPr>
          <p:cNvPr id="5125" name="灯片编号占位符 1">
            <a:extLst>
              <a:ext uri="{FF2B5EF4-FFF2-40B4-BE49-F238E27FC236}">
                <a16:creationId xmlns:a16="http://schemas.microsoft.com/office/drawing/2014/main" id="{8B11E67A-323A-4C2E-BC16-FBD0C99D96CE}"/>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1EA9D4D-7A2E-4308-8B5A-F1BBFF08BD08}" type="slidenum">
              <a:rPr lang="en-US" altLang="zh-CN" b="0">
                <a:solidFill>
                  <a:srgbClr val="FF00FF"/>
                </a:solidFill>
              </a:rPr>
              <a:pPr eaLnBrk="1" hangingPunct="1"/>
              <a:t>2</a:t>
            </a:fld>
            <a:r>
              <a:rPr lang="en-US" altLang="zh-CN" b="0">
                <a:solidFill>
                  <a:srgbClr val="FF00FF"/>
                </a:solidFill>
              </a:rPr>
              <a:t>/28</a:t>
            </a:r>
          </a:p>
        </p:txBody>
      </p:sp>
      <p:sp>
        <p:nvSpPr>
          <p:cNvPr id="11" name="Text Box 3">
            <a:extLst>
              <a:ext uri="{FF2B5EF4-FFF2-40B4-BE49-F238E27FC236}">
                <a16:creationId xmlns:a16="http://schemas.microsoft.com/office/drawing/2014/main" id="{CA0663D4-F403-4DA3-88AE-A5ADB28D33D9}"/>
              </a:ext>
            </a:extLst>
          </p:cNvPr>
          <p:cNvSpPr txBox="1">
            <a:spLocks noChangeArrowheads="1"/>
          </p:cNvSpPr>
          <p:nvPr/>
        </p:nvSpPr>
        <p:spPr bwMode="auto">
          <a:xfrm>
            <a:off x="768350" y="1012825"/>
            <a:ext cx="3732213" cy="461963"/>
          </a:xfrm>
          <a:prstGeom prst="rect">
            <a:avLst/>
          </a:prstGeom>
          <a:solidFill>
            <a:srgbClr val="003366">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分子运动的基本观点</a:t>
            </a:r>
            <a:r>
              <a:rPr lang="en-US" altLang="zh-CN">
                <a:solidFill>
                  <a:srgbClr val="FFFF00"/>
                </a:solidFill>
              </a:rPr>
              <a:t>:</a:t>
            </a:r>
            <a:endParaRPr lang="zh-CN" altLang="en-US">
              <a:solidFill>
                <a:srgbClr val="FFFF00"/>
              </a:solidFill>
            </a:endParaRPr>
          </a:p>
        </p:txBody>
      </p:sp>
      <p:sp>
        <p:nvSpPr>
          <p:cNvPr id="12" name="Text Box 3">
            <a:extLst>
              <a:ext uri="{FF2B5EF4-FFF2-40B4-BE49-F238E27FC236}">
                <a16:creationId xmlns:a16="http://schemas.microsoft.com/office/drawing/2014/main" id="{DE3A88DA-430E-45A3-8EDC-1660D8D4F3B1}"/>
              </a:ext>
            </a:extLst>
          </p:cNvPr>
          <p:cNvSpPr txBox="1">
            <a:spLocks noChangeArrowheads="1"/>
          </p:cNvSpPr>
          <p:nvPr/>
        </p:nvSpPr>
        <p:spPr bwMode="auto">
          <a:xfrm>
            <a:off x="785813" y="2852738"/>
            <a:ext cx="4214812" cy="461962"/>
          </a:xfrm>
          <a:prstGeom prst="rect">
            <a:avLst/>
          </a:prstGeom>
          <a:solidFill>
            <a:srgbClr val="003366">
              <a:alpha val="2588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气体分子热运动的规律</a:t>
            </a:r>
            <a:r>
              <a:rPr lang="en-US" altLang="zh-CN">
                <a:solidFill>
                  <a:srgbClr val="FFFF00"/>
                </a:solidFill>
              </a:rPr>
              <a:t>:</a:t>
            </a:r>
            <a:endParaRPr lang="zh-CN" altLang="en-US">
              <a:solidFill>
                <a:srgbClr val="FFFF00"/>
              </a:solidFill>
            </a:endParaRPr>
          </a:p>
        </p:txBody>
      </p:sp>
      <p:sp>
        <p:nvSpPr>
          <p:cNvPr id="8" name="Rectangle 173">
            <a:extLst>
              <a:ext uri="{FF2B5EF4-FFF2-40B4-BE49-F238E27FC236}">
                <a16:creationId xmlns:a16="http://schemas.microsoft.com/office/drawing/2014/main" id="{ABCA2294-B6AF-44FD-AAFE-2F10FC2DF835}"/>
              </a:ext>
            </a:extLst>
          </p:cNvPr>
          <p:cNvSpPr>
            <a:spLocks noChangeArrowheads="1"/>
          </p:cNvSpPr>
          <p:nvPr/>
        </p:nvSpPr>
        <p:spPr bwMode="auto">
          <a:xfrm>
            <a:off x="755650" y="4376738"/>
            <a:ext cx="80724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4200"/>
              </a:lnSpc>
            </a:pPr>
            <a:r>
              <a:rPr lang="en-US" altLang="zh-CN" b="0">
                <a:solidFill>
                  <a:schemeClr val="bg1"/>
                </a:solidFill>
                <a:ea typeface="楷体_GB2312" pitchFamily="49" charset="-122"/>
              </a:rPr>
              <a:t>3. </a:t>
            </a:r>
            <a:r>
              <a:rPr lang="zh-CN" altLang="en-US" b="0">
                <a:solidFill>
                  <a:schemeClr val="bg1"/>
                </a:solidFill>
                <a:ea typeface="楷体_GB2312" pitchFamily="49" charset="-122"/>
              </a:rPr>
              <a:t>气体分子热运动服从统计规律</a:t>
            </a:r>
            <a:endParaRPr lang="en-US" altLang="zh-CN" b="0">
              <a:solidFill>
                <a:schemeClr val="bg1"/>
              </a:solidFill>
              <a:ea typeface="楷体_GB2312" pitchFamily="49" charset="-122"/>
            </a:endParaRPr>
          </a:p>
        </p:txBody>
      </p:sp>
      <p:graphicFrame>
        <p:nvGraphicFramePr>
          <p:cNvPr id="9" name="Object 6">
            <a:extLst>
              <a:ext uri="{FF2B5EF4-FFF2-40B4-BE49-F238E27FC236}">
                <a16:creationId xmlns:a16="http://schemas.microsoft.com/office/drawing/2014/main" id="{89DB6594-1DBE-4643-9A93-2900362E707B}"/>
              </a:ext>
            </a:extLst>
          </p:cNvPr>
          <p:cNvGraphicFramePr>
            <a:graphicFrameLocks noChangeAspect="1"/>
          </p:cNvGraphicFramePr>
          <p:nvPr/>
        </p:nvGraphicFramePr>
        <p:xfrm>
          <a:off x="2160588" y="5894388"/>
          <a:ext cx="4840287" cy="558800"/>
        </p:xfrm>
        <a:graphic>
          <a:graphicData uri="http://schemas.openxmlformats.org/presentationml/2006/ole">
            <mc:AlternateContent xmlns:mc="http://schemas.openxmlformats.org/markup-compatibility/2006">
              <mc:Choice xmlns:v="urn:schemas-microsoft-com:vml" Requires="v">
                <p:oleObj spid="_x0000_s389127" name="公式" r:id="rId3" imgW="4829194" imgH="523841" progId="Equation.3">
                  <p:embed/>
                </p:oleObj>
              </mc:Choice>
              <mc:Fallback>
                <p:oleObj name="公式" r:id="rId3" imgW="4829194" imgH="523841" progId="Equation.3">
                  <p:embed/>
                  <p:pic>
                    <p:nvPicPr>
                      <p:cNvPr id="9" name="Object 6">
                        <a:extLst>
                          <a:ext uri="{FF2B5EF4-FFF2-40B4-BE49-F238E27FC236}">
                            <a16:creationId xmlns:a16="http://schemas.microsoft.com/office/drawing/2014/main" id="{89DB6594-1DBE-4643-9A93-2900362E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5894388"/>
                        <a:ext cx="48402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4">
            <a:extLst>
              <a:ext uri="{FF2B5EF4-FFF2-40B4-BE49-F238E27FC236}">
                <a16:creationId xmlns:a16="http://schemas.microsoft.com/office/drawing/2014/main" id="{4F28AEF3-6A42-4AB3-9863-3810DE92325B}"/>
              </a:ext>
            </a:extLst>
          </p:cNvPr>
          <p:cNvSpPr txBox="1">
            <a:spLocks noChangeArrowheads="1"/>
          </p:cNvSpPr>
          <p:nvPr/>
        </p:nvSpPr>
        <p:spPr bwMode="auto">
          <a:xfrm>
            <a:off x="815975" y="5343525"/>
            <a:ext cx="5051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物理量</a:t>
            </a:r>
            <a:r>
              <a:rPr lang="en-US" altLang="zh-CN" i="1">
                <a:solidFill>
                  <a:srgbClr val="FFFF00"/>
                </a:solidFill>
              </a:rPr>
              <a:t>M</a:t>
            </a:r>
            <a:r>
              <a:rPr lang="en-US" altLang="zh-CN" i="1">
                <a:solidFill>
                  <a:schemeClr val="bg1"/>
                </a:solidFill>
              </a:rPr>
              <a:t> </a:t>
            </a:r>
            <a:r>
              <a:rPr lang="zh-CN" altLang="en-US">
                <a:solidFill>
                  <a:schemeClr val="bg1"/>
                </a:solidFill>
              </a:rPr>
              <a:t>的统计平均值：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5" grpId="0"/>
      <p:bldP spid="11" grpId="0" animBg="1" autoUpdateAnimBg="0"/>
      <p:bldP spid="12" grpId="0" animBg="1" autoUpdateAnimBg="0"/>
      <p:bldP spid="8" grpId="0"/>
      <p:bldP spid="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950C0A54-7A34-4AE7-9780-34440760E22A}"/>
              </a:ext>
            </a:extLst>
          </p:cNvPr>
          <p:cNvSpPr txBox="1">
            <a:spLocks noChangeArrowheads="1"/>
          </p:cNvSpPr>
          <p:nvPr/>
        </p:nvSpPr>
        <p:spPr bwMode="auto">
          <a:xfrm>
            <a:off x="428625" y="214313"/>
            <a:ext cx="842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latin typeface="Arial" panose="020B0604020202020204" pitchFamily="34" charset="0"/>
              </a:rPr>
              <a:t>例如：</a:t>
            </a:r>
            <a:r>
              <a:rPr lang="zh-CN" altLang="en-US">
                <a:solidFill>
                  <a:schemeClr val="bg1"/>
                </a:solidFill>
                <a:latin typeface="Arial" panose="020B0604020202020204" pitchFamily="34" charset="0"/>
              </a:rPr>
              <a:t>平衡态（无外场）气体分子</a:t>
            </a:r>
            <a:r>
              <a:rPr lang="zh-CN" altLang="en-US">
                <a:solidFill>
                  <a:srgbClr val="FFFF00"/>
                </a:solidFill>
                <a:latin typeface="Arial" panose="020B0604020202020204" pitchFamily="34" charset="0"/>
              </a:rPr>
              <a:t>速度分量</a:t>
            </a:r>
            <a:r>
              <a:rPr lang="zh-CN" altLang="en-US">
                <a:solidFill>
                  <a:schemeClr val="bg1"/>
                </a:solidFill>
                <a:latin typeface="Arial" panose="020B0604020202020204" pitchFamily="34" charset="0"/>
              </a:rPr>
              <a:t>的</a:t>
            </a:r>
            <a:r>
              <a:rPr lang="zh-CN" altLang="en-US">
                <a:solidFill>
                  <a:schemeClr val="bg1"/>
                </a:solidFill>
              </a:rPr>
              <a:t>统计</a:t>
            </a:r>
            <a:r>
              <a:rPr lang="zh-CN" altLang="en-US">
                <a:solidFill>
                  <a:schemeClr val="bg1"/>
                </a:solidFill>
                <a:latin typeface="Arial" panose="020B0604020202020204" pitchFamily="34" charset="0"/>
              </a:rPr>
              <a:t>平均值</a:t>
            </a:r>
            <a:endParaRPr lang="zh-CN" altLang="en-US">
              <a:solidFill>
                <a:schemeClr val="bg1"/>
              </a:solidFill>
            </a:endParaRPr>
          </a:p>
        </p:txBody>
      </p:sp>
      <p:graphicFrame>
        <p:nvGraphicFramePr>
          <p:cNvPr id="12291" name="Object 3">
            <a:extLst>
              <a:ext uri="{FF2B5EF4-FFF2-40B4-BE49-F238E27FC236}">
                <a16:creationId xmlns:a16="http://schemas.microsoft.com/office/drawing/2014/main" id="{FD3EFB8C-9CB8-423B-802D-0E4C5AAB81E1}"/>
              </a:ext>
            </a:extLst>
          </p:cNvPr>
          <p:cNvGraphicFramePr>
            <a:graphicFrameLocks noChangeAspect="1"/>
          </p:cNvGraphicFramePr>
          <p:nvPr/>
        </p:nvGraphicFramePr>
        <p:xfrm>
          <a:off x="1285875" y="2728913"/>
          <a:ext cx="619125" cy="414337"/>
        </p:xfrm>
        <a:graphic>
          <a:graphicData uri="http://schemas.openxmlformats.org/presentationml/2006/ole">
            <mc:AlternateContent xmlns:mc="http://schemas.openxmlformats.org/markup-compatibility/2006">
              <mc:Choice xmlns:v="urn:schemas-microsoft-com:vml" Requires="v">
                <p:oleObj spid="_x0000_s380066" name="公式" r:id="rId3" imgW="581057" imgH="361882" progId="Equation.3">
                  <p:embed/>
                </p:oleObj>
              </mc:Choice>
              <mc:Fallback>
                <p:oleObj name="公式" r:id="rId3" imgW="581057" imgH="361882" progId="Equation.3">
                  <p:embed/>
                  <p:pic>
                    <p:nvPicPr>
                      <p:cNvPr id="12291" name="Object 3">
                        <a:extLst>
                          <a:ext uri="{FF2B5EF4-FFF2-40B4-BE49-F238E27FC236}">
                            <a16:creationId xmlns:a16="http://schemas.microsoft.com/office/drawing/2014/main" id="{FD3EFB8C-9CB8-423B-802D-0E4C5AAB8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728913"/>
                        <a:ext cx="6191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4">
            <a:extLst>
              <a:ext uri="{FF2B5EF4-FFF2-40B4-BE49-F238E27FC236}">
                <a16:creationId xmlns:a16="http://schemas.microsoft.com/office/drawing/2014/main" id="{B302CEE7-B2FE-4297-88DE-60F6D25792F2}"/>
              </a:ext>
            </a:extLst>
          </p:cNvPr>
          <p:cNvGraphicFramePr>
            <a:graphicFrameLocks noChangeAspect="1"/>
          </p:cNvGraphicFramePr>
          <p:nvPr/>
        </p:nvGraphicFramePr>
        <p:xfrm>
          <a:off x="1258888" y="3470275"/>
          <a:ext cx="7099300" cy="1173163"/>
        </p:xfrm>
        <a:graphic>
          <a:graphicData uri="http://schemas.openxmlformats.org/presentationml/2006/ole">
            <mc:AlternateContent xmlns:mc="http://schemas.openxmlformats.org/markup-compatibility/2006">
              <mc:Choice xmlns:v="urn:schemas-microsoft-com:vml" Requires="v">
                <p:oleObj spid="_x0000_s380067" name="公式" r:id="rId5" imgW="7239051" imgH="1142898" progId="Equation.3">
                  <p:embed/>
                </p:oleObj>
              </mc:Choice>
              <mc:Fallback>
                <p:oleObj name="公式" r:id="rId5" imgW="7239051" imgH="1142898" progId="Equation.3">
                  <p:embed/>
                  <p:pic>
                    <p:nvPicPr>
                      <p:cNvPr id="12292" name="Object 4">
                        <a:extLst>
                          <a:ext uri="{FF2B5EF4-FFF2-40B4-BE49-F238E27FC236}">
                            <a16:creationId xmlns:a16="http://schemas.microsoft.com/office/drawing/2014/main" id="{B302CEE7-B2FE-4297-88DE-60F6D25792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470275"/>
                        <a:ext cx="709930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5">
            <a:extLst>
              <a:ext uri="{FF2B5EF4-FFF2-40B4-BE49-F238E27FC236}">
                <a16:creationId xmlns:a16="http://schemas.microsoft.com/office/drawing/2014/main" id="{BF704994-DE89-4FAA-978A-142D134E9809}"/>
              </a:ext>
            </a:extLst>
          </p:cNvPr>
          <p:cNvGraphicFramePr>
            <a:graphicFrameLocks noChangeAspect="1"/>
          </p:cNvGraphicFramePr>
          <p:nvPr/>
        </p:nvGraphicFramePr>
        <p:xfrm>
          <a:off x="1285875" y="4667250"/>
          <a:ext cx="7110413" cy="1190625"/>
        </p:xfrm>
        <a:graphic>
          <a:graphicData uri="http://schemas.openxmlformats.org/presentationml/2006/ole">
            <mc:AlternateContent xmlns:mc="http://schemas.openxmlformats.org/markup-compatibility/2006">
              <mc:Choice xmlns:v="urn:schemas-microsoft-com:vml" Requires="v">
                <p:oleObj spid="_x0000_s380068" name="公式" r:id="rId7" imgW="7162902" imgH="1142898" progId="Equation.3">
                  <p:embed/>
                </p:oleObj>
              </mc:Choice>
              <mc:Fallback>
                <p:oleObj name="公式" r:id="rId7" imgW="7162902" imgH="1142898" progId="Equation.3">
                  <p:embed/>
                  <p:pic>
                    <p:nvPicPr>
                      <p:cNvPr id="12293" name="Object 5">
                        <a:extLst>
                          <a:ext uri="{FF2B5EF4-FFF2-40B4-BE49-F238E27FC236}">
                            <a16:creationId xmlns:a16="http://schemas.microsoft.com/office/drawing/2014/main" id="{BF704994-DE89-4FAA-978A-142D134E98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5" y="4667250"/>
                        <a:ext cx="71104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6">
            <a:extLst>
              <a:ext uri="{FF2B5EF4-FFF2-40B4-BE49-F238E27FC236}">
                <a16:creationId xmlns:a16="http://schemas.microsoft.com/office/drawing/2014/main" id="{CCA3AA82-69C5-497D-911C-AABE1580BDB9}"/>
              </a:ext>
            </a:extLst>
          </p:cNvPr>
          <p:cNvSpPr>
            <a:spLocks noChangeArrowheads="1"/>
          </p:cNvSpPr>
          <p:nvPr/>
        </p:nvSpPr>
        <p:spPr bwMode="auto">
          <a:xfrm>
            <a:off x="736600" y="5795963"/>
            <a:ext cx="777716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cs typeface="Times New Roman" panose="02020603050405020304" pitchFamily="18" charset="0"/>
              </a:rPr>
              <a:t>平衡态下，气体分子沿各个方向运动的概率相等</a:t>
            </a:r>
            <a:r>
              <a:rPr lang="zh-CN" altLang="en-US">
                <a:solidFill>
                  <a:schemeClr val="bg1"/>
                </a:solidFill>
                <a:latin typeface="宋体" panose="02010600030101010101" pitchFamily="2" charset="-122"/>
              </a:rPr>
              <a:t> </a:t>
            </a:r>
          </a:p>
        </p:txBody>
      </p:sp>
      <p:graphicFrame>
        <p:nvGraphicFramePr>
          <p:cNvPr id="12295" name="Object 7">
            <a:extLst>
              <a:ext uri="{FF2B5EF4-FFF2-40B4-BE49-F238E27FC236}">
                <a16:creationId xmlns:a16="http://schemas.microsoft.com/office/drawing/2014/main" id="{49859310-89AD-4110-BF5C-28457E9B9925}"/>
              </a:ext>
            </a:extLst>
          </p:cNvPr>
          <p:cNvGraphicFramePr>
            <a:graphicFrameLocks noChangeAspect="1"/>
          </p:cNvGraphicFramePr>
          <p:nvPr/>
        </p:nvGraphicFramePr>
        <p:xfrm>
          <a:off x="3713163" y="6292850"/>
          <a:ext cx="1797050" cy="493713"/>
        </p:xfrm>
        <a:graphic>
          <a:graphicData uri="http://schemas.openxmlformats.org/presentationml/2006/ole">
            <mc:AlternateContent xmlns:mc="http://schemas.openxmlformats.org/markup-compatibility/2006">
              <mc:Choice xmlns:v="urn:schemas-microsoft-com:vml" Requires="v">
                <p:oleObj spid="_x0000_s380069" name="公式" r:id="rId9" imgW="1733690" imgH="428625" progId="Equation.3">
                  <p:embed/>
                </p:oleObj>
              </mc:Choice>
              <mc:Fallback>
                <p:oleObj name="公式" r:id="rId9" imgW="1733690" imgH="428625" progId="Equation.3">
                  <p:embed/>
                  <p:pic>
                    <p:nvPicPr>
                      <p:cNvPr id="12295" name="Object 7">
                        <a:extLst>
                          <a:ext uri="{FF2B5EF4-FFF2-40B4-BE49-F238E27FC236}">
                            <a16:creationId xmlns:a16="http://schemas.microsoft.com/office/drawing/2014/main" id="{49859310-89AD-4110-BF5C-28457E9B99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3163" y="6292850"/>
                        <a:ext cx="17970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pSp>
        <p:nvGrpSpPr>
          <p:cNvPr id="2" name="组合 18">
            <a:extLst>
              <a:ext uri="{FF2B5EF4-FFF2-40B4-BE49-F238E27FC236}">
                <a16:creationId xmlns:a16="http://schemas.microsoft.com/office/drawing/2014/main" id="{0E4C187A-4C78-45DE-A079-23351958E423}"/>
              </a:ext>
            </a:extLst>
          </p:cNvPr>
          <p:cNvGrpSpPr>
            <a:grpSpLocks/>
          </p:cNvGrpSpPr>
          <p:nvPr/>
        </p:nvGrpSpPr>
        <p:grpSpPr bwMode="auto">
          <a:xfrm>
            <a:off x="1928813" y="2500313"/>
            <a:ext cx="4895850" cy="965200"/>
            <a:chOff x="-3143304" y="3178179"/>
            <a:chExt cx="4895850" cy="965201"/>
          </a:xfrm>
        </p:grpSpPr>
        <p:graphicFrame>
          <p:nvGraphicFramePr>
            <p:cNvPr id="6162" name="Object 17">
              <a:extLst>
                <a:ext uri="{FF2B5EF4-FFF2-40B4-BE49-F238E27FC236}">
                  <a16:creationId xmlns:a16="http://schemas.microsoft.com/office/drawing/2014/main" id="{5D1ACB35-EC9C-4E99-A3B6-DDEE20468B1E}"/>
                </a:ext>
              </a:extLst>
            </p:cNvPr>
            <p:cNvGraphicFramePr>
              <a:graphicFrameLocks noChangeAspect="1"/>
            </p:cNvGraphicFramePr>
            <p:nvPr/>
          </p:nvGraphicFramePr>
          <p:xfrm>
            <a:off x="-3071833" y="3178179"/>
            <a:ext cx="4786313" cy="893763"/>
          </p:xfrm>
          <a:graphic>
            <a:graphicData uri="http://schemas.openxmlformats.org/presentationml/2006/ole">
              <mc:AlternateContent xmlns:mc="http://schemas.openxmlformats.org/markup-compatibility/2006">
                <mc:Choice xmlns:v="urn:schemas-microsoft-com:vml" Requires="v">
                  <p:oleObj spid="_x0000_s380070" name="公式" r:id="rId11" imgW="4838675" imgH="847759" progId="Equation.3">
                    <p:embed/>
                  </p:oleObj>
                </mc:Choice>
                <mc:Fallback>
                  <p:oleObj name="公式" r:id="rId11" imgW="4838675" imgH="847759" progId="Equation.3">
                    <p:embed/>
                    <p:pic>
                      <p:nvPicPr>
                        <p:cNvPr id="6162" name="Object 17">
                          <a:extLst>
                            <a:ext uri="{FF2B5EF4-FFF2-40B4-BE49-F238E27FC236}">
                              <a16:creationId xmlns:a16="http://schemas.microsoft.com/office/drawing/2014/main" id="{5D1ACB35-EC9C-4E99-A3B6-DDEE20468B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1833" y="3178179"/>
                          <a:ext cx="47863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3" name="Rectangle 11">
              <a:extLst>
                <a:ext uri="{FF2B5EF4-FFF2-40B4-BE49-F238E27FC236}">
                  <a16:creationId xmlns:a16="http://schemas.microsoft.com/office/drawing/2014/main" id="{367AB04D-4711-4E93-AE88-B0505CBE21D3}"/>
                </a:ext>
              </a:extLst>
            </p:cNvPr>
            <p:cNvSpPr>
              <a:spLocks noChangeArrowheads="1"/>
            </p:cNvSpPr>
            <p:nvPr/>
          </p:nvSpPr>
          <p:spPr bwMode="auto">
            <a:xfrm>
              <a:off x="-3143304" y="3638555"/>
              <a:ext cx="4895850" cy="504825"/>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12300" name="Object 12">
            <a:extLst>
              <a:ext uri="{FF2B5EF4-FFF2-40B4-BE49-F238E27FC236}">
                <a16:creationId xmlns:a16="http://schemas.microsoft.com/office/drawing/2014/main" id="{CFE34FEC-E6E6-45F1-A2C1-1D8D1CEAF527}"/>
              </a:ext>
            </a:extLst>
          </p:cNvPr>
          <p:cNvGraphicFramePr>
            <a:graphicFrameLocks noChangeAspect="1"/>
          </p:cNvGraphicFramePr>
          <p:nvPr/>
        </p:nvGraphicFramePr>
        <p:xfrm>
          <a:off x="2000250" y="2500313"/>
          <a:ext cx="4786313" cy="893762"/>
        </p:xfrm>
        <a:graphic>
          <a:graphicData uri="http://schemas.openxmlformats.org/presentationml/2006/ole">
            <mc:AlternateContent xmlns:mc="http://schemas.openxmlformats.org/markup-compatibility/2006">
              <mc:Choice xmlns:v="urn:schemas-microsoft-com:vml" Requires="v">
                <p:oleObj spid="_x0000_s380071" name="公式" r:id="rId13" imgW="4838675" imgH="847759" progId="Equation.3">
                  <p:embed/>
                </p:oleObj>
              </mc:Choice>
              <mc:Fallback>
                <p:oleObj name="公式" r:id="rId13" imgW="4838675" imgH="847759" progId="Equation.3">
                  <p:embed/>
                  <p:pic>
                    <p:nvPicPr>
                      <p:cNvPr id="12300" name="Object 12">
                        <a:extLst>
                          <a:ext uri="{FF2B5EF4-FFF2-40B4-BE49-F238E27FC236}">
                            <a16:creationId xmlns:a16="http://schemas.microsoft.com/office/drawing/2014/main" id="{CFE34FEC-E6E6-45F1-A2C1-1D8D1CEAF5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0250" y="2500313"/>
                        <a:ext cx="4786313"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2" name="Object 14">
            <a:extLst>
              <a:ext uri="{FF2B5EF4-FFF2-40B4-BE49-F238E27FC236}">
                <a16:creationId xmlns:a16="http://schemas.microsoft.com/office/drawing/2014/main" id="{1C25CDF7-316F-4FB3-BD2F-D8ACC4ECEA32}"/>
              </a:ext>
            </a:extLst>
          </p:cNvPr>
          <p:cNvGraphicFramePr>
            <a:graphicFrameLocks noChangeAspect="1"/>
          </p:cNvGraphicFramePr>
          <p:nvPr/>
        </p:nvGraphicFramePr>
        <p:xfrm>
          <a:off x="6819900" y="2254250"/>
          <a:ext cx="1609725" cy="1074738"/>
        </p:xfrm>
        <a:graphic>
          <a:graphicData uri="http://schemas.openxmlformats.org/presentationml/2006/ole">
            <mc:AlternateContent xmlns:mc="http://schemas.openxmlformats.org/markup-compatibility/2006">
              <mc:Choice xmlns:v="urn:schemas-microsoft-com:vml" Requires="v">
                <p:oleObj spid="_x0000_s380072" name="公式" r:id="rId15" imgW="1609833" imgH="1047682" progId="Equation.3">
                  <p:embed/>
                </p:oleObj>
              </mc:Choice>
              <mc:Fallback>
                <p:oleObj name="公式" r:id="rId15" imgW="1609833" imgH="1047682" progId="Equation.3">
                  <p:embed/>
                  <p:pic>
                    <p:nvPicPr>
                      <p:cNvPr id="12302" name="Object 14">
                        <a:extLst>
                          <a:ext uri="{FF2B5EF4-FFF2-40B4-BE49-F238E27FC236}">
                            <a16:creationId xmlns:a16="http://schemas.microsoft.com/office/drawing/2014/main" id="{1C25CDF7-316F-4FB3-BD2F-D8ACC4ECEA3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19900" y="2254250"/>
                        <a:ext cx="160972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3" name="Object 15">
            <a:extLst>
              <a:ext uri="{FF2B5EF4-FFF2-40B4-BE49-F238E27FC236}">
                <a16:creationId xmlns:a16="http://schemas.microsoft.com/office/drawing/2014/main" id="{EA15F72D-6833-41CF-BD6F-C8CB1E382A92}"/>
              </a:ext>
            </a:extLst>
          </p:cNvPr>
          <p:cNvGraphicFramePr>
            <a:graphicFrameLocks noChangeAspect="1"/>
          </p:cNvGraphicFramePr>
          <p:nvPr/>
        </p:nvGraphicFramePr>
        <p:xfrm>
          <a:off x="5537200" y="6319838"/>
          <a:ext cx="506413" cy="330200"/>
        </p:xfrm>
        <a:graphic>
          <a:graphicData uri="http://schemas.openxmlformats.org/presentationml/2006/ole">
            <mc:AlternateContent xmlns:mc="http://schemas.openxmlformats.org/markup-compatibility/2006">
              <mc:Choice xmlns:v="urn:schemas-microsoft-com:vml" Requires="v">
                <p:oleObj spid="_x0000_s380073" name="公式" r:id="rId17" imgW="438239" imgH="266666" progId="Equation.3">
                  <p:embed/>
                </p:oleObj>
              </mc:Choice>
              <mc:Fallback>
                <p:oleObj name="公式" r:id="rId17" imgW="438239" imgH="266666" progId="Equation.3">
                  <p:embed/>
                  <p:pic>
                    <p:nvPicPr>
                      <p:cNvPr id="12303" name="Object 15">
                        <a:extLst>
                          <a:ext uri="{FF2B5EF4-FFF2-40B4-BE49-F238E27FC236}">
                            <a16:creationId xmlns:a16="http://schemas.microsoft.com/office/drawing/2014/main" id="{EA15F72D-6833-41CF-BD6F-C8CB1E382A9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37200" y="6319838"/>
                        <a:ext cx="5064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pSp>
        <p:nvGrpSpPr>
          <p:cNvPr id="6" name="组合 19">
            <a:extLst>
              <a:ext uri="{FF2B5EF4-FFF2-40B4-BE49-F238E27FC236}">
                <a16:creationId xmlns:a16="http://schemas.microsoft.com/office/drawing/2014/main" id="{1FC5E4B8-F0F4-4829-A7FE-7F420AC3269D}"/>
              </a:ext>
            </a:extLst>
          </p:cNvPr>
          <p:cNvGrpSpPr>
            <a:grpSpLocks/>
          </p:cNvGrpSpPr>
          <p:nvPr/>
        </p:nvGrpSpPr>
        <p:grpSpPr bwMode="auto">
          <a:xfrm>
            <a:off x="736600" y="642938"/>
            <a:ext cx="7764463" cy="1117600"/>
            <a:chOff x="736600" y="642918"/>
            <a:chExt cx="7764490" cy="1118255"/>
          </a:xfrm>
        </p:grpSpPr>
        <p:sp>
          <p:nvSpPr>
            <p:cNvPr id="6159" name="Text Box 8">
              <a:extLst>
                <a:ext uri="{FF2B5EF4-FFF2-40B4-BE49-F238E27FC236}">
                  <a16:creationId xmlns:a16="http://schemas.microsoft.com/office/drawing/2014/main" id="{9755DF7A-C087-4C54-A336-0A9E9184B93F}"/>
                </a:ext>
              </a:extLst>
            </p:cNvPr>
            <p:cNvSpPr txBox="1">
              <a:spLocks noChangeArrowheads="1"/>
            </p:cNvSpPr>
            <p:nvPr/>
          </p:nvSpPr>
          <p:spPr bwMode="auto">
            <a:xfrm>
              <a:off x="736600" y="642918"/>
              <a:ext cx="5192722"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pPr>
              <a:r>
                <a:rPr lang="zh-CN" altLang="en-US">
                  <a:solidFill>
                    <a:schemeClr val="bg1"/>
                  </a:solidFill>
                </a:rPr>
                <a:t>分子总数</a:t>
              </a:r>
              <a:r>
                <a:rPr lang="en-US" altLang="zh-CN" i="1">
                  <a:solidFill>
                    <a:srgbClr val="FFFF00"/>
                  </a:solidFill>
                </a:rPr>
                <a:t>N</a:t>
              </a:r>
              <a:r>
                <a:rPr lang="zh-CN" altLang="en-US">
                  <a:solidFill>
                    <a:schemeClr val="bg1"/>
                  </a:solidFill>
                </a:rPr>
                <a:t>，按速度分组：</a:t>
              </a:r>
              <a:endParaRPr lang="en-US" altLang="zh-CN">
                <a:solidFill>
                  <a:schemeClr val="bg1"/>
                </a:solidFill>
              </a:endParaRPr>
            </a:p>
            <a:p>
              <a:pPr eaLnBrk="1" hangingPunct="1">
                <a:lnSpc>
                  <a:spcPts val="4000"/>
                </a:lnSpc>
              </a:pPr>
              <a:r>
                <a:rPr lang="zh-CN" altLang="en-US">
                  <a:solidFill>
                    <a:schemeClr val="bg1"/>
                  </a:solidFill>
                </a:rPr>
                <a:t>速度分量表示：</a:t>
              </a:r>
            </a:p>
          </p:txBody>
        </p:sp>
        <p:graphicFrame>
          <p:nvGraphicFramePr>
            <p:cNvPr id="6160" name="Object 9">
              <a:extLst>
                <a:ext uri="{FF2B5EF4-FFF2-40B4-BE49-F238E27FC236}">
                  <a16:creationId xmlns:a16="http://schemas.microsoft.com/office/drawing/2014/main" id="{9345E86E-2A45-4183-A277-87B7B34405EB}"/>
                </a:ext>
              </a:extLst>
            </p:cNvPr>
            <p:cNvGraphicFramePr>
              <a:graphicFrameLocks noChangeAspect="1"/>
            </p:cNvGraphicFramePr>
            <p:nvPr/>
          </p:nvGraphicFramePr>
          <p:xfrm>
            <a:off x="4412276" y="774699"/>
            <a:ext cx="4088814" cy="439723"/>
          </p:xfrm>
          <a:graphic>
            <a:graphicData uri="http://schemas.openxmlformats.org/presentationml/2006/ole">
              <mc:AlternateContent xmlns:mc="http://schemas.openxmlformats.org/markup-compatibility/2006">
                <mc:Choice xmlns:v="urn:schemas-microsoft-com:vml" Requires="v">
                  <p:oleObj spid="_x0000_s380074" name="公式" r:id="rId19" imgW="2067033" imgH="161959" progId="Equation.3">
                    <p:embed/>
                  </p:oleObj>
                </mc:Choice>
                <mc:Fallback>
                  <p:oleObj name="公式" r:id="rId19" imgW="2067033" imgH="161959" progId="Equation.3">
                    <p:embed/>
                    <p:pic>
                      <p:nvPicPr>
                        <p:cNvPr id="6160" name="Object 9">
                          <a:extLst>
                            <a:ext uri="{FF2B5EF4-FFF2-40B4-BE49-F238E27FC236}">
                              <a16:creationId xmlns:a16="http://schemas.microsoft.com/office/drawing/2014/main" id="{9345E86E-2A45-4183-A277-87B7B34405E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2276" y="774699"/>
                          <a:ext cx="4088814" cy="43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6161" name="Object 16">
              <a:extLst>
                <a:ext uri="{FF2B5EF4-FFF2-40B4-BE49-F238E27FC236}">
                  <a16:creationId xmlns:a16="http://schemas.microsoft.com/office/drawing/2014/main" id="{D33758EB-33F0-4BDB-B851-7A66F3A77ECC}"/>
                </a:ext>
              </a:extLst>
            </p:cNvPr>
            <p:cNvGraphicFramePr>
              <a:graphicFrameLocks noChangeAspect="1"/>
            </p:cNvGraphicFramePr>
            <p:nvPr/>
          </p:nvGraphicFramePr>
          <p:xfrm>
            <a:off x="3057550" y="1274762"/>
            <a:ext cx="5086350" cy="463550"/>
          </p:xfrm>
          <a:graphic>
            <a:graphicData uri="http://schemas.openxmlformats.org/presentationml/2006/ole">
              <mc:AlternateContent xmlns:mc="http://schemas.openxmlformats.org/markup-compatibility/2006">
                <mc:Choice xmlns:v="urn:schemas-microsoft-com:vml" Requires="v">
                  <p:oleObj spid="_x0000_s380075" name="公式" r:id="rId21" imgW="2590902" imgH="171450" progId="Equation.3">
                    <p:embed/>
                  </p:oleObj>
                </mc:Choice>
                <mc:Fallback>
                  <p:oleObj name="公式" r:id="rId21" imgW="2590902" imgH="171450" progId="Equation.3">
                    <p:embed/>
                    <p:pic>
                      <p:nvPicPr>
                        <p:cNvPr id="6161" name="Object 16">
                          <a:extLst>
                            <a:ext uri="{FF2B5EF4-FFF2-40B4-BE49-F238E27FC236}">
                              <a16:creationId xmlns:a16="http://schemas.microsoft.com/office/drawing/2014/main" id="{D33758EB-33F0-4BDB-B851-7A66F3A77EC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57550" y="1274762"/>
                          <a:ext cx="50863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pSp>
      <p:sp>
        <p:nvSpPr>
          <p:cNvPr id="17" name="Text Box 3">
            <a:extLst>
              <a:ext uri="{FF2B5EF4-FFF2-40B4-BE49-F238E27FC236}">
                <a16:creationId xmlns:a16="http://schemas.microsoft.com/office/drawing/2014/main" id="{2217A195-EABE-46E4-9905-D774C149D295}"/>
              </a:ext>
            </a:extLst>
          </p:cNvPr>
          <p:cNvSpPr txBox="1">
            <a:spLocks noChangeArrowheads="1"/>
          </p:cNvSpPr>
          <p:nvPr/>
        </p:nvSpPr>
        <p:spPr bwMode="auto">
          <a:xfrm>
            <a:off x="642938" y="1828800"/>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ea typeface="楷体_GB2312" pitchFamily="49" charset="-122"/>
              </a:rPr>
              <a:t> </a:t>
            </a:r>
            <a:r>
              <a:rPr lang="zh-CN" altLang="en-US">
                <a:solidFill>
                  <a:schemeClr val="bg1"/>
                </a:solidFill>
              </a:rPr>
              <a:t>统计平均的概念：</a:t>
            </a:r>
          </a:p>
        </p:txBody>
      </p:sp>
      <p:sp>
        <p:nvSpPr>
          <p:cNvPr id="6158" name="灯片编号占位符 1">
            <a:extLst>
              <a:ext uri="{FF2B5EF4-FFF2-40B4-BE49-F238E27FC236}">
                <a16:creationId xmlns:a16="http://schemas.microsoft.com/office/drawing/2014/main" id="{A0F62605-F473-4BA9-B6A6-15E650D8F489}"/>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E52BB09-CDDF-43E8-B975-C445C9A942B9}" type="slidenum">
              <a:rPr lang="en-US" altLang="zh-CN" b="0">
                <a:solidFill>
                  <a:srgbClr val="FF00FF"/>
                </a:solidFill>
              </a:rPr>
              <a:pPr eaLnBrk="1" hangingPunct="1"/>
              <a:t>3</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300"/>
                                        </p:tgtEl>
                                        <p:attrNameLst>
                                          <p:attrName>style.visibility</p:attrName>
                                        </p:attrNameLst>
                                      </p:cBhvr>
                                      <p:to>
                                        <p:strVal val="visible"/>
                                      </p:to>
                                    </p:set>
                                    <p:animEffect transition="in" filter="wipe(left)">
                                      <p:cBhvr>
                                        <p:cTn id="27" dur="500"/>
                                        <p:tgtEl>
                                          <p:spTgt spid="12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1"/>
                                        </p:tgtEl>
                                        <p:attrNameLst>
                                          <p:attrName>style.visibility</p:attrName>
                                        </p:attrNameLst>
                                      </p:cBhvr>
                                      <p:to>
                                        <p:strVal val="visible"/>
                                      </p:to>
                                    </p:set>
                                    <p:animEffect transition="in" filter="wipe(left)">
                                      <p:cBhvr>
                                        <p:cTn id="32" dur="500"/>
                                        <p:tgtEl>
                                          <p:spTgt spid="122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302"/>
                                        </p:tgtEl>
                                        <p:attrNameLst>
                                          <p:attrName>style.visibility</p:attrName>
                                        </p:attrNameLst>
                                      </p:cBhvr>
                                      <p:to>
                                        <p:strVal val="visible"/>
                                      </p:to>
                                    </p:set>
                                    <p:animEffect transition="in" filter="wipe(left)">
                                      <p:cBhvr>
                                        <p:cTn id="37" dur="500"/>
                                        <p:tgtEl>
                                          <p:spTgt spid="123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292"/>
                                        </p:tgtEl>
                                        <p:attrNameLst>
                                          <p:attrName>style.visibility</p:attrName>
                                        </p:attrNameLst>
                                      </p:cBhvr>
                                      <p:to>
                                        <p:strVal val="visible"/>
                                      </p:to>
                                    </p:set>
                                    <p:animEffect transition="in" filter="wipe(left)">
                                      <p:cBhvr>
                                        <p:cTn id="42" dur="500"/>
                                        <p:tgtEl>
                                          <p:spTgt spid="12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293"/>
                                        </p:tgtEl>
                                        <p:attrNameLst>
                                          <p:attrName>style.visibility</p:attrName>
                                        </p:attrNameLst>
                                      </p:cBhvr>
                                      <p:to>
                                        <p:strVal val="visible"/>
                                      </p:to>
                                    </p:set>
                                    <p:animEffect transition="in" filter="wipe(left)">
                                      <p:cBhvr>
                                        <p:cTn id="47" dur="500"/>
                                        <p:tgtEl>
                                          <p:spTgt spid="12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294"/>
                                        </p:tgtEl>
                                        <p:attrNameLst>
                                          <p:attrName>style.visibility</p:attrName>
                                        </p:attrNameLst>
                                      </p:cBhvr>
                                      <p:to>
                                        <p:strVal val="visible"/>
                                      </p:to>
                                    </p:set>
                                    <p:animEffect transition="in" filter="wipe(left)">
                                      <p:cBhvr>
                                        <p:cTn id="52" dur="500"/>
                                        <p:tgtEl>
                                          <p:spTgt spid="122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295"/>
                                        </p:tgtEl>
                                        <p:attrNameLst>
                                          <p:attrName>style.visibility</p:attrName>
                                        </p:attrNameLst>
                                      </p:cBhvr>
                                      <p:to>
                                        <p:strVal val="visible"/>
                                      </p:to>
                                    </p:set>
                                    <p:animEffect transition="in" filter="wipe(left)">
                                      <p:cBhvr>
                                        <p:cTn id="57" dur="500"/>
                                        <p:tgtEl>
                                          <p:spTgt spid="12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303"/>
                                        </p:tgtEl>
                                        <p:attrNameLst>
                                          <p:attrName>style.visibility</p:attrName>
                                        </p:attrNameLst>
                                      </p:cBhvr>
                                      <p:to>
                                        <p:strVal val="visible"/>
                                      </p:to>
                                    </p:set>
                                    <p:animEffect transition="in" filter="wipe(left)">
                                      <p:cBhvr>
                                        <p:cTn id="62"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4" grpId="0"/>
      <p:bldP spid="1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F6656CC-28DA-488C-A745-66AE7FC981BA}"/>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63" name="Object 3">
            <a:extLst>
              <a:ext uri="{FF2B5EF4-FFF2-40B4-BE49-F238E27FC236}">
                <a16:creationId xmlns:a16="http://schemas.microsoft.com/office/drawing/2014/main" id="{86720172-606A-41D9-B587-16EF6C1FE7B0}"/>
              </a:ext>
            </a:extLst>
          </p:cNvPr>
          <p:cNvGraphicFramePr>
            <a:graphicFrameLocks noChangeAspect="1"/>
          </p:cNvGraphicFramePr>
          <p:nvPr/>
        </p:nvGraphicFramePr>
        <p:xfrm>
          <a:off x="1428750" y="2357438"/>
          <a:ext cx="1822450" cy="998537"/>
        </p:xfrm>
        <a:graphic>
          <a:graphicData uri="http://schemas.openxmlformats.org/presentationml/2006/ole">
            <mc:AlternateContent xmlns:mc="http://schemas.openxmlformats.org/markup-compatibility/2006">
              <mc:Choice xmlns:v="urn:schemas-microsoft-com:vml" Requires="v">
                <p:oleObj spid="_x0000_s381090" name="公式" r:id="rId3" imgW="1990578" imgH="1066664" progId="Equation.3">
                  <p:embed/>
                </p:oleObj>
              </mc:Choice>
              <mc:Fallback>
                <p:oleObj name="公式" r:id="rId3" imgW="1990578" imgH="1066664" progId="Equation.3">
                  <p:embed/>
                  <p:pic>
                    <p:nvPicPr>
                      <p:cNvPr id="40963" name="Object 3">
                        <a:extLst>
                          <a:ext uri="{FF2B5EF4-FFF2-40B4-BE49-F238E27FC236}">
                            <a16:creationId xmlns:a16="http://schemas.microsoft.com/office/drawing/2014/main" id="{86720172-606A-41D9-B587-16EF6C1FE7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2357438"/>
                        <a:ext cx="182245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4" name="Object 4">
            <a:extLst>
              <a:ext uri="{FF2B5EF4-FFF2-40B4-BE49-F238E27FC236}">
                <a16:creationId xmlns:a16="http://schemas.microsoft.com/office/drawing/2014/main" id="{98FDCAF2-A0C4-4EFD-8668-64EC996146FB}"/>
              </a:ext>
            </a:extLst>
          </p:cNvPr>
          <p:cNvGraphicFramePr>
            <a:graphicFrameLocks noChangeAspect="1"/>
          </p:cNvGraphicFramePr>
          <p:nvPr/>
        </p:nvGraphicFramePr>
        <p:xfrm>
          <a:off x="1785938" y="4776788"/>
          <a:ext cx="1797050" cy="546100"/>
        </p:xfrm>
        <a:graphic>
          <a:graphicData uri="http://schemas.openxmlformats.org/presentationml/2006/ole">
            <mc:AlternateContent xmlns:mc="http://schemas.openxmlformats.org/markup-compatibility/2006">
              <mc:Choice xmlns:v="urn:schemas-microsoft-com:vml" Requires="v">
                <p:oleObj spid="_x0000_s381091" name="公式" r:id="rId5" imgW="1723904" imgH="476386" progId="Equation.3">
                  <p:embed/>
                </p:oleObj>
              </mc:Choice>
              <mc:Fallback>
                <p:oleObj name="公式" r:id="rId5" imgW="1723904" imgH="476386" progId="Equation.3">
                  <p:embed/>
                  <p:pic>
                    <p:nvPicPr>
                      <p:cNvPr id="40964" name="Object 4">
                        <a:extLst>
                          <a:ext uri="{FF2B5EF4-FFF2-40B4-BE49-F238E27FC236}">
                            <a16:creationId xmlns:a16="http://schemas.microsoft.com/office/drawing/2014/main" id="{98FDCAF2-A0C4-4EFD-8668-64EC996146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4776788"/>
                        <a:ext cx="17970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40965" name="Object 5">
            <a:extLst>
              <a:ext uri="{FF2B5EF4-FFF2-40B4-BE49-F238E27FC236}">
                <a16:creationId xmlns:a16="http://schemas.microsoft.com/office/drawing/2014/main" id="{FD9D40ED-FE56-4002-939B-D644DA822B1B}"/>
              </a:ext>
            </a:extLst>
          </p:cNvPr>
          <p:cNvGraphicFramePr>
            <a:graphicFrameLocks noChangeAspect="1"/>
          </p:cNvGraphicFramePr>
          <p:nvPr/>
        </p:nvGraphicFramePr>
        <p:xfrm>
          <a:off x="3357563" y="3500438"/>
          <a:ext cx="2005012" cy="546100"/>
        </p:xfrm>
        <a:graphic>
          <a:graphicData uri="http://schemas.openxmlformats.org/presentationml/2006/ole">
            <mc:AlternateContent xmlns:mc="http://schemas.openxmlformats.org/markup-compatibility/2006">
              <mc:Choice xmlns:v="urn:schemas-microsoft-com:vml" Requires="v">
                <p:oleObj spid="_x0000_s381092" name="公式" r:id="rId7" imgW="1914429" imgH="476386" progId="Equation.3">
                  <p:embed/>
                </p:oleObj>
              </mc:Choice>
              <mc:Fallback>
                <p:oleObj name="公式" r:id="rId7" imgW="1914429" imgH="476386" progId="Equation.3">
                  <p:embed/>
                  <p:pic>
                    <p:nvPicPr>
                      <p:cNvPr id="40965" name="Object 5">
                        <a:extLst>
                          <a:ext uri="{FF2B5EF4-FFF2-40B4-BE49-F238E27FC236}">
                            <a16:creationId xmlns:a16="http://schemas.microsoft.com/office/drawing/2014/main" id="{FD9D40ED-FE56-4002-939B-D644DA822B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63" y="3500438"/>
                        <a:ext cx="20050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6">
            <a:extLst>
              <a:ext uri="{FF2B5EF4-FFF2-40B4-BE49-F238E27FC236}">
                <a16:creationId xmlns:a16="http://schemas.microsoft.com/office/drawing/2014/main" id="{D3B08AA7-C339-498C-AAD1-A615E5ED7DCB}"/>
              </a:ext>
            </a:extLst>
          </p:cNvPr>
          <p:cNvGraphicFramePr>
            <a:graphicFrameLocks noChangeAspect="1"/>
          </p:cNvGraphicFramePr>
          <p:nvPr/>
        </p:nvGraphicFramePr>
        <p:xfrm>
          <a:off x="4429125" y="4638675"/>
          <a:ext cx="2616200" cy="790575"/>
        </p:xfrm>
        <a:graphic>
          <a:graphicData uri="http://schemas.openxmlformats.org/presentationml/2006/ole">
            <mc:AlternateContent xmlns:mc="http://schemas.openxmlformats.org/markup-compatibility/2006">
              <mc:Choice xmlns:v="urn:schemas-microsoft-com:vml" Requires="v">
                <p:oleObj spid="_x0000_s381093" name="公式" r:id="rId9" imgW="2638304" imgH="762034" progId="Equation.3">
                  <p:embed/>
                </p:oleObj>
              </mc:Choice>
              <mc:Fallback>
                <p:oleObj name="公式" r:id="rId9" imgW="2638304" imgH="762034" progId="Equation.3">
                  <p:embed/>
                  <p:pic>
                    <p:nvPicPr>
                      <p:cNvPr id="40966" name="Object 6">
                        <a:extLst>
                          <a:ext uri="{FF2B5EF4-FFF2-40B4-BE49-F238E27FC236}">
                            <a16:creationId xmlns:a16="http://schemas.microsoft.com/office/drawing/2014/main" id="{D3B08AA7-C339-498C-AAD1-A615E5ED7D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9125" y="4638675"/>
                        <a:ext cx="26162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66FFFF"/>
                            </a:solidFill>
                            <a:miter lim="800000"/>
                            <a:headEnd/>
                            <a:tailEnd/>
                          </a14:hiddenLine>
                        </a:ext>
                      </a:extLst>
                    </p:spPr>
                  </p:pic>
                </p:oleObj>
              </mc:Fallback>
            </mc:AlternateContent>
          </a:graphicData>
        </a:graphic>
      </p:graphicFrame>
      <p:sp>
        <p:nvSpPr>
          <p:cNvPr id="40967" name="Rectangle 7">
            <a:extLst>
              <a:ext uri="{FF2B5EF4-FFF2-40B4-BE49-F238E27FC236}">
                <a16:creationId xmlns:a16="http://schemas.microsoft.com/office/drawing/2014/main" id="{777C8C49-F915-4B3A-9BAC-9DE41F1C2B3B}"/>
              </a:ext>
            </a:extLst>
          </p:cNvPr>
          <p:cNvSpPr>
            <a:spLocks noChangeArrowheads="1"/>
          </p:cNvSpPr>
          <p:nvPr/>
        </p:nvSpPr>
        <p:spPr bwMode="auto">
          <a:xfrm>
            <a:off x="736600" y="4017963"/>
            <a:ext cx="7621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cs typeface="Times New Roman" panose="02020603050405020304" pitchFamily="18" charset="0"/>
              </a:rPr>
              <a:t>平衡态时，气体分子沿各个方向运动的概率相等</a:t>
            </a:r>
            <a:r>
              <a:rPr lang="zh-CN" altLang="en-US">
                <a:solidFill>
                  <a:schemeClr val="bg1"/>
                </a:solidFill>
                <a:latin typeface="宋体" panose="02010600030101010101" pitchFamily="2" charset="-122"/>
              </a:rPr>
              <a:t> </a:t>
            </a:r>
          </a:p>
        </p:txBody>
      </p:sp>
      <p:graphicFrame>
        <p:nvGraphicFramePr>
          <p:cNvPr id="40968" name="Object 8">
            <a:extLst>
              <a:ext uri="{FF2B5EF4-FFF2-40B4-BE49-F238E27FC236}">
                <a16:creationId xmlns:a16="http://schemas.microsoft.com/office/drawing/2014/main" id="{B7DE4511-7A21-4990-8F24-1C76CE152026}"/>
              </a:ext>
            </a:extLst>
          </p:cNvPr>
          <p:cNvGraphicFramePr>
            <a:graphicFrameLocks noChangeAspect="1"/>
          </p:cNvGraphicFramePr>
          <p:nvPr/>
        </p:nvGraphicFramePr>
        <p:xfrm>
          <a:off x="3327400" y="2357438"/>
          <a:ext cx="4387850" cy="989012"/>
        </p:xfrm>
        <a:graphic>
          <a:graphicData uri="http://schemas.openxmlformats.org/presentationml/2006/ole">
            <mc:AlternateContent xmlns:mc="http://schemas.openxmlformats.org/markup-compatibility/2006">
              <mc:Choice xmlns:v="urn:schemas-microsoft-com:vml" Requires="v">
                <p:oleObj spid="_x0000_s381094" name="公式" r:id="rId11" imgW="4953051" imgH="1066664" progId="Equation.3">
                  <p:embed/>
                </p:oleObj>
              </mc:Choice>
              <mc:Fallback>
                <p:oleObj name="公式" r:id="rId11" imgW="4953051" imgH="1066664" progId="Equation.3">
                  <p:embed/>
                  <p:pic>
                    <p:nvPicPr>
                      <p:cNvPr id="40968" name="Object 8">
                        <a:extLst>
                          <a:ext uri="{FF2B5EF4-FFF2-40B4-BE49-F238E27FC236}">
                            <a16:creationId xmlns:a16="http://schemas.microsoft.com/office/drawing/2014/main" id="{B7DE4511-7A21-4990-8F24-1C76CE1520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7400" y="2357438"/>
                        <a:ext cx="43878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Text Box 9">
            <a:extLst>
              <a:ext uri="{FF2B5EF4-FFF2-40B4-BE49-F238E27FC236}">
                <a16:creationId xmlns:a16="http://schemas.microsoft.com/office/drawing/2014/main" id="{0C9F5AC4-386E-4B32-BE10-A2100547C6E3}"/>
              </a:ext>
            </a:extLst>
          </p:cNvPr>
          <p:cNvSpPr txBox="1">
            <a:spLocks noChangeArrowheads="1"/>
          </p:cNvSpPr>
          <p:nvPr/>
        </p:nvSpPr>
        <p:spPr bwMode="auto">
          <a:xfrm>
            <a:off x="450850" y="207963"/>
            <a:ext cx="826452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FFFF00"/>
                </a:solidFill>
                <a:latin typeface="Arial" panose="020B0604020202020204" pitchFamily="34" charset="0"/>
              </a:rPr>
              <a:t>例如：</a:t>
            </a:r>
            <a:r>
              <a:rPr lang="zh-CN" altLang="en-US">
                <a:solidFill>
                  <a:schemeClr val="bg1"/>
                </a:solidFill>
              </a:rPr>
              <a:t>平衡态下气体分子</a:t>
            </a:r>
            <a:r>
              <a:rPr lang="zh-CN" altLang="en-US">
                <a:solidFill>
                  <a:srgbClr val="FFFF00"/>
                </a:solidFill>
              </a:rPr>
              <a:t>速度分量平方</a:t>
            </a:r>
            <a:r>
              <a:rPr lang="zh-CN" altLang="en-US">
                <a:solidFill>
                  <a:schemeClr val="bg1"/>
                </a:solidFill>
              </a:rPr>
              <a:t>的统计平均值    </a:t>
            </a:r>
            <a:endParaRPr lang="zh-CN" altLang="en-US">
              <a:solidFill>
                <a:schemeClr val="bg1"/>
              </a:solidFill>
              <a:latin typeface="Arial" panose="020B0604020202020204" pitchFamily="34" charset="0"/>
            </a:endParaRPr>
          </a:p>
        </p:txBody>
      </p:sp>
      <p:sp>
        <p:nvSpPr>
          <p:cNvPr id="40970" name="Text Box 10">
            <a:extLst>
              <a:ext uri="{FF2B5EF4-FFF2-40B4-BE49-F238E27FC236}">
                <a16:creationId xmlns:a16="http://schemas.microsoft.com/office/drawing/2014/main" id="{8655274E-934E-4F06-ABF5-6CC2449D60DA}"/>
              </a:ext>
            </a:extLst>
          </p:cNvPr>
          <p:cNvSpPr txBox="1">
            <a:spLocks noChangeArrowheads="1"/>
          </p:cNvSpPr>
          <p:nvPr/>
        </p:nvSpPr>
        <p:spPr bwMode="auto">
          <a:xfrm>
            <a:off x="809625" y="1828800"/>
            <a:ext cx="597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由统计平均的概念</a:t>
            </a:r>
          </a:p>
        </p:txBody>
      </p:sp>
      <p:grpSp>
        <p:nvGrpSpPr>
          <p:cNvPr id="2" name="组合 10">
            <a:extLst>
              <a:ext uri="{FF2B5EF4-FFF2-40B4-BE49-F238E27FC236}">
                <a16:creationId xmlns:a16="http://schemas.microsoft.com/office/drawing/2014/main" id="{9EB21E0B-A46C-425E-AF3C-D36304B05A86}"/>
              </a:ext>
            </a:extLst>
          </p:cNvPr>
          <p:cNvGrpSpPr>
            <a:grpSpLocks/>
          </p:cNvGrpSpPr>
          <p:nvPr/>
        </p:nvGrpSpPr>
        <p:grpSpPr bwMode="auto">
          <a:xfrm>
            <a:off x="808038" y="714375"/>
            <a:ext cx="7764462" cy="1117600"/>
            <a:chOff x="736600" y="642918"/>
            <a:chExt cx="7764490" cy="1118255"/>
          </a:xfrm>
        </p:grpSpPr>
        <p:sp>
          <p:nvSpPr>
            <p:cNvPr id="7187" name="Text Box 8">
              <a:extLst>
                <a:ext uri="{FF2B5EF4-FFF2-40B4-BE49-F238E27FC236}">
                  <a16:creationId xmlns:a16="http://schemas.microsoft.com/office/drawing/2014/main" id="{0192935B-1CDF-4C86-BB47-AF997EC1FC8E}"/>
                </a:ext>
              </a:extLst>
            </p:cNvPr>
            <p:cNvSpPr txBox="1">
              <a:spLocks noChangeArrowheads="1"/>
            </p:cNvSpPr>
            <p:nvPr/>
          </p:nvSpPr>
          <p:spPr bwMode="auto">
            <a:xfrm>
              <a:off x="736600" y="642918"/>
              <a:ext cx="5192722"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pPr>
              <a:r>
                <a:rPr lang="zh-CN" altLang="en-US">
                  <a:solidFill>
                    <a:schemeClr val="bg1"/>
                  </a:solidFill>
                </a:rPr>
                <a:t>分子总数</a:t>
              </a:r>
              <a:r>
                <a:rPr lang="en-US" altLang="zh-CN" i="1">
                  <a:solidFill>
                    <a:srgbClr val="FFFF00"/>
                  </a:solidFill>
                </a:rPr>
                <a:t>N</a:t>
              </a:r>
              <a:r>
                <a:rPr lang="zh-CN" altLang="en-US">
                  <a:solidFill>
                    <a:schemeClr val="bg1"/>
                  </a:solidFill>
                </a:rPr>
                <a:t>，按速度分组：</a:t>
              </a:r>
              <a:endParaRPr lang="en-US" altLang="zh-CN">
                <a:solidFill>
                  <a:schemeClr val="bg1"/>
                </a:solidFill>
              </a:endParaRPr>
            </a:p>
            <a:p>
              <a:pPr eaLnBrk="1" hangingPunct="1">
                <a:lnSpc>
                  <a:spcPts val="4000"/>
                </a:lnSpc>
              </a:pPr>
              <a:r>
                <a:rPr lang="zh-CN" altLang="en-US">
                  <a:solidFill>
                    <a:schemeClr val="bg1"/>
                  </a:solidFill>
                </a:rPr>
                <a:t>速度分量表示：</a:t>
              </a:r>
            </a:p>
          </p:txBody>
        </p:sp>
        <p:graphicFrame>
          <p:nvGraphicFramePr>
            <p:cNvPr id="7188" name="Object 11">
              <a:extLst>
                <a:ext uri="{FF2B5EF4-FFF2-40B4-BE49-F238E27FC236}">
                  <a16:creationId xmlns:a16="http://schemas.microsoft.com/office/drawing/2014/main" id="{99AF2FE4-3E07-4F1F-ADFC-2B587757734A}"/>
                </a:ext>
              </a:extLst>
            </p:cNvPr>
            <p:cNvGraphicFramePr>
              <a:graphicFrameLocks noChangeAspect="1"/>
            </p:cNvGraphicFramePr>
            <p:nvPr/>
          </p:nvGraphicFramePr>
          <p:xfrm>
            <a:off x="4412276" y="774699"/>
            <a:ext cx="4088814" cy="439723"/>
          </p:xfrm>
          <a:graphic>
            <a:graphicData uri="http://schemas.openxmlformats.org/presentationml/2006/ole">
              <mc:AlternateContent xmlns:mc="http://schemas.openxmlformats.org/markup-compatibility/2006">
                <mc:Choice xmlns:v="urn:schemas-microsoft-com:vml" Requires="v">
                  <p:oleObj spid="_x0000_s381095" name="公式" r:id="rId13" imgW="2067033" imgH="161959" progId="Equation.3">
                    <p:embed/>
                  </p:oleObj>
                </mc:Choice>
                <mc:Fallback>
                  <p:oleObj name="公式" r:id="rId13" imgW="2067033" imgH="161959" progId="Equation.3">
                    <p:embed/>
                    <p:pic>
                      <p:nvPicPr>
                        <p:cNvPr id="7188" name="Object 11">
                          <a:extLst>
                            <a:ext uri="{FF2B5EF4-FFF2-40B4-BE49-F238E27FC236}">
                              <a16:creationId xmlns:a16="http://schemas.microsoft.com/office/drawing/2014/main" id="{99AF2FE4-3E07-4F1F-ADFC-2B58775773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2276" y="774699"/>
                          <a:ext cx="4088814" cy="43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aphicFrame>
          <p:nvGraphicFramePr>
            <p:cNvPr id="7189" name="Object 12">
              <a:extLst>
                <a:ext uri="{FF2B5EF4-FFF2-40B4-BE49-F238E27FC236}">
                  <a16:creationId xmlns:a16="http://schemas.microsoft.com/office/drawing/2014/main" id="{D3CF9158-EAC4-461D-8841-5273B55EBD97}"/>
                </a:ext>
              </a:extLst>
            </p:cNvPr>
            <p:cNvGraphicFramePr>
              <a:graphicFrameLocks noChangeAspect="1"/>
            </p:cNvGraphicFramePr>
            <p:nvPr/>
          </p:nvGraphicFramePr>
          <p:xfrm>
            <a:off x="3057550" y="1274762"/>
            <a:ext cx="5086350" cy="463550"/>
          </p:xfrm>
          <a:graphic>
            <a:graphicData uri="http://schemas.openxmlformats.org/presentationml/2006/ole">
              <mc:AlternateContent xmlns:mc="http://schemas.openxmlformats.org/markup-compatibility/2006">
                <mc:Choice xmlns:v="urn:schemas-microsoft-com:vml" Requires="v">
                  <p:oleObj spid="_x0000_s381096" name="公式" r:id="rId15" imgW="2590902" imgH="171450" progId="Equation.3">
                    <p:embed/>
                  </p:oleObj>
                </mc:Choice>
                <mc:Fallback>
                  <p:oleObj name="公式" r:id="rId15" imgW="2590902" imgH="171450" progId="Equation.3">
                    <p:embed/>
                    <p:pic>
                      <p:nvPicPr>
                        <p:cNvPr id="7189" name="Object 12">
                          <a:extLst>
                            <a:ext uri="{FF2B5EF4-FFF2-40B4-BE49-F238E27FC236}">
                              <a16:creationId xmlns:a16="http://schemas.microsoft.com/office/drawing/2014/main" id="{D3CF9158-EAC4-461D-8841-5273B55EBD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7550" y="1274762"/>
                          <a:ext cx="50863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pSp>
      <p:sp>
        <p:nvSpPr>
          <p:cNvPr id="7180" name="灯片编号占位符 1">
            <a:extLst>
              <a:ext uri="{FF2B5EF4-FFF2-40B4-BE49-F238E27FC236}">
                <a16:creationId xmlns:a16="http://schemas.microsoft.com/office/drawing/2014/main" id="{2097C6DD-72C0-4B7F-B937-B74817083554}"/>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E3E5683-0B84-4E5F-B2EA-3068936C9483}" type="slidenum">
              <a:rPr lang="en-US" altLang="zh-CN" b="0">
                <a:solidFill>
                  <a:srgbClr val="FF00FF"/>
                </a:solidFill>
              </a:rPr>
              <a:pPr eaLnBrk="1" hangingPunct="1"/>
              <a:t>4</a:t>
            </a:fld>
            <a:r>
              <a:rPr lang="en-US" altLang="zh-CN" b="0">
                <a:solidFill>
                  <a:srgbClr val="FF00FF"/>
                </a:solidFill>
              </a:rPr>
              <a:t>/28</a:t>
            </a:r>
          </a:p>
        </p:txBody>
      </p:sp>
      <p:graphicFrame>
        <p:nvGraphicFramePr>
          <p:cNvPr id="4" name="Object 16">
            <a:extLst>
              <a:ext uri="{FF2B5EF4-FFF2-40B4-BE49-F238E27FC236}">
                <a16:creationId xmlns:a16="http://schemas.microsoft.com/office/drawing/2014/main" id="{98DD7E8E-4CF6-4A93-B055-CB84CFAF87C1}"/>
              </a:ext>
            </a:extLst>
          </p:cNvPr>
          <p:cNvGraphicFramePr>
            <a:graphicFrameLocks noChangeAspect="1"/>
          </p:cNvGraphicFramePr>
          <p:nvPr/>
        </p:nvGraphicFramePr>
        <p:xfrm>
          <a:off x="1500188" y="5565775"/>
          <a:ext cx="1673225" cy="1006475"/>
        </p:xfrm>
        <a:graphic>
          <a:graphicData uri="http://schemas.openxmlformats.org/presentationml/2006/ole">
            <mc:AlternateContent xmlns:mc="http://schemas.openxmlformats.org/markup-compatibility/2006">
              <mc:Choice xmlns:v="urn:schemas-microsoft-com:vml" Requires="v">
                <p:oleObj spid="_x0000_s381097" name="公式" r:id="rId17" imgW="800024" imgH="457098" progId="Equation.3">
                  <p:embed/>
                </p:oleObj>
              </mc:Choice>
              <mc:Fallback>
                <p:oleObj name="公式" r:id="rId17" imgW="800024" imgH="457098" progId="Equation.3">
                  <p:embed/>
                  <p:pic>
                    <p:nvPicPr>
                      <p:cNvPr id="4" name="Object 16">
                        <a:extLst>
                          <a:ext uri="{FF2B5EF4-FFF2-40B4-BE49-F238E27FC236}">
                            <a16:creationId xmlns:a16="http://schemas.microsoft.com/office/drawing/2014/main" id="{98DD7E8E-4CF6-4A93-B055-CB84CFAF87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0188" y="5565775"/>
                        <a:ext cx="16732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26">
            <a:extLst>
              <a:ext uri="{FF2B5EF4-FFF2-40B4-BE49-F238E27FC236}">
                <a16:creationId xmlns:a16="http://schemas.microsoft.com/office/drawing/2014/main" id="{C2CFF20D-D67D-4AB1-9B35-AF6EC6ADF099}"/>
              </a:ext>
            </a:extLst>
          </p:cNvPr>
          <p:cNvSpPr txBox="1">
            <a:spLocks noChangeArrowheads="1"/>
          </p:cNvSpPr>
          <p:nvPr/>
        </p:nvSpPr>
        <p:spPr bwMode="auto">
          <a:xfrm>
            <a:off x="500063" y="5900738"/>
            <a:ext cx="232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速率：</a:t>
            </a:r>
          </a:p>
        </p:txBody>
      </p:sp>
      <p:graphicFrame>
        <p:nvGraphicFramePr>
          <p:cNvPr id="18" name="Object 17">
            <a:extLst>
              <a:ext uri="{FF2B5EF4-FFF2-40B4-BE49-F238E27FC236}">
                <a16:creationId xmlns:a16="http://schemas.microsoft.com/office/drawing/2014/main" id="{7A85A1F8-4300-4B4A-921C-A126450AFD9A}"/>
              </a:ext>
            </a:extLst>
          </p:cNvPr>
          <p:cNvGraphicFramePr>
            <a:graphicFrameLocks noChangeAspect="1"/>
          </p:cNvGraphicFramePr>
          <p:nvPr/>
        </p:nvGraphicFramePr>
        <p:xfrm>
          <a:off x="4876800" y="5572125"/>
          <a:ext cx="1820863" cy="1006475"/>
        </p:xfrm>
        <a:graphic>
          <a:graphicData uri="http://schemas.openxmlformats.org/presentationml/2006/ole">
            <mc:AlternateContent xmlns:mc="http://schemas.openxmlformats.org/markup-compatibility/2006">
              <mc:Choice xmlns:v="urn:schemas-microsoft-com:vml" Requires="v">
                <p:oleObj spid="_x0000_s381098" name="公式" r:id="rId19" imgW="876173" imgH="457098" progId="Equation.3">
                  <p:embed/>
                </p:oleObj>
              </mc:Choice>
              <mc:Fallback>
                <p:oleObj name="公式" r:id="rId19" imgW="876173" imgH="457098" progId="Equation.3">
                  <p:embed/>
                  <p:pic>
                    <p:nvPicPr>
                      <p:cNvPr id="18" name="Object 17">
                        <a:extLst>
                          <a:ext uri="{FF2B5EF4-FFF2-40B4-BE49-F238E27FC236}">
                            <a16:creationId xmlns:a16="http://schemas.microsoft.com/office/drawing/2014/main" id="{7A85A1F8-4300-4B4A-921C-A126450AFD9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6800" y="5572125"/>
                        <a:ext cx="18208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26">
            <a:extLst>
              <a:ext uri="{FF2B5EF4-FFF2-40B4-BE49-F238E27FC236}">
                <a16:creationId xmlns:a16="http://schemas.microsoft.com/office/drawing/2014/main" id="{0BBDE7EE-D584-45D4-BBEA-A1DF92A808E9}"/>
              </a:ext>
            </a:extLst>
          </p:cNvPr>
          <p:cNvSpPr txBox="1">
            <a:spLocks noChangeArrowheads="1"/>
          </p:cNvSpPr>
          <p:nvPr/>
        </p:nvSpPr>
        <p:spPr bwMode="auto">
          <a:xfrm>
            <a:off x="3357563" y="5907088"/>
            <a:ext cx="232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速率平方：</a:t>
            </a:r>
          </a:p>
        </p:txBody>
      </p:sp>
      <p:graphicFrame>
        <p:nvGraphicFramePr>
          <p:cNvPr id="5" name="Object 18">
            <a:extLst>
              <a:ext uri="{FF2B5EF4-FFF2-40B4-BE49-F238E27FC236}">
                <a16:creationId xmlns:a16="http://schemas.microsoft.com/office/drawing/2014/main" id="{15014BAA-EB9C-4A3B-A641-3450E889EADF}"/>
              </a:ext>
            </a:extLst>
          </p:cNvPr>
          <p:cNvGraphicFramePr>
            <a:graphicFrameLocks noChangeAspect="1"/>
          </p:cNvGraphicFramePr>
          <p:nvPr/>
        </p:nvGraphicFramePr>
        <p:xfrm>
          <a:off x="7429500" y="5500688"/>
          <a:ext cx="614363" cy="539750"/>
        </p:xfrm>
        <a:graphic>
          <a:graphicData uri="http://schemas.openxmlformats.org/presentationml/2006/ole">
            <mc:AlternateContent xmlns:mc="http://schemas.openxmlformats.org/markup-compatibility/2006">
              <mc:Choice xmlns:v="urn:schemas-microsoft-com:vml" Requires="v">
                <p:oleObj spid="_x0000_s381099" name="公式" r:id="rId21" imgW="247714" imgH="209414" progId="Equation.3">
                  <p:embed/>
                </p:oleObj>
              </mc:Choice>
              <mc:Fallback>
                <p:oleObj name="公式" r:id="rId21" imgW="247714" imgH="209414" progId="Equation.3">
                  <p:embed/>
                  <p:pic>
                    <p:nvPicPr>
                      <p:cNvPr id="5" name="Object 18">
                        <a:extLst>
                          <a:ext uri="{FF2B5EF4-FFF2-40B4-BE49-F238E27FC236}">
                            <a16:creationId xmlns:a16="http://schemas.microsoft.com/office/drawing/2014/main" id="{15014BAA-EB9C-4A3B-A641-3450E889EAD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29500" y="5500688"/>
                        <a:ext cx="6143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26">
            <a:extLst>
              <a:ext uri="{FF2B5EF4-FFF2-40B4-BE49-F238E27FC236}">
                <a16:creationId xmlns:a16="http://schemas.microsoft.com/office/drawing/2014/main" id="{E264DB62-FA44-423D-ABBA-E793AB851CDB}"/>
              </a:ext>
            </a:extLst>
          </p:cNvPr>
          <p:cNvSpPr txBox="1">
            <a:spLocks noChangeArrowheads="1"/>
          </p:cNvSpPr>
          <p:nvPr/>
        </p:nvSpPr>
        <p:spPr bwMode="auto">
          <a:xfrm>
            <a:off x="6929438" y="6072188"/>
            <a:ext cx="221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方均根速率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9"/>
                                        </p:tgtEl>
                                        <p:attrNameLst>
                                          <p:attrName>style.visibility</p:attrName>
                                        </p:attrNameLst>
                                      </p:cBhvr>
                                      <p:to>
                                        <p:strVal val="visible"/>
                                      </p:to>
                                    </p:set>
                                    <p:animEffect transition="in" filter="wipe(left)">
                                      <p:cBhvr>
                                        <p:cTn id="7" dur="500"/>
                                        <p:tgtEl>
                                          <p:spTgt spid="409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70"/>
                                        </p:tgtEl>
                                        <p:attrNameLst>
                                          <p:attrName>style.visibility</p:attrName>
                                        </p:attrNameLst>
                                      </p:cBhvr>
                                      <p:to>
                                        <p:strVal val="visible"/>
                                      </p:to>
                                    </p:set>
                                    <p:animEffect transition="in" filter="wipe(left)">
                                      <p:cBhvr>
                                        <p:cTn id="17" dur="500"/>
                                        <p:tgtEl>
                                          <p:spTgt spid="409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63"/>
                                        </p:tgtEl>
                                        <p:attrNameLst>
                                          <p:attrName>style.visibility</p:attrName>
                                        </p:attrNameLst>
                                      </p:cBhvr>
                                      <p:to>
                                        <p:strVal val="visible"/>
                                      </p:to>
                                    </p:set>
                                    <p:animEffect transition="in" filter="wipe(left)">
                                      <p:cBhvr>
                                        <p:cTn id="22" dur="500"/>
                                        <p:tgtEl>
                                          <p:spTgt spid="409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968"/>
                                        </p:tgtEl>
                                        <p:attrNameLst>
                                          <p:attrName>style.visibility</p:attrName>
                                        </p:attrNameLst>
                                      </p:cBhvr>
                                      <p:to>
                                        <p:strVal val="visible"/>
                                      </p:to>
                                    </p:set>
                                    <p:animEffect transition="in" filter="wipe(left)">
                                      <p:cBhvr>
                                        <p:cTn id="27" dur="500"/>
                                        <p:tgtEl>
                                          <p:spTgt spid="409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965"/>
                                        </p:tgtEl>
                                        <p:attrNameLst>
                                          <p:attrName>style.visibility</p:attrName>
                                        </p:attrNameLst>
                                      </p:cBhvr>
                                      <p:to>
                                        <p:strVal val="visible"/>
                                      </p:to>
                                    </p:set>
                                    <p:animEffect transition="in" filter="wipe(left)">
                                      <p:cBhvr>
                                        <p:cTn id="32" dur="500"/>
                                        <p:tgtEl>
                                          <p:spTgt spid="409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67"/>
                                        </p:tgtEl>
                                        <p:attrNameLst>
                                          <p:attrName>style.visibility</p:attrName>
                                        </p:attrNameLst>
                                      </p:cBhvr>
                                      <p:to>
                                        <p:strVal val="visible"/>
                                      </p:to>
                                    </p:set>
                                    <p:animEffect transition="in" filter="wipe(left)">
                                      <p:cBhvr>
                                        <p:cTn id="37" dur="500"/>
                                        <p:tgtEl>
                                          <p:spTgt spid="409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964"/>
                                        </p:tgtEl>
                                        <p:attrNameLst>
                                          <p:attrName>style.visibility</p:attrName>
                                        </p:attrNameLst>
                                      </p:cBhvr>
                                      <p:to>
                                        <p:strVal val="visible"/>
                                      </p:to>
                                    </p:set>
                                    <p:animEffect transition="in" filter="wipe(left)">
                                      <p:cBhvr>
                                        <p:cTn id="42" dur="500"/>
                                        <p:tgtEl>
                                          <p:spTgt spid="409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0966"/>
                                        </p:tgtEl>
                                        <p:attrNameLst>
                                          <p:attrName>style.visibility</p:attrName>
                                        </p:attrNameLst>
                                      </p:cBhvr>
                                      <p:to>
                                        <p:strVal val="visible"/>
                                      </p:to>
                                    </p:set>
                                    <p:animEffect transition="in" filter="wipe(left)">
                                      <p:cBhvr>
                                        <p:cTn id="47" dur="500"/>
                                        <p:tgtEl>
                                          <p:spTgt spid="409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left)">
                                      <p:cBhvr>
                                        <p:cTn id="70" dur="500"/>
                                        <p:tgtEl>
                                          <p:spTgt spid="5"/>
                                        </p:tgtEl>
                                      </p:cBhvr>
                                    </p:animEffect>
                                  </p:childTnLst>
                                </p:cTn>
                              </p:par>
                            </p:childTnLst>
                          </p:cTn>
                        </p:par>
                        <p:par>
                          <p:cTn id="71" fill="hold" nodeType="afterGroup">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69" grpId="0"/>
      <p:bldP spid="40970" grpId="0"/>
      <p:bldP spid="17" grpId="0"/>
      <p:bldP spid="19"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84B35FF-1BAE-4413-B145-F8F7B53EA33F}"/>
              </a:ext>
            </a:extLst>
          </p:cNvPr>
          <p:cNvSpPr>
            <a:spLocks noChangeArrowheads="1"/>
          </p:cNvSpPr>
          <p:nvPr/>
        </p:nvSpPr>
        <p:spPr bwMode="auto">
          <a:xfrm>
            <a:off x="2500313" y="277813"/>
            <a:ext cx="5551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FF00"/>
                </a:solidFill>
                <a:ea typeface="黑体" panose="02010609060101010101" pitchFamily="49" charset="-122"/>
              </a:rPr>
              <a:t>§</a:t>
            </a:r>
            <a:r>
              <a:rPr lang="en-US" altLang="zh-CN" sz="3200">
                <a:solidFill>
                  <a:srgbClr val="00FF00"/>
                </a:solidFill>
                <a:cs typeface="Times New Roman" panose="02020603050405020304" pitchFamily="18" charset="0"/>
              </a:rPr>
              <a:t>12.3  </a:t>
            </a:r>
            <a:r>
              <a:rPr lang="zh-CN" altLang="en-US" sz="3200">
                <a:solidFill>
                  <a:srgbClr val="00FF00"/>
                </a:solidFill>
                <a:ea typeface="黑体" panose="02010609060101010101" pitchFamily="49" charset="-122"/>
              </a:rPr>
              <a:t>统计规律的特征</a:t>
            </a:r>
          </a:p>
        </p:txBody>
      </p:sp>
      <p:sp>
        <p:nvSpPr>
          <p:cNvPr id="14339" name="Text Box 3">
            <a:extLst>
              <a:ext uri="{FF2B5EF4-FFF2-40B4-BE49-F238E27FC236}">
                <a16:creationId xmlns:a16="http://schemas.microsoft.com/office/drawing/2014/main" id="{E70D0B34-2DDD-4D97-B5BB-754B2E88CEE1}"/>
              </a:ext>
            </a:extLst>
          </p:cNvPr>
          <p:cNvSpPr txBox="1">
            <a:spLocks noChangeArrowheads="1"/>
          </p:cNvSpPr>
          <p:nvPr/>
        </p:nvSpPr>
        <p:spPr bwMode="auto">
          <a:xfrm>
            <a:off x="836613" y="973138"/>
            <a:ext cx="2449512" cy="523875"/>
          </a:xfrm>
          <a:prstGeom prst="rect">
            <a:avLst/>
          </a:prstGeom>
          <a:solidFill>
            <a:srgbClr val="008000">
              <a:alpha val="1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bg1"/>
                </a:solidFill>
              </a:rPr>
              <a:t>伽耳顿板实验</a:t>
            </a:r>
            <a:r>
              <a:rPr lang="zh-CN" altLang="en-US">
                <a:solidFill>
                  <a:schemeClr val="bg1"/>
                </a:solidFill>
              </a:rPr>
              <a:t> </a:t>
            </a:r>
          </a:p>
        </p:txBody>
      </p:sp>
      <p:grpSp>
        <p:nvGrpSpPr>
          <p:cNvPr id="2" name="Group 4">
            <a:extLst>
              <a:ext uri="{FF2B5EF4-FFF2-40B4-BE49-F238E27FC236}">
                <a16:creationId xmlns:a16="http://schemas.microsoft.com/office/drawing/2014/main" id="{AB12C60E-53AA-4C17-A193-F08854F73F55}"/>
              </a:ext>
            </a:extLst>
          </p:cNvPr>
          <p:cNvGrpSpPr>
            <a:grpSpLocks/>
          </p:cNvGrpSpPr>
          <p:nvPr/>
        </p:nvGrpSpPr>
        <p:grpSpPr bwMode="auto">
          <a:xfrm>
            <a:off x="5580063" y="1412875"/>
            <a:ext cx="3073400" cy="4030663"/>
            <a:chOff x="1882" y="619"/>
            <a:chExt cx="1936" cy="2539"/>
          </a:xfrm>
        </p:grpSpPr>
        <p:pic>
          <p:nvPicPr>
            <p:cNvPr id="8227" name="Picture 5" descr="伽耳顿板(空）">
              <a:extLst>
                <a:ext uri="{FF2B5EF4-FFF2-40B4-BE49-F238E27FC236}">
                  <a16:creationId xmlns:a16="http://schemas.microsoft.com/office/drawing/2014/main" id="{B8ECBD21-429B-4AD2-8235-A902F0ABA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61" t="5901" r="5525" b="5901"/>
            <a:stretch>
              <a:fillRect/>
            </a:stretch>
          </p:blipFill>
          <p:spPr bwMode="auto">
            <a:xfrm>
              <a:off x="1882" y="619"/>
              <a:ext cx="1936" cy="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8" name="Text Box 6">
              <a:extLst>
                <a:ext uri="{FF2B5EF4-FFF2-40B4-BE49-F238E27FC236}">
                  <a16:creationId xmlns:a16="http://schemas.microsoft.com/office/drawing/2014/main" id="{D0215A4F-0601-4BC2-829C-B357D032C2B5}"/>
                </a:ext>
              </a:extLst>
            </p:cNvPr>
            <p:cNvSpPr txBox="1">
              <a:spLocks noChangeArrowheads="1"/>
            </p:cNvSpPr>
            <p:nvPr/>
          </p:nvSpPr>
          <p:spPr bwMode="auto">
            <a:xfrm>
              <a:off x="1972" y="1162"/>
              <a:ext cx="1748"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45000"/>
                </a:lnSpc>
              </a:pPr>
              <a:r>
                <a:rPr lang="en-US" altLang="zh-CN">
                  <a:sym typeface="Symbol" panose="05050102010706020507" pitchFamily="18" charset="2"/>
                </a:rPr>
                <a:t>                 </a:t>
              </a:r>
            </a:p>
            <a:p>
              <a:pPr eaLnBrk="1" hangingPunct="1">
                <a:lnSpc>
                  <a:spcPct val="45000"/>
                </a:lnSpc>
              </a:pPr>
              <a:r>
                <a:rPr lang="en-US" altLang="zh-CN">
                  <a:sym typeface="Symbol" panose="05050102010706020507" pitchFamily="18" charset="2"/>
                </a:rPr>
                <a:t>                </a:t>
              </a:r>
            </a:p>
            <a:p>
              <a:pPr eaLnBrk="1" hangingPunct="1">
                <a:lnSpc>
                  <a:spcPct val="45000"/>
                </a:lnSpc>
              </a:pPr>
              <a:r>
                <a:rPr lang="en-US" altLang="zh-CN">
                  <a:sym typeface="Symbol" panose="05050102010706020507" pitchFamily="18" charset="2"/>
                </a:rPr>
                <a:t>                </a:t>
              </a:r>
            </a:p>
            <a:p>
              <a:pPr eaLnBrk="1" hangingPunct="1">
                <a:lnSpc>
                  <a:spcPct val="45000"/>
                </a:lnSpc>
              </a:pPr>
              <a:r>
                <a:rPr lang="en-US" altLang="zh-CN">
                  <a:sym typeface="Symbol" panose="05050102010706020507" pitchFamily="18" charset="2"/>
                </a:rPr>
                <a:t>                 </a:t>
              </a:r>
            </a:p>
            <a:p>
              <a:pPr eaLnBrk="1" hangingPunct="1">
                <a:lnSpc>
                  <a:spcPct val="45000"/>
                </a:lnSpc>
              </a:pPr>
              <a:r>
                <a:rPr lang="en-US" altLang="zh-CN">
                  <a:sym typeface="Symbol" panose="05050102010706020507" pitchFamily="18" charset="2"/>
                </a:rPr>
                <a:t>                </a:t>
              </a:r>
            </a:p>
            <a:p>
              <a:pPr eaLnBrk="1" hangingPunct="1">
                <a:lnSpc>
                  <a:spcPct val="45000"/>
                </a:lnSpc>
              </a:pPr>
              <a:r>
                <a:rPr lang="en-US" altLang="zh-CN">
                  <a:sym typeface="Symbol" panose="05050102010706020507" pitchFamily="18" charset="2"/>
                </a:rPr>
                <a:t>                </a:t>
              </a:r>
            </a:p>
            <a:p>
              <a:pPr eaLnBrk="1" hangingPunct="1">
                <a:lnSpc>
                  <a:spcPct val="40000"/>
                </a:lnSpc>
              </a:pPr>
              <a:r>
                <a:rPr lang="en-US" altLang="zh-CN">
                  <a:sym typeface="Symbol" panose="05050102010706020507" pitchFamily="18" charset="2"/>
                </a:rPr>
                <a:t>                 </a:t>
              </a:r>
            </a:p>
            <a:p>
              <a:pPr eaLnBrk="1" hangingPunct="1">
                <a:lnSpc>
                  <a:spcPct val="40000"/>
                </a:lnSpc>
              </a:pPr>
              <a:r>
                <a:rPr lang="en-US" altLang="zh-CN">
                  <a:sym typeface="Symbol" panose="05050102010706020507" pitchFamily="18" charset="2"/>
                </a:rPr>
                <a:t>                </a:t>
              </a:r>
            </a:p>
            <a:p>
              <a:pPr eaLnBrk="1" hangingPunct="1">
                <a:lnSpc>
                  <a:spcPct val="40000"/>
                </a:lnSpc>
              </a:pPr>
              <a:r>
                <a:rPr lang="en-US" altLang="zh-CN">
                  <a:sym typeface="Symbol" panose="05050102010706020507" pitchFamily="18" charset="2"/>
                </a:rPr>
                <a:t>                </a:t>
              </a:r>
            </a:p>
          </p:txBody>
        </p:sp>
      </p:grpSp>
      <p:pic>
        <p:nvPicPr>
          <p:cNvPr id="14343" name="Picture 7" descr="伽耳顿板(空）">
            <a:extLst>
              <a:ext uri="{FF2B5EF4-FFF2-40B4-BE49-F238E27FC236}">
                <a16:creationId xmlns:a16="http://schemas.microsoft.com/office/drawing/2014/main" id="{DA616CDD-156F-4018-ADC1-B848A3D91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61" t="5901" r="5525" b="5901"/>
          <a:stretch>
            <a:fillRect/>
          </a:stretch>
        </p:blipFill>
        <p:spPr bwMode="auto">
          <a:xfrm>
            <a:off x="5602288" y="1414463"/>
            <a:ext cx="3073400"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8">
            <a:extLst>
              <a:ext uri="{FF2B5EF4-FFF2-40B4-BE49-F238E27FC236}">
                <a16:creationId xmlns:a16="http://schemas.microsoft.com/office/drawing/2014/main" id="{A78BFFDD-22D9-40CC-BFE2-22801EF34128}"/>
              </a:ext>
            </a:extLst>
          </p:cNvPr>
          <p:cNvSpPr txBox="1">
            <a:spLocks noChangeArrowheads="1"/>
          </p:cNvSpPr>
          <p:nvPr/>
        </p:nvSpPr>
        <p:spPr bwMode="auto">
          <a:xfrm>
            <a:off x="701675" y="1574800"/>
            <a:ext cx="4014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若无小钉：必然事件</a:t>
            </a:r>
          </a:p>
        </p:txBody>
      </p:sp>
      <p:sp>
        <p:nvSpPr>
          <p:cNvPr id="14345" name="Oval 9">
            <a:extLst>
              <a:ext uri="{FF2B5EF4-FFF2-40B4-BE49-F238E27FC236}">
                <a16:creationId xmlns:a16="http://schemas.microsoft.com/office/drawing/2014/main" id="{5D04E273-1038-443B-B73B-573645B95862}"/>
              </a:ext>
            </a:extLst>
          </p:cNvPr>
          <p:cNvSpPr>
            <a:spLocks noChangeAspect="1" noChangeArrowheads="1"/>
          </p:cNvSpPr>
          <p:nvPr/>
        </p:nvSpPr>
        <p:spPr bwMode="auto">
          <a:xfrm>
            <a:off x="6948488" y="1557338"/>
            <a:ext cx="90487" cy="90487"/>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Oval 10">
            <a:extLst>
              <a:ext uri="{FF2B5EF4-FFF2-40B4-BE49-F238E27FC236}">
                <a16:creationId xmlns:a16="http://schemas.microsoft.com/office/drawing/2014/main" id="{8E0A4A0F-ED6F-43F3-8211-2BCC4030D6D5}"/>
              </a:ext>
            </a:extLst>
          </p:cNvPr>
          <p:cNvSpPr>
            <a:spLocks noChangeAspect="1" noChangeArrowheads="1"/>
          </p:cNvSpPr>
          <p:nvPr/>
        </p:nvSpPr>
        <p:spPr bwMode="auto">
          <a:xfrm>
            <a:off x="7145338" y="1557338"/>
            <a:ext cx="90487" cy="90487"/>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b="0">
              <a:latin typeface="Arial" panose="020B0604020202020204" pitchFamily="34" charset="0"/>
            </a:endParaRPr>
          </a:p>
        </p:txBody>
      </p:sp>
      <p:sp>
        <p:nvSpPr>
          <p:cNvPr id="14347" name="Text Box 11">
            <a:extLst>
              <a:ext uri="{FF2B5EF4-FFF2-40B4-BE49-F238E27FC236}">
                <a16:creationId xmlns:a16="http://schemas.microsoft.com/office/drawing/2014/main" id="{4E9A099C-40E9-4EDB-AB88-3074A27DF92D}"/>
              </a:ext>
            </a:extLst>
          </p:cNvPr>
          <p:cNvSpPr txBox="1">
            <a:spLocks noChangeArrowheads="1"/>
          </p:cNvSpPr>
          <p:nvPr/>
        </p:nvSpPr>
        <p:spPr bwMode="auto">
          <a:xfrm>
            <a:off x="701675" y="2108200"/>
            <a:ext cx="423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若有小钉：偶然事件</a:t>
            </a:r>
          </a:p>
        </p:txBody>
      </p:sp>
      <p:sp>
        <p:nvSpPr>
          <p:cNvPr id="14348" name="Oval 12">
            <a:extLst>
              <a:ext uri="{FF2B5EF4-FFF2-40B4-BE49-F238E27FC236}">
                <a16:creationId xmlns:a16="http://schemas.microsoft.com/office/drawing/2014/main" id="{1242F09D-C549-41D3-A1CC-1A9AB617F304}"/>
              </a:ext>
            </a:extLst>
          </p:cNvPr>
          <p:cNvSpPr>
            <a:spLocks noChangeAspect="1" noChangeArrowheads="1"/>
          </p:cNvSpPr>
          <p:nvPr/>
        </p:nvSpPr>
        <p:spPr bwMode="auto">
          <a:xfrm>
            <a:off x="6948488" y="1484313"/>
            <a:ext cx="90487" cy="90487"/>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Oval 13">
            <a:extLst>
              <a:ext uri="{FF2B5EF4-FFF2-40B4-BE49-F238E27FC236}">
                <a16:creationId xmlns:a16="http://schemas.microsoft.com/office/drawing/2014/main" id="{AEC05E29-3804-46A7-8820-5DF082C10E82}"/>
              </a:ext>
            </a:extLst>
          </p:cNvPr>
          <p:cNvSpPr>
            <a:spLocks noChangeAspect="1" noChangeArrowheads="1"/>
          </p:cNvSpPr>
          <p:nvPr/>
        </p:nvSpPr>
        <p:spPr bwMode="auto">
          <a:xfrm>
            <a:off x="7091363" y="1489075"/>
            <a:ext cx="90487" cy="90488"/>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0" name="Oval 14">
            <a:extLst>
              <a:ext uri="{FF2B5EF4-FFF2-40B4-BE49-F238E27FC236}">
                <a16:creationId xmlns:a16="http://schemas.microsoft.com/office/drawing/2014/main" id="{DEC18CA5-BD90-44E7-B83B-6502BBF9499D}"/>
              </a:ext>
            </a:extLst>
          </p:cNvPr>
          <p:cNvSpPr>
            <a:spLocks noChangeAspect="1" noChangeArrowheads="1"/>
          </p:cNvSpPr>
          <p:nvPr/>
        </p:nvSpPr>
        <p:spPr bwMode="auto">
          <a:xfrm>
            <a:off x="6804025" y="1484313"/>
            <a:ext cx="90488" cy="90487"/>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1" name="Oval 15">
            <a:extLst>
              <a:ext uri="{FF2B5EF4-FFF2-40B4-BE49-F238E27FC236}">
                <a16:creationId xmlns:a16="http://schemas.microsoft.com/office/drawing/2014/main" id="{32994CFD-13F2-4102-90BB-770D0FB0C953}"/>
              </a:ext>
            </a:extLst>
          </p:cNvPr>
          <p:cNvSpPr>
            <a:spLocks noChangeAspect="1" noChangeArrowheads="1"/>
          </p:cNvSpPr>
          <p:nvPr/>
        </p:nvSpPr>
        <p:spPr bwMode="auto">
          <a:xfrm>
            <a:off x="6784975" y="1489075"/>
            <a:ext cx="90488" cy="90488"/>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2" name="Rectangle 16">
            <a:extLst>
              <a:ext uri="{FF2B5EF4-FFF2-40B4-BE49-F238E27FC236}">
                <a16:creationId xmlns:a16="http://schemas.microsoft.com/office/drawing/2014/main" id="{CA75F89E-D813-4FC0-9EA6-1418DD73E97D}"/>
              </a:ext>
            </a:extLst>
          </p:cNvPr>
          <p:cNvSpPr>
            <a:spLocks noChangeArrowheads="1"/>
          </p:cNvSpPr>
          <p:nvPr/>
        </p:nvSpPr>
        <p:spPr bwMode="auto">
          <a:xfrm>
            <a:off x="731838" y="3252788"/>
            <a:ext cx="4967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一个小球落在哪里有偶然性</a:t>
            </a:r>
          </a:p>
        </p:txBody>
      </p:sp>
      <p:sp>
        <p:nvSpPr>
          <p:cNvPr id="14353" name="Text Box 17">
            <a:extLst>
              <a:ext uri="{FF2B5EF4-FFF2-40B4-BE49-F238E27FC236}">
                <a16:creationId xmlns:a16="http://schemas.microsoft.com/office/drawing/2014/main" id="{DC5F3FC7-A3ED-46D3-B2B4-B4682CFF0CB4}"/>
              </a:ext>
            </a:extLst>
          </p:cNvPr>
          <p:cNvSpPr txBox="1">
            <a:spLocks noChangeArrowheads="1"/>
          </p:cNvSpPr>
          <p:nvPr/>
        </p:nvSpPr>
        <p:spPr bwMode="auto">
          <a:xfrm>
            <a:off x="684213" y="2714625"/>
            <a:ext cx="141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rPr>
              <a:t>实验现象</a:t>
            </a:r>
          </a:p>
        </p:txBody>
      </p:sp>
      <p:sp>
        <p:nvSpPr>
          <p:cNvPr id="14354" name="Oval 18">
            <a:extLst>
              <a:ext uri="{FF2B5EF4-FFF2-40B4-BE49-F238E27FC236}">
                <a16:creationId xmlns:a16="http://schemas.microsoft.com/office/drawing/2014/main" id="{3A773723-FA01-4C21-B93C-122E8B05D4E8}"/>
              </a:ext>
            </a:extLst>
          </p:cNvPr>
          <p:cNvSpPr>
            <a:spLocks noChangeAspect="1" noChangeArrowheads="1"/>
          </p:cNvSpPr>
          <p:nvPr/>
        </p:nvSpPr>
        <p:spPr bwMode="auto">
          <a:xfrm>
            <a:off x="6948488" y="1484313"/>
            <a:ext cx="90487" cy="90487"/>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5" name="Oval 19">
            <a:extLst>
              <a:ext uri="{FF2B5EF4-FFF2-40B4-BE49-F238E27FC236}">
                <a16:creationId xmlns:a16="http://schemas.microsoft.com/office/drawing/2014/main" id="{D3BD3131-0DAA-4EB6-AD39-05CA38920085}"/>
              </a:ext>
            </a:extLst>
          </p:cNvPr>
          <p:cNvSpPr>
            <a:spLocks noChangeAspect="1" noChangeArrowheads="1"/>
          </p:cNvSpPr>
          <p:nvPr/>
        </p:nvSpPr>
        <p:spPr bwMode="auto">
          <a:xfrm>
            <a:off x="7091363" y="1489075"/>
            <a:ext cx="90487" cy="90488"/>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6" name="Oval 20">
            <a:extLst>
              <a:ext uri="{FF2B5EF4-FFF2-40B4-BE49-F238E27FC236}">
                <a16:creationId xmlns:a16="http://schemas.microsoft.com/office/drawing/2014/main" id="{A2DC1A46-CE70-4484-AA21-58A560E65D27}"/>
              </a:ext>
            </a:extLst>
          </p:cNvPr>
          <p:cNvSpPr>
            <a:spLocks noChangeAspect="1" noChangeArrowheads="1"/>
          </p:cNvSpPr>
          <p:nvPr/>
        </p:nvSpPr>
        <p:spPr bwMode="auto">
          <a:xfrm>
            <a:off x="6804025" y="1484313"/>
            <a:ext cx="90488" cy="90487"/>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7" name="Oval 21">
            <a:extLst>
              <a:ext uri="{FF2B5EF4-FFF2-40B4-BE49-F238E27FC236}">
                <a16:creationId xmlns:a16="http://schemas.microsoft.com/office/drawing/2014/main" id="{6D9A81A6-8E71-456A-B633-8C768F14E449}"/>
              </a:ext>
            </a:extLst>
          </p:cNvPr>
          <p:cNvSpPr>
            <a:spLocks noChangeAspect="1" noChangeArrowheads="1"/>
          </p:cNvSpPr>
          <p:nvPr/>
        </p:nvSpPr>
        <p:spPr bwMode="auto">
          <a:xfrm>
            <a:off x="6642100" y="1538288"/>
            <a:ext cx="90488" cy="90487"/>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8" name="Oval 22">
            <a:extLst>
              <a:ext uri="{FF2B5EF4-FFF2-40B4-BE49-F238E27FC236}">
                <a16:creationId xmlns:a16="http://schemas.microsoft.com/office/drawing/2014/main" id="{8DEFC708-6E2C-48C8-BDF7-9D73E2D58C55}"/>
              </a:ext>
            </a:extLst>
          </p:cNvPr>
          <p:cNvSpPr>
            <a:spLocks noChangeAspect="1" noChangeArrowheads="1"/>
          </p:cNvSpPr>
          <p:nvPr/>
        </p:nvSpPr>
        <p:spPr bwMode="auto">
          <a:xfrm>
            <a:off x="7164388" y="1555750"/>
            <a:ext cx="90487" cy="90488"/>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9" name="Oval 23">
            <a:extLst>
              <a:ext uri="{FF2B5EF4-FFF2-40B4-BE49-F238E27FC236}">
                <a16:creationId xmlns:a16="http://schemas.microsoft.com/office/drawing/2014/main" id="{DFBF718C-37DD-474F-9ADF-7087F08695B4}"/>
              </a:ext>
            </a:extLst>
          </p:cNvPr>
          <p:cNvSpPr>
            <a:spLocks noChangeAspect="1" noChangeArrowheads="1"/>
          </p:cNvSpPr>
          <p:nvPr/>
        </p:nvSpPr>
        <p:spPr bwMode="auto">
          <a:xfrm>
            <a:off x="6948488" y="1914525"/>
            <a:ext cx="90487" cy="90488"/>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0" name="Oval 24">
            <a:extLst>
              <a:ext uri="{FF2B5EF4-FFF2-40B4-BE49-F238E27FC236}">
                <a16:creationId xmlns:a16="http://schemas.microsoft.com/office/drawing/2014/main" id="{A7219990-BE98-4E24-BD01-F30A571A73D4}"/>
              </a:ext>
            </a:extLst>
          </p:cNvPr>
          <p:cNvSpPr>
            <a:spLocks noChangeAspect="1" noChangeArrowheads="1"/>
          </p:cNvSpPr>
          <p:nvPr/>
        </p:nvSpPr>
        <p:spPr bwMode="auto">
          <a:xfrm>
            <a:off x="6804025" y="1914525"/>
            <a:ext cx="90488" cy="90488"/>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1" name="Oval 25">
            <a:extLst>
              <a:ext uri="{FF2B5EF4-FFF2-40B4-BE49-F238E27FC236}">
                <a16:creationId xmlns:a16="http://schemas.microsoft.com/office/drawing/2014/main" id="{8EF383DF-006E-413C-A0D0-7EE939C3E882}"/>
              </a:ext>
            </a:extLst>
          </p:cNvPr>
          <p:cNvSpPr>
            <a:spLocks noChangeAspect="1" noChangeArrowheads="1"/>
          </p:cNvSpPr>
          <p:nvPr/>
        </p:nvSpPr>
        <p:spPr bwMode="auto">
          <a:xfrm>
            <a:off x="6784975" y="1698625"/>
            <a:ext cx="90488" cy="90488"/>
          </a:xfrm>
          <a:prstGeom prst="ellipse">
            <a:avLst/>
          </a:prstGeom>
          <a:gradFill rotWithShape="1">
            <a:gsLst>
              <a:gs pos="0">
                <a:srgbClr val="2F7618"/>
              </a:gs>
              <a:gs pos="100000">
                <a:srgbClr val="66FF33">
                  <a:alpha val="62999"/>
                </a:srgbClr>
              </a:gs>
            </a:gsLst>
            <a:path path="shape">
              <a:fillToRect l="50000" t="50000" r="50000" b="50000"/>
            </a:path>
          </a:gradFill>
          <a:ln w="9525">
            <a:solidFill>
              <a:schemeClr val="tx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62" name="Text Box 26">
            <a:extLst>
              <a:ext uri="{FF2B5EF4-FFF2-40B4-BE49-F238E27FC236}">
                <a16:creationId xmlns:a16="http://schemas.microsoft.com/office/drawing/2014/main" id="{41BA0437-30F7-4AEF-92ED-AD3F837341D6}"/>
              </a:ext>
            </a:extLst>
          </p:cNvPr>
          <p:cNvSpPr txBox="1">
            <a:spLocks noChangeArrowheads="1"/>
          </p:cNvSpPr>
          <p:nvPr/>
        </p:nvSpPr>
        <p:spPr bwMode="auto">
          <a:xfrm>
            <a:off x="706438" y="3722688"/>
            <a:ext cx="465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少量小球的分布每次不同</a:t>
            </a:r>
          </a:p>
        </p:txBody>
      </p:sp>
      <p:pic>
        <p:nvPicPr>
          <p:cNvPr id="14363" name="Picture 27" descr="伽耳顿板多球矩形图(1)">
            <a:extLst>
              <a:ext uri="{FF2B5EF4-FFF2-40B4-BE49-F238E27FC236}">
                <a16:creationId xmlns:a16="http://schemas.microsoft.com/office/drawing/2014/main" id="{3F3110CD-D151-4921-AB56-1340C515C6B5}"/>
              </a:ext>
            </a:extLst>
          </p:cNvPr>
          <p:cNvPicPr>
            <a:picLocks noChangeAspect="1" noChangeArrowheads="1"/>
          </p:cNvPicPr>
          <p:nvPr/>
        </p:nvPicPr>
        <p:blipFill>
          <a:blip r:embed="rId4">
            <a:clrChange>
              <a:clrFrom>
                <a:srgbClr val="828282"/>
              </a:clrFrom>
              <a:clrTo>
                <a:srgbClr val="828282">
                  <a:alpha val="0"/>
                </a:srgbClr>
              </a:clrTo>
            </a:clrChange>
            <a:extLst>
              <a:ext uri="{28A0092B-C50C-407E-A947-70E740481C1C}">
                <a14:useLocalDpi xmlns:a14="http://schemas.microsoft.com/office/drawing/2010/main" val="0"/>
              </a:ext>
            </a:extLst>
          </a:blip>
          <a:srcRect l="7724" t="17746" r="7724" b="10832"/>
          <a:stretch>
            <a:fillRect/>
          </a:stretch>
        </p:blipFill>
        <p:spPr bwMode="auto">
          <a:xfrm>
            <a:off x="5627688" y="3840163"/>
            <a:ext cx="2922587"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4" name="Picture 28" descr="伽耳顿板分布图">
            <a:extLst>
              <a:ext uri="{FF2B5EF4-FFF2-40B4-BE49-F238E27FC236}">
                <a16:creationId xmlns:a16="http://schemas.microsoft.com/office/drawing/2014/main" id="{B3BD90FC-34B8-4B87-A641-BD606ED9D3FB}"/>
              </a:ext>
            </a:extLst>
          </p:cNvPr>
          <p:cNvPicPr>
            <a:picLocks noChangeAspect="1" noChangeArrowheads="1"/>
          </p:cNvPicPr>
          <p:nvPr/>
        </p:nvPicPr>
        <p:blipFill>
          <a:blip r:embed="rId5">
            <a:clrChange>
              <a:clrFrom>
                <a:srgbClr val="828282"/>
              </a:clrFrom>
              <a:clrTo>
                <a:srgbClr val="828282">
                  <a:alpha val="0"/>
                </a:srgbClr>
              </a:clrTo>
            </a:clrChange>
            <a:lum contrast="12000"/>
            <a:extLst>
              <a:ext uri="{28A0092B-C50C-407E-A947-70E740481C1C}">
                <a14:useLocalDpi xmlns:a14="http://schemas.microsoft.com/office/drawing/2010/main" val="0"/>
              </a:ext>
            </a:extLst>
          </a:blip>
          <a:srcRect l="6267" t="9279" r="4810" b="11949"/>
          <a:stretch>
            <a:fillRect/>
          </a:stretch>
        </p:blipFill>
        <p:spPr bwMode="auto">
          <a:xfrm>
            <a:off x="5580063" y="3860800"/>
            <a:ext cx="307340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5" name="Picture 29" descr="伽耳顿板分布图(无填色）">
            <a:extLst>
              <a:ext uri="{FF2B5EF4-FFF2-40B4-BE49-F238E27FC236}">
                <a16:creationId xmlns:a16="http://schemas.microsoft.com/office/drawing/2014/main" id="{D523C29A-6C0D-47A8-A31B-86B89147E4F6}"/>
              </a:ext>
            </a:extLst>
          </p:cNvPr>
          <p:cNvPicPr>
            <a:picLocks noChangeAspect="1" noChangeArrowheads="1"/>
          </p:cNvPicPr>
          <p:nvPr/>
        </p:nvPicPr>
        <p:blipFill>
          <a:blip r:embed="rId6">
            <a:clrChange>
              <a:clrFrom>
                <a:srgbClr val="828282"/>
              </a:clrFrom>
              <a:clrTo>
                <a:srgbClr val="828282">
                  <a:alpha val="0"/>
                </a:srgbClr>
              </a:clrTo>
            </a:clrChange>
            <a:extLst>
              <a:ext uri="{28A0092B-C50C-407E-A947-70E740481C1C}">
                <a14:useLocalDpi xmlns:a14="http://schemas.microsoft.com/office/drawing/2010/main" val="0"/>
              </a:ext>
            </a:extLst>
          </a:blip>
          <a:srcRect l="7724" t="9279" r="6267" b="11949"/>
          <a:stretch>
            <a:fillRect/>
          </a:stretch>
        </p:blipFill>
        <p:spPr bwMode="auto">
          <a:xfrm>
            <a:off x="5627688" y="3860800"/>
            <a:ext cx="2973387"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6" name="Text Box 30">
            <a:extLst>
              <a:ext uri="{FF2B5EF4-FFF2-40B4-BE49-F238E27FC236}">
                <a16:creationId xmlns:a16="http://schemas.microsoft.com/office/drawing/2014/main" id="{4B440F14-5E15-419D-999B-2F64B5788A4E}"/>
              </a:ext>
            </a:extLst>
          </p:cNvPr>
          <p:cNvSpPr txBox="1">
            <a:spLocks noChangeArrowheads="1"/>
          </p:cNvSpPr>
          <p:nvPr/>
        </p:nvSpPr>
        <p:spPr bwMode="auto">
          <a:xfrm>
            <a:off x="706438" y="4227513"/>
            <a:ext cx="4945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大量小球的分布近似相同</a:t>
            </a:r>
          </a:p>
        </p:txBody>
      </p:sp>
      <p:sp>
        <p:nvSpPr>
          <p:cNvPr id="14367" name="Text Box 31">
            <a:extLst>
              <a:ext uri="{FF2B5EF4-FFF2-40B4-BE49-F238E27FC236}">
                <a16:creationId xmlns:a16="http://schemas.microsoft.com/office/drawing/2014/main" id="{84CBACEB-21B0-4D0D-B368-19D5256CC0C8}"/>
              </a:ext>
            </a:extLst>
          </p:cNvPr>
          <p:cNvSpPr txBox="1">
            <a:spLocks noChangeArrowheads="1"/>
          </p:cNvSpPr>
          <p:nvPr/>
        </p:nvSpPr>
        <p:spPr bwMode="auto">
          <a:xfrm>
            <a:off x="681038" y="5429250"/>
            <a:ext cx="774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(1) </a:t>
            </a:r>
            <a:r>
              <a:rPr lang="zh-CN" altLang="en-US">
                <a:solidFill>
                  <a:schemeClr val="bg1"/>
                </a:solidFill>
                <a:latin typeface="楷体_GB2312" pitchFamily="49" charset="-122"/>
                <a:ea typeface="楷体_GB2312" pitchFamily="49" charset="-122"/>
              </a:rPr>
              <a:t>统计规律是大量偶然事件的总体所遵从的规律 </a:t>
            </a:r>
          </a:p>
        </p:txBody>
      </p:sp>
      <p:sp>
        <p:nvSpPr>
          <p:cNvPr id="14368" name="Text Box 32">
            <a:extLst>
              <a:ext uri="{FF2B5EF4-FFF2-40B4-BE49-F238E27FC236}">
                <a16:creationId xmlns:a16="http://schemas.microsoft.com/office/drawing/2014/main" id="{A56B5E95-FD01-487D-A31F-080CC8D3AE11}"/>
              </a:ext>
            </a:extLst>
          </p:cNvPr>
          <p:cNvSpPr txBox="1">
            <a:spLocks noChangeArrowheads="1"/>
          </p:cNvSpPr>
          <p:nvPr/>
        </p:nvSpPr>
        <p:spPr bwMode="auto">
          <a:xfrm>
            <a:off x="681038" y="5934075"/>
            <a:ext cx="6462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(2) </a:t>
            </a:r>
            <a:r>
              <a:rPr lang="zh-CN" altLang="en-US">
                <a:solidFill>
                  <a:schemeClr val="bg1"/>
                </a:solidFill>
                <a:latin typeface="楷体_GB2312" pitchFamily="49" charset="-122"/>
                <a:ea typeface="楷体_GB2312" pitchFamily="49" charset="-122"/>
              </a:rPr>
              <a:t>统计规律和涨落现象是分不开的。</a:t>
            </a:r>
            <a:r>
              <a:rPr lang="zh-CN" altLang="en-US">
                <a:solidFill>
                  <a:schemeClr val="bg1"/>
                </a:solidFill>
                <a:latin typeface="宋体" panose="02010600030101010101" pitchFamily="2" charset="-122"/>
              </a:rPr>
              <a:t> </a:t>
            </a:r>
          </a:p>
        </p:txBody>
      </p:sp>
      <p:sp>
        <p:nvSpPr>
          <p:cNvPr id="14369" name="Rectangle 33">
            <a:extLst>
              <a:ext uri="{FF2B5EF4-FFF2-40B4-BE49-F238E27FC236}">
                <a16:creationId xmlns:a16="http://schemas.microsoft.com/office/drawing/2014/main" id="{20DA34D1-9006-478B-A579-F0E32610D437}"/>
              </a:ext>
            </a:extLst>
          </p:cNvPr>
          <p:cNvSpPr>
            <a:spLocks noChangeArrowheads="1"/>
          </p:cNvSpPr>
          <p:nvPr/>
        </p:nvSpPr>
        <p:spPr bwMode="auto">
          <a:xfrm>
            <a:off x="788988" y="490537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结论</a:t>
            </a:r>
            <a:endParaRPr lang="zh-CN" altLang="en-US">
              <a:solidFill>
                <a:srgbClr val="00FFFF"/>
              </a:solidFill>
            </a:endParaRPr>
          </a:p>
        </p:txBody>
      </p:sp>
      <p:sp>
        <p:nvSpPr>
          <p:cNvPr id="14370" name="AutoShape 34">
            <a:extLst>
              <a:ext uri="{FF2B5EF4-FFF2-40B4-BE49-F238E27FC236}">
                <a16:creationId xmlns:a16="http://schemas.microsoft.com/office/drawing/2014/main" id="{97F1A944-FD6D-4FF5-9203-25F725F1994E}"/>
              </a:ext>
            </a:extLst>
          </p:cNvPr>
          <p:cNvSpPr>
            <a:spLocks noChangeArrowheads="1"/>
          </p:cNvSpPr>
          <p:nvPr/>
        </p:nvSpPr>
        <p:spPr bwMode="auto">
          <a:xfrm>
            <a:off x="500063" y="485775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1" name="AutoShape 35">
            <a:extLst>
              <a:ext uri="{FF2B5EF4-FFF2-40B4-BE49-F238E27FC236}">
                <a16:creationId xmlns:a16="http://schemas.microsoft.com/office/drawing/2014/main" id="{93250C73-F300-4A0B-8B9C-2071668F1D2A}"/>
              </a:ext>
            </a:extLst>
          </p:cNvPr>
          <p:cNvSpPr>
            <a:spLocks noChangeArrowheads="1"/>
          </p:cNvSpPr>
          <p:nvPr/>
        </p:nvSpPr>
        <p:spPr bwMode="auto">
          <a:xfrm>
            <a:off x="466725" y="928688"/>
            <a:ext cx="360363" cy="576262"/>
          </a:xfrm>
          <a:prstGeom prst="star4">
            <a:avLst>
              <a:gd name="adj" fmla="val 18519"/>
            </a:avLst>
          </a:prstGeom>
          <a:gradFill rotWithShape="0">
            <a:gsLst>
              <a:gs pos="0">
                <a:srgbClr val="99FF99">
                  <a:alpha val="67998"/>
                </a:srgbClr>
              </a:gs>
              <a:gs pos="100000">
                <a:srgbClr val="477647">
                  <a:alpha val="67998"/>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6" name="灯片编号占位符 1">
            <a:extLst>
              <a:ext uri="{FF2B5EF4-FFF2-40B4-BE49-F238E27FC236}">
                <a16:creationId xmlns:a16="http://schemas.microsoft.com/office/drawing/2014/main" id="{C966D414-3EBC-4F04-B5C0-9A470752536D}"/>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FBDA32A-0CAA-4F8F-A265-165A4F580A6A}" type="slidenum">
              <a:rPr lang="en-US" altLang="zh-CN" b="0">
                <a:solidFill>
                  <a:srgbClr val="FF00FF"/>
                </a:solidFill>
              </a:rPr>
              <a:pPr eaLnBrk="1" hangingPunct="1"/>
              <a:t>5</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4371"/>
                                        </p:tgtEl>
                                        <p:attrNameLst>
                                          <p:attrName>style.visibility</p:attrName>
                                        </p:attrNameLst>
                                      </p:cBhvr>
                                      <p:to>
                                        <p:strVal val="visible"/>
                                      </p:to>
                                    </p:set>
                                    <p:anim calcmode="lin" valueType="num">
                                      <p:cBhvr>
                                        <p:cTn id="12" dur="500" fill="hold"/>
                                        <p:tgtEl>
                                          <p:spTgt spid="14371"/>
                                        </p:tgtEl>
                                        <p:attrNameLst>
                                          <p:attrName>ppt_w</p:attrName>
                                        </p:attrNameLst>
                                      </p:cBhvr>
                                      <p:tavLst>
                                        <p:tav tm="0">
                                          <p:val>
                                            <p:fltVal val="0"/>
                                          </p:val>
                                        </p:tav>
                                        <p:tav tm="100000">
                                          <p:val>
                                            <p:strVal val="#ppt_w"/>
                                          </p:val>
                                        </p:tav>
                                      </p:tavLst>
                                    </p:anim>
                                    <p:anim calcmode="lin" valueType="num">
                                      <p:cBhvr>
                                        <p:cTn id="13" dur="500" fill="hold"/>
                                        <p:tgtEl>
                                          <p:spTgt spid="1437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14339"/>
                                        </p:tgtEl>
                                        <p:attrNameLst>
                                          <p:attrName>style.visibility</p:attrName>
                                        </p:attrNameLst>
                                      </p:cBhvr>
                                      <p:to>
                                        <p:strVal val="visible"/>
                                      </p:to>
                                    </p:set>
                                    <p:anim calcmode="lin" valueType="num">
                                      <p:cBhvr>
                                        <p:cTn id="17" dur="500" fill="hold"/>
                                        <p:tgtEl>
                                          <p:spTgt spid="14339"/>
                                        </p:tgtEl>
                                        <p:attrNameLst>
                                          <p:attrName>ppt_w</p:attrName>
                                        </p:attrNameLst>
                                      </p:cBhvr>
                                      <p:tavLst>
                                        <p:tav tm="0">
                                          <p:val>
                                            <p:fltVal val="0"/>
                                          </p:val>
                                        </p:tav>
                                        <p:tav tm="100000">
                                          <p:val>
                                            <p:strVal val="#ppt_w"/>
                                          </p:val>
                                        </p:tav>
                                      </p:tavLst>
                                    </p:anim>
                                    <p:anim calcmode="lin" valueType="num">
                                      <p:cBhvr>
                                        <p:cTn id="18" dur="500" fill="hold"/>
                                        <p:tgtEl>
                                          <p:spTgt spid="14339"/>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000"/>
                            </p:stCondLst>
                            <p:childTnLst>
                              <p:par>
                                <p:cTn id="20" presetID="9"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par>
                          <p:cTn id="27" fill="hold" nodeType="afterGroup">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14344"/>
                                        </p:tgtEl>
                                        <p:attrNameLst>
                                          <p:attrName>style.visibility</p:attrName>
                                        </p:attrNameLst>
                                      </p:cBhvr>
                                      <p:to>
                                        <p:strVal val="visible"/>
                                      </p:to>
                                    </p:set>
                                    <p:animEffect transition="in" filter="wipe(left)">
                                      <p:cBhvr>
                                        <p:cTn id="30" dur="500"/>
                                        <p:tgtEl>
                                          <p:spTgt spid="14344"/>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14343"/>
                                        </p:tgtEl>
                                        <p:attrNameLst>
                                          <p:attrName>style.visibility</p:attrName>
                                        </p:attrNameLst>
                                      </p:cBhvr>
                                      <p:to>
                                        <p:strVal val="visible"/>
                                      </p:to>
                                    </p:set>
                                    <p:animEffect transition="in" filter="dissolve">
                                      <p:cBhvr>
                                        <p:cTn id="34" dur="500"/>
                                        <p:tgtEl>
                                          <p:spTgt spid="143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4345"/>
                                        </p:tgtEl>
                                        <p:attrNameLst>
                                          <p:attrName>style.visibility</p:attrName>
                                        </p:attrNameLst>
                                      </p:cBhvr>
                                      <p:to>
                                        <p:strVal val="visible"/>
                                      </p:to>
                                    </p:set>
                                    <p:anim calcmode="lin" valueType="num">
                                      <p:cBhvr>
                                        <p:cTn id="39" dur="500" fill="hold"/>
                                        <p:tgtEl>
                                          <p:spTgt spid="14345"/>
                                        </p:tgtEl>
                                        <p:attrNameLst>
                                          <p:attrName>ppt_w</p:attrName>
                                        </p:attrNameLst>
                                      </p:cBhvr>
                                      <p:tavLst>
                                        <p:tav tm="0">
                                          <p:val>
                                            <p:fltVal val="0"/>
                                          </p:val>
                                        </p:tav>
                                        <p:tav tm="100000">
                                          <p:val>
                                            <p:strVal val="#ppt_w"/>
                                          </p:val>
                                        </p:tav>
                                      </p:tavLst>
                                    </p:anim>
                                    <p:anim calcmode="lin" valueType="num">
                                      <p:cBhvr>
                                        <p:cTn id="40" dur="500" fill="hold"/>
                                        <p:tgtEl>
                                          <p:spTgt spid="14345"/>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42" presetClass="path" presetSubtype="0" accel="50000" decel="50000" fill="hold" grpId="1" nodeType="afterEffect">
                                  <p:stCondLst>
                                    <p:cond delay="0"/>
                                  </p:stCondLst>
                                  <p:childTnLst>
                                    <p:animMotion origin="layout" path="M 0.00295 0.09838 L 0.00069 0.52917 " pathEditMode="relative" rAng="0" ptsTypes="AA">
                                      <p:cBhvr>
                                        <p:cTn id="43" dur="2000" fill="hold"/>
                                        <p:tgtEl>
                                          <p:spTgt spid="14345"/>
                                        </p:tgtEl>
                                        <p:attrNameLst>
                                          <p:attrName>ppt_x</p:attrName>
                                          <p:attrName>ppt_y</p:attrName>
                                        </p:attrNameLst>
                                      </p:cBhvr>
                                      <p:rCtr x="-122" y="21528"/>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1" nodeType="clickEffect">
                                  <p:stCondLst>
                                    <p:cond delay="0"/>
                                  </p:stCondLst>
                                  <p:childTnLst>
                                    <p:set>
                                      <p:cBhvr>
                                        <p:cTn id="47" dur="1" fill="hold">
                                          <p:stCondLst>
                                            <p:cond delay="0"/>
                                          </p:stCondLst>
                                        </p:cTn>
                                        <p:tgtEl>
                                          <p:spTgt spid="14346"/>
                                        </p:tgtEl>
                                        <p:attrNameLst>
                                          <p:attrName>style.visibility</p:attrName>
                                        </p:attrNameLst>
                                      </p:cBhvr>
                                      <p:to>
                                        <p:strVal val="visible"/>
                                      </p:to>
                                    </p:set>
                                    <p:anim calcmode="lin" valueType="num">
                                      <p:cBhvr>
                                        <p:cTn id="48" dur="500" fill="hold"/>
                                        <p:tgtEl>
                                          <p:spTgt spid="14346"/>
                                        </p:tgtEl>
                                        <p:attrNameLst>
                                          <p:attrName>ppt_w</p:attrName>
                                        </p:attrNameLst>
                                      </p:cBhvr>
                                      <p:tavLst>
                                        <p:tav tm="0">
                                          <p:val>
                                            <p:fltVal val="0"/>
                                          </p:val>
                                        </p:tav>
                                        <p:tav tm="100000">
                                          <p:val>
                                            <p:strVal val="#ppt_w"/>
                                          </p:val>
                                        </p:tav>
                                      </p:tavLst>
                                    </p:anim>
                                    <p:anim calcmode="lin" valueType="num">
                                      <p:cBhvr>
                                        <p:cTn id="49" dur="500" fill="hold"/>
                                        <p:tgtEl>
                                          <p:spTgt spid="14346"/>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0" presetClass="path" presetSubtype="0" accel="50000" decel="50000" fill="hold" grpId="0" nodeType="afterEffect">
                                  <p:stCondLst>
                                    <p:cond delay="0"/>
                                  </p:stCondLst>
                                  <p:childTnLst>
                                    <p:animMotion origin="layout" path="M -0.0342 -2.72959E-6 C -0.02534 0.0613 0.01389 0.29378 0.0198 0.36942 C 0.02605 0.44576 0.00261 0.42887 0.00105 0.45617 C -0.00052 0.483 0.00851 0.51631 0.0106 0.53227 " pathEditMode="relative" rAng="0" ptsTypes="aaaa">
                                      <p:cBhvr>
                                        <p:cTn id="52" dur="2000" fill="hold"/>
                                        <p:tgtEl>
                                          <p:spTgt spid="14346"/>
                                        </p:tgtEl>
                                        <p:attrNameLst>
                                          <p:attrName>ppt_x</p:attrName>
                                          <p:attrName>ppt_y</p:attrName>
                                        </p:attrNameLst>
                                      </p:cBhvr>
                                      <p:rCtr x="3003" y="26602"/>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347"/>
                                        </p:tgtEl>
                                        <p:attrNameLst>
                                          <p:attrName>style.visibility</p:attrName>
                                        </p:attrNameLst>
                                      </p:cBhvr>
                                      <p:to>
                                        <p:strVal val="visible"/>
                                      </p:to>
                                    </p:set>
                                    <p:animEffect transition="in" filter="wipe(left)">
                                      <p:cBhvr>
                                        <p:cTn id="57" dur="500"/>
                                        <p:tgtEl>
                                          <p:spTgt spid="14347"/>
                                        </p:tgtEl>
                                      </p:cBhvr>
                                    </p:animEffect>
                                  </p:childTnLst>
                                </p:cTn>
                              </p:par>
                            </p:childTnLst>
                          </p:cTn>
                        </p:par>
                        <p:par>
                          <p:cTn id="58" fill="hold" nodeType="afterGroup">
                            <p:stCondLst>
                              <p:cond delay="500"/>
                            </p:stCondLst>
                            <p:childTnLst>
                              <p:par>
                                <p:cTn id="59" presetID="1" presetClass="exit" presetSubtype="0" fill="hold" grpId="2" nodeType="afterEffect">
                                  <p:stCondLst>
                                    <p:cond delay="0"/>
                                  </p:stCondLst>
                                  <p:childTnLst>
                                    <p:set>
                                      <p:cBhvr>
                                        <p:cTn id="60" dur="1" fill="hold">
                                          <p:stCondLst>
                                            <p:cond delay="0"/>
                                          </p:stCondLst>
                                        </p:cTn>
                                        <p:tgtEl>
                                          <p:spTgt spid="14346"/>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4345"/>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4343"/>
                                        </p:tgtEl>
                                        <p:attrNameLst>
                                          <p:attrName>style.visibility</p:attrName>
                                        </p:attrNameLst>
                                      </p:cBhvr>
                                      <p:to>
                                        <p:strVal val="hidden"/>
                                      </p:to>
                                    </p:set>
                                  </p:childTnLst>
                                </p:cTn>
                              </p:par>
                            </p:childTnLst>
                          </p:cTn>
                        </p:par>
                        <p:par>
                          <p:cTn id="65" fill="hold" nodeType="afterGroup">
                            <p:stCondLst>
                              <p:cond delay="500"/>
                            </p:stCondLst>
                            <p:childTnLst>
                              <p:par>
                                <p:cTn id="66" presetID="23" presetClass="entr" presetSubtype="16" fill="hold" nodeType="afterEffect">
                                  <p:stCondLst>
                                    <p:cond delay="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14348"/>
                                        </p:tgtEl>
                                        <p:attrNameLst>
                                          <p:attrName>style.visibility</p:attrName>
                                        </p:attrNameLst>
                                      </p:cBhvr>
                                      <p:to>
                                        <p:strVal val="visible"/>
                                      </p:to>
                                    </p:set>
                                    <p:anim calcmode="lin" valueType="num">
                                      <p:cBhvr>
                                        <p:cTn id="74" dur="500" fill="hold"/>
                                        <p:tgtEl>
                                          <p:spTgt spid="14348"/>
                                        </p:tgtEl>
                                        <p:attrNameLst>
                                          <p:attrName>ppt_w</p:attrName>
                                        </p:attrNameLst>
                                      </p:cBhvr>
                                      <p:tavLst>
                                        <p:tav tm="0">
                                          <p:val>
                                            <p:fltVal val="0"/>
                                          </p:val>
                                        </p:tav>
                                        <p:tav tm="100000">
                                          <p:val>
                                            <p:strVal val="#ppt_w"/>
                                          </p:val>
                                        </p:tav>
                                      </p:tavLst>
                                    </p:anim>
                                    <p:anim calcmode="lin" valueType="num">
                                      <p:cBhvr>
                                        <p:cTn id="75" dur="500" fill="hold"/>
                                        <p:tgtEl>
                                          <p:spTgt spid="14348"/>
                                        </p:tgtEl>
                                        <p:attrNameLst>
                                          <p:attrName>ppt_h</p:attrName>
                                        </p:attrNameLst>
                                      </p:cBhvr>
                                      <p:tavLst>
                                        <p:tav tm="0">
                                          <p:val>
                                            <p:fltVal val="0"/>
                                          </p:val>
                                        </p:tav>
                                        <p:tav tm="100000">
                                          <p:val>
                                            <p:strVal val="#ppt_h"/>
                                          </p:val>
                                        </p:tav>
                                      </p:tavLst>
                                    </p:anim>
                                  </p:childTnLst>
                                </p:cTn>
                              </p:par>
                            </p:childTnLst>
                          </p:cTn>
                        </p:par>
                        <p:par>
                          <p:cTn id="76" fill="hold" nodeType="afterGroup">
                            <p:stCondLst>
                              <p:cond delay="500"/>
                            </p:stCondLst>
                            <p:childTnLst>
                              <p:par>
                                <p:cTn id="77" presetID="0" presetClass="path" presetSubtype="0" accel="50000" decel="50000" fill="hold" grpId="1" nodeType="afterEffect">
                                  <p:stCondLst>
                                    <p:cond delay="0"/>
                                  </p:stCondLst>
                                  <p:childTnLst>
                                    <p:animMotion origin="layout" path="M 3.05556E-6 3.33333E-6 C 0.0033 0.03194 0.01857 0.15486 0.01996 0.19305 C 0.02135 0.23125 0.00902 0.21852 0.00885 0.22939 C 0.00868 0.24051 0.02396 0.25231 0.01927 0.25926 C 0.01458 0.2662 -0.01129 0.26551 -0.01945 0.27152 C -0.02761 0.27731 -0.02934 0.28518 -0.03004 0.29375 C -0.03073 0.30231 -0.02223 0.31134 -0.02379 0.32268 C -0.02535 0.33402 -0.03941 0.33495 -0.03907 0.36273 C -0.03872 0.39051 -0.02396 0.46435 -0.0217 0.48958 C -0.01945 0.51481 -0.02379 0.50856 -0.025 0.51458 C -0.02622 0.5206 -0.02813 0.52129 -0.02917 0.52592 C -0.03021 0.53055 -0.03091 0.53842 -0.03143 0.54189 " pathEditMode="relative" rAng="0" ptsTypes="aaaaaaaaaaaa">
                                      <p:cBhvr>
                                        <p:cTn id="78" dur="2000" fill="hold"/>
                                        <p:tgtEl>
                                          <p:spTgt spid="14348"/>
                                        </p:tgtEl>
                                        <p:attrNameLst>
                                          <p:attrName>ppt_x</p:attrName>
                                          <p:attrName>ppt_y</p:attrName>
                                        </p:attrNameLst>
                                      </p:cBhvr>
                                      <p:rCtr x="-781" y="27083"/>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4349"/>
                                        </p:tgtEl>
                                        <p:attrNameLst>
                                          <p:attrName>style.visibility</p:attrName>
                                        </p:attrNameLst>
                                      </p:cBhvr>
                                      <p:to>
                                        <p:strVal val="visible"/>
                                      </p:to>
                                    </p:set>
                                    <p:anim calcmode="lin" valueType="num">
                                      <p:cBhvr>
                                        <p:cTn id="83" dur="500" fill="hold"/>
                                        <p:tgtEl>
                                          <p:spTgt spid="14349"/>
                                        </p:tgtEl>
                                        <p:attrNameLst>
                                          <p:attrName>ppt_w</p:attrName>
                                        </p:attrNameLst>
                                      </p:cBhvr>
                                      <p:tavLst>
                                        <p:tav tm="0">
                                          <p:val>
                                            <p:fltVal val="0"/>
                                          </p:val>
                                        </p:tav>
                                        <p:tav tm="100000">
                                          <p:val>
                                            <p:strVal val="#ppt_w"/>
                                          </p:val>
                                        </p:tav>
                                      </p:tavLst>
                                    </p:anim>
                                    <p:anim calcmode="lin" valueType="num">
                                      <p:cBhvr>
                                        <p:cTn id="84" dur="500" fill="hold"/>
                                        <p:tgtEl>
                                          <p:spTgt spid="14349"/>
                                        </p:tgtEl>
                                        <p:attrNameLst>
                                          <p:attrName>ppt_h</p:attrName>
                                        </p:attrNameLst>
                                      </p:cBhvr>
                                      <p:tavLst>
                                        <p:tav tm="0">
                                          <p:val>
                                            <p:fltVal val="0"/>
                                          </p:val>
                                        </p:tav>
                                        <p:tav tm="100000">
                                          <p:val>
                                            <p:strVal val="#ppt_h"/>
                                          </p:val>
                                        </p:tav>
                                      </p:tavLst>
                                    </p:anim>
                                  </p:childTnLst>
                                </p:cTn>
                              </p:par>
                            </p:childTnLst>
                          </p:cTn>
                        </p:par>
                        <p:par>
                          <p:cTn id="85" fill="hold" nodeType="afterGroup">
                            <p:stCondLst>
                              <p:cond delay="500"/>
                            </p:stCondLst>
                            <p:childTnLst>
                              <p:par>
                                <p:cTn id="86" presetID="0" presetClass="path" presetSubtype="0" accel="50000" decel="50000" fill="hold" grpId="1" nodeType="afterEffect">
                                  <p:stCondLst>
                                    <p:cond delay="0"/>
                                  </p:stCondLst>
                                  <p:childTnLst>
                                    <p:animMotion origin="layout" path="M -1.94444E-6 -1.11111E-6 C -0.00087 0.02384 -0.0059 0.10949 -0.00538 0.14306 C -0.00486 0.17662 0.00278 0.18519 0.00295 0.20139 C 0.00313 0.21759 -0.00382 0.22616 -0.00399 0.24028 C -0.00416 0.2544 0.00486 0.26736 0.00226 0.28658 C -0.00035 0.30579 -0.01875 0.33218 -0.01996 0.35556 C -0.02118 0.37894 -0.00555 0.40625 -0.00555 0.42708 C -0.00555 0.44792 -0.01736 0.46181 -0.01996 0.48056 C -0.02257 0.49931 -0.02066 0.52732 -0.02083 0.53958 " pathEditMode="relative" rAng="0" ptsTypes="aaaaaaaaa">
                                      <p:cBhvr>
                                        <p:cTn id="87" dur="2000" fill="hold"/>
                                        <p:tgtEl>
                                          <p:spTgt spid="14349"/>
                                        </p:tgtEl>
                                        <p:attrNameLst>
                                          <p:attrName>ppt_x</p:attrName>
                                          <p:attrName>ppt_y</p:attrName>
                                        </p:attrNameLst>
                                      </p:cBhvr>
                                      <p:rCtr x="-885" y="26968"/>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16" fill="hold" grpId="0" nodeType="clickEffect">
                                  <p:stCondLst>
                                    <p:cond delay="0"/>
                                  </p:stCondLst>
                                  <p:childTnLst>
                                    <p:set>
                                      <p:cBhvr>
                                        <p:cTn id="91" dur="1" fill="hold">
                                          <p:stCondLst>
                                            <p:cond delay="0"/>
                                          </p:stCondLst>
                                        </p:cTn>
                                        <p:tgtEl>
                                          <p:spTgt spid="14350"/>
                                        </p:tgtEl>
                                        <p:attrNameLst>
                                          <p:attrName>style.visibility</p:attrName>
                                        </p:attrNameLst>
                                      </p:cBhvr>
                                      <p:to>
                                        <p:strVal val="visible"/>
                                      </p:to>
                                    </p:set>
                                    <p:anim calcmode="lin" valueType="num">
                                      <p:cBhvr>
                                        <p:cTn id="92" dur="500" fill="hold"/>
                                        <p:tgtEl>
                                          <p:spTgt spid="14350"/>
                                        </p:tgtEl>
                                        <p:attrNameLst>
                                          <p:attrName>ppt_w</p:attrName>
                                        </p:attrNameLst>
                                      </p:cBhvr>
                                      <p:tavLst>
                                        <p:tav tm="0">
                                          <p:val>
                                            <p:fltVal val="0"/>
                                          </p:val>
                                        </p:tav>
                                        <p:tav tm="100000">
                                          <p:val>
                                            <p:strVal val="#ppt_w"/>
                                          </p:val>
                                        </p:tav>
                                      </p:tavLst>
                                    </p:anim>
                                    <p:anim calcmode="lin" valueType="num">
                                      <p:cBhvr>
                                        <p:cTn id="93" dur="500" fill="hold"/>
                                        <p:tgtEl>
                                          <p:spTgt spid="14350"/>
                                        </p:tgtEl>
                                        <p:attrNameLst>
                                          <p:attrName>ppt_h</p:attrName>
                                        </p:attrNameLst>
                                      </p:cBhvr>
                                      <p:tavLst>
                                        <p:tav tm="0">
                                          <p:val>
                                            <p:fltVal val="0"/>
                                          </p:val>
                                        </p:tav>
                                        <p:tav tm="100000">
                                          <p:val>
                                            <p:strVal val="#ppt_h"/>
                                          </p:val>
                                        </p:tav>
                                      </p:tavLst>
                                    </p:anim>
                                  </p:childTnLst>
                                </p:cTn>
                              </p:par>
                            </p:childTnLst>
                          </p:cTn>
                        </p:par>
                        <p:par>
                          <p:cTn id="94" fill="hold" nodeType="afterGroup">
                            <p:stCondLst>
                              <p:cond delay="500"/>
                            </p:stCondLst>
                            <p:childTnLst>
                              <p:par>
                                <p:cTn id="95" presetID="0" presetClass="path" presetSubtype="0" accel="50000" decel="50000" fill="hold" grpId="1" nodeType="afterEffect">
                                  <p:stCondLst>
                                    <p:cond delay="0"/>
                                  </p:stCondLst>
                                  <p:childTnLst>
                                    <p:animMotion origin="layout" path="M 1.66667E-6 3.33333E-6 C 0.02604 0.05764 0.0533 0.11574 0.05868 0.14444 C 0.06406 0.17268 0.03229 0.15926 0.03246 0.17037 C 0.03264 0.18148 0.06371 0.20069 0.06007 0.20949 C 0.0566 0.21898 0.01441 0.21805 0.01111 0.22546 C 0.00764 0.23264 0.03194 0.25092 0.0401 0.25416 C 0.04809 0.25694 0.05312 0.23935 0.05972 0.24236 C 0.06649 0.24467 0.0783 0.26389 0.07986 0.27129 C 0.08142 0.27824 0.06927 0.28032 0.0691 0.28495 C 0.06892 0.28958 0.08298 0.28634 0.07882 0.29814 C 0.07465 0.31018 0.04861 0.33819 0.04479 0.35671 C 0.04097 0.37523 0.05625 0.39352 0.05625 0.40902 C 0.05625 0.42453 0.04531 0.43611 0.04479 0.45046 C 0.04427 0.46481 0.05417 0.48588 0.05312 0.49514 C 0.05208 0.50439 0.03941 0.49861 0.03854 0.50625 C 0.03767 0.51389 0.04601 0.53379 0.04792 0.54097 " pathEditMode="relative" rAng="0" ptsTypes="aaaaaaaaaaaaaaaa">
                                      <p:cBhvr>
                                        <p:cTn id="96" dur="2000" fill="hold"/>
                                        <p:tgtEl>
                                          <p:spTgt spid="14350"/>
                                        </p:tgtEl>
                                        <p:attrNameLst>
                                          <p:attrName>ppt_x</p:attrName>
                                          <p:attrName>ppt_y</p:attrName>
                                        </p:attrNameLst>
                                      </p:cBhvr>
                                      <p:rCtr x="4149" y="27037"/>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14351"/>
                                        </p:tgtEl>
                                        <p:attrNameLst>
                                          <p:attrName>style.visibility</p:attrName>
                                        </p:attrNameLst>
                                      </p:cBhvr>
                                      <p:to>
                                        <p:strVal val="visible"/>
                                      </p:to>
                                    </p:set>
                                    <p:anim calcmode="lin" valueType="num">
                                      <p:cBhvr>
                                        <p:cTn id="101" dur="500" fill="hold"/>
                                        <p:tgtEl>
                                          <p:spTgt spid="14351"/>
                                        </p:tgtEl>
                                        <p:attrNameLst>
                                          <p:attrName>ppt_w</p:attrName>
                                        </p:attrNameLst>
                                      </p:cBhvr>
                                      <p:tavLst>
                                        <p:tav tm="0">
                                          <p:val>
                                            <p:fltVal val="0"/>
                                          </p:val>
                                        </p:tav>
                                        <p:tav tm="100000">
                                          <p:val>
                                            <p:strVal val="#ppt_w"/>
                                          </p:val>
                                        </p:tav>
                                      </p:tavLst>
                                    </p:anim>
                                    <p:anim calcmode="lin" valueType="num">
                                      <p:cBhvr>
                                        <p:cTn id="102" dur="500" fill="hold"/>
                                        <p:tgtEl>
                                          <p:spTgt spid="14351"/>
                                        </p:tgtEl>
                                        <p:attrNameLst>
                                          <p:attrName>ppt_h</p:attrName>
                                        </p:attrNameLst>
                                      </p:cBhvr>
                                      <p:tavLst>
                                        <p:tav tm="0">
                                          <p:val>
                                            <p:fltVal val="0"/>
                                          </p:val>
                                        </p:tav>
                                        <p:tav tm="100000">
                                          <p:val>
                                            <p:strVal val="#ppt_h"/>
                                          </p:val>
                                        </p:tav>
                                      </p:tavLst>
                                    </p:anim>
                                  </p:childTnLst>
                                </p:cTn>
                              </p:par>
                            </p:childTnLst>
                          </p:cTn>
                        </p:par>
                        <p:par>
                          <p:cTn id="103" fill="hold" nodeType="afterGroup">
                            <p:stCondLst>
                              <p:cond delay="500"/>
                            </p:stCondLst>
                            <p:childTnLst>
                              <p:par>
                                <p:cTn id="104" presetID="0" presetClass="path" presetSubtype="0" accel="50000" decel="50000" fill="hold" grpId="1" nodeType="afterEffect">
                                  <p:stCondLst>
                                    <p:cond delay="0"/>
                                  </p:stCondLst>
                                  <p:childTnLst>
                                    <p:animMotion origin="layout" path="M -0.00017 -1.11111E-6 C 0.0026 0.0088 0.01181 0.0382 0.01632 0.05347 C 0.02084 0.06875 0.02847 0.07477 0.02673 0.09213 C 0.025 0.10949 0.0007 0.14931 0.00591 0.15787 C 0.01112 0.16644 0.04635 0.14144 0.05798 0.14398 C 0.06962 0.14653 0.07343 0.16482 0.07535 0.17269 C 0.07726 0.18056 0.06997 0.1831 0.0698 0.19167 C 0.06962 0.20023 0.07396 0.2132 0.07396 0.22361 C 0.07396 0.23403 0.06562 0.24792 0.0698 0.25417 C 0.07396 0.26042 0.09115 0.25695 0.09896 0.26065 C 0.10678 0.26435 0.11546 0.27107 0.11702 0.27639 C 0.11858 0.28171 0.10834 0.27963 0.10869 0.29306 C 0.10903 0.30648 0.11945 0.33588 0.11876 0.35695 C 0.11806 0.37801 0.10539 0.38912 0.10417 0.41945 C 0.10296 0.44977 0.11007 0.51458 0.11164 0.53958 " pathEditMode="fixed" rAng="0" ptsTypes="aaaaaaaaaaaaaaa">
                                      <p:cBhvr>
                                        <p:cTn id="105" dur="2000" fill="hold"/>
                                        <p:tgtEl>
                                          <p:spTgt spid="14351"/>
                                        </p:tgtEl>
                                        <p:attrNameLst>
                                          <p:attrName>ppt_x</p:attrName>
                                          <p:attrName>ppt_y</p:attrName>
                                        </p:attrNameLst>
                                      </p:cBhvr>
                                      <p:rCtr x="5972" y="26968"/>
                                    </p:animMotion>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4353"/>
                                        </p:tgtEl>
                                        <p:attrNameLst>
                                          <p:attrName>style.visibility</p:attrName>
                                        </p:attrNameLst>
                                      </p:cBhvr>
                                      <p:to>
                                        <p:strVal val="visible"/>
                                      </p:to>
                                    </p:set>
                                    <p:animEffect transition="in" filter="wipe(left)">
                                      <p:cBhvr>
                                        <p:cTn id="110" dur="500"/>
                                        <p:tgtEl>
                                          <p:spTgt spid="14353"/>
                                        </p:tgtEl>
                                      </p:cBhvr>
                                    </p:animEffect>
                                  </p:childTnLst>
                                </p:cTn>
                              </p:par>
                            </p:childTnLst>
                          </p:cTn>
                        </p:par>
                        <p:par>
                          <p:cTn id="111" fill="hold" nodeType="afterGroup">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14352"/>
                                        </p:tgtEl>
                                        <p:attrNameLst>
                                          <p:attrName>style.visibility</p:attrName>
                                        </p:attrNameLst>
                                      </p:cBhvr>
                                      <p:to>
                                        <p:strVal val="visible"/>
                                      </p:to>
                                    </p:set>
                                    <p:animEffect transition="in" filter="wipe(left)">
                                      <p:cBhvr>
                                        <p:cTn id="114" dur="500"/>
                                        <p:tgtEl>
                                          <p:spTgt spid="1435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14348"/>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4349"/>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14350"/>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14351"/>
                                        </p:tgtEl>
                                        <p:attrNameLst>
                                          <p:attrName>style.visibility</p:attrName>
                                        </p:attrNameLst>
                                      </p:cBhvr>
                                      <p:to>
                                        <p:strVal val="hidden"/>
                                      </p:to>
                                    </p:set>
                                  </p:childTnLst>
                                </p:cTn>
                              </p:par>
                            </p:childTnLst>
                          </p:cTn>
                        </p:par>
                        <p:par>
                          <p:cTn id="125" fill="hold" nodeType="afterGroup">
                            <p:stCondLst>
                              <p:cond delay="0"/>
                            </p:stCondLst>
                            <p:childTnLst>
                              <p:par>
                                <p:cTn id="126" presetID="23" presetClass="entr" presetSubtype="16" fill="hold" grpId="0" nodeType="afterEffect">
                                  <p:stCondLst>
                                    <p:cond delay="0"/>
                                  </p:stCondLst>
                                  <p:childTnLst>
                                    <p:set>
                                      <p:cBhvr>
                                        <p:cTn id="127" dur="1" fill="hold">
                                          <p:stCondLst>
                                            <p:cond delay="0"/>
                                          </p:stCondLst>
                                        </p:cTn>
                                        <p:tgtEl>
                                          <p:spTgt spid="14357"/>
                                        </p:tgtEl>
                                        <p:attrNameLst>
                                          <p:attrName>style.visibility</p:attrName>
                                        </p:attrNameLst>
                                      </p:cBhvr>
                                      <p:to>
                                        <p:strVal val="visible"/>
                                      </p:to>
                                    </p:set>
                                    <p:anim calcmode="lin" valueType="num">
                                      <p:cBhvr>
                                        <p:cTn id="128" dur="500" fill="hold"/>
                                        <p:tgtEl>
                                          <p:spTgt spid="14357"/>
                                        </p:tgtEl>
                                        <p:attrNameLst>
                                          <p:attrName>ppt_w</p:attrName>
                                        </p:attrNameLst>
                                      </p:cBhvr>
                                      <p:tavLst>
                                        <p:tav tm="0">
                                          <p:val>
                                            <p:fltVal val="0"/>
                                          </p:val>
                                        </p:tav>
                                        <p:tav tm="100000">
                                          <p:val>
                                            <p:strVal val="#ppt_w"/>
                                          </p:val>
                                        </p:tav>
                                      </p:tavLst>
                                    </p:anim>
                                    <p:anim calcmode="lin" valueType="num">
                                      <p:cBhvr>
                                        <p:cTn id="129" dur="500" fill="hold"/>
                                        <p:tgtEl>
                                          <p:spTgt spid="14357"/>
                                        </p:tgtEl>
                                        <p:attrNameLst>
                                          <p:attrName>ppt_h</p:attrName>
                                        </p:attrNameLst>
                                      </p:cBhvr>
                                      <p:tavLst>
                                        <p:tav tm="0">
                                          <p:val>
                                            <p:fltVal val="0"/>
                                          </p:val>
                                        </p:tav>
                                        <p:tav tm="100000">
                                          <p:val>
                                            <p:strVal val="#ppt_h"/>
                                          </p:val>
                                        </p:tav>
                                      </p:tavLst>
                                    </p:anim>
                                  </p:childTnLst>
                                </p:cTn>
                              </p:par>
                              <p:par>
                                <p:cTn id="130" presetID="23" presetClass="entr" presetSubtype="16" fill="hold" grpId="0" nodeType="withEffect">
                                  <p:stCondLst>
                                    <p:cond delay="0"/>
                                  </p:stCondLst>
                                  <p:childTnLst>
                                    <p:set>
                                      <p:cBhvr>
                                        <p:cTn id="131" dur="1" fill="hold">
                                          <p:stCondLst>
                                            <p:cond delay="0"/>
                                          </p:stCondLst>
                                        </p:cTn>
                                        <p:tgtEl>
                                          <p:spTgt spid="14354"/>
                                        </p:tgtEl>
                                        <p:attrNameLst>
                                          <p:attrName>style.visibility</p:attrName>
                                        </p:attrNameLst>
                                      </p:cBhvr>
                                      <p:to>
                                        <p:strVal val="visible"/>
                                      </p:to>
                                    </p:set>
                                    <p:anim calcmode="lin" valueType="num">
                                      <p:cBhvr>
                                        <p:cTn id="132" dur="500" fill="hold"/>
                                        <p:tgtEl>
                                          <p:spTgt spid="14354"/>
                                        </p:tgtEl>
                                        <p:attrNameLst>
                                          <p:attrName>ppt_w</p:attrName>
                                        </p:attrNameLst>
                                      </p:cBhvr>
                                      <p:tavLst>
                                        <p:tav tm="0">
                                          <p:val>
                                            <p:fltVal val="0"/>
                                          </p:val>
                                        </p:tav>
                                        <p:tav tm="100000">
                                          <p:val>
                                            <p:strVal val="#ppt_w"/>
                                          </p:val>
                                        </p:tav>
                                      </p:tavLst>
                                    </p:anim>
                                    <p:anim calcmode="lin" valueType="num">
                                      <p:cBhvr>
                                        <p:cTn id="133" dur="500" fill="hold"/>
                                        <p:tgtEl>
                                          <p:spTgt spid="14354"/>
                                        </p:tgtEl>
                                        <p:attrNameLst>
                                          <p:attrName>ppt_h</p:attrName>
                                        </p:attrNameLst>
                                      </p:cBhvr>
                                      <p:tavLst>
                                        <p:tav tm="0">
                                          <p:val>
                                            <p:fltVal val="0"/>
                                          </p:val>
                                        </p:tav>
                                        <p:tav tm="100000">
                                          <p:val>
                                            <p:strVal val="#ppt_h"/>
                                          </p:val>
                                        </p:tav>
                                      </p:tavLst>
                                    </p:anim>
                                  </p:childTnLst>
                                </p:cTn>
                              </p:par>
                              <p:par>
                                <p:cTn id="134" presetID="23" presetClass="entr" presetSubtype="16" fill="hold" grpId="0" nodeType="withEffect">
                                  <p:stCondLst>
                                    <p:cond delay="0"/>
                                  </p:stCondLst>
                                  <p:childTnLst>
                                    <p:set>
                                      <p:cBhvr>
                                        <p:cTn id="135" dur="1" fill="hold">
                                          <p:stCondLst>
                                            <p:cond delay="0"/>
                                          </p:stCondLst>
                                        </p:cTn>
                                        <p:tgtEl>
                                          <p:spTgt spid="14355"/>
                                        </p:tgtEl>
                                        <p:attrNameLst>
                                          <p:attrName>style.visibility</p:attrName>
                                        </p:attrNameLst>
                                      </p:cBhvr>
                                      <p:to>
                                        <p:strVal val="visible"/>
                                      </p:to>
                                    </p:set>
                                    <p:anim calcmode="lin" valueType="num">
                                      <p:cBhvr>
                                        <p:cTn id="136" dur="500" fill="hold"/>
                                        <p:tgtEl>
                                          <p:spTgt spid="14355"/>
                                        </p:tgtEl>
                                        <p:attrNameLst>
                                          <p:attrName>ppt_w</p:attrName>
                                        </p:attrNameLst>
                                      </p:cBhvr>
                                      <p:tavLst>
                                        <p:tav tm="0">
                                          <p:val>
                                            <p:fltVal val="0"/>
                                          </p:val>
                                        </p:tav>
                                        <p:tav tm="100000">
                                          <p:val>
                                            <p:strVal val="#ppt_w"/>
                                          </p:val>
                                        </p:tav>
                                      </p:tavLst>
                                    </p:anim>
                                    <p:anim calcmode="lin" valueType="num">
                                      <p:cBhvr>
                                        <p:cTn id="137" dur="500" fill="hold"/>
                                        <p:tgtEl>
                                          <p:spTgt spid="14355"/>
                                        </p:tgtEl>
                                        <p:attrNameLst>
                                          <p:attrName>ppt_h</p:attrName>
                                        </p:attrNameLst>
                                      </p:cBhvr>
                                      <p:tavLst>
                                        <p:tav tm="0">
                                          <p:val>
                                            <p:fltVal val="0"/>
                                          </p:val>
                                        </p:tav>
                                        <p:tav tm="100000">
                                          <p:val>
                                            <p:strVal val="#ppt_h"/>
                                          </p:val>
                                        </p:tav>
                                      </p:tavLst>
                                    </p:anim>
                                  </p:childTnLst>
                                </p:cTn>
                              </p:par>
                              <p:par>
                                <p:cTn id="138" presetID="23" presetClass="entr" presetSubtype="16" fill="hold" grpId="0" nodeType="withEffect">
                                  <p:stCondLst>
                                    <p:cond delay="0"/>
                                  </p:stCondLst>
                                  <p:childTnLst>
                                    <p:set>
                                      <p:cBhvr>
                                        <p:cTn id="139" dur="1" fill="hold">
                                          <p:stCondLst>
                                            <p:cond delay="0"/>
                                          </p:stCondLst>
                                        </p:cTn>
                                        <p:tgtEl>
                                          <p:spTgt spid="14356"/>
                                        </p:tgtEl>
                                        <p:attrNameLst>
                                          <p:attrName>style.visibility</p:attrName>
                                        </p:attrNameLst>
                                      </p:cBhvr>
                                      <p:to>
                                        <p:strVal val="visible"/>
                                      </p:to>
                                    </p:set>
                                    <p:anim calcmode="lin" valueType="num">
                                      <p:cBhvr>
                                        <p:cTn id="140" dur="500" fill="hold"/>
                                        <p:tgtEl>
                                          <p:spTgt spid="14356"/>
                                        </p:tgtEl>
                                        <p:attrNameLst>
                                          <p:attrName>ppt_w</p:attrName>
                                        </p:attrNameLst>
                                      </p:cBhvr>
                                      <p:tavLst>
                                        <p:tav tm="0">
                                          <p:val>
                                            <p:fltVal val="0"/>
                                          </p:val>
                                        </p:tav>
                                        <p:tav tm="100000">
                                          <p:val>
                                            <p:strVal val="#ppt_w"/>
                                          </p:val>
                                        </p:tav>
                                      </p:tavLst>
                                    </p:anim>
                                    <p:anim calcmode="lin" valueType="num">
                                      <p:cBhvr>
                                        <p:cTn id="141" dur="500" fill="hold"/>
                                        <p:tgtEl>
                                          <p:spTgt spid="14356"/>
                                        </p:tgtEl>
                                        <p:attrNameLst>
                                          <p:attrName>ppt_h</p:attrName>
                                        </p:attrNameLst>
                                      </p:cBhvr>
                                      <p:tavLst>
                                        <p:tav tm="0">
                                          <p:val>
                                            <p:fltVal val="0"/>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0" presetClass="path" presetSubtype="0" accel="50000" decel="50000" fill="hold" grpId="1" nodeType="clickEffect">
                                  <p:stCondLst>
                                    <p:cond delay="0"/>
                                  </p:stCondLst>
                                  <p:childTnLst>
                                    <p:animMotion origin="layout" path="M -0.00122 2.96296E-6 C 0.00122 0.00532 0.00816 0.0243 0.01354 0.03171 C 0.01892 0.03912 0.02361 0.03865 0.03142 0.04444 C 0.03924 0.05023 0.06111 0.05254 0.06007 0.06643 C 0.05903 0.08032 0.02292 0.11134 0.025 0.12754 C 0.02708 0.14375 0.06753 0.15486 0.07292 0.16435 C 0.0783 0.17384 0.05729 0.17523 0.05747 0.18495 C 0.05764 0.19444 0.07413 0.2125 0.07431 0.22268 C 0.07448 0.23287 0.0559 0.23912 0.05868 0.24514 C 0.06146 0.25046 0.08229 0.25231 0.09115 0.25694 C 0.10017 0.26134 0.11163 0.2669 0.11215 0.27222 C 0.1125 0.27754 0.09514 0.27453 0.09375 0.28773 C 0.09236 0.30092 0.10521 0.32986 0.10417 0.35115 C 0.10313 0.37245 0.08906 0.38518 0.0875 0.41504 C 0.08594 0.4449 0.09323 0.50625 0.09479 0.53032 " pathEditMode="fixed" rAng="0" ptsTypes="aaaaaaaaaaaaaaa">
                                      <p:cBhvr>
                                        <p:cTn id="145" dur="2000" fill="hold"/>
                                        <p:tgtEl>
                                          <p:spTgt spid="14357"/>
                                        </p:tgtEl>
                                        <p:attrNameLst>
                                          <p:attrName>ppt_x</p:attrName>
                                          <p:attrName>ppt_y</p:attrName>
                                        </p:attrNameLst>
                                      </p:cBhvr>
                                      <p:rCtr x="5677" y="26505"/>
                                    </p:animMotion>
                                  </p:childTnLst>
                                </p:cTn>
                              </p:par>
                              <p:par>
                                <p:cTn id="146" presetID="0" presetClass="path" presetSubtype="0" accel="50000" decel="50000" fill="hold" grpId="1" nodeType="withEffect">
                                  <p:stCondLst>
                                    <p:cond delay="0"/>
                                  </p:stCondLst>
                                  <p:childTnLst>
                                    <p:animMotion origin="layout" path="M -5.55556E-7 7.40741E-7 C 0.01007 0.07731 0.02031 0.15463 0.02083 0.19236 C 0.02135 0.23009 0.00278 0.21505 0.00278 0.22639 C 0.00278 0.2375 0.02448 0.25301 0.02083 0.26018 C 0.01719 0.26759 -0.01042 0.26481 -0.01944 0.26968 C -0.02847 0.27454 -0.03333 0.28194 -0.03333 0.29051 C -0.03333 0.29884 -0.01805 0.30903 -0.01944 0.3206 C -0.02083 0.33218 -0.04115 0.33218 -0.04167 0.36018 C -0.04219 0.38796 -0.025 0.46319 -0.02222 0.48843 C -0.01944 0.51366 -0.02378 0.50555 -0.025 0.51111 C -0.02621 0.5169 -0.0283 0.51782 -0.02917 0.52245 C -0.03003 0.52731 -0.02986 0.53495 -0.03055 0.53958 " pathEditMode="relative" rAng="0" ptsTypes="aaaaaaaaaaaA">
                                      <p:cBhvr>
                                        <p:cTn id="147" dur="2000" fill="hold"/>
                                        <p:tgtEl>
                                          <p:spTgt spid="14354"/>
                                        </p:tgtEl>
                                        <p:attrNameLst>
                                          <p:attrName>ppt_x</p:attrName>
                                          <p:attrName>ppt_y</p:attrName>
                                        </p:attrNameLst>
                                      </p:cBhvr>
                                      <p:rCtr x="-885" y="26968"/>
                                    </p:animMotion>
                                  </p:childTnLst>
                                </p:cTn>
                              </p:par>
                              <p:par>
                                <p:cTn id="148" presetID="0" presetClass="path" presetSubtype="0" accel="50000" decel="50000" fill="hold" grpId="1" nodeType="withEffect">
                                  <p:stCondLst>
                                    <p:cond delay="0"/>
                                  </p:stCondLst>
                                  <p:childTnLst>
                                    <p:animMotion origin="layout" path="M 4.44444E-6 7.40741E-7 C -0.00539 0.05509 -0.01059 0.11042 -0.00973 0.14398 C -0.00886 0.17755 0.00607 0.18634 0.00555 0.20208 C 0.00503 0.21759 -0.01233 0.22407 -0.0125 0.23727 C -0.01268 0.25023 0.00677 0.26435 0.00416 0.28102 C 0.00156 0.29768 -0.02622 0.31296 -0.02778 0.33727 C -0.02934 0.3618 -0.00608 0.40231 -0.00556 0.42708 C -0.00504 0.45162 -0.0224 0.4662 -0.025 0.48495 C -0.02761 0.5037 -0.02431 0.52153 -0.02084 0.53958 " pathEditMode="relative" rAng="0" ptsTypes="aaaaaaaaA">
                                      <p:cBhvr>
                                        <p:cTn id="149" dur="2000" fill="hold"/>
                                        <p:tgtEl>
                                          <p:spTgt spid="14355"/>
                                        </p:tgtEl>
                                        <p:attrNameLst>
                                          <p:attrName>ppt_x</p:attrName>
                                          <p:attrName>ppt_y</p:attrName>
                                        </p:attrNameLst>
                                      </p:cBhvr>
                                      <p:rCtr x="-1128" y="26968"/>
                                    </p:animMotion>
                                  </p:childTnLst>
                                </p:cTn>
                              </p:par>
                              <p:par>
                                <p:cTn id="150" presetID="0" presetClass="path" presetSubtype="0" accel="50000" decel="50000" fill="hold" grpId="1" nodeType="withEffect">
                                  <p:stCondLst>
                                    <p:cond delay="0"/>
                                  </p:stCondLst>
                                  <p:childTnLst>
                                    <p:animMotion origin="layout" path="M 1.66667E-6 3.33333E-6 C 0.02535 0.05764 0.05069 0.11574 0.05694 0.14352 C 0.06319 0.17152 0.03732 0.15555 0.0375 0.16666 C 0.03767 0.17731 0.0618 0.19977 0.05833 0.20856 C 0.05486 0.21759 0.01996 0.21389 0.01667 0.22106 C 0.01337 0.22824 0.03229 0.25 0.03889 0.25254 C 0.04548 0.25532 0.05087 0.23449 0.05694 0.2368 C 0.06302 0.23935 0.07448 0.25879 0.075 0.26643 C 0.07552 0.27477 0.05955 0.27916 0.05972 0.28426 C 0.05989 0.28935 0.08125 0.2868 0.07639 0.29652 C 0.07153 0.30648 0.03351 0.32569 0.03055 0.34398 C 0.0276 0.36203 0.05781 0.38819 0.05833 0.40555 C 0.05885 0.42291 0.03316 0.43333 0.03333 0.44768 C 0.03351 0.46203 0.05816 0.48194 0.05972 0.49166 C 0.06128 0.50139 0.04548 0.49745 0.04305 0.50555 C 0.04062 0.51365 0.04496 0.53287 0.04548 0.54004 " pathEditMode="relative" rAng="0" ptsTypes="aaaaaaaaaaaaaaaa">
                                      <p:cBhvr>
                                        <p:cTn id="151" dur="2000" fill="hold"/>
                                        <p:tgtEl>
                                          <p:spTgt spid="14356"/>
                                        </p:tgtEl>
                                        <p:attrNameLst>
                                          <p:attrName>ppt_x</p:attrName>
                                          <p:attrName>ppt_y</p:attrName>
                                        </p:attrNameLst>
                                      </p:cBhvr>
                                      <p:rCtr x="4062" y="26991"/>
                                    </p:animMotion>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xit" presetSubtype="0" fill="hold" grpId="2" nodeType="clickEffect">
                                  <p:stCondLst>
                                    <p:cond delay="0"/>
                                  </p:stCondLst>
                                  <p:childTnLst>
                                    <p:set>
                                      <p:cBhvr>
                                        <p:cTn id="155" dur="1" fill="hold">
                                          <p:stCondLst>
                                            <p:cond delay="0"/>
                                          </p:stCondLst>
                                        </p:cTn>
                                        <p:tgtEl>
                                          <p:spTgt spid="14354"/>
                                        </p:tgtEl>
                                        <p:attrNameLst>
                                          <p:attrName>style.visibility</p:attrName>
                                        </p:attrNameLst>
                                      </p:cBhvr>
                                      <p:to>
                                        <p:strVal val="hidden"/>
                                      </p:to>
                                    </p:set>
                                  </p:childTnLst>
                                </p:cTn>
                              </p:par>
                              <p:par>
                                <p:cTn id="156" presetID="1" presetClass="exit" presetSubtype="0" fill="hold" grpId="2" nodeType="withEffect">
                                  <p:stCondLst>
                                    <p:cond delay="0"/>
                                  </p:stCondLst>
                                  <p:childTnLst>
                                    <p:set>
                                      <p:cBhvr>
                                        <p:cTn id="157" dur="1" fill="hold">
                                          <p:stCondLst>
                                            <p:cond delay="0"/>
                                          </p:stCondLst>
                                        </p:cTn>
                                        <p:tgtEl>
                                          <p:spTgt spid="14355"/>
                                        </p:tgtEl>
                                        <p:attrNameLst>
                                          <p:attrName>style.visibility</p:attrName>
                                        </p:attrNameLst>
                                      </p:cBhvr>
                                      <p:to>
                                        <p:strVal val="hidden"/>
                                      </p:to>
                                    </p:set>
                                  </p:childTnLst>
                                </p:cTn>
                              </p:par>
                              <p:par>
                                <p:cTn id="158" presetID="1" presetClass="exit" presetSubtype="0" fill="hold" grpId="2" nodeType="withEffect">
                                  <p:stCondLst>
                                    <p:cond delay="0"/>
                                  </p:stCondLst>
                                  <p:childTnLst>
                                    <p:set>
                                      <p:cBhvr>
                                        <p:cTn id="159" dur="1" fill="hold">
                                          <p:stCondLst>
                                            <p:cond delay="0"/>
                                          </p:stCondLst>
                                        </p:cTn>
                                        <p:tgtEl>
                                          <p:spTgt spid="14356"/>
                                        </p:tgtEl>
                                        <p:attrNameLst>
                                          <p:attrName>style.visibility</p:attrName>
                                        </p:attrNameLst>
                                      </p:cBhvr>
                                      <p:to>
                                        <p:strVal val="hidden"/>
                                      </p:to>
                                    </p:set>
                                  </p:childTnLst>
                                </p:cTn>
                              </p:par>
                              <p:par>
                                <p:cTn id="160" presetID="1" presetClass="exit" presetSubtype="0" fill="hold" grpId="2" nodeType="withEffect">
                                  <p:stCondLst>
                                    <p:cond delay="0"/>
                                  </p:stCondLst>
                                  <p:childTnLst>
                                    <p:set>
                                      <p:cBhvr>
                                        <p:cTn id="161" dur="1" fill="hold">
                                          <p:stCondLst>
                                            <p:cond delay="0"/>
                                          </p:stCondLst>
                                        </p:cTn>
                                        <p:tgtEl>
                                          <p:spTgt spid="14357"/>
                                        </p:tgtEl>
                                        <p:attrNameLst>
                                          <p:attrName>style.visibility</p:attrName>
                                        </p:attrNameLst>
                                      </p:cBhvr>
                                      <p:to>
                                        <p:strVal val="hidden"/>
                                      </p:to>
                                    </p:set>
                                  </p:childTnLst>
                                </p:cTn>
                              </p:par>
                            </p:childTnLst>
                          </p:cTn>
                        </p:par>
                        <p:par>
                          <p:cTn id="162" fill="hold" nodeType="afterGroup">
                            <p:stCondLst>
                              <p:cond delay="0"/>
                            </p:stCondLst>
                            <p:childTnLst>
                              <p:par>
                                <p:cTn id="163" presetID="23" presetClass="entr" presetSubtype="16" fill="hold" grpId="0" nodeType="afterEffect">
                                  <p:stCondLst>
                                    <p:cond delay="0"/>
                                  </p:stCondLst>
                                  <p:childTnLst>
                                    <p:set>
                                      <p:cBhvr>
                                        <p:cTn id="164" dur="1" fill="hold">
                                          <p:stCondLst>
                                            <p:cond delay="0"/>
                                          </p:stCondLst>
                                        </p:cTn>
                                        <p:tgtEl>
                                          <p:spTgt spid="14358"/>
                                        </p:tgtEl>
                                        <p:attrNameLst>
                                          <p:attrName>style.visibility</p:attrName>
                                        </p:attrNameLst>
                                      </p:cBhvr>
                                      <p:to>
                                        <p:strVal val="visible"/>
                                      </p:to>
                                    </p:set>
                                    <p:anim calcmode="lin" valueType="num">
                                      <p:cBhvr>
                                        <p:cTn id="165" dur="500" fill="hold"/>
                                        <p:tgtEl>
                                          <p:spTgt spid="14358"/>
                                        </p:tgtEl>
                                        <p:attrNameLst>
                                          <p:attrName>ppt_w</p:attrName>
                                        </p:attrNameLst>
                                      </p:cBhvr>
                                      <p:tavLst>
                                        <p:tav tm="0">
                                          <p:val>
                                            <p:fltVal val="0"/>
                                          </p:val>
                                        </p:tav>
                                        <p:tav tm="100000">
                                          <p:val>
                                            <p:strVal val="#ppt_w"/>
                                          </p:val>
                                        </p:tav>
                                      </p:tavLst>
                                    </p:anim>
                                    <p:anim calcmode="lin" valueType="num">
                                      <p:cBhvr>
                                        <p:cTn id="166" dur="500" fill="hold"/>
                                        <p:tgtEl>
                                          <p:spTgt spid="14358"/>
                                        </p:tgtEl>
                                        <p:attrNameLst>
                                          <p:attrName>ppt_h</p:attrName>
                                        </p:attrNameLst>
                                      </p:cBhvr>
                                      <p:tavLst>
                                        <p:tav tm="0">
                                          <p:val>
                                            <p:fltVal val="0"/>
                                          </p:val>
                                        </p:tav>
                                        <p:tav tm="100000">
                                          <p:val>
                                            <p:strVal val="#ppt_h"/>
                                          </p:val>
                                        </p:tav>
                                      </p:tavLst>
                                    </p:anim>
                                  </p:childTnLst>
                                </p:cTn>
                              </p:par>
                              <p:par>
                                <p:cTn id="167" presetID="23" presetClass="entr" presetSubtype="16" fill="hold" grpId="0" nodeType="withEffect">
                                  <p:stCondLst>
                                    <p:cond delay="0"/>
                                  </p:stCondLst>
                                  <p:childTnLst>
                                    <p:set>
                                      <p:cBhvr>
                                        <p:cTn id="168" dur="1" fill="hold">
                                          <p:stCondLst>
                                            <p:cond delay="0"/>
                                          </p:stCondLst>
                                        </p:cTn>
                                        <p:tgtEl>
                                          <p:spTgt spid="14359"/>
                                        </p:tgtEl>
                                        <p:attrNameLst>
                                          <p:attrName>style.visibility</p:attrName>
                                        </p:attrNameLst>
                                      </p:cBhvr>
                                      <p:to>
                                        <p:strVal val="visible"/>
                                      </p:to>
                                    </p:set>
                                    <p:anim calcmode="lin" valueType="num">
                                      <p:cBhvr>
                                        <p:cTn id="169" dur="500" fill="hold"/>
                                        <p:tgtEl>
                                          <p:spTgt spid="14359"/>
                                        </p:tgtEl>
                                        <p:attrNameLst>
                                          <p:attrName>ppt_w</p:attrName>
                                        </p:attrNameLst>
                                      </p:cBhvr>
                                      <p:tavLst>
                                        <p:tav tm="0">
                                          <p:val>
                                            <p:fltVal val="0"/>
                                          </p:val>
                                        </p:tav>
                                        <p:tav tm="100000">
                                          <p:val>
                                            <p:strVal val="#ppt_w"/>
                                          </p:val>
                                        </p:tav>
                                      </p:tavLst>
                                    </p:anim>
                                    <p:anim calcmode="lin" valueType="num">
                                      <p:cBhvr>
                                        <p:cTn id="170" dur="500" fill="hold"/>
                                        <p:tgtEl>
                                          <p:spTgt spid="14359"/>
                                        </p:tgtEl>
                                        <p:attrNameLst>
                                          <p:attrName>ppt_h</p:attrName>
                                        </p:attrNameLst>
                                      </p:cBhvr>
                                      <p:tavLst>
                                        <p:tav tm="0">
                                          <p:val>
                                            <p:fltVal val="0"/>
                                          </p:val>
                                        </p:tav>
                                        <p:tav tm="100000">
                                          <p:val>
                                            <p:strVal val="#ppt_h"/>
                                          </p:val>
                                        </p:tav>
                                      </p:tavLst>
                                    </p:anim>
                                  </p:childTnLst>
                                </p:cTn>
                              </p:par>
                              <p:par>
                                <p:cTn id="171" presetID="23" presetClass="entr" presetSubtype="16" fill="hold" grpId="0" nodeType="withEffect">
                                  <p:stCondLst>
                                    <p:cond delay="0"/>
                                  </p:stCondLst>
                                  <p:childTnLst>
                                    <p:set>
                                      <p:cBhvr>
                                        <p:cTn id="172" dur="1" fill="hold">
                                          <p:stCondLst>
                                            <p:cond delay="0"/>
                                          </p:stCondLst>
                                        </p:cTn>
                                        <p:tgtEl>
                                          <p:spTgt spid="14360"/>
                                        </p:tgtEl>
                                        <p:attrNameLst>
                                          <p:attrName>style.visibility</p:attrName>
                                        </p:attrNameLst>
                                      </p:cBhvr>
                                      <p:to>
                                        <p:strVal val="visible"/>
                                      </p:to>
                                    </p:set>
                                    <p:anim calcmode="lin" valueType="num">
                                      <p:cBhvr>
                                        <p:cTn id="173" dur="500" fill="hold"/>
                                        <p:tgtEl>
                                          <p:spTgt spid="14360"/>
                                        </p:tgtEl>
                                        <p:attrNameLst>
                                          <p:attrName>ppt_w</p:attrName>
                                        </p:attrNameLst>
                                      </p:cBhvr>
                                      <p:tavLst>
                                        <p:tav tm="0">
                                          <p:val>
                                            <p:fltVal val="0"/>
                                          </p:val>
                                        </p:tav>
                                        <p:tav tm="100000">
                                          <p:val>
                                            <p:strVal val="#ppt_w"/>
                                          </p:val>
                                        </p:tav>
                                      </p:tavLst>
                                    </p:anim>
                                    <p:anim calcmode="lin" valueType="num">
                                      <p:cBhvr>
                                        <p:cTn id="174" dur="500" fill="hold"/>
                                        <p:tgtEl>
                                          <p:spTgt spid="14360"/>
                                        </p:tgtEl>
                                        <p:attrNameLst>
                                          <p:attrName>ppt_h</p:attrName>
                                        </p:attrNameLst>
                                      </p:cBhvr>
                                      <p:tavLst>
                                        <p:tav tm="0">
                                          <p:val>
                                            <p:fltVal val="0"/>
                                          </p:val>
                                        </p:tav>
                                        <p:tav tm="100000">
                                          <p:val>
                                            <p:strVal val="#ppt_h"/>
                                          </p:val>
                                        </p:tav>
                                      </p:tavLst>
                                    </p:anim>
                                  </p:childTnLst>
                                </p:cTn>
                              </p:par>
                              <p:par>
                                <p:cTn id="175" presetID="23" presetClass="entr" presetSubtype="16" fill="hold" grpId="0" nodeType="withEffect">
                                  <p:stCondLst>
                                    <p:cond delay="0"/>
                                  </p:stCondLst>
                                  <p:childTnLst>
                                    <p:set>
                                      <p:cBhvr>
                                        <p:cTn id="176" dur="1" fill="hold">
                                          <p:stCondLst>
                                            <p:cond delay="0"/>
                                          </p:stCondLst>
                                        </p:cTn>
                                        <p:tgtEl>
                                          <p:spTgt spid="14361"/>
                                        </p:tgtEl>
                                        <p:attrNameLst>
                                          <p:attrName>style.visibility</p:attrName>
                                        </p:attrNameLst>
                                      </p:cBhvr>
                                      <p:to>
                                        <p:strVal val="visible"/>
                                      </p:to>
                                    </p:set>
                                    <p:anim calcmode="lin" valueType="num">
                                      <p:cBhvr>
                                        <p:cTn id="177" dur="500" fill="hold"/>
                                        <p:tgtEl>
                                          <p:spTgt spid="14361"/>
                                        </p:tgtEl>
                                        <p:attrNameLst>
                                          <p:attrName>ppt_w</p:attrName>
                                        </p:attrNameLst>
                                      </p:cBhvr>
                                      <p:tavLst>
                                        <p:tav tm="0">
                                          <p:val>
                                            <p:fltVal val="0"/>
                                          </p:val>
                                        </p:tav>
                                        <p:tav tm="100000">
                                          <p:val>
                                            <p:strVal val="#ppt_w"/>
                                          </p:val>
                                        </p:tav>
                                      </p:tavLst>
                                    </p:anim>
                                    <p:anim calcmode="lin" valueType="num">
                                      <p:cBhvr>
                                        <p:cTn id="178" dur="500" fill="hold"/>
                                        <p:tgtEl>
                                          <p:spTgt spid="14361"/>
                                        </p:tgtEl>
                                        <p:attrNameLst>
                                          <p:attrName>ppt_h</p:attrName>
                                        </p:attrNameLst>
                                      </p:cBhvr>
                                      <p:tavLst>
                                        <p:tav tm="0">
                                          <p:val>
                                            <p:fltVal val="0"/>
                                          </p:val>
                                        </p:tav>
                                        <p:tav tm="100000">
                                          <p:val>
                                            <p:strVal val="#ppt_h"/>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0" presetClass="path" presetSubtype="0" accel="50000" decel="50000" fill="hold" grpId="1" nodeType="clickEffect">
                                  <p:stCondLst>
                                    <p:cond delay="0"/>
                                  </p:stCondLst>
                                  <p:childTnLst>
                                    <p:animMotion origin="layout" path="M 1.94444E-6 -3.33333E-6 C -0.00104 0.03125 -0.00365 0.15162 -0.00747 0.18889 C -0.01129 0.22593 -0.02257 0.21181 -0.02257 0.22315 C -0.02257 0.23426 -0.00261 0.25463 -0.00747 0.25718 C -0.01215 0.25973 -0.0434 0.2338 -0.05104 0.23889 C -0.05851 0.24398 -0.05764 0.275 -0.05261 0.28797 C -0.04757 0.30093 -0.01979 0.30556 -0.02084 0.31736 C -0.02205 0.32894 -0.05573 0.3301 -0.05955 0.35811 C -0.0632 0.38635 -0.04566 0.46204 -0.0434 0.4875 C -0.04097 0.51297 -0.04462 0.50278 -0.04566 0.51042 C -0.0467 0.51806 -0.04861 0.52986 -0.04983 0.53334 C -0.05104 0.53681 -0.05226 0.53218 -0.05295 0.53195 " pathEditMode="relative" rAng="0" ptsTypes="aaaaaaaaaaaa">
                                      <p:cBhvr>
                                        <p:cTn id="182" dur="2000" fill="hold"/>
                                        <p:tgtEl>
                                          <p:spTgt spid="14358"/>
                                        </p:tgtEl>
                                        <p:attrNameLst>
                                          <p:attrName>ppt_x</p:attrName>
                                          <p:attrName>ppt_y</p:attrName>
                                        </p:attrNameLst>
                                      </p:cBhvr>
                                      <p:rCtr x="-3160" y="26829"/>
                                    </p:animMotion>
                                  </p:childTnLst>
                                </p:cTn>
                              </p:par>
                              <p:par>
                                <p:cTn id="183" presetID="0" presetClass="path" presetSubtype="0" accel="50000" decel="50000" fill="hold" grpId="1" nodeType="withEffect">
                                  <p:stCondLst>
                                    <p:cond delay="0"/>
                                  </p:stCondLst>
                                  <p:childTnLst>
                                    <p:animMotion origin="layout" path="M 3.05556E-6 1.85185E-6 C 0.00659 0.02106 0.03889 0.09375 0.03941 0.12778 C 0.03993 0.1618 0.0059 0.18611 0.00277 0.20393 C -0.00035 0.22176 0.02396 0.22731 0.02083 0.23449 C 0.01771 0.24166 -0.01025 0.24375 -0.0158 0.24768 C -0.02136 0.25162 -0.0132 0.25602 -0.01268 0.25879 C -0.01216 0.26157 -0.00834 0.25301 -0.01268 0.26435 C -0.01702 0.27569 -0.03663 0.30555 -0.03872 0.32685 C -0.0408 0.34815 -0.02518 0.37014 -0.02518 0.39213 C -0.02518 0.41412 -0.03802 0.44444 -0.03872 0.45879 C -0.03941 0.47315 -0.02952 0.47477 -0.02934 0.47824 C -0.02917 0.48171 -0.03594 0.4794 -0.03768 0.47963 " pathEditMode="relative" rAng="0" ptsTypes="aaaaaaaaaaaa">
                                      <p:cBhvr>
                                        <p:cTn id="184" dur="2000" fill="hold"/>
                                        <p:tgtEl>
                                          <p:spTgt spid="14359"/>
                                        </p:tgtEl>
                                        <p:attrNameLst>
                                          <p:attrName>ppt_x</p:attrName>
                                          <p:attrName>ppt_y</p:attrName>
                                        </p:attrNameLst>
                                      </p:cBhvr>
                                      <p:rCtr x="-52" y="24074"/>
                                    </p:animMotion>
                                  </p:childTnLst>
                                </p:cTn>
                              </p:par>
                              <p:par>
                                <p:cTn id="185" presetID="0" presetClass="path" presetSubtype="0" accel="50000" decel="50000" fill="hold" grpId="1" nodeType="withEffect">
                                  <p:stCondLst>
                                    <p:cond delay="0"/>
                                  </p:stCondLst>
                                  <p:childTnLst>
                                    <p:animMotion origin="layout" path="M 1.66667E-6 1.85185E-6 C 0.02222 0.05092 0.04462 0.10208 0.05017 0.12685 C 0.05573 0.15162 0.02969 0.13727 0.03298 0.14722 C 0.03628 0.15694 0.06857 0.17708 0.06944 0.18541 C 0.07031 0.19398 0.04462 0.19097 0.03889 0.19699 C 0.03298 0.20324 0.03229 0.22083 0.0342 0.22291 C 0.03611 0.225 0.04479 0.20694 0.05017 0.20903 C 0.05555 0.21134 0.06562 0.22847 0.06614 0.23541 C 0.06649 0.24259 0.05243 0.24653 0.0526 0.25092 C 0.05278 0.25555 0.06493 0.25648 0.06736 0.2618 C 0.06979 0.26713 0.0658 0.27245 0.06771 0.28241 C 0.06962 0.29236 0.07917 0.30139 0.07917 0.32129 C 0.07917 0.3412 0.06736 0.38264 0.06771 0.40185 C 0.06805 0.42106 0.08177 0.42801 0.08177 0.43727 C 0.08177 0.44653 0.06927 0.45046 0.06771 0.45741 C 0.06614 0.46435 0.07101 0.475 0.07187 0.47963 " pathEditMode="relative" rAng="0" ptsTypes="aaaaaaaaaaaaaaaa">
                                      <p:cBhvr>
                                        <p:cTn id="186" dur="2000" fill="hold"/>
                                        <p:tgtEl>
                                          <p:spTgt spid="14360"/>
                                        </p:tgtEl>
                                        <p:attrNameLst>
                                          <p:attrName>ppt_x</p:attrName>
                                          <p:attrName>ppt_y</p:attrName>
                                        </p:attrNameLst>
                                      </p:cBhvr>
                                      <p:rCtr x="4080" y="23981"/>
                                    </p:animMotion>
                                  </p:childTnLst>
                                </p:cTn>
                              </p:par>
                              <p:par>
                                <p:cTn id="187" presetID="0" presetClass="path" presetSubtype="0" accel="50000" decel="50000" fill="hold" grpId="1" nodeType="withEffect">
                                  <p:stCondLst>
                                    <p:cond delay="0"/>
                                  </p:stCondLst>
                                  <p:childTnLst>
                                    <p:animMotion origin="layout" path="M -0.0007 3.33333E-6 C 0.00278 0.01157 0.01251 0.05532 0.0198 0.06944 C 0.02708 0.08356 0.03559 0.07592 0.0427 0.08472 C 0.04983 0.09352 0.06267 0.11088 0.06233 0.12222 C 0.06198 0.13356 0.0408 0.13958 0.04027 0.15277 C 0.03976 0.16574 0.05868 0.19143 0.0592 0.20046 C 0.05954 0.20972 0.04879 0.20555 0.04288 0.2074 C 0.03698 0.20972 0.02483 0.20162 0.02413 0.21296 C 0.02343 0.2243 0.03888 0.26227 0.03888 0.275 C 0.03888 0.28773 0.02395 0.28634 0.02413 0.28912 C 0.0243 0.29189 0.03473 0.29027 0.04027 0.29097 C 0.04584 0.29166 0.05157 0.29514 0.05782 0.29259 C 0.06407 0.29027 0.06857 0.26551 0.07796 0.27685 C 0.08733 0.28819 0.10747 0.33148 0.11355 0.36111 C 0.11962 0.39074 0.11528 0.42939 0.11441 0.45416 C 0.11355 0.47893 0.10955 0.49814 0.10834 0.50972 " pathEditMode="relative" rAng="0" ptsTypes="aaaaaaaaaaaaaaaa">
                                      <p:cBhvr>
                                        <p:cTn id="188" dur="2000" fill="hold"/>
                                        <p:tgtEl>
                                          <p:spTgt spid="14361"/>
                                        </p:tgtEl>
                                        <p:attrNameLst>
                                          <p:attrName>ppt_x</p:attrName>
                                          <p:attrName>ppt_y</p:attrName>
                                        </p:attrNameLst>
                                      </p:cBhvr>
                                      <p:rCtr x="6007" y="25486"/>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xit" presetSubtype="0" fill="hold" grpId="2" nodeType="clickEffect">
                                  <p:stCondLst>
                                    <p:cond delay="0"/>
                                  </p:stCondLst>
                                  <p:childTnLst>
                                    <p:set>
                                      <p:cBhvr>
                                        <p:cTn id="192" dur="1" fill="hold">
                                          <p:stCondLst>
                                            <p:cond delay="0"/>
                                          </p:stCondLst>
                                        </p:cTn>
                                        <p:tgtEl>
                                          <p:spTgt spid="14358"/>
                                        </p:tgtEl>
                                        <p:attrNameLst>
                                          <p:attrName>style.visibility</p:attrName>
                                        </p:attrNameLst>
                                      </p:cBhvr>
                                      <p:to>
                                        <p:strVal val="hidden"/>
                                      </p:to>
                                    </p:set>
                                  </p:childTnLst>
                                </p:cTn>
                              </p:par>
                              <p:par>
                                <p:cTn id="193" presetID="1" presetClass="exit" presetSubtype="0" fill="hold" grpId="2" nodeType="withEffect">
                                  <p:stCondLst>
                                    <p:cond delay="0"/>
                                  </p:stCondLst>
                                  <p:childTnLst>
                                    <p:set>
                                      <p:cBhvr>
                                        <p:cTn id="194" dur="1" fill="hold">
                                          <p:stCondLst>
                                            <p:cond delay="0"/>
                                          </p:stCondLst>
                                        </p:cTn>
                                        <p:tgtEl>
                                          <p:spTgt spid="14359"/>
                                        </p:tgtEl>
                                        <p:attrNameLst>
                                          <p:attrName>style.visibility</p:attrName>
                                        </p:attrNameLst>
                                      </p:cBhvr>
                                      <p:to>
                                        <p:strVal val="hidden"/>
                                      </p:to>
                                    </p:set>
                                  </p:childTnLst>
                                </p:cTn>
                              </p:par>
                              <p:par>
                                <p:cTn id="195" presetID="1" presetClass="exit" presetSubtype="0" fill="hold" grpId="2" nodeType="withEffect">
                                  <p:stCondLst>
                                    <p:cond delay="0"/>
                                  </p:stCondLst>
                                  <p:childTnLst>
                                    <p:set>
                                      <p:cBhvr>
                                        <p:cTn id="196" dur="1" fill="hold">
                                          <p:stCondLst>
                                            <p:cond delay="0"/>
                                          </p:stCondLst>
                                        </p:cTn>
                                        <p:tgtEl>
                                          <p:spTgt spid="14360"/>
                                        </p:tgtEl>
                                        <p:attrNameLst>
                                          <p:attrName>style.visibility</p:attrName>
                                        </p:attrNameLst>
                                      </p:cBhvr>
                                      <p:to>
                                        <p:strVal val="hidden"/>
                                      </p:to>
                                    </p:set>
                                  </p:childTnLst>
                                </p:cTn>
                              </p:par>
                              <p:par>
                                <p:cTn id="197" presetID="1" presetClass="exit" presetSubtype="0" fill="hold" grpId="2" nodeType="withEffect">
                                  <p:stCondLst>
                                    <p:cond delay="0"/>
                                  </p:stCondLst>
                                  <p:childTnLst>
                                    <p:set>
                                      <p:cBhvr>
                                        <p:cTn id="198" dur="1" fill="hold">
                                          <p:stCondLst>
                                            <p:cond delay="0"/>
                                          </p:stCondLst>
                                        </p:cTn>
                                        <p:tgtEl>
                                          <p:spTgt spid="14361"/>
                                        </p:tgtEl>
                                        <p:attrNameLst>
                                          <p:attrName>style.visibility</p:attrName>
                                        </p:attrNameLst>
                                      </p:cBhvr>
                                      <p:to>
                                        <p:strVal val="hidden"/>
                                      </p:to>
                                    </p:set>
                                  </p:childTnLst>
                                </p:cTn>
                              </p:par>
                            </p:childTnLst>
                          </p:cTn>
                        </p:par>
                        <p:par>
                          <p:cTn id="199" fill="hold" nodeType="afterGroup">
                            <p:stCondLst>
                              <p:cond delay="0"/>
                            </p:stCondLst>
                            <p:childTnLst>
                              <p:par>
                                <p:cTn id="200" presetID="22" presetClass="entr" presetSubtype="8" fill="hold" nodeType="afterEffect">
                                  <p:stCondLst>
                                    <p:cond delay="0"/>
                                  </p:stCondLst>
                                  <p:childTnLst>
                                    <p:set>
                                      <p:cBhvr>
                                        <p:cTn id="201" dur="1" fill="hold">
                                          <p:stCondLst>
                                            <p:cond delay="0"/>
                                          </p:stCondLst>
                                        </p:cTn>
                                        <p:tgtEl>
                                          <p:spTgt spid="14362"/>
                                        </p:tgtEl>
                                        <p:attrNameLst>
                                          <p:attrName>style.visibility</p:attrName>
                                        </p:attrNameLst>
                                      </p:cBhvr>
                                      <p:to>
                                        <p:strVal val="visible"/>
                                      </p:to>
                                    </p:set>
                                    <p:animEffect transition="in" filter="wipe(left)">
                                      <p:cBhvr>
                                        <p:cTn id="202" dur="500"/>
                                        <p:tgtEl>
                                          <p:spTgt spid="14362"/>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4" fill="hold" nodeType="clickEffect">
                                  <p:stCondLst>
                                    <p:cond delay="0"/>
                                  </p:stCondLst>
                                  <p:childTnLst>
                                    <p:set>
                                      <p:cBhvr>
                                        <p:cTn id="206" dur="1" fill="hold">
                                          <p:stCondLst>
                                            <p:cond delay="0"/>
                                          </p:stCondLst>
                                        </p:cTn>
                                        <p:tgtEl>
                                          <p:spTgt spid="14363"/>
                                        </p:tgtEl>
                                        <p:attrNameLst>
                                          <p:attrName>style.visibility</p:attrName>
                                        </p:attrNameLst>
                                      </p:cBhvr>
                                      <p:to>
                                        <p:strVal val="visible"/>
                                      </p:to>
                                    </p:set>
                                    <p:animEffect transition="in" filter="wipe(down)">
                                      <p:cBhvr>
                                        <p:cTn id="207" dur="500"/>
                                        <p:tgtEl>
                                          <p:spTgt spid="14363"/>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14366"/>
                                        </p:tgtEl>
                                        <p:attrNameLst>
                                          <p:attrName>style.visibility</p:attrName>
                                        </p:attrNameLst>
                                      </p:cBhvr>
                                      <p:to>
                                        <p:strVal val="visible"/>
                                      </p:to>
                                    </p:set>
                                    <p:animEffect transition="in" filter="wipe(left)">
                                      <p:cBhvr>
                                        <p:cTn id="212" dur="500"/>
                                        <p:tgtEl>
                                          <p:spTgt spid="14366"/>
                                        </p:tgtEl>
                                      </p:cBhvr>
                                    </p:animEffect>
                                  </p:childTnLst>
                                </p:cTn>
                              </p:par>
                            </p:childTnLst>
                          </p:cTn>
                        </p:par>
                        <p:par>
                          <p:cTn id="213" fill="hold" nodeType="afterGroup">
                            <p:stCondLst>
                              <p:cond delay="500"/>
                            </p:stCondLst>
                            <p:childTnLst>
                              <p:par>
                                <p:cTn id="214" presetID="22" presetClass="entr" presetSubtype="4" fill="hold" nodeType="afterEffect">
                                  <p:stCondLst>
                                    <p:cond delay="0"/>
                                  </p:stCondLst>
                                  <p:childTnLst>
                                    <p:set>
                                      <p:cBhvr>
                                        <p:cTn id="215" dur="1" fill="hold">
                                          <p:stCondLst>
                                            <p:cond delay="0"/>
                                          </p:stCondLst>
                                        </p:cTn>
                                        <p:tgtEl>
                                          <p:spTgt spid="14364"/>
                                        </p:tgtEl>
                                        <p:attrNameLst>
                                          <p:attrName>style.visibility</p:attrName>
                                        </p:attrNameLst>
                                      </p:cBhvr>
                                      <p:to>
                                        <p:strVal val="visible"/>
                                      </p:to>
                                    </p:set>
                                    <p:animEffect transition="in" filter="wipe(down)">
                                      <p:cBhvr>
                                        <p:cTn id="216" dur="500"/>
                                        <p:tgtEl>
                                          <p:spTgt spid="14364"/>
                                        </p:tgtEl>
                                      </p:cBhvr>
                                    </p:animEffect>
                                  </p:childTnLst>
                                </p:cTn>
                              </p:par>
                            </p:childTnLst>
                          </p:cTn>
                        </p:par>
                        <p:par>
                          <p:cTn id="217" fill="hold" nodeType="afterGroup">
                            <p:stCondLst>
                              <p:cond delay="1000"/>
                            </p:stCondLst>
                            <p:childTnLst>
                              <p:par>
                                <p:cTn id="218" presetID="1" presetClass="exit" presetSubtype="0" fill="hold" nodeType="afterEffect">
                                  <p:stCondLst>
                                    <p:cond delay="0"/>
                                  </p:stCondLst>
                                  <p:childTnLst>
                                    <p:set>
                                      <p:cBhvr>
                                        <p:cTn id="219" dur="1" fill="hold">
                                          <p:stCondLst>
                                            <p:cond delay="0"/>
                                          </p:stCondLst>
                                        </p:cTn>
                                        <p:tgtEl>
                                          <p:spTgt spid="14364"/>
                                        </p:tgtEl>
                                        <p:attrNameLst>
                                          <p:attrName>style.visibility</p:attrName>
                                        </p:attrNameLst>
                                      </p:cBhvr>
                                      <p:to>
                                        <p:strVal val="hidden"/>
                                      </p:to>
                                    </p:set>
                                  </p:childTnLst>
                                </p:cTn>
                              </p:par>
                            </p:childTnLst>
                          </p:cTn>
                        </p:par>
                        <p:par>
                          <p:cTn id="220" fill="hold" nodeType="afterGroup">
                            <p:stCondLst>
                              <p:cond delay="1000"/>
                            </p:stCondLst>
                            <p:childTnLst>
                              <p:par>
                                <p:cTn id="221" presetID="22" presetClass="entr" presetSubtype="8" fill="hold" nodeType="afterEffect">
                                  <p:stCondLst>
                                    <p:cond delay="0"/>
                                  </p:stCondLst>
                                  <p:childTnLst>
                                    <p:set>
                                      <p:cBhvr>
                                        <p:cTn id="222" dur="1" fill="hold">
                                          <p:stCondLst>
                                            <p:cond delay="0"/>
                                          </p:stCondLst>
                                        </p:cTn>
                                        <p:tgtEl>
                                          <p:spTgt spid="14365"/>
                                        </p:tgtEl>
                                        <p:attrNameLst>
                                          <p:attrName>style.visibility</p:attrName>
                                        </p:attrNameLst>
                                      </p:cBhvr>
                                      <p:to>
                                        <p:strVal val="visible"/>
                                      </p:to>
                                    </p:set>
                                    <p:animEffect transition="in" filter="wipe(left)">
                                      <p:cBhvr>
                                        <p:cTn id="223" dur="500"/>
                                        <p:tgtEl>
                                          <p:spTgt spid="14365"/>
                                        </p:tgtEl>
                                      </p:cBhvr>
                                    </p:animEffect>
                                  </p:childTnLst>
                                </p:cTn>
                              </p:par>
                            </p:childTnLst>
                          </p:cTn>
                        </p:par>
                        <p:par>
                          <p:cTn id="224" fill="hold" nodeType="afterGroup">
                            <p:stCondLst>
                              <p:cond delay="1500"/>
                            </p:stCondLst>
                            <p:childTnLst>
                              <p:par>
                                <p:cTn id="225" presetID="50" presetClass="entr" presetSubtype="0" decel="100000" fill="hold" grpId="0" nodeType="afterEffect">
                                  <p:stCondLst>
                                    <p:cond delay="0"/>
                                  </p:stCondLst>
                                  <p:childTnLst>
                                    <p:set>
                                      <p:cBhvr>
                                        <p:cTn id="226" dur="1" fill="hold">
                                          <p:stCondLst>
                                            <p:cond delay="0"/>
                                          </p:stCondLst>
                                        </p:cTn>
                                        <p:tgtEl>
                                          <p:spTgt spid="14370"/>
                                        </p:tgtEl>
                                        <p:attrNameLst>
                                          <p:attrName>style.visibility</p:attrName>
                                        </p:attrNameLst>
                                      </p:cBhvr>
                                      <p:to>
                                        <p:strVal val="visible"/>
                                      </p:to>
                                    </p:set>
                                    <p:anim calcmode="lin" valueType="num">
                                      <p:cBhvr>
                                        <p:cTn id="227" dur="1000" fill="hold"/>
                                        <p:tgtEl>
                                          <p:spTgt spid="14370"/>
                                        </p:tgtEl>
                                        <p:attrNameLst>
                                          <p:attrName>ppt_w</p:attrName>
                                        </p:attrNameLst>
                                      </p:cBhvr>
                                      <p:tavLst>
                                        <p:tav tm="0">
                                          <p:val>
                                            <p:strVal val="#ppt_w+.3"/>
                                          </p:val>
                                        </p:tav>
                                        <p:tav tm="100000">
                                          <p:val>
                                            <p:strVal val="#ppt_w"/>
                                          </p:val>
                                        </p:tav>
                                      </p:tavLst>
                                    </p:anim>
                                    <p:anim calcmode="lin" valueType="num">
                                      <p:cBhvr>
                                        <p:cTn id="228" dur="1000" fill="hold"/>
                                        <p:tgtEl>
                                          <p:spTgt spid="14370"/>
                                        </p:tgtEl>
                                        <p:attrNameLst>
                                          <p:attrName>ppt_h</p:attrName>
                                        </p:attrNameLst>
                                      </p:cBhvr>
                                      <p:tavLst>
                                        <p:tav tm="0">
                                          <p:val>
                                            <p:strVal val="#ppt_h"/>
                                          </p:val>
                                        </p:tav>
                                        <p:tav tm="100000">
                                          <p:val>
                                            <p:strVal val="#ppt_h"/>
                                          </p:val>
                                        </p:tav>
                                      </p:tavLst>
                                    </p:anim>
                                    <p:animEffect transition="in" filter="fade">
                                      <p:cBhvr>
                                        <p:cTn id="229" dur="1000"/>
                                        <p:tgtEl>
                                          <p:spTgt spid="14370"/>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14369"/>
                                        </p:tgtEl>
                                        <p:attrNameLst>
                                          <p:attrName>style.visibility</p:attrName>
                                        </p:attrNameLst>
                                      </p:cBhvr>
                                      <p:to>
                                        <p:strVal val="visible"/>
                                      </p:to>
                                    </p:set>
                                    <p:animEffect transition="in" filter="wipe(left)">
                                      <p:cBhvr>
                                        <p:cTn id="232" dur="500"/>
                                        <p:tgtEl>
                                          <p:spTgt spid="14369"/>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14367"/>
                                        </p:tgtEl>
                                        <p:attrNameLst>
                                          <p:attrName>style.visibility</p:attrName>
                                        </p:attrNameLst>
                                      </p:cBhvr>
                                      <p:to>
                                        <p:strVal val="visible"/>
                                      </p:to>
                                    </p:set>
                                    <p:animEffect transition="in" filter="wipe(left)">
                                      <p:cBhvr>
                                        <p:cTn id="237" dur="500"/>
                                        <p:tgtEl>
                                          <p:spTgt spid="14367"/>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14368"/>
                                        </p:tgtEl>
                                        <p:attrNameLst>
                                          <p:attrName>style.visibility</p:attrName>
                                        </p:attrNameLst>
                                      </p:cBhvr>
                                      <p:to>
                                        <p:strVal val="visible"/>
                                      </p:to>
                                    </p:set>
                                    <p:animEffect transition="in" filter="wipe(left)">
                                      <p:cBhvr>
                                        <p:cTn id="242" dur="500"/>
                                        <p:tgtEl>
                                          <p:spTgt spid="14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autoUpdateAnimBg="0"/>
      <p:bldP spid="14344" grpId="0" autoUpdateAnimBg="0"/>
      <p:bldP spid="14345" grpId="0" animBg="1"/>
      <p:bldP spid="14345" grpId="1" animBg="1"/>
      <p:bldP spid="14345" grpId="2" animBg="1"/>
      <p:bldP spid="14346" grpId="0" animBg="1"/>
      <p:bldP spid="14346" grpId="1" animBg="1"/>
      <p:bldP spid="14346" grpId="2" animBg="1"/>
      <p:bldP spid="14347" grpId="0" autoUpdateAnimBg="0"/>
      <p:bldP spid="14348" grpId="0" animBg="1"/>
      <p:bldP spid="14348" grpId="1" animBg="1"/>
      <p:bldP spid="14348" grpId="2" animBg="1"/>
      <p:bldP spid="14349" grpId="0" animBg="1"/>
      <p:bldP spid="14349" grpId="1" animBg="1"/>
      <p:bldP spid="14349" grpId="2" animBg="1"/>
      <p:bldP spid="14350" grpId="0" animBg="1"/>
      <p:bldP spid="14350" grpId="1" animBg="1"/>
      <p:bldP spid="14350" grpId="2" animBg="1"/>
      <p:bldP spid="14351" grpId="0" animBg="1"/>
      <p:bldP spid="14351" grpId="1" animBg="1"/>
      <p:bldP spid="14351" grpId="2" animBg="1"/>
      <p:bldP spid="14352" grpId="0"/>
      <p:bldP spid="14353" grpId="0"/>
      <p:bldP spid="14354" grpId="0" animBg="1"/>
      <p:bldP spid="14354" grpId="1" animBg="1"/>
      <p:bldP spid="14354" grpId="2" animBg="1"/>
      <p:bldP spid="14355" grpId="0" animBg="1"/>
      <p:bldP spid="14355" grpId="1" animBg="1"/>
      <p:bldP spid="14355" grpId="2" animBg="1"/>
      <p:bldP spid="14356" grpId="0" animBg="1"/>
      <p:bldP spid="14356" grpId="1" animBg="1"/>
      <p:bldP spid="14356" grpId="2" animBg="1"/>
      <p:bldP spid="14357" grpId="0" animBg="1"/>
      <p:bldP spid="14357" grpId="1" animBg="1"/>
      <p:bldP spid="14357" grpId="2" animBg="1"/>
      <p:bldP spid="14358" grpId="0" animBg="1"/>
      <p:bldP spid="14358" grpId="1" animBg="1"/>
      <p:bldP spid="14358" grpId="2" animBg="1"/>
      <p:bldP spid="14359" grpId="0" animBg="1"/>
      <p:bldP spid="14359" grpId="1" animBg="1"/>
      <p:bldP spid="14359" grpId="2" animBg="1"/>
      <p:bldP spid="14360" grpId="0" animBg="1"/>
      <p:bldP spid="14360" grpId="1" animBg="1"/>
      <p:bldP spid="14360" grpId="2" animBg="1"/>
      <p:bldP spid="14361" grpId="0" animBg="1"/>
      <p:bldP spid="14361" grpId="1" animBg="1"/>
      <p:bldP spid="14361" grpId="2" animBg="1"/>
      <p:bldP spid="14366" grpId="0" autoUpdateAnimBg="0"/>
      <p:bldP spid="14367" grpId="0" autoUpdateAnimBg="0"/>
      <p:bldP spid="14368" grpId="0" autoUpdateAnimBg="0"/>
      <p:bldP spid="14369" grpId="0" autoUpdateAnimBg="0"/>
      <p:bldP spid="14370" grpId="0" animBg="1"/>
      <p:bldP spid="143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5937D83-8E9E-45D3-8AD6-EA0A6DF1E22C}"/>
              </a:ext>
            </a:extLst>
          </p:cNvPr>
          <p:cNvSpPr>
            <a:spLocks noChangeArrowheads="1"/>
          </p:cNvSpPr>
          <p:nvPr/>
        </p:nvSpPr>
        <p:spPr bwMode="auto">
          <a:xfrm>
            <a:off x="1982788" y="401638"/>
            <a:ext cx="6189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FF00"/>
                </a:solidFill>
                <a:ea typeface="黑体" panose="02010609060101010101" pitchFamily="49" charset="-122"/>
              </a:rPr>
              <a:t>§12.4</a:t>
            </a:r>
            <a:r>
              <a:rPr lang="en-US" altLang="zh-CN" sz="3200">
                <a:solidFill>
                  <a:srgbClr val="00FF00"/>
                </a:solidFill>
                <a:latin typeface="黑体" panose="02010609060101010101" pitchFamily="49" charset="-122"/>
                <a:ea typeface="黑体" panose="02010609060101010101" pitchFamily="49" charset="-122"/>
              </a:rPr>
              <a:t>  </a:t>
            </a:r>
            <a:r>
              <a:rPr lang="zh-CN" altLang="en-US" sz="3200">
                <a:solidFill>
                  <a:srgbClr val="00FF00"/>
                </a:solidFill>
                <a:latin typeface="黑体" panose="02010609060101010101" pitchFamily="49" charset="-122"/>
                <a:ea typeface="黑体" panose="02010609060101010101" pitchFamily="49" charset="-122"/>
              </a:rPr>
              <a:t>理想气体的压强</a:t>
            </a:r>
            <a:r>
              <a:rPr lang="zh-CN" altLang="en-US" sz="3200">
                <a:solidFill>
                  <a:srgbClr val="00FF00"/>
                </a:solidFill>
                <a:ea typeface="黑体" panose="02010609060101010101" pitchFamily="49" charset="-122"/>
              </a:rPr>
              <a:t>公式</a:t>
            </a:r>
          </a:p>
        </p:txBody>
      </p:sp>
      <p:sp>
        <p:nvSpPr>
          <p:cNvPr id="15363" name="Text Box 3">
            <a:extLst>
              <a:ext uri="{FF2B5EF4-FFF2-40B4-BE49-F238E27FC236}">
                <a16:creationId xmlns:a16="http://schemas.microsoft.com/office/drawing/2014/main" id="{6C815DDD-FE96-4E73-9F8B-07361FEF3CA0}"/>
              </a:ext>
            </a:extLst>
          </p:cNvPr>
          <p:cNvSpPr txBox="1">
            <a:spLocks noChangeArrowheads="1"/>
          </p:cNvSpPr>
          <p:nvPr/>
        </p:nvSpPr>
        <p:spPr bwMode="auto">
          <a:xfrm>
            <a:off x="201613" y="1109663"/>
            <a:ext cx="572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一</a:t>
            </a:r>
            <a:r>
              <a:rPr lang="en-US" altLang="zh-CN" sz="2800">
                <a:solidFill>
                  <a:srgbClr val="FFFF00"/>
                </a:solidFill>
              </a:rPr>
              <a:t>. </a:t>
            </a:r>
            <a:r>
              <a:rPr lang="zh-CN" altLang="en-US" sz="2800">
                <a:solidFill>
                  <a:srgbClr val="FFFF00"/>
                </a:solidFill>
                <a:latin typeface="宋体" panose="02010600030101010101" pitchFamily="2" charset="-122"/>
              </a:rPr>
              <a:t>理想气体的微观模型</a:t>
            </a:r>
          </a:p>
        </p:txBody>
      </p:sp>
      <p:sp>
        <p:nvSpPr>
          <p:cNvPr id="15364" name="Text Box 4">
            <a:extLst>
              <a:ext uri="{FF2B5EF4-FFF2-40B4-BE49-F238E27FC236}">
                <a16:creationId xmlns:a16="http://schemas.microsoft.com/office/drawing/2014/main" id="{A6BF6D29-2C63-4FC4-B0AE-F4C41E9FDB6A}"/>
              </a:ext>
            </a:extLst>
          </p:cNvPr>
          <p:cNvSpPr txBox="1">
            <a:spLocks noChangeArrowheads="1"/>
          </p:cNvSpPr>
          <p:nvPr/>
        </p:nvSpPr>
        <p:spPr bwMode="auto">
          <a:xfrm>
            <a:off x="714375" y="1757363"/>
            <a:ext cx="840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ea typeface="楷体_GB2312" pitchFamily="49" charset="-122"/>
              </a:rPr>
              <a:t>(1) </a:t>
            </a:r>
            <a:r>
              <a:rPr lang="zh-CN" altLang="en-US">
                <a:solidFill>
                  <a:schemeClr val="bg1"/>
                </a:solidFill>
              </a:rPr>
              <a:t>不考虑分子的内部结构并忽略其大小</a:t>
            </a:r>
          </a:p>
        </p:txBody>
      </p:sp>
      <p:sp>
        <p:nvSpPr>
          <p:cNvPr id="15365" name="Text Box 5">
            <a:extLst>
              <a:ext uri="{FF2B5EF4-FFF2-40B4-BE49-F238E27FC236}">
                <a16:creationId xmlns:a16="http://schemas.microsoft.com/office/drawing/2014/main" id="{DF447AE1-5A14-41C4-B6D1-C0C0BBA7AA36}"/>
              </a:ext>
            </a:extLst>
          </p:cNvPr>
          <p:cNvSpPr txBox="1">
            <a:spLocks noChangeArrowheads="1"/>
          </p:cNvSpPr>
          <p:nvPr/>
        </p:nvSpPr>
        <p:spPr bwMode="auto">
          <a:xfrm>
            <a:off x="714375" y="2357438"/>
            <a:ext cx="8143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ea typeface="楷体_GB2312" pitchFamily="49" charset="-122"/>
              </a:rPr>
              <a:t>(2) </a:t>
            </a:r>
            <a:r>
              <a:rPr lang="zh-CN" altLang="en-US">
                <a:solidFill>
                  <a:schemeClr val="bg1"/>
                </a:solidFill>
              </a:rPr>
              <a:t>分子力的作用距离很短，可以认为气体分子之间除了</a:t>
            </a:r>
          </a:p>
          <a:p>
            <a:pPr eaLnBrk="1" hangingPunct="1">
              <a:lnSpc>
                <a:spcPct val="125000"/>
              </a:lnSpc>
            </a:pPr>
            <a:r>
              <a:rPr lang="zh-CN" altLang="en-US">
                <a:solidFill>
                  <a:schemeClr val="bg1"/>
                </a:solidFill>
              </a:rPr>
              <a:t>      碰撞的一瞬间外，其相互作用力可忽略不计。</a:t>
            </a:r>
          </a:p>
        </p:txBody>
      </p:sp>
      <p:sp>
        <p:nvSpPr>
          <p:cNvPr id="15366" name="Text Box 6">
            <a:extLst>
              <a:ext uri="{FF2B5EF4-FFF2-40B4-BE49-F238E27FC236}">
                <a16:creationId xmlns:a16="http://schemas.microsoft.com/office/drawing/2014/main" id="{E6FDAC08-1E9A-43B8-9FB9-C009C73C57C5}"/>
              </a:ext>
            </a:extLst>
          </p:cNvPr>
          <p:cNvSpPr txBox="1">
            <a:spLocks noChangeArrowheads="1"/>
          </p:cNvSpPr>
          <p:nvPr/>
        </p:nvSpPr>
        <p:spPr bwMode="auto">
          <a:xfrm>
            <a:off x="714375" y="3479800"/>
            <a:ext cx="521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ea typeface="楷体_GB2312" pitchFamily="49" charset="-122"/>
              </a:rPr>
              <a:t>(3) </a:t>
            </a:r>
            <a:r>
              <a:rPr lang="zh-CN" altLang="en-US">
                <a:solidFill>
                  <a:schemeClr val="bg1"/>
                </a:solidFill>
              </a:rPr>
              <a:t>碰撞为完全弹性 </a:t>
            </a:r>
          </a:p>
        </p:txBody>
      </p:sp>
      <p:sp>
        <p:nvSpPr>
          <p:cNvPr id="15367" name="Text Box 7">
            <a:extLst>
              <a:ext uri="{FF2B5EF4-FFF2-40B4-BE49-F238E27FC236}">
                <a16:creationId xmlns:a16="http://schemas.microsoft.com/office/drawing/2014/main" id="{AC5CB143-7FD3-4FB2-8154-A9DB8BB0456A}"/>
              </a:ext>
            </a:extLst>
          </p:cNvPr>
          <p:cNvSpPr txBox="1">
            <a:spLocks noChangeArrowheads="1"/>
          </p:cNvSpPr>
          <p:nvPr/>
        </p:nvSpPr>
        <p:spPr bwMode="auto">
          <a:xfrm>
            <a:off x="722313" y="4076700"/>
            <a:ext cx="8026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FFFF00"/>
                </a:solidFill>
              </a:rPr>
              <a:t>理想气体分子好像是一个个没有大小并且除瞬间碰撞外没有相互作用的弹性球 </a:t>
            </a:r>
          </a:p>
        </p:txBody>
      </p:sp>
      <p:sp>
        <p:nvSpPr>
          <p:cNvPr id="15368" name="Text Box 8">
            <a:extLst>
              <a:ext uri="{FF2B5EF4-FFF2-40B4-BE49-F238E27FC236}">
                <a16:creationId xmlns:a16="http://schemas.microsoft.com/office/drawing/2014/main" id="{A9E72AA7-C90D-4514-95D8-1CB20A83A7CB}"/>
              </a:ext>
            </a:extLst>
          </p:cNvPr>
          <p:cNvSpPr txBox="1">
            <a:spLocks noChangeArrowheads="1"/>
          </p:cNvSpPr>
          <p:nvPr/>
        </p:nvSpPr>
        <p:spPr bwMode="auto">
          <a:xfrm>
            <a:off x="179388" y="5202238"/>
            <a:ext cx="8424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二</a:t>
            </a:r>
            <a:r>
              <a:rPr lang="en-US" altLang="zh-CN" sz="2800">
                <a:solidFill>
                  <a:srgbClr val="FFFF00"/>
                </a:solidFill>
              </a:rPr>
              <a:t>. </a:t>
            </a:r>
            <a:r>
              <a:rPr lang="zh-CN" altLang="en-US" sz="2800">
                <a:solidFill>
                  <a:srgbClr val="FFFF00"/>
                </a:solidFill>
              </a:rPr>
              <a:t>平衡态气体分子的统计性结论</a:t>
            </a:r>
          </a:p>
        </p:txBody>
      </p:sp>
      <p:sp>
        <p:nvSpPr>
          <p:cNvPr id="15369" name="Text Box 9">
            <a:extLst>
              <a:ext uri="{FF2B5EF4-FFF2-40B4-BE49-F238E27FC236}">
                <a16:creationId xmlns:a16="http://schemas.microsoft.com/office/drawing/2014/main" id="{0C074348-828E-48D4-B8F2-E2710E432DD3}"/>
              </a:ext>
            </a:extLst>
          </p:cNvPr>
          <p:cNvSpPr txBox="1">
            <a:spLocks noChangeArrowheads="1"/>
          </p:cNvSpPr>
          <p:nvPr/>
        </p:nvSpPr>
        <p:spPr bwMode="auto">
          <a:xfrm>
            <a:off x="446088" y="5851525"/>
            <a:ext cx="818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1. </a:t>
            </a:r>
            <a:r>
              <a:rPr lang="zh-CN" altLang="en-US">
                <a:solidFill>
                  <a:srgbClr val="66FFFF"/>
                </a:solidFill>
                <a:latin typeface="宋体" panose="02010600030101010101" pitchFamily="2" charset="-122"/>
              </a:rPr>
              <a:t>每个分子的运动速度各不相同，且通过碰撞不断发生变化</a:t>
            </a:r>
            <a:endParaRPr lang="zh-CN" altLang="en-US">
              <a:solidFill>
                <a:srgbClr val="66FFFF"/>
              </a:solidFill>
            </a:endParaRPr>
          </a:p>
        </p:txBody>
      </p:sp>
      <p:sp>
        <p:nvSpPr>
          <p:cNvPr id="10250" name="灯片编号占位符 1">
            <a:extLst>
              <a:ext uri="{FF2B5EF4-FFF2-40B4-BE49-F238E27FC236}">
                <a16:creationId xmlns:a16="http://schemas.microsoft.com/office/drawing/2014/main" id="{DB5BFFA6-A237-42D3-8ECC-FC1F726D4300}"/>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69EF498-797A-419D-9C5B-F0A242B2D1B8}" type="slidenum">
              <a:rPr lang="en-US" altLang="zh-CN" b="0">
                <a:solidFill>
                  <a:srgbClr val="FF00FF"/>
                </a:solidFill>
              </a:rPr>
              <a:pPr eaLnBrk="1" hangingPunct="1"/>
              <a:t>6</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dissolve">
                                      <p:cBhvr>
                                        <p:cTn id="17" dur="500"/>
                                        <p:tgtEl>
                                          <p:spTgt spid="1536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5365"/>
                                        </p:tgtEl>
                                        <p:attrNameLst>
                                          <p:attrName>style.visibility</p:attrName>
                                        </p:attrNameLst>
                                      </p:cBhvr>
                                      <p:to>
                                        <p:strVal val="visible"/>
                                      </p:to>
                                    </p:set>
                                    <p:animEffect transition="in" filter="dissolve">
                                      <p:cBhvr>
                                        <p:cTn id="21" dur="500"/>
                                        <p:tgtEl>
                                          <p:spTgt spid="15365"/>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dissolve">
                                      <p:cBhvr>
                                        <p:cTn id="25" dur="500"/>
                                        <p:tgtEl>
                                          <p:spTgt spid="153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367"/>
                                        </p:tgtEl>
                                        <p:attrNameLst>
                                          <p:attrName>style.visibility</p:attrName>
                                        </p:attrNameLst>
                                      </p:cBhvr>
                                      <p:to>
                                        <p:strVal val="visible"/>
                                      </p:to>
                                    </p:set>
                                    <p:animEffect transition="in" filter="wipe(left)">
                                      <p:cBhvr>
                                        <p:cTn id="30" dur="500"/>
                                        <p:tgtEl>
                                          <p:spTgt spid="1536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8"/>
                                        </p:tgtEl>
                                        <p:attrNameLst>
                                          <p:attrName>style.visibility</p:attrName>
                                        </p:attrNameLst>
                                      </p:cBhvr>
                                      <p:to>
                                        <p:strVal val="visible"/>
                                      </p:to>
                                    </p:set>
                                    <p:animEffect transition="in" filter="wipe(left)">
                                      <p:cBhvr>
                                        <p:cTn id="35" dur="500"/>
                                        <p:tgtEl>
                                          <p:spTgt spid="1536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369"/>
                                        </p:tgtEl>
                                        <p:attrNameLst>
                                          <p:attrName>style.visibility</p:attrName>
                                        </p:attrNameLst>
                                      </p:cBhvr>
                                      <p:to>
                                        <p:strVal val="visible"/>
                                      </p:to>
                                    </p:set>
                                    <p:animEffect transition="in" filter="wipe(left)">
                                      <p:cBhvr>
                                        <p:cTn id="40"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autoUpdateAnimBg="0"/>
      <p:bldP spid="15364" grpId="0" autoUpdateAnimBg="0"/>
      <p:bldP spid="15365" grpId="0" autoUpdateAnimBg="0"/>
      <p:bldP spid="15366" grpId="0" autoUpdateAnimBg="0"/>
      <p:bldP spid="15367" grpId="0" autoUpdateAnimBg="0"/>
      <p:bldP spid="15368" grpId="0" autoUpdateAnimBg="0"/>
      <p:bldP spid="153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F7E33324-8530-4658-B658-AD70073610CC}"/>
              </a:ext>
            </a:extLst>
          </p:cNvPr>
          <p:cNvSpPr txBox="1">
            <a:spLocks noChangeArrowheads="1"/>
          </p:cNvSpPr>
          <p:nvPr/>
        </p:nvSpPr>
        <p:spPr bwMode="auto">
          <a:xfrm>
            <a:off x="468313" y="188913"/>
            <a:ext cx="633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2. </a:t>
            </a:r>
            <a:r>
              <a:rPr lang="zh-CN" altLang="en-US">
                <a:solidFill>
                  <a:srgbClr val="66FFFF"/>
                </a:solidFill>
              </a:rPr>
              <a:t>分子按位置的均匀分布 </a:t>
            </a:r>
            <a:r>
              <a:rPr lang="en-GB" altLang="zh-CN">
                <a:solidFill>
                  <a:schemeClr val="bg1"/>
                </a:solidFill>
              </a:rPr>
              <a:t>(</a:t>
            </a:r>
            <a:r>
              <a:rPr lang="zh-CN" altLang="en-US">
                <a:solidFill>
                  <a:schemeClr val="bg1"/>
                </a:solidFill>
              </a:rPr>
              <a:t>重力不计</a:t>
            </a:r>
            <a:r>
              <a:rPr lang="en-US" altLang="zh-CN">
                <a:solidFill>
                  <a:schemeClr val="bg1"/>
                </a:solidFill>
              </a:rPr>
              <a:t>) </a:t>
            </a:r>
          </a:p>
        </p:txBody>
      </p:sp>
      <p:sp>
        <p:nvSpPr>
          <p:cNvPr id="16387" name="Text Box 3">
            <a:extLst>
              <a:ext uri="{FF2B5EF4-FFF2-40B4-BE49-F238E27FC236}">
                <a16:creationId xmlns:a16="http://schemas.microsoft.com/office/drawing/2014/main" id="{C81AA39A-6634-4B45-A7C4-9803BD430A0C}"/>
              </a:ext>
            </a:extLst>
          </p:cNvPr>
          <p:cNvSpPr txBox="1">
            <a:spLocks noChangeArrowheads="1"/>
          </p:cNvSpPr>
          <p:nvPr/>
        </p:nvSpPr>
        <p:spPr bwMode="auto">
          <a:xfrm>
            <a:off x="755650" y="549275"/>
            <a:ext cx="80311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在忽略重力情况下，分子在各处出现的概率相同，容器内</a:t>
            </a:r>
          </a:p>
          <a:p>
            <a:pPr eaLnBrk="1" hangingPunct="1">
              <a:lnSpc>
                <a:spcPct val="125000"/>
              </a:lnSpc>
            </a:pPr>
            <a:r>
              <a:rPr lang="zh-CN" altLang="en-US">
                <a:solidFill>
                  <a:schemeClr val="bg1"/>
                </a:solidFill>
              </a:rPr>
              <a:t>各处的分子数密度相同 </a:t>
            </a:r>
          </a:p>
        </p:txBody>
      </p:sp>
      <p:graphicFrame>
        <p:nvGraphicFramePr>
          <p:cNvPr id="16388" name="Object 4">
            <a:extLst>
              <a:ext uri="{FF2B5EF4-FFF2-40B4-BE49-F238E27FC236}">
                <a16:creationId xmlns:a16="http://schemas.microsoft.com/office/drawing/2014/main" id="{61A2EC41-3D5D-4CB1-BA57-D3F19C9001D4}"/>
              </a:ext>
            </a:extLst>
          </p:cNvPr>
          <p:cNvGraphicFramePr>
            <a:graphicFrameLocks noChangeAspect="1"/>
          </p:cNvGraphicFramePr>
          <p:nvPr/>
        </p:nvGraphicFramePr>
        <p:xfrm>
          <a:off x="3929063" y="1428750"/>
          <a:ext cx="1612900" cy="755650"/>
        </p:xfrm>
        <a:graphic>
          <a:graphicData uri="http://schemas.openxmlformats.org/presentationml/2006/ole">
            <mc:AlternateContent xmlns:mc="http://schemas.openxmlformats.org/markup-compatibility/2006">
              <mc:Choice xmlns:v="urn:schemas-microsoft-com:vml" Requires="v">
                <p:oleObj spid="_x0000_s382018" name="公式" r:id="rId4" imgW="1723904" imgH="790507" progId="Equation.3">
                  <p:embed/>
                </p:oleObj>
              </mc:Choice>
              <mc:Fallback>
                <p:oleObj name="公式" r:id="rId4" imgW="1723904" imgH="790507" progId="Equation.3">
                  <p:embed/>
                  <p:pic>
                    <p:nvPicPr>
                      <p:cNvPr id="16388" name="Object 4">
                        <a:extLst>
                          <a:ext uri="{FF2B5EF4-FFF2-40B4-BE49-F238E27FC236}">
                            <a16:creationId xmlns:a16="http://schemas.microsoft.com/office/drawing/2014/main" id="{61A2EC41-3D5D-4CB1-BA57-D3F19C900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1428750"/>
                        <a:ext cx="16129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a:extLst>
              <a:ext uri="{FF2B5EF4-FFF2-40B4-BE49-F238E27FC236}">
                <a16:creationId xmlns:a16="http://schemas.microsoft.com/office/drawing/2014/main" id="{788A102C-84B1-4DFE-B021-F30BE8DAFF4E}"/>
              </a:ext>
            </a:extLst>
          </p:cNvPr>
          <p:cNvSpPr txBox="1">
            <a:spLocks noChangeArrowheads="1"/>
          </p:cNvSpPr>
          <p:nvPr/>
        </p:nvSpPr>
        <p:spPr bwMode="auto">
          <a:xfrm>
            <a:off x="419100" y="2205038"/>
            <a:ext cx="465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3. </a:t>
            </a:r>
            <a:r>
              <a:rPr lang="zh-CN" altLang="en-US">
                <a:solidFill>
                  <a:srgbClr val="66FFFF"/>
                </a:solidFill>
              </a:rPr>
              <a:t>分子速度按方向的分布均匀 </a:t>
            </a:r>
          </a:p>
        </p:txBody>
      </p:sp>
      <p:sp>
        <p:nvSpPr>
          <p:cNvPr id="16390" name="Text Box 6">
            <a:extLst>
              <a:ext uri="{FF2B5EF4-FFF2-40B4-BE49-F238E27FC236}">
                <a16:creationId xmlns:a16="http://schemas.microsoft.com/office/drawing/2014/main" id="{5C5C9F78-33E0-4636-B5B2-7575B32E14AE}"/>
              </a:ext>
            </a:extLst>
          </p:cNvPr>
          <p:cNvSpPr txBox="1">
            <a:spLocks noChangeArrowheads="1"/>
          </p:cNvSpPr>
          <p:nvPr/>
        </p:nvSpPr>
        <p:spPr bwMode="auto">
          <a:xfrm>
            <a:off x="755650" y="2705100"/>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由于碰撞</a:t>
            </a:r>
            <a:r>
              <a:rPr lang="en-US" altLang="zh-CN">
                <a:solidFill>
                  <a:schemeClr val="bg1"/>
                </a:solidFill>
              </a:rPr>
              <a:t>, </a:t>
            </a:r>
            <a:r>
              <a:rPr lang="zh-CN" altLang="en-US">
                <a:solidFill>
                  <a:schemeClr val="bg1"/>
                </a:solidFill>
              </a:rPr>
              <a:t>分子向各方向运动的概率相同，所以 </a:t>
            </a:r>
          </a:p>
        </p:txBody>
      </p:sp>
      <p:graphicFrame>
        <p:nvGraphicFramePr>
          <p:cNvPr id="16391" name="Object 7">
            <a:extLst>
              <a:ext uri="{FF2B5EF4-FFF2-40B4-BE49-F238E27FC236}">
                <a16:creationId xmlns:a16="http://schemas.microsoft.com/office/drawing/2014/main" id="{F114BA11-2C7D-456D-B693-64A2D98B81BD}"/>
              </a:ext>
            </a:extLst>
          </p:cNvPr>
          <p:cNvGraphicFramePr>
            <a:graphicFrameLocks noChangeAspect="1"/>
          </p:cNvGraphicFramePr>
          <p:nvPr/>
        </p:nvGraphicFramePr>
        <p:xfrm>
          <a:off x="5075238" y="3071813"/>
          <a:ext cx="2714625" cy="822325"/>
        </p:xfrm>
        <a:graphic>
          <a:graphicData uri="http://schemas.openxmlformats.org/presentationml/2006/ole">
            <mc:AlternateContent xmlns:mc="http://schemas.openxmlformats.org/markup-compatibility/2006">
              <mc:Choice xmlns:v="urn:schemas-microsoft-com:vml" Requires="v">
                <p:oleObj spid="_x0000_s382019" name="公式" r:id="rId6" imgW="2667051" imgH="790507" progId="Equation.3">
                  <p:embed/>
                </p:oleObj>
              </mc:Choice>
              <mc:Fallback>
                <p:oleObj name="公式" r:id="rId6" imgW="2667051" imgH="790507" progId="Equation.3">
                  <p:embed/>
                  <p:pic>
                    <p:nvPicPr>
                      <p:cNvPr id="16391" name="Object 7">
                        <a:extLst>
                          <a:ext uri="{FF2B5EF4-FFF2-40B4-BE49-F238E27FC236}">
                            <a16:creationId xmlns:a16="http://schemas.microsoft.com/office/drawing/2014/main" id="{F114BA11-2C7D-456D-B693-64A2D98B8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5238" y="3071813"/>
                        <a:ext cx="2714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8">
            <a:extLst>
              <a:ext uri="{FF2B5EF4-FFF2-40B4-BE49-F238E27FC236}">
                <a16:creationId xmlns:a16="http://schemas.microsoft.com/office/drawing/2014/main" id="{7EB0AE54-02C2-485A-ADDF-928FCCAA9AE0}"/>
              </a:ext>
            </a:extLst>
          </p:cNvPr>
          <p:cNvGraphicFramePr>
            <a:graphicFrameLocks noChangeAspect="1"/>
          </p:cNvGraphicFramePr>
          <p:nvPr/>
        </p:nvGraphicFramePr>
        <p:xfrm>
          <a:off x="1857375" y="3292475"/>
          <a:ext cx="2301875" cy="430213"/>
        </p:xfrm>
        <a:graphic>
          <a:graphicData uri="http://schemas.openxmlformats.org/presentationml/2006/ole">
            <mc:AlternateContent xmlns:mc="http://schemas.openxmlformats.org/markup-compatibility/2006">
              <mc:Choice xmlns:v="urn:schemas-microsoft-com:vml" Requires="v">
                <p:oleObj spid="_x0000_s382020" name="公式" r:id="rId8" imgW="2276520" imgH="390661" progId="Equation.3">
                  <p:embed/>
                </p:oleObj>
              </mc:Choice>
              <mc:Fallback>
                <p:oleObj name="公式" r:id="rId8" imgW="2276520" imgH="390661" progId="Equation.3">
                  <p:embed/>
                  <p:pic>
                    <p:nvPicPr>
                      <p:cNvPr id="16392" name="Object 8">
                        <a:extLst>
                          <a:ext uri="{FF2B5EF4-FFF2-40B4-BE49-F238E27FC236}">
                            <a16:creationId xmlns:a16="http://schemas.microsoft.com/office/drawing/2014/main" id="{7EB0AE54-02C2-485A-ADDF-928FCCAA9A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3292475"/>
                        <a:ext cx="2301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sp>
        <p:nvSpPr>
          <p:cNvPr id="16393" name="Text Box 9">
            <a:extLst>
              <a:ext uri="{FF2B5EF4-FFF2-40B4-BE49-F238E27FC236}">
                <a16:creationId xmlns:a16="http://schemas.microsoft.com/office/drawing/2014/main" id="{4B2C0C3B-24C1-4C4A-BCA7-F95B3E2C14E2}"/>
              </a:ext>
            </a:extLst>
          </p:cNvPr>
          <p:cNvSpPr txBox="1">
            <a:spLocks noChangeArrowheads="1"/>
          </p:cNvSpPr>
          <p:nvPr/>
        </p:nvSpPr>
        <p:spPr bwMode="auto">
          <a:xfrm>
            <a:off x="201613" y="384810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三</a:t>
            </a:r>
            <a:r>
              <a:rPr lang="en-US" altLang="zh-CN" sz="2800">
                <a:solidFill>
                  <a:srgbClr val="FFFF00"/>
                </a:solidFill>
              </a:rPr>
              <a:t>. </a:t>
            </a:r>
            <a:r>
              <a:rPr lang="zh-CN" altLang="en-US" sz="2800">
                <a:solidFill>
                  <a:srgbClr val="FFFF00"/>
                </a:solidFill>
              </a:rPr>
              <a:t>理想气体的压强公式</a:t>
            </a:r>
          </a:p>
        </p:txBody>
      </p:sp>
      <p:sp>
        <p:nvSpPr>
          <p:cNvPr id="16394" name="Text Box 10">
            <a:extLst>
              <a:ext uri="{FF2B5EF4-FFF2-40B4-BE49-F238E27FC236}">
                <a16:creationId xmlns:a16="http://schemas.microsoft.com/office/drawing/2014/main" id="{A29DD60C-47D4-4B2E-A613-288902C0027F}"/>
              </a:ext>
            </a:extLst>
          </p:cNvPr>
          <p:cNvSpPr txBox="1">
            <a:spLocks noChangeArrowheads="1"/>
          </p:cNvSpPr>
          <p:nvPr/>
        </p:nvSpPr>
        <p:spPr bwMode="auto">
          <a:xfrm>
            <a:off x="755650" y="4799013"/>
            <a:ext cx="79200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气体的压强是由大量分子在和器壁碰撞中不断给器壁以力的作用所引起的。</a:t>
            </a:r>
          </a:p>
        </p:txBody>
      </p:sp>
      <p:sp>
        <p:nvSpPr>
          <p:cNvPr id="16395" name="Text Box 11">
            <a:extLst>
              <a:ext uri="{FF2B5EF4-FFF2-40B4-BE49-F238E27FC236}">
                <a16:creationId xmlns:a16="http://schemas.microsoft.com/office/drawing/2014/main" id="{48E7B4E0-B83A-4EB2-9D18-4CFADE336A10}"/>
              </a:ext>
            </a:extLst>
          </p:cNvPr>
          <p:cNvSpPr txBox="1">
            <a:spLocks noChangeArrowheads="1"/>
          </p:cNvSpPr>
          <p:nvPr/>
        </p:nvSpPr>
        <p:spPr bwMode="auto">
          <a:xfrm>
            <a:off x="3346450" y="5286375"/>
            <a:ext cx="511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例</a:t>
            </a:r>
            <a:r>
              <a:rPr lang="en-US" altLang="zh-CN">
                <a:solidFill>
                  <a:srgbClr val="FFFF00"/>
                </a:solidFill>
              </a:rPr>
              <a:t>: </a:t>
            </a:r>
            <a:r>
              <a:rPr lang="zh-CN" altLang="en-US">
                <a:solidFill>
                  <a:srgbClr val="FFFF00"/>
                </a:solidFill>
              </a:rPr>
              <a:t>雨点对伞的持续作用</a:t>
            </a:r>
          </a:p>
        </p:txBody>
      </p:sp>
      <p:sp>
        <p:nvSpPr>
          <p:cNvPr id="16396" name="Text Box 12">
            <a:extLst>
              <a:ext uri="{FF2B5EF4-FFF2-40B4-BE49-F238E27FC236}">
                <a16:creationId xmlns:a16="http://schemas.microsoft.com/office/drawing/2014/main" id="{1357E300-9E6C-4BF2-88C9-8DAABDD7295F}"/>
              </a:ext>
            </a:extLst>
          </p:cNvPr>
          <p:cNvSpPr txBox="1">
            <a:spLocks noChangeArrowheads="1"/>
          </p:cNvSpPr>
          <p:nvPr/>
        </p:nvSpPr>
        <p:spPr bwMode="auto">
          <a:xfrm>
            <a:off x="446088" y="4413250"/>
            <a:ext cx="643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1. </a:t>
            </a:r>
            <a:r>
              <a:rPr lang="zh-CN" altLang="en-US">
                <a:solidFill>
                  <a:srgbClr val="66FFFF"/>
                </a:solidFill>
              </a:rPr>
              <a:t>从气体分子运动看气体压强的形成</a:t>
            </a:r>
          </a:p>
        </p:txBody>
      </p:sp>
      <p:sp>
        <p:nvSpPr>
          <p:cNvPr id="11277" name="灯片编号占位符 1">
            <a:extLst>
              <a:ext uri="{FF2B5EF4-FFF2-40B4-BE49-F238E27FC236}">
                <a16:creationId xmlns:a16="http://schemas.microsoft.com/office/drawing/2014/main" id="{B5075B4D-57EE-42E3-BA4E-63CACE0F79CB}"/>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B3A426-8F49-4148-AABE-25715B7326D1}" type="slidenum">
              <a:rPr lang="en-US" altLang="zh-CN" b="0">
                <a:solidFill>
                  <a:srgbClr val="FF00FF"/>
                </a:solidFill>
              </a:rPr>
              <a:pPr eaLnBrk="1" hangingPunct="1"/>
              <a:t>7</a:t>
            </a:fld>
            <a:r>
              <a:rPr lang="en-US" altLang="zh-CN" b="0">
                <a:solidFill>
                  <a:srgbClr val="FF00FF"/>
                </a:solidFill>
              </a:rPr>
              <a:t>/28</a:t>
            </a:r>
          </a:p>
        </p:txBody>
      </p:sp>
      <p:graphicFrame>
        <p:nvGraphicFramePr>
          <p:cNvPr id="18438" name="Object 14">
            <a:extLst>
              <a:ext uri="{FF2B5EF4-FFF2-40B4-BE49-F238E27FC236}">
                <a16:creationId xmlns:a16="http://schemas.microsoft.com/office/drawing/2014/main" id="{53F25002-B83D-4138-A7CE-45E763DBE8E8}"/>
              </a:ext>
            </a:extLst>
          </p:cNvPr>
          <p:cNvGraphicFramePr>
            <a:graphicFrameLocks noChangeAspect="1"/>
          </p:cNvGraphicFramePr>
          <p:nvPr/>
        </p:nvGraphicFramePr>
        <p:xfrm>
          <a:off x="928688" y="5786438"/>
          <a:ext cx="1227137" cy="785812"/>
        </p:xfrm>
        <a:graphic>
          <a:graphicData uri="http://schemas.openxmlformats.org/presentationml/2006/ole">
            <mc:AlternateContent xmlns:mc="http://schemas.openxmlformats.org/markup-compatibility/2006">
              <mc:Choice xmlns:v="urn:schemas-microsoft-com:vml" Requires="v">
                <p:oleObj spid="_x0000_s382021" name="公式" r:id="rId10" imgW="581057" imgH="352391" progId="Equation.3">
                  <p:embed/>
                </p:oleObj>
              </mc:Choice>
              <mc:Fallback>
                <p:oleObj name="公式" r:id="rId10" imgW="581057" imgH="352391" progId="Equation.3">
                  <p:embed/>
                  <p:pic>
                    <p:nvPicPr>
                      <p:cNvPr id="18438" name="Object 14">
                        <a:extLst>
                          <a:ext uri="{FF2B5EF4-FFF2-40B4-BE49-F238E27FC236}">
                            <a16:creationId xmlns:a16="http://schemas.microsoft.com/office/drawing/2014/main" id="{53F25002-B83D-4138-A7CE-45E763DBE8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8688" y="5786438"/>
                        <a:ext cx="12271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1">
            <a:extLst>
              <a:ext uri="{FF2B5EF4-FFF2-40B4-BE49-F238E27FC236}">
                <a16:creationId xmlns:a16="http://schemas.microsoft.com/office/drawing/2014/main" id="{B20E731E-7C0E-43A6-8A25-8515377425C8}"/>
              </a:ext>
            </a:extLst>
          </p:cNvPr>
          <p:cNvSpPr txBox="1">
            <a:spLocks noChangeArrowheads="1"/>
          </p:cNvSpPr>
          <p:nvPr/>
        </p:nvSpPr>
        <p:spPr bwMode="auto">
          <a:xfrm>
            <a:off x="2286000" y="5857875"/>
            <a:ext cx="6500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1"/>
                </a:solidFill>
              </a:rPr>
              <a:t>单位时间内与器壁碰撞的所有分子作用于器壁单位面积上的冲量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left)">
                                      <p:cBhvr>
                                        <p:cTn id="12" dur="5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wipe(left)">
                                      <p:cBhvr>
                                        <p:cTn id="17" dur="500"/>
                                        <p:tgtEl>
                                          <p:spTgt spid="16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wipe(left)">
                                      <p:cBhvr>
                                        <p:cTn id="22" dur="500"/>
                                        <p:tgtEl>
                                          <p:spTgt spid="16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wipe(left)">
                                      <p:cBhvr>
                                        <p:cTn id="27" dur="500"/>
                                        <p:tgtEl>
                                          <p:spTgt spid="163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wipe(left)">
                                      <p:cBhvr>
                                        <p:cTn id="32" dur="500"/>
                                        <p:tgtEl>
                                          <p:spTgt spid="163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391"/>
                                        </p:tgtEl>
                                        <p:attrNameLst>
                                          <p:attrName>style.visibility</p:attrName>
                                        </p:attrNameLst>
                                      </p:cBhvr>
                                      <p:to>
                                        <p:strVal val="visible"/>
                                      </p:to>
                                    </p:set>
                                    <p:animEffect transition="in" filter="wipe(left)">
                                      <p:cBhvr>
                                        <p:cTn id="37" dur="500"/>
                                        <p:tgtEl>
                                          <p:spTgt spid="163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93"/>
                                        </p:tgtEl>
                                        <p:attrNameLst>
                                          <p:attrName>style.visibility</p:attrName>
                                        </p:attrNameLst>
                                      </p:cBhvr>
                                      <p:to>
                                        <p:strVal val="visible"/>
                                      </p:to>
                                    </p:set>
                                    <p:animEffect transition="in" filter="wipe(left)">
                                      <p:cBhvr>
                                        <p:cTn id="42" dur="500"/>
                                        <p:tgtEl>
                                          <p:spTgt spid="163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6"/>
                                        </p:tgtEl>
                                        <p:attrNameLst>
                                          <p:attrName>style.visibility</p:attrName>
                                        </p:attrNameLst>
                                      </p:cBhvr>
                                      <p:to>
                                        <p:strVal val="visible"/>
                                      </p:to>
                                    </p:set>
                                    <p:animEffect transition="in" filter="wipe(left)">
                                      <p:cBhvr>
                                        <p:cTn id="47" dur="500"/>
                                        <p:tgtEl>
                                          <p:spTgt spid="163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394"/>
                                        </p:tgtEl>
                                        <p:attrNameLst>
                                          <p:attrName>style.visibility</p:attrName>
                                        </p:attrNameLst>
                                      </p:cBhvr>
                                      <p:to>
                                        <p:strVal val="visible"/>
                                      </p:to>
                                    </p:set>
                                    <p:animEffect transition="in" filter="wipe(left)">
                                      <p:cBhvr>
                                        <p:cTn id="52" dur="500"/>
                                        <p:tgtEl>
                                          <p:spTgt spid="163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395"/>
                                        </p:tgtEl>
                                        <p:attrNameLst>
                                          <p:attrName>style.visibility</p:attrName>
                                        </p:attrNameLst>
                                      </p:cBhvr>
                                      <p:to>
                                        <p:strVal val="visible"/>
                                      </p:to>
                                    </p:set>
                                    <p:animEffect transition="in" filter="wipe(left)">
                                      <p:cBhvr>
                                        <p:cTn id="57" dur="500"/>
                                        <p:tgtEl>
                                          <p:spTgt spid="163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8438"/>
                                        </p:tgtEl>
                                        <p:attrNameLst>
                                          <p:attrName>style.visibility</p:attrName>
                                        </p:attrNameLst>
                                      </p:cBhvr>
                                      <p:to>
                                        <p:strVal val="visible"/>
                                      </p:to>
                                    </p:set>
                                    <p:animEffect transition="in" filter="wipe(left)">
                                      <p:cBhvr>
                                        <p:cTn id="62" dur="500"/>
                                        <p:tgtEl>
                                          <p:spTgt spid="18438"/>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89" grpId="0" autoUpdateAnimBg="0"/>
      <p:bldP spid="16390" grpId="0" autoUpdateAnimBg="0"/>
      <p:bldP spid="16393" grpId="0" autoUpdateAnimBg="0"/>
      <p:bldP spid="16394" grpId="0" autoUpdateAnimBg="0"/>
      <p:bldP spid="16395" grpId="0"/>
      <p:bldP spid="16396"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EFAE6AC-04A7-433A-ABB3-1C10C3652BE3}"/>
              </a:ext>
            </a:extLst>
          </p:cNvPr>
          <p:cNvSpPr>
            <a:spLocks noChangeArrowheads="1"/>
          </p:cNvSpPr>
          <p:nvPr/>
        </p:nvSpPr>
        <p:spPr bwMode="auto">
          <a:xfrm>
            <a:off x="457200" y="357188"/>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2. </a:t>
            </a:r>
            <a:r>
              <a:rPr lang="zh-CN" altLang="en-US">
                <a:solidFill>
                  <a:srgbClr val="66FFFF"/>
                </a:solidFill>
              </a:rPr>
              <a:t>理想气体的压强公式</a:t>
            </a:r>
          </a:p>
        </p:txBody>
      </p:sp>
      <p:sp>
        <p:nvSpPr>
          <p:cNvPr id="17411" name="Text Box 3">
            <a:extLst>
              <a:ext uri="{FF2B5EF4-FFF2-40B4-BE49-F238E27FC236}">
                <a16:creationId xmlns:a16="http://schemas.microsoft.com/office/drawing/2014/main" id="{34725AF1-3C59-41C5-B89B-BDA54B7F9D1D}"/>
              </a:ext>
            </a:extLst>
          </p:cNvPr>
          <p:cNvSpPr txBox="1">
            <a:spLocks noChangeArrowheads="1"/>
          </p:cNvSpPr>
          <p:nvPr/>
        </p:nvSpPr>
        <p:spPr bwMode="auto">
          <a:xfrm>
            <a:off x="749300" y="814388"/>
            <a:ext cx="33131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设体积为</a:t>
            </a:r>
            <a:r>
              <a:rPr lang="en-US" altLang="zh-CN" i="1">
                <a:solidFill>
                  <a:srgbClr val="FFFF00"/>
                </a:solidFill>
              </a:rPr>
              <a:t>V</a:t>
            </a:r>
            <a:r>
              <a:rPr lang="en-US" altLang="zh-CN" i="1">
                <a:solidFill>
                  <a:schemeClr val="bg1"/>
                </a:solidFill>
              </a:rPr>
              <a:t> </a:t>
            </a:r>
            <a:r>
              <a:rPr lang="zh-CN" altLang="en-US">
                <a:solidFill>
                  <a:schemeClr val="bg1"/>
                </a:solidFill>
              </a:rPr>
              <a:t>的容器</a:t>
            </a:r>
            <a:endParaRPr lang="en-US" altLang="zh-CN">
              <a:solidFill>
                <a:schemeClr val="bg1"/>
              </a:solidFill>
            </a:endParaRPr>
          </a:p>
          <a:p>
            <a:pPr eaLnBrk="1" hangingPunct="1">
              <a:lnSpc>
                <a:spcPct val="125000"/>
              </a:lnSpc>
            </a:pPr>
            <a:r>
              <a:rPr lang="zh-CN" altLang="en-US">
                <a:solidFill>
                  <a:schemeClr val="bg1"/>
                </a:solidFill>
              </a:rPr>
              <a:t>内贮分子总数 </a:t>
            </a:r>
            <a:r>
              <a:rPr lang="en-US" altLang="zh-CN" i="1">
                <a:solidFill>
                  <a:srgbClr val="FFFF00"/>
                </a:solidFill>
              </a:rPr>
              <a:t>N</a:t>
            </a:r>
            <a:r>
              <a:rPr lang="zh-CN" altLang="en-US">
                <a:solidFill>
                  <a:schemeClr val="bg1"/>
                </a:solidFill>
              </a:rPr>
              <a:t>，</a:t>
            </a:r>
            <a:endParaRPr lang="en-US" altLang="zh-CN">
              <a:solidFill>
                <a:schemeClr val="bg1"/>
              </a:solidFill>
            </a:endParaRPr>
          </a:p>
          <a:p>
            <a:pPr eaLnBrk="1" hangingPunct="1">
              <a:lnSpc>
                <a:spcPct val="125000"/>
              </a:lnSpc>
            </a:pPr>
            <a:r>
              <a:rPr lang="zh-CN" altLang="en-US">
                <a:solidFill>
                  <a:schemeClr val="bg1"/>
                </a:solidFill>
              </a:rPr>
              <a:t>分子质量 </a:t>
            </a:r>
            <a:r>
              <a:rPr lang="en-US" altLang="zh-CN" i="1">
                <a:solidFill>
                  <a:srgbClr val="FFFF00"/>
                </a:solidFill>
              </a:rPr>
              <a:t>μ</a:t>
            </a:r>
            <a:r>
              <a:rPr lang="zh-CN" altLang="en-US">
                <a:solidFill>
                  <a:schemeClr val="bg1"/>
                </a:solidFill>
              </a:rPr>
              <a:t>，分子</a:t>
            </a:r>
            <a:endParaRPr lang="en-US" altLang="zh-CN">
              <a:solidFill>
                <a:schemeClr val="bg1"/>
              </a:solidFill>
            </a:endParaRPr>
          </a:p>
          <a:p>
            <a:pPr eaLnBrk="1" hangingPunct="1">
              <a:lnSpc>
                <a:spcPct val="125000"/>
              </a:lnSpc>
            </a:pPr>
            <a:r>
              <a:rPr lang="zh-CN" altLang="en-US">
                <a:solidFill>
                  <a:schemeClr val="bg1"/>
                </a:solidFill>
              </a:rPr>
              <a:t>数密度 </a:t>
            </a:r>
            <a:r>
              <a:rPr lang="en-US" altLang="zh-CN" i="1">
                <a:solidFill>
                  <a:srgbClr val="FFFF00"/>
                </a:solidFill>
              </a:rPr>
              <a:t>n</a:t>
            </a:r>
            <a:r>
              <a:rPr lang="en-US" altLang="zh-CN">
                <a:solidFill>
                  <a:schemeClr val="bg1"/>
                </a:solidFill>
              </a:rPr>
              <a:t> </a:t>
            </a:r>
            <a:r>
              <a:rPr lang="zh-CN" altLang="en-US">
                <a:solidFill>
                  <a:schemeClr val="bg1"/>
                </a:solidFill>
              </a:rPr>
              <a:t>的平衡态</a:t>
            </a:r>
            <a:endParaRPr lang="en-US" altLang="zh-CN">
              <a:solidFill>
                <a:schemeClr val="bg1"/>
              </a:solidFill>
            </a:endParaRPr>
          </a:p>
          <a:p>
            <a:pPr eaLnBrk="1" hangingPunct="1">
              <a:lnSpc>
                <a:spcPct val="125000"/>
              </a:lnSpc>
            </a:pPr>
            <a:r>
              <a:rPr lang="zh-CN" altLang="en-US">
                <a:solidFill>
                  <a:schemeClr val="bg1"/>
                </a:solidFill>
              </a:rPr>
              <a:t>的理想气体</a:t>
            </a:r>
          </a:p>
        </p:txBody>
      </p:sp>
      <p:sp>
        <p:nvSpPr>
          <p:cNvPr id="17412" name="Text Box 4">
            <a:extLst>
              <a:ext uri="{FF2B5EF4-FFF2-40B4-BE49-F238E27FC236}">
                <a16:creationId xmlns:a16="http://schemas.microsoft.com/office/drawing/2014/main" id="{8C864A6A-AA85-4BAD-909A-D17CD48E39D4}"/>
              </a:ext>
            </a:extLst>
          </p:cNvPr>
          <p:cNvSpPr txBox="1">
            <a:spLocks noChangeArrowheads="1"/>
          </p:cNvSpPr>
          <p:nvPr/>
        </p:nvSpPr>
        <p:spPr bwMode="auto">
          <a:xfrm>
            <a:off x="754063" y="3143250"/>
            <a:ext cx="27463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按速度分组，假设</a:t>
            </a:r>
            <a:endParaRPr lang="en-US" altLang="zh-CN">
              <a:solidFill>
                <a:schemeClr val="bg1"/>
              </a:solidFill>
            </a:endParaRPr>
          </a:p>
          <a:p>
            <a:pPr eaLnBrk="1" hangingPunct="1">
              <a:lnSpc>
                <a:spcPct val="125000"/>
              </a:lnSpc>
            </a:pPr>
            <a:r>
              <a:rPr lang="zh-CN" altLang="en-US">
                <a:solidFill>
                  <a:schemeClr val="bg1"/>
                </a:solidFill>
              </a:rPr>
              <a:t>速度为      的分子</a:t>
            </a:r>
          </a:p>
          <a:p>
            <a:pPr eaLnBrk="1" hangingPunct="1">
              <a:lnSpc>
                <a:spcPct val="125000"/>
              </a:lnSpc>
            </a:pPr>
            <a:r>
              <a:rPr lang="zh-CN" altLang="en-US">
                <a:solidFill>
                  <a:schemeClr val="bg1"/>
                </a:solidFill>
              </a:rPr>
              <a:t>数         </a:t>
            </a:r>
            <a:r>
              <a:rPr lang="en-US" altLang="zh-CN">
                <a:solidFill>
                  <a:schemeClr val="bg1"/>
                </a:solidFill>
              </a:rPr>
              <a:t>, </a:t>
            </a:r>
            <a:r>
              <a:rPr lang="zh-CN" altLang="en-US">
                <a:solidFill>
                  <a:schemeClr val="bg1"/>
                </a:solidFill>
              </a:rPr>
              <a:t>分子数密</a:t>
            </a:r>
          </a:p>
          <a:p>
            <a:pPr eaLnBrk="1" hangingPunct="1">
              <a:lnSpc>
                <a:spcPct val="125000"/>
              </a:lnSpc>
            </a:pPr>
            <a:r>
              <a:rPr lang="zh-CN" altLang="en-US">
                <a:solidFill>
                  <a:schemeClr val="bg1"/>
                </a:solidFill>
              </a:rPr>
              <a:t>度 </a:t>
            </a:r>
          </a:p>
        </p:txBody>
      </p:sp>
      <p:graphicFrame>
        <p:nvGraphicFramePr>
          <p:cNvPr id="17413" name="Object 5">
            <a:extLst>
              <a:ext uri="{FF2B5EF4-FFF2-40B4-BE49-F238E27FC236}">
                <a16:creationId xmlns:a16="http://schemas.microsoft.com/office/drawing/2014/main" id="{F838A742-1D89-4082-915D-83AA028CBEF3}"/>
              </a:ext>
            </a:extLst>
          </p:cNvPr>
          <p:cNvGraphicFramePr>
            <a:graphicFrameLocks noChangeAspect="1"/>
          </p:cNvGraphicFramePr>
          <p:nvPr/>
        </p:nvGraphicFramePr>
        <p:xfrm>
          <a:off x="1857375" y="3711575"/>
          <a:ext cx="385763" cy="431800"/>
        </p:xfrm>
        <a:graphic>
          <a:graphicData uri="http://schemas.openxmlformats.org/presentationml/2006/ole">
            <mc:AlternateContent xmlns:mc="http://schemas.openxmlformats.org/markup-compatibility/2006">
              <mc:Choice xmlns:v="urn:schemas-microsoft-com:vml" Requires="v">
                <p:oleObj spid="_x0000_s383154" name="公式" r:id="rId4" imgW="352304" imgH="390661" progId="Equation.3">
                  <p:embed/>
                </p:oleObj>
              </mc:Choice>
              <mc:Fallback>
                <p:oleObj name="公式" r:id="rId4" imgW="352304" imgH="390661" progId="Equation.3">
                  <p:embed/>
                  <p:pic>
                    <p:nvPicPr>
                      <p:cNvPr id="17413" name="Object 5">
                        <a:extLst>
                          <a:ext uri="{FF2B5EF4-FFF2-40B4-BE49-F238E27FC236}">
                            <a16:creationId xmlns:a16="http://schemas.microsoft.com/office/drawing/2014/main" id="{F838A742-1D89-4082-915D-83AA028CBE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3711575"/>
                        <a:ext cx="3857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Line 6">
            <a:extLst>
              <a:ext uri="{FF2B5EF4-FFF2-40B4-BE49-F238E27FC236}">
                <a16:creationId xmlns:a16="http://schemas.microsoft.com/office/drawing/2014/main" id="{F4749910-C327-4C63-A564-5ACA47550D8C}"/>
              </a:ext>
            </a:extLst>
          </p:cNvPr>
          <p:cNvSpPr>
            <a:spLocks noChangeShapeType="1"/>
          </p:cNvSpPr>
          <p:nvPr/>
        </p:nvSpPr>
        <p:spPr bwMode="auto">
          <a:xfrm>
            <a:off x="7381875" y="2925763"/>
            <a:ext cx="0" cy="136683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Oval 7">
            <a:extLst>
              <a:ext uri="{FF2B5EF4-FFF2-40B4-BE49-F238E27FC236}">
                <a16:creationId xmlns:a16="http://schemas.microsoft.com/office/drawing/2014/main" id="{8701B9E8-B642-43D8-87B5-314B38832BFF}"/>
              </a:ext>
            </a:extLst>
          </p:cNvPr>
          <p:cNvSpPr>
            <a:spLocks noChangeArrowheads="1"/>
          </p:cNvSpPr>
          <p:nvPr/>
        </p:nvSpPr>
        <p:spPr bwMode="auto">
          <a:xfrm>
            <a:off x="5581650" y="2601913"/>
            <a:ext cx="609600" cy="1008062"/>
          </a:xfrm>
          <a:prstGeom prst="ellipse">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6" name="Rectangle 8">
            <a:extLst>
              <a:ext uri="{FF2B5EF4-FFF2-40B4-BE49-F238E27FC236}">
                <a16:creationId xmlns:a16="http://schemas.microsoft.com/office/drawing/2014/main" id="{24BDBE6E-86C9-42AB-8FED-20CD7D04A6CA}"/>
              </a:ext>
            </a:extLst>
          </p:cNvPr>
          <p:cNvSpPr>
            <a:spLocks noChangeArrowheads="1"/>
          </p:cNvSpPr>
          <p:nvPr/>
        </p:nvSpPr>
        <p:spPr bwMode="auto">
          <a:xfrm>
            <a:off x="5916613" y="2528888"/>
            <a:ext cx="457200" cy="1152525"/>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7" name="Line 9">
            <a:extLst>
              <a:ext uri="{FF2B5EF4-FFF2-40B4-BE49-F238E27FC236}">
                <a16:creationId xmlns:a16="http://schemas.microsoft.com/office/drawing/2014/main" id="{2E4ADE68-F8F7-4374-A9EC-6B358891AC36}"/>
              </a:ext>
            </a:extLst>
          </p:cNvPr>
          <p:cNvSpPr>
            <a:spLocks noChangeShapeType="1"/>
          </p:cNvSpPr>
          <p:nvPr/>
        </p:nvSpPr>
        <p:spPr bwMode="auto">
          <a:xfrm flipH="1">
            <a:off x="5927725" y="2890838"/>
            <a:ext cx="1454150" cy="71913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Line 10">
            <a:extLst>
              <a:ext uri="{FF2B5EF4-FFF2-40B4-BE49-F238E27FC236}">
                <a16:creationId xmlns:a16="http://schemas.microsoft.com/office/drawing/2014/main" id="{E5DB2018-87CD-44A7-A2CE-C722C0A02779}"/>
              </a:ext>
            </a:extLst>
          </p:cNvPr>
          <p:cNvSpPr>
            <a:spLocks noChangeShapeType="1"/>
          </p:cNvSpPr>
          <p:nvPr/>
        </p:nvSpPr>
        <p:spPr bwMode="auto">
          <a:xfrm flipH="1">
            <a:off x="5883275" y="2384425"/>
            <a:ext cx="1498600" cy="7524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19" name="Object 11">
            <a:extLst>
              <a:ext uri="{FF2B5EF4-FFF2-40B4-BE49-F238E27FC236}">
                <a16:creationId xmlns:a16="http://schemas.microsoft.com/office/drawing/2014/main" id="{AA05A5D6-99CE-4105-B03D-72F13A65D1B6}"/>
              </a:ext>
            </a:extLst>
          </p:cNvPr>
          <p:cNvGraphicFramePr>
            <a:graphicFrameLocks noChangeAspect="1"/>
          </p:cNvGraphicFramePr>
          <p:nvPr/>
        </p:nvGraphicFramePr>
        <p:xfrm>
          <a:off x="6110288" y="1665288"/>
          <a:ext cx="479425" cy="346075"/>
        </p:xfrm>
        <a:graphic>
          <a:graphicData uri="http://schemas.openxmlformats.org/presentationml/2006/ole">
            <mc:AlternateContent xmlns:mc="http://schemas.openxmlformats.org/markup-compatibility/2006">
              <mc:Choice xmlns:v="urn:schemas-microsoft-com:vml" Requires="v">
                <p:oleObj spid="_x0000_s383155" name="公式" r:id="rId6" imgW="571576" imgH="390661" progId="Equation.3">
                  <p:embed/>
                </p:oleObj>
              </mc:Choice>
              <mc:Fallback>
                <p:oleObj name="公式" r:id="rId6" imgW="571576" imgH="390661" progId="Equation.3">
                  <p:embed/>
                  <p:pic>
                    <p:nvPicPr>
                      <p:cNvPr id="17419" name="Object 11">
                        <a:extLst>
                          <a:ext uri="{FF2B5EF4-FFF2-40B4-BE49-F238E27FC236}">
                            <a16:creationId xmlns:a16="http://schemas.microsoft.com/office/drawing/2014/main" id="{AA05A5D6-99CE-4105-B03D-72F13A65D1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288" y="1665288"/>
                        <a:ext cx="4794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0" name="Line 12">
            <a:extLst>
              <a:ext uri="{FF2B5EF4-FFF2-40B4-BE49-F238E27FC236}">
                <a16:creationId xmlns:a16="http://schemas.microsoft.com/office/drawing/2014/main" id="{093D8A0E-FF5A-4232-9732-53A4241DB2A0}"/>
              </a:ext>
            </a:extLst>
          </p:cNvPr>
          <p:cNvSpPr>
            <a:spLocks noChangeShapeType="1"/>
          </p:cNvSpPr>
          <p:nvPr/>
        </p:nvSpPr>
        <p:spPr bwMode="auto">
          <a:xfrm>
            <a:off x="5870575" y="2219325"/>
            <a:ext cx="0" cy="30956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Line 13">
            <a:extLst>
              <a:ext uri="{FF2B5EF4-FFF2-40B4-BE49-F238E27FC236}">
                <a16:creationId xmlns:a16="http://schemas.microsoft.com/office/drawing/2014/main" id="{E70BCC88-8415-406F-BD73-FC2A1065AAA8}"/>
              </a:ext>
            </a:extLst>
          </p:cNvPr>
          <p:cNvSpPr>
            <a:spLocks noChangeShapeType="1"/>
          </p:cNvSpPr>
          <p:nvPr/>
        </p:nvSpPr>
        <p:spPr bwMode="auto">
          <a:xfrm rot="120000" flipH="1">
            <a:off x="5867400" y="1592263"/>
            <a:ext cx="1439863" cy="779462"/>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2" name="Oval 14">
            <a:extLst>
              <a:ext uri="{FF2B5EF4-FFF2-40B4-BE49-F238E27FC236}">
                <a16:creationId xmlns:a16="http://schemas.microsoft.com/office/drawing/2014/main" id="{80CE86A5-1120-4C32-B2BD-78E05365C199}"/>
              </a:ext>
            </a:extLst>
          </p:cNvPr>
          <p:cNvSpPr>
            <a:spLocks noChangeArrowheads="1"/>
          </p:cNvSpPr>
          <p:nvPr/>
        </p:nvSpPr>
        <p:spPr bwMode="auto">
          <a:xfrm>
            <a:off x="5581650" y="2601913"/>
            <a:ext cx="609600" cy="1008062"/>
          </a:xfrm>
          <a:prstGeom prst="ellipse">
            <a:avLst/>
          </a:prstGeom>
          <a:noFill/>
          <a:ln w="1905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3" name="Line 15">
            <a:extLst>
              <a:ext uri="{FF2B5EF4-FFF2-40B4-BE49-F238E27FC236}">
                <a16:creationId xmlns:a16="http://schemas.microsoft.com/office/drawing/2014/main" id="{D2DB74D8-7E99-4F61-AC44-D4E832AC979A}"/>
              </a:ext>
            </a:extLst>
          </p:cNvPr>
          <p:cNvSpPr>
            <a:spLocks noChangeShapeType="1"/>
          </p:cNvSpPr>
          <p:nvPr/>
        </p:nvSpPr>
        <p:spPr bwMode="auto">
          <a:xfrm flipH="1">
            <a:off x="5859463" y="1881188"/>
            <a:ext cx="1450975" cy="7207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16">
            <a:extLst>
              <a:ext uri="{FF2B5EF4-FFF2-40B4-BE49-F238E27FC236}">
                <a16:creationId xmlns:a16="http://schemas.microsoft.com/office/drawing/2014/main" id="{9ECA371A-1A34-42D2-8FA4-B45851068D9E}"/>
              </a:ext>
            </a:extLst>
          </p:cNvPr>
          <p:cNvSpPr>
            <a:spLocks noChangeShapeType="1"/>
          </p:cNvSpPr>
          <p:nvPr/>
        </p:nvSpPr>
        <p:spPr bwMode="auto">
          <a:xfrm>
            <a:off x="7310438" y="1449388"/>
            <a:ext cx="0" cy="30956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17">
            <a:extLst>
              <a:ext uri="{FF2B5EF4-FFF2-40B4-BE49-F238E27FC236}">
                <a16:creationId xmlns:a16="http://schemas.microsoft.com/office/drawing/2014/main" id="{BF282914-A402-4BEF-951B-D76D293116B7}"/>
              </a:ext>
            </a:extLst>
          </p:cNvPr>
          <p:cNvSpPr>
            <a:spLocks noChangeShapeType="1"/>
          </p:cNvSpPr>
          <p:nvPr/>
        </p:nvSpPr>
        <p:spPr bwMode="auto">
          <a:xfrm flipV="1">
            <a:off x="5149850" y="3043238"/>
            <a:ext cx="914400" cy="457200"/>
          </a:xfrm>
          <a:prstGeom prst="line">
            <a:avLst/>
          </a:prstGeom>
          <a:noFill/>
          <a:ln w="190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26" name="Object 18">
            <a:extLst>
              <a:ext uri="{FF2B5EF4-FFF2-40B4-BE49-F238E27FC236}">
                <a16:creationId xmlns:a16="http://schemas.microsoft.com/office/drawing/2014/main" id="{A5E10800-CDB4-4B30-851E-04986A55F0DD}"/>
              </a:ext>
            </a:extLst>
          </p:cNvPr>
          <p:cNvGraphicFramePr>
            <a:graphicFrameLocks noChangeAspect="1"/>
          </p:cNvGraphicFramePr>
          <p:nvPr/>
        </p:nvGraphicFramePr>
        <p:xfrm>
          <a:off x="5211763" y="3429000"/>
          <a:ext cx="298450" cy="431800"/>
        </p:xfrm>
        <a:graphic>
          <a:graphicData uri="http://schemas.openxmlformats.org/presentationml/2006/ole">
            <mc:AlternateContent xmlns:mc="http://schemas.openxmlformats.org/markup-compatibility/2006">
              <mc:Choice xmlns:v="urn:schemas-microsoft-com:vml" Requires="v">
                <p:oleObj spid="_x0000_s383156" name="公式" r:id="rId8" imgW="266675" imgH="390661" progId="Equation.3">
                  <p:embed/>
                </p:oleObj>
              </mc:Choice>
              <mc:Fallback>
                <p:oleObj name="公式" r:id="rId8" imgW="266675" imgH="390661" progId="Equation.3">
                  <p:embed/>
                  <p:pic>
                    <p:nvPicPr>
                      <p:cNvPr id="17426" name="Object 18">
                        <a:extLst>
                          <a:ext uri="{FF2B5EF4-FFF2-40B4-BE49-F238E27FC236}">
                            <a16:creationId xmlns:a16="http://schemas.microsoft.com/office/drawing/2014/main" id="{A5E10800-CDB4-4B30-851E-04986A55F0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1763" y="3429000"/>
                        <a:ext cx="298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7" name="AutoShape 19">
            <a:extLst>
              <a:ext uri="{FF2B5EF4-FFF2-40B4-BE49-F238E27FC236}">
                <a16:creationId xmlns:a16="http://schemas.microsoft.com/office/drawing/2014/main" id="{6FD45EFC-7F5A-46A4-ACBB-F6756AD1D515}"/>
              </a:ext>
            </a:extLst>
          </p:cNvPr>
          <p:cNvSpPr>
            <a:spLocks noChangeArrowheads="1"/>
          </p:cNvSpPr>
          <p:nvPr/>
        </p:nvSpPr>
        <p:spPr bwMode="auto">
          <a:xfrm rot="5400000" flipV="1">
            <a:off x="5726113" y="1665288"/>
            <a:ext cx="3241675" cy="1368425"/>
          </a:xfrm>
          <a:prstGeom prst="parallelogram">
            <a:avLst>
              <a:gd name="adj" fmla="val 84020"/>
            </a:avLst>
          </a:prstGeom>
          <a:gradFill rotWithShape="1">
            <a:gsLst>
              <a:gs pos="0">
                <a:srgbClr val="3399FF">
                  <a:alpha val="40999"/>
                </a:srgbClr>
              </a:gs>
              <a:gs pos="100000">
                <a:srgbClr val="184776"/>
              </a:gs>
            </a:gsLst>
            <a:lin ang="2700000" scaled="1"/>
          </a:gradFill>
          <a:ln w="9525">
            <a:solidFill>
              <a:schemeClr val="folHlink"/>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8" name="Line 20">
            <a:extLst>
              <a:ext uri="{FF2B5EF4-FFF2-40B4-BE49-F238E27FC236}">
                <a16:creationId xmlns:a16="http://schemas.microsoft.com/office/drawing/2014/main" id="{B913355B-ED0C-424E-8461-C03CC7DE35C5}"/>
              </a:ext>
            </a:extLst>
          </p:cNvPr>
          <p:cNvSpPr>
            <a:spLocks noChangeShapeType="1"/>
          </p:cNvSpPr>
          <p:nvPr/>
        </p:nvSpPr>
        <p:spPr bwMode="auto">
          <a:xfrm>
            <a:off x="7419975" y="2371725"/>
            <a:ext cx="762000"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29" name="Object 21">
            <a:extLst>
              <a:ext uri="{FF2B5EF4-FFF2-40B4-BE49-F238E27FC236}">
                <a16:creationId xmlns:a16="http://schemas.microsoft.com/office/drawing/2014/main" id="{32E8B4C2-94D8-4703-A2E6-14A5FCB05A21}"/>
              </a:ext>
            </a:extLst>
          </p:cNvPr>
          <p:cNvGraphicFramePr>
            <a:graphicFrameLocks noChangeAspect="1"/>
          </p:cNvGraphicFramePr>
          <p:nvPr/>
        </p:nvGraphicFramePr>
        <p:xfrm>
          <a:off x="8072438" y="2000250"/>
          <a:ext cx="227012" cy="307975"/>
        </p:xfrm>
        <a:graphic>
          <a:graphicData uri="http://schemas.openxmlformats.org/presentationml/2006/ole">
            <mc:AlternateContent xmlns:mc="http://schemas.openxmlformats.org/markup-compatibility/2006">
              <mc:Choice xmlns:v="urn:schemas-microsoft-com:vml" Requires="v">
                <p:oleObj spid="_x0000_s383157" name="公式" r:id="rId10" imgW="190525" imgH="266666" progId="Equation.3">
                  <p:embed/>
                </p:oleObj>
              </mc:Choice>
              <mc:Fallback>
                <p:oleObj name="公式" r:id="rId10" imgW="190525" imgH="266666" progId="Equation.3">
                  <p:embed/>
                  <p:pic>
                    <p:nvPicPr>
                      <p:cNvPr id="17429" name="Object 21">
                        <a:extLst>
                          <a:ext uri="{FF2B5EF4-FFF2-40B4-BE49-F238E27FC236}">
                            <a16:creationId xmlns:a16="http://schemas.microsoft.com/office/drawing/2014/main" id="{32E8B4C2-94D8-4703-A2E6-14A5FCB05A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2438" y="2000250"/>
                        <a:ext cx="227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30" name="Oval 22">
            <a:extLst>
              <a:ext uri="{FF2B5EF4-FFF2-40B4-BE49-F238E27FC236}">
                <a16:creationId xmlns:a16="http://schemas.microsoft.com/office/drawing/2014/main" id="{7049E7F2-82CC-4468-85A5-0712632783AE}"/>
              </a:ext>
            </a:extLst>
          </p:cNvPr>
          <p:cNvSpPr>
            <a:spLocks noChangeArrowheads="1"/>
          </p:cNvSpPr>
          <p:nvPr/>
        </p:nvSpPr>
        <p:spPr bwMode="auto">
          <a:xfrm>
            <a:off x="7058025" y="1882775"/>
            <a:ext cx="609600" cy="1008063"/>
          </a:xfrm>
          <a:prstGeom prst="ellipse">
            <a:avLst/>
          </a:prstGeom>
          <a:solidFill>
            <a:srgbClr val="66CCFF">
              <a:alpha val="58823"/>
            </a:srgbClr>
          </a:solidFill>
          <a:ln w="12700">
            <a:solidFill>
              <a:schemeClr val="bg1"/>
            </a:solidFill>
            <a:prstDash val="sysDot"/>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431" name="Object 23">
            <a:extLst>
              <a:ext uri="{FF2B5EF4-FFF2-40B4-BE49-F238E27FC236}">
                <a16:creationId xmlns:a16="http://schemas.microsoft.com/office/drawing/2014/main" id="{EDCC62B2-E872-4715-BF35-313C559FA2AD}"/>
              </a:ext>
            </a:extLst>
          </p:cNvPr>
          <p:cNvGraphicFramePr>
            <a:graphicFrameLocks noChangeAspect="1"/>
          </p:cNvGraphicFramePr>
          <p:nvPr/>
        </p:nvGraphicFramePr>
        <p:xfrm>
          <a:off x="7116763" y="2009775"/>
          <a:ext cx="409575" cy="317500"/>
        </p:xfrm>
        <a:graphic>
          <a:graphicData uri="http://schemas.openxmlformats.org/presentationml/2006/ole">
            <mc:AlternateContent xmlns:mc="http://schemas.openxmlformats.org/markup-compatibility/2006">
              <mc:Choice xmlns:v="urn:schemas-microsoft-com:vml" Requires="v">
                <p:oleObj spid="_x0000_s383158" name="公式" r:id="rId12" imgW="381051" imgH="276157" progId="Equation.3">
                  <p:embed/>
                </p:oleObj>
              </mc:Choice>
              <mc:Fallback>
                <p:oleObj name="公式" r:id="rId12" imgW="381051" imgH="276157" progId="Equation.3">
                  <p:embed/>
                  <p:pic>
                    <p:nvPicPr>
                      <p:cNvPr id="17431" name="Object 23">
                        <a:extLst>
                          <a:ext uri="{FF2B5EF4-FFF2-40B4-BE49-F238E27FC236}">
                            <a16:creationId xmlns:a16="http://schemas.microsoft.com/office/drawing/2014/main" id="{EDCC62B2-E872-4715-BF35-313C559FA2A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6763" y="2009775"/>
                        <a:ext cx="4095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32" name="Text Box 24">
            <a:extLst>
              <a:ext uri="{FF2B5EF4-FFF2-40B4-BE49-F238E27FC236}">
                <a16:creationId xmlns:a16="http://schemas.microsoft.com/office/drawing/2014/main" id="{7507D489-D286-4686-8360-AE8E63CC6345}"/>
              </a:ext>
            </a:extLst>
          </p:cNvPr>
          <p:cNvSpPr txBox="1">
            <a:spLocks noChangeArrowheads="1"/>
          </p:cNvSpPr>
          <p:nvPr/>
        </p:nvSpPr>
        <p:spPr bwMode="auto">
          <a:xfrm>
            <a:off x="692150" y="5143500"/>
            <a:ext cx="82724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rPr>
              <a:t> </a:t>
            </a:r>
            <a:r>
              <a:rPr lang="zh-CN" altLang="en-US">
                <a:solidFill>
                  <a:schemeClr val="bg1"/>
                </a:solidFill>
              </a:rPr>
              <a:t>在</a:t>
            </a:r>
            <a:r>
              <a:rPr lang="en-US" altLang="zh-CN">
                <a:solidFill>
                  <a:srgbClr val="FFFF00"/>
                </a:solidFill>
              </a:rPr>
              <a:t>d</a:t>
            </a:r>
            <a:r>
              <a:rPr lang="en-US" altLang="zh-CN" i="1">
                <a:solidFill>
                  <a:srgbClr val="FFFF00"/>
                </a:solidFill>
              </a:rPr>
              <a:t>t</a:t>
            </a:r>
            <a:r>
              <a:rPr lang="en-US" altLang="zh-CN" i="1">
                <a:solidFill>
                  <a:schemeClr val="bg1"/>
                </a:solidFill>
              </a:rPr>
              <a:t> </a:t>
            </a:r>
            <a:r>
              <a:rPr lang="zh-CN" altLang="en-US">
                <a:solidFill>
                  <a:schemeClr val="bg1"/>
                </a:solidFill>
              </a:rPr>
              <a:t>时间内，速度为</a:t>
            </a:r>
            <a:r>
              <a:rPr lang="en-US" altLang="zh-CN" i="1">
                <a:solidFill>
                  <a:srgbClr val="FFFF00"/>
                </a:solidFill>
                <a:latin typeface="Bookman Old Style" panose="02050604050505020204" pitchFamily="18" charset="0"/>
              </a:rPr>
              <a:t>v</a:t>
            </a:r>
            <a:r>
              <a:rPr lang="en-US" altLang="zh-CN" baseline="-25000">
                <a:solidFill>
                  <a:srgbClr val="FFFF00"/>
                </a:solidFill>
                <a:latin typeface="Bookman Old Style" panose="02050604050505020204" pitchFamily="18" charset="0"/>
              </a:rPr>
              <a:t>i</a:t>
            </a:r>
            <a:r>
              <a:rPr lang="en-US" altLang="zh-CN">
                <a:solidFill>
                  <a:srgbClr val="FFFF00"/>
                </a:solidFill>
              </a:rPr>
              <a:t> </a:t>
            </a:r>
            <a:r>
              <a:rPr lang="zh-CN" altLang="en-US">
                <a:solidFill>
                  <a:schemeClr val="bg1"/>
                </a:solidFill>
              </a:rPr>
              <a:t>的分子与面元 </a:t>
            </a:r>
            <a:r>
              <a:rPr lang="en-US" altLang="zh-CN">
                <a:solidFill>
                  <a:srgbClr val="FFFF00"/>
                </a:solidFill>
              </a:rPr>
              <a:t>d</a:t>
            </a:r>
            <a:r>
              <a:rPr lang="en-US" altLang="zh-CN" i="1">
                <a:solidFill>
                  <a:srgbClr val="FFFF00"/>
                </a:solidFill>
              </a:rPr>
              <a:t>A </a:t>
            </a:r>
            <a:r>
              <a:rPr lang="zh-CN" altLang="en-US">
                <a:solidFill>
                  <a:schemeClr val="bg1"/>
                </a:solidFill>
              </a:rPr>
              <a:t>碰撞的分子数</a:t>
            </a:r>
          </a:p>
        </p:txBody>
      </p:sp>
      <p:grpSp>
        <p:nvGrpSpPr>
          <p:cNvPr id="2" name="Group 25">
            <a:extLst>
              <a:ext uri="{FF2B5EF4-FFF2-40B4-BE49-F238E27FC236}">
                <a16:creationId xmlns:a16="http://schemas.microsoft.com/office/drawing/2014/main" id="{C833E586-39E2-47F4-86BC-D9EAEA2654A4}"/>
              </a:ext>
            </a:extLst>
          </p:cNvPr>
          <p:cNvGrpSpPr>
            <a:grpSpLocks/>
          </p:cNvGrpSpPr>
          <p:nvPr/>
        </p:nvGrpSpPr>
        <p:grpSpPr bwMode="auto">
          <a:xfrm>
            <a:off x="7742238" y="404813"/>
            <a:ext cx="728662" cy="973137"/>
            <a:chOff x="5057" y="1366"/>
            <a:chExt cx="459" cy="613"/>
          </a:xfrm>
        </p:grpSpPr>
        <p:grpSp>
          <p:nvGrpSpPr>
            <p:cNvPr id="13362" name="Group 26">
              <a:extLst>
                <a:ext uri="{FF2B5EF4-FFF2-40B4-BE49-F238E27FC236}">
                  <a16:creationId xmlns:a16="http://schemas.microsoft.com/office/drawing/2014/main" id="{F0C01CC7-3C77-4A3D-9F4B-C35EA71A5EE7}"/>
                </a:ext>
              </a:extLst>
            </p:cNvPr>
            <p:cNvGrpSpPr>
              <a:grpSpLocks/>
            </p:cNvGrpSpPr>
            <p:nvPr/>
          </p:nvGrpSpPr>
          <p:grpSpPr bwMode="auto">
            <a:xfrm>
              <a:off x="5057" y="1480"/>
              <a:ext cx="318" cy="499"/>
              <a:chOff x="2653" y="3022"/>
              <a:chExt cx="318" cy="499"/>
            </a:xfrm>
          </p:grpSpPr>
          <p:sp>
            <p:nvSpPr>
              <p:cNvPr id="13365" name="Line 27">
                <a:extLst>
                  <a:ext uri="{FF2B5EF4-FFF2-40B4-BE49-F238E27FC236}">
                    <a16:creationId xmlns:a16="http://schemas.microsoft.com/office/drawing/2014/main" id="{65CCEAA8-FD80-4120-9A1E-F9B56745E514}"/>
                  </a:ext>
                </a:extLst>
              </p:cNvPr>
              <p:cNvSpPr>
                <a:spLocks noChangeShapeType="1"/>
              </p:cNvSpPr>
              <p:nvPr/>
            </p:nvSpPr>
            <p:spPr bwMode="auto">
              <a:xfrm>
                <a:off x="2653" y="3022"/>
                <a:ext cx="0" cy="499"/>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66" name="Line 28">
                <a:extLst>
                  <a:ext uri="{FF2B5EF4-FFF2-40B4-BE49-F238E27FC236}">
                    <a16:creationId xmlns:a16="http://schemas.microsoft.com/office/drawing/2014/main" id="{CD35497D-A6AB-4A98-849F-8F285EE77FCB}"/>
                  </a:ext>
                </a:extLst>
              </p:cNvPr>
              <p:cNvSpPr>
                <a:spLocks noChangeShapeType="1"/>
              </p:cNvSpPr>
              <p:nvPr/>
            </p:nvSpPr>
            <p:spPr bwMode="auto">
              <a:xfrm flipV="1">
                <a:off x="2653" y="3203"/>
                <a:ext cx="318" cy="318"/>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363" name="Text Box 29">
              <a:extLst>
                <a:ext uri="{FF2B5EF4-FFF2-40B4-BE49-F238E27FC236}">
                  <a16:creationId xmlns:a16="http://schemas.microsoft.com/office/drawing/2014/main" id="{BB81E650-791D-4791-9426-18FA0F1EADE2}"/>
                </a:ext>
              </a:extLst>
            </p:cNvPr>
            <p:cNvSpPr txBox="1">
              <a:spLocks noChangeArrowheads="1"/>
            </p:cNvSpPr>
            <p:nvPr/>
          </p:nvSpPr>
          <p:spPr bwMode="auto">
            <a:xfrm>
              <a:off x="5057" y="1366"/>
              <a:ext cx="1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1"/>
                  </a:solidFill>
                </a:rPr>
                <a:t>z</a:t>
              </a:r>
            </a:p>
          </p:txBody>
        </p:sp>
        <p:sp>
          <p:nvSpPr>
            <p:cNvPr id="13364" name="Text Box 30">
              <a:extLst>
                <a:ext uri="{FF2B5EF4-FFF2-40B4-BE49-F238E27FC236}">
                  <a16:creationId xmlns:a16="http://schemas.microsoft.com/office/drawing/2014/main" id="{562E1E4F-6566-4846-AB7D-CC3C08E78E09}"/>
                </a:ext>
              </a:extLst>
            </p:cNvPr>
            <p:cNvSpPr txBox="1">
              <a:spLocks noChangeArrowheads="1"/>
            </p:cNvSpPr>
            <p:nvPr/>
          </p:nvSpPr>
          <p:spPr bwMode="auto">
            <a:xfrm>
              <a:off x="5329" y="1661"/>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bg1"/>
                  </a:solidFill>
                </a:rPr>
                <a:t>y</a:t>
              </a:r>
            </a:p>
          </p:txBody>
        </p:sp>
      </p:grpSp>
      <p:sp>
        <p:nvSpPr>
          <p:cNvPr id="17439" name="Line 31">
            <a:extLst>
              <a:ext uri="{FF2B5EF4-FFF2-40B4-BE49-F238E27FC236}">
                <a16:creationId xmlns:a16="http://schemas.microsoft.com/office/drawing/2014/main" id="{DF51A704-7100-492B-B4D0-820E86E0811D}"/>
              </a:ext>
            </a:extLst>
          </p:cNvPr>
          <p:cNvSpPr>
            <a:spLocks noChangeShapeType="1"/>
          </p:cNvSpPr>
          <p:nvPr/>
        </p:nvSpPr>
        <p:spPr bwMode="auto">
          <a:xfrm>
            <a:off x="5870575" y="2492375"/>
            <a:ext cx="0" cy="1225550"/>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2">
            <a:extLst>
              <a:ext uri="{FF2B5EF4-FFF2-40B4-BE49-F238E27FC236}">
                <a16:creationId xmlns:a16="http://schemas.microsoft.com/office/drawing/2014/main" id="{F2A4A483-7EF7-4685-AFD1-CD55F423650F}"/>
              </a:ext>
            </a:extLst>
          </p:cNvPr>
          <p:cNvSpPr>
            <a:spLocks noChangeShapeType="1"/>
          </p:cNvSpPr>
          <p:nvPr/>
        </p:nvSpPr>
        <p:spPr bwMode="auto">
          <a:xfrm>
            <a:off x="5870575" y="3717925"/>
            <a:ext cx="0" cy="5746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33">
            <a:extLst>
              <a:ext uri="{FF2B5EF4-FFF2-40B4-BE49-F238E27FC236}">
                <a16:creationId xmlns:a16="http://schemas.microsoft.com/office/drawing/2014/main" id="{72D35C59-90C3-4ED0-ACA4-0C4E85924CEB}"/>
              </a:ext>
            </a:extLst>
          </p:cNvPr>
          <p:cNvSpPr>
            <a:spLocks noChangeShapeType="1"/>
          </p:cNvSpPr>
          <p:nvPr/>
        </p:nvSpPr>
        <p:spPr bwMode="auto">
          <a:xfrm>
            <a:off x="5870575" y="4149725"/>
            <a:ext cx="1511300" cy="0"/>
          </a:xfrm>
          <a:prstGeom prst="line">
            <a:avLst/>
          </a:prstGeom>
          <a:noFill/>
          <a:ln w="952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43" name="Object 35">
            <a:extLst>
              <a:ext uri="{FF2B5EF4-FFF2-40B4-BE49-F238E27FC236}">
                <a16:creationId xmlns:a16="http://schemas.microsoft.com/office/drawing/2014/main" id="{C1F3E656-E35D-4249-BB94-10A0232FA17C}"/>
              </a:ext>
            </a:extLst>
          </p:cNvPr>
          <p:cNvGraphicFramePr>
            <a:graphicFrameLocks noChangeAspect="1"/>
          </p:cNvGraphicFramePr>
          <p:nvPr/>
        </p:nvGraphicFramePr>
        <p:xfrm>
          <a:off x="6227763" y="4149725"/>
          <a:ext cx="649287" cy="477838"/>
        </p:xfrm>
        <a:graphic>
          <a:graphicData uri="http://schemas.openxmlformats.org/presentationml/2006/ole">
            <mc:AlternateContent xmlns:mc="http://schemas.openxmlformats.org/markup-compatibility/2006">
              <mc:Choice xmlns:v="urn:schemas-microsoft-com:vml" Requires="v">
                <p:oleObj spid="_x0000_s383159" name="公式" r:id="rId14" imgW="276155" imgH="190432" progId="Equation.3">
                  <p:embed/>
                </p:oleObj>
              </mc:Choice>
              <mc:Fallback>
                <p:oleObj name="公式" r:id="rId14" imgW="276155" imgH="190432" progId="Equation.3">
                  <p:embed/>
                  <p:pic>
                    <p:nvPicPr>
                      <p:cNvPr id="17443" name="Object 35">
                        <a:extLst>
                          <a:ext uri="{FF2B5EF4-FFF2-40B4-BE49-F238E27FC236}">
                            <a16:creationId xmlns:a16="http://schemas.microsoft.com/office/drawing/2014/main" id="{C1F3E656-E35D-4249-BB94-10A0232FA1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27763" y="4149725"/>
                        <a:ext cx="6492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4" name="Object 36">
            <a:extLst>
              <a:ext uri="{FF2B5EF4-FFF2-40B4-BE49-F238E27FC236}">
                <a16:creationId xmlns:a16="http://schemas.microsoft.com/office/drawing/2014/main" id="{91BCE1D2-EB4E-4931-9E16-9E615FB853C0}"/>
              </a:ext>
            </a:extLst>
          </p:cNvPr>
          <p:cNvGraphicFramePr>
            <a:graphicFrameLocks noChangeAspect="1"/>
          </p:cNvGraphicFramePr>
          <p:nvPr/>
        </p:nvGraphicFramePr>
        <p:xfrm>
          <a:off x="971550" y="5746750"/>
          <a:ext cx="1647825" cy="825500"/>
        </p:xfrm>
        <a:graphic>
          <a:graphicData uri="http://schemas.openxmlformats.org/presentationml/2006/ole">
            <mc:AlternateContent xmlns:mc="http://schemas.openxmlformats.org/markup-compatibility/2006">
              <mc:Choice xmlns:v="urn:schemas-microsoft-com:vml" Requires="v">
                <p:oleObj spid="_x0000_s383160" name="公式" r:id="rId16" imgW="1638275" imgH="790507" progId="Equation.3">
                  <p:embed/>
                </p:oleObj>
              </mc:Choice>
              <mc:Fallback>
                <p:oleObj name="公式" r:id="rId16" imgW="1638275" imgH="790507" progId="Equation.3">
                  <p:embed/>
                  <p:pic>
                    <p:nvPicPr>
                      <p:cNvPr id="17444" name="Object 36">
                        <a:extLst>
                          <a:ext uri="{FF2B5EF4-FFF2-40B4-BE49-F238E27FC236}">
                            <a16:creationId xmlns:a16="http://schemas.microsoft.com/office/drawing/2014/main" id="{91BCE1D2-EB4E-4931-9E16-9E615FB853C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1550" y="5746750"/>
                        <a:ext cx="16478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5" name="Object 37">
            <a:extLst>
              <a:ext uri="{FF2B5EF4-FFF2-40B4-BE49-F238E27FC236}">
                <a16:creationId xmlns:a16="http://schemas.microsoft.com/office/drawing/2014/main" id="{AECF1D74-E9D2-4AB5-88E2-6A9602C7E795}"/>
              </a:ext>
            </a:extLst>
          </p:cNvPr>
          <p:cNvGraphicFramePr>
            <a:graphicFrameLocks noChangeAspect="1"/>
          </p:cNvGraphicFramePr>
          <p:nvPr/>
        </p:nvGraphicFramePr>
        <p:xfrm>
          <a:off x="2916238" y="5942013"/>
          <a:ext cx="1169987" cy="434975"/>
        </p:xfrm>
        <a:graphic>
          <a:graphicData uri="http://schemas.openxmlformats.org/presentationml/2006/ole">
            <mc:AlternateContent xmlns:mc="http://schemas.openxmlformats.org/markup-compatibility/2006">
              <mc:Choice xmlns:v="urn:schemas-microsoft-com:vml" Requires="v">
                <p:oleObj spid="_x0000_s383161" name="公式" r:id="rId18" imgW="1143153" imgH="390661" progId="Equation.3">
                  <p:embed/>
                </p:oleObj>
              </mc:Choice>
              <mc:Fallback>
                <p:oleObj name="公式" r:id="rId18" imgW="1143153" imgH="390661" progId="Equation.3">
                  <p:embed/>
                  <p:pic>
                    <p:nvPicPr>
                      <p:cNvPr id="17445" name="Object 37">
                        <a:extLst>
                          <a:ext uri="{FF2B5EF4-FFF2-40B4-BE49-F238E27FC236}">
                            <a16:creationId xmlns:a16="http://schemas.microsoft.com/office/drawing/2014/main" id="{AECF1D74-E9D2-4AB5-88E2-6A9602C7E79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6238" y="5942013"/>
                        <a:ext cx="11699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46" name="Rectangle 38">
            <a:extLst>
              <a:ext uri="{FF2B5EF4-FFF2-40B4-BE49-F238E27FC236}">
                <a16:creationId xmlns:a16="http://schemas.microsoft.com/office/drawing/2014/main" id="{604457BE-FC8B-4257-8209-A7E37C0BBC7E}"/>
              </a:ext>
            </a:extLst>
          </p:cNvPr>
          <p:cNvSpPr>
            <a:spLocks noChangeArrowheads="1"/>
          </p:cNvSpPr>
          <p:nvPr/>
        </p:nvSpPr>
        <p:spPr bwMode="auto">
          <a:xfrm>
            <a:off x="528638" y="620713"/>
            <a:ext cx="35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5400">
                <a:solidFill>
                  <a:srgbClr val="FFFF66"/>
                </a:solidFill>
              </a:rPr>
              <a:t>·</a:t>
            </a:r>
          </a:p>
        </p:txBody>
      </p:sp>
      <p:sp>
        <p:nvSpPr>
          <p:cNvPr id="17447" name="Rectangle 39">
            <a:extLst>
              <a:ext uri="{FF2B5EF4-FFF2-40B4-BE49-F238E27FC236}">
                <a16:creationId xmlns:a16="http://schemas.microsoft.com/office/drawing/2014/main" id="{FA316DDA-2974-4BBD-BDA5-86A3B2078546}"/>
              </a:ext>
            </a:extLst>
          </p:cNvPr>
          <p:cNvSpPr>
            <a:spLocks noChangeArrowheads="1"/>
          </p:cNvSpPr>
          <p:nvPr/>
        </p:nvSpPr>
        <p:spPr bwMode="auto">
          <a:xfrm>
            <a:off x="500063" y="3000375"/>
            <a:ext cx="35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5400">
                <a:solidFill>
                  <a:srgbClr val="FFFF66"/>
                </a:solidFill>
              </a:rPr>
              <a:t>·</a:t>
            </a:r>
          </a:p>
        </p:txBody>
      </p:sp>
      <p:sp>
        <p:nvSpPr>
          <p:cNvPr id="17448" name="Rectangle 40">
            <a:extLst>
              <a:ext uri="{FF2B5EF4-FFF2-40B4-BE49-F238E27FC236}">
                <a16:creationId xmlns:a16="http://schemas.microsoft.com/office/drawing/2014/main" id="{6366D483-F178-40AA-9317-8E2B63F647A5}"/>
              </a:ext>
            </a:extLst>
          </p:cNvPr>
          <p:cNvSpPr>
            <a:spLocks noChangeArrowheads="1"/>
          </p:cNvSpPr>
          <p:nvPr/>
        </p:nvSpPr>
        <p:spPr bwMode="auto">
          <a:xfrm>
            <a:off x="528638" y="5000625"/>
            <a:ext cx="35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5400">
                <a:solidFill>
                  <a:srgbClr val="FFFF66"/>
                </a:solidFill>
              </a:rPr>
              <a:t>·</a:t>
            </a:r>
          </a:p>
        </p:txBody>
      </p:sp>
      <p:grpSp>
        <p:nvGrpSpPr>
          <p:cNvPr id="5" name="Group 41">
            <a:extLst>
              <a:ext uri="{FF2B5EF4-FFF2-40B4-BE49-F238E27FC236}">
                <a16:creationId xmlns:a16="http://schemas.microsoft.com/office/drawing/2014/main" id="{E7E88A03-BCEB-4C3F-AA9D-716FBBAB12B2}"/>
              </a:ext>
            </a:extLst>
          </p:cNvPr>
          <p:cNvGrpSpPr>
            <a:grpSpLocks/>
          </p:cNvGrpSpPr>
          <p:nvPr/>
        </p:nvGrpSpPr>
        <p:grpSpPr bwMode="auto">
          <a:xfrm>
            <a:off x="4140200" y="476250"/>
            <a:ext cx="4679950" cy="4576763"/>
            <a:chOff x="2562" y="300"/>
            <a:chExt cx="2948" cy="2883"/>
          </a:xfrm>
        </p:grpSpPr>
        <p:sp>
          <p:nvSpPr>
            <p:cNvPr id="13354" name="Text Box 42">
              <a:extLst>
                <a:ext uri="{FF2B5EF4-FFF2-40B4-BE49-F238E27FC236}">
                  <a16:creationId xmlns:a16="http://schemas.microsoft.com/office/drawing/2014/main" id="{AA6F5C7E-3E94-4389-8538-7C892EFAD62A}"/>
                </a:ext>
              </a:extLst>
            </p:cNvPr>
            <p:cNvSpPr txBox="1">
              <a:spLocks noChangeArrowheads="1"/>
            </p:cNvSpPr>
            <p:nvPr/>
          </p:nvSpPr>
          <p:spPr bwMode="auto">
            <a:xfrm>
              <a:off x="2860" y="2341"/>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CC00"/>
                  </a:solidFill>
                </a:rPr>
                <a:t>y</a:t>
              </a:r>
            </a:p>
          </p:txBody>
        </p:sp>
        <p:grpSp>
          <p:nvGrpSpPr>
            <p:cNvPr id="13355" name="Group 43">
              <a:extLst>
                <a:ext uri="{FF2B5EF4-FFF2-40B4-BE49-F238E27FC236}">
                  <a16:creationId xmlns:a16="http://schemas.microsoft.com/office/drawing/2014/main" id="{15C5B29B-1724-44EA-90D6-959FF1D50638}"/>
                </a:ext>
              </a:extLst>
            </p:cNvPr>
            <p:cNvGrpSpPr>
              <a:grpSpLocks/>
            </p:cNvGrpSpPr>
            <p:nvPr/>
          </p:nvGrpSpPr>
          <p:grpSpPr bwMode="auto">
            <a:xfrm>
              <a:off x="2562" y="300"/>
              <a:ext cx="2948" cy="2883"/>
              <a:chOff x="2562" y="300"/>
              <a:chExt cx="2948" cy="2883"/>
            </a:xfrm>
          </p:grpSpPr>
          <p:sp>
            <p:nvSpPr>
              <p:cNvPr id="13356" name="Line 44">
                <a:extLst>
                  <a:ext uri="{FF2B5EF4-FFF2-40B4-BE49-F238E27FC236}">
                    <a16:creationId xmlns:a16="http://schemas.microsoft.com/office/drawing/2014/main" id="{C55DD361-829A-4570-B523-DD47FFD3320D}"/>
                  </a:ext>
                </a:extLst>
              </p:cNvPr>
              <p:cNvSpPr>
                <a:spLocks noChangeShapeType="1"/>
              </p:cNvSpPr>
              <p:nvPr/>
            </p:nvSpPr>
            <p:spPr bwMode="auto">
              <a:xfrm>
                <a:off x="2653" y="391"/>
                <a:ext cx="5" cy="2523"/>
              </a:xfrm>
              <a:prstGeom prst="line">
                <a:avLst/>
              </a:prstGeom>
              <a:noFill/>
              <a:ln w="9525" cap="sq">
                <a:solidFill>
                  <a:srgbClr val="FFCC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57" name="Text Box 45">
                <a:extLst>
                  <a:ext uri="{FF2B5EF4-FFF2-40B4-BE49-F238E27FC236}">
                    <a16:creationId xmlns:a16="http://schemas.microsoft.com/office/drawing/2014/main" id="{5B082513-CF56-4805-A5C6-1F1C90DCB171}"/>
                  </a:ext>
                </a:extLst>
              </p:cNvPr>
              <p:cNvSpPr txBox="1">
                <a:spLocks noChangeArrowheads="1"/>
              </p:cNvSpPr>
              <p:nvPr/>
            </p:nvSpPr>
            <p:spPr bwMode="auto">
              <a:xfrm>
                <a:off x="2706" y="30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CC00"/>
                    </a:solidFill>
                  </a:rPr>
                  <a:t>z</a:t>
                </a:r>
              </a:p>
            </p:txBody>
          </p:sp>
          <p:sp>
            <p:nvSpPr>
              <p:cNvPr id="13358" name="Text Box 46">
                <a:extLst>
                  <a:ext uri="{FF2B5EF4-FFF2-40B4-BE49-F238E27FC236}">
                    <a16:creationId xmlns:a16="http://schemas.microsoft.com/office/drawing/2014/main" id="{CC6145AD-094C-4907-9B19-A21EB3DE5B5B}"/>
                  </a:ext>
                </a:extLst>
              </p:cNvPr>
              <p:cNvSpPr txBox="1">
                <a:spLocks noChangeArrowheads="1"/>
              </p:cNvSpPr>
              <p:nvPr/>
            </p:nvSpPr>
            <p:spPr bwMode="auto">
              <a:xfrm>
                <a:off x="5298" y="28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CC00"/>
                    </a:solidFill>
                  </a:rPr>
                  <a:t>x</a:t>
                </a:r>
              </a:p>
            </p:txBody>
          </p:sp>
          <p:sp>
            <p:nvSpPr>
              <p:cNvPr id="13359" name="Line 47">
                <a:extLst>
                  <a:ext uri="{FF2B5EF4-FFF2-40B4-BE49-F238E27FC236}">
                    <a16:creationId xmlns:a16="http://schemas.microsoft.com/office/drawing/2014/main" id="{E6AAD93D-3826-4ED0-A117-3C5A54B2AE47}"/>
                  </a:ext>
                </a:extLst>
              </p:cNvPr>
              <p:cNvSpPr>
                <a:spLocks noChangeShapeType="1"/>
              </p:cNvSpPr>
              <p:nvPr/>
            </p:nvSpPr>
            <p:spPr bwMode="auto">
              <a:xfrm flipV="1">
                <a:off x="2658" y="2523"/>
                <a:ext cx="449" cy="407"/>
              </a:xfrm>
              <a:prstGeom prst="line">
                <a:avLst/>
              </a:prstGeom>
              <a:noFill/>
              <a:ln w="127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0" name="Text Box 48">
                <a:extLst>
                  <a:ext uri="{FF2B5EF4-FFF2-40B4-BE49-F238E27FC236}">
                    <a16:creationId xmlns:a16="http://schemas.microsoft.com/office/drawing/2014/main" id="{53CFF1AD-20D3-4CC0-AD39-7E1370274F8A}"/>
                  </a:ext>
                </a:extLst>
              </p:cNvPr>
              <p:cNvSpPr txBox="1">
                <a:spLocks noChangeArrowheads="1"/>
              </p:cNvSpPr>
              <p:nvPr/>
            </p:nvSpPr>
            <p:spPr bwMode="auto">
              <a:xfrm>
                <a:off x="2562" y="286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CC00"/>
                    </a:solidFill>
                  </a:rPr>
                  <a:t>O</a:t>
                </a:r>
              </a:p>
            </p:txBody>
          </p:sp>
          <p:sp>
            <p:nvSpPr>
              <p:cNvPr id="13361" name="Line 49">
                <a:extLst>
                  <a:ext uri="{FF2B5EF4-FFF2-40B4-BE49-F238E27FC236}">
                    <a16:creationId xmlns:a16="http://schemas.microsoft.com/office/drawing/2014/main" id="{45EB16E8-885B-4822-9E31-2E60B065995D}"/>
                  </a:ext>
                </a:extLst>
              </p:cNvPr>
              <p:cNvSpPr>
                <a:spLocks noChangeShapeType="1"/>
              </p:cNvSpPr>
              <p:nvPr/>
            </p:nvSpPr>
            <p:spPr bwMode="auto">
              <a:xfrm>
                <a:off x="2653" y="2931"/>
                <a:ext cx="2767" cy="0"/>
              </a:xfrm>
              <a:prstGeom prst="line">
                <a:avLst/>
              </a:prstGeom>
              <a:noFill/>
              <a:ln w="9525">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graphicFrame>
        <p:nvGraphicFramePr>
          <p:cNvPr id="17458" name="Object 50">
            <a:extLst>
              <a:ext uri="{FF2B5EF4-FFF2-40B4-BE49-F238E27FC236}">
                <a16:creationId xmlns:a16="http://schemas.microsoft.com/office/drawing/2014/main" id="{1A57D70A-F7A5-4D8D-80DC-98C70ABBBFDE}"/>
              </a:ext>
            </a:extLst>
          </p:cNvPr>
          <p:cNvGraphicFramePr>
            <a:graphicFrameLocks noChangeAspect="1"/>
          </p:cNvGraphicFramePr>
          <p:nvPr/>
        </p:nvGraphicFramePr>
        <p:xfrm>
          <a:off x="1071563" y="4143375"/>
          <a:ext cx="647700" cy="431800"/>
        </p:xfrm>
        <a:graphic>
          <a:graphicData uri="http://schemas.openxmlformats.org/presentationml/2006/ole">
            <mc:AlternateContent xmlns:mc="http://schemas.openxmlformats.org/markup-compatibility/2006">
              <mc:Choice xmlns:v="urn:schemas-microsoft-com:vml" Requires="v">
                <p:oleObj spid="_x0000_s383162" name="公式" r:id="rId20" imgW="618978" imgH="390661" progId="Equation.3">
                  <p:embed/>
                </p:oleObj>
              </mc:Choice>
              <mc:Fallback>
                <p:oleObj name="公式" r:id="rId20" imgW="618978" imgH="390661" progId="Equation.3">
                  <p:embed/>
                  <p:pic>
                    <p:nvPicPr>
                      <p:cNvPr id="17458" name="Object 50">
                        <a:extLst>
                          <a:ext uri="{FF2B5EF4-FFF2-40B4-BE49-F238E27FC236}">
                            <a16:creationId xmlns:a16="http://schemas.microsoft.com/office/drawing/2014/main" id="{1A57D70A-F7A5-4D8D-80DC-98C70ABBBFD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71563" y="4143375"/>
                        <a:ext cx="647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59" name="Object 51">
            <a:extLst>
              <a:ext uri="{FF2B5EF4-FFF2-40B4-BE49-F238E27FC236}">
                <a16:creationId xmlns:a16="http://schemas.microsoft.com/office/drawing/2014/main" id="{E4805B9D-4C51-4189-A925-4E8DAD37809E}"/>
              </a:ext>
            </a:extLst>
          </p:cNvPr>
          <p:cNvGraphicFramePr>
            <a:graphicFrameLocks noChangeAspect="1"/>
          </p:cNvGraphicFramePr>
          <p:nvPr/>
        </p:nvGraphicFramePr>
        <p:xfrm>
          <a:off x="1187450" y="4643438"/>
          <a:ext cx="485775" cy="431800"/>
        </p:xfrm>
        <a:graphic>
          <a:graphicData uri="http://schemas.openxmlformats.org/presentationml/2006/ole">
            <mc:AlternateContent xmlns:mc="http://schemas.openxmlformats.org/markup-compatibility/2006">
              <mc:Choice xmlns:v="urn:schemas-microsoft-com:vml" Requires="v">
                <p:oleObj spid="_x0000_s383163" name="公式" r:id="rId22" imgW="457200" imgH="390661" progId="Equation.3">
                  <p:embed/>
                </p:oleObj>
              </mc:Choice>
              <mc:Fallback>
                <p:oleObj name="公式" r:id="rId22" imgW="457200" imgH="390661" progId="Equation.3">
                  <p:embed/>
                  <p:pic>
                    <p:nvPicPr>
                      <p:cNvPr id="17459" name="Object 51">
                        <a:extLst>
                          <a:ext uri="{FF2B5EF4-FFF2-40B4-BE49-F238E27FC236}">
                            <a16:creationId xmlns:a16="http://schemas.microsoft.com/office/drawing/2014/main" id="{E4805B9D-4C51-4189-A925-4E8DAD37809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87450" y="4643438"/>
                        <a:ext cx="485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50" name="灯片编号占位符 1">
            <a:extLst>
              <a:ext uri="{FF2B5EF4-FFF2-40B4-BE49-F238E27FC236}">
                <a16:creationId xmlns:a16="http://schemas.microsoft.com/office/drawing/2014/main" id="{0122A6FC-A26F-4217-B8B8-0D0B18D3239B}"/>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F006C391-29E7-42AF-841F-720A1AB6AC56}" type="slidenum">
              <a:rPr lang="en-US" altLang="zh-CN" b="0">
                <a:solidFill>
                  <a:srgbClr val="FF00FF"/>
                </a:solidFill>
              </a:rPr>
              <a:pPr eaLnBrk="1" hangingPunct="1"/>
              <a:t>8</a:t>
            </a:fld>
            <a:r>
              <a:rPr lang="en-US" altLang="zh-CN" b="0">
                <a:solidFill>
                  <a:srgbClr val="FF00FF"/>
                </a:solidFill>
              </a:rPr>
              <a:t>/28</a:t>
            </a:r>
          </a:p>
        </p:txBody>
      </p:sp>
      <p:sp>
        <p:nvSpPr>
          <p:cNvPr id="12343" name="Rectangle 55">
            <a:extLst>
              <a:ext uri="{FF2B5EF4-FFF2-40B4-BE49-F238E27FC236}">
                <a16:creationId xmlns:a16="http://schemas.microsoft.com/office/drawing/2014/main" id="{BA8ED0DB-8D1F-4DB0-AC61-324D970535F1}"/>
              </a:ext>
            </a:extLst>
          </p:cNvPr>
          <p:cNvSpPr>
            <a:spLocks noChangeArrowheads="1"/>
          </p:cNvSpPr>
          <p:nvPr/>
        </p:nvSpPr>
        <p:spPr bwMode="auto">
          <a:xfrm>
            <a:off x="4716463" y="5873750"/>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FF00"/>
                </a:solidFill>
              </a:rPr>
              <a:t>x</a:t>
            </a:r>
            <a:r>
              <a:rPr lang="zh-CN" altLang="en-US">
                <a:solidFill>
                  <a:schemeClr val="bg1"/>
                </a:solidFill>
              </a:rPr>
              <a:t>方向动量：</a:t>
            </a:r>
          </a:p>
        </p:txBody>
      </p:sp>
      <p:graphicFrame>
        <p:nvGraphicFramePr>
          <p:cNvPr id="3" name="Object 56">
            <a:extLst>
              <a:ext uri="{FF2B5EF4-FFF2-40B4-BE49-F238E27FC236}">
                <a16:creationId xmlns:a16="http://schemas.microsoft.com/office/drawing/2014/main" id="{B3AE027F-6573-4390-B5FC-EDBC2B9DA5DA}"/>
              </a:ext>
            </a:extLst>
          </p:cNvPr>
          <p:cNvGraphicFramePr>
            <a:graphicFrameLocks noChangeAspect="1"/>
          </p:cNvGraphicFramePr>
          <p:nvPr/>
        </p:nvGraphicFramePr>
        <p:xfrm>
          <a:off x="6443663" y="5664200"/>
          <a:ext cx="2016125" cy="908050"/>
        </p:xfrm>
        <a:graphic>
          <a:graphicData uri="http://schemas.openxmlformats.org/presentationml/2006/ole">
            <mc:AlternateContent xmlns:mc="http://schemas.openxmlformats.org/markup-compatibility/2006">
              <mc:Choice xmlns:v="urn:schemas-microsoft-com:vml" Requires="v">
                <p:oleObj spid="_x0000_s383164" name="公式" r:id="rId24" imgW="847731" imgH="352391" progId="Equation.3">
                  <p:embed/>
                </p:oleObj>
              </mc:Choice>
              <mc:Fallback>
                <p:oleObj name="公式" r:id="rId24" imgW="847731" imgH="352391" progId="Equation.3">
                  <p:embed/>
                  <p:pic>
                    <p:nvPicPr>
                      <p:cNvPr id="3" name="Object 56">
                        <a:extLst>
                          <a:ext uri="{FF2B5EF4-FFF2-40B4-BE49-F238E27FC236}">
                            <a16:creationId xmlns:a16="http://schemas.microsoft.com/office/drawing/2014/main" id="{B3AE027F-6573-4390-B5FC-EDBC2B9DA5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43663" y="5664200"/>
                        <a:ext cx="20161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 name="线形标注 1 54">
            <a:extLst>
              <a:ext uri="{FF2B5EF4-FFF2-40B4-BE49-F238E27FC236}">
                <a16:creationId xmlns:a16="http://schemas.microsoft.com/office/drawing/2014/main" id="{07FC4B4A-7A9F-4112-8A5F-BE5FAD39453D}"/>
              </a:ext>
            </a:extLst>
          </p:cNvPr>
          <p:cNvSpPr>
            <a:spLocks/>
          </p:cNvSpPr>
          <p:nvPr/>
        </p:nvSpPr>
        <p:spPr bwMode="auto">
          <a:xfrm flipH="1">
            <a:off x="6072188" y="571500"/>
            <a:ext cx="928687" cy="642938"/>
          </a:xfrm>
          <a:prstGeom prst="borderCallout1">
            <a:avLst>
              <a:gd name="adj1" fmla="val 35481"/>
              <a:gd name="adj2" fmla="val -227"/>
              <a:gd name="adj3" fmla="val 112500"/>
              <a:gd name="adj4" fmla="val -38333"/>
            </a:avLst>
          </a:prstGeom>
          <a:solidFill>
            <a:schemeClr val="bg1"/>
          </a:solidFill>
          <a:ln w="25400" algn="ctr">
            <a:solidFill>
              <a:srgbClr val="FF0000"/>
            </a:solidFill>
            <a:round/>
            <a:headEnd/>
            <a:tailEnd type="triangle" w="med" len="me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器壁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46"/>
                                        </p:tgtEl>
                                        <p:attrNameLst>
                                          <p:attrName>style.visibility</p:attrName>
                                        </p:attrNameLst>
                                      </p:cBhvr>
                                      <p:to>
                                        <p:strVal val="visible"/>
                                      </p:to>
                                    </p:set>
                                    <p:animEffect transition="in" filter="blinds(horizontal)">
                                      <p:cBhvr>
                                        <p:cTn id="12" dur="500"/>
                                        <p:tgtEl>
                                          <p:spTgt spid="1744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blinds(horizontal)">
                                      <p:cBhvr>
                                        <p:cTn id="15" dur="500"/>
                                        <p:tgtEl>
                                          <p:spTgt spid="17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447"/>
                                        </p:tgtEl>
                                        <p:attrNameLst>
                                          <p:attrName>style.visibility</p:attrName>
                                        </p:attrNameLst>
                                      </p:cBhvr>
                                      <p:to>
                                        <p:strVal val="visible"/>
                                      </p:to>
                                    </p:set>
                                    <p:animEffect transition="in" filter="blinds(horizontal)">
                                      <p:cBhvr>
                                        <p:cTn id="20" dur="500"/>
                                        <p:tgtEl>
                                          <p:spTgt spid="174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412"/>
                                        </p:tgtEl>
                                        <p:attrNameLst>
                                          <p:attrName>style.visibility</p:attrName>
                                        </p:attrNameLst>
                                      </p:cBhvr>
                                      <p:to>
                                        <p:strVal val="visible"/>
                                      </p:to>
                                    </p:set>
                                    <p:animEffect transition="in" filter="blinds(horizontal)">
                                      <p:cBhvr>
                                        <p:cTn id="23" dur="500"/>
                                        <p:tgtEl>
                                          <p:spTgt spid="17412"/>
                                        </p:tgtEl>
                                      </p:cBhvr>
                                    </p:animEffect>
                                  </p:childTnLst>
                                </p:cTn>
                              </p:par>
                              <p:par>
                                <p:cTn id="24" presetID="3" presetClass="entr" presetSubtype="10" fill="hold" nodeType="withEffect">
                                  <p:stCondLst>
                                    <p:cond delay="0"/>
                                  </p:stCondLst>
                                  <p:childTnLst>
                                    <p:set>
                                      <p:cBhvr>
                                        <p:cTn id="25" dur="1" fill="hold">
                                          <p:stCondLst>
                                            <p:cond delay="0"/>
                                          </p:stCondLst>
                                        </p:cTn>
                                        <p:tgtEl>
                                          <p:spTgt spid="17413"/>
                                        </p:tgtEl>
                                        <p:attrNameLst>
                                          <p:attrName>style.visibility</p:attrName>
                                        </p:attrNameLst>
                                      </p:cBhvr>
                                      <p:to>
                                        <p:strVal val="visible"/>
                                      </p:to>
                                    </p:set>
                                    <p:animEffect transition="in" filter="blinds(horizontal)">
                                      <p:cBhvr>
                                        <p:cTn id="26" dur="500"/>
                                        <p:tgtEl>
                                          <p:spTgt spid="17413"/>
                                        </p:tgtEl>
                                      </p:cBhvr>
                                    </p:animEffect>
                                  </p:childTnLst>
                                </p:cTn>
                              </p:par>
                              <p:par>
                                <p:cTn id="27" presetID="3" presetClass="entr" presetSubtype="10" fill="hold" nodeType="withEffect">
                                  <p:stCondLst>
                                    <p:cond delay="0"/>
                                  </p:stCondLst>
                                  <p:childTnLst>
                                    <p:set>
                                      <p:cBhvr>
                                        <p:cTn id="28" dur="1" fill="hold">
                                          <p:stCondLst>
                                            <p:cond delay="0"/>
                                          </p:stCondLst>
                                        </p:cTn>
                                        <p:tgtEl>
                                          <p:spTgt spid="17458"/>
                                        </p:tgtEl>
                                        <p:attrNameLst>
                                          <p:attrName>style.visibility</p:attrName>
                                        </p:attrNameLst>
                                      </p:cBhvr>
                                      <p:to>
                                        <p:strVal val="visible"/>
                                      </p:to>
                                    </p:set>
                                    <p:animEffect transition="in" filter="blinds(horizontal)">
                                      <p:cBhvr>
                                        <p:cTn id="29" dur="500"/>
                                        <p:tgtEl>
                                          <p:spTgt spid="17458"/>
                                        </p:tgtEl>
                                      </p:cBhvr>
                                    </p:animEffect>
                                  </p:childTnLst>
                                </p:cTn>
                              </p:par>
                              <p:par>
                                <p:cTn id="30" presetID="3" presetClass="entr" presetSubtype="10" fill="hold" nodeType="withEffect">
                                  <p:stCondLst>
                                    <p:cond delay="0"/>
                                  </p:stCondLst>
                                  <p:childTnLst>
                                    <p:set>
                                      <p:cBhvr>
                                        <p:cTn id="31" dur="1" fill="hold">
                                          <p:stCondLst>
                                            <p:cond delay="0"/>
                                          </p:stCondLst>
                                        </p:cTn>
                                        <p:tgtEl>
                                          <p:spTgt spid="17459"/>
                                        </p:tgtEl>
                                        <p:attrNameLst>
                                          <p:attrName>style.visibility</p:attrName>
                                        </p:attrNameLst>
                                      </p:cBhvr>
                                      <p:to>
                                        <p:strVal val="visible"/>
                                      </p:to>
                                    </p:set>
                                    <p:animEffect transition="in" filter="blinds(horizontal)">
                                      <p:cBhvr>
                                        <p:cTn id="32" dur="500"/>
                                        <p:tgtEl>
                                          <p:spTgt spid="174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7427"/>
                                        </p:tgtEl>
                                        <p:attrNameLst>
                                          <p:attrName>style.visibility</p:attrName>
                                        </p:attrNameLst>
                                      </p:cBhvr>
                                      <p:to>
                                        <p:strVal val="visible"/>
                                      </p:to>
                                    </p:set>
                                    <p:animEffect transition="in" filter="dissolve">
                                      <p:cBhvr>
                                        <p:cTn id="42" dur="500"/>
                                        <p:tgtEl>
                                          <p:spTgt spid="1742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dissolve">
                                      <p:cBhvr>
                                        <p:cTn id="45" dur="500"/>
                                        <p:tgtEl>
                                          <p:spTgt spid="55"/>
                                        </p:tgtEl>
                                      </p:cBhvr>
                                    </p:animEffect>
                                  </p:childTnLst>
                                </p:cTn>
                              </p:par>
                            </p:childTnLst>
                          </p:cTn>
                        </p:par>
                        <p:par>
                          <p:cTn id="46" fill="hold" nodeType="afterGroup">
                            <p:stCondLst>
                              <p:cond delay="1000"/>
                            </p:stCondLst>
                            <p:childTnLst>
                              <p:par>
                                <p:cTn id="47" presetID="1"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par>
                          <p:cTn id="49" fill="hold" nodeType="afterGroup">
                            <p:stCondLst>
                              <p:cond delay="1000"/>
                            </p:stCondLst>
                            <p:childTnLst>
                              <p:par>
                                <p:cTn id="50" presetID="22" presetClass="entr" presetSubtype="8" fill="hold" nodeType="afterEffect">
                                  <p:stCondLst>
                                    <p:cond delay="0"/>
                                  </p:stCondLst>
                                  <p:childTnLst>
                                    <p:set>
                                      <p:cBhvr>
                                        <p:cTn id="51" dur="1" fill="hold">
                                          <p:stCondLst>
                                            <p:cond delay="0"/>
                                          </p:stCondLst>
                                        </p:cTn>
                                        <p:tgtEl>
                                          <p:spTgt spid="17428"/>
                                        </p:tgtEl>
                                        <p:attrNameLst>
                                          <p:attrName>style.visibility</p:attrName>
                                        </p:attrNameLst>
                                      </p:cBhvr>
                                      <p:to>
                                        <p:strVal val="visible"/>
                                      </p:to>
                                    </p:set>
                                    <p:animEffect transition="in" filter="wipe(left)">
                                      <p:cBhvr>
                                        <p:cTn id="52" dur="500"/>
                                        <p:tgtEl>
                                          <p:spTgt spid="17428"/>
                                        </p:tgtEl>
                                      </p:cBhvr>
                                    </p:animEffect>
                                  </p:childTnLst>
                                </p:cTn>
                              </p:par>
                            </p:childTnLst>
                          </p:cTn>
                        </p:par>
                        <p:par>
                          <p:cTn id="53" fill="hold" nodeType="afterGroup">
                            <p:stCondLst>
                              <p:cond delay="1500"/>
                            </p:stCondLst>
                            <p:childTnLst>
                              <p:par>
                                <p:cTn id="54" presetID="22" presetClass="entr" presetSubtype="8" fill="hold" nodeType="afterEffect">
                                  <p:stCondLst>
                                    <p:cond delay="0"/>
                                  </p:stCondLst>
                                  <p:childTnLst>
                                    <p:set>
                                      <p:cBhvr>
                                        <p:cTn id="55" dur="1" fill="hold">
                                          <p:stCondLst>
                                            <p:cond delay="0"/>
                                          </p:stCondLst>
                                        </p:cTn>
                                        <p:tgtEl>
                                          <p:spTgt spid="17429"/>
                                        </p:tgtEl>
                                        <p:attrNameLst>
                                          <p:attrName>style.visibility</p:attrName>
                                        </p:attrNameLst>
                                      </p:cBhvr>
                                      <p:to>
                                        <p:strVal val="visible"/>
                                      </p:to>
                                    </p:set>
                                    <p:animEffect transition="in" filter="wipe(left)">
                                      <p:cBhvr>
                                        <p:cTn id="56" dur="500"/>
                                        <p:tgtEl>
                                          <p:spTgt spid="17429"/>
                                        </p:tgtEl>
                                      </p:cBhvr>
                                    </p:animEffect>
                                  </p:childTnLst>
                                </p:cTn>
                              </p:par>
                            </p:childTnLst>
                          </p:cTn>
                        </p:par>
                        <p:par>
                          <p:cTn id="57" fill="hold" nodeType="afterGroup">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17430"/>
                                        </p:tgtEl>
                                        <p:attrNameLst>
                                          <p:attrName>style.visibility</p:attrName>
                                        </p:attrNameLst>
                                      </p:cBhvr>
                                      <p:to>
                                        <p:strVal val="visible"/>
                                      </p:to>
                                    </p:set>
                                    <p:animEffect transition="in" filter="wipe(left)">
                                      <p:cBhvr>
                                        <p:cTn id="60" dur="500"/>
                                        <p:tgtEl>
                                          <p:spTgt spid="17430"/>
                                        </p:tgtEl>
                                      </p:cBhvr>
                                    </p:animEffect>
                                  </p:childTnLst>
                                </p:cTn>
                              </p:par>
                            </p:childTnLst>
                          </p:cTn>
                        </p:par>
                        <p:par>
                          <p:cTn id="61" fill="hold" nodeType="afterGroup">
                            <p:stCondLst>
                              <p:cond delay="2500"/>
                            </p:stCondLst>
                            <p:childTnLst>
                              <p:par>
                                <p:cTn id="62" presetID="22" presetClass="entr" presetSubtype="8" fill="hold" nodeType="afterEffect">
                                  <p:stCondLst>
                                    <p:cond delay="0"/>
                                  </p:stCondLst>
                                  <p:childTnLst>
                                    <p:set>
                                      <p:cBhvr>
                                        <p:cTn id="63" dur="1" fill="hold">
                                          <p:stCondLst>
                                            <p:cond delay="0"/>
                                          </p:stCondLst>
                                        </p:cTn>
                                        <p:tgtEl>
                                          <p:spTgt spid="17431"/>
                                        </p:tgtEl>
                                        <p:attrNameLst>
                                          <p:attrName>style.visibility</p:attrName>
                                        </p:attrNameLst>
                                      </p:cBhvr>
                                      <p:to>
                                        <p:strVal val="visible"/>
                                      </p:to>
                                    </p:set>
                                    <p:animEffect transition="in" filter="wipe(left)">
                                      <p:cBhvr>
                                        <p:cTn id="64" dur="500"/>
                                        <p:tgtEl>
                                          <p:spTgt spid="1743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7425"/>
                                        </p:tgtEl>
                                        <p:attrNameLst>
                                          <p:attrName>style.visibility</p:attrName>
                                        </p:attrNameLst>
                                      </p:cBhvr>
                                      <p:to>
                                        <p:strVal val="visible"/>
                                      </p:to>
                                    </p:set>
                                    <p:animEffect transition="in" filter="wipe(left)">
                                      <p:cBhvr>
                                        <p:cTn id="69" dur="500"/>
                                        <p:tgtEl>
                                          <p:spTgt spid="17425"/>
                                        </p:tgtEl>
                                      </p:cBhvr>
                                    </p:animEffect>
                                  </p:childTnLst>
                                </p:cTn>
                              </p:par>
                              <p:par>
                                <p:cTn id="70" presetID="22" presetClass="entr" presetSubtype="8" fill="hold" nodeType="withEffect">
                                  <p:stCondLst>
                                    <p:cond delay="0"/>
                                  </p:stCondLst>
                                  <p:childTnLst>
                                    <p:set>
                                      <p:cBhvr>
                                        <p:cTn id="71" dur="1" fill="hold">
                                          <p:stCondLst>
                                            <p:cond delay="0"/>
                                          </p:stCondLst>
                                        </p:cTn>
                                        <p:tgtEl>
                                          <p:spTgt spid="17426"/>
                                        </p:tgtEl>
                                        <p:attrNameLst>
                                          <p:attrName>style.visibility</p:attrName>
                                        </p:attrNameLst>
                                      </p:cBhvr>
                                      <p:to>
                                        <p:strVal val="visible"/>
                                      </p:to>
                                    </p:set>
                                    <p:animEffect transition="in" filter="wipe(left)">
                                      <p:cBhvr>
                                        <p:cTn id="72" dur="500"/>
                                        <p:tgtEl>
                                          <p:spTgt spid="17426"/>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7448"/>
                                        </p:tgtEl>
                                        <p:attrNameLst>
                                          <p:attrName>style.visibility</p:attrName>
                                        </p:attrNameLst>
                                      </p:cBhvr>
                                      <p:to>
                                        <p:strVal val="visible"/>
                                      </p:to>
                                    </p:set>
                                    <p:animEffect transition="in" filter="wipe(left)">
                                      <p:cBhvr>
                                        <p:cTn id="76" dur="500"/>
                                        <p:tgtEl>
                                          <p:spTgt spid="1744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7432"/>
                                        </p:tgtEl>
                                        <p:attrNameLst>
                                          <p:attrName>style.visibility</p:attrName>
                                        </p:attrNameLst>
                                      </p:cBhvr>
                                      <p:to>
                                        <p:strVal val="visible"/>
                                      </p:to>
                                    </p:set>
                                    <p:animEffect transition="in" filter="wipe(left)">
                                      <p:cBhvr>
                                        <p:cTn id="79" dur="500"/>
                                        <p:tgtEl>
                                          <p:spTgt spid="1743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7420"/>
                                        </p:tgtEl>
                                        <p:attrNameLst>
                                          <p:attrName>style.visibility</p:attrName>
                                        </p:attrNameLst>
                                      </p:cBhvr>
                                      <p:to>
                                        <p:strVal val="visible"/>
                                      </p:to>
                                    </p:set>
                                    <p:animEffect transition="in" filter="wipe(left)">
                                      <p:cBhvr>
                                        <p:cTn id="84" dur="500"/>
                                        <p:tgtEl>
                                          <p:spTgt spid="17420"/>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7416"/>
                                        </p:tgtEl>
                                        <p:attrNameLst>
                                          <p:attrName>style.visibility</p:attrName>
                                        </p:attrNameLst>
                                      </p:cBhvr>
                                      <p:to>
                                        <p:strVal val="visible"/>
                                      </p:to>
                                    </p:set>
                                    <p:animEffect transition="in" filter="wipe(left)">
                                      <p:cBhvr>
                                        <p:cTn id="87" dur="500"/>
                                        <p:tgtEl>
                                          <p:spTgt spid="17416"/>
                                        </p:tgtEl>
                                      </p:cBhvr>
                                    </p:animEffect>
                                  </p:childTnLst>
                                </p:cTn>
                              </p:par>
                              <p:par>
                                <p:cTn id="88" presetID="22" presetClass="entr" presetSubtype="8" fill="hold" nodeType="withEffect">
                                  <p:stCondLst>
                                    <p:cond delay="0"/>
                                  </p:stCondLst>
                                  <p:childTnLst>
                                    <p:set>
                                      <p:cBhvr>
                                        <p:cTn id="89" dur="1" fill="hold">
                                          <p:stCondLst>
                                            <p:cond delay="0"/>
                                          </p:stCondLst>
                                        </p:cTn>
                                        <p:tgtEl>
                                          <p:spTgt spid="17417"/>
                                        </p:tgtEl>
                                        <p:attrNameLst>
                                          <p:attrName>style.visibility</p:attrName>
                                        </p:attrNameLst>
                                      </p:cBhvr>
                                      <p:to>
                                        <p:strVal val="visible"/>
                                      </p:to>
                                    </p:set>
                                    <p:animEffect transition="in" filter="wipe(left)">
                                      <p:cBhvr>
                                        <p:cTn id="90" dur="500"/>
                                        <p:tgtEl>
                                          <p:spTgt spid="17417"/>
                                        </p:tgtEl>
                                      </p:cBhvr>
                                    </p:animEffect>
                                  </p:childTnLst>
                                </p:cTn>
                              </p:par>
                              <p:par>
                                <p:cTn id="91" presetID="22" presetClass="entr" presetSubtype="8" fill="hold" nodeType="withEffect">
                                  <p:stCondLst>
                                    <p:cond delay="0"/>
                                  </p:stCondLst>
                                  <p:childTnLst>
                                    <p:set>
                                      <p:cBhvr>
                                        <p:cTn id="92" dur="1" fill="hold">
                                          <p:stCondLst>
                                            <p:cond delay="0"/>
                                          </p:stCondLst>
                                        </p:cTn>
                                        <p:tgtEl>
                                          <p:spTgt spid="17418"/>
                                        </p:tgtEl>
                                        <p:attrNameLst>
                                          <p:attrName>style.visibility</p:attrName>
                                        </p:attrNameLst>
                                      </p:cBhvr>
                                      <p:to>
                                        <p:strVal val="visible"/>
                                      </p:to>
                                    </p:set>
                                    <p:animEffect transition="in" filter="wipe(left)">
                                      <p:cBhvr>
                                        <p:cTn id="93" dur="500"/>
                                        <p:tgtEl>
                                          <p:spTgt spid="17418"/>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7422"/>
                                        </p:tgtEl>
                                        <p:attrNameLst>
                                          <p:attrName>style.visibility</p:attrName>
                                        </p:attrNameLst>
                                      </p:cBhvr>
                                      <p:to>
                                        <p:strVal val="visible"/>
                                      </p:to>
                                    </p:set>
                                    <p:animEffect transition="in" filter="wipe(left)">
                                      <p:cBhvr>
                                        <p:cTn id="96" dur="500"/>
                                        <p:tgtEl>
                                          <p:spTgt spid="17422"/>
                                        </p:tgtEl>
                                      </p:cBhvr>
                                    </p:animEffect>
                                  </p:childTnLst>
                                </p:cTn>
                              </p:par>
                              <p:par>
                                <p:cTn id="97" presetID="22" presetClass="entr" presetSubtype="8" fill="hold" nodeType="withEffect">
                                  <p:stCondLst>
                                    <p:cond delay="0"/>
                                  </p:stCondLst>
                                  <p:childTnLst>
                                    <p:set>
                                      <p:cBhvr>
                                        <p:cTn id="98" dur="1" fill="hold">
                                          <p:stCondLst>
                                            <p:cond delay="0"/>
                                          </p:stCondLst>
                                        </p:cTn>
                                        <p:tgtEl>
                                          <p:spTgt spid="17423"/>
                                        </p:tgtEl>
                                        <p:attrNameLst>
                                          <p:attrName>style.visibility</p:attrName>
                                        </p:attrNameLst>
                                      </p:cBhvr>
                                      <p:to>
                                        <p:strVal val="visible"/>
                                      </p:to>
                                    </p:set>
                                    <p:animEffect transition="in" filter="wipe(left)">
                                      <p:cBhvr>
                                        <p:cTn id="99" dur="500"/>
                                        <p:tgtEl>
                                          <p:spTgt spid="17423"/>
                                        </p:tgtEl>
                                      </p:cBhvr>
                                    </p:animEffect>
                                  </p:childTnLst>
                                </p:cTn>
                              </p:par>
                              <p:par>
                                <p:cTn id="100" presetID="22" presetClass="entr" presetSubtype="1" fill="hold" nodeType="withEffect">
                                  <p:stCondLst>
                                    <p:cond delay="0"/>
                                  </p:stCondLst>
                                  <p:childTnLst>
                                    <p:set>
                                      <p:cBhvr>
                                        <p:cTn id="101" dur="1" fill="hold">
                                          <p:stCondLst>
                                            <p:cond delay="0"/>
                                          </p:stCondLst>
                                        </p:cTn>
                                        <p:tgtEl>
                                          <p:spTgt spid="17439"/>
                                        </p:tgtEl>
                                        <p:attrNameLst>
                                          <p:attrName>style.visibility</p:attrName>
                                        </p:attrNameLst>
                                      </p:cBhvr>
                                      <p:to>
                                        <p:strVal val="visible"/>
                                      </p:to>
                                    </p:set>
                                    <p:animEffect transition="in" filter="wipe(up)">
                                      <p:cBhvr>
                                        <p:cTn id="102" dur="500"/>
                                        <p:tgtEl>
                                          <p:spTgt spid="17439"/>
                                        </p:tgtEl>
                                      </p:cBhvr>
                                    </p:animEffect>
                                  </p:childTnLst>
                                </p:cTn>
                              </p:par>
                            </p:childTnLst>
                          </p:cTn>
                        </p:par>
                        <p:par>
                          <p:cTn id="103" fill="hold" nodeType="afterGroup">
                            <p:stCondLst>
                              <p:cond delay="500"/>
                            </p:stCondLst>
                            <p:childTnLst>
                              <p:par>
                                <p:cTn id="104" presetID="22" presetClass="entr" presetSubtype="8" fill="hold" nodeType="afterEffect">
                                  <p:stCondLst>
                                    <p:cond delay="0"/>
                                  </p:stCondLst>
                                  <p:childTnLst>
                                    <p:set>
                                      <p:cBhvr>
                                        <p:cTn id="105" dur="1" fill="hold">
                                          <p:stCondLst>
                                            <p:cond delay="0"/>
                                          </p:stCondLst>
                                        </p:cTn>
                                        <p:tgtEl>
                                          <p:spTgt spid="17421"/>
                                        </p:tgtEl>
                                        <p:attrNameLst>
                                          <p:attrName>style.visibility</p:attrName>
                                        </p:attrNameLst>
                                      </p:cBhvr>
                                      <p:to>
                                        <p:strVal val="visible"/>
                                      </p:to>
                                    </p:set>
                                    <p:animEffect transition="in" filter="wipe(left)">
                                      <p:cBhvr>
                                        <p:cTn id="106" dur="500"/>
                                        <p:tgtEl>
                                          <p:spTgt spid="17421"/>
                                        </p:tgtEl>
                                      </p:cBhvr>
                                    </p:animEffect>
                                  </p:childTnLst>
                                </p:cTn>
                              </p:par>
                              <p:par>
                                <p:cTn id="107" presetID="22" presetClass="entr" presetSubtype="8" fill="hold" nodeType="withEffect">
                                  <p:stCondLst>
                                    <p:cond delay="0"/>
                                  </p:stCondLst>
                                  <p:childTnLst>
                                    <p:set>
                                      <p:cBhvr>
                                        <p:cTn id="108" dur="1" fill="hold">
                                          <p:stCondLst>
                                            <p:cond delay="0"/>
                                          </p:stCondLst>
                                        </p:cTn>
                                        <p:tgtEl>
                                          <p:spTgt spid="17424"/>
                                        </p:tgtEl>
                                        <p:attrNameLst>
                                          <p:attrName>style.visibility</p:attrName>
                                        </p:attrNameLst>
                                      </p:cBhvr>
                                      <p:to>
                                        <p:strVal val="visible"/>
                                      </p:to>
                                    </p:set>
                                    <p:animEffect transition="in" filter="wipe(left)">
                                      <p:cBhvr>
                                        <p:cTn id="109" dur="500"/>
                                        <p:tgtEl>
                                          <p:spTgt spid="17424"/>
                                        </p:tgtEl>
                                      </p:cBhvr>
                                    </p:animEffect>
                                  </p:childTnLst>
                                </p:cTn>
                              </p:par>
                              <p:par>
                                <p:cTn id="110" presetID="22" presetClass="entr" presetSubtype="8" fill="hold" nodeType="withEffect">
                                  <p:stCondLst>
                                    <p:cond delay="0"/>
                                  </p:stCondLst>
                                  <p:childTnLst>
                                    <p:set>
                                      <p:cBhvr>
                                        <p:cTn id="111" dur="1" fill="hold">
                                          <p:stCondLst>
                                            <p:cond delay="0"/>
                                          </p:stCondLst>
                                        </p:cTn>
                                        <p:tgtEl>
                                          <p:spTgt spid="17419"/>
                                        </p:tgtEl>
                                        <p:attrNameLst>
                                          <p:attrName>style.visibility</p:attrName>
                                        </p:attrNameLst>
                                      </p:cBhvr>
                                      <p:to>
                                        <p:strVal val="visible"/>
                                      </p:to>
                                    </p:set>
                                    <p:animEffect transition="in" filter="wipe(left)">
                                      <p:cBhvr>
                                        <p:cTn id="112" dur="500"/>
                                        <p:tgtEl>
                                          <p:spTgt spid="17419"/>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17415"/>
                                        </p:tgtEl>
                                        <p:attrNameLst>
                                          <p:attrName>style.visibility</p:attrName>
                                        </p:attrNameLst>
                                      </p:cBhvr>
                                      <p:to>
                                        <p:strVal val="visible"/>
                                      </p:to>
                                    </p:set>
                                    <p:animEffect transition="in" filter="wipe(left)">
                                      <p:cBhvr>
                                        <p:cTn id="115" dur="500"/>
                                        <p:tgtEl>
                                          <p:spTgt spid="17415"/>
                                        </p:tgtEl>
                                      </p:cBhvr>
                                    </p:animEffect>
                                  </p:childTnLst>
                                </p:cTn>
                              </p:par>
                            </p:childTnLst>
                          </p:cTn>
                        </p:par>
                        <p:par>
                          <p:cTn id="116" fill="hold" nodeType="afterGroup">
                            <p:stCondLst>
                              <p:cond delay="1000"/>
                            </p:stCondLst>
                            <p:childTnLst>
                              <p:par>
                                <p:cTn id="117" presetID="16" presetClass="entr" presetSubtype="37" fill="hold" nodeType="afterEffect">
                                  <p:stCondLst>
                                    <p:cond delay="0"/>
                                  </p:stCondLst>
                                  <p:childTnLst>
                                    <p:set>
                                      <p:cBhvr>
                                        <p:cTn id="118" dur="1" fill="hold">
                                          <p:stCondLst>
                                            <p:cond delay="0"/>
                                          </p:stCondLst>
                                        </p:cTn>
                                        <p:tgtEl>
                                          <p:spTgt spid="17443"/>
                                        </p:tgtEl>
                                        <p:attrNameLst>
                                          <p:attrName>style.visibility</p:attrName>
                                        </p:attrNameLst>
                                      </p:cBhvr>
                                      <p:to>
                                        <p:strVal val="visible"/>
                                      </p:to>
                                    </p:set>
                                    <p:animEffect transition="in" filter="barn(outVertical)">
                                      <p:cBhvr>
                                        <p:cTn id="119" dur="500"/>
                                        <p:tgtEl>
                                          <p:spTgt spid="17443"/>
                                        </p:tgtEl>
                                      </p:cBhvr>
                                    </p:animEffect>
                                  </p:childTnLst>
                                </p:cTn>
                              </p:par>
                              <p:par>
                                <p:cTn id="120" presetID="22" presetClass="entr" presetSubtype="1" fill="hold" nodeType="withEffect">
                                  <p:stCondLst>
                                    <p:cond delay="0"/>
                                  </p:stCondLst>
                                  <p:childTnLst>
                                    <p:set>
                                      <p:cBhvr>
                                        <p:cTn id="121" dur="1" fill="hold">
                                          <p:stCondLst>
                                            <p:cond delay="0"/>
                                          </p:stCondLst>
                                        </p:cTn>
                                        <p:tgtEl>
                                          <p:spTgt spid="17440"/>
                                        </p:tgtEl>
                                        <p:attrNameLst>
                                          <p:attrName>style.visibility</p:attrName>
                                        </p:attrNameLst>
                                      </p:cBhvr>
                                      <p:to>
                                        <p:strVal val="visible"/>
                                      </p:to>
                                    </p:set>
                                    <p:animEffect transition="in" filter="wipe(up)">
                                      <p:cBhvr>
                                        <p:cTn id="122" dur="500"/>
                                        <p:tgtEl>
                                          <p:spTgt spid="17440"/>
                                        </p:tgtEl>
                                      </p:cBhvr>
                                    </p:animEffect>
                                  </p:childTnLst>
                                </p:cTn>
                              </p:par>
                              <p:par>
                                <p:cTn id="123" presetID="22" presetClass="entr" presetSubtype="1" fill="hold" nodeType="withEffect">
                                  <p:stCondLst>
                                    <p:cond delay="0"/>
                                  </p:stCondLst>
                                  <p:childTnLst>
                                    <p:set>
                                      <p:cBhvr>
                                        <p:cTn id="124" dur="1" fill="hold">
                                          <p:stCondLst>
                                            <p:cond delay="0"/>
                                          </p:stCondLst>
                                        </p:cTn>
                                        <p:tgtEl>
                                          <p:spTgt spid="17414"/>
                                        </p:tgtEl>
                                        <p:attrNameLst>
                                          <p:attrName>style.visibility</p:attrName>
                                        </p:attrNameLst>
                                      </p:cBhvr>
                                      <p:to>
                                        <p:strVal val="visible"/>
                                      </p:to>
                                    </p:set>
                                    <p:animEffect transition="in" filter="wipe(up)">
                                      <p:cBhvr>
                                        <p:cTn id="125" dur="500"/>
                                        <p:tgtEl>
                                          <p:spTgt spid="17414"/>
                                        </p:tgtEl>
                                      </p:cBhvr>
                                    </p:animEffect>
                                  </p:childTnLst>
                                </p:cTn>
                              </p:par>
                              <p:par>
                                <p:cTn id="126" presetID="22" presetClass="entr" presetSubtype="8" fill="hold" nodeType="withEffect">
                                  <p:stCondLst>
                                    <p:cond delay="0"/>
                                  </p:stCondLst>
                                  <p:childTnLst>
                                    <p:set>
                                      <p:cBhvr>
                                        <p:cTn id="127" dur="1" fill="hold">
                                          <p:stCondLst>
                                            <p:cond delay="0"/>
                                          </p:stCondLst>
                                        </p:cTn>
                                        <p:tgtEl>
                                          <p:spTgt spid="17441"/>
                                        </p:tgtEl>
                                        <p:attrNameLst>
                                          <p:attrName>style.visibility</p:attrName>
                                        </p:attrNameLst>
                                      </p:cBhvr>
                                      <p:to>
                                        <p:strVal val="visible"/>
                                      </p:to>
                                    </p:set>
                                    <p:animEffect transition="in" filter="wipe(left)">
                                      <p:cBhvr>
                                        <p:cTn id="128" dur="500"/>
                                        <p:tgtEl>
                                          <p:spTgt spid="1744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7444"/>
                                        </p:tgtEl>
                                        <p:attrNameLst>
                                          <p:attrName>style.visibility</p:attrName>
                                        </p:attrNameLst>
                                      </p:cBhvr>
                                      <p:to>
                                        <p:strVal val="visible"/>
                                      </p:to>
                                    </p:set>
                                    <p:animEffect transition="in" filter="wipe(left)">
                                      <p:cBhvr>
                                        <p:cTn id="133" dur="500"/>
                                        <p:tgtEl>
                                          <p:spTgt spid="17444"/>
                                        </p:tgtEl>
                                      </p:cBhvr>
                                    </p:animEffect>
                                  </p:childTnLst>
                                </p:cTn>
                              </p:par>
                            </p:childTnLst>
                          </p:cTn>
                        </p:par>
                        <p:par>
                          <p:cTn id="134" fill="hold" nodeType="afterGroup">
                            <p:stCondLst>
                              <p:cond delay="500"/>
                            </p:stCondLst>
                            <p:childTnLst>
                              <p:par>
                                <p:cTn id="135" presetID="22" presetClass="entr" presetSubtype="8" fill="hold" nodeType="afterEffect">
                                  <p:stCondLst>
                                    <p:cond delay="0"/>
                                  </p:stCondLst>
                                  <p:childTnLst>
                                    <p:set>
                                      <p:cBhvr>
                                        <p:cTn id="136" dur="1" fill="hold">
                                          <p:stCondLst>
                                            <p:cond delay="0"/>
                                          </p:stCondLst>
                                        </p:cTn>
                                        <p:tgtEl>
                                          <p:spTgt spid="17445"/>
                                        </p:tgtEl>
                                        <p:attrNameLst>
                                          <p:attrName>style.visibility</p:attrName>
                                        </p:attrNameLst>
                                      </p:cBhvr>
                                      <p:to>
                                        <p:strVal val="visible"/>
                                      </p:to>
                                    </p:set>
                                    <p:animEffect transition="in" filter="wipe(left)">
                                      <p:cBhvr>
                                        <p:cTn id="137" dur="500"/>
                                        <p:tgtEl>
                                          <p:spTgt spid="1744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2343"/>
                                        </p:tgtEl>
                                        <p:attrNameLst>
                                          <p:attrName>style.visibility</p:attrName>
                                        </p:attrNameLst>
                                      </p:cBhvr>
                                      <p:to>
                                        <p:strVal val="visible"/>
                                      </p:to>
                                    </p:set>
                                    <p:animEffect transition="in" filter="wipe(left)">
                                      <p:cBhvr>
                                        <p:cTn id="142" dur="500"/>
                                        <p:tgtEl>
                                          <p:spTgt spid="1234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nodeType="clickEffect">
                                  <p:stCondLst>
                                    <p:cond delay="0"/>
                                  </p:stCondLst>
                                  <p:childTnLst>
                                    <p:set>
                                      <p:cBhvr>
                                        <p:cTn id="146" dur="1" fill="hold">
                                          <p:stCondLst>
                                            <p:cond delay="0"/>
                                          </p:stCondLst>
                                        </p:cTn>
                                        <p:tgtEl>
                                          <p:spTgt spid="3"/>
                                        </p:tgtEl>
                                        <p:attrNameLst>
                                          <p:attrName>style.visibility</p:attrName>
                                        </p:attrNameLst>
                                      </p:cBhvr>
                                      <p:to>
                                        <p:strVal val="visible"/>
                                      </p:to>
                                    </p:set>
                                    <p:animEffect transition="in" filter="wipe(left)">
                                      <p:cBhvr>
                                        <p:cTn id="1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p:bldP spid="17412" grpId="0"/>
      <p:bldP spid="17415" grpId="0" animBg="1"/>
      <p:bldP spid="17416" grpId="0" animBg="1"/>
      <p:bldP spid="17422" grpId="0" animBg="1"/>
      <p:bldP spid="17427" grpId="0" animBg="1"/>
      <p:bldP spid="17430" grpId="0" animBg="1"/>
      <p:bldP spid="17432" grpId="0"/>
      <p:bldP spid="17446" grpId="0"/>
      <p:bldP spid="17447" grpId="0"/>
      <p:bldP spid="17448" grpId="0"/>
      <p:bldP spid="12343" grpId="0"/>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B9A15B84-7362-44E5-B87D-3AC53121B874}"/>
              </a:ext>
            </a:extLst>
          </p:cNvPr>
          <p:cNvSpPr txBox="1">
            <a:spLocks noChangeArrowheads="1"/>
          </p:cNvSpPr>
          <p:nvPr/>
        </p:nvSpPr>
        <p:spPr bwMode="auto">
          <a:xfrm>
            <a:off x="749300" y="908050"/>
            <a:ext cx="82867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在</a:t>
            </a:r>
            <a:r>
              <a:rPr lang="en-US" altLang="zh-CN">
                <a:solidFill>
                  <a:srgbClr val="FFFF00"/>
                </a:solidFill>
              </a:rPr>
              <a:t>d</a:t>
            </a:r>
            <a:r>
              <a:rPr lang="en-US" altLang="zh-CN" i="1">
                <a:solidFill>
                  <a:srgbClr val="FFFF00"/>
                </a:solidFill>
              </a:rPr>
              <a:t>t</a:t>
            </a:r>
            <a:r>
              <a:rPr lang="en-US" altLang="zh-CN" sz="2800" i="1">
                <a:solidFill>
                  <a:schemeClr val="bg1"/>
                </a:solidFill>
              </a:rPr>
              <a:t> </a:t>
            </a:r>
            <a:r>
              <a:rPr lang="zh-CN" altLang="en-US">
                <a:solidFill>
                  <a:schemeClr val="bg1"/>
                </a:solidFill>
              </a:rPr>
              <a:t>时间内，与面元 </a:t>
            </a:r>
            <a:r>
              <a:rPr lang="en-US" altLang="zh-CN">
                <a:solidFill>
                  <a:srgbClr val="FFFF00"/>
                </a:solidFill>
              </a:rPr>
              <a:t>d</a:t>
            </a:r>
            <a:r>
              <a:rPr lang="en-US" altLang="zh-CN" i="1">
                <a:solidFill>
                  <a:srgbClr val="FFFF00"/>
                </a:solidFill>
              </a:rPr>
              <a:t>A</a:t>
            </a:r>
            <a:r>
              <a:rPr lang="en-US" altLang="zh-CN" i="1">
                <a:solidFill>
                  <a:schemeClr val="bg1"/>
                </a:solidFill>
              </a:rPr>
              <a:t> </a:t>
            </a:r>
            <a:r>
              <a:rPr lang="zh-CN" altLang="en-US">
                <a:solidFill>
                  <a:schemeClr val="bg1"/>
                </a:solidFill>
              </a:rPr>
              <a:t>碰撞的所有分子所受的冲量</a:t>
            </a:r>
            <a:r>
              <a:rPr lang="en-US" altLang="zh-CN">
                <a:solidFill>
                  <a:srgbClr val="FFFF00"/>
                </a:solidFill>
              </a:rPr>
              <a:t>d</a:t>
            </a:r>
            <a:r>
              <a:rPr lang="en-US" altLang="zh-CN" i="1">
                <a:solidFill>
                  <a:srgbClr val="FFFF00"/>
                </a:solidFill>
              </a:rPr>
              <a:t>I </a:t>
            </a:r>
            <a:r>
              <a:rPr lang="zh-CN" altLang="en-US">
                <a:solidFill>
                  <a:schemeClr val="bg1"/>
                </a:solidFill>
              </a:rPr>
              <a:t>为</a:t>
            </a:r>
          </a:p>
        </p:txBody>
      </p:sp>
      <p:graphicFrame>
        <p:nvGraphicFramePr>
          <p:cNvPr id="18435" name="Object 3">
            <a:extLst>
              <a:ext uri="{FF2B5EF4-FFF2-40B4-BE49-F238E27FC236}">
                <a16:creationId xmlns:a16="http://schemas.microsoft.com/office/drawing/2014/main" id="{8A6EE9BD-DE5E-4E39-98C9-6C51B358772C}"/>
              </a:ext>
            </a:extLst>
          </p:cNvPr>
          <p:cNvGraphicFramePr>
            <a:graphicFrameLocks noChangeAspect="1"/>
          </p:cNvGraphicFramePr>
          <p:nvPr/>
        </p:nvGraphicFramePr>
        <p:xfrm>
          <a:off x="928688" y="1557338"/>
          <a:ext cx="2468562" cy="762000"/>
        </p:xfrm>
        <a:graphic>
          <a:graphicData uri="http://schemas.openxmlformats.org/presentationml/2006/ole">
            <mc:AlternateContent xmlns:mc="http://schemas.openxmlformats.org/markup-compatibility/2006">
              <mc:Choice xmlns:v="urn:schemas-microsoft-com:vml" Requires="v">
                <p:oleObj spid="_x0000_s384162" name="公式" r:id="rId4" imgW="3048102" imgH="914502" progId="Equation.3">
                  <p:embed/>
                </p:oleObj>
              </mc:Choice>
              <mc:Fallback>
                <p:oleObj name="公式" r:id="rId4" imgW="3048102" imgH="914502" progId="Equation.3">
                  <p:embed/>
                  <p:pic>
                    <p:nvPicPr>
                      <p:cNvPr id="18435" name="Object 3">
                        <a:extLst>
                          <a:ext uri="{FF2B5EF4-FFF2-40B4-BE49-F238E27FC236}">
                            <a16:creationId xmlns:a16="http://schemas.microsoft.com/office/drawing/2014/main" id="{8A6EE9BD-DE5E-4E39-98C9-6C51B3587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1557338"/>
                        <a:ext cx="24685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6" name="Object 4">
            <a:extLst>
              <a:ext uri="{FF2B5EF4-FFF2-40B4-BE49-F238E27FC236}">
                <a16:creationId xmlns:a16="http://schemas.microsoft.com/office/drawing/2014/main" id="{C789412D-34CD-4A36-BE97-53DDBBC89A7C}"/>
              </a:ext>
            </a:extLst>
          </p:cNvPr>
          <p:cNvGraphicFramePr>
            <a:graphicFrameLocks noChangeAspect="1"/>
          </p:cNvGraphicFramePr>
          <p:nvPr/>
        </p:nvGraphicFramePr>
        <p:xfrm>
          <a:off x="2428875" y="2997200"/>
          <a:ext cx="3503613" cy="949325"/>
        </p:xfrm>
        <a:graphic>
          <a:graphicData uri="http://schemas.openxmlformats.org/presentationml/2006/ole">
            <mc:AlternateContent xmlns:mc="http://schemas.openxmlformats.org/markup-compatibility/2006">
              <mc:Choice xmlns:v="urn:schemas-microsoft-com:vml" Requires="v">
                <p:oleObj spid="_x0000_s384163" name="公式" r:id="rId6" imgW="3543224" imgH="914502" progId="Equation.3">
                  <p:embed/>
                </p:oleObj>
              </mc:Choice>
              <mc:Fallback>
                <p:oleObj name="公式" r:id="rId6" imgW="3543224" imgH="914502" progId="Equation.3">
                  <p:embed/>
                  <p:pic>
                    <p:nvPicPr>
                      <p:cNvPr id="18436" name="Object 4">
                        <a:extLst>
                          <a:ext uri="{FF2B5EF4-FFF2-40B4-BE49-F238E27FC236}">
                            <a16:creationId xmlns:a16="http://schemas.microsoft.com/office/drawing/2014/main" id="{C789412D-34CD-4A36-BE97-53DDBBC89A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75" y="2997200"/>
                        <a:ext cx="350361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Text Box 5">
            <a:extLst>
              <a:ext uri="{FF2B5EF4-FFF2-40B4-BE49-F238E27FC236}">
                <a16:creationId xmlns:a16="http://schemas.microsoft.com/office/drawing/2014/main" id="{87955103-D052-4C58-9203-C811ECF79144}"/>
              </a:ext>
            </a:extLst>
          </p:cNvPr>
          <p:cNvSpPr txBox="1">
            <a:spLocks noChangeArrowheads="1"/>
          </p:cNvSpPr>
          <p:nvPr/>
        </p:nvSpPr>
        <p:spPr bwMode="auto">
          <a:xfrm>
            <a:off x="744538" y="2359025"/>
            <a:ext cx="347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容器壁的压强为</a:t>
            </a:r>
          </a:p>
        </p:txBody>
      </p:sp>
      <p:graphicFrame>
        <p:nvGraphicFramePr>
          <p:cNvPr id="18438" name="Object 6">
            <a:extLst>
              <a:ext uri="{FF2B5EF4-FFF2-40B4-BE49-F238E27FC236}">
                <a16:creationId xmlns:a16="http://schemas.microsoft.com/office/drawing/2014/main" id="{6DAA3BFD-8A3B-4B95-A403-E2B1BD374ADE}"/>
              </a:ext>
            </a:extLst>
          </p:cNvPr>
          <p:cNvGraphicFramePr>
            <a:graphicFrameLocks noChangeAspect="1"/>
          </p:cNvGraphicFramePr>
          <p:nvPr/>
        </p:nvGraphicFramePr>
        <p:xfrm>
          <a:off x="849313" y="3024188"/>
          <a:ext cx="1539875" cy="819150"/>
        </p:xfrm>
        <a:graphic>
          <a:graphicData uri="http://schemas.openxmlformats.org/presentationml/2006/ole">
            <mc:AlternateContent xmlns:mc="http://schemas.openxmlformats.org/markup-compatibility/2006">
              <mc:Choice xmlns:v="urn:schemas-microsoft-com:vml" Requires="v">
                <p:oleObj spid="_x0000_s384164" name="公式" r:id="rId8" imgW="1533378" imgH="790507" progId="Equation.3">
                  <p:embed/>
                </p:oleObj>
              </mc:Choice>
              <mc:Fallback>
                <p:oleObj name="公式" r:id="rId8" imgW="1533378" imgH="790507" progId="Equation.3">
                  <p:embed/>
                  <p:pic>
                    <p:nvPicPr>
                      <p:cNvPr id="18438" name="Object 6">
                        <a:extLst>
                          <a:ext uri="{FF2B5EF4-FFF2-40B4-BE49-F238E27FC236}">
                            <a16:creationId xmlns:a16="http://schemas.microsoft.com/office/drawing/2014/main" id="{6DAA3BFD-8A3B-4B95-A403-E2B1BD374A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313" y="3024188"/>
                        <a:ext cx="15398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7">
            <a:extLst>
              <a:ext uri="{FF2B5EF4-FFF2-40B4-BE49-F238E27FC236}">
                <a16:creationId xmlns:a16="http://schemas.microsoft.com/office/drawing/2014/main" id="{8D121C5B-033E-4042-A22F-798ED2DDA76A}"/>
              </a:ext>
            </a:extLst>
          </p:cNvPr>
          <p:cNvGraphicFramePr>
            <a:graphicFrameLocks noChangeAspect="1"/>
          </p:cNvGraphicFramePr>
          <p:nvPr/>
        </p:nvGraphicFramePr>
        <p:xfrm>
          <a:off x="6000750" y="3017838"/>
          <a:ext cx="1639888" cy="822325"/>
        </p:xfrm>
        <a:graphic>
          <a:graphicData uri="http://schemas.openxmlformats.org/presentationml/2006/ole">
            <mc:AlternateContent xmlns:mc="http://schemas.openxmlformats.org/markup-compatibility/2006">
              <mc:Choice xmlns:v="urn:schemas-microsoft-com:vml" Requires="v">
                <p:oleObj spid="_x0000_s384165" name="公式" r:id="rId10" imgW="1638275" imgH="790507" progId="Equation.3">
                  <p:embed/>
                </p:oleObj>
              </mc:Choice>
              <mc:Fallback>
                <p:oleObj name="公式" r:id="rId10" imgW="1638275" imgH="790507" progId="Equation.3">
                  <p:embed/>
                  <p:pic>
                    <p:nvPicPr>
                      <p:cNvPr id="18439" name="Object 7">
                        <a:extLst>
                          <a:ext uri="{FF2B5EF4-FFF2-40B4-BE49-F238E27FC236}">
                            <a16:creationId xmlns:a16="http://schemas.microsoft.com/office/drawing/2014/main" id="{8D121C5B-033E-4042-A22F-798ED2DDA7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00750" y="3017838"/>
                        <a:ext cx="1639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8">
            <a:extLst>
              <a:ext uri="{FF2B5EF4-FFF2-40B4-BE49-F238E27FC236}">
                <a16:creationId xmlns:a16="http://schemas.microsoft.com/office/drawing/2014/main" id="{C856E540-D79C-40B6-AA03-CDB0A3B41EA0}"/>
              </a:ext>
            </a:extLst>
          </p:cNvPr>
          <p:cNvGraphicFramePr>
            <a:graphicFrameLocks noChangeAspect="1"/>
          </p:cNvGraphicFramePr>
          <p:nvPr/>
        </p:nvGraphicFramePr>
        <p:xfrm>
          <a:off x="7715250" y="3017838"/>
          <a:ext cx="946150" cy="822325"/>
        </p:xfrm>
        <a:graphic>
          <a:graphicData uri="http://schemas.openxmlformats.org/presentationml/2006/ole">
            <mc:AlternateContent xmlns:mc="http://schemas.openxmlformats.org/markup-compatibility/2006">
              <mc:Choice xmlns:v="urn:schemas-microsoft-com:vml" Requires="v">
                <p:oleObj spid="_x0000_s384166" name="公式" r:id="rId12" imgW="923880" imgH="790507" progId="Equation.3">
                  <p:embed/>
                </p:oleObj>
              </mc:Choice>
              <mc:Fallback>
                <p:oleObj name="公式" r:id="rId12" imgW="923880" imgH="790507" progId="Equation.3">
                  <p:embed/>
                  <p:pic>
                    <p:nvPicPr>
                      <p:cNvPr id="18440" name="Object 8">
                        <a:extLst>
                          <a:ext uri="{FF2B5EF4-FFF2-40B4-BE49-F238E27FC236}">
                            <a16:creationId xmlns:a16="http://schemas.microsoft.com/office/drawing/2014/main" id="{C856E540-D79C-40B6-AA03-CDB0A3B41EA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15250" y="3017838"/>
                        <a:ext cx="94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sp>
        <p:nvSpPr>
          <p:cNvPr id="18441" name="Rectangle 9">
            <a:extLst>
              <a:ext uri="{FF2B5EF4-FFF2-40B4-BE49-F238E27FC236}">
                <a16:creationId xmlns:a16="http://schemas.microsoft.com/office/drawing/2014/main" id="{5D26BE56-AD00-47FA-B238-180D2AC72730}"/>
              </a:ext>
            </a:extLst>
          </p:cNvPr>
          <p:cNvSpPr>
            <a:spLocks noChangeArrowheads="1"/>
          </p:cNvSpPr>
          <p:nvPr/>
        </p:nvSpPr>
        <p:spPr bwMode="auto">
          <a:xfrm>
            <a:off x="528638" y="785813"/>
            <a:ext cx="35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5400">
                <a:solidFill>
                  <a:srgbClr val="FFFF66"/>
                </a:solidFill>
              </a:rPr>
              <a:t>·</a:t>
            </a:r>
          </a:p>
        </p:txBody>
      </p:sp>
      <p:sp>
        <p:nvSpPr>
          <p:cNvPr id="18442" name="Rectangle 10">
            <a:extLst>
              <a:ext uri="{FF2B5EF4-FFF2-40B4-BE49-F238E27FC236}">
                <a16:creationId xmlns:a16="http://schemas.microsoft.com/office/drawing/2014/main" id="{5456442B-699B-4747-9C13-92E35105D77F}"/>
              </a:ext>
            </a:extLst>
          </p:cNvPr>
          <p:cNvSpPr>
            <a:spLocks noChangeArrowheads="1"/>
          </p:cNvSpPr>
          <p:nvPr/>
        </p:nvSpPr>
        <p:spPr bwMode="auto">
          <a:xfrm>
            <a:off x="528638" y="2154238"/>
            <a:ext cx="35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5400">
                <a:solidFill>
                  <a:srgbClr val="FFFF66"/>
                </a:solidFill>
              </a:rPr>
              <a:t>·</a:t>
            </a:r>
          </a:p>
        </p:txBody>
      </p:sp>
      <p:graphicFrame>
        <p:nvGraphicFramePr>
          <p:cNvPr id="18443" name="Object 11">
            <a:extLst>
              <a:ext uri="{FF2B5EF4-FFF2-40B4-BE49-F238E27FC236}">
                <a16:creationId xmlns:a16="http://schemas.microsoft.com/office/drawing/2014/main" id="{8FAF94B4-1041-457C-B6DE-394E6B29A1A5}"/>
              </a:ext>
            </a:extLst>
          </p:cNvPr>
          <p:cNvGraphicFramePr>
            <a:graphicFrameLocks noChangeAspect="1"/>
          </p:cNvGraphicFramePr>
          <p:nvPr/>
        </p:nvGraphicFramePr>
        <p:xfrm>
          <a:off x="4043363" y="4103688"/>
          <a:ext cx="1244600" cy="822325"/>
        </p:xfrm>
        <a:graphic>
          <a:graphicData uri="http://schemas.openxmlformats.org/presentationml/2006/ole">
            <mc:AlternateContent xmlns:mc="http://schemas.openxmlformats.org/markup-compatibility/2006">
              <mc:Choice xmlns:v="urn:schemas-microsoft-com:vml" Requires="v">
                <p:oleObj spid="_x0000_s384167" name="公式" r:id="rId14" imgW="1228782" imgH="790507" progId="Equation.3">
                  <p:embed/>
                </p:oleObj>
              </mc:Choice>
              <mc:Fallback>
                <p:oleObj name="公式" r:id="rId14" imgW="1228782" imgH="790507" progId="Equation.3">
                  <p:embed/>
                  <p:pic>
                    <p:nvPicPr>
                      <p:cNvPr id="18443" name="Object 11">
                        <a:extLst>
                          <a:ext uri="{FF2B5EF4-FFF2-40B4-BE49-F238E27FC236}">
                            <a16:creationId xmlns:a16="http://schemas.microsoft.com/office/drawing/2014/main" id="{8FAF94B4-1041-457C-B6DE-394E6B29A1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43363" y="4103688"/>
                        <a:ext cx="1244600" cy="822325"/>
                      </a:xfrm>
                      <a:prstGeom prst="rect">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4" name="Rectangle 12">
            <a:extLst>
              <a:ext uri="{FF2B5EF4-FFF2-40B4-BE49-F238E27FC236}">
                <a16:creationId xmlns:a16="http://schemas.microsoft.com/office/drawing/2014/main" id="{A89ABBB6-7B30-4956-AF23-046662E13D8A}"/>
              </a:ext>
            </a:extLst>
          </p:cNvPr>
          <p:cNvSpPr>
            <a:spLocks noChangeArrowheads="1"/>
          </p:cNvSpPr>
          <p:nvPr/>
        </p:nvSpPr>
        <p:spPr bwMode="auto">
          <a:xfrm>
            <a:off x="728663" y="4948238"/>
            <a:ext cx="81295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rPr>
              <a:t>(1) </a:t>
            </a:r>
            <a:r>
              <a:rPr lang="zh-CN" altLang="en-US">
                <a:solidFill>
                  <a:schemeClr val="bg1"/>
                </a:solidFill>
                <a:ea typeface="楷体_GB2312" pitchFamily="49" charset="-122"/>
              </a:rPr>
              <a:t>压强</a:t>
            </a:r>
            <a:r>
              <a:rPr lang="zh-CN" altLang="en-US">
                <a:solidFill>
                  <a:schemeClr val="bg1"/>
                </a:solidFill>
              </a:rPr>
              <a:t> </a:t>
            </a:r>
            <a:r>
              <a:rPr lang="en-US" altLang="zh-CN" i="1">
                <a:solidFill>
                  <a:srgbClr val="FFFF00"/>
                </a:solidFill>
              </a:rPr>
              <a:t>p</a:t>
            </a:r>
            <a:r>
              <a:rPr lang="en-US" altLang="zh-CN" i="1">
                <a:solidFill>
                  <a:schemeClr val="bg1"/>
                </a:solidFill>
              </a:rPr>
              <a:t> </a:t>
            </a:r>
            <a:r>
              <a:rPr lang="zh-CN" altLang="en-US">
                <a:solidFill>
                  <a:schemeClr val="bg1"/>
                </a:solidFill>
                <a:ea typeface="楷体_GB2312" pitchFamily="49" charset="-122"/>
              </a:rPr>
              <a:t>是一个统计平均量，它反映的是</a:t>
            </a:r>
            <a:r>
              <a:rPr lang="zh-CN" altLang="en-US">
                <a:solidFill>
                  <a:schemeClr val="bg1"/>
                </a:solidFill>
                <a:latin typeface="宋体" panose="02010600030101010101" pitchFamily="2" charset="-122"/>
                <a:ea typeface="楷体_GB2312" pitchFamily="49" charset="-122"/>
              </a:rPr>
              <a:t>宏观量</a:t>
            </a:r>
            <a:r>
              <a:rPr lang="zh-CN" altLang="en-US">
                <a:solidFill>
                  <a:schemeClr val="bg1"/>
                </a:solidFill>
                <a:latin typeface="宋体" panose="02010600030101010101" pitchFamily="2" charset="-122"/>
              </a:rPr>
              <a:t> </a:t>
            </a:r>
            <a:r>
              <a:rPr lang="en-US" altLang="zh-CN" i="1">
                <a:solidFill>
                  <a:srgbClr val="FFFF00"/>
                </a:solidFill>
              </a:rPr>
              <a:t>p</a:t>
            </a:r>
            <a:r>
              <a:rPr lang="en-US" altLang="zh-CN" i="1">
                <a:solidFill>
                  <a:schemeClr val="bg1"/>
                </a:solidFill>
              </a:rPr>
              <a:t> </a:t>
            </a:r>
            <a:r>
              <a:rPr lang="zh-CN" altLang="en-US">
                <a:solidFill>
                  <a:schemeClr val="bg1"/>
                </a:solidFill>
                <a:latin typeface="楷体_GB2312" pitchFamily="49" charset="-122"/>
                <a:ea typeface="楷体_GB2312" pitchFamily="49" charset="-122"/>
              </a:rPr>
              <a:t>和微</a:t>
            </a:r>
          </a:p>
          <a:p>
            <a:pPr eaLnBrk="1" hangingPunct="1">
              <a:lnSpc>
                <a:spcPct val="125000"/>
              </a:lnSpc>
            </a:pPr>
            <a:r>
              <a:rPr lang="zh-CN" altLang="en-US">
                <a:solidFill>
                  <a:schemeClr val="bg1"/>
                </a:solidFill>
                <a:latin typeface="楷体_GB2312" pitchFamily="49" charset="-122"/>
                <a:ea typeface="楷体_GB2312" pitchFamily="49" charset="-122"/>
              </a:rPr>
              <a:t>   观量    的关系；</a:t>
            </a:r>
            <a:r>
              <a:rPr lang="zh-CN" altLang="en-US">
                <a:solidFill>
                  <a:schemeClr val="bg1"/>
                </a:solidFill>
                <a:ea typeface="楷体_GB2312" pitchFamily="49" charset="-122"/>
              </a:rPr>
              <a:t>对大量分子，压强才有意义。</a:t>
            </a:r>
          </a:p>
        </p:txBody>
      </p:sp>
      <p:sp>
        <p:nvSpPr>
          <p:cNvPr id="18445" name="Text Box 13">
            <a:extLst>
              <a:ext uri="{FF2B5EF4-FFF2-40B4-BE49-F238E27FC236}">
                <a16:creationId xmlns:a16="http://schemas.microsoft.com/office/drawing/2014/main" id="{FBC8C34F-2B40-421A-8193-47BE39DDF7FC}"/>
              </a:ext>
            </a:extLst>
          </p:cNvPr>
          <p:cNvSpPr txBox="1">
            <a:spLocks noChangeArrowheads="1"/>
          </p:cNvSpPr>
          <p:nvPr/>
        </p:nvSpPr>
        <p:spPr bwMode="auto">
          <a:xfrm>
            <a:off x="684213" y="4554538"/>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说明</a:t>
            </a:r>
          </a:p>
        </p:txBody>
      </p:sp>
      <p:sp>
        <p:nvSpPr>
          <p:cNvPr id="18446" name="AutoShape 14">
            <a:extLst>
              <a:ext uri="{FF2B5EF4-FFF2-40B4-BE49-F238E27FC236}">
                <a16:creationId xmlns:a16="http://schemas.microsoft.com/office/drawing/2014/main" id="{8484D8A1-C15D-494F-A94A-CF480979EE2E}"/>
              </a:ext>
            </a:extLst>
          </p:cNvPr>
          <p:cNvSpPr>
            <a:spLocks noChangeArrowheads="1"/>
          </p:cNvSpPr>
          <p:nvPr/>
        </p:nvSpPr>
        <p:spPr bwMode="auto">
          <a:xfrm>
            <a:off x="395288" y="450850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8447" name="Object 15">
            <a:extLst>
              <a:ext uri="{FF2B5EF4-FFF2-40B4-BE49-F238E27FC236}">
                <a16:creationId xmlns:a16="http://schemas.microsoft.com/office/drawing/2014/main" id="{94DC98DD-0C3A-4A44-94C0-DCBA9703F061}"/>
              </a:ext>
            </a:extLst>
          </p:cNvPr>
          <p:cNvGraphicFramePr>
            <a:graphicFrameLocks noChangeAspect="1"/>
          </p:cNvGraphicFramePr>
          <p:nvPr/>
        </p:nvGraphicFramePr>
        <p:xfrm>
          <a:off x="1763713" y="5572125"/>
          <a:ext cx="249237" cy="271463"/>
        </p:xfrm>
        <a:graphic>
          <a:graphicData uri="http://schemas.openxmlformats.org/presentationml/2006/ole">
            <mc:AlternateContent xmlns:mc="http://schemas.openxmlformats.org/markup-compatibility/2006">
              <mc:Choice xmlns:v="urn:schemas-microsoft-com:vml" Requires="v">
                <p:oleObj spid="_x0000_s384168" name="公式" r:id="rId16" imgW="218967" imgH="228702" progId="Equation.3">
                  <p:embed/>
                </p:oleObj>
              </mc:Choice>
              <mc:Fallback>
                <p:oleObj name="公式" r:id="rId16" imgW="218967" imgH="228702" progId="Equation.3">
                  <p:embed/>
                  <p:pic>
                    <p:nvPicPr>
                      <p:cNvPr id="18447" name="Object 15">
                        <a:extLst>
                          <a:ext uri="{FF2B5EF4-FFF2-40B4-BE49-F238E27FC236}">
                            <a16:creationId xmlns:a16="http://schemas.microsoft.com/office/drawing/2014/main" id="{94DC98DD-0C3A-4A44-94C0-DCBA9703F0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3713" y="5572125"/>
                        <a:ext cx="249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8" name="Rectangle 16">
            <a:extLst>
              <a:ext uri="{FF2B5EF4-FFF2-40B4-BE49-F238E27FC236}">
                <a16:creationId xmlns:a16="http://schemas.microsoft.com/office/drawing/2014/main" id="{3363800D-134B-48C1-9443-BAA176D1BABF}"/>
              </a:ext>
            </a:extLst>
          </p:cNvPr>
          <p:cNvSpPr>
            <a:spLocks noChangeArrowheads="1"/>
          </p:cNvSpPr>
          <p:nvPr/>
        </p:nvSpPr>
        <p:spPr bwMode="auto">
          <a:xfrm>
            <a:off x="733425" y="5970588"/>
            <a:ext cx="6267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rPr>
              <a:t>(2) </a:t>
            </a:r>
            <a:r>
              <a:rPr lang="zh-CN" altLang="en-US">
                <a:solidFill>
                  <a:schemeClr val="bg1"/>
                </a:solidFill>
                <a:latin typeface="楷体_GB2312" pitchFamily="49" charset="-122"/>
                <a:ea typeface="楷体_GB2312" pitchFamily="49" charset="-122"/>
              </a:rPr>
              <a:t>压强公式无法用实验直接验证</a:t>
            </a:r>
            <a:endParaRPr lang="zh-CN" altLang="en-US">
              <a:solidFill>
                <a:schemeClr val="bg1"/>
              </a:solidFill>
            </a:endParaRPr>
          </a:p>
        </p:txBody>
      </p:sp>
      <p:sp>
        <p:nvSpPr>
          <p:cNvPr id="18449" name="AutoShape 17">
            <a:extLst>
              <a:ext uri="{FF2B5EF4-FFF2-40B4-BE49-F238E27FC236}">
                <a16:creationId xmlns:a16="http://schemas.microsoft.com/office/drawing/2014/main" id="{F6FDAB05-F413-445D-9814-94DF7B5DC99C}"/>
              </a:ext>
            </a:extLst>
          </p:cNvPr>
          <p:cNvSpPr>
            <a:spLocks noChangeArrowheads="1"/>
          </p:cNvSpPr>
          <p:nvPr/>
        </p:nvSpPr>
        <p:spPr bwMode="auto">
          <a:xfrm>
            <a:off x="6732588" y="4237038"/>
            <a:ext cx="2160587" cy="609600"/>
          </a:xfrm>
          <a:prstGeom prst="wedgeRectCallout">
            <a:avLst>
              <a:gd name="adj1" fmla="val 32630"/>
              <a:gd name="adj2" fmla="val -154023"/>
            </a:avLst>
          </a:prstGeom>
          <a:solidFill>
            <a:srgbClr val="00CC99">
              <a:alpha val="36862"/>
            </a:srgbClr>
          </a:solidFill>
          <a:ln w="9525">
            <a:solidFill>
              <a:schemeClr val="folHlink"/>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平均平动动能</a:t>
            </a:r>
          </a:p>
        </p:txBody>
      </p:sp>
      <p:graphicFrame>
        <p:nvGraphicFramePr>
          <p:cNvPr id="18450" name="Object 18">
            <a:extLst>
              <a:ext uri="{FF2B5EF4-FFF2-40B4-BE49-F238E27FC236}">
                <a16:creationId xmlns:a16="http://schemas.microsoft.com/office/drawing/2014/main" id="{3110692A-C980-48A4-9992-210AE5CFD19C}"/>
              </a:ext>
            </a:extLst>
          </p:cNvPr>
          <p:cNvGraphicFramePr>
            <a:graphicFrameLocks noChangeAspect="1"/>
          </p:cNvGraphicFramePr>
          <p:nvPr/>
        </p:nvGraphicFramePr>
        <p:xfrm>
          <a:off x="3417888" y="1577975"/>
          <a:ext cx="2843212" cy="720725"/>
        </p:xfrm>
        <a:graphic>
          <a:graphicData uri="http://schemas.openxmlformats.org/presentationml/2006/ole">
            <mc:AlternateContent xmlns:mc="http://schemas.openxmlformats.org/markup-compatibility/2006">
              <mc:Choice xmlns:v="urn:schemas-microsoft-com:vml" Requires="v">
                <p:oleObj spid="_x0000_s384169" name="公式" r:id="rId18" imgW="3514782" imgH="866741" progId="Equation.3">
                  <p:embed/>
                </p:oleObj>
              </mc:Choice>
              <mc:Fallback>
                <p:oleObj name="公式" r:id="rId18" imgW="3514782" imgH="866741" progId="Equation.3">
                  <p:embed/>
                  <p:pic>
                    <p:nvPicPr>
                      <p:cNvPr id="18450" name="Object 18">
                        <a:extLst>
                          <a:ext uri="{FF2B5EF4-FFF2-40B4-BE49-F238E27FC236}">
                            <a16:creationId xmlns:a16="http://schemas.microsoft.com/office/drawing/2014/main" id="{3110692A-C980-48A4-9992-210AE5CFD19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17888" y="1577975"/>
                        <a:ext cx="28432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1" name="Object 19">
            <a:extLst>
              <a:ext uri="{FF2B5EF4-FFF2-40B4-BE49-F238E27FC236}">
                <a16:creationId xmlns:a16="http://schemas.microsoft.com/office/drawing/2014/main" id="{139078A6-6235-4DB3-AD17-C67C56667E60}"/>
              </a:ext>
            </a:extLst>
          </p:cNvPr>
          <p:cNvGraphicFramePr>
            <a:graphicFrameLocks noChangeAspect="1"/>
          </p:cNvGraphicFramePr>
          <p:nvPr/>
        </p:nvGraphicFramePr>
        <p:xfrm>
          <a:off x="6323013" y="1577975"/>
          <a:ext cx="2457450" cy="720725"/>
        </p:xfrm>
        <a:graphic>
          <a:graphicData uri="http://schemas.openxmlformats.org/presentationml/2006/ole">
            <mc:AlternateContent xmlns:mc="http://schemas.openxmlformats.org/markup-compatibility/2006">
              <mc:Choice xmlns:v="urn:schemas-microsoft-com:vml" Requires="v">
                <p:oleObj spid="_x0000_s384170" name="公式" r:id="rId20" imgW="3038622" imgH="866741" progId="Equation.3">
                  <p:embed/>
                </p:oleObj>
              </mc:Choice>
              <mc:Fallback>
                <p:oleObj name="公式" r:id="rId20" imgW="3038622" imgH="866741" progId="Equation.3">
                  <p:embed/>
                  <p:pic>
                    <p:nvPicPr>
                      <p:cNvPr id="18451" name="Object 19">
                        <a:extLst>
                          <a:ext uri="{FF2B5EF4-FFF2-40B4-BE49-F238E27FC236}">
                            <a16:creationId xmlns:a16="http://schemas.microsoft.com/office/drawing/2014/main" id="{139078A6-6235-4DB3-AD17-C67C56667E6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23013" y="1577975"/>
                        <a:ext cx="24574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灯片编号占位符 1">
            <a:extLst>
              <a:ext uri="{FF2B5EF4-FFF2-40B4-BE49-F238E27FC236}">
                <a16:creationId xmlns:a16="http://schemas.microsoft.com/office/drawing/2014/main" id="{98946078-535A-4FDB-85C8-EA76AD3BB8D7}"/>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025D124-C2CE-45EF-BD7A-F3F411D792D1}" type="slidenum">
              <a:rPr lang="en-US" altLang="zh-CN" b="0">
                <a:solidFill>
                  <a:srgbClr val="FF00FF"/>
                </a:solidFill>
              </a:rPr>
              <a:pPr eaLnBrk="1" hangingPunct="1"/>
              <a:t>9</a:t>
            </a:fld>
            <a:r>
              <a:rPr lang="en-US" altLang="zh-CN" b="0">
                <a:solidFill>
                  <a:srgbClr val="FF00FF"/>
                </a:solidFill>
              </a:rPr>
              <a:t>/28</a:t>
            </a:r>
          </a:p>
        </p:txBody>
      </p:sp>
      <p:sp>
        <p:nvSpPr>
          <p:cNvPr id="21" name="任意多边形 20">
            <a:extLst>
              <a:ext uri="{FF2B5EF4-FFF2-40B4-BE49-F238E27FC236}">
                <a16:creationId xmlns:a16="http://schemas.microsoft.com/office/drawing/2014/main" id="{80E6333D-6106-49F0-9D4E-95D190BB44BB}"/>
              </a:ext>
            </a:extLst>
          </p:cNvPr>
          <p:cNvSpPr>
            <a:spLocks noChangeArrowheads="1"/>
          </p:cNvSpPr>
          <p:nvPr/>
        </p:nvSpPr>
        <p:spPr bwMode="auto">
          <a:xfrm>
            <a:off x="2314575" y="2276475"/>
            <a:ext cx="4778375" cy="720725"/>
          </a:xfrm>
          <a:custGeom>
            <a:avLst/>
            <a:gdLst>
              <a:gd name="T0" fmla="*/ 576160 w 5066951"/>
              <a:gd name="T1" fmla="*/ 0 h 855677"/>
              <a:gd name="T2" fmla="*/ 515110 w 5066951"/>
              <a:gd name="T3" fmla="*/ 780 h 855677"/>
              <a:gd name="T4" fmla="*/ 327191 w 5066951"/>
              <a:gd name="T5" fmla="*/ 1247 h 855677"/>
              <a:gd name="T6" fmla="*/ 113516 w 5066951"/>
              <a:gd name="T7" fmla="*/ 1369 h 855677"/>
              <a:gd name="T8" fmla="*/ 0 w 5066951"/>
              <a:gd name="T9" fmla="*/ 1766 h 855677"/>
              <a:gd name="T10" fmla="*/ 0 60000 65536"/>
              <a:gd name="T11" fmla="*/ 0 60000 65536"/>
              <a:gd name="T12" fmla="*/ 0 60000 65536"/>
              <a:gd name="T13" fmla="*/ 0 60000 65536"/>
              <a:gd name="T14" fmla="*/ 0 60000 65536"/>
              <a:gd name="T15" fmla="*/ 0 w 5066951"/>
              <a:gd name="T16" fmla="*/ 0 h 855677"/>
              <a:gd name="T17" fmla="*/ 5066951 w 5066951"/>
              <a:gd name="T18" fmla="*/ 855677 h 855677"/>
            </a:gdLst>
            <a:ahLst/>
            <a:cxnLst>
              <a:cxn ang="T10">
                <a:pos x="T0" y="T1"/>
              </a:cxn>
              <a:cxn ang="T11">
                <a:pos x="T2" y="T3"/>
              </a:cxn>
              <a:cxn ang="T12">
                <a:pos x="T4" y="T5"/>
              </a:cxn>
              <a:cxn ang="T13">
                <a:pos x="T6" y="T7"/>
              </a:cxn>
              <a:cxn ang="T14">
                <a:pos x="T8" y="T9"/>
              </a:cxn>
            </a:cxnLst>
            <a:rect l="T15" t="T16" r="T17" b="T18"/>
            <a:pathLst>
              <a:path w="5066951" h="855677">
                <a:moveTo>
                  <a:pt x="5066951" y="0"/>
                </a:moveTo>
                <a:cubicBezTo>
                  <a:pt x="4980964" y="138418"/>
                  <a:pt x="4894977" y="276837"/>
                  <a:pt x="4530056" y="377505"/>
                </a:cubicBezTo>
                <a:cubicBezTo>
                  <a:pt x="4165135" y="478173"/>
                  <a:pt x="3466052" y="556470"/>
                  <a:pt x="2877424" y="604007"/>
                </a:cubicBezTo>
                <a:cubicBezTo>
                  <a:pt x="2288796" y="651544"/>
                  <a:pt x="1477861" y="620785"/>
                  <a:pt x="998290" y="662730"/>
                </a:cubicBezTo>
                <a:cubicBezTo>
                  <a:pt x="518719" y="704675"/>
                  <a:pt x="259359" y="780176"/>
                  <a:pt x="0" y="855677"/>
                </a:cubicBezTo>
              </a:path>
            </a:pathLst>
          </a:custGeom>
          <a:noFill/>
          <a:ln w="38100" algn="ctr">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5" name="Rectangle 23">
            <a:extLst>
              <a:ext uri="{FF2B5EF4-FFF2-40B4-BE49-F238E27FC236}">
                <a16:creationId xmlns:a16="http://schemas.microsoft.com/office/drawing/2014/main" id="{087FE0B6-E43A-46FD-8950-E3BCAD8AB697}"/>
              </a:ext>
            </a:extLst>
          </p:cNvPr>
          <p:cNvSpPr>
            <a:spLocks noChangeArrowheads="1"/>
          </p:cNvSpPr>
          <p:nvPr/>
        </p:nvSpPr>
        <p:spPr bwMode="auto">
          <a:xfrm>
            <a:off x="755650" y="404813"/>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弹性碰撞，分子动量 </a:t>
            </a:r>
            <a:r>
              <a:rPr lang="en-US" altLang="zh-CN">
                <a:solidFill>
                  <a:schemeClr val="bg1"/>
                </a:solidFill>
              </a:rPr>
              <a:t>(</a:t>
            </a:r>
            <a:r>
              <a:rPr lang="en-US" altLang="zh-CN" i="1">
                <a:solidFill>
                  <a:srgbClr val="FFFF00"/>
                </a:solidFill>
              </a:rPr>
              <a:t>x</a:t>
            </a:r>
            <a:r>
              <a:rPr lang="zh-CN" altLang="en-US">
                <a:solidFill>
                  <a:schemeClr val="bg1"/>
                </a:solidFill>
              </a:rPr>
              <a:t>方向</a:t>
            </a:r>
            <a:r>
              <a:rPr lang="en-US" altLang="zh-CN">
                <a:solidFill>
                  <a:schemeClr val="bg1"/>
                </a:solidFill>
              </a:rPr>
              <a:t>) </a:t>
            </a:r>
            <a:r>
              <a:rPr lang="zh-CN" altLang="en-US">
                <a:solidFill>
                  <a:schemeClr val="bg1"/>
                </a:solidFill>
              </a:rPr>
              <a:t>改变：</a:t>
            </a:r>
          </a:p>
        </p:txBody>
      </p:sp>
      <p:graphicFrame>
        <p:nvGraphicFramePr>
          <p:cNvPr id="17444" name="Object 36">
            <a:extLst>
              <a:ext uri="{FF2B5EF4-FFF2-40B4-BE49-F238E27FC236}">
                <a16:creationId xmlns:a16="http://schemas.microsoft.com/office/drawing/2014/main" id="{71E2D543-E2F2-485D-8852-E4CF39895876}"/>
              </a:ext>
            </a:extLst>
          </p:cNvPr>
          <p:cNvGraphicFramePr>
            <a:graphicFrameLocks noChangeAspect="1"/>
          </p:cNvGraphicFramePr>
          <p:nvPr/>
        </p:nvGraphicFramePr>
        <p:xfrm>
          <a:off x="5637213" y="228600"/>
          <a:ext cx="2247900" cy="823913"/>
        </p:xfrm>
        <a:graphic>
          <a:graphicData uri="http://schemas.openxmlformats.org/presentationml/2006/ole">
            <mc:AlternateContent xmlns:mc="http://schemas.openxmlformats.org/markup-compatibility/2006">
              <mc:Choice xmlns:v="urn:schemas-microsoft-com:vml" Requires="v">
                <p:oleObj spid="_x0000_s384171" name="公式" r:id="rId22" imgW="1057218" imgH="352391" progId="Equation.3">
                  <p:embed/>
                </p:oleObj>
              </mc:Choice>
              <mc:Fallback>
                <p:oleObj name="公式" r:id="rId22" imgW="1057218" imgH="352391" progId="Equation.3">
                  <p:embed/>
                  <p:pic>
                    <p:nvPicPr>
                      <p:cNvPr id="17444" name="Object 36">
                        <a:extLst>
                          <a:ext uri="{FF2B5EF4-FFF2-40B4-BE49-F238E27FC236}">
                            <a16:creationId xmlns:a16="http://schemas.microsoft.com/office/drawing/2014/main" id="{71E2D543-E2F2-485D-8852-E4CF3989587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37213" y="228600"/>
                        <a:ext cx="2247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wipe(left)">
                                      <p:cBhvr>
                                        <p:cTn id="7" dur="500"/>
                                        <p:tgtEl>
                                          <p:spTgt spid="133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4"/>
                                        </p:tgtEl>
                                        <p:attrNameLst>
                                          <p:attrName>style.visibility</p:attrName>
                                        </p:attrNameLst>
                                      </p:cBhvr>
                                      <p:to>
                                        <p:strVal val="visible"/>
                                      </p:to>
                                    </p:set>
                                    <p:animEffect transition="in" filter="wipe(left)">
                                      <p:cBhvr>
                                        <p:cTn id="12" dur="500"/>
                                        <p:tgtEl>
                                          <p:spTgt spid="17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41"/>
                                        </p:tgtEl>
                                        <p:attrNameLst>
                                          <p:attrName>style.visibility</p:attrName>
                                        </p:attrNameLst>
                                      </p:cBhvr>
                                      <p:to>
                                        <p:strVal val="visible"/>
                                      </p:to>
                                    </p:set>
                                    <p:animEffect transition="in" filter="wipe(left)">
                                      <p:cBhvr>
                                        <p:cTn id="17" dur="500"/>
                                        <p:tgtEl>
                                          <p:spTgt spid="1844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8434"/>
                                        </p:tgtEl>
                                        <p:attrNameLst>
                                          <p:attrName>style.visibility</p:attrName>
                                        </p:attrNameLst>
                                      </p:cBhvr>
                                      <p:to>
                                        <p:strVal val="visible"/>
                                      </p:to>
                                    </p:set>
                                    <p:animEffect transition="in" filter="wipe(left)">
                                      <p:cBhvr>
                                        <p:cTn id="20" dur="500"/>
                                        <p:tgtEl>
                                          <p:spTgt spid="184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8435"/>
                                        </p:tgtEl>
                                        <p:attrNameLst>
                                          <p:attrName>style.visibility</p:attrName>
                                        </p:attrNameLst>
                                      </p:cBhvr>
                                      <p:to>
                                        <p:strVal val="visible"/>
                                      </p:to>
                                    </p:set>
                                    <p:animEffect transition="in" filter="wipe(left)">
                                      <p:cBhvr>
                                        <p:cTn id="25" dur="500"/>
                                        <p:tgtEl>
                                          <p:spTgt spid="184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8450"/>
                                        </p:tgtEl>
                                        <p:attrNameLst>
                                          <p:attrName>style.visibility</p:attrName>
                                        </p:attrNameLst>
                                      </p:cBhvr>
                                      <p:to>
                                        <p:strVal val="visible"/>
                                      </p:to>
                                    </p:set>
                                    <p:animEffect transition="in" filter="wipe(left)">
                                      <p:cBhvr>
                                        <p:cTn id="30" dur="500"/>
                                        <p:tgtEl>
                                          <p:spTgt spid="184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8451"/>
                                        </p:tgtEl>
                                        <p:attrNameLst>
                                          <p:attrName>style.visibility</p:attrName>
                                        </p:attrNameLst>
                                      </p:cBhvr>
                                      <p:to>
                                        <p:strVal val="visible"/>
                                      </p:to>
                                    </p:set>
                                    <p:animEffect transition="in" filter="wipe(left)">
                                      <p:cBhvr>
                                        <p:cTn id="35" dur="500"/>
                                        <p:tgtEl>
                                          <p:spTgt spid="184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442"/>
                                        </p:tgtEl>
                                        <p:attrNameLst>
                                          <p:attrName>style.visibility</p:attrName>
                                        </p:attrNameLst>
                                      </p:cBhvr>
                                      <p:to>
                                        <p:strVal val="visible"/>
                                      </p:to>
                                    </p:set>
                                    <p:animEffect transition="in" filter="wipe(left)">
                                      <p:cBhvr>
                                        <p:cTn id="40" dur="500"/>
                                        <p:tgtEl>
                                          <p:spTgt spid="1844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8437"/>
                                        </p:tgtEl>
                                        <p:attrNameLst>
                                          <p:attrName>style.visibility</p:attrName>
                                        </p:attrNameLst>
                                      </p:cBhvr>
                                      <p:to>
                                        <p:strVal val="visible"/>
                                      </p:to>
                                    </p:set>
                                    <p:animEffect transition="in" filter="wipe(left)">
                                      <p:cBhvr>
                                        <p:cTn id="43" dur="500"/>
                                        <p:tgtEl>
                                          <p:spTgt spid="1843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18438"/>
                                        </p:tgtEl>
                                        <p:attrNameLst>
                                          <p:attrName>style.visibility</p:attrName>
                                        </p:attrNameLst>
                                      </p:cBhvr>
                                      <p:to>
                                        <p:strVal val="visible"/>
                                      </p:to>
                                    </p:set>
                                    <p:animEffect transition="in" filter="wipe(left)">
                                      <p:cBhvr>
                                        <p:cTn id="47" dur="500"/>
                                        <p:tgtEl>
                                          <p:spTgt spid="184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436"/>
                                        </p:tgtEl>
                                        <p:attrNameLst>
                                          <p:attrName>style.visibility</p:attrName>
                                        </p:attrNameLst>
                                      </p:cBhvr>
                                      <p:to>
                                        <p:strVal val="visible"/>
                                      </p:to>
                                    </p:set>
                                    <p:animEffect transition="in" filter="wipe(left)">
                                      <p:cBhvr>
                                        <p:cTn id="57" dur="500"/>
                                        <p:tgtEl>
                                          <p:spTgt spid="184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8439"/>
                                        </p:tgtEl>
                                        <p:attrNameLst>
                                          <p:attrName>style.visibility</p:attrName>
                                        </p:attrNameLst>
                                      </p:cBhvr>
                                      <p:to>
                                        <p:strVal val="visible"/>
                                      </p:to>
                                    </p:set>
                                    <p:animEffect transition="in" filter="wipe(left)">
                                      <p:cBhvr>
                                        <p:cTn id="62" dur="500"/>
                                        <p:tgtEl>
                                          <p:spTgt spid="184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8440"/>
                                        </p:tgtEl>
                                        <p:attrNameLst>
                                          <p:attrName>style.visibility</p:attrName>
                                        </p:attrNameLst>
                                      </p:cBhvr>
                                      <p:to>
                                        <p:strVal val="visible"/>
                                      </p:to>
                                    </p:set>
                                    <p:animEffect transition="in" filter="wipe(left)">
                                      <p:cBhvr>
                                        <p:cTn id="67" dur="500"/>
                                        <p:tgtEl>
                                          <p:spTgt spid="18440"/>
                                        </p:tgtEl>
                                      </p:cBhvr>
                                    </p:animEffect>
                                  </p:childTnLst>
                                </p:cTn>
                              </p:par>
                            </p:childTnLst>
                          </p:cTn>
                        </p:par>
                        <p:par>
                          <p:cTn id="68" fill="hold" nodeType="afterGroup">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18449"/>
                                        </p:tgtEl>
                                        <p:attrNameLst>
                                          <p:attrName>style.visibility</p:attrName>
                                        </p:attrNameLst>
                                      </p:cBhvr>
                                      <p:to>
                                        <p:strVal val="visible"/>
                                      </p:to>
                                    </p:set>
                                    <p:animEffect transition="in" filter="dissolve">
                                      <p:cBhvr>
                                        <p:cTn id="71" dur="500"/>
                                        <p:tgtEl>
                                          <p:spTgt spid="1844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8443"/>
                                        </p:tgtEl>
                                        <p:attrNameLst>
                                          <p:attrName>style.visibility</p:attrName>
                                        </p:attrNameLst>
                                      </p:cBhvr>
                                      <p:to>
                                        <p:strVal val="visible"/>
                                      </p:to>
                                    </p:set>
                                    <p:animEffect transition="in" filter="wipe(left)">
                                      <p:cBhvr>
                                        <p:cTn id="76" dur="500"/>
                                        <p:tgtEl>
                                          <p:spTgt spid="18443"/>
                                        </p:tgtEl>
                                      </p:cBhvr>
                                    </p:animEffect>
                                  </p:childTnLst>
                                </p:cTn>
                              </p:par>
                            </p:childTnLst>
                          </p:cTn>
                        </p:par>
                        <p:par>
                          <p:cTn id="77" fill="hold" nodeType="afterGroup">
                            <p:stCondLst>
                              <p:cond delay="500"/>
                            </p:stCondLst>
                            <p:childTnLst>
                              <p:par>
                                <p:cTn id="78" presetID="50" presetClass="entr" presetSubtype="0" decel="100000" fill="hold" grpId="0" nodeType="afterEffect">
                                  <p:stCondLst>
                                    <p:cond delay="0"/>
                                  </p:stCondLst>
                                  <p:childTnLst>
                                    <p:set>
                                      <p:cBhvr>
                                        <p:cTn id="79" dur="1" fill="hold">
                                          <p:stCondLst>
                                            <p:cond delay="0"/>
                                          </p:stCondLst>
                                        </p:cTn>
                                        <p:tgtEl>
                                          <p:spTgt spid="18446"/>
                                        </p:tgtEl>
                                        <p:attrNameLst>
                                          <p:attrName>style.visibility</p:attrName>
                                        </p:attrNameLst>
                                      </p:cBhvr>
                                      <p:to>
                                        <p:strVal val="visible"/>
                                      </p:to>
                                    </p:set>
                                    <p:anim calcmode="lin" valueType="num">
                                      <p:cBhvr>
                                        <p:cTn id="80" dur="1000" fill="hold"/>
                                        <p:tgtEl>
                                          <p:spTgt spid="18446"/>
                                        </p:tgtEl>
                                        <p:attrNameLst>
                                          <p:attrName>ppt_w</p:attrName>
                                        </p:attrNameLst>
                                      </p:cBhvr>
                                      <p:tavLst>
                                        <p:tav tm="0">
                                          <p:val>
                                            <p:strVal val="#ppt_w+.3"/>
                                          </p:val>
                                        </p:tav>
                                        <p:tav tm="100000">
                                          <p:val>
                                            <p:strVal val="#ppt_w"/>
                                          </p:val>
                                        </p:tav>
                                      </p:tavLst>
                                    </p:anim>
                                    <p:anim calcmode="lin" valueType="num">
                                      <p:cBhvr>
                                        <p:cTn id="81" dur="1000" fill="hold"/>
                                        <p:tgtEl>
                                          <p:spTgt spid="18446"/>
                                        </p:tgtEl>
                                        <p:attrNameLst>
                                          <p:attrName>ppt_h</p:attrName>
                                        </p:attrNameLst>
                                      </p:cBhvr>
                                      <p:tavLst>
                                        <p:tav tm="0">
                                          <p:val>
                                            <p:strVal val="#ppt_h"/>
                                          </p:val>
                                        </p:tav>
                                        <p:tav tm="100000">
                                          <p:val>
                                            <p:strVal val="#ppt_h"/>
                                          </p:val>
                                        </p:tav>
                                      </p:tavLst>
                                    </p:anim>
                                    <p:animEffect transition="in" filter="fade">
                                      <p:cBhvr>
                                        <p:cTn id="82" dur="1000"/>
                                        <p:tgtEl>
                                          <p:spTgt spid="18446"/>
                                        </p:tgtEl>
                                      </p:cBhvr>
                                    </p:animEffect>
                                  </p:childTnLst>
                                </p:cTn>
                              </p:par>
                            </p:childTnLst>
                          </p:cTn>
                        </p:par>
                        <p:par>
                          <p:cTn id="83" fill="hold" nodeType="afterGroup">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18445"/>
                                        </p:tgtEl>
                                        <p:attrNameLst>
                                          <p:attrName>style.visibility</p:attrName>
                                        </p:attrNameLst>
                                      </p:cBhvr>
                                      <p:to>
                                        <p:strVal val="visible"/>
                                      </p:to>
                                    </p:set>
                                    <p:animEffect transition="in" filter="wipe(left)">
                                      <p:cBhvr>
                                        <p:cTn id="86" dur="500"/>
                                        <p:tgtEl>
                                          <p:spTgt spid="1844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8444"/>
                                        </p:tgtEl>
                                        <p:attrNameLst>
                                          <p:attrName>style.visibility</p:attrName>
                                        </p:attrNameLst>
                                      </p:cBhvr>
                                      <p:to>
                                        <p:strVal val="visible"/>
                                      </p:to>
                                    </p:set>
                                    <p:animEffect transition="in" filter="wipe(left)">
                                      <p:cBhvr>
                                        <p:cTn id="91" dur="500"/>
                                        <p:tgtEl>
                                          <p:spTgt spid="18444"/>
                                        </p:tgtEl>
                                      </p:cBhvr>
                                    </p:animEffect>
                                  </p:childTnLst>
                                </p:cTn>
                              </p:par>
                              <p:par>
                                <p:cTn id="92" presetID="22" presetClass="entr" presetSubtype="8" fill="hold" nodeType="withEffect">
                                  <p:stCondLst>
                                    <p:cond delay="0"/>
                                  </p:stCondLst>
                                  <p:childTnLst>
                                    <p:set>
                                      <p:cBhvr>
                                        <p:cTn id="93" dur="1" fill="hold">
                                          <p:stCondLst>
                                            <p:cond delay="0"/>
                                          </p:stCondLst>
                                        </p:cTn>
                                        <p:tgtEl>
                                          <p:spTgt spid="18447"/>
                                        </p:tgtEl>
                                        <p:attrNameLst>
                                          <p:attrName>style.visibility</p:attrName>
                                        </p:attrNameLst>
                                      </p:cBhvr>
                                      <p:to>
                                        <p:strVal val="visible"/>
                                      </p:to>
                                    </p:set>
                                    <p:animEffect transition="in" filter="wipe(left)">
                                      <p:cBhvr>
                                        <p:cTn id="94" dur="500"/>
                                        <p:tgtEl>
                                          <p:spTgt spid="1844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8448"/>
                                        </p:tgtEl>
                                        <p:attrNameLst>
                                          <p:attrName>style.visibility</p:attrName>
                                        </p:attrNameLst>
                                      </p:cBhvr>
                                      <p:to>
                                        <p:strVal val="visible"/>
                                      </p:to>
                                    </p:set>
                                    <p:animEffect transition="in" filter="wipe(left)">
                                      <p:cBhvr>
                                        <p:cTn id="99" dur="500"/>
                                        <p:tgtEl>
                                          <p:spTgt spid="18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7" grpId="0"/>
      <p:bldP spid="18441" grpId="0"/>
      <p:bldP spid="18442" grpId="0"/>
      <p:bldP spid="18444" grpId="0"/>
      <p:bldP spid="18445" grpId="0"/>
      <p:bldP spid="18446" grpId="0" animBg="1"/>
      <p:bldP spid="18448" grpId="0"/>
      <p:bldP spid="18449" grpId="0" animBg="1"/>
      <p:bldP spid="1333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24076</TotalTime>
  <Words>1390</Words>
  <Application>Microsoft Office PowerPoint</Application>
  <PresentationFormat>全屏显示(4:3)</PresentationFormat>
  <Paragraphs>215</Paragraphs>
  <Slides>16</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楷体_GB2312</vt:lpstr>
      <vt:lpstr>Monotype Sorts</vt:lpstr>
      <vt:lpstr>黑体</vt:lpstr>
      <vt:lpstr>黑体</vt:lpstr>
      <vt:lpstr>宋体</vt:lpstr>
      <vt:lpstr>华文仿宋</vt:lpstr>
      <vt:lpstr>Arial</vt:lpstr>
      <vt:lpstr>Bookman Old Style</vt:lpstr>
      <vt:lpstr>Symbol</vt:lpstr>
      <vt:lpstr>Times New Roman</vt:lpstr>
      <vt:lpstr>默认设计模板</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下册-大学物理</dc:title>
  <dc:creator>yzhang</dc:creator>
  <cp:lastModifiedBy>xjtu</cp:lastModifiedBy>
  <cp:revision>1444</cp:revision>
  <cp:lastPrinted>2022-11-19T05:03:30Z</cp:lastPrinted>
  <dcterms:created xsi:type="dcterms:W3CDTF">1998-11-21T01:35:42Z</dcterms:created>
  <dcterms:modified xsi:type="dcterms:W3CDTF">2022-11-22T03:20:19Z</dcterms:modified>
</cp:coreProperties>
</file>