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26"/>
  </p:handoutMasterIdLst>
  <p:sldIdLst>
    <p:sldId id="439" r:id="rId3"/>
    <p:sldId id="482" r:id="rId4"/>
    <p:sldId id="511" r:id="rId5"/>
    <p:sldId id="512" r:id="rId6"/>
    <p:sldId id="513" r:id="rId7"/>
    <p:sldId id="514" r:id="rId8"/>
    <p:sldId id="498" r:id="rId9"/>
    <p:sldId id="499" r:id="rId10"/>
    <p:sldId id="500" r:id="rId11"/>
    <p:sldId id="501" r:id="rId13"/>
    <p:sldId id="502" r:id="rId14"/>
    <p:sldId id="503" r:id="rId15"/>
    <p:sldId id="504" r:id="rId16"/>
    <p:sldId id="505" r:id="rId17"/>
    <p:sldId id="506" r:id="rId18"/>
    <p:sldId id="507" r:id="rId19"/>
    <p:sldId id="508" r:id="rId20"/>
    <p:sldId id="509" r:id="rId21"/>
    <p:sldId id="510" r:id="rId22"/>
    <p:sldId id="515" r:id="rId23"/>
    <p:sldId id="552" r:id="rId24"/>
    <p:sldId id="553" r:id="rId25"/>
  </p:sldIdLst>
  <p:sldSz cx="9144000" cy="6858000" type="screen4x3"/>
  <p:notesSz cx="6797675" cy="9928225"/>
  <p:custDataLst>
    <p:tags r:id="rId30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 userDrawn="1">
          <p15:clr>
            <a:srgbClr val="A4A3A4"/>
          </p15:clr>
        </p15:guide>
        <p15:guide id="2" pos="5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E9A"/>
    <a:srgbClr val="FFFF66"/>
    <a:srgbClr val="FFFF00"/>
    <a:srgbClr val="0000FF"/>
    <a:srgbClr val="800000"/>
    <a:srgbClr val="FFCC99"/>
    <a:srgbClr val="CC6600"/>
    <a:srgbClr val="009999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59" autoAdjust="0"/>
    <p:restoredTop sz="94830" autoAdjust="0"/>
  </p:normalViewPr>
  <p:slideViewPr>
    <p:cSldViewPr showGuides="1">
      <p:cViewPr varScale="1">
        <p:scale>
          <a:sx n="114" d="100"/>
          <a:sy n="114" d="100"/>
        </p:scale>
        <p:origin x="1326" y="84"/>
      </p:cViewPr>
      <p:guideLst>
        <p:guide orient="horz" pos="2523"/>
        <p:guide pos="5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70.emf"/><Relationship Id="rId8" Type="http://schemas.openxmlformats.org/officeDocument/2006/relationships/image" Target="../media/image69.emf"/><Relationship Id="rId7" Type="http://schemas.openxmlformats.org/officeDocument/2006/relationships/image" Target="../media/image68.emf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2" Type="http://schemas.openxmlformats.org/officeDocument/2006/relationships/image" Target="../media/image73.emf"/><Relationship Id="rId11" Type="http://schemas.openxmlformats.org/officeDocument/2006/relationships/image" Target="../media/image72.emf"/><Relationship Id="rId10" Type="http://schemas.openxmlformats.org/officeDocument/2006/relationships/image" Target="../media/image71.emf"/><Relationship Id="rId1" Type="http://schemas.openxmlformats.org/officeDocument/2006/relationships/image" Target="../media/image62.e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82.emf"/><Relationship Id="rId8" Type="http://schemas.openxmlformats.org/officeDocument/2006/relationships/image" Target="../media/image81.emf"/><Relationship Id="rId7" Type="http://schemas.openxmlformats.org/officeDocument/2006/relationships/image" Target="../media/image80.emf"/><Relationship Id="rId6" Type="http://schemas.openxmlformats.org/officeDocument/2006/relationships/image" Target="../media/image79.emf"/><Relationship Id="rId5" Type="http://schemas.openxmlformats.org/officeDocument/2006/relationships/image" Target="../media/image78.emf"/><Relationship Id="rId4" Type="http://schemas.openxmlformats.org/officeDocument/2006/relationships/image" Target="../media/image77.emf"/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1" Type="http://schemas.openxmlformats.org/officeDocument/2006/relationships/image" Target="../media/image84.emf"/><Relationship Id="rId10" Type="http://schemas.openxmlformats.org/officeDocument/2006/relationships/image" Target="../media/image83.emf"/><Relationship Id="rId1" Type="http://schemas.openxmlformats.org/officeDocument/2006/relationships/image" Target="../media/image7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7" Type="http://schemas.openxmlformats.org/officeDocument/2006/relationships/image" Target="../media/image97.emf"/><Relationship Id="rId6" Type="http://schemas.openxmlformats.org/officeDocument/2006/relationships/image" Target="../media/image96.emf"/><Relationship Id="rId5" Type="http://schemas.openxmlformats.org/officeDocument/2006/relationships/image" Target="../media/image95.emf"/><Relationship Id="rId4" Type="http://schemas.openxmlformats.org/officeDocument/2006/relationships/image" Target="../media/image94.emf"/><Relationship Id="rId3" Type="http://schemas.openxmlformats.org/officeDocument/2006/relationships/image" Target="../media/image93.emf"/><Relationship Id="rId2" Type="http://schemas.openxmlformats.org/officeDocument/2006/relationships/image" Target="../media/image92.emf"/><Relationship Id="rId1" Type="http://schemas.openxmlformats.org/officeDocument/2006/relationships/image" Target="../media/image91.e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2.emf"/><Relationship Id="rId3" Type="http://schemas.openxmlformats.org/officeDocument/2006/relationships/image" Target="../media/image101.emf"/><Relationship Id="rId2" Type="http://schemas.openxmlformats.org/officeDocument/2006/relationships/image" Target="../media/image100.emf"/><Relationship Id="rId1" Type="http://schemas.openxmlformats.org/officeDocument/2006/relationships/image" Target="../media/image99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emf"/><Relationship Id="rId1" Type="http://schemas.openxmlformats.org/officeDocument/2006/relationships/image" Target="../media/image103.emf"/></Relationships>
</file>

<file path=ppt/drawings/_rels/vmlDrawing17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0.emf"/><Relationship Id="rId5" Type="http://schemas.openxmlformats.org/officeDocument/2006/relationships/image" Target="../media/image109.emf"/><Relationship Id="rId4" Type="http://schemas.openxmlformats.org/officeDocument/2006/relationships/image" Target="../media/image108.emf"/><Relationship Id="rId3" Type="http://schemas.openxmlformats.org/officeDocument/2006/relationships/image" Target="../media/image107.emf"/><Relationship Id="rId2" Type="http://schemas.openxmlformats.org/officeDocument/2006/relationships/image" Target="../media/image106.emf"/><Relationship Id="rId1" Type="http://schemas.openxmlformats.org/officeDocument/2006/relationships/image" Target="../media/image105.e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5.emf"/><Relationship Id="rId4" Type="http://schemas.openxmlformats.org/officeDocument/2006/relationships/image" Target="../media/image114.emf"/><Relationship Id="rId3" Type="http://schemas.openxmlformats.org/officeDocument/2006/relationships/image" Target="../media/image113.emf"/><Relationship Id="rId2" Type="http://schemas.openxmlformats.org/officeDocument/2006/relationships/image" Target="../media/image112.emf"/><Relationship Id="rId1" Type="http://schemas.openxmlformats.org/officeDocument/2006/relationships/image" Target="../media/image111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emf"/><Relationship Id="rId1" Type="http://schemas.openxmlformats.org/officeDocument/2006/relationships/image" Target="../media/image11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6.emf"/><Relationship Id="rId8" Type="http://schemas.openxmlformats.org/officeDocument/2006/relationships/image" Target="../media/image125.emf"/><Relationship Id="rId7" Type="http://schemas.openxmlformats.org/officeDocument/2006/relationships/image" Target="../media/image124.emf"/><Relationship Id="rId6" Type="http://schemas.openxmlformats.org/officeDocument/2006/relationships/image" Target="../media/image123.emf"/><Relationship Id="rId5" Type="http://schemas.openxmlformats.org/officeDocument/2006/relationships/image" Target="../media/image122.emf"/><Relationship Id="rId4" Type="http://schemas.openxmlformats.org/officeDocument/2006/relationships/image" Target="../media/image121.emf"/><Relationship Id="rId3" Type="http://schemas.openxmlformats.org/officeDocument/2006/relationships/image" Target="../media/image120.emf"/><Relationship Id="rId2" Type="http://schemas.openxmlformats.org/officeDocument/2006/relationships/image" Target="../media/image119.emf"/><Relationship Id="rId1" Type="http://schemas.openxmlformats.org/officeDocument/2006/relationships/image" Target="../media/image118.emf"/></Relationships>
</file>

<file path=ppt/drawings/_rels/vmlDrawing2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1.emf"/><Relationship Id="rId4" Type="http://schemas.openxmlformats.org/officeDocument/2006/relationships/image" Target="../media/image130.emf"/><Relationship Id="rId3" Type="http://schemas.openxmlformats.org/officeDocument/2006/relationships/image" Target="../media/image129.emf"/><Relationship Id="rId2" Type="http://schemas.openxmlformats.org/officeDocument/2006/relationships/image" Target="../media/image128.emf"/><Relationship Id="rId1" Type="http://schemas.openxmlformats.org/officeDocument/2006/relationships/image" Target="../media/image127.e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.emf"/><Relationship Id="rId4" Type="http://schemas.openxmlformats.org/officeDocument/2006/relationships/image" Target="../media/image13.emf"/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.emf"/><Relationship Id="rId8" Type="http://schemas.openxmlformats.org/officeDocument/2006/relationships/image" Target="../media/image22.emf"/><Relationship Id="rId7" Type="http://schemas.openxmlformats.org/officeDocument/2006/relationships/image" Target="../media/image21.emf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0" Type="http://schemas.openxmlformats.org/officeDocument/2006/relationships/image" Target="../media/image24.emf"/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8.emf"/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7.emf"/><Relationship Id="rId8" Type="http://schemas.openxmlformats.org/officeDocument/2006/relationships/image" Target="../media/image36.emf"/><Relationship Id="rId7" Type="http://schemas.openxmlformats.org/officeDocument/2006/relationships/image" Target="../media/image35.emf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6.emf"/><Relationship Id="rId8" Type="http://schemas.openxmlformats.org/officeDocument/2006/relationships/image" Target="../media/image45.emf"/><Relationship Id="rId7" Type="http://schemas.openxmlformats.org/officeDocument/2006/relationships/image" Target="../media/image44.emf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0" Type="http://schemas.openxmlformats.org/officeDocument/2006/relationships/image" Target="../media/image47.emf"/><Relationship Id="rId1" Type="http://schemas.openxmlformats.org/officeDocument/2006/relationships/image" Target="../media/image38.e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52.emf"/><Relationship Id="rId4" Type="http://schemas.openxmlformats.org/officeDocument/2006/relationships/image" Target="../media/image51.emf"/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9.vml.rels><?xml version="1.0" encoding="UTF-8" standalone="yes"?>
<Relationships xmlns="http://schemas.openxmlformats.org/package/2006/relationships"><Relationship Id="rId7" Type="http://schemas.openxmlformats.org/officeDocument/2006/relationships/image" Target="../media/image59.emf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7" y="1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41"/>
            <a:ext cx="2946400" cy="496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7" y="9431341"/>
            <a:ext cx="2946400" cy="496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7FF4DE6-1985-490C-B7E0-EDBA30F6E0F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7" y="1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4" y="4716464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48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41"/>
            <a:ext cx="2946400" cy="496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7" y="9431341"/>
            <a:ext cx="2946400" cy="496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216DFA-5E0B-4E3C-A3A7-5CFDC691FED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85BB893-3AF9-48A0-90C9-1BDF67953C40}" type="slidenum">
              <a:rPr lang="en-US" altLang="zh-CN" b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9450" y="4716463"/>
            <a:ext cx="5438775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31AFF99-AA2F-4E62-BAD2-7F33DAB94833}" type="slidenum">
              <a:rPr lang="en-US" altLang="zh-CN" b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9450" y="4716463"/>
            <a:ext cx="5438775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4DE2CE2-107E-426B-9C02-A6E8CD4B3D9F}" type="slidenum">
              <a:rPr lang="en-US" altLang="zh-CN" b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9450" y="4716463"/>
            <a:ext cx="5438775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8809A3E-243B-4EC1-A52C-D07CE44236A7}" type="slidenum">
              <a:rPr lang="en-US" altLang="zh-CN" b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9450" y="4716463"/>
            <a:ext cx="5438775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DBBF70E-480A-4758-95AF-8A37027CEEE5}" type="slidenum">
              <a:rPr lang="en-US" altLang="zh-CN" b="0">
                <a:latin typeface="Arial" panose="020B0604020202020204" pitchFamily="34" charset="0"/>
              </a:rPr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9450" y="4716463"/>
            <a:ext cx="5438775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showMasterSp="0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2F"/>
            </a:gs>
            <a:gs pos="100000">
              <a:srgbClr val="0033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7"/>
          <p:cNvSpPr>
            <a:spLocks noChangeArrowheads="1"/>
          </p:cNvSpPr>
          <p:nvPr/>
        </p:nvSpPr>
        <p:spPr bwMode="auto">
          <a:xfrm>
            <a:off x="-25400" y="0"/>
            <a:ext cx="9204325" cy="6858000"/>
          </a:xfrm>
          <a:prstGeom prst="bevel">
            <a:avLst>
              <a:gd name="adj" fmla="val 1273"/>
            </a:avLst>
          </a:prstGeom>
          <a:solidFill>
            <a:srgbClr val="006699"/>
          </a:solidFill>
          <a:ln w="9525">
            <a:solidFill>
              <a:srgbClr val="006699"/>
            </a:solidFill>
            <a:miter lim="800000"/>
          </a:ln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8"/>
          <p:cNvSpPr>
            <a:spLocks noChangeArrowheads="1"/>
          </p:cNvSpPr>
          <p:nvPr/>
        </p:nvSpPr>
        <p:spPr bwMode="auto">
          <a:xfrm>
            <a:off x="250825" y="265113"/>
            <a:ext cx="8626475" cy="63309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emf"/><Relationship Id="rId8" Type="http://schemas.openxmlformats.org/officeDocument/2006/relationships/oleObject" Target="../embeddings/oleObject53.bin"/><Relationship Id="rId7" Type="http://schemas.openxmlformats.org/officeDocument/2006/relationships/image" Target="../media/image55.emf"/><Relationship Id="rId6" Type="http://schemas.openxmlformats.org/officeDocument/2006/relationships/oleObject" Target="../embeddings/oleObject52.bin"/><Relationship Id="rId5" Type="http://schemas.openxmlformats.org/officeDocument/2006/relationships/image" Target="../media/image54.emf"/><Relationship Id="rId4" Type="http://schemas.openxmlformats.org/officeDocument/2006/relationships/oleObject" Target="../embeddings/oleObject51.bin"/><Relationship Id="rId3" Type="http://schemas.openxmlformats.org/officeDocument/2006/relationships/image" Target="../media/image53.emf"/><Relationship Id="rId2" Type="http://schemas.openxmlformats.org/officeDocument/2006/relationships/oleObject" Target="../embeddings/oleObject50.bin"/><Relationship Id="rId17" Type="http://schemas.openxmlformats.org/officeDocument/2006/relationships/vmlDrawing" Target="../drawings/vmlDrawing9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59.emf"/><Relationship Id="rId14" Type="http://schemas.openxmlformats.org/officeDocument/2006/relationships/oleObject" Target="../embeddings/oleObject56.bin"/><Relationship Id="rId13" Type="http://schemas.openxmlformats.org/officeDocument/2006/relationships/image" Target="../media/image58.emf"/><Relationship Id="rId12" Type="http://schemas.openxmlformats.org/officeDocument/2006/relationships/oleObject" Target="../embeddings/oleObject55.bin"/><Relationship Id="rId11" Type="http://schemas.openxmlformats.org/officeDocument/2006/relationships/image" Target="../media/image57.emf"/><Relationship Id="rId10" Type="http://schemas.openxmlformats.org/officeDocument/2006/relationships/oleObject" Target="../embeddings/oleObject54.bin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.bin"/><Relationship Id="rId8" Type="http://schemas.openxmlformats.org/officeDocument/2006/relationships/image" Target="../media/image64.e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63.e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62.emf"/><Relationship Id="rId3" Type="http://schemas.openxmlformats.org/officeDocument/2006/relationships/oleObject" Target="../embeddings/oleObject57.bin"/><Relationship Id="rId29" Type="http://schemas.openxmlformats.org/officeDocument/2006/relationships/notesSlide" Target="../notesSlides/notesSlide2.xml"/><Relationship Id="rId28" Type="http://schemas.openxmlformats.org/officeDocument/2006/relationships/vmlDrawing" Target="../drawings/vmlDrawing10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73.emf"/><Relationship Id="rId25" Type="http://schemas.openxmlformats.org/officeDocument/2006/relationships/oleObject" Target="../embeddings/oleObject68.bin"/><Relationship Id="rId24" Type="http://schemas.openxmlformats.org/officeDocument/2006/relationships/image" Target="../media/image72.emf"/><Relationship Id="rId23" Type="http://schemas.openxmlformats.org/officeDocument/2006/relationships/oleObject" Target="../embeddings/oleObject67.bin"/><Relationship Id="rId22" Type="http://schemas.openxmlformats.org/officeDocument/2006/relationships/image" Target="../media/image71.emf"/><Relationship Id="rId21" Type="http://schemas.openxmlformats.org/officeDocument/2006/relationships/oleObject" Target="../embeddings/oleObject66.bin"/><Relationship Id="rId20" Type="http://schemas.openxmlformats.org/officeDocument/2006/relationships/image" Target="../media/image70.emf"/><Relationship Id="rId2" Type="http://schemas.openxmlformats.org/officeDocument/2006/relationships/image" Target="../media/image61.jpeg"/><Relationship Id="rId19" Type="http://schemas.openxmlformats.org/officeDocument/2006/relationships/oleObject" Target="../embeddings/oleObject65.bin"/><Relationship Id="rId18" Type="http://schemas.openxmlformats.org/officeDocument/2006/relationships/image" Target="../media/image69.emf"/><Relationship Id="rId17" Type="http://schemas.openxmlformats.org/officeDocument/2006/relationships/oleObject" Target="../embeddings/oleObject64.bin"/><Relationship Id="rId16" Type="http://schemas.openxmlformats.org/officeDocument/2006/relationships/image" Target="../media/image68.emf"/><Relationship Id="rId15" Type="http://schemas.openxmlformats.org/officeDocument/2006/relationships/oleObject" Target="../embeddings/oleObject63.bin"/><Relationship Id="rId14" Type="http://schemas.openxmlformats.org/officeDocument/2006/relationships/image" Target="../media/image67.emf"/><Relationship Id="rId13" Type="http://schemas.openxmlformats.org/officeDocument/2006/relationships/oleObject" Target="../embeddings/oleObject62.bin"/><Relationship Id="rId12" Type="http://schemas.openxmlformats.org/officeDocument/2006/relationships/image" Target="../media/image66.emf"/><Relationship Id="rId11" Type="http://schemas.openxmlformats.org/officeDocument/2006/relationships/oleObject" Target="../embeddings/oleObject61.bin"/><Relationship Id="rId10" Type="http://schemas.openxmlformats.org/officeDocument/2006/relationships/image" Target="../media/image65.emf"/><Relationship Id="rId1" Type="http://schemas.openxmlformats.org/officeDocument/2006/relationships/image" Target="../media/image60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3.bin"/><Relationship Id="rId8" Type="http://schemas.openxmlformats.org/officeDocument/2006/relationships/image" Target="../media/image77.emf"/><Relationship Id="rId7" Type="http://schemas.openxmlformats.org/officeDocument/2006/relationships/oleObject" Target="../embeddings/oleObject72.bin"/><Relationship Id="rId6" Type="http://schemas.openxmlformats.org/officeDocument/2006/relationships/image" Target="../media/image76.e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5.emf"/><Relationship Id="rId3" Type="http://schemas.openxmlformats.org/officeDocument/2006/relationships/oleObject" Target="../embeddings/oleObject70.bin"/><Relationship Id="rId25" Type="http://schemas.openxmlformats.org/officeDocument/2006/relationships/notesSlide" Target="../notesSlides/notesSlide3.xml"/><Relationship Id="rId24" Type="http://schemas.openxmlformats.org/officeDocument/2006/relationships/vmlDrawing" Target="../drawings/vmlDrawing11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84.emf"/><Relationship Id="rId21" Type="http://schemas.openxmlformats.org/officeDocument/2006/relationships/oleObject" Target="../embeddings/oleObject79.bin"/><Relationship Id="rId20" Type="http://schemas.openxmlformats.org/officeDocument/2006/relationships/image" Target="../media/image83.emf"/><Relationship Id="rId2" Type="http://schemas.openxmlformats.org/officeDocument/2006/relationships/image" Target="../media/image74.emf"/><Relationship Id="rId19" Type="http://schemas.openxmlformats.org/officeDocument/2006/relationships/oleObject" Target="../embeddings/oleObject78.bin"/><Relationship Id="rId18" Type="http://schemas.openxmlformats.org/officeDocument/2006/relationships/image" Target="../media/image82.emf"/><Relationship Id="rId17" Type="http://schemas.openxmlformats.org/officeDocument/2006/relationships/oleObject" Target="../embeddings/oleObject77.bin"/><Relationship Id="rId16" Type="http://schemas.openxmlformats.org/officeDocument/2006/relationships/image" Target="../media/image81.emf"/><Relationship Id="rId15" Type="http://schemas.openxmlformats.org/officeDocument/2006/relationships/oleObject" Target="../embeddings/oleObject76.bin"/><Relationship Id="rId14" Type="http://schemas.openxmlformats.org/officeDocument/2006/relationships/image" Target="../media/image80.emf"/><Relationship Id="rId13" Type="http://schemas.openxmlformats.org/officeDocument/2006/relationships/oleObject" Target="../embeddings/oleObject75.bin"/><Relationship Id="rId12" Type="http://schemas.openxmlformats.org/officeDocument/2006/relationships/image" Target="../media/image79.emf"/><Relationship Id="rId11" Type="http://schemas.openxmlformats.org/officeDocument/2006/relationships/oleObject" Target="../embeddings/oleObject74.bin"/><Relationship Id="rId10" Type="http://schemas.openxmlformats.org/officeDocument/2006/relationships/image" Target="../media/image78.emf"/><Relationship Id="rId1" Type="http://schemas.openxmlformats.org/officeDocument/2006/relationships/oleObject" Target="../embeddings/oleObject6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7.e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86.emf"/><Relationship Id="rId3" Type="http://schemas.openxmlformats.org/officeDocument/2006/relationships/oleObject" Target="../embeddings/oleObject81.bin"/><Relationship Id="rId2" Type="http://schemas.openxmlformats.org/officeDocument/2006/relationships/image" Target="../media/image85.emf"/><Relationship Id="rId1" Type="http://schemas.openxmlformats.org/officeDocument/2006/relationships/oleObject" Target="../embeddings/oleObject8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0.e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89.emf"/><Relationship Id="rId3" Type="http://schemas.openxmlformats.org/officeDocument/2006/relationships/oleObject" Target="../embeddings/oleObject84.bin"/><Relationship Id="rId2" Type="http://schemas.openxmlformats.org/officeDocument/2006/relationships/image" Target="../media/image88.emf"/><Relationship Id="rId1" Type="http://schemas.openxmlformats.org/officeDocument/2006/relationships/oleObject" Target="../embeddings/oleObject83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0.bin"/><Relationship Id="rId8" Type="http://schemas.openxmlformats.org/officeDocument/2006/relationships/image" Target="../media/image94.emf"/><Relationship Id="rId7" Type="http://schemas.openxmlformats.org/officeDocument/2006/relationships/oleObject" Target="../embeddings/oleObject89.bin"/><Relationship Id="rId6" Type="http://schemas.openxmlformats.org/officeDocument/2006/relationships/image" Target="../media/image93.e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92.emf"/><Relationship Id="rId3" Type="http://schemas.openxmlformats.org/officeDocument/2006/relationships/oleObject" Target="../embeddings/oleObject87.bin"/><Relationship Id="rId2" Type="http://schemas.openxmlformats.org/officeDocument/2006/relationships/image" Target="../media/image91.emf"/><Relationship Id="rId19" Type="http://schemas.openxmlformats.org/officeDocument/2006/relationships/notesSlide" Target="../notesSlides/notesSlide4.xml"/><Relationship Id="rId18" Type="http://schemas.openxmlformats.org/officeDocument/2006/relationships/vmlDrawing" Target="../drawings/vmlDrawing14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98.emf"/><Relationship Id="rId15" Type="http://schemas.openxmlformats.org/officeDocument/2006/relationships/oleObject" Target="../embeddings/oleObject93.bin"/><Relationship Id="rId14" Type="http://schemas.openxmlformats.org/officeDocument/2006/relationships/image" Target="../media/image97.emf"/><Relationship Id="rId13" Type="http://schemas.openxmlformats.org/officeDocument/2006/relationships/oleObject" Target="../embeddings/oleObject92.bin"/><Relationship Id="rId12" Type="http://schemas.openxmlformats.org/officeDocument/2006/relationships/image" Target="../media/image96.emf"/><Relationship Id="rId11" Type="http://schemas.openxmlformats.org/officeDocument/2006/relationships/oleObject" Target="../embeddings/oleObject91.bin"/><Relationship Id="rId10" Type="http://schemas.openxmlformats.org/officeDocument/2006/relationships/image" Target="../media/image95.emf"/><Relationship Id="rId1" Type="http://schemas.openxmlformats.org/officeDocument/2006/relationships/oleObject" Target="../embeddings/oleObject86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2.e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101.e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100.e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99.emf"/><Relationship Id="rId10" Type="http://schemas.openxmlformats.org/officeDocument/2006/relationships/vmlDrawing" Target="../drawings/vmlDrawing15.vml"/><Relationship Id="rId1" Type="http://schemas.openxmlformats.org/officeDocument/2006/relationships/oleObject" Target="../embeddings/oleObject94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4.emf"/><Relationship Id="rId3" Type="http://schemas.openxmlformats.org/officeDocument/2006/relationships/oleObject" Target="../embeddings/oleObject99.bin"/><Relationship Id="rId2" Type="http://schemas.openxmlformats.org/officeDocument/2006/relationships/image" Target="../media/image103.emf"/><Relationship Id="rId1" Type="http://schemas.openxmlformats.org/officeDocument/2006/relationships/oleObject" Target="../embeddings/oleObject98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4.bin"/><Relationship Id="rId8" Type="http://schemas.openxmlformats.org/officeDocument/2006/relationships/image" Target="../media/image108.emf"/><Relationship Id="rId7" Type="http://schemas.openxmlformats.org/officeDocument/2006/relationships/oleObject" Target="../embeddings/oleObject103.bin"/><Relationship Id="rId6" Type="http://schemas.openxmlformats.org/officeDocument/2006/relationships/image" Target="../media/image107.e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06.emf"/><Relationship Id="rId3" Type="http://schemas.openxmlformats.org/officeDocument/2006/relationships/oleObject" Target="../embeddings/oleObject101.bin"/><Relationship Id="rId2" Type="http://schemas.openxmlformats.org/officeDocument/2006/relationships/image" Target="../media/image105.emf"/><Relationship Id="rId15" Type="http://schemas.openxmlformats.org/officeDocument/2006/relationships/notesSlide" Target="../notesSlides/notesSlide5.xml"/><Relationship Id="rId14" Type="http://schemas.openxmlformats.org/officeDocument/2006/relationships/vmlDrawing" Target="../drawings/vmlDrawing1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10.emf"/><Relationship Id="rId11" Type="http://schemas.openxmlformats.org/officeDocument/2006/relationships/oleObject" Target="../embeddings/oleObject105.bin"/><Relationship Id="rId10" Type="http://schemas.openxmlformats.org/officeDocument/2006/relationships/image" Target="../media/image109.emf"/><Relationship Id="rId1" Type="http://schemas.openxmlformats.org/officeDocument/2006/relationships/oleObject" Target="../embeddings/oleObject100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0.bin"/><Relationship Id="rId8" Type="http://schemas.openxmlformats.org/officeDocument/2006/relationships/image" Target="../media/image114.emf"/><Relationship Id="rId7" Type="http://schemas.openxmlformats.org/officeDocument/2006/relationships/oleObject" Target="../embeddings/oleObject109.bin"/><Relationship Id="rId6" Type="http://schemas.openxmlformats.org/officeDocument/2006/relationships/image" Target="../media/image113.e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12.emf"/><Relationship Id="rId3" Type="http://schemas.openxmlformats.org/officeDocument/2006/relationships/oleObject" Target="../embeddings/oleObject107.bin"/><Relationship Id="rId2" Type="http://schemas.openxmlformats.org/officeDocument/2006/relationships/image" Target="../media/image111.emf"/><Relationship Id="rId12" Type="http://schemas.openxmlformats.org/officeDocument/2006/relationships/vmlDrawing" Target="../drawings/vmlDrawing1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5.emf"/><Relationship Id="rId1" Type="http://schemas.openxmlformats.org/officeDocument/2006/relationships/oleObject" Target="../embeddings/oleObject106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5.e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7.emf"/><Relationship Id="rId3" Type="http://schemas.openxmlformats.org/officeDocument/2006/relationships/oleObject" Target="../embeddings/oleObject112.bin"/><Relationship Id="rId2" Type="http://schemas.openxmlformats.org/officeDocument/2006/relationships/image" Target="../media/image116.emf"/><Relationship Id="rId1" Type="http://schemas.openxmlformats.org/officeDocument/2006/relationships/oleObject" Target="../embeddings/oleObject111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7.bin"/><Relationship Id="rId8" Type="http://schemas.openxmlformats.org/officeDocument/2006/relationships/image" Target="../media/image121.emf"/><Relationship Id="rId7" Type="http://schemas.openxmlformats.org/officeDocument/2006/relationships/oleObject" Target="../embeddings/oleObject116.bin"/><Relationship Id="rId6" Type="http://schemas.openxmlformats.org/officeDocument/2006/relationships/image" Target="../media/image120.e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19.emf"/><Relationship Id="rId3" Type="http://schemas.openxmlformats.org/officeDocument/2006/relationships/oleObject" Target="../embeddings/oleObject114.bin"/><Relationship Id="rId20" Type="http://schemas.openxmlformats.org/officeDocument/2006/relationships/vmlDrawing" Target="../drawings/vmlDrawing20.vml"/><Relationship Id="rId2" Type="http://schemas.openxmlformats.org/officeDocument/2006/relationships/image" Target="../media/image118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26.emf"/><Relationship Id="rId17" Type="http://schemas.openxmlformats.org/officeDocument/2006/relationships/oleObject" Target="../embeddings/oleObject121.bin"/><Relationship Id="rId16" Type="http://schemas.openxmlformats.org/officeDocument/2006/relationships/image" Target="../media/image125.emf"/><Relationship Id="rId15" Type="http://schemas.openxmlformats.org/officeDocument/2006/relationships/oleObject" Target="../embeddings/oleObject120.bin"/><Relationship Id="rId14" Type="http://schemas.openxmlformats.org/officeDocument/2006/relationships/image" Target="../media/image124.emf"/><Relationship Id="rId13" Type="http://schemas.openxmlformats.org/officeDocument/2006/relationships/oleObject" Target="../embeddings/oleObject119.bin"/><Relationship Id="rId12" Type="http://schemas.openxmlformats.org/officeDocument/2006/relationships/image" Target="../media/image123.emf"/><Relationship Id="rId11" Type="http://schemas.openxmlformats.org/officeDocument/2006/relationships/oleObject" Target="../embeddings/oleObject118.bin"/><Relationship Id="rId10" Type="http://schemas.openxmlformats.org/officeDocument/2006/relationships/image" Target="../media/image122.emf"/><Relationship Id="rId1" Type="http://schemas.openxmlformats.org/officeDocument/2006/relationships/oleObject" Target="../embeddings/oleObject113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6.bin"/><Relationship Id="rId8" Type="http://schemas.openxmlformats.org/officeDocument/2006/relationships/image" Target="../media/image130.emf"/><Relationship Id="rId7" Type="http://schemas.openxmlformats.org/officeDocument/2006/relationships/oleObject" Target="../embeddings/oleObject125.bin"/><Relationship Id="rId6" Type="http://schemas.openxmlformats.org/officeDocument/2006/relationships/image" Target="../media/image129.e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28.emf"/><Relationship Id="rId3" Type="http://schemas.openxmlformats.org/officeDocument/2006/relationships/oleObject" Target="../embeddings/oleObject123.bin"/><Relationship Id="rId2" Type="http://schemas.openxmlformats.org/officeDocument/2006/relationships/image" Target="../media/image127.emf"/><Relationship Id="rId12" Type="http://schemas.openxmlformats.org/officeDocument/2006/relationships/vmlDrawing" Target="../drawings/vmlDrawing2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31.emf"/><Relationship Id="rId1" Type="http://schemas.openxmlformats.org/officeDocument/2006/relationships/oleObject" Target="../embeddings/oleObject122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png"/><Relationship Id="rId10" Type="http://schemas.openxmlformats.org/officeDocument/2006/relationships/vmlDrawing" Target="../drawings/vmlDrawing2.v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emf"/><Relationship Id="rId8" Type="http://schemas.openxmlformats.org/officeDocument/2006/relationships/oleObject" Target="../embeddings/oleObject10.bin"/><Relationship Id="rId7" Type="http://schemas.openxmlformats.org/officeDocument/2006/relationships/image" Target="../media/image12.emf"/><Relationship Id="rId6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8.bin"/><Relationship Id="rId3" Type="http://schemas.openxmlformats.org/officeDocument/2006/relationships/image" Target="../media/image10.emf"/><Relationship Id="rId2" Type="http://schemas.openxmlformats.org/officeDocument/2006/relationships/oleObject" Target="../embeddings/oleObject7.bin"/><Relationship Id="rId13" Type="http://schemas.openxmlformats.org/officeDocument/2006/relationships/vmlDrawing" Target="../drawings/vmlDrawing3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4.emf"/><Relationship Id="rId10" Type="http://schemas.openxmlformats.org/officeDocument/2006/relationships/oleObject" Target="../embeddings/oleObject11.bin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18.e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emf"/><Relationship Id="rId3" Type="http://schemas.openxmlformats.org/officeDocument/2006/relationships/oleObject" Target="../embeddings/oleObject13.bin"/><Relationship Id="rId22" Type="http://schemas.openxmlformats.org/officeDocument/2006/relationships/vmlDrawing" Target="../drawings/vmlDrawing4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4.emf"/><Relationship Id="rId2" Type="http://schemas.openxmlformats.org/officeDocument/2006/relationships/image" Target="../media/image15.emf"/><Relationship Id="rId19" Type="http://schemas.openxmlformats.org/officeDocument/2006/relationships/oleObject" Target="../embeddings/oleObject21.bin"/><Relationship Id="rId18" Type="http://schemas.openxmlformats.org/officeDocument/2006/relationships/image" Target="../media/image23.emf"/><Relationship Id="rId17" Type="http://schemas.openxmlformats.org/officeDocument/2006/relationships/oleObject" Target="../embeddings/oleObject20.bin"/><Relationship Id="rId16" Type="http://schemas.openxmlformats.org/officeDocument/2006/relationships/image" Target="../media/image22.emf"/><Relationship Id="rId15" Type="http://schemas.openxmlformats.org/officeDocument/2006/relationships/oleObject" Target="../embeddings/oleObject19.bin"/><Relationship Id="rId14" Type="http://schemas.openxmlformats.org/officeDocument/2006/relationships/image" Target="../media/image21.emf"/><Relationship Id="rId13" Type="http://schemas.openxmlformats.org/officeDocument/2006/relationships/oleObject" Target="../embeddings/oleObject18.bin"/><Relationship Id="rId12" Type="http://schemas.openxmlformats.org/officeDocument/2006/relationships/image" Target="../media/image20.emf"/><Relationship Id="rId11" Type="http://schemas.openxmlformats.org/officeDocument/2006/relationships/oleObject" Target="../embeddings/oleObject17.bin"/><Relationship Id="rId10" Type="http://schemas.openxmlformats.org/officeDocument/2006/relationships/image" Target="../media/image19.emf"/><Relationship Id="rId1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8.e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e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22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32.e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31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7.bin"/><Relationship Id="rId20" Type="http://schemas.openxmlformats.org/officeDocument/2006/relationships/vmlDrawing" Target="../drawings/vmlDrawing6.vml"/><Relationship Id="rId2" Type="http://schemas.openxmlformats.org/officeDocument/2006/relationships/image" Target="../media/image29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37.emf"/><Relationship Id="rId17" Type="http://schemas.openxmlformats.org/officeDocument/2006/relationships/oleObject" Target="../embeddings/oleObject34.bin"/><Relationship Id="rId16" Type="http://schemas.openxmlformats.org/officeDocument/2006/relationships/image" Target="../media/image36.emf"/><Relationship Id="rId15" Type="http://schemas.openxmlformats.org/officeDocument/2006/relationships/oleObject" Target="../embeddings/oleObject33.bin"/><Relationship Id="rId14" Type="http://schemas.openxmlformats.org/officeDocument/2006/relationships/image" Target="../media/image35.emf"/><Relationship Id="rId13" Type="http://schemas.openxmlformats.org/officeDocument/2006/relationships/oleObject" Target="../embeddings/oleObject32.bin"/><Relationship Id="rId12" Type="http://schemas.openxmlformats.org/officeDocument/2006/relationships/image" Target="../media/image34.emf"/><Relationship Id="rId11" Type="http://schemas.openxmlformats.org/officeDocument/2006/relationships/oleObject" Target="../embeddings/oleObject31.bin"/><Relationship Id="rId10" Type="http://schemas.openxmlformats.org/officeDocument/2006/relationships/image" Target="../media/image33.emf"/><Relationship Id="rId1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41.e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40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9.emf"/><Relationship Id="rId3" Type="http://schemas.openxmlformats.org/officeDocument/2006/relationships/oleObject" Target="../embeddings/oleObject36.bin"/><Relationship Id="rId22" Type="http://schemas.openxmlformats.org/officeDocument/2006/relationships/vmlDrawing" Target="../drawings/vmlDrawing7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47.emf"/><Relationship Id="rId2" Type="http://schemas.openxmlformats.org/officeDocument/2006/relationships/image" Target="../media/image38.emf"/><Relationship Id="rId19" Type="http://schemas.openxmlformats.org/officeDocument/2006/relationships/oleObject" Target="../embeddings/oleObject44.bin"/><Relationship Id="rId18" Type="http://schemas.openxmlformats.org/officeDocument/2006/relationships/image" Target="../media/image46.emf"/><Relationship Id="rId17" Type="http://schemas.openxmlformats.org/officeDocument/2006/relationships/oleObject" Target="../embeddings/oleObject43.bin"/><Relationship Id="rId16" Type="http://schemas.openxmlformats.org/officeDocument/2006/relationships/image" Target="../media/image45.emf"/><Relationship Id="rId15" Type="http://schemas.openxmlformats.org/officeDocument/2006/relationships/oleObject" Target="../embeddings/oleObject42.bin"/><Relationship Id="rId14" Type="http://schemas.openxmlformats.org/officeDocument/2006/relationships/image" Target="../media/image44.emf"/><Relationship Id="rId13" Type="http://schemas.openxmlformats.org/officeDocument/2006/relationships/oleObject" Target="../embeddings/oleObject41.bin"/><Relationship Id="rId12" Type="http://schemas.openxmlformats.org/officeDocument/2006/relationships/image" Target="../media/image43.emf"/><Relationship Id="rId11" Type="http://schemas.openxmlformats.org/officeDocument/2006/relationships/oleObject" Target="../embeddings/oleObject40.bin"/><Relationship Id="rId10" Type="http://schemas.openxmlformats.org/officeDocument/2006/relationships/image" Target="../media/image42.emf"/><Relationship Id="rId1" Type="http://schemas.openxmlformats.org/officeDocument/2006/relationships/oleObject" Target="../embeddings/oleObject35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.emf"/><Relationship Id="rId8" Type="http://schemas.openxmlformats.org/officeDocument/2006/relationships/oleObject" Target="../embeddings/oleObject48.bin"/><Relationship Id="rId7" Type="http://schemas.openxmlformats.org/officeDocument/2006/relationships/image" Target="../media/image50.emf"/><Relationship Id="rId6" Type="http://schemas.openxmlformats.org/officeDocument/2006/relationships/oleObject" Target="../embeddings/oleObject47.bin"/><Relationship Id="rId5" Type="http://schemas.openxmlformats.org/officeDocument/2006/relationships/image" Target="../media/image49.emf"/><Relationship Id="rId4" Type="http://schemas.openxmlformats.org/officeDocument/2006/relationships/oleObject" Target="../embeddings/oleObject46.bin"/><Relationship Id="rId3" Type="http://schemas.openxmlformats.org/officeDocument/2006/relationships/image" Target="../media/image48.emf"/><Relationship Id="rId2" Type="http://schemas.openxmlformats.org/officeDocument/2006/relationships/oleObject" Target="../embeddings/oleObject45.bin"/><Relationship Id="rId14" Type="http://schemas.openxmlformats.org/officeDocument/2006/relationships/notesSlide" Target="../notesSlides/notesSlide1.xml"/><Relationship Id="rId13" Type="http://schemas.openxmlformats.org/officeDocument/2006/relationships/vmlDrawing" Target="../drawings/vmlDrawing8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52.emf"/><Relationship Id="rId10" Type="http://schemas.openxmlformats.org/officeDocument/2006/relationships/oleObject" Target="../embeddings/oleObject49.bin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5"/>
          <p:cNvGrpSpPr/>
          <p:nvPr/>
        </p:nvGrpSpPr>
        <p:grpSpPr bwMode="auto">
          <a:xfrm>
            <a:off x="-571500" y="0"/>
            <a:ext cx="10293350" cy="6858000"/>
            <a:chOff x="-571500" y="0"/>
            <a:chExt cx="10293350" cy="6858024"/>
          </a:xfrm>
        </p:grpSpPr>
        <p:pic>
          <p:nvPicPr>
            <p:cNvPr id="4101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71500" y="0"/>
              <a:ext cx="1029335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2" name="矩形 4"/>
            <p:cNvSpPr>
              <a:spLocks noChangeArrowheads="1"/>
            </p:cNvSpPr>
            <p:nvPr/>
          </p:nvSpPr>
          <p:spPr bwMode="auto">
            <a:xfrm>
              <a:off x="6344861" y="6457914"/>
              <a:ext cx="26196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0" dirty="0">
                  <a:solidFill>
                    <a:srgbClr val="FF0000"/>
                  </a:solidFill>
                </a:rPr>
                <a:t>Yosemite National Park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Text Box 1039"/>
          <p:cNvSpPr txBox="1">
            <a:spLocks noChangeArrowheads="1"/>
          </p:cNvSpPr>
          <p:nvPr/>
        </p:nvSpPr>
        <p:spPr bwMode="auto">
          <a:xfrm>
            <a:off x="1295400" y="3705225"/>
            <a:ext cx="6705600" cy="175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altLang="zh-CN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Xi’an  </a:t>
            </a:r>
            <a:r>
              <a:rPr lang="en-US" altLang="zh-CN" sz="4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Jiaotong</a:t>
            </a:r>
            <a:r>
              <a:rPr lang="en-US" altLang="zh-CN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University</a:t>
            </a:r>
            <a:endParaRPr lang="en-US" altLang="zh-CN" sz="4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1" hangingPunct="1">
              <a:lnSpc>
                <a:spcPct val="75000"/>
              </a:lnSpc>
              <a:defRPr/>
            </a:pPr>
            <a:endParaRPr lang="zh-CN" altLang="en-US" sz="4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楷体_GB2312" pitchFamily="49" charset="-122"/>
            </a:endParaRPr>
          </a:p>
          <a:p>
            <a:pPr algn="ctr" eaLnBrk="1" hangingPunct="1">
              <a:lnSpc>
                <a:spcPct val="75000"/>
              </a:lnSpc>
              <a:defRPr/>
            </a:pPr>
            <a:endParaRPr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华文仿宋" panose="02010600040101010101" pitchFamily="17" charset="-122"/>
            </a:endParaRPr>
          </a:p>
          <a:p>
            <a:pPr algn="ctr" eaLnBrk="1" hangingPunct="1">
              <a:lnSpc>
                <a:spcPct val="75000"/>
              </a:lnSpc>
              <a:defRPr/>
            </a:pPr>
            <a:r>
              <a:rPr lang="en-US" altLang="zh-CN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仿宋" panose="02010600040101010101" pitchFamily="17" charset="-122"/>
              </a:rPr>
              <a:t>Nov. 24, 2022</a:t>
            </a:r>
            <a:endParaRPr lang="en-US" altLang="zh-CN" sz="36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仿宋" panose="02010600040101010101" pitchFamily="17" charset="-122"/>
            </a:endParaRPr>
          </a:p>
        </p:txBody>
      </p:sp>
      <p:sp>
        <p:nvSpPr>
          <p:cNvPr id="4100" name="WordArt 1044"/>
          <p:cNvSpPr>
            <a:spLocks noChangeArrowheads="1" noChangeShapeType="1" noTextEdit="1"/>
          </p:cNvSpPr>
          <p:nvPr/>
        </p:nvSpPr>
        <p:spPr bwMode="auto">
          <a:xfrm>
            <a:off x="539750" y="1268413"/>
            <a:ext cx="8077200" cy="12969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800" i="1" kern="10">
                <a:solidFill>
                  <a:srgbClr val="FF0000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cs typeface="Times New Roman" panose="02020603050405020304" pitchFamily="18" charset="0"/>
              </a:rPr>
              <a:t>University Physics</a:t>
            </a:r>
            <a:endParaRPr lang="zh-CN" altLang="en-US" sz="4800" i="1" kern="10">
              <a:solidFill>
                <a:srgbClr val="FF0000"/>
              </a:solidFill>
              <a:effectLst>
                <a:outerShdw dist="35921" dir="2700000" algn="ctr" rotWithShape="0">
                  <a:srgbClr val="808080"/>
                </a:outerShdw>
              </a:effectLst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麦分1(1)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006697"/>
              </a:clrFrom>
              <a:clrTo>
                <a:srgbClr val="006697">
                  <a:alpha val="0"/>
                </a:srgbClr>
              </a:clrTo>
            </a:clrChange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5" t="6985" r="2979" b="4298"/>
          <a:stretch>
            <a:fillRect/>
          </a:stretch>
        </p:blipFill>
        <p:spPr bwMode="auto">
          <a:xfrm>
            <a:off x="4851400" y="1377950"/>
            <a:ext cx="3673475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526213" y="1308100"/>
            <a:ext cx="59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bg1"/>
                </a:solidFill>
              </a:rPr>
              <a:t>T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84213" y="1009650"/>
            <a:ext cx="3530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>
                <a:solidFill>
                  <a:schemeClr val="bg1"/>
                </a:solidFill>
              </a:rPr>
              <a:t>(2)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一般三种速率</a:t>
            </a:r>
            <a:r>
              <a:rPr lang="zh-CN" altLang="en-US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用途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各</a:t>
            </a:r>
            <a:endParaRPr lang="zh-CN" altLang="en-US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不相同</a:t>
            </a:r>
            <a:r>
              <a:rPr lang="zh-CN" altLang="en-US">
                <a:solidFill>
                  <a:schemeClr val="bg1"/>
                </a:solidFill>
              </a:rPr>
              <a:t>  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900113" y="2681288"/>
            <a:ext cx="467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讨论分子的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碰撞次数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用</a:t>
            </a:r>
            <a:endParaRPr lang="zh-CN" altLang="en-US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35847" name="Object 2"/>
          <p:cNvGraphicFramePr/>
          <p:nvPr/>
        </p:nvGraphicFramePr>
        <p:xfrm>
          <a:off x="4176713" y="2801938"/>
          <a:ext cx="25082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87" name="" r:id="rId2" imgW="161290" imgH="167640" progId="Equation.3">
                  <p:embed/>
                </p:oleObj>
              </mc:Choice>
              <mc:Fallback>
                <p:oleObj name="" r:id="rId2" imgW="161290" imgH="16764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713" y="2801938"/>
                        <a:ext cx="250825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900113" y="3249613"/>
            <a:ext cx="56165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讨论分子的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平均平动动</a:t>
            </a:r>
            <a:endParaRPr lang="zh-CN" altLang="en-US">
              <a:solidFill>
                <a:srgbClr val="66FFFF"/>
              </a:solidFill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能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用</a:t>
            </a:r>
            <a:endParaRPr lang="zh-CN" altLang="en-US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35849" name="Object 3"/>
          <p:cNvGraphicFramePr/>
          <p:nvPr/>
        </p:nvGraphicFramePr>
        <p:xfrm>
          <a:off x="1698625" y="3963988"/>
          <a:ext cx="6413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88" name="" r:id="rId4" imgW="483235" imgH="340995" progId="Equation.3">
                  <p:embed/>
                </p:oleObj>
              </mc:Choice>
              <mc:Fallback>
                <p:oleObj name="" r:id="rId4" imgW="483235" imgH="340995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3963988"/>
                        <a:ext cx="6413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900113" y="2063750"/>
            <a:ext cx="360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讨论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速率分布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一般用</a:t>
            </a:r>
            <a:endParaRPr lang="zh-CN" altLang="en-US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35851" name="Object 4"/>
          <p:cNvGraphicFramePr/>
          <p:nvPr/>
        </p:nvGraphicFramePr>
        <p:xfrm>
          <a:off x="3851275" y="2087563"/>
          <a:ext cx="3810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89" name="" r:id="rId6" imgW="264160" imgH="340995" progId="Equation.3">
                  <p:embed/>
                </p:oleObj>
              </mc:Choice>
              <mc:Fallback>
                <p:oleObj name="" r:id="rId6" imgW="264160" imgH="340995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087563"/>
                        <a:ext cx="3810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Object 5"/>
          <p:cNvGraphicFramePr/>
          <p:nvPr/>
        </p:nvGraphicFramePr>
        <p:xfrm>
          <a:off x="6088063" y="3538538"/>
          <a:ext cx="3556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90" name="" r:id="rId8" imgW="238125" imgH="340995" progId="Equation.3">
                  <p:embed/>
                </p:oleObj>
              </mc:Choice>
              <mc:Fallback>
                <p:oleObj name="" r:id="rId8" imgW="238125" imgH="340995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063" y="3538538"/>
                        <a:ext cx="3556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3" name="Line 13"/>
          <p:cNvSpPr>
            <a:spLocks noChangeShapeType="1"/>
          </p:cNvSpPr>
          <p:nvPr/>
        </p:nvSpPr>
        <p:spPr bwMode="auto">
          <a:xfrm flipH="1">
            <a:off x="6240463" y="1592263"/>
            <a:ext cx="6350" cy="1908175"/>
          </a:xfrm>
          <a:prstGeom prst="line">
            <a:avLst/>
          </a:prstGeom>
          <a:noFill/>
          <a:ln w="19050">
            <a:solidFill>
              <a:srgbClr val="00FF9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6621463" y="1881188"/>
            <a:ext cx="0" cy="1619250"/>
          </a:xfrm>
          <a:prstGeom prst="line">
            <a:avLst/>
          </a:prstGeom>
          <a:noFill/>
          <a:ln w="19050">
            <a:solidFill>
              <a:srgbClr val="00FFFF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5855" name="Object 6"/>
          <p:cNvGraphicFramePr/>
          <p:nvPr/>
        </p:nvGraphicFramePr>
        <p:xfrm>
          <a:off x="6548438" y="3697288"/>
          <a:ext cx="255587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91" name="" r:id="rId10" imgW="161290" imgH="167640" progId="Equation.3">
                  <p:embed/>
                </p:oleObj>
              </mc:Choice>
              <mc:Fallback>
                <p:oleObj name="" r:id="rId10" imgW="161290" imgH="16764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8438" y="3697288"/>
                        <a:ext cx="255587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6850063" y="2236788"/>
            <a:ext cx="0" cy="1263650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5857" name="Object 7"/>
          <p:cNvGraphicFramePr/>
          <p:nvPr/>
        </p:nvGraphicFramePr>
        <p:xfrm>
          <a:off x="6786563" y="3571875"/>
          <a:ext cx="6413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92" name="" r:id="rId12" imgW="483235" imgH="340995" progId="Equation.3">
                  <p:embed/>
                </p:oleObj>
              </mc:Choice>
              <mc:Fallback>
                <p:oleObj name="" r:id="rId12" imgW="483235" imgH="340995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63" y="3571875"/>
                        <a:ext cx="6413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8" name="Object 8"/>
          <p:cNvGraphicFramePr/>
          <p:nvPr/>
        </p:nvGraphicFramePr>
        <p:xfrm>
          <a:off x="6375400" y="5056188"/>
          <a:ext cx="19113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93" name="" r:id="rId14" imgW="1545590" imgH="438150" progId="Equation.3">
                  <p:embed/>
                </p:oleObj>
              </mc:Choice>
              <mc:Fallback>
                <p:oleObj name="" r:id="rId14" imgW="1545590" imgH="43815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400" y="5056188"/>
                        <a:ext cx="19113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/>
          <p:nvPr/>
        </p:nvGrpSpPr>
        <p:grpSpPr bwMode="auto">
          <a:xfrm>
            <a:off x="4914900" y="692150"/>
            <a:ext cx="727075" cy="2827338"/>
            <a:chOff x="3159" y="1233"/>
            <a:chExt cx="458" cy="1781"/>
          </a:xfrm>
        </p:grpSpPr>
        <p:sp>
          <p:nvSpPr>
            <p:cNvPr id="12316" name="Line 20"/>
            <p:cNvSpPr>
              <a:spLocks noChangeShapeType="1"/>
            </p:cNvSpPr>
            <p:nvPr/>
          </p:nvSpPr>
          <p:spPr bwMode="auto">
            <a:xfrm>
              <a:off x="3159" y="1382"/>
              <a:ext cx="0" cy="163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7" name="Text Box 21"/>
            <p:cNvSpPr txBox="1">
              <a:spLocks noChangeArrowheads="1"/>
            </p:cNvSpPr>
            <p:nvPr/>
          </p:nvSpPr>
          <p:spPr bwMode="auto">
            <a:xfrm>
              <a:off x="3205" y="1233"/>
              <a:ext cx="4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bg1"/>
                  </a:solidFill>
                </a:rPr>
                <a:t>f</a:t>
              </a:r>
              <a:r>
                <a:rPr lang="en-US" altLang="zh-CN">
                  <a:solidFill>
                    <a:schemeClr val="bg1"/>
                  </a:solidFill>
                </a:rPr>
                <a:t>(</a:t>
              </a:r>
              <a:r>
                <a:rPr lang="en-US" altLang="zh-CN" i="1">
                  <a:solidFill>
                    <a:schemeClr val="bg1"/>
                  </a:solidFill>
                  <a:latin typeface="Bookman Old Style" panose="02050604050505020204" pitchFamily="18" charset="0"/>
                </a:rPr>
                <a:t>v</a:t>
              </a:r>
              <a:r>
                <a:rPr lang="en-US" altLang="zh-CN" i="1">
                  <a:solidFill>
                    <a:schemeClr val="bg1"/>
                  </a:solidFill>
                </a:rPr>
                <a:t>)</a:t>
              </a:r>
              <a:endParaRPr lang="en-US" altLang="zh-CN" i="1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2"/>
          <p:cNvGrpSpPr/>
          <p:nvPr/>
        </p:nvGrpSpPr>
        <p:grpSpPr bwMode="auto">
          <a:xfrm>
            <a:off x="4643438" y="3435350"/>
            <a:ext cx="4149725" cy="473075"/>
            <a:chOff x="2988" y="2961"/>
            <a:chExt cx="2614" cy="298"/>
          </a:xfrm>
        </p:grpSpPr>
        <p:sp>
          <p:nvSpPr>
            <p:cNvPr id="12313" name="Line 23"/>
            <p:cNvSpPr>
              <a:spLocks noChangeShapeType="1"/>
            </p:cNvSpPr>
            <p:nvPr/>
          </p:nvSpPr>
          <p:spPr bwMode="auto">
            <a:xfrm>
              <a:off x="3151" y="3002"/>
              <a:ext cx="2405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4" name="Text Box 24"/>
            <p:cNvSpPr txBox="1">
              <a:spLocks noChangeArrowheads="1"/>
            </p:cNvSpPr>
            <p:nvPr/>
          </p:nvSpPr>
          <p:spPr bwMode="auto">
            <a:xfrm>
              <a:off x="5382" y="2961"/>
              <a:ext cx="2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solidFill>
                    <a:schemeClr val="bg1"/>
                  </a:solidFill>
                  <a:latin typeface="Bookman Old Style" panose="02050604050505020204" pitchFamily="18" charset="0"/>
                </a:rPr>
                <a:t>v</a:t>
              </a:r>
              <a:endParaRPr lang="en-US" altLang="zh-CN" b="0" i="1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315" name="Text Box 25"/>
            <p:cNvSpPr txBox="1">
              <a:spLocks noChangeArrowheads="1"/>
            </p:cNvSpPr>
            <p:nvPr/>
          </p:nvSpPr>
          <p:spPr bwMode="auto">
            <a:xfrm>
              <a:off x="2988" y="2971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bg1"/>
                  </a:solidFill>
                </a:rPr>
                <a:t>O</a:t>
              </a:r>
              <a:endParaRPr lang="en-US" altLang="zh-CN" i="1">
                <a:solidFill>
                  <a:schemeClr val="bg1"/>
                </a:solidFill>
              </a:endParaRPr>
            </a:p>
          </p:txBody>
        </p:sp>
      </p:grp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755650" y="4821238"/>
            <a:ext cx="55641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(3)</a:t>
            </a:r>
            <a:r>
              <a:rPr lang="zh-CN" altLang="en-US">
                <a:solidFill>
                  <a:schemeClr val="bg1"/>
                </a:solidFill>
              </a:rPr>
              <a:t>在相同条件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en-US" altLang="zh-CN" i="1">
                <a:solidFill>
                  <a:srgbClr val="FFCC66"/>
                </a:solidFill>
              </a:rPr>
              <a:t>T</a:t>
            </a:r>
            <a:r>
              <a:rPr lang="zh-CN" altLang="en-US">
                <a:solidFill>
                  <a:srgbClr val="FFCC66"/>
                </a:solidFill>
              </a:rPr>
              <a:t>、</a:t>
            </a:r>
            <a:r>
              <a:rPr lang="en-US" altLang="zh-CN" i="1">
                <a:solidFill>
                  <a:srgbClr val="FFCC66"/>
                </a:solidFill>
              </a:rPr>
              <a:t>M</a:t>
            </a:r>
            <a:r>
              <a:rPr lang="en-US" altLang="zh-CN" baseline="-25000">
                <a:solidFill>
                  <a:srgbClr val="FFCC66"/>
                </a:solidFill>
              </a:rPr>
              <a:t>mol</a:t>
            </a:r>
            <a:r>
              <a:rPr lang="zh-CN" altLang="en-US">
                <a:solidFill>
                  <a:schemeClr val="bg1"/>
                </a:solidFill>
              </a:rPr>
              <a:t>相同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下，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同一种</a:t>
            </a:r>
            <a:endParaRPr lang="en-US" altLang="zh-CN">
              <a:solidFill>
                <a:schemeClr val="bg1"/>
              </a:solidFill>
              <a:ea typeface="楷体_GB2312" pitchFamily="49" charset="-122"/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    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气体分子的三种速率的大小关系</a:t>
            </a:r>
            <a:r>
              <a:rPr lang="en-US" altLang="zh-CN">
                <a:solidFill>
                  <a:schemeClr val="bg1"/>
                </a:solidFill>
              </a:rPr>
              <a:t>: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684213" y="1844675"/>
            <a:ext cx="355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>
                <a:solidFill>
                  <a:srgbClr val="FFFF66"/>
                </a:solidFill>
              </a:rPr>
              <a:t>·</a:t>
            </a:r>
            <a:endParaRPr lang="en-US" altLang="zh-CN" sz="5400">
              <a:solidFill>
                <a:srgbClr val="FFFF66"/>
              </a:solidFill>
            </a:endParaRPr>
          </a:p>
        </p:txBody>
      </p:sp>
      <p:sp>
        <p:nvSpPr>
          <p:cNvPr id="35869" name="Rectangle 29"/>
          <p:cNvSpPr>
            <a:spLocks noChangeArrowheads="1"/>
          </p:cNvSpPr>
          <p:nvPr/>
        </p:nvSpPr>
        <p:spPr bwMode="auto">
          <a:xfrm>
            <a:off x="684213" y="2443163"/>
            <a:ext cx="355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>
                <a:solidFill>
                  <a:srgbClr val="FFFF66"/>
                </a:solidFill>
              </a:rPr>
              <a:t>·</a:t>
            </a:r>
            <a:endParaRPr lang="en-US" altLang="zh-CN" sz="5400">
              <a:solidFill>
                <a:srgbClr val="FFFF66"/>
              </a:solidFill>
            </a:endParaRP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684213" y="3162300"/>
            <a:ext cx="355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>
                <a:solidFill>
                  <a:srgbClr val="FFFF66"/>
                </a:solidFill>
              </a:rPr>
              <a:t>·</a:t>
            </a:r>
            <a:endParaRPr lang="en-US" altLang="zh-CN" sz="5400">
              <a:solidFill>
                <a:srgbClr val="FFFF66"/>
              </a:solidFill>
            </a:endParaRPr>
          </a:p>
        </p:txBody>
      </p:sp>
      <p:sp>
        <p:nvSpPr>
          <p:cNvPr id="12312" name="灯片编号占位符 1"/>
          <p:cNvSpPr txBox="1">
            <a:spLocks noChangeArrowheads="1"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12EEC0-6B92-40C4-96E2-43585927ACAB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  <a:endParaRPr lang="en-US" altLang="zh-CN" b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35844" grpId="0"/>
      <p:bldP spid="35845" grpId="0"/>
      <p:bldP spid="35848" grpId="0"/>
      <p:bldP spid="35850" grpId="0"/>
      <p:bldP spid="35866" grpId="0"/>
      <p:bldP spid="35868" grpId="0"/>
      <p:bldP spid="35869" grpId="0"/>
      <p:bldP spid="358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题线（1）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006697"/>
              </a:clrFrom>
              <a:clrTo>
                <a:srgbClr val="006697">
                  <a:alpha val="0"/>
                </a:srgbClr>
              </a:clrTo>
            </a:clrChange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9" t="9584" r="17496" b="9584"/>
          <a:stretch>
            <a:fillRect/>
          </a:stretch>
        </p:blipFill>
        <p:spPr bwMode="auto">
          <a:xfrm>
            <a:off x="5219700" y="4084638"/>
            <a:ext cx="2447925" cy="172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 descr="题线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6697"/>
              </a:clrFrom>
              <a:clrTo>
                <a:srgbClr val="006697">
                  <a:alpha val="0"/>
                </a:srgbClr>
              </a:clrTo>
            </a:clrChange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3" t="15244" r="9673" b="17917"/>
          <a:stretch>
            <a:fillRect/>
          </a:stretch>
        </p:blipFill>
        <p:spPr bwMode="auto">
          <a:xfrm>
            <a:off x="5132388" y="4491038"/>
            <a:ext cx="3616325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725488" y="360363"/>
            <a:ext cx="65611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氦气的速率分布曲线如图所示</a:t>
            </a:r>
            <a:r>
              <a:rPr lang="en-US" altLang="zh-CN">
                <a:solidFill>
                  <a:schemeClr val="bg1"/>
                </a:solidFill>
              </a:rPr>
              <a:t>.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50825" y="2395538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解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250825" y="3984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例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求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728663" y="1557338"/>
            <a:ext cx="685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(2) </a:t>
            </a:r>
            <a:r>
              <a:rPr lang="zh-CN" altLang="en-US">
                <a:solidFill>
                  <a:schemeClr val="bg1"/>
                </a:solidFill>
              </a:rPr>
              <a:t>氢气在该温度时的最概然速率和方均根速率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flipH="1">
            <a:off x="6156325" y="4221163"/>
            <a:ext cx="17463" cy="1435100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6874" name="Object 2"/>
          <p:cNvGraphicFramePr/>
          <p:nvPr/>
        </p:nvGraphicFramePr>
        <p:xfrm>
          <a:off x="5875338" y="5734050"/>
          <a:ext cx="64135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54" name="" r:id="rId3" imgW="791845" imgH="323215" progId="Equation.3">
                  <p:embed/>
                </p:oleObj>
              </mc:Choice>
              <mc:Fallback>
                <p:oleObj name="" r:id="rId3" imgW="791845" imgH="323215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5338" y="5734050"/>
                        <a:ext cx="641350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3"/>
          <p:cNvGraphicFramePr/>
          <p:nvPr/>
        </p:nvGraphicFramePr>
        <p:xfrm>
          <a:off x="6516688" y="4203700"/>
          <a:ext cx="414337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55" name="" r:id="rId5" imgW="490855" imgH="312420" progId="Equation.3">
                  <p:embed/>
                </p:oleObj>
              </mc:Choice>
              <mc:Fallback>
                <p:oleObj name="" r:id="rId5" imgW="490855" imgH="31242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4203700"/>
                        <a:ext cx="414337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Object 4"/>
          <p:cNvGraphicFramePr/>
          <p:nvPr/>
        </p:nvGraphicFramePr>
        <p:xfrm>
          <a:off x="7175500" y="4665663"/>
          <a:ext cx="37782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56" name="" r:id="rId7" imgW="445770" imgH="445770" progId="Equation.3">
                  <p:embed/>
                </p:oleObj>
              </mc:Choice>
              <mc:Fallback>
                <p:oleObj name="" r:id="rId7" imgW="445770" imgH="44577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0" y="4665663"/>
                        <a:ext cx="377825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7" name="Object 5"/>
          <p:cNvGraphicFramePr/>
          <p:nvPr/>
        </p:nvGraphicFramePr>
        <p:xfrm>
          <a:off x="2987675" y="2124075"/>
          <a:ext cx="357346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57" name="" r:id="rId9" imgW="1706245" imgH="479425" progId="Equation.3">
                  <p:embed/>
                </p:oleObj>
              </mc:Choice>
              <mc:Fallback>
                <p:oleObj name="" r:id="rId9" imgW="1706245" imgH="479425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124075"/>
                        <a:ext cx="3573463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8" name="Object 6"/>
          <p:cNvGraphicFramePr/>
          <p:nvPr/>
        </p:nvGraphicFramePr>
        <p:xfrm>
          <a:off x="1187450" y="3349625"/>
          <a:ext cx="282575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58" name="" r:id="rId11" imgW="1349375" imgH="479425" progId="Equation.3">
                  <p:embed/>
                </p:oleObj>
              </mc:Choice>
              <mc:Fallback>
                <p:oleObj name="" r:id="rId11" imgW="1349375" imgH="479425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349625"/>
                        <a:ext cx="2825750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9" name="Object 7"/>
          <p:cNvGraphicFramePr/>
          <p:nvPr/>
        </p:nvGraphicFramePr>
        <p:xfrm>
          <a:off x="2266950" y="4530725"/>
          <a:ext cx="20907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59" name="" r:id="rId13" imgW="2442210" imgH="501650" progId="Equation.3">
                  <p:embed/>
                </p:oleObj>
              </mc:Choice>
              <mc:Fallback>
                <p:oleObj name="" r:id="rId13" imgW="2442210" imgH="50165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4530725"/>
                        <a:ext cx="20907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0" name="Object 8"/>
          <p:cNvGraphicFramePr/>
          <p:nvPr/>
        </p:nvGraphicFramePr>
        <p:xfrm>
          <a:off x="1143000" y="5084763"/>
          <a:ext cx="245427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60" name="" r:id="rId15" imgW="2821305" imgH="981075" progId="Equation.3">
                  <p:embed/>
                </p:oleObj>
              </mc:Choice>
              <mc:Fallback>
                <p:oleObj name="" r:id="rId15" imgW="2821305" imgH="981075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084763"/>
                        <a:ext cx="2454275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1" name="Object 9"/>
          <p:cNvGraphicFramePr/>
          <p:nvPr/>
        </p:nvGraphicFramePr>
        <p:xfrm>
          <a:off x="2374900" y="6102350"/>
          <a:ext cx="21256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61" name="" r:id="rId17" imgW="2464435" imgH="501650" progId="Equation.3">
                  <p:embed/>
                </p:oleObj>
              </mc:Choice>
              <mc:Fallback>
                <p:oleObj name="" r:id="rId17" imgW="2464435" imgH="50165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6102350"/>
                        <a:ext cx="21256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2" name="Object 10"/>
          <p:cNvGraphicFramePr/>
          <p:nvPr/>
        </p:nvGraphicFramePr>
        <p:xfrm>
          <a:off x="1303338" y="2205038"/>
          <a:ext cx="1673225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62" name="" r:id="rId19" imgW="1951355" imgH="981075" progId="Equation.3">
                  <p:embed/>
                </p:oleObj>
              </mc:Choice>
              <mc:Fallback>
                <p:oleObj name="" r:id="rId19" imgW="1951355" imgH="981075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8" y="2205038"/>
                        <a:ext cx="1673225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/>
          <p:nvPr/>
        </p:nvGrpSpPr>
        <p:grpSpPr bwMode="auto">
          <a:xfrm>
            <a:off x="4984750" y="3217863"/>
            <a:ext cx="3908425" cy="2868612"/>
            <a:chOff x="3140" y="2027"/>
            <a:chExt cx="2462" cy="1807"/>
          </a:xfrm>
        </p:grpSpPr>
        <p:sp>
          <p:nvSpPr>
            <p:cNvPr id="13337" name="Line 20"/>
            <p:cNvSpPr>
              <a:spLocks noChangeShapeType="1"/>
            </p:cNvSpPr>
            <p:nvPr/>
          </p:nvSpPr>
          <p:spPr bwMode="auto">
            <a:xfrm>
              <a:off x="3360" y="2027"/>
              <a:ext cx="0" cy="153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8" name="Line 21"/>
            <p:cNvSpPr>
              <a:spLocks noChangeShapeType="1"/>
            </p:cNvSpPr>
            <p:nvPr/>
          </p:nvSpPr>
          <p:spPr bwMode="auto">
            <a:xfrm>
              <a:off x="3360" y="3563"/>
              <a:ext cx="216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39" name="Object 11"/>
            <p:cNvGraphicFramePr/>
            <p:nvPr/>
          </p:nvGraphicFramePr>
          <p:xfrm>
            <a:off x="3423" y="2028"/>
            <a:ext cx="410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563" name="" r:id="rId21" imgW="802640" imgH="412750" progId="Equation.3">
                    <p:embed/>
                  </p:oleObj>
                </mc:Choice>
                <mc:Fallback>
                  <p:oleObj name="" r:id="rId21" imgW="802640" imgH="412750" progId="Equation.3">
                    <p:embed/>
                    <p:pic>
                      <p:nvPicPr>
                        <p:cNvPr id="0" name="Object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3" y="2028"/>
                          <a:ext cx="410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0" name="Object 12"/>
            <p:cNvGraphicFramePr/>
            <p:nvPr/>
          </p:nvGraphicFramePr>
          <p:xfrm>
            <a:off x="5035" y="3612"/>
            <a:ext cx="567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564" name="" r:id="rId23" imgW="1115060" imgH="412750" progId="Equation.3">
                    <p:embed/>
                  </p:oleObj>
                </mc:Choice>
                <mc:Fallback>
                  <p:oleObj name="" r:id="rId23" imgW="1115060" imgH="412750" progId="Equation.3">
                    <p:embed/>
                    <p:pic>
                      <p:nvPicPr>
                        <p:cNvPr id="0" name="Object 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5" y="3612"/>
                          <a:ext cx="567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1" name="Text Box 24"/>
            <p:cNvSpPr txBox="1">
              <a:spLocks noChangeArrowheads="1"/>
            </p:cNvSpPr>
            <p:nvPr/>
          </p:nvSpPr>
          <p:spPr bwMode="auto">
            <a:xfrm>
              <a:off x="3140" y="3565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bg1"/>
                  </a:solidFill>
                </a:rPr>
                <a:t>O</a:t>
              </a:r>
              <a:endParaRPr lang="en-US" altLang="zh-CN" sz="2000" i="1">
                <a:solidFill>
                  <a:schemeClr val="bg1"/>
                </a:solidFill>
              </a:endParaRPr>
            </a:p>
          </p:txBody>
        </p:sp>
      </p:grp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728663" y="1052513"/>
            <a:ext cx="9936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(1) </a:t>
            </a:r>
            <a:r>
              <a:rPr lang="zh-CN" altLang="en-US">
                <a:solidFill>
                  <a:schemeClr val="bg1"/>
                </a:solidFill>
              </a:rPr>
              <a:t>试在图上画出同温度下氢气的速率分布曲线的大致情况， 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728663" y="2420938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(2)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7" name="右箭头 26"/>
          <p:cNvSpPr>
            <a:spLocks noChangeArrowheads="1"/>
          </p:cNvSpPr>
          <p:nvPr/>
        </p:nvSpPr>
        <p:spPr bwMode="auto">
          <a:xfrm>
            <a:off x="6643688" y="2571750"/>
            <a:ext cx="857250" cy="285750"/>
          </a:xfrm>
          <a:prstGeom prst="rightArrow">
            <a:avLst>
              <a:gd name="adj1" fmla="val 50000"/>
              <a:gd name="adj2" fmla="val 8554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3" name="Object 27"/>
          <p:cNvGraphicFramePr/>
          <p:nvPr/>
        </p:nvGraphicFramePr>
        <p:xfrm>
          <a:off x="7605713" y="2490788"/>
          <a:ext cx="8953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65" name="" r:id="rId25" imgW="390525" imgH="167005" progId="Equation.3">
                  <p:embed/>
                </p:oleObj>
              </mc:Choice>
              <mc:Fallback>
                <p:oleObj name="" r:id="rId25" imgW="390525" imgH="167005" progId="Equation.3">
                  <p:embed/>
                  <p:pic>
                    <p:nvPicPr>
                      <p:cNvPr id="0" name="Object 27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5713" y="2490788"/>
                        <a:ext cx="8953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6" name="灯片编号占位符 1"/>
          <p:cNvSpPr txBox="1">
            <a:spLocks noChangeArrowheads="1"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EA9ABA-0109-4166-BE41-A3AF5886D9B8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  <a:endParaRPr lang="en-US" altLang="zh-CN" b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/>
      <p:bldP spid="36869" grpId="0"/>
      <p:bldP spid="36870" grpId="0"/>
      <p:bldP spid="36871" grpId="0"/>
      <p:bldP spid="36872" grpId="0"/>
      <p:bldP spid="36889" grpId="0"/>
      <p:bldP spid="36890" grpId="0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725488" y="249238"/>
            <a:ext cx="78787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某系统由两种理想气体</a:t>
            </a:r>
            <a:r>
              <a:rPr lang="en-US" altLang="zh-CN" i="1">
                <a:solidFill>
                  <a:schemeClr val="bg1"/>
                </a:solidFill>
              </a:rPr>
              <a:t>A</a:t>
            </a:r>
            <a:r>
              <a:rPr lang="zh-CN" altLang="en-US" i="1">
                <a:solidFill>
                  <a:schemeClr val="bg1"/>
                </a:solidFill>
              </a:rPr>
              <a:t>、</a:t>
            </a:r>
            <a:r>
              <a:rPr lang="en-US" altLang="zh-CN" i="1">
                <a:solidFill>
                  <a:schemeClr val="bg1"/>
                </a:solidFill>
              </a:rPr>
              <a:t>B</a:t>
            </a:r>
            <a:r>
              <a:rPr lang="zh-CN" altLang="en-US">
                <a:solidFill>
                  <a:schemeClr val="bg1"/>
                </a:solidFill>
              </a:rPr>
              <a:t>组成，分子数分别为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214313" y="2476500"/>
            <a:ext cx="60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解：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250825" y="315913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例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250825" y="1522413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求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54299" name="Text Box 27"/>
          <p:cNvSpPr txBox="1">
            <a:spLocks noChangeArrowheads="1"/>
          </p:cNvSpPr>
          <p:nvPr/>
        </p:nvSpPr>
        <p:spPr bwMode="auto">
          <a:xfrm>
            <a:off x="731838" y="877888"/>
            <a:ext cx="78787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在某一温度下，</a:t>
            </a:r>
            <a:r>
              <a:rPr lang="en-US" altLang="zh-CN" i="1">
                <a:solidFill>
                  <a:schemeClr val="bg1"/>
                </a:solidFill>
              </a:rPr>
              <a:t>A</a:t>
            </a:r>
            <a:r>
              <a:rPr lang="zh-CN" altLang="en-US" i="1">
                <a:solidFill>
                  <a:schemeClr val="bg1"/>
                </a:solidFill>
              </a:rPr>
              <a:t>、</a:t>
            </a:r>
            <a:r>
              <a:rPr lang="en-US" altLang="zh-CN" i="1">
                <a:solidFill>
                  <a:schemeClr val="bg1"/>
                </a:solidFill>
              </a:rPr>
              <a:t>B</a:t>
            </a:r>
            <a:r>
              <a:rPr lang="zh-CN" altLang="en-US">
                <a:solidFill>
                  <a:schemeClr val="bg1"/>
                </a:solidFill>
              </a:rPr>
              <a:t>气体各自的速率分布为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731838" y="1500188"/>
            <a:ext cx="80549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在同一温度下，由</a:t>
            </a:r>
            <a:r>
              <a:rPr lang="en-US" altLang="zh-CN" i="1">
                <a:solidFill>
                  <a:schemeClr val="bg1"/>
                </a:solidFill>
              </a:rPr>
              <a:t>A</a:t>
            </a:r>
            <a:r>
              <a:rPr lang="zh-CN" altLang="en-US" i="1">
                <a:solidFill>
                  <a:schemeClr val="bg1"/>
                </a:solidFill>
              </a:rPr>
              <a:t>、</a:t>
            </a:r>
            <a:r>
              <a:rPr lang="en-US" altLang="zh-CN" i="1">
                <a:solidFill>
                  <a:schemeClr val="bg1"/>
                </a:solidFill>
              </a:rPr>
              <a:t>B</a:t>
            </a:r>
            <a:r>
              <a:rPr lang="zh-CN" altLang="en-US">
                <a:solidFill>
                  <a:schemeClr val="bg1"/>
                </a:solidFill>
              </a:rPr>
              <a:t>气体组成的系统速率分布函数？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54301" name="Object 2"/>
          <p:cNvGraphicFramePr/>
          <p:nvPr/>
        </p:nvGraphicFramePr>
        <p:xfrm>
          <a:off x="7358063" y="285750"/>
          <a:ext cx="5826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68" name="" r:id="rId1" imgW="234315" imgH="212090" progId="Equation.3">
                  <p:embed/>
                </p:oleObj>
              </mc:Choice>
              <mc:Fallback>
                <p:oleObj name="" r:id="rId1" imgW="234315" imgH="21209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8063" y="285750"/>
                        <a:ext cx="58261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2" name="Object 3"/>
          <p:cNvGraphicFramePr/>
          <p:nvPr/>
        </p:nvGraphicFramePr>
        <p:xfrm>
          <a:off x="8001000" y="285750"/>
          <a:ext cx="5524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69" name="" r:id="rId3" imgW="222885" imgH="212090" progId="Equation.3">
                  <p:embed/>
                </p:oleObj>
              </mc:Choice>
              <mc:Fallback>
                <p:oleObj name="" r:id="rId3" imgW="222885" imgH="21209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85750"/>
                        <a:ext cx="5524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3" name="Object 4"/>
          <p:cNvGraphicFramePr/>
          <p:nvPr/>
        </p:nvGraphicFramePr>
        <p:xfrm>
          <a:off x="6765925" y="857250"/>
          <a:ext cx="9493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70" name="" r:id="rId5" imgW="412750" imgH="212090" progId="Equation.3">
                  <p:embed/>
                </p:oleObj>
              </mc:Choice>
              <mc:Fallback>
                <p:oleObj name="" r:id="rId5" imgW="412750" imgH="21209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5925" y="857250"/>
                        <a:ext cx="9493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4" name="Object 5"/>
          <p:cNvGraphicFramePr/>
          <p:nvPr/>
        </p:nvGraphicFramePr>
        <p:xfrm>
          <a:off x="7786688" y="857250"/>
          <a:ext cx="9493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71" name="" r:id="rId7" imgW="412750" imgH="212090" progId="Equation.3">
                  <p:embed/>
                </p:oleObj>
              </mc:Choice>
              <mc:Fallback>
                <p:oleObj name="" r:id="rId7" imgW="412750" imgH="21209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6688" y="857250"/>
                        <a:ext cx="9493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5" name="Object 6"/>
          <p:cNvGraphicFramePr/>
          <p:nvPr/>
        </p:nvGraphicFramePr>
        <p:xfrm>
          <a:off x="1287463" y="2293938"/>
          <a:ext cx="17843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72" name="" r:id="rId9" imgW="2040890" imgH="925830" progId="Equation.3">
                  <p:embed/>
                </p:oleObj>
              </mc:Choice>
              <mc:Fallback>
                <p:oleObj name="" r:id="rId9" imgW="2040890" imgH="92583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2293938"/>
                        <a:ext cx="17843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6" name="Object 7"/>
          <p:cNvGraphicFramePr/>
          <p:nvPr/>
        </p:nvGraphicFramePr>
        <p:xfrm>
          <a:off x="4492625" y="2143125"/>
          <a:ext cx="20193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73" name="" r:id="rId11" imgW="936625" imgH="212090" progId="Equation.3">
                  <p:embed/>
                </p:oleObj>
              </mc:Choice>
              <mc:Fallback>
                <p:oleObj name="" r:id="rId11" imgW="936625" imgH="21209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25" y="2143125"/>
                        <a:ext cx="20193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7" name="Text Box 35"/>
          <p:cNvSpPr txBox="1">
            <a:spLocks noChangeArrowheads="1"/>
          </p:cNvSpPr>
          <p:nvPr/>
        </p:nvSpPr>
        <p:spPr bwMode="auto">
          <a:xfrm>
            <a:off x="3479800" y="2476500"/>
            <a:ext cx="1173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其中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54308" name="Object 8"/>
          <p:cNvGraphicFramePr/>
          <p:nvPr/>
        </p:nvGraphicFramePr>
        <p:xfrm>
          <a:off x="4349750" y="2833688"/>
          <a:ext cx="25082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74" name="" r:id="rId13" imgW="1170940" imgH="212090" progId="Equation.3">
                  <p:embed/>
                </p:oleObj>
              </mc:Choice>
              <mc:Fallback>
                <p:oleObj name="" r:id="rId13" imgW="1170940" imgH="21209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0" y="2833688"/>
                        <a:ext cx="250825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9" name="Object 9"/>
          <p:cNvGraphicFramePr/>
          <p:nvPr/>
        </p:nvGraphicFramePr>
        <p:xfrm>
          <a:off x="1360488" y="3600450"/>
          <a:ext cx="29972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75" name="" r:id="rId15" imgW="1405255" imgH="212090" progId="Equation.3">
                  <p:embed/>
                </p:oleObj>
              </mc:Choice>
              <mc:Fallback>
                <p:oleObj name="" r:id="rId15" imgW="1405255" imgH="21209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3600450"/>
                        <a:ext cx="29972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0" name="Object 10"/>
          <p:cNvGraphicFramePr/>
          <p:nvPr/>
        </p:nvGraphicFramePr>
        <p:xfrm>
          <a:off x="5218113" y="3600450"/>
          <a:ext cx="29972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76" name="" r:id="rId17" imgW="1405255" imgH="212090" progId="Equation.3">
                  <p:embed/>
                </p:oleObj>
              </mc:Choice>
              <mc:Fallback>
                <p:oleObj name="" r:id="rId17" imgW="1405255" imgH="212090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113" y="3600450"/>
                        <a:ext cx="29972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1" name="Object 11"/>
          <p:cNvGraphicFramePr/>
          <p:nvPr/>
        </p:nvGraphicFramePr>
        <p:xfrm>
          <a:off x="1285875" y="4357688"/>
          <a:ext cx="5383213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77" name="" r:id="rId19" imgW="2576195" imgH="457200" progId="Equation.3">
                  <p:embed/>
                </p:oleObj>
              </mc:Choice>
              <mc:Fallback>
                <p:oleObj name="" r:id="rId19" imgW="2576195" imgH="45720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357688"/>
                        <a:ext cx="5383213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2" name="Object 12"/>
          <p:cNvGraphicFramePr/>
          <p:nvPr/>
        </p:nvGraphicFramePr>
        <p:xfrm>
          <a:off x="2071688" y="5572125"/>
          <a:ext cx="3395662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78" name="" r:id="rId21" imgW="1605915" imgH="457200" progId="Equation.3">
                  <p:embed/>
                </p:oleObj>
              </mc:Choice>
              <mc:Fallback>
                <p:oleObj name="" r:id="rId21" imgW="1605915" imgH="45720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5572125"/>
                        <a:ext cx="3395662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0" name="灯片编号占位符 1"/>
          <p:cNvSpPr txBox="1">
            <a:spLocks noChangeArrowheads="1"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40790E1-3ACD-417E-9E93-58F9E2BC8F38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  <a:endParaRPr lang="en-US" altLang="zh-CN" b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  <p:bldP spid="54277" grpId="0"/>
      <p:bldP spid="54278" grpId="0"/>
      <p:bldP spid="54279" grpId="0"/>
      <p:bldP spid="54299" grpId="0"/>
      <p:bldP spid="54300" grpId="0"/>
      <p:bldP spid="5430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338138" y="357188"/>
            <a:ext cx="2376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FF00"/>
                </a:solidFill>
                <a:sym typeface="Wingdings" panose="05000000000000000000" pitchFamily="2" charset="2"/>
              </a:rPr>
              <a:t> </a:t>
            </a: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解题思路</a:t>
            </a:r>
            <a:endParaRPr lang="zh-CN" altLang="en-US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609600" y="803275"/>
            <a:ext cx="79629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8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麦克斯韦速率分布律处理实际问题，</a:t>
            </a: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正确理解和掌握速率分布函数与麦克斯韦速率分布规律的物理意义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是关键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>
              <a:lnSpc>
                <a:spcPts val="3800"/>
              </a:lnSpc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例如：</a:t>
            </a:r>
            <a:endParaRPr lang="zh-CN" altLang="en-US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38246" name="Object 2"/>
          <p:cNvGraphicFramePr/>
          <p:nvPr/>
        </p:nvGraphicFramePr>
        <p:xfrm>
          <a:off x="2403475" y="2000250"/>
          <a:ext cx="20256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12" name="" r:id="rId1" imgW="1929130" imgH="802640" progId="Equation.3">
                  <p:embed/>
                </p:oleObj>
              </mc:Choice>
              <mc:Fallback>
                <p:oleObj name="" r:id="rId1" imgW="1929130" imgH="80264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2000250"/>
                        <a:ext cx="20256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8" name="Text Box 8"/>
          <p:cNvSpPr txBox="1">
            <a:spLocks noChangeArrowheads="1"/>
          </p:cNvSpPr>
          <p:nvPr/>
        </p:nvSpPr>
        <p:spPr bwMode="auto">
          <a:xfrm>
            <a:off x="1071563" y="2955925"/>
            <a:ext cx="73580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表示平衡态下，处在速率间隔</a:t>
            </a:r>
            <a:r>
              <a:rPr lang="en-US" altLang="zh-CN" i="1">
                <a:solidFill>
                  <a:srgbClr val="FFCC66"/>
                </a:solidFill>
              </a:rPr>
              <a:t>v  ~ v </a:t>
            </a:r>
            <a:r>
              <a:rPr lang="en-US" altLang="zh-CN">
                <a:solidFill>
                  <a:srgbClr val="FFCC66"/>
                </a:solidFill>
              </a:rPr>
              <a:t>+d</a:t>
            </a:r>
            <a:r>
              <a:rPr lang="en-US" altLang="zh-CN" i="1">
                <a:solidFill>
                  <a:srgbClr val="FFCC66"/>
                </a:solidFill>
              </a:rPr>
              <a:t>v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内的分子数占总分子数的比率</a:t>
            </a:r>
            <a:endParaRPr lang="zh-CN" altLang="en-US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7415" name="Rectangle 10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38251" name="Object 3"/>
          <p:cNvGraphicFramePr/>
          <p:nvPr/>
        </p:nvGraphicFramePr>
        <p:xfrm>
          <a:off x="2428875" y="3929063"/>
          <a:ext cx="232886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13" name="" r:id="rId3" imgW="2096135" imgH="356870" progId="Equation.3">
                  <p:embed/>
                </p:oleObj>
              </mc:Choice>
              <mc:Fallback>
                <p:oleObj name="" r:id="rId3" imgW="2096135" imgH="35687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3929063"/>
                        <a:ext cx="232886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57" name="Text Box 17"/>
          <p:cNvSpPr txBox="1">
            <a:spLocks noChangeArrowheads="1"/>
          </p:cNvSpPr>
          <p:nvPr/>
        </p:nvSpPr>
        <p:spPr bwMode="auto">
          <a:xfrm>
            <a:off x="1071563" y="4500563"/>
            <a:ext cx="7572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表示平衡态下，处在速率间隔</a:t>
            </a:r>
            <a:r>
              <a:rPr lang="en-US" altLang="zh-CN" i="1">
                <a:solidFill>
                  <a:srgbClr val="FFCC66"/>
                </a:solidFill>
              </a:rPr>
              <a:t>v  ~ v </a:t>
            </a:r>
            <a:r>
              <a:rPr lang="en-US" altLang="zh-CN">
                <a:solidFill>
                  <a:srgbClr val="FFCC66"/>
                </a:solidFill>
              </a:rPr>
              <a:t>+d</a:t>
            </a:r>
            <a:r>
              <a:rPr lang="en-US" altLang="zh-CN" i="1">
                <a:solidFill>
                  <a:srgbClr val="FFCC66"/>
                </a:solidFill>
              </a:rPr>
              <a:t>v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内的分子数</a:t>
            </a:r>
            <a:endParaRPr lang="zh-CN" altLang="en-US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7419" name="Rectangle 20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38259" name="Object 4"/>
          <p:cNvGraphicFramePr/>
          <p:nvPr/>
        </p:nvGraphicFramePr>
        <p:xfrm>
          <a:off x="2357438" y="5072063"/>
          <a:ext cx="3073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14" name="" r:id="rId5" imgW="1483360" imgH="368300" progId="Equation.3">
                  <p:embed/>
                </p:oleObj>
              </mc:Choice>
              <mc:Fallback>
                <p:oleObj name="" r:id="rId5" imgW="1483360" imgH="3683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5072063"/>
                        <a:ext cx="30734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61" name="Text Box 21"/>
          <p:cNvSpPr txBox="1">
            <a:spLocks noChangeArrowheads="1"/>
          </p:cNvSpPr>
          <p:nvPr/>
        </p:nvSpPr>
        <p:spPr bwMode="auto">
          <a:xfrm>
            <a:off x="1143000" y="5967413"/>
            <a:ext cx="7572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表示平衡态下，处在速率间隔</a:t>
            </a:r>
            <a:r>
              <a:rPr lang="en-US" altLang="zh-CN" i="1">
                <a:solidFill>
                  <a:srgbClr val="FFCC66"/>
                </a:solidFill>
              </a:rPr>
              <a:t>v</a:t>
            </a:r>
            <a:r>
              <a:rPr lang="en-US" altLang="zh-CN" baseline="-25000">
                <a:solidFill>
                  <a:srgbClr val="FFCC66"/>
                </a:solidFill>
              </a:rPr>
              <a:t>1 </a:t>
            </a:r>
            <a:r>
              <a:rPr lang="en-US" altLang="zh-CN" i="1">
                <a:solidFill>
                  <a:srgbClr val="FFCC66"/>
                </a:solidFill>
              </a:rPr>
              <a:t>~ v</a:t>
            </a:r>
            <a:r>
              <a:rPr lang="en-US" altLang="zh-CN" baseline="-25000">
                <a:solidFill>
                  <a:srgbClr val="FFCC66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内的分子数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   </a:t>
            </a:r>
            <a:endParaRPr lang="en-US" altLang="zh-CN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7422" name="灯片编号占位符 1"/>
          <p:cNvSpPr txBox="1">
            <a:spLocks noChangeArrowheads="1"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15917A-87C6-40DB-970F-DC8079E6BDC2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  <a:endParaRPr lang="en-US" altLang="zh-CN" b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/>
      <p:bldP spid="138245" grpId="0"/>
      <p:bldP spid="138248" grpId="0"/>
      <p:bldP spid="138257" grpId="0"/>
      <p:bldP spid="1382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539750" y="476250"/>
            <a:ext cx="367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CC00"/>
                </a:solidFill>
                <a:ea typeface="楷体_GB2312" pitchFamily="49" charset="-122"/>
              </a:rPr>
              <a:t>典型的问题有以下几类：</a:t>
            </a:r>
            <a:endParaRPr lang="zh-CN" altLang="en-US">
              <a:solidFill>
                <a:srgbClr val="FFCC00"/>
              </a:solidFill>
              <a:ea typeface="楷体_GB2312" pitchFamily="49" charset="-122"/>
            </a:endParaRPr>
          </a:p>
        </p:txBody>
      </p:sp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611188" y="1000125"/>
            <a:ext cx="8064500" cy="8302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300355" indent="-300355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1. 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根据麦克斯韦分布律求在某速率区间内的分子数，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速率区间很小时，可近似地用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sp>
        <p:nvSpPr>
          <p:cNvPr id="18436" name="Rectangle 7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39273" name="Object 2"/>
          <p:cNvGraphicFramePr/>
          <p:nvPr/>
        </p:nvGraphicFramePr>
        <p:xfrm>
          <a:off x="2286000" y="1857375"/>
          <a:ext cx="436721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36" name="" r:id="rId1" imgW="2274570" imgH="501650" progId="Equation.3">
                  <p:embed/>
                </p:oleObj>
              </mc:Choice>
              <mc:Fallback>
                <p:oleObj name="" r:id="rId1" imgW="2274570" imgH="50165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857375"/>
                        <a:ext cx="4367213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5" name="Text Box 11"/>
          <p:cNvSpPr txBox="1">
            <a:spLocks noChangeArrowheads="1"/>
          </p:cNvSpPr>
          <p:nvPr/>
        </p:nvSpPr>
        <p:spPr bwMode="auto">
          <a:xfrm>
            <a:off x="652463" y="3000375"/>
            <a:ext cx="79914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9725" indent="-339725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2.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已知速率分布函数，求与速率有关的</a:t>
            </a:r>
            <a:r>
              <a:rPr lang="zh-CN" altLang="en-US" i="1">
                <a:solidFill>
                  <a:srgbClr val="FFFF00"/>
                </a:solidFill>
                <a:ea typeface="楷体_GB2312" pitchFamily="49" charset="-122"/>
              </a:rPr>
              <a:t>任意物理量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的统计平均值</a:t>
            </a:r>
            <a:endParaRPr lang="zh-CN" altLang="en-US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43000" y="3857625"/>
            <a:ext cx="7715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① </a:t>
            </a:r>
            <a:r>
              <a:rPr lang="en-US" altLang="zh-CN">
                <a:solidFill>
                  <a:schemeClr val="bg1"/>
                </a:solidFill>
              </a:rPr>
              <a:t>if:</a:t>
            </a:r>
            <a:r>
              <a:rPr lang="zh-CN" altLang="en-US">
                <a:solidFill>
                  <a:schemeClr val="bg1"/>
                </a:solidFill>
              </a:rPr>
              <a:t> 整个速率范围，即</a:t>
            </a:r>
            <a:r>
              <a:rPr lang="zh-CN" altLang="en-US">
                <a:solidFill>
                  <a:srgbClr val="FF0000"/>
                </a:solidFill>
              </a:rPr>
              <a:t>全体分子</a:t>
            </a:r>
            <a:r>
              <a:rPr lang="zh-CN" altLang="en-US">
                <a:solidFill>
                  <a:schemeClr val="bg1"/>
                </a:solidFill>
              </a:rPr>
              <a:t>的平均值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43000" y="5072063"/>
            <a:ext cx="7286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② </a:t>
            </a:r>
            <a:r>
              <a:rPr lang="en-US" altLang="zh-CN">
                <a:solidFill>
                  <a:schemeClr val="bg1"/>
                </a:solidFill>
              </a:rPr>
              <a:t>if: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 sz="2800" b="0" i="1">
                <a:solidFill>
                  <a:srgbClr val="FF0000"/>
                </a:solidFill>
                <a:latin typeface="Bookman Old Style" panose="02050604050505020204" pitchFamily="18" charset="0"/>
              </a:rPr>
              <a:t>v</a:t>
            </a:r>
            <a:r>
              <a:rPr lang="en-US" altLang="zh-CN" b="0" baseline="-25000">
                <a:solidFill>
                  <a:srgbClr val="FF0000"/>
                </a:solidFill>
              </a:rPr>
              <a:t>1</a:t>
            </a:r>
            <a:r>
              <a:rPr lang="en-US" altLang="zh-CN" b="0">
                <a:solidFill>
                  <a:srgbClr val="FF0000"/>
                </a:solidFill>
              </a:rPr>
              <a:t> ~</a:t>
            </a:r>
            <a:r>
              <a:rPr lang="en-US" altLang="zh-CN" sz="2800" b="0" i="1">
                <a:solidFill>
                  <a:srgbClr val="FF0000"/>
                </a:solidFill>
                <a:latin typeface="Bookman Old Style" panose="02050604050505020204" pitchFamily="18" charset="0"/>
              </a:rPr>
              <a:t>v</a:t>
            </a:r>
            <a:r>
              <a:rPr lang="en-US" altLang="zh-CN" b="0" baseline="-25000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速率范围，即</a:t>
            </a:r>
            <a:r>
              <a:rPr lang="zh-CN" altLang="en-US">
                <a:solidFill>
                  <a:srgbClr val="FF0000"/>
                </a:solidFill>
              </a:rPr>
              <a:t>部分分子</a:t>
            </a:r>
            <a:r>
              <a:rPr lang="zh-CN" altLang="en-US">
                <a:solidFill>
                  <a:schemeClr val="bg1"/>
                </a:solidFill>
              </a:rPr>
              <a:t>的平均值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0" name="Object 5"/>
          <p:cNvGraphicFramePr/>
          <p:nvPr/>
        </p:nvGraphicFramePr>
        <p:xfrm>
          <a:off x="2667000" y="4286250"/>
          <a:ext cx="347662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37" name="" r:id="rId3" imgW="1661795" imgH="345440" progId="Equation.3">
                  <p:embed/>
                </p:oleObj>
              </mc:Choice>
              <mc:Fallback>
                <p:oleObj name="" r:id="rId3" imgW="1661795" imgH="34544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286250"/>
                        <a:ext cx="347662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/>
          <p:nvPr/>
        </p:nvGraphicFramePr>
        <p:xfrm>
          <a:off x="2638425" y="5572125"/>
          <a:ext cx="324326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38" name="" r:id="rId5" imgW="1304925" imgH="368300" progId="Equation.3">
                  <p:embed/>
                </p:oleObj>
              </mc:Choice>
              <mc:Fallback>
                <p:oleObj name="" r:id="rId5" imgW="1304925" imgH="3683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5572125"/>
                        <a:ext cx="3243263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灯片编号占位符 1"/>
          <p:cNvSpPr txBox="1">
            <a:spLocks noChangeArrowheads="1"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59F9891-4489-4596-A043-073ADABDD2F5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  <a:endParaRPr lang="en-US" altLang="zh-CN" b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8" grpId="0"/>
      <p:bldP spid="139269" grpId="0"/>
      <p:bldP spid="139275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739775" y="260350"/>
            <a:ext cx="7935913" cy="33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金属导体中的电子，在金属内部作无规则运动，与容器中的气体分子很类似。设金属中共有</a:t>
            </a:r>
            <a:r>
              <a:rPr lang="en-US" altLang="zh-CN" i="1">
                <a:solidFill>
                  <a:srgbClr val="66FFFF"/>
                </a:solidFill>
              </a:rPr>
              <a:t>N </a:t>
            </a:r>
            <a:r>
              <a:rPr lang="zh-CN" altLang="en-US">
                <a:solidFill>
                  <a:schemeClr val="bg1"/>
                </a:solidFill>
              </a:rPr>
              <a:t>个电子，其中电子的最大速率为</a:t>
            </a:r>
            <a:r>
              <a:rPr lang="en-US" altLang="zh-CN" sz="2800" b="0" i="1">
                <a:solidFill>
                  <a:srgbClr val="00FFFF"/>
                </a:solidFill>
                <a:latin typeface="Bookman Old Style" panose="02050604050505020204" pitchFamily="18" charset="0"/>
              </a:rPr>
              <a:t>v</a:t>
            </a:r>
            <a:r>
              <a:rPr lang="en-US" altLang="zh-CN" b="0" baseline="-25000">
                <a:solidFill>
                  <a:srgbClr val="00FFFF"/>
                </a:solidFill>
              </a:rPr>
              <a:t>m</a:t>
            </a:r>
            <a:r>
              <a:rPr lang="zh-CN" altLang="en-US">
                <a:solidFill>
                  <a:schemeClr val="bg1"/>
                </a:solidFill>
              </a:rPr>
              <a:t>，设电子速率在</a:t>
            </a:r>
            <a:r>
              <a:rPr lang="en-US" altLang="zh-CN" sz="2800" b="0" i="1">
                <a:solidFill>
                  <a:srgbClr val="00FFFF"/>
                </a:solidFill>
                <a:latin typeface="Bookman Old Style" panose="02050604050505020204" pitchFamily="18" charset="0"/>
              </a:rPr>
              <a:t>v~v</a:t>
            </a:r>
            <a:r>
              <a:rPr lang="en-US" altLang="zh-CN" sz="2800" b="0">
                <a:solidFill>
                  <a:srgbClr val="00FFFF"/>
                </a:solidFill>
                <a:latin typeface="Bookman Old Style" panose="02050604050505020204" pitchFamily="18" charset="0"/>
              </a:rPr>
              <a:t>+</a:t>
            </a:r>
            <a:r>
              <a:rPr lang="en-US" altLang="zh-CN" sz="2800" b="0">
                <a:solidFill>
                  <a:srgbClr val="00FFFF"/>
                </a:solidFill>
              </a:rPr>
              <a:t>d</a:t>
            </a:r>
            <a:r>
              <a:rPr lang="en-US" altLang="zh-CN" sz="2800" b="0" i="1">
                <a:solidFill>
                  <a:srgbClr val="00FFFF"/>
                </a:solidFill>
                <a:latin typeface="Bookman Old Style" panose="02050604050505020204" pitchFamily="18" charset="0"/>
              </a:rPr>
              <a:t>v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之间的几率为</a:t>
            </a:r>
            <a:endParaRPr lang="zh-CN" altLang="en-US">
              <a:solidFill>
                <a:schemeClr val="bg1"/>
              </a:solidFill>
            </a:endParaRPr>
          </a:p>
          <a:p>
            <a:pPr eaLnBrk="1" hangingPunct="1">
              <a:lnSpc>
                <a:spcPct val="125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 eaLnBrk="1" hangingPunct="1">
              <a:lnSpc>
                <a:spcPct val="125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 eaLnBrk="1" hangingPunct="1">
              <a:lnSpc>
                <a:spcPct val="125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式中</a:t>
            </a:r>
            <a:r>
              <a:rPr lang="en-US" altLang="zh-CN" i="1">
                <a:solidFill>
                  <a:srgbClr val="66FFFF"/>
                </a:solidFill>
              </a:rPr>
              <a:t>A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为常数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43011" name="Object 2"/>
          <p:cNvGraphicFramePr/>
          <p:nvPr/>
        </p:nvGraphicFramePr>
        <p:xfrm>
          <a:off x="3384550" y="1933575"/>
          <a:ext cx="10255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10" name="" r:id="rId1" imgW="1170940" imgH="412750" progId="Equation.3">
                  <p:embed/>
                </p:oleObj>
              </mc:Choice>
              <mc:Fallback>
                <p:oleObj name="" r:id="rId1" imgW="1170940" imgH="41275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1933575"/>
                        <a:ext cx="10255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3"/>
          <p:cNvGraphicFramePr/>
          <p:nvPr/>
        </p:nvGraphicFramePr>
        <p:xfrm>
          <a:off x="2192338" y="2187575"/>
          <a:ext cx="7778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11" name="" r:id="rId3" imgW="880745" imgH="925830" progId="Equation.3">
                  <p:embed/>
                </p:oleObj>
              </mc:Choice>
              <mc:Fallback>
                <p:oleObj name="" r:id="rId3" imgW="880745" imgH="92583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338" y="2187575"/>
                        <a:ext cx="77787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4"/>
          <p:cNvGraphicFramePr/>
          <p:nvPr/>
        </p:nvGraphicFramePr>
        <p:xfrm>
          <a:off x="5318125" y="1990725"/>
          <a:ext cx="14684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12" name="" r:id="rId5" imgW="1694815" imgH="457200" progId="Equation.3">
                  <p:embed/>
                </p:oleObj>
              </mc:Choice>
              <mc:Fallback>
                <p:oleObj name="" r:id="rId5" imgW="1694815" imgH="4572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25" y="1990725"/>
                        <a:ext cx="14684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5"/>
          <p:cNvGraphicFramePr/>
          <p:nvPr/>
        </p:nvGraphicFramePr>
        <p:xfrm>
          <a:off x="5400675" y="2782888"/>
          <a:ext cx="9540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13" name="" r:id="rId7" imgW="1081405" imgH="457200" progId="Equation.3">
                  <p:embed/>
                </p:oleObj>
              </mc:Choice>
              <mc:Fallback>
                <p:oleObj name="" r:id="rId7" imgW="1081405" imgH="4572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2782888"/>
                        <a:ext cx="9540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AutoShape 7"/>
          <p:cNvSpPr/>
          <p:nvPr/>
        </p:nvSpPr>
        <p:spPr bwMode="auto">
          <a:xfrm>
            <a:off x="4191000" y="1728788"/>
            <a:ext cx="228600" cy="1066800"/>
          </a:xfrm>
          <a:prstGeom prst="leftBrace">
            <a:avLst>
              <a:gd name="adj1" fmla="val 38867"/>
              <a:gd name="adj2" fmla="val 5208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43016" name="Object 6"/>
          <p:cNvGraphicFramePr/>
          <p:nvPr/>
        </p:nvGraphicFramePr>
        <p:xfrm>
          <a:off x="3535363" y="2797175"/>
          <a:ext cx="2016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14" name="" r:id="rId9" imgW="189865" imgH="323215" progId="Equation.3">
                  <p:embed/>
                </p:oleObj>
              </mc:Choice>
              <mc:Fallback>
                <p:oleObj name="" r:id="rId9" imgW="189865" imgH="323215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363" y="2797175"/>
                        <a:ext cx="201612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7" name="AutoShape 9"/>
          <p:cNvSpPr/>
          <p:nvPr/>
        </p:nvSpPr>
        <p:spPr bwMode="auto">
          <a:xfrm>
            <a:off x="3105150" y="2163763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14313" y="4445000"/>
            <a:ext cx="80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解：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250825" y="33337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例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214313" y="3786188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求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719138" y="3786188"/>
            <a:ext cx="5184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该电子气的平均速率</a:t>
            </a:r>
            <a:r>
              <a:rPr lang="en-US" altLang="zh-CN">
                <a:solidFill>
                  <a:schemeClr val="bg1"/>
                </a:solidFill>
              </a:rPr>
              <a:t>?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43022" name="Object 7"/>
          <p:cNvGraphicFramePr/>
          <p:nvPr/>
        </p:nvGraphicFramePr>
        <p:xfrm>
          <a:off x="1317625" y="5214938"/>
          <a:ext cx="2214563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15" name="" r:id="rId11" imgW="1070610" imgH="345440" progId="Equation.3">
                  <p:embed/>
                </p:oleObj>
              </mc:Choice>
              <mc:Fallback>
                <p:oleObj name="" r:id="rId11" imgW="1070610" imgH="34544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5214938"/>
                        <a:ext cx="2214563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3" name="Object 8"/>
          <p:cNvGraphicFramePr/>
          <p:nvPr/>
        </p:nvGraphicFramePr>
        <p:xfrm>
          <a:off x="3603625" y="5214938"/>
          <a:ext cx="17653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16" name="" r:id="rId13" imgW="2007235" imgH="758190" progId="Equation.3">
                  <p:embed/>
                </p:oleObj>
              </mc:Choice>
              <mc:Fallback>
                <p:oleObj name="" r:id="rId13" imgW="2007235" imgH="75819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25" y="5214938"/>
                        <a:ext cx="17653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4" name="Object 9"/>
          <p:cNvGraphicFramePr/>
          <p:nvPr/>
        </p:nvGraphicFramePr>
        <p:xfrm>
          <a:off x="5461000" y="5143500"/>
          <a:ext cx="9683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17" name="" r:id="rId15" imgW="1081405" imgH="925830" progId="Equation.3">
                  <p:embed/>
                </p:oleObj>
              </mc:Choice>
              <mc:Fallback>
                <p:oleObj name="" r:id="rId15" imgW="1081405" imgH="92583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5143500"/>
                        <a:ext cx="96837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755650" y="4429125"/>
            <a:ext cx="5959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因为仅在</a:t>
            </a:r>
            <a:r>
              <a:rPr lang="en-US" altLang="zh-CN">
                <a:solidFill>
                  <a:srgbClr val="FFFF00"/>
                </a:solidFill>
              </a:rPr>
              <a:t>(</a:t>
            </a:r>
            <a:r>
              <a:rPr lang="en-US" altLang="zh-CN" b="0">
                <a:solidFill>
                  <a:srgbClr val="FFFF00"/>
                </a:solidFill>
              </a:rPr>
              <a:t>0</a:t>
            </a:r>
            <a:r>
              <a:rPr lang="zh-CN" altLang="en-US" b="0">
                <a:solidFill>
                  <a:srgbClr val="FFFF00"/>
                </a:solidFill>
              </a:rPr>
              <a:t>，</a:t>
            </a:r>
            <a:r>
              <a:rPr lang="en-US" altLang="zh-CN" sz="2800" b="0" i="1">
                <a:solidFill>
                  <a:srgbClr val="FFFF00"/>
                </a:solidFill>
                <a:latin typeface="Bookman Old Style" panose="02050604050505020204" pitchFamily="18" charset="0"/>
              </a:rPr>
              <a:t>v</a:t>
            </a:r>
            <a:r>
              <a:rPr lang="en-US" altLang="zh-CN" b="0" baseline="-25000">
                <a:solidFill>
                  <a:srgbClr val="FFFF00"/>
                </a:solidFill>
              </a:rPr>
              <a:t>m</a:t>
            </a:r>
            <a:r>
              <a:rPr lang="en-US" altLang="zh-CN" b="0">
                <a:solidFill>
                  <a:srgbClr val="FFFF00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区间分布有电子</a:t>
            </a:r>
            <a:endParaRPr lang="zh-CN" altLang="en-US" sz="2800" i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474" name="灯片编号占位符 1"/>
          <p:cNvSpPr txBox="1">
            <a:spLocks noChangeArrowheads="1"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2AFE3C-2913-46C7-A2D7-8082CB791FEF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  <a:endParaRPr lang="en-US" altLang="zh-CN" b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7" grpId="0" animBg="1"/>
      <p:bldP spid="43018" grpId="0"/>
      <p:bldP spid="43019" grpId="0"/>
      <p:bldP spid="43020" grpId="0"/>
      <p:bldP spid="43021" grpId="0"/>
      <p:bldP spid="430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507" name="Rectangle 1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508" name="Rectangle 2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0846" name="Rectangle 14"/>
          <p:cNvSpPr>
            <a:spLocks noChangeArrowheads="1"/>
          </p:cNvSpPr>
          <p:nvPr/>
        </p:nvSpPr>
        <p:spPr bwMode="auto">
          <a:xfrm>
            <a:off x="142875" y="442913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例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20845" name="Text Box 13"/>
          <p:cNvSpPr txBox="1">
            <a:spLocks noChangeArrowheads="1"/>
          </p:cNvSpPr>
          <p:nvPr/>
        </p:nvSpPr>
        <p:spPr bwMode="auto">
          <a:xfrm>
            <a:off x="560388" y="404813"/>
            <a:ext cx="8281987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在温度为</a:t>
            </a:r>
            <a:r>
              <a:rPr lang="en-US" altLang="zh-CN">
                <a:solidFill>
                  <a:srgbClr val="FFCC66"/>
                </a:solidFill>
              </a:rPr>
              <a:t>300K</a:t>
            </a:r>
            <a:r>
              <a:rPr lang="zh-CN" altLang="en-US">
                <a:solidFill>
                  <a:schemeClr val="bg1"/>
                </a:solidFill>
              </a:rPr>
              <a:t>时，空气中速率在 </a:t>
            </a:r>
            <a:r>
              <a:rPr lang="en-US" altLang="zh-CN">
                <a:solidFill>
                  <a:schemeClr val="bg1"/>
                </a:solidFill>
              </a:rPr>
              <a:t>(1) </a:t>
            </a:r>
            <a:r>
              <a:rPr lang="en-US" altLang="zh-CN" i="1">
                <a:solidFill>
                  <a:srgbClr val="FFCC66"/>
                </a:solidFill>
                <a:latin typeface="Bookman Old Style" panose="02050604050505020204" pitchFamily="18" charset="0"/>
              </a:rPr>
              <a:t>v</a:t>
            </a:r>
            <a:r>
              <a:rPr lang="en-US" altLang="zh-CN" baseline="-25000">
                <a:solidFill>
                  <a:srgbClr val="FFCC66"/>
                </a:solidFill>
              </a:rPr>
              <a:t>p</a:t>
            </a:r>
            <a:r>
              <a:rPr lang="zh-CN" altLang="en-US">
                <a:solidFill>
                  <a:schemeClr val="bg1"/>
                </a:solidFill>
              </a:rPr>
              <a:t>附近；</a:t>
            </a:r>
            <a:r>
              <a:rPr lang="en-US" altLang="zh-CN">
                <a:solidFill>
                  <a:schemeClr val="bg1"/>
                </a:solidFill>
              </a:rPr>
              <a:t>(2) </a:t>
            </a:r>
            <a:r>
              <a:rPr lang="en-US" altLang="zh-CN">
                <a:solidFill>
                  <a:srgbClr val="FFCC66"/>
                </a:solidFill>
              </a:rPr>
              <a:t>10</a:t>
            </a:r>
            <a:r>
              <a:rPr lang="en-US" altLang="zh-CN" i="1">
                <a:solidFill>
                  <a:srgbClr val="FFCC66"/>
                </a:solidFill>
                <a:latin typeface="Bookman Old Style" panose="02050604050505020204" pitchFamily="18" charset="0"/>
              </a:rPr>
              <a:t>v</a:t>
            </a:r>
            <a:r>
              <a:rPr lang="en-US" altLang="zh-CN" baseline="-25000">
                <a:solidFill>
                  <a:srgbClr val="FFCC66"/>
                </a:solidFill>
              </a:rPr>
              <a:t>p</a:t>
            </a:r>
            <a:r>
              <a:rPr lang="zh-CN" altLang="en-US">
                <a:solidFill>
                  <a:schemeClr val="bg1"/>
                </a:solidFill>
              </a:rPr>
              <a:t>附近，速率区间</a:t>
            </a:r>
            <a:r>
              <a:rPr lang="el-GR" altLang="zh-CN">
                <a:solidFill>
                  <a:srgbClr val="FFCC66"/>
                </a:solidFill>
              </a:rPr>
              <a:t>Δ</a:t>
            </a:r>
            <a:r>
              <a:rPr lang="en-US" altLang="zh-CN" i="1">
                <a:solidFill>
                  <a:srgbClr val="FFCC66"/>
                </a:solidFill>
              </a:rPr>
              <a:t>v</a:t>
            </a:r>
            <a:r>
              <a:rPr lang="zh-CN" altLang="en-US">
                <a:solidFill>
                  <a:srgbClr val="FFCC66"/>
                </a:solidFill>
              </a:rPr>
              <a:t>＝</a:t>
            </a:r>
            <a:r>
              <a:rPr lang="en-US" altLang="zh-CN">
                <a:solidFill>
                  <a:srgbClr val="FFCC66"/>
                </a:solidFill>
              </a:rPr>
              <a:t>1m/s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内的分子数占分子总数的比率是多少？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0854" name="Rectangle 22"/>
          <p:cNvSpPr>
            <a:spLocks noChangeArrowheads="1"/>
          </p:cNvSpPr>
          <p:nvPr/>
        </p:nvSpPr>
        <p:spPr bwMode="auto">
          <a:xfrm>
            <a:off x="642938" y="2071688"/>
            <a:ext cx="3929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麦克斯韦速率分布为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0855" name="Rectangle 23"/>
          <p:cNvSpPr>
            <a:spLocks noChangeArrowheads="1"/>
          </p:cNvSpPr>
          <p:nvPr/>
        </p:nvSpPr>
        <p:spPr bwMode="auto">
          <a:xfrm>
            <a:off x="142875" y="1471613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解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21513" name="Rectangle 25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0858" name="Text Box 26"/>
          <p:cNvSpPr txBox="1">
            <a:spLocks noChangeArrowheads="1"/>
          </p:cNvSpPr>
          <p:nvPr/>
        </p:nvSpPr>
        <p:spPr bwMode="auto">
          <a:xfrm>
            <a:off x="642938" y="4143375"/>
            <a:ext cx="3744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式中</a:t>
            </a:r>
            <a:r>
              <a:rPr lang="en-US" altLang="zh-CN" i="1">
                <a:solidFill>
                  <a:srgbClr val="FFFF00"/>
                </a:solidFill>
              </a:rPr>
              <a:t>v</a:t>
            </a:r>
            <a:r>
              <a:rPr lang="en-US" altLang="zh-CN" baseline="-25000">
                <a:solidFill>
                  <a:srgbClr val="FFFF00"/>
                </a:solidFill>
              </a:rPr>
              <a:t>p</a:t>
            </a:r>
            <a:r>
              <a:rPr lang="en-US" altLang="zh-CN" baseline="-25000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为最概然速率 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515" name="Rectangle 31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20862" name="Object 2"/>
          <p:cNvGraphicFramePr/>
          <p:nvPr/>
        </p:nvGraphicFramePr>
        <p:xfrm>
          <a:off x="3786188" y="3929063"/>
          <a:ext cx="14287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94" name="" r:id="rId1" imgW="814070" imgH="501650" progId="Equation.3">
                  <p:embed/>
                </p:oleObj>
              </mc:Choice>
              <mc:Fallback>
                <p:oleObj name="" r:id="rId1" imgW="814070" imgH="50165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3929063"/>
                        <a:ext cx="142875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7" name="Rectangle 37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0867" name="Text Box 35"/>
          <p:cNvSpPr txBox="1">
            <a:spLocks noChangeArrowheads="1"/>
          </p:cNvSpPr>
          <p:nvPr/>
        </p:nvSpPr>
        <p:spPr bwMode="auto">
          <a:xfrm>
            <a:off x="611188" y="4916488"/>
            <a:ext cx="561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当</a:t>
            </a:r>
            <a:r>
              <a:rPr lang="en-US" altLang="zh-CN" i="1">
                <a:solidFill>
                  <a:srgbClr val="FFCC66"/>
                </a:solidFill>
              </a:rPr>
              <a:t>T</a:t>
            </a:r>
            <a:r>
              <a:rPr lang="en-US" altLang="zh-CN">
                <a:solidFill>
                  <a:srgbClr val="FFCC66"/>
                </a:solidFill>
              </a:rPr>
              <a:t>=300K</a:t>
            </a:r>
            <a:r>
              <a:rPr lang="zh-CN" altLang="en-US">
                <a:solidFill>
                  <a:schemeClr val="bg1"/>
                </a:solidFill>
              </a:rPr>
              <a:t>时，空气分子的最概然速率为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519" name="Rectangle 39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520" name="Rectangle 43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20877" name="Object 4"/>
          <p:cNvGraphicFramePr/>
          <p:nvPr/>
        </p:nvGraphicFramePr>
        <p:xfrm>
          <a:off x="1214438" y="2643188"/>
          <a:ext cx="657383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95" name="" r:id="rId3" imgW="3623945" imgH="591185" progId="Equation.3">
                  <p:embed/>
                </p:oleObj>
              </mc:Choice>
              <mc:Fallback>
                <p:oleObj name="" r:id="rId3" imgW="3623945" imgH="591185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643188"/>
                        <a:ext cx="6573837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690563" y="1500188"/>
            <a:ext cx="45243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速率区间较小，可近似表示为</a:t>
            </a:r>
            <a:endParaRPr lang="zh-CN" alt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20" name="Object 19"/>
          <p:cNvGraphicFramePr/>
          <p:nvPr/>
        </p:nvGraphicFramePr>
        <p:xfrm>
          <a:off x="5214938" y="1357313"/>
          <a:ext cx="1765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96" name="" r:id="rId5" imgW="2018665" imgH="802640" progId="Equation.3">
                  <p:embed/>
                </p:oleObj>
              </mc:Choice>
              <mc:Fallback>
                <p:oleObj name="" r:id="rId5" imgW="2018665" imgH="802640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1357313"/>
                        <a:ext cx="1765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1"/>
          <p:cNvGraphicFramePr/>
          <p:nvPr/>
        </p:nvGraphicFramePr>
        <p:xfrm>
          <a:off x="1357313" y="5565775"/>
          <a:ext cx="593725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97" name="" r:id="rId7" imgW="3535045" imgH="523875" progId="Equation.3">
                  <p:embed/>
                </p:oleObj>
              </mc:Choice>
              <mc:Fallback>
                <p:oleObj name="" r:id="rId7" imgW="3535045" imgH="523875" progId="Equation.3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5565775"/>
                        <a:ext cx="593725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5" name="灯片编号占位符 1"/>
          <p:cNvSpPr txBox="1">
            <a:spLocks noChangeArrowheads="1"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FA6D656-7C5B-4122-AE29-B5D88EC8C890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  <a:endParaRPr lang="en-US" altLang="zh-CN" b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0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0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6" grpId="0"/>
      <p:bldP spid="120845" grpId="0"/>
      <p:bldP spid="120854" grpId="0"/>
      <p:bldP spid="120855" grpId="0"/>
      <p:bldP spid="120858" grpId="0"/>
      <p:bldP spid="120867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531" name="Rectangle 8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488950" y="249238"/>
            <a:ext cx="8154988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580" indent="-44958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2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(1) </a:t>
            </a:r>
            <a:r>
              <a:rPr lang="zh-CN" altLang="en-US">
                <a:solidFill>
                  <a:schemeClr val="bg1"/>
                </a:solidFill>
              </a:rPr>
              <a:t>在</a:t>
            </a:r>
            <a:r>
              <a:rPr lang="en-US" altLang="zh-CN" i="1">
                <a:solidFill>
                  <a:srgbClr val="FFFF00"/>
                </a:solidFill>
              </a:rPr>
              <a:t>v=</a:t>
            </a:r>
            <a:r>
              <a:rPr lang="en-US" altLang="zh-CN" baseline="-25000">
                <a:solidFill>
                  <a:srgbClr val="FFFF00"/>
                </a:solidFill>
              </a:rPr>
              <a:t> </a:t>
            </a:r>
            <a:r>
              <a:rPr lang="en-US" altLang="zh-CN" i="1">
                <a:solidFill>
                  <a:srgbClr val="FFFF00"/>
                </a:solidFill>
              </a:rPr>
              <a:t>v</a:t>
            </a:r>
            <a:r>
              <a:rPr lang="en-US" altLang="zh-CN" baseline="-25000">
                <a:solidFill>
                  <a:srgbClr val="FFFF00"/>
                </a:solidFill>
              </a:rPr>
              <a:t>p</a:t>
            </a:r>
            <a:r>
              <a:rPr lang="zh-CN" altLang="en-US">
                <a:solidFill>
                  <a:schemeClr val="bg1"/>
                </a:solidFill>
              </a:rPr>
              <a:t>附近，</a:t>
            </a:r>
            <a:r>
              <a:rPr lang="el-GR" altLang="zh-CN">
                <a:solidFill>
                  <a:srgbClr val="FFFF00"/>
                </a:solidFill>
              </a:rPr>
              <a:t>Δ</a:t>
            </a:r>
            <a:r>
              <a:rPr lang="en-US" altLang="zh-CN" i="1">
                <a:solidFill>
                  <a:srgbClr val="FFFF00"/>
                </a:solidFill>
              </a:rPr>
              <a:t>v</a:t>
            </a:r>
            <a:r>
              <a:rPr lang="zh-CN" altLang="en-US">
                <a:solidFill>
                  <a:srgbClr val="FFFF00"/>
                </a:solidFill>
              </a:rPr>
              <a:t>＝</a:t>
            </a:r>
            <a:r>
              <a:rPr lang="en-US" altLang="zh-CN">
                <a:solidFill>
                  <a:srgbClr val="FFFF00"/>
                </a:solidFill>
              </a:rPr>
              <a:t>1m/s</a:t>
            </a:r>
            <a:r>
              <a:rPr lang="zh-CN" altLang="en-US">
                <a:solidFill>
                  <a:schemeClr val="bg1"/>
                </a:solidFill>
              </a:rPr>
              <a:t>内单位速率区间的分子数占分子总数的比率为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533" name="Rectangle 10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21865" name="Object 2"/>
          <p:cNvGraphicFramePr/>
          <p:nvPr/>
        </p:nvGraphicFramePr>
        <p:xfrm>
          <a:off x="1890713" y="1214438"/>
          <a:ext cx="465137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98" name="" r:id="rId1" imgW="6769100" imgH="1684020" progId="Equation.DSMT4">
                  <p:embed/>
                </p:oleObj>
              </mc:Choice>
              <mc:Fallback>
                <p:oleObj name="" r:id="rId1" imgW="6769100" imgH="1684020" progId="Equation.DSMT4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1214438"/>
                        <a:ext cx="4651375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1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1867" name="Text Box 11"/>
          <p:cNvSpPr txBox="1">
            <a:spLocks noChangeArrowheads="1"/>
          </p:cNvSpPr>
          <p:nvPr/>
        </p:nvSpPr>
        <p:spPr bwMode="auto">
          <a:xfrm>
            <a:off x="539750" y="2500313"/>
            <a:ext cx="80327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7505" indent="-357505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2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(2) </a:t>
            </a:r>
            <a:r>
              <a:rPr lang="zh-CN" altLang="en-US">
                <a:solidFill>
                  <a:schemeClr val="bg1"/>
                </a:solidFill>
              </a:rPr>
              <a:t>在</a:t>
            </a:r>
            <a:r>
              <a:rPr lang="en-US" altLang="zh-CN" i="1">
                <a:solidFill>
                  <a:srgbClr val="FFFF00"/>
                </a:solidFill>
              </a:rPr>
              <a:t>v=</a:t>
            </a:r>
            <a:r>
              <a:rPr lang="en-US" altLang="zh-CN">
                <a:solidFill>
                  <a:srgbClr val="FFFF00"/>
                </a:solidFill>
              </a:rPr>
              <a:t> 10</a:t>
            </a:r>
            <a:r>
              <a:rPr lang="en-US" altLang="zh-CN" i="1">
                <a:solidFill>
                  <a:srgbClr val="FFFF00"/>
                </a:solidFill>
              </a:rPr>
              <a:t>v</a:t>
            </a:r>
            <a:r>
              <a:rPr lang="en-US" altLang="zh-CN" baseline="-25000">
                <a:solidFill>
                  <a:srgbClr val="FFFF00"/>
                </a:solidFill>
              </a:rPr>
              <a:t>p</a:t>
            </a:r>
            <a:r>
              <a:rPr lang="en-US" altLang="zh-CN">
                <a:solidFill>
                  <a:srgbClr val="FFFF00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附近，</a:t>
            </a:r>
            <a:r>
              <a:rPr lang="el-GR" altLang="zh-CN">
                <a:solidFill>
                  <a:srgbClr val="FFFF00"/>
                </a:solidFill>
              </a:rPr>
              <a:t>Δ</a:t>
            </a:r>
            <a:r>
              <a:rPr lang="en-US" altLang="zh-CN" i="1">
                <a:solidFill>
                  <a:srgbClr val="FFFF00"/>
                </a:solidFill>
              </a:rPr>
              <a:t>v</a:t>
            </a:r>
            <a:r>
              <a:rPr lang="zh-CN" altLang="en-US">
                <a:solidFill>
                  <a:srgbClr val="FFFF00"/>
                </a:solidFill>
              </a:rPr>
              <a:t>＝</a:t>
            </a:r>
            <a:r>
              <a:rPr lang="en-US" altLang="zh-CN">
                <a:solidFill>
                  <a:srgbClr val="FFFF00"/>
                </a:solidFill>
              </a:rPr>
              <a:t>1m/s </a:t>
            </a:r>
            <a:r>
              <a:rPr lang="zh-CN" altLang="en-US">
                <a:solidFill>
                  <a:schemeClr val="bg1"/>
                </a:solidFill>
              </a:rPr>
              <a:t>的速率区间内的分子数占分子总数的比率为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537" name="Rectangle 16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21871" name="Object 3"/>
          <p:cNvGraphicFramePr/>
          <p:nvPr/>
        </p:nvGraphicFramePr>
        <p:xfrm>
          <a:off x="1857375" y="3429000"/>
          <a:ext cx="4295775" cy="214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99" name="" r:id="rId3" imgW="6021705" imgH="2988310" progId="Equation.DSMT4">
                  <p:embed/>
                </p:oleObj>
              </mc:Choice>
              <mc:Fallback>
                <p:oleObj name="" r:id="rId3" imgW="6021705" imgH="2988310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429000"/>
                        <a:ext cx="4295775" cy="214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928688" y="5857875"/>
            <a:ext cx="778668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1DC4FF"/>
              </a:buCl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FF00"/>
                </a:solidFill>
              </a:rPr>
              <a:t>结论：</a:t>
            </a:r>
            <a:r>
              <a:rPr lang="zh-CN" altLang="en-US">
                <a:solidFill>
                  <a:schemeClr val="bg1"/>
                </a:solidFill>
              </a:rPr>
              <a:t>分子出现在 </a:t>
            </a:r>
            <a:r>
              <a:rPr lang="en-US" altLang="zh-CN" i="1">
                <a:solidFill>
                  <a:srgbClr val="FFFF00"/>
                </a:solidFill>
              </a:rPr>
              <a:t>v</a:t>
            </a:r>
            <a:r>
              <a:rPr lang="en-US" altLang="zh-CN" baseline="-25000">
                <a:solidFill>
                  <a:srgbClr val="FFFF00"/>
                </a:solidFill>
              </a:rPr>
              <a:t>p</a:t>
            </a:r>
            <a:r>
              <a:rPr lang="en-US" altLang="zh-CN">
                <a:solidFill>
                  <a:srgbClr val="FFCC66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附近单位速率区间内的概率最大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540" name="灯片编号占位符 1"/>
          <p:cNvSpPr txBox="1">
            <a:spLocks noChangeArrowheads="1"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3F11A5-1FBE-4014-8462-6E2CE481683F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  <a:endParaRPr lang="en-US" altLang="zh-CN" b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/>
      <p:bldP spid="121867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179388" y="327025"/>
            <a:ext cx="6408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00"/>
                </a:solidFill>
              </a:rPr>
              <a:t>六</a:t>
            </a:r>
            <a:r>
              <a:rPr lang="en-US" altLang="zh-CN" sz="2800">
                <a:solidFill>
                  <a:srgbClr val="FFFF00"/>
                </a:solidFill>
              </a:rPr>
              <a:t>. </a:t>
            </a:r>
            <a:r>
              <a:rPr lang="zh-CN" altLang="en-US" sz="2800">
                <a:solidFill>
                  <a:srgbClr val="FFFF00"/>
                </a:solidFill>
              </a:rPr>
              <a:t>气体分子按平动动能的分布规律</a:t>
            </a:r>
            <a:endParaRPr lang="zh-CN" altLang="en-US" sz="2800">
              <a:solidFill>
                <a:srgbClr val="FFFF00"/>
              </a:solidFill>
            </a:endParaRPr>
          </a:p>
        </p:txBody>
      </p:sp>
      <p:graphicFrame>
        <p:nvGraphicFramePr>
          <p:cNvPr id="59395" name="Object 2"/>
          <p:cNvGraphicFramePr/>
          <p:nvPr/>
        </p:nvGraphicFramePr>
        <p:xfrm>
          <a:off x="2339975" y="1462088"/>
          <a:ext cx="44291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2" name="" r:id="rId1" imgW="2319655" imgH="457200" progId="Equation.3">
                  <p:embed/>
                </p:oleObj>
              </mc:Choice>
              <mc:Fallback>
                <p:oleObj name="" r:id="rId1" imgW="2319655" imgH="45720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462088"/>
                        <a:ext cx="442912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758825" y="908050"/>
            <a:ext cx="3956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麦克斯韦速率分布定律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59397" name="Object 3"/>
          <p:cNvGraphicFramePr/>
          <p:nvPr/>
        </p:nvGraphicFramePr>
        <p:xfrm>
          <a:off x="1062038" y="2587625"/>
          <a:ext cx="1500187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3" name="" r:id="rId3" imgW="713740" imgH="412750" progId="Equation.3">
                  <p:embed/>
                </p:oleObj>
              </mc:Choice>
              <mc:Fallback>
                <p:oleObj name="" r:id="rId3" imgW="713740" imgH="41275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2587625"/>
                        <a:ext cx="1500187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4"/>
          <p:cNvGraphicFramePr/>
          <p:nvPr/>
        </p:nvGraphicFramePr>
        <p:xfrm>
          <a:off x="3786188" y="2794000"/>
          <a:ext cx="15763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4" name="" r:id="rId5" imgW="791845" imgH="189865" progId="Equation.3">
                  <p:embed/>
                </p:oleObj>
              </mc:Choice>
              <mc:Fallback>
                <p:oleObj name="" r:id="rId5" imgW="791845" imgH="189865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2794000"/>
                        <a:ext cx="157638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5"/>
          <p:cNvGraphicFramePr/>
          <p:nvPr/>
        </p:nvGraphicFramePr>
        <p:xfrm>
          <a:off x="1957388" y="4429125"/>
          <a:ext cx="5521325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5" name="" r:id="rId7" imgW="2809875" imgH="501650" progId="Equation.3">
                  <p:embed/>
                </p:oleObj>
              </mc:Choice>
              <mc:Fallback>
                <p:oleObj name="" r:id="rId7" imgW="2809875" imgH="50165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4429125"/>
                        <a:ext cx="5521325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1485107" y="5517232"/>
            <a:ext cx="72166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dirty="0">
                <a:solidFill>
                  <a:schemeClr val="bg1"/>
                </a:solidFill>
              </a:rPr>
              <a:t>表明理想气体在平衡态下，分子平动动能在</a:t>
            </a:r>
            <a:r>
              <a:rPr lang="zh-CN" altLang="en-US" b="0" i="1" dirty="0">
                <a:solidFill>
                  <a:srgbClr val="66FFFF"/>
                </a:solidFill>
                <a:sym typeface="Symbol" panose="05050102010706020507" pitchFamily="18" charset="2"/>
              </a:rPr>
              <a:t>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sz="2800" b="0" i="1" dirty="0">
                <a:solidFill>
                  <a:srgbClr val="66FFFF"/>
                </a:solidFill>
              </a:rPr>
              <a:t>~</a:t>
            </a:r>
            <a:r>
              <a:rPr lang="en-US" altLang="zh-CN" b="0" i="1" dirty="0">
                <a:solidFill>
                  <a:srgbClr val="66FFFF"/>
                </a:solidFill>
                <a:sym typeface="Symbol" panose="05050102010706020507" pitchFamily="18" charset="2"/>
              </a:rPr>
              <a:t> </a:t>
            </a:r>
            <a:r>
              <a:rPr lang="en-US" altLang="zh-CN" b="0" dirty="0">
                <a:solidFill>
                  <a:srgbClr val="66FFFF"/>
                </a:solidFill>
                <a:sym typeface="Symbol" panose="05050102010706020507" pitchFamily="18" charset="2"/>
              </a:rPr>
              <a:t>+ d</a:t>
            </a:r>
            <a:r>
              <a:rPr lang="en-US" altLang="zh-CN" b="0" i="1" dirty="0">
                <a:solidFill>
                  <a:srgbClr val="66FFFF"/>
                </a:solidFill>
                <a:sym typeface="Symbol" panose="05050102010706020507" pitchFamily="18" charset="2"/>
              </a:rPr>
              <a:t></a:t>
            </a:r>
            <a:r>
              <a:rPr lang="en-US" altLang="zh-CN" i="1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区间内的分子数占总分子数的比率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611560" y="5614988"/>
            <a:ext cx="1182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FFFF"/>
                </a:solidFill>
              </a:rPr>
              <a:t>意义：</a:t>
            </a:r>
            <a:endParaRPr lang="zh-CN" altLang="en-US">
              <a:solidFill>
                <a:srgbClr val="00FFFF"/>
              </a:solidFill>
            </a:endParaRPr>
          </a:p>
        </p:txBody>
      </p:sp>
      <p:sp>
        <p:nvSpPr>
          <p:cNvPr id="59402" name="AutoShape 10"/>
          <p:cNvSpPr>
            <a:spLocks noChangeArrowheads="1"/>
          </p:cNvSpPr>
          <p:nvPr/>
        </p:nvSpPr>
        <p:spPr bwMode="auto">
          <a:xfrm>
            <a:off x="2714625" y="2930525"/>
            <a:ext cx="938213" cy="217488"/>
          </a:xfrm>
          <a:prstGeom prst="rightArrow">
            <a:avLst>
              <a:gd name="adj1" fmla="val 50000"/>
              <a:gd name="adj2" fmla="val 132272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2571750" y="2571750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两边微分</a:t>
            </a:r>
            <a:endParaRPr lang="zh-CN" altLang="en-US" sz="20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5500688" y="2933700"/>
            <a:ext cx="714375" cy="217488"/>
          </a:xfrm>
          <a:prstGeom prst="rightArrow">
            <a:avLst>
              <a:gd name="adj1" fmla="val 50000"/>
              <a:gd name="adj2" fmla="val 132284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2" name="Object 14"/>
          <p:cNvGraphicFramePr/>
          <p:nvPr/>
        </p:nvGraphicFramePr>
        <p:xfrm>
          <a:off x="6286500" y="2571750"/>
          <a:ext cx="12954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6" name="" r:id="rId9" imgW="635635" imgH="445770" progId="Equation.3">
                  <p:embed/>
                </p:oleObj>
              </mc:Choice>
              <mc:Fallback>
                <p:oleObj name="" r:id="rId9" imgW="635635" imgH="44577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2571750"/>
                        <a:ext cx="12954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任意多边形 15"/>
          <p:cNvSpPr>
            <a:spLocks noChangeArrowheads="1"/>
          </p:cNvSpPr>
          <p:nvPr/>
        </p:nvSpPr>
        <p:spPr bwMode="auto">
          <a:xfrm>
            <a:off x="2214563" y="3360738"/>
            <a:ext cx="1546225" cy="639762"/>
          </a:xfrm>
          <a:custGeom>
            <a:avLst/>
            <a:gdLst>
              <a:gd name="T0" fmla="*/ 2796 w 1546370"/>
              <a:gd name="T1" fmla="*/ 0 h 640360"/>
              <a:gd name="T2" fmla="*/ 53110 w 1546370"/>
              <a:gd name="T3" fmla="*/ 417885 h 640360"/>
              <a:gd name="T4" fmla="*/ 321458 w 1546370"/>
              <a:gd name="T5" fmla="*/ 601755 h 640360"/>
              <a:gd name="T6" fmla="*/ 749136 w 1546370"/>
              <a:gd name="T7" fmla="*/ 635186 h 640360"/>
              <a:gd name="T8" fmla="*/ 1545790 w 1546370"/>
              <a:gd name="T9" fmla="*/ 618470 h 640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46370"/>
              <a:gd name="T16" fmla="*/ 0 h 640360"/>
              <a:gd name="T17" fmla="*/ 1546370 w 1546370"/>
              <a:gd name="T18" fmla="*/ 640360 h 640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46370" h="640360">
                <a:moveTo>
                  <a:pt x="2796" y="0"/>
                </a:moveTo>
                <a:cubicBezTo>
                  <a:pt x="1398" y="159391"/>
                  <a:pt x="0" y="318782"/>
                  <a:pt x="53130" y="419450"/>
                </a:cubicBezTo>
                <a:cubicBezTo>
                  <a:pt x="106260" y="520118"/>
                  <a:pt x="205530" y="567656"/>
                  <a:pt x="321578" y="604008"/>
                </a:cubicBezTo>
                <a:cubicBezTo>
                  <a:pt x="437626" y="640360"/>
                  <a:pt x="749416" y="637564"/>
                  <a:pt x="749416" y="637564"/>
                </a:cubicBezTo>
                <a:lnTo>
                  <a:pt x="1546370" y="620786"/>
                </a:lnTo>
              </a:path>
            </a:pathLst>
          </a:custGeom>
          <a:noFill/>
          <a:ln w="44450">
            <a:solidFill>
              <a:srgbClr val="FF0000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" name="Object 15"/>
          <p:cNvGraphicFramePr/>
          <p:nvPr/>
        </p:nvGraphicFramePr>
        <p:xfrm>
          <a:off x="4071938" y="3541713"/>
          <a:ext cx="1357312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7" name="" r:id="rId11" imgW="591185" imgH="445770" progId="Equation.3">
                  <p:embed/>
                </p:oleObj>
              </mc:Choice>
              <mc:Fallback>
                <p:oleObj name="" r:id="rId11" imgW="591185" imgH="445770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3541713"/>
                        <a:ext cx="1357312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7"/>
          <p:cNvSpPr>
            <a:spLocks noChangeArrowheads="1"/>
          </p:cNvSpPr>
          <p:nvPr/>
        </p:nvSpPr>
        <p:spPr bwMode="auto">
          <a:xfrm>
            <a:off x="5830888" y="1912938"/>
            <a:ext cx="2263775" cy="2046287"/>
          </a:xfrm>
          <a:custGeom>
            <a:avLst/>
            <a:gdLst>
              <a:gd name="T0" fmla="*/ 0 w 2265027"/>
              <a:gd name="T1" fmla="*/ 2044407 h 2046914"/>
              <a:gd name="T2" fmla="*/ 1841501 w 2265027"/>
              <a:gd name="T3" fmla="*/ 1918727 h 2046914"/>
              <a:gd name="T4" fmla="*/ 2226542 w 2265027"/>
              <a:gd name="T5" fmla="*/ 1357352 h 2046914"/>
              <a:gd name="T6" fmla="*/ 2042391 w 2265027"/>
              <a:gd name="T7" fmla="*/ 1147884 h 2046914"/>
              <a:gd name="T8" fmla="*/ 1791278 w 2265027"/>
              <a:gd name="T9" fmla="*/ 1122749 h 2046914"/>
              <a:gd name="T10" fmla="*/ 2092614 w 2265027"/>
              <a:gd name="T11" fmla="*/ 1055718 h 2046914"/>
              <a:gd name="T12" fmla="*/ 2218171 w 2265027"/>
              <a:gd name="T13" fmla="*/ 795978 h 2046914"/>
              <a:gd name="T14" fmla="*/ 2050762 w 2265027"/>
              <a:gd name="T15" fmla="*/ 452449 h 2046914"/>
              <a:gd name="T16" fmla="*/ 1665721 w 2265027"/>
              <a:gd name="T17" fmla="*/ 134060 h 2046914"/>
              <a:gd name="T18" fmla="*/ 1071417 w 2265027"/>
              <a:gd name="T19" fmla="*/ 0 h 20469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265027"/>
              <a:gd name="T31" fmla="*/ 0 h 2046914"/>
              <a:gd name="T32" fmla="*/ 2265027 w 2265027"/>
              <a:gd name="T33" fmla="*/ 2046914 h 20469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265027" h="2046914">
                <a:moveTo>
                  <a:pt x="0" y="2046914"/>
                </a:moveTo>
                <a:cubicBezTo>
                  <a:pt x="736833" y="2041321"/>
                  <a:pt x="1473666" y="2035729"/>
                  <a:pt x="1845578" y="1921079"/>
                </a:cubicBezTo>
                <a:cubicBezTo>
                  <a:pt x="2217490" y="1806429"/>
                  <a:pt x="2197915" y="1487647"/>
                  <a:pt x="2231471" y="1359016"/>
                </a:cubicBezTo>
                <a:cubicBezTo>
                  <a:pt x="2265027" y="1230385"/>
                  <a:pt x="2119618" y="1188441"/>
                  <a:pt x="2046913" y="1149292"/>
                </a:cubicBezTo>
                <a:cubicBezTo>
                  <a:pt x="1974208" y="1110143"/>
                  <a:pt x="1786855" y="1139505"/>
                  <a:pt x="1795244" y="1124125"/>
                </a:cubicBezTo>
                <a:cubicBezTo>
                  <a:pt x="1803633" y="1108745"/>
                  <a:pt x="2025941" y="1111541"/>
                  <a:pt x="2097247" y="1057013"/>
                </a:cubicBezTo>
                <a:cubicBezTo>
                  <a:pt x="2168553" y="1002485"/>
                  <a:pt x="2230073" y="897622"/>
                  <a:pt x="2223082" y="796954"/>
                </a:cubicBezTo>
                <a:cubicBezTo>
                  <a:pt x="2216091" y="696286"/>
                  <a:pt x="2147581" y="563460"/>
                  <a:pt x="2055302" y="453005"/>
                </a:cubicBezTo>
                <a:cubicBezTo>
                  <a:pt x="1963023" y="342550"/>
                  <a:pt x="1832994" y="209725"/>
                  <a:pt x="1669409" y="134224"/>
                </a:cubicBezTo>
                <a:cubicBezTo>
                  <a:pt x="1505824" y="58723"/>
                  <a:pt x="1289807" y="29361"/>
                  <a:pt x="1073790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任意多边形 18"/>
          <p:cNvSpPr>
            <a:spLocks noChangeArrowheads="1"/>
          </p:cNvSpPr>
          <p:nvPr/>
        </p:nvSpPr>
        <p:spPr bwMode="auto">
          <a:xfrm>
            <a:off x="385763" y="1912938"/>
            <a:ext cx="1778000" cy="3078162"/>
          </a:xfrm>
          <a:custGeom>
            <a:avLst/>
            <a:gdLst>
              <a:gd name="T0" fmla="*/ 1776599 w 1778467"/>
              <a:gd name="T1" fmla="*/ 0 h 3078760"/>
              <a:gd name="T2" fmla="*/ 586614 w 1778467"/>
              <a:gd name="T3" fmla="*/ 134120 h 3078760"/>
              <a:gd name="T4" fmla="*/ 92183 w 1778467"/>
              <a:gd name="T5" fmla="*/ 662214 h 3078760"/>
              <a:gd name="T6" fmla="*/ 33521 w 1778467"/>
              <a:gd name="T7" fmla="*/ 1274135 h 3078760"/>
              <a:gd name="T8" fmla="*/ 58664 w 1778467"/>
              <a:gd name="T9" fmla="*/ 1995028 h 3078760"/>
              <a:gd name="T10" fmla="*/ 184366 w 1778467"/>
              <a:gd name="T11" fmla="*/ 2456066 h 3078760"/>
              <a:gd name="T12" fmla="*/ 611753 w 1778467"/>
              <a:gd name="T13" fmla="*/ 2933867 h 3078760"/>
              <a:gd name="T14" fmla="*/ 1441391 w 1778467"/>
              <a:gd name="T15" fmla="*/ 3076368 h 30787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778467"/>
              <a:gd name="T25" fmla="*/ 0 h 3078760"/>
              <a:gd name="T26" fmla="*/ 1778467 w 1778467"/>
              <a:gd name="T27" fmla="*/ 3078760 h 307876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778467" h="3078760">
                <a:moveTo>
                  <a:pt x="1778467" y="0"/>
                </a:moveTo>
                <a:cubicBezTo>
                  <a:pt x="1323364" y="11884"/>
                  <a:pt x="868261" y="23769"/>
                  <a:pt x="587230" y="134224"/>
                </a:cubicBezTo>
                <a:cubicBezTo>
                  <a:pt x="306199" y="244679"/>
                  <a:pt x="184558" y="472580"/>
                  <a:pt x="92279" y="662730"/>
                </a:cubicBezTo>
                <a:cubicBezTo>
                  <a:pt x="0" y="852880"/>
                  <a:pt x="39150" y="1052819"/>
                  <a:pt x="33557" y="1275127"/>
                </a:cubicBezTo>
                <a:cubicBezTo>
                  <a:pt x="27965" y="1497435"/>
                  <a:pt x="33557" y="1799439"/>
                  <a:pt x="58724" y="1996580"/>
                </a:cubicBezTo>
                <a:cubicBezTo>
                  <a:pt x="83891" y="2193721"/>
                  <a:pt x="92279" y="2301380"/>
                  <a:pt x="184558" y="2457974"/>
                </a:cubicBezTo>
                <a:cubicBezTo>
                  <a:pt x="276837" y="2614568"/>
                  <a:pt x="402672" y="2832683"/>
                  <a:pt x="612397" y="2936147"/>
                </a:cubicBezTo>
                <a:cubicBezTo>
                  <a:pt x="822122" y="3039611"/>
                  <a:pt x="1132514" y="3059185"/>
                  <a:pt x="1442907" y="307876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0" name="灯片编号占位符 1"/>
          <p:cNvSpPr txBox="1">
            <a:spLocks noChangeArrowheads="1"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535B25B-FEB1-44CC-B629-9BA9484A966F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  <a:endParaRPr lang="en-US" altLang="zh-CN" b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  <p:bldP spid="59396" grpId="0"/>
      <p:bldP spid="59400" grpId="0"/>
      <p:bldP spid="59401" grpId="0"/>
      <p:bldP spid="59402" grpId="0" animBg="1"/>
      <p:bldP spid="59404" grpId="0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250825" y="2060575"/>
            <a:ext cx="5257800" cy="579438"/>
            <a:chOff x="336" y="3168"/>
            <a:chExt cx="3312" cy="365"/>
          </a:xfrm>
        </p:grpSpPr>
        <p:sp>
          <p:nvSpPr>
            <p:cNvPr id="25614" name="Text Box 3"/>
            <p:cNvSpPr txBox="1">
              <a:spLocks noChangeArrowheads="1"/>
            </p:cNvSpPr>
            <p:nvPr/>
          </p:nvSpPr>
          <p:spPr bwMode="auto">
            <a:xfrm>
              <a:off x="336" y="3183"/>
              <a:ext cx="33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rgbClr val="FFFF00"/>
                  </a:solidFill>
                </a:rPr>
                <a:t>      </a:t>
              </a:r>
              <a:r>
                <a:rPr lang="zh-CN" altLang="en-US">
                  <a:solidFill>
                    <a:schemeClr val="bg1"/>
                  </a:solidFill>
                </a:rPr>
                <a:t>试求：平动动能的最概然值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graphicFrame>
          <p:nvGraphicFramePr>
            <p:cNvPr id="25615" name="Object 6"/>
            <p:cNvGraphicFramePr/>
            <p:nvPr/>
          </p:nvGraphicFramePr>
          <p:xfrm>
            <a:off x="3120" y="3168"/>
            <a:ext cx="285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76" name="" r:id="rId1" imgW="178435" imgH="234315" progId="Equation.3">
                    <p:embed/>
                  </p:oleObj>
                </mc:Choice>
                <mc:Fallback>
                  <p:oleObj name="" r:id="rId1" imgW="178435" imgH="234315" progId="Equation.3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168"/>
                          <a:ext cx="285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/>
          <p:cNvGrpSpPr/>
          <p:nvPr/>
        </p:nvGrpSpPr>
        <p:grpSpPr bwMode="auto">
          <a:xfrm>
            <a:off x="827088" y="3140075"/>
            <a:ext cx="3079750" cy="577850"/>
            <a:chOff x="1056" y="3639"/>
            <a:chExt cx="1940" cy="364"/>
          </a:xfrm>
        </p:grpSpPr>
        <p:sp>
          <p:nvSpPr>
            <p:cNvPr id="25612" name="Text Box 6"/>
            <p:cNvSpPr txBox="1">
              <a:spLocks noChangeArrowheads="1"/>
            </p:cNvSpPr>
            <p:nvPr/>
          </p:nvSpPr>
          <p:spPr bwMode="auto">
            <a:xfrm>
              <a:off x="1056" y="3674"/>
              <a:ext cx="19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对              求极值即可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graphicFrame>
          <p:nvGraphicFramePr>
            <p:cNvPr id="25613" name="Object 5"/>
            <p:cNvGraphicFramePr/>
            <p:nvPr/>
          </p:nvGraphicFramePr>
          <p:xfrm>
            <a:off x="1315" y="3639"/>
            <a:ext cx="628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77" name="" r:id="rId3" imgW="445770" imgH="234315" progId="Equation.3">
                    <p:embed/>
                  </p:oleObj>
                </mc:Choice>
                <mc:Fallback>
                  <p:oleObj name="" r:id="rId3" imgW="445770" imgH="234315" progId="Equation.3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5" y="3639"/>
                          <a:ext cx="628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250825" y="315436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00"/>
                </a:solidFill>
              </a:rPr>
              <a:t>解</a:t>
            </a:r>
            <a:endParaRPr lang="zh-CN" altLang="en-US" sz="2800">
              <a:solidFill>
                <a:srgbClr val="FFFF00"/>
              </a:solidFill>
            </a:endParaRPr>
          </a:p>
        </p:txBody>
      </p:sp>
      <p:graphicFrame>
        <p:nvGraphicFramePr>
          <p:cNvPr id="61449" name="Object 2"/>
          <p:cNvGraphicFramePr/>
          <p:nvPr/>
        </p:nvGraphicFramePr>
        <p:xfrm>
          <a:off x="4454525" y="3000375"/>
          <a:ext cx="1341438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78" name="" r:id="rId5" imgW="1706245" imgH="981075" progId="Equation.3">
                  <p:embed/>
                </p:oleObj>
              </mc:Choice>
              <mc:Fallback>
                <p:oleObj name="" r:id="rId5" imgW="1706245" imgH="981075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4525" y="3000375"/>
                        <a:ext cx="1341438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0" name="Object 3"/>
          <p:cNvGraphicFramePr/>
          <p:nvPr/>
        </p:nvGraphicFramePr>
        <p:xfrm>
          <a:off x="6588125" y="2997200"/>
          <a:ext cx="172085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79" name="" r:id="rId7" imgW="2219325" imgH="925830" progId="Equation.3">
                  <p:embed/>
                </p:oleObj>
              </mc:Choice>
              <mc:Fallback>
                <p:oleObj name="" r:id="rId7" imgW="2219325" imgH="92583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2997200"/>
                        <a:ext cx="172085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1" name="Object 4"/>
          <p:cNvGraphicFramePr/>
          <p:nvPr/>
        </p:nvGraphicFramePr>
        <p:xfrm>
          <a:off x="5764213" y="4271963"/>
          <a:ext cx="2840037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80" name="" r:id="rId9" imgW="3691255" imgH="925830" progId="Equation.3">
                  <p:embed/>
                </p:oleObj>
              </mc:Choice>
              <mc:Fallback>
                <p:oleObj name="" r:id="rId9" imgW="3691255" imgH="92583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4271963"/>
                        <a:ext cx="2840037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827088" y="4437063"/>
            <a:ext cx="467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最概然速率所对应的平动动能为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609" name="Text Box 13"/>
          <p:cNvSpPr txBox="1">
            <a:spLocks noChangeArrowheads="1"/>
          </p:cNvSpPr>
          <p:nvPr/>
        </p:nvSpPr>
        <p:spPr bwMode="auto">
          <a:xfrm>
            <a:off x="323850" y="765175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判断：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25610" name="Text Box 14"/>
          <p:cNvSpPr txBox="1">
            <a:spLocks noChangeArrowheads="1"/>
          </p:cNvSpPr>
          <p:nvPr/>
        </p:nvSpPr>
        <p:spPr bwMode="auto">
          <a:xfrm>
            <a:off x="1187450" y="693738"/>
            <a:ext cx="73453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最概然平动动能是否等于最概然速率所对应的平动动能</a:t>
            </a:r>
            <a:r>
              <a:rPr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?</a:t>
            </a:r>
            <a:endParaRPr lang="en-US" altLang="zh-CN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11" name="灯片编号占位符 1"/>
          <p:cNvSpPr txBox="1">
            <a:spLocks noChangeArrowheads="1"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C4CF1E-671E-4B4C-82F7-CB947FD1196F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  <a:endParaRPr lang="en-US" altLang="zh-CN" b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8" grpId="0"/>
      <p:bldP spid="614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1"/>
          <p:cNvSpPr txBox="1">
            <a:spLocks noChangeArrowheads="1"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B6DC979-4E40-464A-9E8E-DC16A4769E99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  <a:endParaRPr lang="en-US" altLang="zh-CN" b="0">
              <a:solidFill>
                <a:srgbClr val="FF00FF"/>
              </a:solidFill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746125" y="1698625"/>
            <a:ext cx="5611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2. </a:t>
            </a:r>
            <a:r>
              <a:rPr lang="zh-CN" altLang="en-US">
                <a:solidFill>
                  <a:schemeClr val="bg1"/>
                </a:solidFill>
              </a:rPr>
              <a:t>分子按照率分布函数</a:t>
            </a:r>
            <a:r>
              <a:rPr lang="en-US" altLang="zh-CN">
                <a:solidFill>
                  <a:schemeClr val="bg1"/>
                </a:solidFill>
              </a:rPr>
              <a:t>: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69635" name="Object 3"/>
          <p:cNvGraphicFramePr/>
          <p:nvPr/>
        </p:nvGraphicFramePr>
        <p:xfrm>
          <a:off x="884238" y="4365104"/>
          <a:ext cx="37592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28" name="" r:id="rId1" imgW="1995805" imgH="902970" progId="Equation.3">
                  <p:embed/>
                </p:oleObj>
              </mc:Choice>
              <mc:Fallback>
                <p:oleObj name="" r:id="rId1" imgW="1995805" imgH="90297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4365104"/>
                        <a:ext cx="3759200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3" descr="麦分1(1)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6697"/>
              </a:clrFrom>
              <a:clrTo>
                <a:srgbClr val="00669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5" t="6985" r="2979" b="4298"/>
          <a:stretch>
            <a:fillRect/>
          </a:stretch>
        </p:blipFill>
        <p:spPr bwMode="auto">
          <a:xfrm>
            <a:off x="4881563" y="4106565"/>
            <a:ext cx="3673475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30"/>
          <p:cNvGrpSpPr/>
          <p:nvPr/>
        </p:nvGrpSpPr>
        <p:grpSpPr bwMode="auto">
          <a:xfrm>
            <a:off x="4708525" y="3770015"/>
            <a:ext cx="4149725" cy="2827337"/>
            <a:chOff x="4643438" y="3952898"/>
            <a:chExt cx="4149725" cy="2827338"/>
          </a:xfrm>
        </p:grpSpPr>
        <p:grpSp>
          <p:nvGrpSpPr>
            <p:cNvPr id="5142" name="Group 4"/>
            <p:cNvGrpSpPr/>
            <p:nvPr/>
          </p:nvGrpSpPr>
          <p:grpSpPr bwMode="auto">
            <a:xfrm>
              <a:off x="4914905" y="3952898"/>
              <a:ext cx="744538" cy="2425700"/>
              <a:chOff x="3051" y="496"/>
              <a:chExt cx="469" cy="1528"/>
            </a:xfrm>
          </p:grpSpPr>
          <p:sp>
            <p:nvSpPr>
              <p:cNvPr id="5147" name="Line 5"/>
              <p:cNvSpPr>
                <a:spLocks noChangeShapeType="1"/>
              </p:cNvSpPr>
              <p:nvPr/>
            </p:nvSpPr>
            <p:spPr bwMode="auto">
              <a:xfrm>
                <a:off x="3051" y="505"/>
                <a:ext cx="0" cy="1519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8" name="Text Box 6"/>
              <p:cNvSpPr txBox="1">
                <a:spLocks noChangeArrowheads="1"/>
              </p:cNvSpPr>
              <p:nvPr/>
            </p:nvSpPr>
            <p:spPr bwMode="auto">
              <a:xfrm>
                <a:off x="3108" y="496"/>
                <a:ext cx="4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chemeClr val="bg1"/>
                    </a:solidFill>
                  </a:rPr>
                  <a:t>f</a:t>
                </a:r>
                <a:r>
                  <a:rPr lang="en-US" altLang="zh-CN">
                    <a:solidFill>
                      <a:schemeClr val="bg1"/>
                    </a:solidFill>
                  </a:rPr>
                  <a:t>(</a:t>
                </a:r>
                <a:r>
                  <a:rPr lang="en-US" altLang="zh-CN" i="1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v</a:t>
                </a:r>
                <a:r>
                  <a:rPr lang="en-US" altLang="zh-CN">
                    <a:solidFill>
                      <a:schemeClr val="bg1"/>
                    </a:solidFill>
                  </a:rPr>
                  <a:t>)</a:t>
                </a:r>
                <a:endParaRPr lang="en-US" alt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143" name="Group 7"/>
            <p:cNvGrpSpPr/>
            <p:nvPr/>
          </p:nvGrpSpPr>
          <p:grpSpPr bwMode="auto">
            <a:xfrm>
              <a:off x="4643438" y="6307161"/>
              <a:ext cx="4149725" cy="473075"/>
              <a:chOff x="2988" y="2961"/>
              <a:chExt cx="2614" cy="298"/>
            </a:xfrm>
          </p:grpSpPr>
          <p:sp>
            <p:nvSpPr>
              <p:cNvPr id="5144" name="Line 8"/>
              <p:cNvSpPr>
                <a:spLocks noChangeShapeType="1"/>
              </p:cNvSpPr>
              <p:nvPr/>
            </p:nvSpPr>
            <p:spPr bwMode="auto">
              <a:xfrm>
                <a:off x="3151" y="3002"/>
                <a:ext cx="2405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5" name="Text Box 9"/>
              <p:cNvSpPr txBox="1">
                <a:spLocks noChangeArrowheads="1"/>
              </p:cNvSpPr>
              <p:nvPr/>
            </p:nvSpPr>
            <p:spPr bwMode="auto">
              <a:xfrm>
                <a:off x="5382" y="2961"/>
                <a:ext cx="2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0" i="1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v</a:t>
                </a:r>
                <a:endParaRPr lang="en-US" altLang="zh-CN" b="0" i="1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146" name="Text Box 10"/>
              <p:cNvSpPr txBox="1">
                <a:spLocks noChangeArrowheads="1"/>
              </p:cNvSpPr>
              <p:nvPr/>
            </p:nvSpPr>
            <p:spPr bwMode="auto">
              <a:xfrm>
                <a:off x="2988" y="2971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chemeClr val="bg1"/>
                    </a:solidFill>
                  </a:rPr>
                  <a:t>O</a:t>
                </a:r>
                <a:endParaRPr lang="en-US" altLang="zh-CN" i="1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6650038" y="4201815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bg1"/>
                </a:solidFill>
              </a:rPr>
              <a:t>T</a:t>
            </a:r>
            <a:endParaRPr lang="en-US" altLang="zh-CN" i="1">
              <a:solidFill>
                <a:schemeClr val="bg1"/>
              </a:solidFill>
            </a:endParaRPr>
          </a:p>
        </p:txBody>
      </p:sp>
      <p:graphicFrame>
        <p:nvGraphicFramePr>
          <p:cNvPr id="138246" name="Object 2"/>
          <p:cNvGraphicFramePr/>
          <p:nvPr/>
        </p:nvGraphicFramePr>
        <p:xfrm>
          <a:off x="4365625" y="1522413"/>
          <a:ext cx="1706563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29" name="" r:id="rId4" imgW="892175" imgH="412750" progId="Equation.3">
                  <p:embed/>
                </p:oleObj>
              </mc:Choice>
              <mc:Fallback>
                <p:oleObj name="" r:id="rId4" imgW="892175" imgH="41275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25" y="1522413"/>
                        <a:ext cx="1706563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714375" y="3645024"/>
            <a:ext cx="421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3. </a:t>
            </a:r>
            <a:r>
              <a:rPr lang="zh-CN" altLang="en-US">
                <a:solidFill>
                  <a:schemeClr val="bg1"/>
                </a:solidFill>
              </a:rPr>
              <a:t>麦克斯韦速率分布定律</a:t>
            </a:r>
            <a:r>
              <a:rPr lang="en-US" altLang="zh-CN">
                <a:solidFill>
                  <a:schemeClr val="bg1"/>
                </a:solidFill>
              </a:rPr>
              <a:t>: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787992" y="2222901"/>
            <a:ext cx="8248501" cy="120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意义：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在速率</a:t>
            </a:r>
            <a:r>
              <a:rPr lang="en-US" altLang="zh-CN" sz="2800" b="0" i="1" dirty="0">
                <a:solidFill>
                  <a:srgbClr val="FFFF00"/>
                </a:solidFill>
                <a:latin typeface="Bookman Old Style" panose="02050604050505020204" pitchFamily="18" charset="0"/>
              </a:rPr>
              <a:t>v</a:t>
            </a:r>
            <a:r>
              <a:rPr lang="en-US" altLang="zh-CN" sz="2800" i="1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附近单位速率区间内的</a:t>
            </a:r>
            <a:r>
              <a:rPr lang="zh-CN" altLang="en-US" i="1" dirty="0">
                <a:solidFill>
                  <a:schemeClr val="bg1"/>
                </a:solidFill>
                <a:latin typeface="宋体" panose="02010600030101010101" pitchFamily="2" charset="-122"/>
              </a:rPr>
              <a:t>分子数与总分子数的比率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</a:rPr>
              <a:t>( </a:t>
            </a:r>
            <a:r>
              <a:rPr lang="zh-CN" altLang="en-US" i="1" dirty="0">
                <a:solidFill>
                  <a:schemeClr val="bg1"/>
                </a:solidFill>
                <a:latin typeface="宋体" panose="02010600030101010101" pitchFamily="2" charset="-122"/>
              </a:rPr>
              <a:t>分子出现的概率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2" name="Text Box 2"/>
          <p:cNvSpPr txBox="1">
            <a:spLocks noChangeArrowheads="1"/>
          </p:cNvSpPr>
          <p:nvPr/>
        </p:nvSpPr>
        <p:spPr bwMode="auto">
          <a:xfrm>
            <a:off x="468313" y="260350"/>
            <a:ext cx="1111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回顾：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8443" name="Object 11"/>
          <p:cNvGraphicFramePr/>
          <p:nvPr/>
        </p:nvGraphicFramePr>
        <p:xfrm>
          <a:off x="4071938" y="692150"/>
          <a:ext cx="12446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30" name="" r:id="rId6" imgW="1438275" imgH="925830" progId="Equation.3">
                  <p:embed/>
                </p:oleObj>
              </mc:Choice>
              <mc:Fallback>
                <p:oleObj name="" r:id="rId6" imgW="1438275" imgH="92583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692150"/>
                        <a:ext cx="1244600" cy="8223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785813" y="871538"/>
            <a:ext cx="5611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1. </a:t>
            </a:r>
            <a:r>
              <a:rPr lang="zh-CN" altLang="en-US">
                <a:solidFill>
                  <a:schemeClr val="bg1"/>
                </a:solidFill>
              </a:rPr>
              <a:t>理想气体压强公式：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5" dur="2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26" grpId="0"/>
      <p:bldP spid="31" grpId="0" build="allAtOnce"/>
      <p:bldP spid="32" grpId="0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195513" y="328613"/>
            <a:ext cx="5257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FF00"/>
                </a:solidFill>
                <a:ea typeface="黑体" panose="02010609060101010101" pitchFamily="49" charset="-122"/>
              </a:rPr>
              <a:t>§</a:t>
            </a:r>
            <a:r>
              <a:rPr lang="en-US" altLang="zh-CN" sz="3200">
                <a:solidFill>
                  <a:srgbClr val="00FF00"/>
                </a:solidFill>
              </a:rPr>
              <a:t>12.6  </a:t>
            </a:r>
            <a:r>
              <a:rPr lang="zh-CN" altLang="en-US" sz="3200">
                <a:solidFill>
                  <a:srgbClr val="00FF00"/>
                </a:solidFill>
                <a:ea typeface="黑体" panose="02010609060101010101" pitchFamily="49" charset="-122"/>
              </a:rPr>
              <a:t>温度的微观本质</a:t>
            </a:r>
            <a:endParaRPr lang="zh-CN" altLang="en-US" sz="32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223838" y="1052513"/>
            <a:ext cx="8496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00"/>
                </a:solidFill>
              </a:rPr>
              <a:t>一</a:t>
            </a:r>
            <a:r>
              <a:rPr lang="en-US" altLang="zh-CN" sz="2800">
                <a:solidFill>
                  <a:srgbClr val="FFFF00"/>
                </a:solidFill>
              </a:rPr>
              <a:t>. </a:t>
            </a:r>
            <a:r>
              <a:rPr lang="zh-CN" altLang="en-US" sz="2800">
                <a:solidFill>
                  <a:srgbClr val="FFFF00"/>
                </a:solidFill>
              </a:rPr>
              <a:t>理想气体温度与分子平均平动动能的关系</a:t>
            </a:r>
            <a:endParaRPr lang="zh-CN" altLang="en-US">
              <a:solidFill>
                <a:srgbClr val="FFFF00"/>
              </a:solidFill>
            </a:endParaRPr>
          </a:p>
        </p:txBody>
      </p:sp>
      <p:graphicFrame>
        <p:nvGraphicFramePr>
          <p:cNvPr id="46084" name="Object 2"/>
          <p:cNvGraphicFramePr/>
          <p:nvPr/>
        </p:nvGraphicFramePr>
        <p:xfrm>
          <a:off x="2114550" y="2349500"/>
          <a:ext cx="144938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70" name="" r:id="rId1" imgW="1638935" imgH="925830" progId="Equation.3">
                  <p:embed/>
                </p:oleObj>
              </mc:Choice>
              <mc:Fallback>
                <p:oleObj name="" r:id="rId1" imgW="1638935" imgH="92583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2349500"/>
                        <a:ext cx="144938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3"/>
          <p:cNvGraphicFramePr/>
          <p:nvPr/>
        </p:nvGraphicFramePr>
        <p:xfrm>
          <a:off x="3635375" y="2349500"/>
          <a:ext cx="25892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71" name="" r:id="rId3" imgW="2955290" imgH="1014730" progId="Equation.3">
                  <p:embed/>
                </p:oleObj>
              </mc:Choice>
              <mc:Fallback>
                <p:oleObj name="" r:id="rId3" imgW="2955290" imgH="101473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349500"/>
                        <a:ext cx="2589213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755650" y="1700213"/>
            <a:ext cx="5030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理想气体分子的平均平动动能 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71500" y="3303588"/>
            <a:ext cx="8429625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rgbClr val="FFFF00"/>
                </a:solidFill>
              </a:rPr>
              <a:t>结论：</a:t>
            </a:r>
            <a:r>
              <a:rPr lang="zh-CN" altLang="en-US">
                <a:solidFill>
                  <a:schemeClr val="bg1"/>
                </a:solidFill>
              </a:rPr>
              <a:t>分子平均平动动能只与温度有关，与气体的种类无关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736600" y="3981450"/>
            <a:ext cx="1387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说明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46089" name="AutoShape 9"/>
          <p:cNvSpPr>
            <a:spLocks noChangeArrowheads="1"/>
          </p:cNvSpPr>
          <p:nvPr/>
        </p:nvSpPr>
        <p:spPr bwMode="auto">
          <a:xfrm>
            <a:off x="395288" y="3933825"/>
            <a:ext cx="360362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762000" y="4508500"/>
            <a:ext cx="7735888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>
                <a:solidFill>
                  <a:schemeClr val="bg1"/>
                </a:solidFill>
              </a:rPr>
              <a:t>(1)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温度是大量分子热运动</a:t>
            </a:r>
            <a:r>
              <a:rPr lang="zh-CN" altLang="en-US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平均平动动能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的度量，反映了</a:t>
            </a:r>
            <a:endParaRPr lang="zh-CN" altLang="en-US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宏观量 </a:t>
            </a:r>
            <a:r>
              <a:rPr lang="en-US" altLang="zh-CN" i="1">
                <a:solidFill>
                  <a:srgbClr val="66FFFF"/>
                </a:solidFill>
              </a:rPr>
              <a:t>T 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与微观量 </a:t>
            </a:r>
            <a:r>
              <a:rPr lang="el-GR" altLang="zh-CN" i="1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ε</a:t>
            </a:r>
            <a:r>
              <a:rPr lang="en-US" altLang="zh-CN" i="1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的统计平均值之间的关系。</a:t>
            </a:r>
            <a:endParaRPr lang="zh-CN" altLang="en-US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755650" y="5518150"/>
            <a:ext cx="77041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>
                <a:solidFill>
                  <a:schemeClr val="bg1"/>
                </a:solidFill>
              </a:rPr>
              <a:t>(2)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温度是统计的概念，是大量分子热运动的集体表现。</a:t>
            </a:r>
            <a:endParaRPr lang="zh-CN" altLang="en-US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对于单个或少数分子，温度就失去了意义 </a:t>
            </a:r>
            <a:endParaRPr lang="zh-CN" altLang="en-US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636" name="灯片编号占位符 1"/>
          <p:cNvSpPr txBox="1">
            <a:spLocks noChangeArrowheads="1"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3CF81A-7CB7-421B-A014-92B04453FD53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  <a:endParaRPr lang="en-US" altLang="zh-CN" b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  <p:bldP spid="46083" grpId="0"/>
      <p:bldP spid="46086" grpId="0"/>
      <p:bldP spid="46087" grpId="0"/>
      <p:bldP spid="46088" grpId="0"/>
      <p:bldP spid="46089" grpId="0" animBg="1"/>
      <p:bldP spid="46090" grpId="0"/>
      <p:bldP spid="4609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6300788" y="1341438"/>
          <a:ext cx="12033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64" name="公式" r:id="rId1" imgW="1371600" imgH="412750" progId="Equation.3">
                  <p:embed/>
                </p:oleObj>
              </mc:Choice>
              <mc:Fallback>
                <p:oleObj name="公式" r:id="rId1" imgW="1371600" imgH="41275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341438"/>
                        <a:ext cx="1203325" cy="3905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830263" y="1135063"/>
          <a:ext cx="12858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65" name="公式" r:id="rId3" imgW="1438275" imgH="925830" progId="Equation.3">
                  <p:embed/>
                </p:oleObj>
              </mc:Choice>
              <mc:Fallback>
                <p:oleObj name="公式" r:id="rId3" imgW="1438275" imgH="92583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1135063"/>
                        <a:ext cx="128587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2198688" y="1143000"/>
          <a:ext cx="151606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66" name="公式" r:id="rId5" imgW="1772920" imgH="925830" progId="Equation.3">
                  <p:embed/>
                </p:oleObj>
              </mc:Choice>
              <mc:Fallback>
                <p:oleObj name="公式" r:id="rId5" imgW="1772920" imgH="92583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1143000"/>
                        <a:ext cx="1516062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28613" y="142875"/>
            <a:ext cx="5672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00"/>
                </a:solidFill>
              </a:rPr>
              <a:t>二</a:t>
            </a:r>
            <a:r>
              <a:rPr lang="en-US" altLang="zh-CN" sz="2800">
                <a:solidFill>
                  <a:srgbClr val="FFFF00"/>
                </a:solidFill>
              </a:rPr>
              <a:t>. </a:t>
            </a:r>
            <a:r>
              <a:rPr lang="zh-CN" altLang="en-US" sz="2800">
                <a:solidFill>
                  <a:srgbClr val="FFFF00"/>
                </a:solidFill>
              </a:rPr>
              <a:t>理想气体定律的推证</a:t>
            </a:r>
            <a:endParaRPr lang="zh-CN" altLang="en-US" sz="2800">
              <a:solidFill>
                <a:srgbClr val="FFFF00"/>
              </a:solidFill>
            </a:endParaRPr>
          </a:p>
        </p:txBody>
      </p:sp>
      <p:graphicFrame>
        <p:nvGraphicFramePr>
          <p:cNvPr id="47110" name="Object 5"/>
          <p:cNvGraphicFramePr>
            <a:graphicFrameLocks noChangeAspect="1"/>
          </p:cNvGraphicFramePr>
          <p:nvPr/>
        </p:nvGraphicFramePr>
        <p:xfrm>
          <a:off x="3783013" y="1147763"/>
          <a:ext cx="12890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67" name="公式" r:id="rId7" imgW="1550035" imgH="1026160" progId="Equation.3">
                  <p:embed/>
                </p:oleObj>
              </mc:Choice>
              <mc:Fallback>
                <p:oleObj name="公式" r:id="rId7" imgW="1550035" imgH="1026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3013" y="1147763"/>
                        <a:ext cx="128905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AutoShape 7"/>
          <p:cNvSpPr>
            <a:spLocks noChangeArrowheads="1"/>
          </p:cNvSpPr>
          <p:nvPr/>
        </p:nvSpPr>
        <p:spPr bwMode="auto">
          <a:xfrm>
            <a:off x="5286375" y="1428750"/>
            <a:ext cx="792163" cy="214313"/>
          </a:xfrm>
          <a:prstGeom prst="rightArrow">
            <a:avLst>
              <a:gd name="adj1" fmla="val 50000"/>
              <a:gd name="adj2" fmla="val 119804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428625" y="642938"/>
            <a:ext cx="265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</a:rPr>
              <a:t>1. </a:t>
            </a:r>
            <a:r>
              <a:rPr lang="zh-CN" altLang="en-US">
                <a:solidFill>
                  <a:srgbClr val="66FFFF"/>
                </a:solidFill>
              </a:rPr>
              <a:t>阿伏加德罗定律</a:t>
            </a:r>
            <a:endParaRPr lang="zh-CN" altLang="en-US">
              <a:solidFill>
                <a:srgbClr val="66FFFF"/>
              </a:solidFill>
            </a:endParaRP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714375" y="2000250"/>
            <a:ext cx="7929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在相同的温度和压强下，各种气体的分子数密度相等。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428625" y="2500313"/>
            <a:ext cx="3887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</a:rPr>
              <a:t>2. </a:t>
            </a:r>
            <a:r>
              <a:rPr lang="zh-CN" altLang="en-US">
                <a:solidFill>
                  <a:srgbClr val="66FFFF"/>
                </a:solidFill>
              </a:rPr>
              <a:t>道尔顿分压定律</a:t>
            </a:r>
            <a:endParaRPr lang="zh-CN" altLang="en-US">
              <a:solidFill>
                <a:srgbClr val="66FFFF"/>
              </a:solidFill>
            </a:endParaRP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523875" y="2928938"/>
            <a:ext cx="82089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设几种气体贮于一密闭容器中，处于平衡态，分子数密度分别为 </a:t>
            </a:r>
            <a:r>
              <a:rPr lang="en-US" altLang="zh-CN" b="0" i="1">
                <a:solidFill>
                  <a:srgbClr val="FFFF00"/>
                </a:solidFill>
              </a:rPr>
              <a:t>n</a:t>
            </a:r>
            <a:r>
              <a:rPr lang="en-US" altLang="zh-CN" baseline="-25000">
                <a:solidFill>
                  <a:srgbClr val="FFFF00"/>
                </a:solidFill>
              </a:rPr>
              <a:t>1</a:t>
            </a:r>
            <a:r>
              <a:rPr lang="zh-CN" altLang="en-US">
                <a:solidFill>
                  <a:srgbClr val="FFFF00"/>
                </a:solidFill>
              </a:rPr>
              <a:t>、</a:t>
            </a:r>
            <a:r>
              <a:rPr lang="en-US" altLang="zh-CN" b="0" i="1">
                <a:solidFill>
                  <a:srgbClr val="FFFF00"/>
                </a:solidFill>
              </a:rPr>
              <a:t>n</a:t>
            </a:r>
            <a:r>
              <a:rPr lang="en-US" altLang="zh-CN" baseline="-25000">
                <a:solidFill>
                  <a:srgbClr val="FFFF00"/>
                </a:solidFill>
              </a:rPr>
              <a:t>2</a:t>
            </a:r>
            <a:r>
              <a:rPr lang="zh-CN" altLang="en-US">
                <a:solidFill>
                  <a:srgbClr val="FFFF00"/>
                </a:solidFill>
              </a:rPr>
              <a:t>、</a:t>
            </a:r>
            <a:r>
              <a:rPr lang="en-US" altLang="zh-CN" b="0" i="1">
                <a:solidFill>
                  <a:srgbClr val="FFFF00"/>
                </a:solidFill>
              </a:rPr>
              <a:t>n</a:t>
            </a:r>
            <a:r>
              <a:rPr lang="en-US" altLang="zh-CN" baseline="-25000">
                <a:solidFill>
                  <a:srgbClr val="FFFF00"/>
                </a:solidFill>
              </a:rPr>
              <a:t>3  </a:t>
            </a:r>
            <a:r>
              <a:rPr lang="en-US" altLang="zh-CN">
                <a:solidFill>
                  <a:srgbClr val="FFFF00"/>
                </a:solidFill>
              </a:rPr>
              <a:t>…</a:t>
            </a:r>
            <a:r>
              <a:rPr lang="zh-CN" altLang="en-US">
                <a:solidFill>
                  <a:srgbClr val="FFFF00"/>
                </a:solidFill>
              </a:rPr>
              <a:t>，</a:t>
            </a:r>
            <a:r>
              <a:rPr lang="zh-CN" altLang="en-US">
                <a:solidFill>
                  <a:schemeClr val="bg1"/>
                </a:solidFill>
              </a:rPr>
              <a:t>则混合气体的分子数密度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47117" name="Object 6"/>
          <p:cNvGraphicFramePr>
            <a:graphicFrameLocks noChangeAspect="1"/>
          </p:cNvGraphicFramePr>
          <p:nvPr/>
        </p:nvGraphicFramePr>
        <p:xfrm>
          <a:off x="2857500" y="4000500"/>
          <a:ext cx="211931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68" name="公式" r:id="rId9" imgW="2419985" imgH="445770" progId="Equation.3">
                  <p:embed/>
                </p:oleObj>
              </mc:Choice>
              <mc:Fallback>
                <p:oleObj name="公式" r:id="rId9" imgW="2419985" imgH="44577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000500"/>
                        <a:ext cx="2119313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906463" y="4543425"/>
            <a:ext cx="280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温度相同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2773363" y="4543425"/>
          <a:ext cx="21558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69" name="公式" r:id="rId11" imgW="2464435" imgH="445770" progId="Equation.3">
                  <p:embed/>
                </p:oleObj>
              </mc:Choice>
              <mc:Fallback>
                <p:oleObj name="公式" r:id="rId11" imgW="2464435" imgH="44577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4543425"/>
                        <a:ext cx="215582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39750" y="5000625"/>
            <a:ext cx="360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混合气体的压强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730500" y="5429250"/>
          <a:ext cx="289083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70" name="公式" r:id="rId13" imgW="3334385" imgH="925830" progId="Equation.3">
                  <p:embed/>
                </p:oleObj>
              </mc:Choice>
              <mc:Fallback>
                <p:oleObj name="公式" r:id="rId13" imgW="3334385" imgH="92583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5429250"/>
                        <a:ext cx="2890838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5692775" y="5651500"/>
          <a:ext cx="195421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71" name="公式" r:id="rId15" imgW="2230120" imgH="445770" progId="Equation.3">
                  <p:embed/>
                </p:oleObj>
              </mc:Choice>
              <mc:Fallback>
                <p:oleObj name="公式" r:id="rId15" imgW="2230120" imgH="44577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2775" y="5651500"/>
                        <a:ext cx="1954213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1357313" y="5449888"/>
          <a:ext cx="127476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72" name="公式" r:id="rId17" imgW="1438275" imgH="925830" progId="Equation.3">
                  <p:embed/>
                </p:oleObj>
              </mc:Choice>
              <mc:Fallback>
                <p:oleObj name="公式" r:id="rId17" imgW="1438275" imgH="92583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5449888"/>
                        <a:ext cx="1274762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143000" y="6257925"/>
            <a:ext cx="702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混合气体的压强等于各种气体的分压强之和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27668" name="灯片编号占位符 1"/>
          <p:cNvSpPr txBox="1"/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FC5DE50-F4A9-46B6-A698-FF6E02DE4DD7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  <a:endParaRPr lang="en-US" altLang="zh-CN" b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/>
      <p:bldP spid="47111" grpId="0" animBg="1"/>
      <p:bldP spid="47112" grpId="0" autoUpdateAnimBg="0"/>
      <p:bldP spid="47114" grpId="0" autoUpdateAnimBg="0"/>
      <p:bldP spid="47115" grpId="0"/>
      <p:bldP spid="14" grpId="0" autoUpdateAnimBg="0"/>
      <p:bldP spid="16" grpId="0" autoUpdateAnimBg="0"/>
      <p:bldP spid="2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755650" y="260350"/>
            <a:ext cx="7848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有一容积为</a:t>
            </a:r>
            <a:r>
              <a:rPr lang="en-US" altLang="zh-CN">
                <a:solidFill>
                  <a:srgbClr val="66FFFF"/>
                </a:solidFill>
              </a:rPr>
              <a:t>10 cm</a:t>
            </a:r>
            <a:r>
              <a:rPr lang="en-US" altLang="zh-CN" baseline="40000">
                <a:solidFill>
                  <a:srgbClr val="66FFFF"/>
                </a:solidFill>
              </a:rPr>
              <a:t>3</a:t>
            </a:r>
            <a:r>
              <a:rPr lang="en-US" altLang="zh-CN">
                <a:solidFill>
                  <a:srgbClr val="66FFFF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的电子管，当温度为</a:t>
            </a:r>
            <a:r>
              <a:rPr lang="en-US" altLang="zh-CN">
                <a:solidFill>
                  <a:srgbClr val="66FFFF"/>
                </a:solidFill>
              </a:rPr>
              <a:t>300 K</a:t>
            </a:r>
            <a:r>
              <a:rPr lang="zh-CN" altLang="en-US">
                <a:solidFill>
                  <a:schemeClr val="bg1"/>
                </a:solidFill>
              </a:rPr>
              <a:t>时，用真空泵抽成高真空，使管内压强为 </a:t>
            </a:r>
            <a:r>
              <a:rPr lang="en-US" altLang="zh-CN">
                <a:solidFill>
                  <a:srgbClr val="66FFFF"/>
                </a:solidFill>
              </a:rPr>
              <a:t>5×10</a:t>
            </a:r>
            <a:r>
              <a:rPr lang="en-US" altLang="zh-CN" baseline="4000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baseline="40000">
                <a:solidFill>
                  <a:srgbClr val="66FFFF"/>
                </a:solidFill>
              </a:rPr>
              <a:t>6 </a:t>
            </a:r>
            <a:r>
              <a:rPr lang="en-US" altLang="zh-CN">
                <a:solidFill>
                  <a:srgbClr val="66FFFF"/>
                </a:solidFill>
              </a:rPr>
              <a:t>mmHg</a:t>
            </a:r>
            <a:r>
              <a:rPr lang="zh-CN" altLang="en-US">
                <a:solidFill>
                  <a:srgbClr val="66FFFF"/>
                </a:solidFill>
              </a:rPr>
              <a:t>。</a:t>
            </a:r>
            <a:r>
              <a:rPr lang="zh-CN" altLang="en-US">
                <a:solidFill>
                  <a:schemeClr val="bg1"/>
                </a:solidFill>
              </a:rPr>
              <a:t>          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728663" y="1235075"/>
            <a:ext cx="5138737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AutoNum type="arabicParenBoth"/>
            </a:pPr>
            <a:r>
              <a:rPr lang="zh-CN" altLang="en-US">
                <a:solidFill>
                  <a:schemeClr val="bg1"/>
                </a:solidFill>
              </a:rPr>
              <a:t>此时管内气体分子的数目？</a:t>
            </a:r>
            <a:endParaRPr lang="zh-CN" altLang="en-US">
              <a:solidFill>
                <a:schemeClr val="bg1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chemeClr val="bg1"/>
                </a:solidFill>
              </a:rPr>
              <a:t>(2) </a:t>
            </a:r>
            <a:r>
              <a:rPr lang="zh-CN" altLang="en-US">
                <a:solidFill>
                  <a:schemeClr val="bg1"/>
                </a:solidFill>
              </a:rPr>
              <a:t>这些分子的总平动动能？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250825" y="2466975"/>
            <a:ext cx="493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解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250825" y="331788"/>
            <a:ext cx="493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例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250825" y="1339850"/>
            <a:ext cx="493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求</a:t>
            </a:r>
            <a:endParaRPr lang="zh-CN" altLang="en-US">
              <a:solidFill>
                <a:srgbClr val="FFFF00"/>
              </a:solidFill>
            </a:endParaRPr>
          </a:p>
        </p:txBody>
      </p:sp>
      <p:graphicFrame>
        <p:nvGraphicFramePr>
          <p:cNvPr id="49159" name="Object 2"/>
          <p:cNvGraphicFramePr>
            <a:graphicFrameLocks noChangeAspect="1"/>
          </p:cNvGraphicFramePr>
          <p:nvPr/>
        </p:nvGraphicFramePr>
        <p:xfrm>
          <a:off x="763588" y="2994025"/>
          <a:ext cx="6323012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48" name="公式" r:id="rId1" imgW="2999740" imgH="445770" progId="Equation.3">
                  <p:embed/>
                </p:oleObj>
              </mc:Choice>
              <mc:Fallback>
                <p:oleObj name="公式" r:id="rId1" imgW="2999740" imgH="44577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2994025"/>
                        <a:ext cx="6323012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3"/>
          <p:cNvGraphicFramePr>
            <a:graphicFrameLocks noChangeAspect="1"/>
          </p:cNvGraphicFramePr>
          <p:nvPr/>
        </p:nvGraphicFramePr>
        <p:xfrm>
          <a:off x="7105650" y="3281363"/>
          <a:ext cx="168116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49" name="公式" r:id="rId3" imgW="1917700" imgH="412750" progId="Equation.3">
                  <p:embed/>
                </p:oleObj>
              </mc:Choice>
              <mc:Fallback>
                <p:oleObj name="公式" r:id="rId3" imgW="1917700" imgH="41275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5650" y="3281363"/>
                        <a:ext cx="168116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744538" y="2428875"/>
            <a:ext cx="3611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(1) </a:t>
            </a:r>
            <a:r>
              <a:rPr lang="zh-CN" altLang="en-US">
                <a:solidFill>
                  <a:schemeClr val="bg1"/>
                </a:solidFill>
              </a:rPr>
              <a:t>阿伏伽德罗定律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728663" y="4149725"/>
            <a:ext cx="4816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(2) </a:t>
            </a:r>
            <a:r>
              <a:rPr lang="zh-CN" altLang="en-US">
                <a:solidFill>
                  <a:schemeClr val="bg1"/>
                </a:solidFill>
              </a:rPr>
              <a:t>单个分子平均平动动能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49163" name="Object 4"/>
          <p:cNvGraphicFramePr>
            <a:graphicFrameLocks noChangeAspect="1"/>
          </p:cNvGraphicFramePr>
          <p:nvPr/>
        </p:nvGraphicFramePr>
        <p:xfrm>
          <a:off x="4140200" y="4545013"/>
          <a:ext cx="12573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50" name="公式" r:id="rId5" imgW="1416050" imgH="925830" progId="Equation.3">
                  <p:embed/>
                </p:oleObj>
              </mc:Choice>
              <mc:Fallback>
                <p:oleObj name="公式" r:id="rId5" imgW="1416050" imgH="92583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545013"/>
                        <a:ext cx="12573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1044575" y="5348288"/>
            <a:ext cx="3455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FFFF00"/>
                </a:solidFill>
              </a:rPr>
              <a:t>N</a:t>
            </a:r>
            <a:r>
              <a:rPr lang="en-US" altLang="zh-CN" i="1">
                <a:solidFill>
                  <a:srgbClr val="66FFFF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个分子总平动动能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49165" name="Object 5"/>
          <p:cNvGraphicFramePr>
            <a:graphicFrameLocks noChangeAspect="1"/>
          </p:cNvGraphicFramePr>
          <p:nvPr/>
        </p:nvGraphicFramePr>
        <p:xfrm>
          <a:off x="3708400" y="5765800"/>
          <a:ext cx="31162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51" name="公式" r:id="rId7" imgW="3568700" imgH="925830" progId="Equation.3">
                  <p:embed/>
                </p:oleObj>
              </mc:Choice>
              <mc:Fallback>
                <p:oleObj name="公式" r:id="rId7" imgW="3568700" imgH="92583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765800"/>
                        <a:ext cx="311626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6" name="Object 14"/>
          <p:cNvGraphicFramePr>
            <a:graphicFrameLocks noChangeAspect="1"/>
          </p:cNvGraphicFramePr>
          <p:nvPr/>
        </p:nvGraphicFramePr>
        <p:xfrm>
          <a:off x="3708400" y="2466975"/>
          <a:ext cx="12033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52" name="公式" r:id="rId9" imgW="1371600" imgH="412750" progId="Equation.3">
                  <p:embed/>
                </p:oleObj>
              </mc:Choice>
              <mc:Fallback>
                <p:oleObj name="公式" r:id="rId9" imgW="1371600" imgH="41275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466975"/>
                        <a:ext cx="12033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灯片编号占位符 1"/>
          <p:cNvSpPr txBox="1"/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47D1734-08E3-46A3-9AB2-2267B1B32A08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  <a:endParaRPr lang="en-US" altLang="zh-CN" b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/>
      <p:bldP spid="49155" grpId="0"/>
      <p:bldP spid="49156" grpId="0"/>
      <p:bldP spid="49157" grpId="0"/>
      <p:bldP spid="49158" grpId="0"/>
      <p:bldP spid="49161" grpId="0" autoUpdateAnimBg="0"/>
      <p:bldP spid="49162" grpId="0" autoUpdateAnimBg="0"/>
      <p:bldP spid="4916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444500" y="450850"/>
            <a:ext cx="4392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</a:rPr>
              <a:t>2. </a:t>
            </a:r>
            <a:r>
              <a:rPr lang="zh-CN" altLang="en-US">
                <a:solidFill>
                  <a:srgbClr val="66FFFF"/>
                </a:solidFill>
              </a:rPr>
              <a:t>麦克斯韦速率分布曲线</a:t>
            </a:r>
            <a:endParaRPr lang="zh-CN" altLang="en-US">
              <a:solidFill>
                <a:srgbClr val="66FFFF"/>
              </a:solidFill>
            </a:endParaRPr>
          </a:p>
        </p:txBody>
      </p:sp>
      <p:pic>
        <p:nvPicPr>
          <p:cNvPr id="30723" name="Picture 3" descr="麦分1(1)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006697"/>
              </a:clrFrom>
              <a:clrTo>
                <a:srgbClr val="00669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5" t="6985" r="2979" b="4298"/>
          <a:stretch>
            <a:fillRect/>
          </a:stretch>
        </p:blipFill>
        <p:spPr bwMode="auto">
          <a:xfrm>
            <a:off x="4757738" y="788988"/>
            <a:ext cx="3673475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/>
          <p:nvPr/>
        </p:nvGrpSpPr>
        <p:grpSpPr bwMode="auto">
          <a:xfrm>
            <a:off x="4843463" y="333375"/>
            <a:ext cx="727075" cy="2544763"/>
            <a:chOff x="3051" y="421"/>
            <a:chExt cx="458" cy="1603"/>
          </a:xfrm>
        </p:grpSpPr>
        <p:sp>
          <p:nvSpPr>
            <p:cNvPr id="26656" name="Line 5"/>
            <p:cNvSpPr>
              <a:spLocks noChangeShapeType="1"/>
            </p:cNvSpPr>
            <p:nvPr/>
          </p:nvSpPr>
          <p:spPr bwMode="auto">
            <a:xfrm>
              <a:off x="3051" y="505"/>
              <a:ext cx="0" cy="151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7" name="Text Box 6"/>
            <p:cNvSpPr txBox="1">
              <a:spLocks noChangeArrowheads="1"/>
            </p:cNvSpPr>
            <p:nvPr/>
          </p:nvSpPr>
          <p:spPr bwMode="auto">
            <a:xfrm>
              <a:off x="3097" y="421"/>
              <a:ext cx="4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bg1"/>
                  </a:solidFill>
                </a:rPr>
                <a:t>f</a:t>
              </a:r>
              <a:r>
                <a:rPr lang="en-US" altLang="zh-CN">
                  <a:solidFill>
                    <a:schemeClr val="bg1"/>
                  </a:solidFill>
                </a:rPr>
                <a:t>(</a:t>
              </a:r>
              <a:r>
                <a:rPr lang="en-US" altLang="zh-CN" i="1">
                  <a:solidFill>
                    <a:schemeClr val="bg1"/>
                  </a:solidFill>
                  <a:latin typeface="Bookman Old Style" panose="02050604050505020204" pitchFamily="18" charset="0"/>
                </a:rPr>
                <a:t>v</a:t>
              </a:r>
              <a:r>
                <a:rPr lang="en-US" altLang="zh-CN" i="1">
                  <a:solidFill>
                    <a:schemeClr val="bg1"/>
                  </a:solidFill>
                </a:rPr>
                <a:t>)</a:t>
              </a:r>
              <a:endParaRPr lang="en-US" altLang="zh-CN" i="1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4572000" y="2806700"/>
            <a:ext cx="4149725" cy="473075"/>
            <a:chOff x="2988" y="2961"/>
            <a:chExt cx="2614" cy="298"/>
          </a:xfrm>
        </p:grpSpPr>
        <p:sp>
          <p:nvSpPr>
            <p:cNvPr id="26653" name="Line 8"/>
            <p:cNvSpPr>
              <a:spLocks noChangeShapeType="1"/>
            </p:cNvSpPr>
            <p:nvPr/>
          </p:nvSpPr>
          <p:spPr bwMode="auto">
            <a:xfrm>
              <a:off x="3151" y="3002"/>
              <a:ext cx="2405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4" name="Text Box 9"/>
            <p:cNvSpPr txBox="1">
              <a:spLocks noChangeArrowheads="1"/>
            </p:cNvSpPr>
            <p:nvPr/>
          </p:nvSpPr>
          <p:spPr bwMode="auto">
            <a:xfrm>
              <a:off x="5382" y="2961"/>
              <a:ext cx="2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solidFill>
                    <a:schemeClr val="bg1"/>
                  </a:solidFill>
                  <a:latin typeface="Bookman Old Style" panose="02050604050505020204" pitchFamily="18" charset="0"/>
                </a:rPr>
                <a:t>v</a:t>
              </a:r>
              <a:endParaRPr lang="en-US" altLang="zh-CN" b="0" i="1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6655" name="Text Box 10"/>
            <p:cNvSpPr txBox="1">
              <a:spLocks noChangeArrowheads="1"/>
            </p:cNvSpPr>
            <p:nvPr/>
          </p:nvSpPr>
          <p:spPr bwMode="auto">
            <a:xfrm>
              <a:off x="2988" y="2971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bg1"/>
                  </a:solidFill>
                </a:rPr>
                <a:t>O</a:t>
              </a:r>
              <a:endParaRPr lang="en-US" altLang="zh-CN" i="1">
                <a:solidFill>
                  <a:schemeClr val="bg1"/>
                </a:solidFill>
              </a:endParaRPr>
            </a:p>
          </p:txBody>
        </p:sp>
      </p:grp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6238875" y="2819400"/>
            <a:ext cx="349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 i="1">
                <a:solidFill>
                  <a:srgbClr val="00FFFF"/>
                </a:solidFill>
                <a:latin typeface="Bookman Old Style" panose="02050604050505020204" pitchFamily="18" charset="0"/>
              </a:rPr>
              <a:t>v</a:t>
            </a:r>
            <a:endParaRPr lang="en-US" altLang="zh-CN" b="0" i="1">
              <a:solidFill>
                <a:srgbClr val="00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5435600" y="3246438"/>
            <a:ext cx="201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( </a:t>
            </a:r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速率分布曲线 </a:t>
            </a:r>
            <a:r>
              <a:rPr lang="en-US" altLang="zh-CN" sz="2000">
                <a:solidFill>
                  <a:schemeClr val="bg1"/>
                </a:solidFill>
              </a:rPr>
              <a:t>)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538163" y="785813"/>
            <a:ext cx="355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>
                <a:solidFill>
                  <a:srgbClr val="FFFF00"/>
                </a:solidFill>
              </a:rPr>
              <a:t>·</a:t>
            </a:r>
            <a:endParaRPr lang="en-US" altLang="zh-CN" sz="5400">
              <a:solidFill>
                <a:srgbClr val="FFFF00"/>
              </a:solidFill>
            </a:endParaRP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727075" y="982663"/>
            <a:ext cx="31242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由图可见，气体中速率很小、速率很大的分子数都很少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</a:rPr>
              <a:t>  </a:t>
            </a:r>
            <a:endParaRPr lang="zh-CN" altLang="en-US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533400" y="2370138"/>
            <a:ext cx="355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>
                <a:solidFill>
                  <a:srgbClr val="FFFF66"/>
                </a:solidFill>
              </a:rPr>
              <a:t>·</a:t>
            </a:r>
            <a:endParaRPr lang="en-US" altLang="zh-CN" sz="5400">
              <a:solidFill>
                <a:srgbClr val="FFFF66"/>
              </a:solidFill>
            </a:endParaRP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754062" y="2565400"/>
            <a:ext cx="3460752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b="0" dirty="0">
                <a:solidFill>
                  <a:srgbClr val="00FFFF"/>
                </a:solidFill>
              </a:rPr>
              <a:t>d</a:t>
            </a:r>
            <a:r>
              <a:rPr lang="en-US" altLang="zh-CN" b="0" i="1" dirty="0">
                <a:solidFill>
                  <a:srgbClr val="00FFFF"/>
                </a:solidFill>
                <a:latin typeface="Bookman Old Style" panose="02050604050505020204" pitchFamily="18" charset="0"/>
              </a:rPr>
              <a:t>v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间隔内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</a:rPr>
              <a:t>,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曲线下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ts val="3600"/>
              </a:lnSpc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的面积表示速率分布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ts val="3600"/>
              </a:lnSpc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b="0" i="1" dirty="0">
                <a:solidFill>
                  <a:srgbClr val="00FFFF"/>
                </a:solidFill>
                <a:latin typeface="Bookman Old Style" panose="02050604050505020204" pitchFamily="18" charset="0"/>
              </a:rPr>
              <a:t>v</a:t>
            </a:r>
            <a:r>
              <a:rPr lang="zh-CN" altLang="en-US" b="0" i="1" dirty="0">
                <a:solidFill>
                  <a:srgbClr val="00FFFF"/>
                </a:solidFill>
                <a:latin typeface="Bookman Old Style" panose="02050604050505020204" pitchFamily="18" charset="0"/>
              </a:rPr>
              <a:t>～</a:t>
            </a:r>
            <a:r>
              <a:rPr lang="en-US" altLang="zh-CN" b="0" i="1" dirty="0">
                <a:solidFill>
                  <a:srgbClr val="00FFFF"/>
                </a:solidFill>
                <a:latin typeface="Bookman Old Style" panose="02050604050505020204" pitchFamily="18" charset="0"/>
              </a:rPr>
              <a:t>v+ </a:t>
            </a:r>
            <a:r>
              <a:rPr lang="en-US" altLang="zh-CN" b="0" dirty="0">
                <a:solidFill>
                  <a:srgbClr val="00FFFF"/>
                </a:solidFill>
              </a:rPr>
              <a:t>d</a:t>
            </a:r>
            <a:r>
              <a:rPr lang="en-US" altLang="zh-CN" b="0" i="1" dirty="0">
                <a:solidFill>
                  <a:srgbClr val="00FFFF"/>
                </a:solidFill>
                <a:latin typeface="Bookman Old Style" panose="02050604050505020204" pitchFamily="18" charset="0"/>
              </a:rPr>
              <a:t>v</a:t>
            </a:r>
            <a:r>
              <a:rPr lang="en-US" altLang="zh-CN" sz="3200" i="1" dirty="0">
                <a:solidFill>
                  <a:srgbClr val="00FFFF"/>
                </a:solidFill>
                <a:latin typeface="Bookman Old Style" panose="02050604050505020204" pitchFamily="18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中的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</a:rPr>
              <a:t>分子</a:t>
            </a:r>
            <a:endParaRPr lang="zh-CN" altLang="en-US" dirty="0">
              <a:solidFill>
                <a:schemeClr val="bg1"/>
              </a:solidFill>
              <a:latin typeface="楷体_GB2312" pitchFamily="49" charset="-122"/>
            </a:endParaRPr>
          </a:p>
          <a:p>
            <a:pPr eaLnBrk="1" hangingPunct="1">
              <a:lnSpc>
                <a:spcPts val="3600"/>
              </a:lnSpc>
            </a:pP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</a:rPr>
              <a:t>数与总分子数的比率</a:t>
            </a:r>
            <a:endParaRPr lang="zh-CN" altLang="en-US" dirty="0">
              <a:solidFill>
                <a:schemeClr val="bg1"/>
              </a:solidFill>
              <a:latin typeface="楷体_GB2312" pitchFamily="49" charset="-122"/>
            </a:endParaRPr>
          </a:p>
        </p:txBody>
      </p:sp>
      <p:sp>
        <p:nvSpPr>
          <p:cNvPr id="2063" name="Rectangle 19" descr="宽上对角线"/>
          <p:cNvSpPr>
            <a:spLocks noChangeArrowheads="1"/>
          </p:cNvSpPr>
          <p:nvPr/>
        </p:nvSpPr>
        <p:spPr bwMode="auto">
          <a:xfrm>
            <a:off x="6446838" y="1258888"/>
            <a:ext cx="228600" cy="15843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pattFill prst="pct5">
              <a:fgClr>
                <a:srgbClr val="0099CC"/>
              </a:fgClr>
              <a:bgClr>
                <a:srgbClr val="FFFFFF"/>
              </a:bgClr>
            </a:pattFill>
            <a:miter lim="800000"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6572250" y="2828925"/>
            <a:ext cx="1916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 i="1">
                <a:solidFill>
                  <a:srgbClr val="00FFFF"/>
                </a:solidFill>
                <a:latin typeface="Bookman Old Style" panose="02050604050505020204" pitchFamily="18" charset="0"/>
              </a:rPr>
              <a:t>v</a:t>
            </a:r>
            <a:r>
              <a:rPr lang="zh-CN" altLang="en-US" b="0">
                <a:solidFill>
                  <a:srgbClr val="00FFFF"/>
                </a:solidFill>
                <a:latin typeface="Bookman Old Style" panose="02050604050505020204" pitchFamily="18" charset="0"/>
              </a:rPr>
              <a:t>＋</a:t>
            </a:r>
            <a:r>
              <a:rPr lang="en-US" altLang="zh-CN" b="0">
                <a:solidFill>
                  <a:srgbClr val="00FFFF"/>
                </a:solidFill>
              </a:rPr>
              <a:t>d</a:t>
            </a:r>
            <a:r>
              <a:rPr lang="en-US" altLang="zh-CN" b="0" i="1">
                <a:solidFill>
                  <a:srgbClr val="00FFFF"/>
                </a:solidFill>
                <a:latin typeface="Bookman Old Style" panose="02050604050505020204" pitchFamily="18" charset="0"/>
              </a:rPr>
              <a:t>v</a:t>
            </a:r>
            <a:endParaRPr lang="en-US" altLang="zh-CN" b="0" i="1">
              <a:solidFill>
                <a:srgbClr val="00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6315075" y="2620963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2"/>
                </a:solidFill>
              </a:rPr>
              <a:t>·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6543675" y="2619375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2"/>
                </a:solidFill>
              </a:rPr>
              <a:t>·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2067" name="Line 23"/>
          <p:cNvSpPr>
            <a:spLocks noChangeShapeType="1"/>
          </p:cNvSpPr>
          <p:nvPr/>
        </p:nvSpPr>
        <p:spPr bwMode="auto">
          <a:xfrm>
            <a:off x="6764338" y="1095375"/>
            <a:ext cx="0" cy="1763713"/>
          </a:xfrm>
          <a:prstGeom prst="line">
            <a:avLst/>
          </a:prstGeom>
          <a:noFill/>
          <a:ln w="723900">
            <a:pattFill prst="wdUpDiag">
              <a:fgClr>
                <a:srgbClr val="336699"/>
              </a:fgClr>
              <a:bgClr>
                <a:srgbClr val="66FFFF"/>
              </a:bgClr>
            </a:patt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4" name="Line 24"/>
          <p:cNvSpPr>
            <a:spLocks noChangeShapeType="1"/>
          </p:cNvSpPr>
          <p:nvPr/>
        </p:nvSpPr>
        <p:spPr bwMode="auto">
          <a:xfrm>
            <a:off x="6400800" y="1092200"/>
            <a:ext cx="0" cy="18002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>
            <a:off x="7121525" y="2162175"/>
            <a:ext cx="0" cy="7191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500063" y="4643438"/>
            <a:ext cx="355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>
                <a:solidFill>
                  <a:srgbClr val="FFFF66"/>
                </a:solidFill>
              </a:rPr>
              <a:t>·</a:t>
            </a:r>
            <a:endParaRPr lang="en-US" altLang="zh-CN" sz="5400">
              <a:solidFill>
                <a:srgbClr val="FFFF66"/>
              </a:solidFill>
            </a:endParaRPr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725488" y="4776788"/>
            <a:ext cx="82042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在</a:t>
            </a:r>
            <a:r>
              <a:rPr lang="en-US" altLang="zh-CN" sz="2800" b="0" i="1">
                <a:solidFill>
                  <a:srgbClr val="00FFFF"/>
                </a:solidFill>
                <a:latin typeface="Bookman Old Style" panose="02050604050505020204" pitchFamily="18" charset="0"/>
              </a:rPr>
              <a:t>v</a:t>
            </a:r>
            <a:r>
              <a:rPr lang="en-US" altLang="zh-CN" b="0" baseline="-25000">
                <a:solidFill>
                  <a:srgbClr val="00FFFF"/>
                </a:solidFill>
              </a:rPr>
              <a:t>1</a:t>
            </a:r>
            <a:r>
              <a:rPr lang="en-US" altLang="zh-CN" b="0">
                <a:solidFill>
                  <a:srgbClr val="66FFFF"/>
                </a:solidFill>
              </a:rPr>
              <a:t>~</a:t>
            </a:r>
            <a:r>
              <a:rPr lang="en-US" altLang="zh-CN" sz="2800" b="0" i="1">
                <a:solidFill>
                  <a:srgbClr val="00FFFF"/>
                </a:solidFill>
                <a:latin typeface="Bookman Old Style" panose="02050604050505020204" pitchFamily="18" charset="0"/>
              </a:rPr>
              <a:t>v</a:t>
            </a:r>
            <a:r>
              <a:rPr lang="en-US" altLang="zh-CN" b="0" baseline="-25000">
                <a:solidFill>
                  <a:srgbClr val="00FFFF"/>
                </a:solidFill>
              </a:rPr>
              <a:t>2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区间内</a:t>
            </a:r>
            <a:r>
              <a:rPr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曲线下的面积表示速率分布在</a:t>
            </a:r>
            <a:r>
              <a:rPr lang="en-US" altLang="zh-CN" sz="2800" b="0" i="1">
                <a:solidFill>
                  <a:srgbClr val="00FFFF"/>
                </a:solidFill>
                <a:latin typeface="Bookman Old Style" panose="02050604050505020204" pitchFamily="18" charset="0"/>
              </a:rPr>
              <a:t>v</a:t>
            </a:r>
            <a:r>
              <a:rPr lang="en-US" altLang="zh-CN" b="0" baseline="-25000">
                <a:solidFill>
                  <a:srgbClr val="00FFFF"/>
                </a:solidFill>
              </a:rPr>
              <a:t>1</a:t>
            </a:r>
            <a:r>
              <a:rPr lang="en-US" altLang="zh-CN" b="0">
                <a:solidFill>
                  <a:srgbClr val="66FFFF"/>
                </a:solidFill>
              </a:rPr>
              <a:t>~</a:t>
            </a:r>
            <a:r>
              <a:rPr lang="en-US" altLang="zh-CN" sz="2800" b="0" i="1">
                <a:solidFill>
                  <a:srgbClr val="00FFFF"/>
                </a:solidFill>
                <a:latin typeface="Bookman Old Style" panose="02050604050505020204" pitchFamily="18" charset="0"/>
              </a:rPr>
              <a:t>v</a:t>
            </a:r>
            <a:r>
              <a:rPr lang="en-US" altLang="zh-CN" b="0" baseline="-25000">
                <a:solidFill>
                  <a:srgbClr val="00FFFF"/>
                </a:solidFill>
              </a:rPr>
              <a:t>2 </a:t>
            </a:r>
            <a:r>
              <a:rPr lang="zh-CN" altLang="en-US">
                <a:solidFill>
                  <a:schemeClr val="bg1"/>
                </a:solidFill>
              </a:rPr>
              <a:t>之间</a:t>
            </a:r>
            <a:endParaRPr lang="zh-CN" altLang="en-US">
              <a:solidFill>
                <a:schemeClr val="bg1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</a:rPr>
              <a:t>的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</a:rPr>
              <a:t>分子数与总分子数的比率</a:t>
            </a:r>
            <a:endParaRPr lang="zh-CN" altLang="en-US" b="0">
              <a:solidFill>
                <a:srgbClr val="00FFFF"/>
              </a:solidFill>
            </a:endParaRPr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6184900" y="2816225"/>
            <a:ext cx="450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 i="1">
                <a:solidFill>
                  <a:srgbClr val="00FFFF"/>
                </a:solidFill>
                <a:latin typeface="Bookman Old Style" panose="02050604050505020204" pitchFamily="18" charset="0"/>
              </a:rPr>
              <a:t>v</a:t>
            </a:r>
            <a:r>
              <a:rPr lang="en-US" altLang="zh-CN" b="0" baseline="-25000">
                <a:solidFill>
                  <a:srgbClr val="00FFFF"/>
                </a:solidFill>
              </a:rPr>
              <a:t>1</a:t>
            </a:r>
            <a:endParaRPr lang="en-US" altLang="zh-CN" b="0" baseline="-25000">
              <a:solidFill>
                <a:srgbClr val="00FFFF"/>
              </a:solidFill>
            </a:endParaRP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6877050" y="2827338"/>
            <a:ext cx="1266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 i="1">
                <a:solidFill>
                  <a:srgbClr val="00FFFF"/>
                </a:solidFill>
                <a:latin typeface="Bookman Old Style" panose="02050604050505020204" pitchFamily="18" charset="0"/>
              </a:rPr>
              <a:t>v</a:t>
            </a:r>
            <a:r>
              <a:rPr lang="en-US" altLang="zh-CN" b="0" baseline="-25000">
                <a:solidFill>
                  <a:srgbClr val="00FFFF"/>
                </a:solidFill>
              </a:rPr>
              <a:t>2</a:t>
            </a:r>
            <a:endParaRPr lang="en-US" altLang="zh-CN" b="0" baseline="-25000">
              <a:solidFill>
                <a:srgbClr val="00FFFF"/>
              </a:solidFill>
            </a:endParaRPr>
          </a:p>
        </p:txBody>
      </p:sp>
      <p:sp>
        <p:nvSpPr>
          <p:cNvPr id="30751" name="Freeform 31"/>
          <p:cNvSpPr>
            <a:spLocks noChangeArrowheads="1"/>
          </p:cNvSpPr>
          <p:nvPr/>
        </p:nvSpPr>
        <p:spPr bwMode="auto">
          <a:xfrm>
            <a:off x="6419850" y="1087438"/>
            <a:ext cx="744538" cy="1073150"/>
          </a:xfrm>
          <a:custGeom>
            <a:avLst/>
            <a:gdLst>
              <a:gd name="T0" fmla="*/ 0 w 469"/>
              <a:gd name="T1" fmla="*/ 2147483646 h 676"/>
              <a:gd name="T2" fmla="*/ 2147483646 w 469"/>
              <a:gd name="T3" fmla="*/ 2147483646 h 676"/>
              <a:gd name="T4" fmla="*/ 2147483646 w 469"/>
              <a:gd name="T5" fmla="*/ 2147483646 h 676"/>
              <a:gd name="T6" fmla="*/ 2147483646 w 469"/>
              <a:gd name="T7" fmla="*/ 2147483646 h 676"/>
              <a:gd name="T8" fmla="*/ 2147483646 w 469"/>
              <a:gd name="T9" fmla="*/ 2147483646 h 676"/>
              <a:gd name="T10" fmla="*/ 2147483646 w 469"/>
              <a:gd name="T11" fmla="*/ 2147483646 h 676"/>
              <a:gd name="T12" fmla="*/ 2147483646 w 469"/>
              <a:gd name="T13" fmla="*/ 0 h 676"/>
              <a:gd name="T14" fmla="*/ 0 w 469"/>
              <a:gd name="T15" fmla="*/ 2147483646 h 6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69"/>
              <a:gd name="T25" fmla="*/ 0 h 676"/>
              <a:gd name="T26" fmla="*/ 469 w 469"/>
              <a:gd name="T27" fmla="*/ 676 h 67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69" h="676">
                <a:moveTo>
                  <a:pt x="0" y="4"/>
                </a:moveTo>
                <a:lnTo>
                  <a:pt x="72" y="88"/>
                </a:lnTo>
                <a:lnTo>
                  <a:pt x="156" y="208"/>
                </a:lnTo>
                <a:lnTo>
                  <a:pt x="258" y="394"/>
                </a:lnTo>
                <a:lnTo>
                  <a:pt x="390" y="580"/>
                </a:lnTo>
                <a:lnTo>
                  <a:pt x="456" y="676"/>
                </a:lnTo>
                <a:lnTo>
                  <a:pt x="469" y="0"/>
                </a:lnTo>
                <a:lnTo>
                  <a:pt x="0" y="4"/>
                </a:lnTo>
                <a:close/>
              </a:path>
            </a:pathLst>
          </a:cu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6156325" y="549275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bg1"/>
                </a:solidFill>
              </a:rPr>
              <a:t>T</a:t>
            </a:r>
            <a:endParaRPr lang="en-US" altLang="zh-CN" i="1">
              <a:solidFill>
                <a:schemeClr val="bg1"/>
              </a:solidFill>
            </a:endParaRPr>
          </a:p>
        </p:txBody>
      </p:sp>
      <p:graphicFrame>
        <p:nvGraphicFramePr>
          <p:cNvPr id="70661" name="Object 5"/>
          <p:cNvGraphicFramePr/>
          <p:nvPr/>
        </p:nvGraphicFramePr>
        <p:xfrm>
          <a:off x="6153150" y="3929063"/>
          <a:ext cx="78898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75" name="" r:id="rId3" imgW="637540" imgH="669925" progId="Equation.3">
                  <p:embed/>
                </p:oleObj>
              </mc:Choice>
              <mc:Fallback>
                <p:oleObj name="" r:id="rId3" imgW="637540" imgH="669925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3150" y="3929063"/>
                        <a:ext cx="78898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6"/>
          <p:cNvGraphicFramePr/>
          <p:nvPr/>
        </p:nvGraphicFramePr>
        <p:xfrm>
          <a:off x="5000625" y="4178300"/>
          <a:ext cx="11350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76" name="" r:id="rId5" imgW="927100" imgH="295910" progId="Equation.3">
                  <p:embed/>
                </p:oleObj>
              </mc:Choice>
              <mc:Fallback>
                <p:oleObj name="" r:id="rId5" imgW="927100" imgH="29591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4178300"/>
                        <a:ext cx="113506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7"/>
          <p:cNvGraphicFramePr/>
          <p:nvPr/>
        </p:nvGraphicFramePr>
        <p:xfrm>
          <a:off x="4929188" y="5589588"/>
          <a:ext cx="24241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77" name="" r:id="rId7" imgW="2002790" imgH="669925" progId="Equation.3">
                  <p:embed/>
                </p:oleObj>
              </mc:Choice>
              <mc:Fallback>
                <p:oleObj name="" r:id="rId7" imgW="2002790" imgH="669925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5589588"/>
                        <a:ext cx="242411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2" name="灯片编号占位符 1"/>
          <p:cNvSpPr txBox="1">
            <a:spLocks noChangeArrowheads="1"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452128-0EC0-412D-95B9-8FEC1F30CB87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  <a:endParaRPr lang="en-US" altLang="zh-CN" b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000"/>
                            </p:stCondLst>
                            <p:childTnLst>
                              <p:par>
                                <p:cTn id="10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31" grpId="0"/>
      <p:bldP spid="30731" grpId="1"/>
      <p:bldP spid="30732" grpId="0"/>
      <p:bldP spid="30733" grpId="0"/>
      <p:bldP spid="30734" grpId="0"/>
      <p:bldP spid="30737" grpId="0"/>
      <p:bldP spid="30738" grpId="0"/>
      <p:bldP spid="2063" grpId="0" animBg="1"/>
      <p:bldP spid="2063" grpId="1" animBg="1"/>
      <p:bldP spid="30740" grpId="0"/>
      <p:bldP spid="30740" grpId="1"/>
      <p:bldP spid="30741" grpId="0"/>
      <p:bldP spid="30741" grpId="1"/>
      <p:bldP spid="30742" grpId="0"/>
      <p:bldP spid="30742" grpId="1"/>
      <p:bldP spid="30746" grpId="0"/>
      <p:bldP spid="30747" grpId="0"/>
      <p:bldP spid="30749" grpId="0"/>
      <p:bldP spid="30750" grpId="0"/>
      <p:bldP spid="307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麦分1(1)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006697"/>
              </a:clrFrom>
              <a:clrTo>
                <a:srgbClr val="00669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5" t="6985" r="2979" b="4298"/>
          <a:stretch>
            <a:fillRect/>
          </a:stretch>
        </p:blipFill>
        <p:spPr bwMode="auto">
          <a:xfrm>
            <a:off x="4757738" y="1174750"/>
            <a:ext cx="3673475" cy="2374900"/>
          </a:xfrm>
          <a:prstGeom prst="rect">
            <a:avLst/>
          </a:prstGeom>
          <a:solidFill>
            <a:srgbClr val="006699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1" name="Group 3"/>
          <p:cNvGrpSpPr/>
          <p:nvPr/>
        </p:nvGrpSpPr>
        <p:grpSpPr bwMode="auto">
          <a:xfrm>
            <a:off x="4572000" y="3192463"/>
            <a:ext cx="4149725" cy="473075"/>
            <a:chOff x="2988" y="2961"/>
            <a:chExt cx="2614" cy="298"/>
          </a:xfrm>
        </p:grpSpPr>
        <p:sp>
          <p:nvSpPr>
            <p:cNvPr id="27671" name="Line 4"/>
            <p:cNvSpPr>
              <a:spLocks noChangeShapeType="1"/>
            </p:cNvSpPr>
            <p:nvPr/>
          </p:nvSpPr>
          <p:spPr bwMode="auto">
            <a:xfrm>
              <a:off x="3151" y="3002"/>
              <a:ext cx="2405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2" name="Text Box 5"/>
            <p:cNvSpPr txBox="1">
              <a:spLocks noChangeArrowheads="1"/>
            </p:cNvSpPr>
            <p:nvPr/>
          </p:nvSpPr>
          <p:spPr bwMode="auto">
            <a:xfrm>
              <a:off x="5382" y="2961"/>
              <a:ext cx="2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solidFill>
                    <a:schemeClr val="bg1"/>
                  </a:solidFill>
                  <a:latin typeface="Bookman Old Style" panose="02050604050505020204" pitchFamily="18" charset="0"/>
                </a:rPr>
                <a:t>v</a:t>
              </a:r>
              <a:endParaRPr lang="en-US" altLang="zh-CN" b="0" i="1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7673" name="Text Box 6"/>
            <p:cNvSpPr txBox="1">
              <a:spLocks noChangeArrowheads="1"/>
            </p:cNvSpPr>
            <p:nvPr/>
          </p:nvSpPr>
          <p:spPr bwMode="auto">
            <a:xfrm>
              <a:off x="2988" y="2971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bg1"/>
                  </a:solidFill>
                </a:rPr>
                <a:t>O</a:t>
              </a:r>
              <a:endParaRPr lang="en-US" altLang="zh-CN" i="1">
                <a:solidFill>
                  <a:schemeClr val="bg1"/>
                </a:solidFill>
              </a:endParaRPr>
            </a:p>
          </p:txBody>
        </p:sp>
      </p:grpSp>
      <p:sp>
        <p:nvSpPr>
          <p:cNvPr id="27652" name="Rectangle 7"/>
          <p:cNvSpPr>
            <a:spLocks noChangeArrowheads="1"/>
          </p:cNvSpPr>
          <p:nvPr/>
        </p:nvSpPr>
        <p:spPr bwMode="auto">
          <a:xfrm>
            <a:off x="6345238" y="1063625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bg1"/>
                </a:solidFill>
              </a:rPr>
              <a:t>T</a:t>
            </a:r>
            <a:endParaRPr lang="en-US" altLang="zh-CN" i="1">
              <a:solidFill>
                <a:schemeClr val="bg1"/>
              </a:solidFill>
            </a:endParaRPr>
          </a:p>
        </p:txBody>
      </p:sp>
      <p:sp>
        <p:nvSpPr>
          <p:cNvPr id="27653" name="Rectangle 8"/>
          <p:cNvSpPr>
            <a:spLocks noChangeArrowheads="1"/>
          </p:cNvSpPr>
          <p:nvPr/>
        </p:nvSpPr>
        <p:spPr bwMode="auto">
          <a:xfrm>
            <a:off x="5654675" y="3659188"/>
            <a:ext cx="200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( </a:t>
            </a:r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速率分布曲线 </a:t>
            </a:r>
            <a:r>
              <a:rPr lang="en-US" altLang="zh-CN" sz="2000">
                <a:solidFill>
                  <a:schemeClr val="bg1"/>
                </a:solidFill>
              </a:rPr>
              <a:t>)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515938" y="642938"/>
            <a:ext cx="355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>
                <a:solidFill>
                  <a:srgbClr val="FFFF66"/>
                </a:solidFill>
              </a:rPr>
              <a:t>·</a:t>
            </a:r>
            <a:endParaRPr lang="en-US" altLang="zh-CN" sz="5400">
              <a:solidFill>
                <a:srgbClr val="FFFF66"/>
              </a:solidFill>
            </a:endParaRP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823913" y="831850"/>
            <a:ext cx="317182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曲线下面的总面积，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等于分布在整个速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率范围内所有各个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速率间隔中的分子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数与总分子数的比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率的总和 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752475" y="5518150"/>
            <a:ext cx="207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最概然速率</a:t>
            </a:r>
            <a:r>
              <a:rPr lang="en-US" altLang="zh-CN" b="0" i="1">
                <a:solidFill>
                  <a:srgbClr val="00FFFF"/>
                </a:solidFill>
                <a:latin typeface="Bookman Old Style" panose="02050604050505020204" pitchFamily="18" charset="0"/>
              </a:rPr>
              <a:t>v</a:t>
            </a:r>
            <a:r>
              <a:rPr lang="en-US" altLang="zh-CN" b="0" i="1" baseline="-25000">
                <a:solidFill>
                  <a:srgbClr val="00FFFF"/>
                </a:solidFill>
                <a:latin typeface="Bookman Old Style" panose="02050604050505020204" pitchFamily="18" charset="0"/>
              </a:rPr>
              <a:t>p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827088" y="6043613"/>
            <a:ext cx="795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 i="1">
                <a:solidFill>
                  <a:srgbClr val="66FFFF"/>
                </a:solidFill>
              </a:rPr>
              <a:t>f </a:t>
            </a:r>
            <a:r>
              <a:rPr lang="en-US" altLang="zh-CN">
                <a:solidFill>
                  <a:srgbClr val="66FFFF"/>
                </a:solidFill>
              </a:rPr>
              <a:t>(</a:t>
            </a:r>
            <a:r>
              <a:rPr lang="en-US" altLang="zh-CN" b="0" i="1">
                <a:solidFill>
                  <a:srgbClr val="66FFFF"/>
                </a:solidFill>
                <a:latin typeface="Bookman Old Style" panose="02050604050505020204" pitchFamily="18" charset="0"/>
              </a:rPr>
              <a:t>v</a:t>
            </a:r>
            <a:r>
              <a:rPr lang="en-US" altLang="zh-CN">
                <a:solidFill>
                  <a:srgbClr val="66FFFF"/>
                </a:solidFill>
              </a:rPr>
              <a:t>)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出现极大值时</a:t>
            </a:r>
            <a:r>
              <a:rPr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所对应的速率称为最概然速率</a:t>
            </a:r>
            <a:r>
              <a:rPr lang="zh-CN" altLang="en-US" i="1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endParaRPr lang="zh-CN" altLang="en-US" i="1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506413" y="5230813"/>
            <a:ext cx="355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>
                <a:solidFill>
                  <a:srgbClr val="FFFF66"/>
                </a:solidFill>
              </a:rPr>
              <a:t>·</a:t>
            </a:r>
            <a:endParaRPr lang="en-US" altLang="zh-CN" sz="5400">
              <a:solidFill>
                <a:srgbClr val="FFFF66"/>
              </a:solidFill>
            </a:endParaRPr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6156325" y="1392238"/>
            <a:ext cx="0" cy="1871662"/>
          </a:xfrm>
          <a:prstGeom prst="line">
            <a:avLst/>
          </a:prstGeom>
          <a:noFill/>
          <a:ln w="12700">
            <a:solidFill>
              <a:srgbClr val="66FF33">
                <a:alpha val="87057"/>
              </a:srgb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1760" name="Object 3"/>
          <p:cNvGraphicFramePr/>
          <p:nvPr/>
        </p:nvGraphicFramePr>
        <p:xfrm>
          <a:off x="6078538" y="3190875"/>
          <a:ext cx="4381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21" name="" r:id="rId2" imgW="347980" imgH="412115" progId="Equation.3">
                  <p:embed/>
                </p:oleObj>
              </mc:Choice>
              <mc:Fallback>
                <p:oleObj name="" r:id="rId2" imgW="347980" imgH="412115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538" y="3190875"/>
                        <a:ext cx="43815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4214813" y="4816475"/>
            <a:ext cx="23050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000">
                <a:solidFill>
                  <a:srgbClr val="66FFFF"/>
                </a:solidFill>
                <a:ea typeface="楷体_GB2312" pitchFamily="49" charset="-122"/>
              </a:rPr>
              <a:t>归一化条件</a:t>
            </a:r>
            <a:endParaRPr lang="en-US" altLang="zh-CN">
              <a:solidFill>
                <a:srgbClr val="66FFFF"/>
              </a:solidFill>
              <a:ea typeface="楷体_GB2312" pitchFamily="49" charset="-122"/>
            </a:endParaRPr>
          </a:p>
        </p:txBody>
      </p:sp>
      <p:grpSp>
        <p:nvGrpSpPr>
          <p:cNvPr id="27662" name="Group 18"/>
          <p:cNvGrpSpPr/>
          <p:nvPr/>
        </p:nvGrpSpPr>
        <p:grpSpPr bwMode="auto">
          <a:xfrm>
            <a:off x="4843463" y="719138"/>
            <a:ext cx="727075" cy="2544762"/>
            <a:chOff x="3051" y="421"/>
            <a:chExt cx="458" cy="1603"/>
          </a:xfrm>
        </p:grpSpPr>
        <p:sp>
          <p:nvSpPr>
            <p:cNvPr id="27669" name="Line 19"/>
            <p:cNvSpPr>
              <a:spLocks noChangeShapeType="1"/>
            </p:cNvSpPr>
            <p:nvPr/>
          </p:nvSpPr>
          <p:spPr bwMode="auto">
            <a:xfrm>
              <a:off x="3051" y="505"/>
              <a:ext cx="0" cy="151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0" name="Text Box 20"/>
            <p:cNvSpPr txBox="1">
              <a:spLocks noChangeArrowheads="1"/>
            </p:cNvSpPr>
            <p:nvPr/>
          </p:nvSpPr>
          <p:spPr bwMode="auto">
            <a:xfrm>
              <a:off x="3097" y="421"/>
              <a:ext cx="4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bg1"/>
                  </a:solidFill>
                </a:rPr>
                <a:t>f</a:t>
              </a:r>
              <a:r>
                <a:rPr lang="en-US" altLang="zh-CN">
                  <a:solidFill>
                    <a:schemeClr val="bg1"/>
                  </a:solidFill>
                </a:rPr>
                <a:t>(</a:t>
              </a:r>
              <a:r>
                <a:rPr lang="en-US" altLang="zh-CN" i="1">
                  <a:solidFill>
                    <a:schemeClr val="bg1"/>
                  </a:solidFill>
                  <a:latin typeface="Bookman Old Style" panose="02050604050505020204" pitchFamily="18" charset="0"/>
                </a:rPr>
                <a:t>v</a:t>
              </a:r>
              <a:r>
                <a:rPr lang="en-US" altLang="zh-CN">
                  <a:solidFill>
                    <a:schemeClr val="bg1"/>
                  </a:solidFill>
                </a:rPr>
                <a:t>)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75780" name="Object 4"/>
          <p:cNvGraphicFramePr/>
          <p:nvPr/>
        </p:nvGraphicFramePr>
        <p:xfrm>
          <a:off x="1973263" y="4714875"/>
          <a:ext cx="19319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22" name="" r:id="rId4" imgW="1616075" imgH="547370" progId="Equation.3">
                  <p:embed/>
                </p:oleObj>
              </mc:Choice>
              <mc:Fallback>
                <p:oleObj name="" r:id="rId4" imgW="1616075" imgH="54737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4714875"/>
                        <a:ext cx="193198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4" name="灯片编号占位符 1"/>
          <p:cNvSpPr txBox="1">
            <a:spLocks noChangeArrowheads="1"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70D9A39-BC10-4AEE-820B-C5C0A3576EA5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  <a:endParaRPr lang="en-US" altLang="zh-CN" b="0">
              <a:solidFill>
                <a:srgbClr val="FF00FF"/>
              </a:solidFill>
            </a:endParaRPr>
          </a:p>
        </p:txBody>
      </p:sp>
      <p:sp>
        <p:nvSpPr>
          <p:cNvPr id="22" name="五角星 21"/>
          <p:cNvSpPr/>
          <p:nvPr/>
        </p:nvSpPr>
        <p:spPr bwMode="auto">
          <a:xfrm>
            <a:off x="5857875" y="4786313"/>
            <a:ext cx="571500" cy="571500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graphicFrame>
        <p:nvGraphicFramePr>
          <p:cNvPr id="2" name="Object 23"/>
          <p:cNvGraphicFramePr/>
          <p:nvPr/>
        </p:nvGraphicFramePr>
        <p:xfrm>
          <a:off x="1143000" y="3714750"/>
          <a:ext cx="150177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23" name="" r:id="rId6" imgW="541020" imgH="250825" progId="Equation.3">
                  <p:embed/>
                </p:oleObj>
              </mc:Choice>
              <mc:Fallback>
                <p:oleObj name="" r:id="rId6" imgW="541020" imgH="250825" progId="Equation.3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714750"/>
                        <a:ext cx="150177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4"/>
          <p:cNvGraphicFramePr/>
          <p:nvPr/>
        </p:nvGraphicFramePr>
        <p:xfrm>
          <a:off x="2628900" y="3643313"/>
          <a:ext cx="138747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24" name="" r:id="rId8" imgW="450850" imgH="295910" progId="Equation.3">
                  <p:embed/>
                </p:oleObj>
              </mc:Choice>
              <mc:Fallback>
                <p:oleObj name="" r:id="rId8" imgW="450850" imgH="295910" progId="Equation.3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3643313"/>
                        <a:ext cx="1387475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5"/>
          <p:cNvGraphicFramePr/>
          <p:nvPr/>
        </p:nvGraphicFramePr>
        <p:xfrm>
          <a:off x="4046538" y="3857625"/>
          <a:ext cx="525462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25" name="" r:id="rId10" imgW="154305" imgH="102870" progId="Equation.3">
                  <p:embed/>
                </p:oleObj>
              </mc:Choice>
              <mc:Fallback>
                <p:oleObj name="" r:id="rId10" imgW="154305" imgH="102870" progId="Equation.3">
                  <p:embed/>
                  <p:pic>
                    <p:nvPicPr>
                      <p:cNvPr id="0" name="Objec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6538" y="3857625"/>
                        <a:ext cx="525462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3" grpId="0"/>
      <p:bldP spid="31754" grpId="0"/>
      <p:bldP spid="31756" grpId="0"/>
      <p:bldP spid="31757" grpId="0"/>
      <p:bldP spid="31758" grpId="0"/>
      <p:bldP spid="317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/>
          <p:nvPr/>
        </p:nvGrpSpPr>
        <p:grpSpPr bwMode="auto">
          <a:xfrm>
            <a:off x="5967413" y="5913438"/>
            <a:ext cx="2873375" cy="436562"/>
            <a:chOff x="3804" y="3699"/>
            <a:chExt cx="1810" cy="275"/>
          </a:xfrm>
        </p:grpSpPr>
        <p:sp>
          <p:nvSpPr>
            <p:cNvPr id="6176" name="Line 30"/>
            <p:cNvSpPr>
              <a:spLocks noChangeShapeType="1"/>
            </p:cNvSpPr>
            <p:nvPr/>
          </p:nvSpPr>
          <p:spPr bwMode="auto">
            <a:xfrm>
              <a:off x="3937" y="3699"/>
              <a:ext cx="1574" cy="3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77" name="Object 6"/>
            <p:cNvGraphicFramePr/>
            <p:nvPr/>
          </p:nvGraphicFramePr>
          <p:xfrm>
            <a:off x="5420" y="3748"/>
            <a:ext cx="194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6400" name="" r:id="rId1" imgW="51435" imgH="64135" progId="Equation.3">
                    <p:embed/>
                  </p:oleObj>
                </mc:Choice>
                <mc:Fallback>
                  <p:oleObj name="" r:id="rId1" imgW="51435" imgH="64135" progId="Equation.3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0" y="3748"/>
                          <a:ext cx="194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8" name="Text Box 32"/>
            <p:cNvSpPr txBox="1">
              <a:spLocks noChangeArrowheads="1"/>
            </p:cNvSpPr>
            <p:nvPr/>
          </p:nvSpPr>
          <p:spPr bwMode="auto">
            <a:xfrm>
              <a:off x="3804" y="3724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bg1"/>
                  </a:solidFill>
                </a:rPr>
                <a:t>O</a:t>
              </a:r>
              <a:endParaRPr lang="en-US" altLang="zh-CN" sz="2000" i="1">
                <a:solidFill>
                  <a:schemeClr val="bg1"/>
                </a:solidFill>
              </a:endParaRPr>
            </a:p>
          </p:txBody>
        </p:sp>
      </p:grpSp>
      <p:sp>
        <p:nvSpPr>
          <p:cNvPr id="38914" name="Line 2"/>
          <p:cNvSpPr>
            <a:spLocks noChangeShapeType="1"/>
          </p:cNvSpPr>
          <p:nvPr/>
        </p:nvSpPr>
        <p:spPr bwMode="auto">
          <a:xfrm flipV="1">
            <a:off x="6178550" y="4471988"/>
            <a:ext cx="914400" cy="14478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3"/>
          <p:cNvGrpSpPr/>
          <p:nvPr/>
        </p:nvGrpSpPr>
        <p:grpSpPr bwMode="auto">
          <a:xfrm>
            <a:off x="6864350" y="4471988"/>
            <a:ext cx="430213" cy="1981200"/>
            <a:chOff x="3870" y="2787"/>
            <a:chExt cx="271" cy="1248"/>
          </a:xfrm>
        </p:grpSpPr>
        <p:sp>
          <p:nvSpPr>
            <p:cNvPr id="6174" name="Line 4"/>
            <p:cNvSpPr>
              <a:spLocks noChangeShapeType="1"/>
            </p:cNvSpPr>
            <p:nvPr/>
          </p:nvSpPr>
          <p:spPr bwMode="auto">
            <a:xfrm>
              <a:off x="4014" y="2787"/>
              <a:ext cx="0" cy="91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75" name="Object 10"/>
            <p:cNvGraphicFramePr/>
            <p:nvPr/>
          </p:nvGraphicFramePr>
          <p:xfrm>
            <a:off x="3870" y="3689"/>
            <a:ext cx="271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6401" name="" r:id="rId3" imgW="96520" imgH="135255" progId="Equation.3">
                    <p:embed/>
                  </p:oleObj>
                </mc:Choice>
                <mc:Fallback>
                  <p:oleObj name="" r:id="rId3" imgW="96520" imgH="135255" progId="Equation.3">
                    <p:embed/>
                    <p:pic>
                      <p:nvPicPr>
                        <p:cNvPr id="0" name="Object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0" y="3689"/>
                          <a:ext cx="271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6"/>
          <p:cNvGrpSpPr/>
          <p:nvPr/>
        </p:nvGrpSpPr>
        <p:grpSpPr bwMode="auto">
          <a:xfrm>
            <a:off x="5724525" y="4311650"/>
            <a:ext cx="1371600" cy="334963"/>
            <a:chOff x="3264" y="2784"/>
            <a:chExt cx="864" cy="211"/>
          </a:xfrm>
        </p:grpSpPr>
        <p:sp>
          <p:nvSpPr>
            <p:cNvPr id="6172" name="Line 7"/>
            <p:cNvSpPr>
              <a:spLocks noChangeShapeType="1"/>
            </p:cNvSpPr>
            <p:nvPr/>
          </p:nvSpPr>
          <p:spPr bwMode="auto">
            <a:xfrm flipH="1">
              <a:off x="3552" y="2880"/>
              <a:ext cx="57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73" name="Object 9"/>
            <p:cNvGraphicFramePr/>
            <p:nvPr/>
          </p:nvGraphicFramePr>
          <p:xfrm>
            <a:off x="3264" y="2784"/>
            <a:ext cx="193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6402" name="" r:id="rId5" imgW="51435" imgH="64135" progId="Equation.3">
                    <p:embed/>
                  </p:oleObj>
                </mc:Choice>
                <mc:Fallback>
                  <p:oleObj name="" r:id="rId5" imgW="51435" imgH="64135" progId="Equation.3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784"/>
                          <a:ext cx="193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755650" y="307975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有</a:t>
            </a:r>
            <a:r>
              <a:rPr lang="en-US" altLang="zh-CN" i="1">
                <a:solidFill>
                  <a:srgbClr val="66FFFF"/>
                </a:solidFill>
              </a:rPr>
              <a:t>N </a:t>
            </a:r>
            <a:r>
              <a:rPr lang="zh-CN" altLang="en-US">
                <a:solidFill>
                  <a:schemeClr val="bg1"/>
                </a:solidFill>
              </a:rPr>
              <a:t>个粒子，其速率分布函数为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38922" name="Object 2"/>
          <p:cNvGraphicFramePr/>
          <p:nvPr/>
        </p:nvGraphicFramePr>
        <p:xfrm>
          <a:off x="2787650" y="836613"/>
          <a:ext cx="4305300" cy="150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403" name="" r:id="rId7" imgW="3580130" imgH="1223645" progId="Equation.3">
                  <p:embed/>
                </p:oleObj>
              </mc:Choice>
              <mc:Fallback>
                <p:oleObj name="" r:id="rId7" imgW="3580130" imgH="1223645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836613"/>
                        <a:ext cx="4305300" cy="150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3" name="AutoShape 11"/>
          <p:cNvSpPr/>
          <p:nvPr/>
        </p:nvSpPr>
        <p:spPr bwMode="auto">
          <a:xfrm>
            <a:off x="3802063" y="941388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728663" y="2487930"/>
            <a:ext cx="7629525" cy="1091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>
                <a:solidFill>
                  <a:schemeClr val="bg1"/>
                </a:solidFill>
              </a:rPr>
              <a:t>(1) </a:t>
            </a:r>
            <a:r>
              <a:rPr lang="zh-CN" altLang="en-US">
                <a:solidFill>
                  <a:schemeClr val="bg1"/>
                </a:solidFill>
              </a:rPr>
              <a:t>作速率分布曲线，并求常数 </a:t>
            </a:r>
            <a:r>
              <a:rPr lang="en-US" altLang="zh-CN" i="1">
                <a:solidFill>
                  <a:srgbClr val="66FFFF"/>
                </a:solidFill>
              </a:rPr>
              <a:t>a</a:t>
            </a:r>
            <a:endParaRPr lang="en-US" altLang="zh-CN" i="1">
              <a:solidFill>
                <a:srgbClr val="66FFFF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>
                <a:solidFill>
                  <a:schemeClr val="bg1"/>
                </a:solidFill>
              </a:rPr>
              <a:t>(2) </a:t>
            </a:r>
            <a:r>
              <a:rPr lang="zh-CN" altLang="en-US">
                <a:solidFill>
                  <a:schemeClr val="bg1"/>
                </a:solidFill>
              </a:rPr>
              <a:t>速率大于</a:t>
            </a:r>
            <a:r>
              <a:rPr lang="en-US" altLang="zh-CN" sz="2800" b="0" i="1">
                <a:solidFill>
                  <a:srgbClr val="00FFFF"/>
                </a:solidFill>
                <a:latin typeface="Bookman Old Style" panose="02050604050505020204" pitchFamily="18" charset="0"/>
              </a:rPr>
              <a:t>v</a:t>
            </a:r>
            <a:r>
              <a:rPr lang="en-US" altLang="zh-CN" b="0" baseline="-25000">
                <a:solidFill>
                  <a:srgbClr val="00FFFF"/>
                </a:solidFill>
              </a:rPr>
              <a:t>0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和速率小于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en-US" altLang="zh-CN" sz="2800" b="0" i="1">
                <a:solidFill>
                  <a:srgbClr val="00FFFF"/>
                </a:solidFill>
                <a:latin typeface="Bookman Old Style" panose="02050604050505020204" pitchFamily="18" charset="0"/>
              </a:rPr>
              <a:t>v</a:t>
            </a:r>
            <a:r>
              <a:rPr lang="en-US" altLang="zh-CN" b="0" baseline="-25000">
                <a:solidFill>
                  <a:srgbClr val="00FFFF"/>
                </a:solidFill>
              </a:rPr>
              <a:t>0</a:t>
            </a:r>
            <a:r>
              <a:rPr lang="en-US" altLang="zh-CN" b="0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的粒子数分别为多少？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293688" y="357187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解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250825" y="26035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例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250825" y="256540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求</a:t>
            </a:r>
            <a:endParaRPr lang="zh-CN" altLang="en-US">
              <a:solidFill>
                <a:srgbClr val="FFFF00"/>
              </a:solidFill>
            </a:endParaRPr>
          </a:p>
        </p:txBody>
      </p:sp>
      <p:grpSp>
        <p:nvGrpSpPr>
          <p:cNvPr id="5" name="Group 16"/>
          <p:cNvGrpSpPr/>
          <p:nvPr/>
        </p:nvGrpSpPr>
        <p:grpSpPr bwMode="auto">
          <a:xfrm>
            <a:off x="6178550" y="3643313"/>
            <a:ext cx="679450" cy="2266950"/>
            <a:chOff x="3937" y="2265"/>
            <a:chExt cx="428" cy="1428"/>
          </a:xfrm>
        </p:grpSpPr>
        <p:graphicFrame>
          <p:nvGraphicFramePr>
            <p:cNvPr id="6170" name="Object 8"/>
            <p:cNvGraphicFramePr/>
            <p:nvPr/>
          </p:nvGraphicFramePr>
          <p:xfrm>
            <a:off x="3943" y="2265"/>
            <a:ext cx="4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6404" name="" r:id="rId9" imgW="238125" imgH="116205" progId="Equation.3">
                    <p:embed/>
                  </p:oleObj>
                </mc:Choice>
                <mc:Fallback>
                  <p:oleObj name="" r:id="rId9" imgW="238125" imgH="116205" progId="Equation.3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3" y="2265"/>
                          <a:ext cx="42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1" name="Line 18"/>
            <p:cNvSpPr>
              <a:spLocks noChangeShapeType="1"/>
            </p:cNvSpPr>
            <p:nvPr/>
          </p:nvSpPr>
          <p:spPr bwMode="auto">
            <a:xfrm>
              <a:off x="3937" y="2310"/>
              <a:ext cx="0" cy="1383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31" name="Line 19"/>
          <p:cNvSpPr>
            <a:spLocks noChangeShapeType="1"/>
          </p:cNvSpPr>
          <p:nvPr/>
        </p:nvSpPr>
        <p:spPr bwMode="auto">
          <a:xfrm>
            <a:off x="7072313" y="4471988"/>
            <a:ext cx="990600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20"/>
          <p:cNvGrpSpPr/>
          <p:nvPr/>
        </p:nvGrpSpPr>
        <p:grpSpPr bwMode="auto">
          <a:xfrm>
            <a:off x="7778750" y="4471988"/>
            <a:ext cx="614363" cy="1981200"/>
            <a:chOff x="4446" y="2787"/>
            <a:chExt cx="387" cy="1248"/>
          </a:xfrm>
        </p:grpSpPr>
        <p:sp>
          <p:nvSpPr>
            <p:cNvPr id="6168" name="Line 21"/>
            <p:cNvSpPr>
              <a:spLocks noChangeShapeType="1"/>
            </p:cNvSpPr>
            <p:nvPr/>
          </p:nvSpPr>
          <p:spPr bwMode="auto">
            <a:xfrm>
              <a:off x="4615" y="2787"/>
              <a:ext cx="0" cy="91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69" name="Object 7"/>
            <p:cNvGraphicFramePr/>
            <p:nvPr/>
          </p:nvGraphicFramePr>
          <p:xfrm>
            <a:off x="4446" y="3689"/>
            <a:ext cx="387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6405" name="" r:id="rId11" imgW="161290" imgH="135255" progId="Equation.3">
                    <p:embed/>
                  </p:oleObj>
                </mc:Choice>
                <mc:Fallback>
                  <p:oleObj name="" r:id="rId11" imgW="161290" imgH="135255" progId="Equation.3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6" y="3689"/>
                          <a:ext cx="387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35" name="Line 23"/>
          <p:cNvSpPr>
            <a:spLocks noChangeShapeType="1"/>
          </p:cNvSpPr>
          <p:nvPr/>
        </p:nvSpPr>
        <p:spPr bwMode="auto">
          <a:xfrm>
            <a:off x="8061325" y="5929313"/>
            <a:ext cx="431800" cy="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8936" name="Object 3"/>
          <p:cNvGraphicFramePr/>
          <p:nvPr/>
        </p:nvGraphicFramePr>
        <p:xfrm>
          <a:off x="4214813" y="5732463"/>
          <a:ext cx="10953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406" name="" r:id="rId13" imgW="869315" imgH="715010" progId="Equation.3">
                  <p:embed/>
                </p:oleObj>
              </mc:Choice>
              <mc:Fallback>
                <p:oleObj name="" r:id="rId13" imgW="869315" imgH="71501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5732463"/>
                        <a:ext cx="109537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7" name="Object 4"/>
          <p:cNvGraphicFramePr/>
          <p:nvPr/>
        </p:nvGraphicFramePr>
        <p:xfrm>
          <a:off x="1214438" y="5756275"/>
          <a:ext cx="1884362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407" name="" r:id="rId15" imgW="1674495" imgH="643890" progId="Equation.3">
                  <p:embed/>
                </p:oleObj>
              </mc:Choice>
              <mc:Fallback>
                <p:oleObj name="" r:id="rId15" imgW="1674495" imgH="64389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5756275"/>
                        <a:ext cx="1884362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8" name="Text Box 26"/>
          <p:cNvSpPr txBox="1">
            <a:spLocks noChangeArrowheads="1"/>
          </p:cNvSpPr>
          <p:nvPr/>
        </p:nvSpPr>
        <p:spPr bwMode="auto">
          <a:xfrm>
            <a:off x="760413" y="3571875"/>
            <a:ext cx="338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(1) </a:t>
            </a:r>
            <a:r>
              <a:rPr lang="zh-CN" altLang="en-US">
                <a:solidFill>
                  <a:schemeClr val="bg1"/>
                </a:solidFill>
              </a:rPr>
              <a:t>由归一化条件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38939" name="Object 5"/>
          <p:cNvGraphicFramePr/>
          <p:nvPr/>
        </p:nvGraphicFramePr>
        <p:xfrm>
          <a:off x="1285875" y="4857750"/>
          <a:ext cx="300037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408" name="" r:id="rId17" imgW="2653030" imgH="715010" progId="Equation.3">
                  <p:embed/>
                </p:oleObj>
              </mc:Choice>
              <mc:Fallback>
                <p:oleObj name="" r:id="rId17" imgW="2653030" imgH="71501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857750"/>
                        <a:ext cx="300037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0" name="AutoShape 28"/>
          <p:cNvSpPr>
            <a:spLocks noChangeArrowheads="1"/>
          </p:cNvSpPr>
          <p:nvPr/>
        </p:nvSpPr>
        <p:spPr bwMode="auto">
          <a:xfrm>
            <a:off x="3405188" y="6019800"/>
            <a:ext cx="647700" cy="288925"/>
          </a:xfrm>
          <a:prstGeom prst="rightArrow">
            <a:avLst>
              <a:gd name="adj1" fmla="val 50000"/>
              <a:gd name="adj2" fmla="val 56034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7" name="Object 33"/>
          <p:cNvGraphicFramePr/>
          <p:nvPr/>
        </p:nvGraphicFramePr>
        <p:xfrm>
          <a:off x="1285875" y="4071938"/>
          <a:ext cx="20097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409" name="" r:id="rId19" imgW="740410" imgH="225425" progId="Equation.3">
                  <p:embed/>
                </p:oleObj>
              </mc:Choice>
              <mc:Fallback>
                <p:oleObj name="" r:id="rId19" imgW="740410" imgH="225425" progId="Equation.3">
                  <p:embed/>
                  <p:pic>
                    <p:nvPicPr>
                      <p:cNvPr id="0" name="Object 33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071938"/>
                        <a:ext cx="200977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7" name="灯片编号占位符 1"/>
          <p:cNvSpPr txBox="1">
            <a:spLocks noChangeArrowheads="1"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49D212-721B-44C4-B4B2-2DC56529C904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  <a:endParaRPr lang="en-US" altLang="zh-CN" b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1" grpId="0"/>
      <p:bldP spid="38923" grpId="0" animBg="1"/>
      <p:bldP spid="38924" grpId="0"/>
      <p:bldP spid="38925" grpId="0"/>
      <p:bldP spid="38926" grpId="0"/>
      <p:bldP spid="38927" grpId="0"/>
      <p:bldP spid="38938" grpId="0"/>
      <p:bldP spid="389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00063" y="461963"/>
            <a:ext cx="840263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>
                <a:solidFill>
                  <a:schemeClr val="bg1"/>
                </a:solidFill>
              </a:rPr>
              <a:t>(2) </a:t>
            </a:r>
            <a:r>
              <a:rPr lang="zh-CN" altLang="en-US">
                <a:solidFill>
                  <a:schemeClr val="bg1"/>
                </a:solidFill>
              </a:rPr>
              <a:t>因为速率分布曲线下的面积代表一定速率区间内的分子数</a:t>
            </a:r>
            <a:endParaRPr lang="zh-CN" altLang="en-US">
              <a:solidFill>
                <a:schemeClr val="bg1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      与总分子数的比率，所以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39939" name="Object 2"/>
          <p:cNvGraphicFramePr/>
          <p:nvPr/>
        </p:nvGraphicFramePr>
        <p:xfrm>
          <a:off x="2684463" y="2428875"/>
          <a:ext cx="18954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58" name="" r:id="rId1" imgW="1545590" imgH="715010" progId="Equation.3">
                  <p:embed/>
                </p:oleObj>
              </mc:Choice>
              <mc:Fallback>
                <p:oleObj name="" r:id="rId1" imgW="1545590" imgH="71501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463" y="2428875"/>
                        <a:ext cx="189547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116013" y="3557588"/>
            <a:ext cx="61928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因此，</a:t>
            </a:r>
            <a:r>
              <a:rPr lang="en-US" altLang="zh-CN" sz="2800" b="0" i="1">
                <a:solidFill>
                  <a:srgbClr val="FFFF00"/>
                </a:solidFill>
                <a:latin typeface="Bookman Old Style" panose="02050604050505020204" pitchFamily="18" charset="0"/>
              </a:rPr>
              <a:t>v&gt;v</a:t>
            </a:r>
            <a:r>
              <a:rPr lang="en-US" altLang="zh-CN" b="0" baseline="-25000">
                <a:solidFill>
                  <a:srgbClr val="FFFF00"/>
                </a:solidFill>
              </a:rPr>
              <a:t>0</a:t>
            </a:r>
            <a:r>
              <a:rPr lang="en-US" altLang="zh-CN" b="0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的分子数为 </a:t>
            </a:r>
            <a:r>
              <a:rPr lang="en-US" altLang="zh-CN">
                <a:solidFill>
                  <a:srgbClr val="FFFF00"/>
                </a:solidFill>
              </a:rPr>
              <a:t>2N/3</a:t>
            </a:r>
            <a:endParaRPr lang="en-US" altLang="zh-CN" i="1">
              <a:solidFill>
                <a:srgbClr val="FFFF00"/>
              </a:solidFill>
            </a:endParaRP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141413" y="4349750"/>
            <a:ext cx="65262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同理   </a:t>
            </a:r>
            <a:r>
              <a:rPr lang="en-US" altLang="zh-CN" sz="2800" b="0" i="1">
                <a:solidFill>
                  <a:srgbClr val="FFFF00"/>
                </a:solidFill>
                <a:latin typeface="Bookman Old Style" panose="02050604050505020204" pitchFamily="18" charset="0"/>
              </a:rPr>
              <a:t>v&lt;v</a:t>
            </a:r>
            <a:r>
              <a:rPr lang="en-US" altLang="zh-CN" b="0" baseline="-25000">
                <a:solidFill>
                  <a:srgbClr val="FFFF00"/>
                </a:solidFill>
              </a:rPr>
              <a:t>0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的分子数为 </a:t>
            </a:r>
            <a:r>
              <a:rPr lang="en-US" altLang="zh-CN">
                <a:solidFill>
                  <a:srgbClr val="FFFF00"/>
                </a:solidFill>
              </a:rPr>
              <a:t>N/3</a:t>
            </a:r>
            <a:endParaRPr lang="en-US" altLang="zh-CN" i="1">
              <a:solidFill>
                <a:srgbClr val="FFFF00"/>
              </a:solidFill>
            </a:endParaRPr>
          </a:p>
        </p:txBody>
      </p:sp>
      <p:graphicFrame>
        <p:nvGraphicFramePr>
          <p:cNvPr id="39942" name="Object 3"/>
          <p:cNvGraphicFramePr/>
          <p:nvPr/>
        </p:nvGraphicFramePr>
        <p:xfrm>
          <a:off x="1143000" y="2449513"/>
          <a:ext cx="14525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59" name="" r:id="rId3" imgW="1158875" imgH="643890" progId="Equation.3">
                  <p:embed/>
                </p:oleObj>
              </mc:Choice>
              <mc:Fallback>
                <p:oleObj name="" r:id="rId3" imgW="1158875" imgH="64389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49513"/>
                        <a:ext cx="145256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4"/>
          <p:cNvGraphicFramePr/>
          <p:nvPr/>
        </p:nvGraphicFramePr>
        <p:xfrm>
          <a:off x="1227138" y="1628775"/>
          <a:ext cx="8715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60" name="" r:id="rId5" imgW="676275" imgH="302895" progId="Equation.3">
                  <p:embed/>
                </p:oleObj>
              </mc:Choice>
              <mc:Fallback>
                <p:oleObj name="" r:id="rId5" imgW="676275" imgH="302895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1628775"/>
                        <a:ext cx="8715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5"/>
          <p:cNvGraphicFramePr/>
          <p:nvPr/>
        </p:nvGraphicFramePr>
        <p:xfrm>
          <a:off x="5803900" y="2444750"/>
          <a:ext cx="14208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61" name="" r:id="rId7" imgW="1146175" imgH="643890" progId="Equation.3">
                  <p:embed/>
                </p:oleObj>
              </mc:Choice>
              <mc:Fallback>
                <p:oleObj name="" r:id="rId7" imgW="1146175" imgH="64389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2444750"/>
                        <a:ext cx="14208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2235200" y="1603375"/>
            <a:ext cx="633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的分子数与总分子数的比率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9946" name="AutoShape 10"/>
          <p:cNvSpPr>
            <a:spLocks noChangeArrowheads="1"/>
          </p:cNvSpPr>
          <p:nvPr/>
        </p:nvSpPr>
        <p:spPr bwMode="auto">
          <a:xfrm>
            <a:off x="4940300" y="2733675"/>
            <a:ext cx="647700" cy="288925"/>
          </a:xfrm>
          <a:prstGeom prst="rightArrow">
            <a:avLst>
              <a:gd name="adj1" fmla="val 50000"/>
              <a:gd name="adj2" fmla="val 56034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179" name="灯片编号占位符 1"/>
          <p:cNvSpPr txBox="1">
            <a:spLocks noChangeArrowheads="1"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7DB2832-991C-4498-AE92-E917D70A1CF6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  <a:endParaRPr lang="en-US" altLang="zh-CN" b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39940" grpId="0"/>
      <p:bldP spid="39941" grpId="0"/>
      <p:bldP spid="39945" grpId="0"/>
      <p:bldP spid="399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01613" y="500063"/>
            <a:ext cx="5870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00"/>
                </a:solidFill>
              </a:rPr>
              <a:t>五</a:t>
            </a:r>
            <a:r>
              <a:rPr lang="en-US" altLang="zh-CN" sz="2800">
                <a:solidFill>
                  <a:srgbClr val="FFFF00"/>
                </a:solidFill>
              </a:rPr>
              <a:t>. </a:t>
            </a:r>
            <a:r>
              <a:rPr lang="zh-CN" altLang="en-US" sz="2800">
                <a:solidFill>
                  <a:srgbClr val="FFFF00"/>
                </a:solidFill>
              </a:rPr>
              <a:t>分子速率的三种统计平均值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493713" y="1185863"/>
            <a:ext cx="206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</a:rPr>
              <a:t>1. </a:t>
            </a:r>
            <a:r>
              <a:rPr lang="zh-CN" altLang="en-US">
                <a:solidFill>
                  <a:srgbClr val="66FFFF"/>
                </a:solidFill>
              </a:rPr>
              <a:t>平均速率</a:t>
            </a:r>
            <a:endParaRPr lang="zh-CN" altLang="en-US">
              <a:solidFill>
                <a:srgbClr val="66FFFF"/>
              </a:solidFill>
            </a:endParaRPr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692150" y="4186238"/>
            <a:ext cx="6913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式中</a:t>
            </a:r>
            <a:r>
              <a:rPr lang="en-US" altLang="zh-CN" i="1">
                <a:solidFill>
                  <a:srgbClr val="66FFFF"/>
                </a:solidFill>
              </a:rPr>
              <a:t>M </a:t>
            </a:r>
            <a:r>
              <a:rPr lang="zh-CN" altLang="en-US">
                <a:solidFill>
                  <a:schemeClr val="bg1"/>
                </a:solidFill>
              </a:rPr>
              <a:t>为气体的摩尔质量，</a:t>
            </a:r>
            <a:r>
              <a:rPr lang="en-US" altLang="zh-CN" i="1">
                <a:solidFill>
                  <a:srgbClr val="66FFFF"/>
                </a:solidFill>
              </a:rPr>
              <a:t>R </a:t>
            </a:r>
            <a:r>
              <a:rPr lang="zh-CN" altLang="en-US">
                <a:solidFill>
                  <a:schemeClr val="bg1"/>
                </a:solidFill>
              </a:rPr>
              <a:t>为普适气体常量 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0197" name="Rectangle 21"/>
          <p:cNvSpPr>
            <a:spLocks noChangeArrowheads="1"/>
          </p:cNvSpPr>
          <p:nvPr/>
        </p:nvSpPr>
        <p:spPr bwMode="auto">
          <a:xfrm>
            <a:off x="692150" y="5915025"/>
            <a:ext cx="194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思考：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                          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0198" name="Rectangle 22"/>
          <p:cNvSpPr>
            <a:spLocks noChangeArrowheads="1"/>
          </p:cNvSpPr>
          <p:nvPr/>
        </p:nvSpPr>
        <p:spPr bwMode="auto">
          <a:xfrm>
            <a:off x="3392488" y="5873750"/>
            <a:ext cx="5688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是否表示在</a:t>
            </a:r>
            <a:r>
              <a:rPr lang="en-US" altLang="zh-CN" sz="2800" b="0" i="1">
                <a:solidFill>
                  <a:srgbClr val="FFFF00"/>
                </a:solidFill>
                <a:latin typeface="Bookman Old Style" panose="02050604050505020204" pitchFamily="18" charset="0"/>
              </a:rPr>
              <a:t>v</a:t>
            </a:r>
            <a:r>
              <a:rPr lang="en-US" altLang="zh-CN" b="0" baseline="-25000">
                <a:solidFill>
                  <a:srgbClr val="FFFF00"/>
                </a:solidFill>
              </a:rPr>
              <a:t>1</a:t>
            </a:r>
            <a:r>
              <a:rPr lang="en-US" altLang="zh-CN" b="0">
                <a:solidFill>
                  <a:srgbClr val="FFFF00"/>
                </a:solidFill>
              </a:rPr>
              <a:t> ~</a:t>
            </a:r>
            <a:r>
              <a:rPr lang="en-US" altLang="zh-CN" sz="2800" b="0" i="1">
                <a:solidFill>
                  <a:srgbClr val="FFFF00"/>
                </a:solidFill>
                <a:latin typeface="Bookman Old Style" panose="02050604050505020204" pitchFamily="18" charset="0"/>
              </a:rPr>
              <a:t>v</a:t>
            </a:r>
            <a:r>
              <a:rPr lang="en-US" altLang="zh-CN" b="0" baseline="-25000">
                <a:solidFill>
                  <a:srgbClr val="FFFF00"/>
                </a:solidFill>
              </a:rPr>
              <a:t>2</a:t>
            </a:r>
            <a:r>
              <a:rPr lang="en-US" altLang="zh-CN" b="0" baseline="-25000">
                <a:solidFill>
                  <a:srgbClr val="00FFFF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区间内的平均速率 ？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0199" name="AutoShape 23"/>
          <p:cNvSpPr>
            <a:spLocks noChangeAspect="1" noChangeArrowheads="1"/>
          </p:cNvSpPr>
          <p:nvPr/>
        </p:nvSpPr>
        <p:spPr bwMode="auto">
          <a:xfrm>
            <a:off x="250825" y="2097088"/>
            <a:ext cx="460375" cy="403225"/>
          </a:xfrm>
          <a:prstGeom prst="star5">
            <a:avLst/>
          </a:prstGeom>
          <a:solidFill>
            <a:srgbClr val="FF3300"/>
          </a:solidFill>
          <a:ln w="9525">
            <a:solidFill>
              <a:srgbClr val="FFFFFF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76819" name="Object 19"/>
          <p:cNvGraphicFramePr/>
          <p:nvPr/>
        </p:nvGraphicFramePr>
        <p:xfrm>
          <a:off x="6835775" y="1628775"/>
          <a:ext cx="1773238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37" name="" r:id="rId1" imgW="560070" imgH="386080" progId="Equation.3">
                  <p:embed/>
                </p:oleObj>
              </mc:Choice>
              <mc:Fallback>
                <p:oleObj name="" r:id="rId1" imgW="560070" imgH="386080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775" y="1628775"/>
                        <a:ext cx="1773238" cy="124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0" name="Object 20"/>
          <p:cNvGraphicFramePr/>
          <p:nvPr/>
        </p:nvGraphicFramePr>
        <p:xfrm>
          <a:off x="1173163" y="1939925"/>
          <a:ext cx="5748337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38" name="" r:id="rId3" imgW="1964055" imgH="276860" progId="Equation.3">
                  <p:embed/>
                </p:oleObj>
              </mc:Choice>
              <mc:Fallback>
                <p:oleObj name="" r:id="rId3" imgW="1964055" imgH="276860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1939925"/>
                        <a:ext cx="5748337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1" name="Object 21"/>
          <p:cNvGraphicFramePr/>
          <p:nvPr/>
        </p:nvGraphicFramePr>
        <p:xfrm>
          <a:off x="892175" y="2155825"/>
          <a:ext cx="3365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39" name="" r:id="rId5" imgW="64135" imgH="96520" progId="Equation.3">
                  <p:embed/>
                </p:oleObj>
              </mc:Choice>
              <mc:Fallback>
                <p:oleObj name="" r:id="rId5" imgW="64135" imgH="96520" progId="Equation.3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2155825"/>
                        <a:ext cx="33655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9" name="Object 29"/>
          <p:cNvGraphicFramePr/>
          <p:nvPr/>
        </p:nvGraphicFramePr>
        <p:xfrm>
          <a:off x="2362200" y="3089275"/>
          <a:ext cx="13779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40" name="" r:id="rId7" imgW="424815" imgH="276860" progId="Equation.3">
                  <p:embed/>
                </p:oleObj>
              </mc:Choice>
              <mc:Fallback>
                <p:oleObj name="" r:id="rId7" imgW="424815" imgH="276860" progId="Equation.3">
                  <p:embed/>
                  <p:pic>
                    <p:nvPicPr>
                      <p:cNvPr id="0" name="Object 2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89275"/>
                        <a:ext cx="137795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0" name="Object 30"/>
          <p:cNvGraphicFramePr/>
          <p:nvPr/>
        </p:nvGraphicFramePr>
        <p:xfrm>
          <a:off x="1227138" y="2981325"/>
          <a:ext cx="116205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41" name="" r:id="rId9" imgW="920750" imgH="779145" progId="Equation.3">
                  <p:embed/>
                </p:oleObj>
              </mc:Choice>
              <mc:Fallback>
                <p:oleObj name="" r:id="rId9" imgW="920750" imgH="779145" progId="Equation.3">
                  <p:embed/>
                  <p:pic>
                    <p:nvPicPr>
                      <p:cNvPr id="0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2981325"/>
                        <a:ext cx="116205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4" name="Object 34"/>
          <p:cNvGraphicFramePr/>
          <p:nvPr/>
        </p:nvGraphicFramePr>
        <p:xfrm>
          <a:off x="3763963" y="3171825"/>
          <a:ext cx="2173287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42" name="" r:id="rId11" imgW="708025" imgH="225425" progId="Equation.3">
                  <p:embed/>
                </p:oleObj>
              </mc:Choice>
              <mc:Fallback>
                <p:oleObj name="" r:id="rId11" imgW="708025" imgH="225425" progId="Equation.3">
                  <p:embed/>
                  <p:pic>
                    <p:nvPicPr>
                      <p:cNvPr id="0" name="Object 3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963" y="3171825"/>
                        <a:ext cx="2173287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5" name="Object 35"/>
          <p:cNvGraphicFramePr/>
          <p:nvPr/>
        </p:nvGraphicFramePr>
        <p:xfrm>
          <a:off x="5954713" y="3121025"/>
          <a:ext cx="286543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43" name="" r:id="rId13" imgW="2350135" imgH="746760" progId="Equation.3">
                  <p:embed/>
                </p:oleObj>
              </mc:Choice>
              <mc:Fallback>
                <p:oleObj name="" r:id="rId13" imgW="2350135" imgH="746760" progId="Equation.3">
                  <p:embed/>
                  <p:pic>
                    <p:nvPicPr>
                      <p:cNvPr id="0" name="Object 35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4713" y="3121025"/>
                        <a:ext cx="2865437" cy="955675"/>
                      </a:xfrm>
                      <a:prstGeom prst="rect">
                        <a:avLst/>
                      </a:prstGeom>
                      <a:solidFill>
                        <a:srgbClr val="00CC99">
                          <a:alpha val="3686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6" name="Object 36"/>
          <p:cNvGraphicFramePr/>
          <p:nvPr/>
        </p:nvGraphicFramePr>
        <p:xfrm>
          <a:off x="1908175" y="4797425"/>
          <a:ext cx="5449888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44" name="" r:id="rId15" imgW="4572000" imgH="715010" progId="Equation.3">
                  <p:embed/>
                </p:oleObj>
              </mc:Choice>
              <mc:Fallback>
                <p:oleObj name="" r:id="rId15" imgW="4572000" imgH="715010" progId="Equation.3">
                  <p:embed/>
                  <p:pic>
                    <p:nvPicPr>
                      <p:cNvPr id="0" name="Object 36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797425"/>
                        <a:ext cx="5449888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7" name="Object 37"/>
          <p:cNvGraphicFramePr/>
          <p:nvPr/>
        </p:nvGraphicFramePr>
        <p:xfrm>
          <a:off x="1571625" y="5857875"/>
          <a:ext cx="20923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45" name="" r:id="rId17" imgW="882015" imgH="238125" progId="Equation.3">
                  <p:embed/>
                </p:oleObj>
              </mc:Choice>
              <mc:Fallback>
                <p:oleObj name="" r:id="rId17" imgW="882015" imgH="238125" progId="Equation.3">
                  <p:embed/>
                  <p:pic>
                    <p:nvPicPr>
                      <p:cNvPr id="0" name="Object 37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5857875"/>
                        <a:ext cx="2092325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9" name="灯片编号占位符 1"/>
          <p:cNvSpPr txBox="1">
            <a:spLocks noChangeArrowheads="1"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40A786B-EAF4-4BFD-BCAB-9FA775C873CC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  <a:endParaRPr lang="en-US" altLang="zh-CN" b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6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50195" grpId="0"/>
      <p:bldP spid="50197" grpId="0"/>
      <p:bldP spid="501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782638" y="400050"/>
            <a:ext cx="257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</a:rPr>
              <a:t>2. </a:t>
            </a:r>
            <a:r>
              <a:rPr lang="zh-CN" altLang="en-US">
                <a:solidFill>
                  <a:srgbClr val="66FFFF"/>
                </a:solidFill>
              </a:rPr>
              <a:t>方均根速率</a:t>
            </a:r>
            <a:endParaRPr lang="zh-CN" altLang="en-US">
              <a:solidFill>
                <a:srgbClr val="66FFFF"/>
              </a:solidFill>
            </a:endParaRPr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714375" y="4071938"/>
            <a:ext cx="285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</a:rPr>
              <a:t>3. </a:t>
            </a:r>
            <a:r>
              <a:rPr lang="zh-CN" altLang="en-US">
                <a:solidFill>
                  <a:srgbClr val="66FFFF"/>
                </a:solidFill>
              </a:rPr>
              <a:t>最概然速率</a:t>
            </a:r>
            <a:r>
              <a:rPr lang="zh-CN" altLang="en-US">
                <a:solidFill>
                  <a:srgbClr val="FFFFFF"/>
                </a:solidFill>
              </a:rPr>
              <a:t> </a:t>
            </a:r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77836" name="Object 12"/>
          <p:cNvGraphicFramePr/>
          <p:nvPr/>
        </p:nvGraphicFramePr>
        <p:xfrm>
          <a:off x="2528888" y="3128963"/>
          <a:ext cx="350202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2" name="" r:id="rId1" imgW="2904490" imgH="682625" progId="Equation.3">
                  <p:embed/>
                </p:oleObj>
              </mc:Choice>
              <mc:Fallback>
                <p:oleObj name="" r:id="rId1" imgW="2904490" imgH="682625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3128963"/>
                        <a:ext cx="3502025" cy="871537"/>
                      </a:xfrm>
                      <a:prstGeom prst="rect">
                        <a:avLst/>
                      </a:prstGeom>
                      <a:solidFill>
                        <a:srgbClr val="00CC99">
                          <a:alpha val="38823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7" name="Object 13"/>
          <p:cNvGraphicFramePr/>
          <p:nvPr/>
        </p:nvGraphicFramePr>
        <p:xfrm>
          <a:off x="3994150" y="2162175"/>
          <a:ext cx="244316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3" name="" r:id="rId3" imgW="805180" imgH="225425" progId="Equation.3">
                  <p:embed/>
                </p:oleObj>
              </mc:Choice>
              <mc:Fallback>
                <p:oleObj name="" r:id="rId3" imgW="805180" imgH="225425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2162175"/>
                        <a:ext cx="2443163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8" name="Object 14"/>
          <p:cNvGraphicFramePr/>
          <p:nvPr/>
        </p:nvGraphicFramePr>
        <p:xfrm>
          <a:off x="6978650" y="712788"/>
          <a:ext cx="1835150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4" name="" r:id="rId5" imgW="586105" imgH="386080" progId="Equation.3">
                  <p:embed/>
                </p:oleObj>
              </mc:Choice>
              <mc:Fallback>
                <p:oleObj name="" r:id="rId5" imgW="586105" imgH="38608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8650" y="712788"/>
                        <a:ext cx="1835150" cy="124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9" name="Object 15"/>
          <p:cNvGraphicFramePr/>
          <p:nvPr/>
        </p:nvGraphicFramePr>
        <p:xfrm>
          <a:off x="1174750" y="942975"/>
          <a:ext cx="590232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5" name="" r:id="rId7" imgW="2009140" imgH="295910" progId="Equation.3">
                  <p:embed/>
                </p:oleObj>
              </mc:Choice>
              <mc:Fallback>
                <p:oleObj name="" r:id="rId7" imgW="2009140" imgH="295910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942975"/>
                        <a:ext cx="5902325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0" name="Object 16"/>
          <p:cNvGraphicFramePr/>
          <p:nvPr/>
        </p:nvGraphicFramePr>
        <p:xfrm>
          <a:off x="714375" y="1143000"/>
          <a:ext cx="4587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6" name="" r:id="rId9" imgW="102870" imgH="135255" progId="Equation.3">
                  <p:embed/>
                </p:oleObj>
              </mc:Choice>
              <mc:Fallback>
                <p:oleObj name="" r:id="rId9" imgW="102870" imgH="135255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1143000"/>
                        <a:ext cx="45878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1" name="Object 17"/>
          <p:cNvGraphicFramePr/>
          <p:nvPr/>
        </p:nvGraphicFramePr>
        <p:xfrm>
          <a:off x="2481263" y="2103438"/>
          <a:ext cx="15621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7" name="" r:id="rId11" imgW="489585" imgH="276860" progId="Equation.3">
                  <p:embed/>
                </p:oleObj>
              </mc:Choice>
              <mc:Fallback>
                <p:oleObj name="" r:id="rId11" imgW="489585" imgH="276860" progId="Equation.3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2103438"/>
                        <a:ext cx="15621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2" name="Object 18"/>
          <p:cNvGraphicFramePr/>
          <p:nvPr/>
        </p:nvGraphicFramePr>
        <p:xfrm>
          <a:off x="6442075" y="2087563"/>
          <a:ext cx="103981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8" name="" r:id="rId13" imgW="309245" imgH="295910" progId="Equation.3">
                  <p:embed/>
                </p:oleObj>
              </mc:Choice>
              <mc:Fallback>
                <p:oleObj name="" r:id="rId13" imgW="309245" imgH="295910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2075" y="2087563"/>
                        <a:ext cx="1039813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3" name="Object 19"/>
          <p:cNvGraphicFramePr/>
          <p:nvPr/>
        </p:nvGraphicFramePr>
        <p:xfrm>
          <a:off x="1000125" y="4672013"/>
          <a:ext cx="191452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9" name="" r:id="rId15" imgW="1577975" imgH="779145" progId="Equation.3">
                  <p:embed/>
                </p:oleObj>
              </mc:Choice>
              <mc:Fallback>
                <p:oleObj name="" r:id="rId15" imgW="1577975" imgH="779145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4672013"/>
                        <a:ext cx="191452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4" name="Object 20"/>
          <p:cNvGraphicFramePr/>
          <p:nvPr/>
        </p:nvGraphicFramePr>
        <p:xfrm>
          <a:off x="3786188" y="4600575"/>
          <a:ext cx="4497387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0" name="" r:id="rId17" imgW="3805555" imgH="682625" progId="Equation.3">
                  <p:embed/>
                </p:oleObj>
              </mc:Choice>
              <mc:Fallback>
                <p:oleObj name="" r:id="rId17" imgW="3805555" imgH="682625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4600575"/>
                        <a:ext cx="4497387" cy="874713"/>
                      </a:xfrm>
                      <a:prstGeom prst="rect">
                        <a:avLst/>
                      </a:prstGeom>
                      <a:solidFill>
                        <a:srgbClr val="00CC99">
                          <a:alpha val="3490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5" name="Object 21"/>
          <p:cNvGraphicFramePr/>
          <p:nvPr/>
        </p:nvGraphicFramePr>
        <p:xfrm>
          <a:off x="1171575" y="1993900"/>
          <a:ext cx="13128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1" name="" r:id="rId19" imgW="1049655" imgH="779145" progId="Equation.3">
                  <p:embed/>
                </p:oleObj>
              </mc:Choice>
              <mc:Fallback>
                <p:oleObj name="" r:id="rId19" imgW="1049655" imgH="779145" progId="Equation.3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1993900"/>
                        <a:ext cx="131286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785813" y="5749925"/>
            <a:ext cx="7929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物理意义</a:t>
            </a:r>
            <a:r>
              <a:rPr lang="zh-CN" altLang="en-US">
                <a:solidFill>
                  <a:schemeClr val="bg1"/>
                </a:solidFill>
              </a:rPr>
              <a:t>：在最概然速率附近单位区间内分子数占总分子数的百分比最大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231" name="灯片编号占位符 1"/>
          <p:cNvSpPr txBox="1">
            <a:spLocks noChangeArrowheads="1"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D4200A7-CEFB-42E8-B869-B9602A61CAA6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  <a:endParaRPr lang="en-US" altLang="zh-CN" b="0">
              <a:solidFill>
                <a:srgbClr val="FF00FF"/>
              </a:solidFill>
            </a:endParaRPr>
          </a:p>
        </p:txBody>
      </p:sp>
      <p:sp>
        <p:nvSpPr>
          <p:cNvPr id="16" name="AutoShape 23"/>
          <p:cNvSpPr>
            <a:spLocks noChangeAspect="1" noChangeArrowheads="1"/>
          </p:cNvSpPr>
          <p:nvPr/>
        </p:nvSpPr>
        <p:spPr bwMode="auto">
          <a:xfrm>
            <a:off x="325438" y="428625"/>
            <a:ext cx="460375" cy="403225"/>
          </a:xfrm>
          <a:prstGeom prst="star5">
            <a:avLst/>
          </a:prstGeom>
          <a:solidFill>
            <a:srgbClr val="FF3300"/>
          </a:solidFill>
          <a:ln w="9525">
            <a:solidFill>
              <a:srgbClr val="FFFFFF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AutoShape 23"/>
          <p:cNvSpPr>
            <a:spLocks noChangeAspect="1" noChangeArrowheads="1"/>
          </p:cNvSpPr>
          <p:nvPr/>
        </p:nvSpPr>
        <p:spPr bwMode="auto">
          <a:xfrm>
            <a:off x="254000" y="4100513"/>
            <a:ext cx="460375" cy="403225"/>
          </a:xfrm>
          <a:prstGeom prst="star5">
            <a:avLst/>
          </a:prstGeom>
          <a:solidFill>
            <a:srgbClr val="FF3300"/>
          </a:solidFill>
          <a:ln w="9525">
            <a:solidFill>
              <a:srgbClr val="FFFFFF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7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7" name="Picture 9" descr="麦分1(1)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006697"/>
              </a:clrFrom>
              <a:clrTo>
                <a:srgbClr val="006697">
                  <a:alpha val="0"/>
                </a:srgbClr>
              </a:clrTo>
            </a:clrChange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5" t="6985" r="2979" b="4298"/>
          <a:stretch>
            <a:fillRect/>
          </a:stretch>
        </p:blipFill>
        <p:spPr bwMode="auto">
          <a:xfrm>
            <a:off x="944563" y="3432175"/>
            <a:ext cx="2046287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169988" y="2155825"/>
            <a:ext cx="292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</a:rPr>
              <a:t>① </a:t>
            </a:r>
            <a:r>
              <a:rPr lang="en-US" altLang="zh-CN" i="1" dirty="0">
                <a:solidFill>
                  <a:srgbClr val="66FFFF"/>
                </a:solidFill>
              </a:rPr>
              <a:t>M </a:t>
            </a:r>
            <a:r>
              <a:rPr lang="zh-CN" altLang="en-US" dirty="0">
                <a:solidFill>
                  <a:schemeClr val="bg1"/>
                </a:solidFill>
              </a:rPr>
              <a:t>一定</a:t>
            </a:r>
            <a:r>
              <a:rPr lang="en-US" altLang="zh-CN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</a:rPr>
              <a:t>T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越大</a:t>
            </a:r>
            <a:r>
              <a:rPr lang="en-US" altLang="zh-CN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endParaRPr lang="en-US" altLang="zh-CN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5272088" y="2147888"/>
            <a:ext cx="3586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曲线峰值向右移动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192213" y="2727325"/>
            <a:ext cx="300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②</a:t>
            </a:r>
            <a:r>
              <a:rPr lang="en-US" altLang="zh-CN">
                <a:solidFill>
                  <a:srgbClr val="66FF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66FFFF"/>
                </a:solidFill>
              </a:rPr>
              <a:t>T </a:t>
            </a:r>
            <a:r>
              <a:rPr lang="zh-CN" altLang="en-US">
                <a:solidFill>
                  <a:schemeClr val="bg1"/>
                </a:solidFill>
              </a:rPr>
              <a:t>一定</a:t>
            </a:r>
            <a:r>
              <a:rPr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 M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越大</a:t>
            </a:r>
            <a:r>
              <a:rPr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endParaRPr lang="en-US" altLang="zh-CN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5233988" y="2755900"/>
            <a:ext cx="3767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曲线峰值向左移动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3852863" y="2143125"/>
            <a:ext cx="137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 i="1" dirty="0" err="1">
                <a:solidFill>
                  <a:srgbClr val="00FFFF"/>
                </a:solidFill>
                <a:latin typeface="Bookman Old Style" panose="02050604050505020204" pitchFamily="18" charset="0"/>
              </a:rPr>
              <a:t>v</a:t>
            </a:r>
            <a:r>
              <a:rPr lang="en-US" altLang="zh-CN" b="0" i="1" baseline="-25000" dirty="0" err="1">
                <a:solidFill>
                  <a:srgbClr val="00FFFF"/>
                </a:solidFill>
                <a:latin typeface="Bookman Old Style" panose="02050604050505020204" pitchFamily="18" charset="0"/>
              </a:rPr>
              <a:t>p</a:t>
            </a:r>
            <a:r>
              <a:rPr lang="en-US" altLang="zh-CN" b="0" i="1" baseline="-25000" dirty="0">
                <a:solidFill>
                  <a:srgbClr val="00FFFF"/>
                </a:solidFill>
                <a:latin typeface="Bookman Old Style" panose="02050604050505020204" pitchFamily="18" charset="0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越大</a:t>
            </a:r>
            <a:r>
              <a:rPr lang="en-US" altLang="zh-CN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endParaRPr lang="en-US" altLang="zh-CN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3852863" y="2752725"/>
            <a:ext cx="137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 i="1">
                <a:solidFill>
                  <a:srgbClr val="00FFFF"/>
                </a:solidFill>
                <a:latin typeface="Bookman Old Style" panose="02050604050505020204" pitchFamily="18" charset="0"/>
              </a:rPr>
              <a:t>v</a:t>
            </a:r>
            <a:r>
              <a:rPr lang="en-US" altLang="zh-CN" b="0" i="1" baseline="-25000">
                <a:solidFill>
                  <a:srgbClr val="00FFFF"/>
                </a:solidFill>
                <a:latin typeface="Bookman Old Style" panose="02050604050505020204" pitchFamily="18" charset="0"/>
              </a:rPr>
              <a:t>p 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越小</a:t>
            </a:r>
            <a:r>
              <a:rPr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endParaRPr lang="en-US" altLang="zh-CN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53256" name="Picture 8" descr="麦分1(1)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006697"/>
              </a:clrFrom>
              <a:clrTo>
                <a:srgbClr val="006697">
                  <a:alpha val="0"/>
                </a:srgbClr>
              </a:clrTo>
            </a:clrChange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5" t="6985" r="2979" b="4298"/>
          <a:stretch>
            <a:fillRect/>
          </a:stretch>
        </p:blipFill>
        <p:spPr bwMode="auto">
          <a:xfrm>
            <a:off x="908050" y="4537075"/>
            <a:ext cx="3738563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1863725" y="3503613"/>
            <a:ext cx="595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bg1"/>
                </a:solidFill>
              </a:rPr>
              <a:t>T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endParaRPr lang="en-US" altLang="zh-CN" i="1">
              <a:solidFill>
                <a:schemeClr val="bg1"/>
              </a:solidFill>
            </a:endParaRPr>
          </a:p>
        </p:txBody>
      </p:sp>
      <p:grpSp>
        <p:nvGrpSpPr>
          <p:cNvPr id="2" name="Group 11"/>
          <p:cNvGrpSpPr/>
          <p:nvPr/>
        </p:nvGrpSpPr>
        <p:grpSpPr bwMode="auto">
          <a:xfrm>
            <a:off x="957263" y="3221038"/>
            <a:ext cx="709612" cy="2822575"/>
            <a:chOff x="3159" y="1236"/>
            <a:chExt cx="447" cy="1778"/>
          </a:xfrm>
        </p:grpSpPr>
        <p:sp>
          <p:nvSpPr>
            <p:cNvPr id="10282" name="Line 12"/>
            <p:cNvSpPr>
              <a:spLocks noChangeShapeType="1"/>
            </p:cNvSpPr>
            <p:nvPr/>
          </p:nvSpPr>
          <p:spPr bwMode="auto">
            <a:xfrm>
              <a:off x="3159" y="1382"/>
              <a:ext cx="0" cy="163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3" name="Text Box 13"/>
            <p:cNvSpPr txBox="1">
              <a:spLocks noChangeArrowheads="1"/>
            </p:cNvSpPr>
            <p:nvPr/>
          </p:nvSpPr>
          <p:spPr bwMode="auto">
            <a:xfrm>
              <a:off x="3205" y="1236"/>
              <a:ext cx="4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solidFill>
                    <a:schemeClr val="bg1"/>
                  </a:solidFill>
                </a:rPr>
                <a:t>f</a:t>
              </a:r>
              <a:r>
                <a:rPr lang="en-US" altLang="zh-CN" b="0">
                  <a:solidFill>
                    <a:schemeClr val="bg1"/>
                  </a:solidFill>
                </a:rPr>
                <a:t>(</a:t>
              </a:r>
              <a:r>
                <a:rPr lang="en-US" altLang="zh-CN" b="0" i="1">
                  <a:solidFill>
                    <a:schemeClr val="bg1"/>
                  </a:solidFill>
                  <a:latin typeface="Bookman Old Style" panose="02050604050505020204" pitchFamily="18" charset="0"/>
                </a:rPr>
                <a:t>v</a:t>
              </a:r>
              <a:r>
                <a:rPr lang="en-US" altLang="zh-CN" b="0">
                  <a:solidFill>
                    <a:schemeClr val="bg1"/>
                  </a:solidFill>
                </a:rPr>
                <a:t>)</a:t>
              </a:r>
              <a:endParaRPr lang="en-US" altLang="zh-CN" b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14"/>
          <p:cNvGrpSpPr/>
          <p:nvPr/>
        </p:nvGrpSpPr>
        <p:grpSpPr bwMode="auto">
          <a:xfrm>
            <a:off x="685800" y="5959475"/>
            <a:ext cx="4149725" cy="473075"/>
            <a:chOff x="2988" y="2961"/>
            <a:chExt cx="2614" cy="298"/>
          </a:xfrm>
        </p:grpSpPr>
        <p:sp>
          <p:nvSpPr>
            <p:cNvPr id="10279" name="Line 15"/>
            <p:cNvSpPr>
              <a:spLocks noChangeShapeType="1"/>
            </p:cNvSpPr>
            <p:nvPr/>
          </p:nvSpPr>
          <p:spPr bwMode="auto">
            <a:xfrm>
              <a:off x="3151" y="3002"/>
              <a:ext cx="2405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0" name="Text Box 16"/>
            <p:cNvSpPr txBox="1">
              <a:spLocks noChangeArrowheads="1"/>
            </p:cNvSpPr>
            <p:nvPr/>
          </p:nvSpPr>
          <p:spPr bwMode="auto">
            <a:xfrm>
              <a:off x="5382" y="2961"/>
              <a:ext cx="2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solidFill>
                    <a:schemeClr val="bg1"/>
                  </a:solidFill>
                  <a:latin typeface="Bookman Old Style" panose="02050604050505020204" pitchFamily="18" charset="0"/>
                </a:rPr>
                <a:t>v</a:t>
              </a:r>
              <a:endParaRPr lang="en-US" altLang="zh-CN" b="0" i="1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281" name="Text Box 17"/>
            <p:cNvSpPr txBox="1">
              <a:spLocks noChangeArrowheads="1"/>
            </p:cNvSpPr>
            <p:nvPr/>
          </p:nvSpPr>
          <p:spPr bwMode="auto">
            <a:xfrm>
              <a:off x="2988" y="2971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bg1"/>
                  </a:solidFill>
                </a:rPr>
                <a:t>O</a:t>
              </a:r>
              <a:endParaRPr lang="en-US" altLang="zh-CN" i="1">
                <a:solidFill>
                  <a:schemeClr val="bg1"/>
                </a:solidFill>
              </a:endParaRPr>
            </a:p>
          </p:txBody>
        </p:sp>
      </p:grpSp>
      <p:sp>
        <p:nvSpPr>
          <p:cNvPr id="53266" name="Rectangle 18"/>
          <p:cNvSpPr>
            <a:spLocks noChangeArrowheads="1"/>
          </p:cNvSpPr>
          <p:nvPr/>
        </p:nvSpPr>
        <p:spPr bwMode="auto">
          <a:xfrm>
            <a:off x="2459038" y="4343400"/>
            <a:ext cx="1211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bg1"/>
                </a:solidFill>
              </a:rPr>
              <a:t>T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(&gt; </a:t>
            </a:r>
            <a:r>
              <a:rPr lang="en-US" altLang="zh-CN" i="1">
                <a:solidFill>
                  <a:schemeClr val="bg1"/>
                </a:solidFill>
              </a:rPr>
              <a:t>T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endParaRPr lang="en-US" altLang="zh-CN" baseline="-25000">
              <a:solidFill>
                <a:schemeClr val="bg1"/>
              </a:solidFill>
            </a:endParaRPr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>
            <a:off x="1717675" y="3649663"/>
            <a:ext cx="0" cy="23749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>
            <a:off x="2341563" y="4657725"/>
            <a:ext cx="0" cy="1366838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>
            <a:off x="6634163" y="4676775"/>
            <a:ext cx="0" cy="1368425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3272" name="Picture 24" descr="麦分1(1)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006697"/>
              </a:clrFrom>
              <a:clrTo>
                <a:srgbClr val="006697">
                  <a:alpha val="0"/>
                </a:srgbClr>
              </a:clrTo>
            </a:clrChange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5" t="6985" r="2979" b="4298"/>
          <a:stretch>
            <a:fillRect/>
          </a:stretch>
        </p:blipFill>
        <p:spPr bwMode="auto">
          <a:xfrm>
            <a:off x="5156200" y="4532313"/>
            <a:ext cx="3927475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74" name="Text Box 26"/>
          <p:cNvSpPr txBox="1">
            <a:spLocks noChangeArrowheads="1"/>
          </p:cNvSpPr>
          <p:nvPr/>
        </p:nvSpPr>
        <p:spPr bwMode="auto">
          <a:xfrm>
            <a:off x="6850063" y="4244975"/>
            <a:ext cx="595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bg1"/>
                </a:solidFill>
              </a:rPr>
              <a:t>M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endParaRPr lang="en-US" altLang="zh-CN" i="1">
              <a:solidFill>
                <a:schemeClr val="bg1"/>
              </a:solidFill>
            </a:endParaRPr>
          </a:p>
        </p:txBody>
      </p:sp>
      <p:grpSp>
        <p:nvGrpSpPr>
          <p:cNvPr id="4" name="Group 27"/>
          <p:cNvGrpSpPr/>
          <p:nvPr/>
        </p:nvGrpSpPr>
        <p:grpSpPr bwMode="auto">
          <a:xfrm>
            <a:off x="5205413" y="3241675"/>
            <a:ext cx="709612" cy="2822575"/>
            <a:chOff x="3159" y="1236"/>
            <a:chExt cx="447" cy="1778"/>
          </a:xfrm>
        </p:grpSpPr>
        <p:sp>
          <p:nvSpPr>
            <p:cNvPr id="10277" name="Line 28"/>
            <p:cNvSpPr>
              <a:spLocks noChangeShapeType="1"/>
            </p:cNvSpPr>
            <p:nvPr/>
          </p:nvSpPr>
          <p:spPr bwMode="auto">
            <a:xfrm>
              <a:off x="3159" y="1382"/>
              <a:ext cx="0" cy="163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8" name="Text Box 29"/>
            <p:cNvSpPr txBox="1">
              <a:spLocks noChangeArrowheads="1"/>
            </p:cNvSpPr>
            <p:nvPr/>
          </p:nvSpPr>
          <p:spPr bwMode="auto">
            <a:xfrm>
              <a:off x="3205" y="1236"/>
              <a:ext cx="4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solidFill>
                    <a:schemeClr val="bg1"/>
                  </a:solidFill>
                </a:rPr>
                <a:t>f</a:t>
              </a:r>
              <a:r>
                <a:rPr lang="en-US" altLang="zh-CN" b="0">
                  <a:solidFill>
                    <a:schemeClr val="bg1"/>
                  </a:solidFill>
                </a:rPr>
                <a:t>(</a:t>
              </a:r>
              <a:r>
                <a:rPr lang="en-US" altLang="zh-CN" b="0" i="1">
                  <a:solidFill>
                    <a:schemeClr val="bg1"/>
                  </a:solidFill>
                  <a:latin typeface="Bookman Old Style" panose="02050604050505020204" pitchFamily="18" charset="0"/>
                </a:rPr>
                <a:t>v</a:t>
              </a:r>
              <a:r>
                <a:rPr lang="en-US" altLang="zh-CN" b="0">
                  <a:solidFill>
                    <a:schemeClr val="bg1"/>
                  </a:solidFill>
                </a:rPr>
                <a:t>)</a:t>
              </a:r>
              <a:endParaRPr lang="en-US" altLang="zh-CN" b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30"/>
          <p:cNvGrpSpPr/>
          <p:nvPr/>
        </p:nvGrpSpPr>
        <p:grpSpPr bwMode="auto">
          <a:xfrm>
            <a:off x="4933950" y="5980113"/>
            <a:ext cx="4149725" cy="473075"/>
            <a:chOff x="2988" y="2961"/>
            <a:chExt cx="2614" cy="298"/>
          </a:xfrm>
        </p:grpSpPr>
        <p:sp>
          <p:nvSpPr>
            <p:cNvPr id="10274" name="Line 31"/>
            <p:cNvSpPr>
              <a:spLocks noChangeShapeType="1"/>
            </p:cNvSpPr>
            <p:nvPr/>
          </p:nvSpPr>
          <p:spPr bwMode="auto">
            <a:xfrm>
              <a:off x="3151" y="3002"/>
              <a:ext cx="2405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5" name="Text Box 32"/>
            <p:cNvSpPr txBox="1">
              <a:spLocks noChangeArrowheads="1"/>
            </p:cNvSpPr>
            <p:nvPr/>
          </p:nvSpPr>
          <p:spPr bwMode="auto">
            <a:xfrm>
              <a:off x="5382" y="2961"/>
              <a:ext cx="2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solidFill>
                    <a:schemeClr val="bg1"/>
                  </a:solidFill>
                  <a:latin typeface="Bookman Old Style" panose="02050604050505020204" pitchFamily="18" charset="0"/>
                </a:rPr>
                <a:t>v</a:t>
              </a:r>
              <a:endParaRPr lang="en-US" altLang="zh-CN" b="0" i="1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276" name="Text Box 33"/>
            <p:cNvSpPr txBox="1">
              <a:spLocks noChangeArrowheads="1"/>
            </p:cNvSpPr>
            <p:nvPr/>
          </p:nvSpPr>
          <p:spPr bwMode="auto">
            <a:xfrm>
              <a:off x="2988" y="2971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bg1"/>
                  </a:solidFill>
                </a:rPr>
                <a:t>O</a:t>
              </a:r>
              <a:endParaRPr lang="en-US" altLang="zh-CN" i="1">
                <a:solidFill>
                  <a:schemeClr val="bg1"/>
                </a:solidFill>
              </a:endParaRPr>
            </a:p>
          </p:txBody>
        </p:sp>
      </p:grpSp>
      <p:sp>
        <p:nvSpPr>
          <p:cNvPr id="53282" name="Rectangle 34"/>
          <p:cNvSpPr>
            <a:spLocks noChangeArrowheads="1"/>
          </p:cNvSpPr>
          <p:nvPr/>
        </p:nvSpPr>
        <p:spPr bwMode="auto">
          <a:xfrm>
            <a:off x="6057900" y="3379788"/>
            <a:ext cx="1382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bg1"/>
                </a:solidFill>
              </a:rPr>
              <a:t>M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(&gt; </a:t>
            </a:r>
            <a:r>
              <a:rPr lang="en-US" altLang="zh-CN" i="1">
                <a:solidFill>
                  <a:schemeClr val="bg1"/>
                </a:solidFill>
              </a:rPr>
              <a:t>M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endParaRPr lang="en-US" altLang="zh-CN" baseline="-25000">
              <a:solidFill>
                <a:schemeClr val="bg1"/>
              </a:solidFill>
            </a:endParaRPr>
          </a:p>
        </p:txBody>
      </p:sp>
      <p:sp>
        <p:nvSpPr>
          <p:cNvPr id="53283" name="Line 35"/>
          <p:cNvSpPr>
            <a:spLocks noChangeShapeType="1"/>
          </p:cNvSpPr>
          <p:nvPr/>
        </p:nvSpPr>
        <p:spPr bwMode="auto">
          <a:xfrm>
            <a:off x="6008688" y="3740150"/>
            <a:ext cx="22225" cy="230505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6" name="Text Box 38"/>
          <p:cNvSpPr txBox="1">
            <a:spLocks noChangeArrowheads="1"/>
          </p:cNvSpPr>
          <p:nvPr/>
        </p:nvSpPr>
        <p:spPr bwMode="auto">
          <a:xfrm>
            <a:off x="1147763" y="1573213"/>
            <a:ext cx="5976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曲线下的面积不变（</a:t>
            </a:r>
            <a:r>
              <a:rPr lang="zh-CN" altLang="en-US" i="1">
                <a:solidFill>
                  <a:srgbClr val="FFFF00"/>
                </a:solidFill>
                <a:latin typeface="宋体" panose="02010600030101010101" pitchFamily="2" charset="-122"/>
              </a:rPr>
              <a:t>归一化条件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）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10264" name="Text Box 46"/>
          <p:cNvSpPr txBox="1">
            <a:spLocks noChangeArrowheads="1"/>
          </p:cNvSpPr>
          <p:nvPr/>
        </p:nvSpPr>
        <p:spPr bwMode="auto">
          <a:xfrm>
            <a:off x="717550" y="474663"/>
            <a:ext cx="925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讨论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0265" name="AutoShape 47"/>
          <p:cNvSpPr>
            <a:spLocks noChangeArrowheads="1"/>
          </p:cNvSpPr>
          <p:nvPr/>
        </p:nvSpPr>
        <p:spPr bwMode="auto">
          <a:xfrm>
            <a:off x="357188" y="428625"/>
            <a:ext cx="420687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3296" name="Text Box 48"/>
          <p:cNvSpPr txBox="1">
            <a:spLocks noChangeArrowheads="1"/>
          </p:cNvSpPr>
          <p:nvPr/>
        </p:nvSpPr>
        <p:spPr bwMode="auto">
          <a:xfrm>
            <a:off x="661988" y="1071563"/>
            <a:ext cx="763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(1)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不同气体</a:t>
            </a:r>
            <a:r>
              <a:rPr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</a:rPr>
              <a:t>不同温度下的</a:t>
            </a:r>
            <a:r>
              <a:rPr lang="zh-CN" altLang="en-US">
                <a:solidFill>
                  <a:schemeClr val="bg1"/>
                </a:solidFill>
              </a:rPr>
              <a:t>速率分布曲线的关系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78854" name="Object 6"/>
          <p:cNvGraphicFramePr/>
          <p:nvPr/>
        </p:nvGraphicFramePr>
        <p:xfrm>
          <a:off x="1549400" y="6097588"/>
          <a:ext cx="4127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41" name="" r:id="rId2" imgW="295910" imgH="354330" progId="Equation.3">
                  <p:embed/>
                </p:oleObj>
              </mc:Choice>
              <mc:Fallback>
                <p:oleObj name="" r:id="rId2" imgW="295910" imgH="35433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6097588"/>
                        <a:ext cx="41275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7"/>
          <p:cNvGraphicFramePr/>
          <p:nvPr/>
        </p:nvGraphicFramePr>
        <p:xfrm>
          <a:off x="2198688" y="6097588"/>
          <a:ext cx="44926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42" name="" r:id="rId4" imgW="328295" imgH="354330" progId="Equation.3">
                  <p:embed/>
                </p:oleObj>
              </mc:Choice>
              <mc:Fallback>
                <p:oleObj name="" r:id="rId4" imgW="328295" imgH="35433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6097588"/>
                        <a:ext cx="449262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6" name="Object 8"/>
          <p:cNvGraphicFramePr/>
          <p:nvPr/>
        </p:nvGraphicFramePr>
        <p:xfrm>
          <a:off x="6437313" y="6116638"/>
          <a:ext cx="4127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43" name="" r:id="rId6" imgW="295910" imgH="354330" progId="Equation.3">
                  <p:embed/>
                </p:oleObj>
              </mc:Choice>
              <mc:Fallback>
                <p:oleObj name="" r:id="rId6" imgW="295910" imgH="35433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7313" y="6116638"/>
                        <a:ext cx="41275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7" name="Object 9"/>
          <p:cNvGraphicFramePr/>
          <p:nvPr/>
        </p:nvGraphicFramePr>
        <p:xfrm>
          <a:off x="5842000" y="6116638"/>
          <a:ext cx="449263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44" name="" r:id="rId8" imgW="328295" imgH="354330" progId="Equation.3">
                  <p:embed/>
                </p:oleObj>
              </mc:Choice>
              <mc:Fallback>
                <p:oleObj name="" r:id="rId8" imgW="328295" imgH="35433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6116638"/>
                        <a:ext cx="449263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1" name="灯片编号占位符 1"/>
          <p:cNvSpPr txBox="1">
            <a:spLocks noChangeArrowheads="1"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3260E1-098B-40EC-9139-87589DE4C3FF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  <a:endParaRPr lang="en-US" altLang="zh-CN" b="0">
              <a:solidFill>
                <a:srgbClr val="FF00FF"/>
              </a:solidFill>
            </a:endParaRPr>
          </a:p>
        </p:txBody>
      </p:sp>
      <p:graphicFrame>
        <p:nvGraphicFramePr>
          <p:cNvPr id="10272" name="Object 10"/>
          <p:cNvGraphicFramePr/>
          <p:nvPr/>
        </p:nvGraphicFramePr>
        <p:xfrm>
          <a:off x="2500313" y="285750"/>
          <a:ext cx="21717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45" name="" r:id="rId10" imgW="1062355" imgH="340995" progId="Equation.3">
                  <p:embed/>
                </p:oleObj>
              </mc:Choice>
              <mc:Fallback>
                <p:oleObj name="" r:id="rId10" imgW="1062355" imgH="340995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285750"/>
                        <a:ext cx="21717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3273" name="Picture 25" descr="麦分1(1)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006697"/>
              </a:clrFrom>
              <a:clrTo>
                <a:srgbClr val="006697">
                  <a:alpha val="0"/>
                </a:srgbClr>
              </a:clrTo>
            </a:clrChange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5" t="6985" r="2979" b="4298"/>
          <a:stretch>
            <a:fillRect/>
          </a:stretch>
        </p:blipFill>
        <p:spPr bwMode="auto">
          <a:xfrm>
            <a:off x="5192713" y="3524250"/>
            <a:ext cx="2162175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  <p:bldP spid="53251" grpId="0"/>
      <p:bldP spid="53252" grpId="0"/>
      <p:bldP spid="53253" grpId="0"/>
      <p:bldP spid="53254" grpId="0"/>
      <p:bldP spid="53255" grpId="0"/>
      <p:bldP spid="53258" grpId="0"/>
      <p:bldP spid="53266" grpId="0"/>
      <p:bldP spid="53274" grpId="0"/>
      <p:bldP spid="53282" grpId="0"/>
      <p:bldP spid="53286" grpId="0"/>
      <p:bldP spid="53296" grpId="0"/>
    </p:bldLst>
  </p:timing>
</p:sld>
</file>

<file path=ppt/tags/tag1.xml><?xml version="1.0" encoding="utf-8"?>
<p:tagLst xmlns:p="http://schemas.openxmlformats.org/presentationml/2006/main">
  <p:tag name="KSO_WPP_MARK_KEY" val="a959999f-724a-44b6-923e-1c96da6cdf6b"/>
  <p:tag name="COMMONDATA" val="eyJoZGlkIjoiOGQzNzI3ODYxZGU5ZmExN2U4ZTQ2ZWZjMTViYzEzOTQ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2458</Words>
  <Application>WPS 演示</Application>
  <PresentationFormat>全屏显示(4:3)</PresentationFormat>
  <Paragraphs>399</Paragraphs>
  <Slides>22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126</vt:i4>
      </vt:variant>
      <vt:variant>
        <vt:lpstr>幻灯片标题</vt:lpstr>
      </vt:variant>
      <vt:variant>
        <vt:i4>22</vt:i4>
      </vt:variant>
    </vt:vector>
  </HeadingPairs>
  <TitlesOfParts>
    <vt:vector size="161" baseType="lpstr">
      <vt:lpstr>Arial</vt:lpstr>
      <vt:lpstr>宋体</vt:lpstr>
      <vt:lpstr>Wingdings</vt:lpstr>
      <vt:lpstr>Times New Roman</vt:lpstr>
      <vt:lpstr>楷体_GB2312</vt:lpstr>
      <vt:lpstr>华文仿宋</vt:lpstr>
      <vt:lpstr>Bookman Old Style</vt:lpstr>
      <vt:lpstr>新宋体</vt:lpstr>
      <vt:lpstr>微软雅黑</vt:lpstr>
      <vt:lpstr>Arial Unicode MS</vt:lpstr>
      <vt:lpstr>Symbol</vt:lpstr>
      <vt:lpstr>黑体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xian jiaotong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下册-大学物理</dc:title>
  <dc:creator>yzhang</dc:creator>
  <cp:lastModifiedBy>pc</cp:lastModifiedBy>
  <cp:revision>1449</cp:revision>
  <cp:lastPrinted>2022-11-19T05:03:00Z</cp:lastPrinted>
  <dcterms:created xsi:type="dcterms:W3CDTF">1998-11-21T01:35:00Z</dcterms:created>
  <dcterms:modified xsi:type="dcterms:W3CDTF">2023-01-26T13:28:06Z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9926CECD98DE496D8878F5410244DD5B</vt:lpwstr>
  </property>
  <property fmtid="{D5CDD505-2E9C-101B-9397-08002B2CF9AE}" pid="3" name="KSOProductBuildVer">
    <vt:lpwstr>2052-11.1.0.13703</vt:lpwstr>
  </property>
</Properties>
</file>