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439" r:id="rId3"/>
    <p:sldId id="520" r:id="rId4"/>
    <p:sldId id="549" r:id="rId5"/>
    <p:sldId id="554" r:id="rId6"/>
    <p:sldId id="555" r:id="rId7"/>
    <p:sldId id="528" r:id="rId9"/>
    <p:sldId id="529" r:id="rId10"/>
    <p:sldId id="530" r:id="rId11"/>
    <p:sldId id="531" r:id="rId12"/>
    <p:sldId id="532" r:id="rId13"/>
    <p:sldId id="533" r:id="rId14"/>
    <p:sldId id="522" r:id="rId15"/>
    <p:sldId id="523" r:id="rId16"/>
  </p:sldIdLst>
  <p:sldSz cx="9144000" cy="6858000" type="screen4x3"/>
  <p:notesSz cx="6797675" cy="9928225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5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3E9A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 showGuides="1"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4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emf"/><Relationship Id="rId8" Type="http://schemas.openxmlformats.org/officeDocument/2006/relationships/image" Target="../media/image82.e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0" Type="http://schemas.openxmlformats.org/officeDocument/2006/relationships/image" Target="../media/image84.e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emf"/><Relationship Id="rId8" Type="http://schemas.openxmlformats.org/officeDocument/2006/relationships/image" Target="../media/image38.emf"/><Relationship Id="rId7" Type="http://schemas.openxmlformats.org/officeDocument/2006/relationships/image" Target="../media/image37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0" Type="http://schemas.openxmlformats.org/officeDocument/2006/relationships/image" Target="../media/image40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8" Type="http://schemas.openxmlformats.org/officeDocument/2006/relationships/image" Target="../media/image48.emf"/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1" Type="http://schemas.openxmlformats.org/officeDocument/2006/relationships/image" Target="../media/image51.emf"/><Relationship Id="rId10" Type="http://schemas.openxmlformats.org/officeDocument/2006/relationships/image" Target="../media/image50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69D193-8A13-477A-9E83-6E47BAB4DC26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782AEF-BC22-4ABF-AA21-61BA48341613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CA04C6-898A-4B59-A411-61CB8CEE719D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6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7.emf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1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4.e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3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2.emf"/><Relationship Id="rId1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4.emf"/><Relationship Id="rId2" Type="http://schemas.openxmlformats.org/officeDocument/2006/relationships/image" Target="../media/image75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83.e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82.e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1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9" Type="http://schemas.openxmlformats.org/officeDocument/2006/relationships/image" Target="../media/image11.png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e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e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0.emf"/><Relationship Id="rId2" Type="http://schemas.openxmlformats.org/officeDocument/2006/relationships/image" Target="../media/image31.e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9.e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8.e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7.e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6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1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1.e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50.emf"/><Relationship Id="rId2" Type="http://schemas.openxmlformats.org/officeDocument/2006/relationships/image" Target="../media/image41.e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9.e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8.e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7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2.e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9.e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58.png"/><Relationship Id="rId12" Type="http://schemas.openxmlformats.org/officeDocument/2006/relationships/image" Target="../media/image57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6.emf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/>
          <p:cNvGrpSpPr/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/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  <a:endParaRPr lang="en-US" altLang="zh-CN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仿宋" panose="02010600040101010101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17" charset="-122"/>
              </a:rPr>
              <a:t>Nov. 29, 2022</a:t>
            </a:r>
            <a:endParaRPr lang="en-US" altLang="zh-CN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anose="02010600040101010101" pitchFamily="17" charset="-122"/>
            </a:endParaRPr>
          </a:p>
        </p:txBody>
      </p:sp>
      <p:sp>
        <p:nvSpPr>
          <p:cNvPr id="4100" name="WordArt 1044"/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3438" y="479425"/>
            <a:ext cx="78819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</a:pPr>
            <a:r>
              <a:rPr lang="zh-CN" altLang="en-US">
                <a:solidFill>
                  <a:srgbClr val="FFFFFF"/>
                </a:solidFill>
              </a:rPr>
              <a:t>容器内有某一理想气体的温度</a:t>
            </a:r>
            <a:r>
              <a:rPr lang="en-US" altLang="zh-CN">
                <a:solidFill>
                  <a:srgbClr val="66FFFF"/>
                </a:solidFill>
              </a:rPr>
              <a:t>273K</a:t>
            </a:r>
            <a:r>
              <a:rPr lang="zh-CN" altLang="en-US">
                <a:solidFill>
                  <a:srgbClr val="FFFFFF"/>
                </a:solidFill>
              </a:rPr>
              <a:t>，密度为</a:t>
            </a:r>
            <a:r>
              <a:rPr lang="en-US" altLang="zh-CN" sz="2800" i="1">
                <a:solidFill>
                  <a:srgbClr val="66FFFF"/>
                </a:solidFill>
              </a:rPr>
              <a:t>ρ</a:t>
            </a:r>
            <a:r>
              <a:rPr lang="en-US" altLang="zh-CN">
                <a:solidFill>
                  <a:srgbClr val="66FFFF"/>
                </a:solidFill>
              </a:rPr>
              <a:t>= 1.25 g/m</a:t>
            </a:r>
            <a:r>
              <a:rPr lang="en-US" altLang="zh-CN" baseline="30000">
                <a:solidFill>
                  <a:srgbClr val="66FFFF"/>
                </a:solidFill>
              </a:rPr>
              <a:t>3</a:t>
            </a:r>
            <a:r>
              <a:rPr lang="zh-CN" altLang="en-US">
                <a:solidFill>
                  <a:srgbClr val="66FFFF"/>
                </a:solidFill>
              </a:rPr>
              <a:t>，</a:t>
            </a:r>
            <a:r>
              <a:rPr lang="zh-CN" altLang="en-US">
                <a:solidFill>
                  <a:srgbClr val="FFFFFF"/>
                </a:solidFill>
              </a:rPr>
              <a:t>压强为</a:t>
            </a:r>
            <a:r>
              <a:rPr lang="zh-CN" altLang="en-US" sz="3600" i="1">
                <a:solidFill>
                  <a:srgbClr val="FFFFFF"/>
                </a:solidFill>
              </a:rPr>
              <a:t> </a:t>
            </a:r>
            <a:r>
              <a:rPr lang="en-US" altLang="zh-CN" sz="2800" i="1">
                <a:solidFill>
                  <a:srgbClr val="66FFFF"/>
                </a:solidFill>
              </a:rPr>
              <a:t>p</a:t>
            </a:r>
            <a:r>
              <a:rPr lang="en-US" altLang="zh-CN" sz="3200" i="1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= 1.0×10</a:t>
            </a:r>
            <a:r>
              <a:rPr lang="en-US" altLang="zh-CN" sz="2800" baseline="30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aseline="30000">
                <a:solidFill>
                  <a:srgbClr val="66FFFF"/>
                </a:solidFill>
              </a:rPr>
              <a:t>3  </a:t>
            </a:r>
            <a:r>
              <a:rPr lang="en-US" altLang="zh-CN">
                <a:solidFill>
                  <a:srgbClr val="66FFFF"/>
                </a:solidFill>
              </a:rPr>
              <a:t>atm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30263" y="1428750"/>
            <a:ext cx="78136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</a:rPr>
              <a:t>气体的摩尔质量，是何种气体？</a:t>
            </a:r>
            <a:endParaRPr lang="zh-CN" altLang="en-US">
              <a:solidFill>
                <a:srgbClr val="FFFFFF"/>
              </a:solidFill>
            </a:endParaRPr>
          </a:p>
          <a:p>
            <a:pPr algn="just">
              <a:lnSpc>
                <a:spcPct val="15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气体分子的平均平动动能和平均转动动能？</a:t>
            </a:r>
            <a:endParaRPr lang="zh-CN" altLang="en-US">
              <a:solidFill>
                <a:srgbClr val="FFFFFF"/>
              </a:solidFill>
            </a:endParaRPr>
          </a:p>
          <a:p>
            <a:pPr algn="just">
              <a:lnSpc>
                <a:spcPct val="155000"/>
              </a:lnSpc>
            </a:pPr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rgbClr val="FFFFFF"/>
                </a:solidFill>
              </a:rPr>
              <a:t>单位体积内气体分子的总平动动能？</a:t>
            </a:r>
            <a:endParaRPr lang="zh-CN" altLang="en-US">
              <a:solidFill>
                <a:srgbClr val="FFFFFF"/>
              </a:solidFill>
            </a:endParaRPr>
          </a:p>
          <a:p>
            <a:pPr algn="just">
              <a:lnSpc>
                <a:spcPct val="155000"/>
              </a:lnSpc>
            </a:pPr>
            <a:r>
              <a:rPr lang="en-US" altLang="zh-CN">
                <a:solidFill>
                  <a:schemeClr val="bg1"/>
                </a:solidFill>
              </a:rPr>
              <a:t>(4) </a:t>
            </a:r>
            <a:r>
              <a:rPr lang="zh-CN" altLang="en-US">
                <a:solidFill>
                  <a:srgbClr val="FFFFFF"/>
                </a:solidFill>
              </a:rPr>
              <a:t>设该气体有</a:t>
            </a:r>
            <a:r>
              <a:rPr lang="en-US" altLang="zh-CN">
                <a:solidFill>
                  <a:srgbClr val="66FFFF"/>
                </a:solidFill>
              </a:rPr>
              <a:t>0.3 mol</a:t>
            </a:r>
            <a:r>
              <a:rPr lang="zh-CN" altLang="en-US">
                <a:solidFill>
                  <a:srgbClr val="FFFFFF"/>
                </a:solidFill>
              </a:rPr>
              <a:t>，气体的内能？</a:t>
            </a:r>
            <a:endParaRPr lang="zh-CN" altLang="en-US" b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6700" y="39417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50825" y="476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50825" y="15716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18439" name="Object 2"/>
          <p:cNvGraphicFramePr/>
          <p:nvPr/>
        </p:nvGraphicFramePr>
        <p:xfrm>
          <a:off x="1214438" y="4786313"/>
          <a:ext cx="71469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6" name="" r:id="rId1" imgW="8329930" imgH="1059180" progId="Equation.3">
                  <p:embed/>
                </p:oleObj>
              </mc:Choice>
              <mc:Fallback>
                <p:oleObj name="" r:id="rId1" imgW="8329930" imgH="105918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786313"/>
                        <a:ext cx="71469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 flipH="1">
            <a:off x="1214438" y="5905500"/>
            <a:ext cx="70977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</a:rPr>
              <a:t>由结果可知，这是</a:t>
            </a:r>
            <a:r>
              <a:rPr lang="en-US" altLang="zh-CN" sz="2800">
                <a:solidFill>
                  <a:srgbClr val="66FFFF"/>
                </a:solidFill>
              </a:rPr>
              <a:t>N</a:t>
            </a:r>
            <a:r>
              <a:rPr lang="en-US" altLang="zh-CN" sz="2800" baseline="-25000">
                <a:solidFill>
                  <a:srgbClr val="66FFFF"/>
                </a:solidFill>
              </a:rPr>
              <a:t>2</a:t>
            </a:r>
            <a:r>
              <a:rPr lang="en-US" altLang="zh-CN" baseline="-25000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 sz="2800">
                <a:solidFill>
                  <a:srgbClr val="66FFFF"/>
                </a:solidFill>
              </a:rPr>
              <a:t>CO</a:t>
            </a:r>
            <a:r>
              <a:rPr lang="zh-CN" altLang="en-US">
                <a:solidFill>
                  <a:schemeClr val="bg1"/>
                </a:solidFill>
              </a:rPr>
              <a:t>气体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55650" y="3952875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由              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442" name="Object 3"/>
          <p:cNvGraphicFramePr/>
          <p:nvPr/>
        </p:nvGraphicFramePr>
        <p:xfrm>
          <a:off x="1644650" y="3786188"/>
          <a:ext cx="1774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7" name="" r:id="rId3" imgW="2029460" imgH="914400" progId="Equation.3">
                  <p:embed/>
                </p:oleObj>
              </mc:Choice>
              <mc:Fallback>
                <p:oleObj name="" r:id="rId3" imgW="2029460" imgH="914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86188"/>
                        <a:ext cx="1774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3643313" y="4143375"/>
            <a:ext cx="714375" cy="147638"/>
          </a:xfrm>
          <a:prstGeom prst="rightArrow">
            <a:avLst>
              <a:gd name="adj1" fmla="val 50000"/>
              <a:gd name="adj2" fmla="val 1510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Object 11"/>
          <p:cNvGraphicFramePr/>
          <p:nvPr/>
        </p:nvGraphicFramePr>
        <p:xfrm>
          <a:off x="4500563" y="3786188"/>
          <a:ext cx="16557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8" name="" r:id="rId5" imgW="892175" imgH="434975" progId="Equation.3">
                  <p:embed/>
                </p:oleObj>
              </mc:Choice>
              <mc:Fallback>
                <p:oleObj name="" r:id="rId5" imgW="892175" imgH="434975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86188"/>
                        <a:ext cx="16557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22C600-4FBA-4A8F-814E-D684ADC6DD0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  <p:bldP spid="18437" grpId="0"/>
      <p:bldP spid="18438" grpId="0"/>
      <p:bldP spid="18440" grpId="0"/>
      <p:bldP spid="184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04863" y="517525"/>
            <a:ext cx="6719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气体分子</a:t>
            </a:r>
            <a:r>
              <a:rPr lang="zh-CN" altLang="en-US">
                <a:solidFill>
                  <a:srgbClr val="FFFF00"/>
                </a:solidFill>
              </a:rPr>
              <a:t>平均平动动能</a:t>
            </a:r>
            <a:r>
              <a:rPr lang="zh-CN" altLang="en-US">
                <a:solidFill>
                  <a:srgbClr val="FFFFFF"/>
                </a:solidFill>
              </a:rPr>
              <a:t>和</a:t>
            </a:r>
            <a:r>
              <a:rPr lang="zh-CN" altLang="en-US">
                <a:solidFill>
                  <a:srgbClr val="FFFF00"/>
                </a:solidFill>
              </a:rPr>
              <a:t>平均转动</a:t>
            </a:r>
            <a:r>
              <a:rPr lang="zh-CN" altLang="en-US">
                <a:solidFill>
                  <a:srgbClr val="FFFFFF"/>
                </a:solidFill>
              </a:rPr>
              <a:t>动能？ 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9459" name="Object 2"/>
          <p:cNvGraphicFramePr/>
          <p:nvPr/>
        </p:nvGraphicFramePr>
        <p:xfrm>
          <a:off x="1327150" y="1033463"/>
          <a:ext cx="66881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4" name="" r:id="rId1" imgW="7716520" imgH="914400" progId="Equation.3">
                  <p:embed/>
                </p:oleObj>
              </mc:Choice>
              <mc:Fallback>
                <p:oleObj name="" r:id="rId1" imgW="7716520" imgH="914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033463"/>
                        <a:ext cx="66881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/>
          <p:nvPr/>
        </p:nvGraphicFramePr>
        <p:xfrm>
          <a:off x="4476750" y="1233488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5" name="" r:id="rId3" imgW="190500" imgH="419100" progId="Equation.3">
                  <p:embed/>
                </p:oleObj>
              </mc:Choice>
              <mc:Fallback>
                <p:oleObj name="" r:id="rId3" imgW="190500" imgH="4191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233488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/>
          <p:nvPr/>
        </p:nvGraphicFramePr>
        <p:xfrm>
          <a:off x="1344613" y="2022475"/>
          <a:ext cx="591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6" name="" r:id="rId5" imgW="6869430" imgH="490855" progId="Equation.3">
                  <p:embed/>
                </p:oleObj>
              </mc:Choice>
              <mc:Fallback>
                <p:oleObj name="" r:id="rId5" imgW="6869430" imgH="49085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022475"/>
                        <a:ext cx="591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15975" y="2819400"/>
            <a:ext cx="63992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rgbClr val="FFFFFF"/>
                </a:solidFill>
              </a:rPr>
              <a:t>单位体积内气体分子的</a:t>
            </a:r>
            <a:r>
              <a:rPr lang="zh-CN" altLang="en-US">
                <a:solidFill>
                  <a:srgbClr val="FFFF00"/>
                </a:solidFill>
              </a:rPr>
              <a:t>总平动</a:t>
            </a:r>
            <a:r>
              <a:rPr lang="zh-CN" altLang="en-US">
                <a:solidFill>
                  <a:srgbClr val="FFFFFF"/>
                </a:solidFill>
              </a:rPr>
              <a:t>动能？ 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9463" name="Object 5"/>
          <p:cNvGraphicFramePr/>
          <p:nvPr/>
        </p:nvGraphicFramePr>
        <p:xfrm>
          <a:off x="1258888" y="3316288"/>
          <a:ext cx="71913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7" name="" r:id="rId7" imgW="8385810" imgH="1672590" progId="Equation.3">
                  <p:embed/>
                </p:oleObj>
              </mc:Choice>
              <mc:Fallback>
                <p:oleObj name="" r:id="rId7" imgW="8385810" imgH="167259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16288"/>
                        <a:ext cx="719137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/>
          <p:nvPr/>
        </p:nvGraphicFramePr>
        <p:xfrm>
          <a:off x="1214438" y="5572125"/>
          <a:ext cx="64563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8" name="" r:id="rId9" imgW="3278505" imgH="401320" progId="Equation.3">
                  <p:embed/>
                </p:oleObj>
              </mc:Choice>
              <mc:Fallback>
                <p:oleObj name="" r:id="rId9" imgW="3278505" imgH="4013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572125"/>
                        <a:ext cx="64563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20738" y="4978400"/>
            <a:ext cx="56086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(4) </a:t>
            </a:r>
            <a:r>
              <a:rPr lang="zh-CN" altLang="en-US">
                <a:solidFill>
                  <a:srgbClr val="FFFFFF"/>
                </a:solidFill>
              </a:rPr>
              <a:t>由气体的内能公式，有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94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8E4D94-FFB9-4F1F-A6AB-27A7D1742E4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2" grpId="0"/>
      <p:bldP spid="194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43125" y="285750"/>
            <a:ext cx="6103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12.8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玻耳兹曼分布律</a:t>
            </a:r>
            <a:endParaRPr lang="zh-CN" altLang="en-US" sz="3200">
              <a:solidFill>
                <a:srgbClr val="00FF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675" y="2478088"/>
            <a:ext cx="609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  <a:ea typeface="黑体" panose="02010609060101010101" pitchFamily="49" charset="-122"/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重力场中粒子按高度的分布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57313" y="1000125"/>
            <a:ext cx="70739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麦克斯韦速率分布律是关于</a:t>
            </a:r>
            <a:r>
              <a:rPr lang="zh-CN" altLang="en-US">
                <a:solidFill>
                  <a:srgbClr val="FFFF00"/>
                </a:solidFill>
              </a:rPr>
              <a:t>无外力场</a:t>
            </a:r>
            <a:r>
              <a:rPr lang="zh-CN" altLang="en-US">
                <a:solidFill>
                  <a:schemeClr val="bg1"/>
                </a:solidFill>
              </a:rPr>
              <a:t>时，气体分子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的速率分布。此时，分子在空间的分布是</a:t>
            </a:r>
            <a:r>
              <a:rPr lang="zh-CN" altLang="en-US">
                <a:solidFill>
                  <a:srgbClr val="FFFF00"/>
                </a:solidFill>
              </a:rPr>
              <a:t>均匀的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zh-CN" altLang="en-US">
                <a:solidFill>
                  <a:srgbClr val="FFFF00"/>
                </a:solidFill>
              </a:rPr>
              <a:t>有外力场</a:t>
            </a:r>
            <a:r>
              <a:rPr lang="zh-CN" altLang="en-US">
                <a:solidFill>
                  <a:schemeClr val="bg1"/>
                </a:solidFill>
              </a:rPr>
              <a:t>存在，分子按密度如何分布呢？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28625" y="1042988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问题：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443663" y="2928938"/>
            <a:ext cx="1524000" cy="2895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FF">
                  <a:alpha val="76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02350" y="5953125"/>
            <a:ext cx="247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非均匀的稳定分布</a:t>
            </a: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 </a:t>
            </a:r>
            <a:endParaRPr lang="en-US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60413" y="4437063"/>
            <a:ext cx="350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平衡态下气体的温度处处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相同，气体的压强为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0489" name="Object 2"/>
          <p:cNvGraphicFramePr/>
          <p:nvPr/>
        </p:nvGraphicFramePr>
        <p:xfrm>
          <a:off x="1908175" y="5516563"/>
          <a:ext cx="1241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2" name="" r:id="rId1" imgW="1371600" imgH="412750" progId="Equation.3">
                  <p:embed/>
                </p:oleObj>
              </mc:Choice>
              <mc:Fallback>
                <p:oleObj name="" r:id="rId1" imgW="1371600" imgH="4127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16563"/>
                        <a:ext cx="12414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787900" y="4359275"/>
            <a:ext cx="1066800" cy="914400"/>
          </a:xfrm>
          <a:prstGeom prst="rect">
            <a:avLst/>
          </a:prstGeom>
          <a:gradFill rotWithShape="0">
            <a:gsLst>
              <a:gs pos="0">
                <a:schemeClr val="bg1">
                  <a:alpha val="67000"/>
                </a:schemeClr>
              </a:gs>
              <a:gs pos="100000">
                <a:srgbClr val="0000FF">
                  <a:alpha val="42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321300" y="3652838"/>
            <a:ext cx="0" cy="762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2" name="Object 3"/>
          <p:cNvGraphicFramePr/>
          <p:nvPr/>
        </p:nvGraphicFramePr>
        <p:xfrm>
          <a:off x="4899025" y="3284538"/>
          <a:ext cx="9683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3" name="" r:id="rId3" imgW="1070610" imgH="412750" progId="Equation.3">
                  <p:embed/>
                </p:oleObj>
              </mc:Choice>
              <mc:Fallback>
                <p:oleObj name="" r:id="rId3" imgW="1070610" imgH="4127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3284538"/>
                        <a:ext cx="9683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321300" y="5300663"/>
            <a:ext cx="0" cy="5476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4" name="Object 4"/>
          <p:cNvGraphicFramePr/>
          <p:nvPr/>
        </p:nvGraphicFramePr>
        <p:xfrm>
          <a:off x="5219700" y="5902325"/>
          <a:ext cx="2730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4" name="" r:id="rId5" imgW="267335" imgH="312420" progId="Equation.3">
                  <p:embed/>
                </p:oleObj>
              </mc:Choice>
              <mc:Fallback>
                <p:oleObj name="" r:id="rId5" imgW="267335" imgH="3124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902325"/>
                        <a:ext cx="2730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5"/>
          <p:cNvGraphicFramePr/>
          <p:nvPr/>
        </p:nvGraphicFramePr>
        <p:xfrm>
          <a:off x="5867400" y="4652963"/>
          <a:ext cx="4000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5" name="" r:id="rId7" imgW="412750" imgH="323215" progId="Equation.3">
                  <p:embed/>
                </p:oleObj>
              </mc:Choice>
              <mc:Fallback>
                <p:oleObj name="" r:id="rId7" imgW="412750" imgH="32321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2963"/>
                        <a:ext cx="4000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6"/>
          <p:cNvGraphicFramePr/>
          <p:nvPr/>
        </p:nvGraphicFramePr>
        <p:xfrm>
          <a:off x="1766888" y="3197225"/>
          <a:ext cx="18303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6" name="" r:id="rId9" imgW="2040890" imgH="412750" progId="Equation.3">
                  <p:embed/>
                </p:oleObj>
              </mc:Choice>
              <mc:Fallback>
                <p:oleObj name="" r:id="rId9" imgW="2040890" imgH="4127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197225"/>
                        <a:ext cx="18303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7"/>
          <p:cNvGraphicFramePr/>
          <p:nvPr/>
        </p:nvGraphicFramePr>
        <p:xfrm>
          <a:off x="1831975" y="6127750"/>
          <a:ext cx="1516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7" name="" r:id="rId11" imgW="1684020" imgH="412750" progId="Equation.3">
                  <p:embed/>
                </p:oleObj>
              </mc:Choice>
              <mc:Fallback>
                <p:oleObj name="" r:id="rId11" imgW="1684020" imgH="41275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6127750"/>
                        <a:ext cx="15160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8"/>
          <p:cNvGraphicFramePr/>
          <p:nvPr/>
        </p:nvGraphicFramePr>
        <p:xfrm>
          <a:off x="1735138" y="3868738"/>
          <a:ext cx="2000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8" name="" r:id="rId13" imgW="2230120" imgH="412750" progId="Equation.3">
                  <p:embed/>
                </p:oleObj>
              </mc:Choice>
              <mc:Fallback>
                <p:oleObj name="" r:id="rId13" imgW="2230120" imgH="41275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868738"/>
                        <a:ext cx="20002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443663" y="44180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443663" y="5281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8034338" y="5040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chemeClr val="bg1"/>
                </a:solidFill>
              </a:rPr>
              <a:t>h</a:t>
            </a:r>
            <a:endParaRPr lang="en-US" altLang="zh-CN" b="0" i="1">
              <a:solidFill>
                <a:schemeClr val="bg1"/>
              </a:solidFill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53375" y="41306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chemeClr val="bg1"/>
                </a:solidFill>
              </a:rPr>
              <a:t>h</a:t>
            </a:r>
            <a:r>
              <a:rPr lang="en-US" altLang="zh-CN" b="0">
                <a:solidFill>
                  <a:schemeClr val="bg1"/>
                </a:solidFill>
              </a:rPr>
              <a:t>+d</a:t>
            </a:r>
            <a:r>
              <a:rPr lang="en-US" altLang="zh-CN" b="0" i="1">
                <a:solidFill>
                  <a:schemeClr val="bg1"/>
                </a:solidFill>
              </a:rPr>
              <a:t>h</a:t>
            </a:r>
            <a:endParaRPr lang="en-US" altLang="zh-CN" b="0" i="1">
              <a:solidFill>
                <a:schemeClr val="bg1"/>
              </a:solidFill>
            </a:endParaRPr>
          </a:p>
        </p:txBody>
      </p:sp>
      <p:sp>
        <p:nvSpPr>
          <p:cNvPr id="23" name="任意多边形 22"/>
          <p:cNvSpPr>
            <a:spLocks noChangeArrowheads="1"/>
          </p:cNvSpPr>
          <p:nvPr/>
        </p:nvSpPr>
        <p:spPr bwMode="auto">
          <a:xfrm>
            <a:off x="493713" y="4000500"/>
            <a:ext cx="1200150" cy="2290763"/>
          </a:xfrm>
          <a:custGeom>
            <a:avLst/>
            <a:gdLst>
              <a:gd name="T0" fmla="*/ 1043925 w 1201024"/>
              <a:gd name="T1" fmla="*/ 0 h 2214693"/>
              <a:gd name="T2" fmla="*/ 276620 w 1201024"/>
              <a:gd name="T3" fmla="*/ 351717 h 2214693"/>
              <a:gd name="T4" fmla="*/ 18072 w 1201024"/>
              <a:gd name="T5" fmla="*/ 1450832 h 2214693"/>
              <a:gd name="T6" fmla="*/ 168195 w 1201024"/>
              <a:gd name="T7" fmla="*/ 2396072 h 2214693"/>
              <a:gd name="T8" fmla="*/ 651932 w 1201024"/>
              <a:gd name="T9" fmla="*/ 2791751 h 2214693"/>
              <a:gd name="T10" fmla="*/ 1194050 w 1201024"/>
              <a:gd name="T11" fmla="*/ 2901662 h 22146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1024"/>
              <a:gd name="T19" fmla="*/ 0 h 2214693"/>
              <a:gd name="T20" fmla="*/ 1201024 w 1201024"/>
              <a:gd name="T21" fmla="*/ 2214693 h 22146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1024" h="2214693">
                <a:moveTo>
                  <a:pt x="1050022" y="0"/>
                </a:moveTo>
                <a:cubicBezTo>
                  <a:pt x="750115" y="41944"/>
                  <a:pt x="450209" y="83889"/>
                  <a:pt x="278235" y="268447"/>
                </a:cubicBezTo>
                <a:cubicBezTo>
                  <a:pt x="106261" y="453005"/>
                  <a:pt x="36352" y="847287"/>
                  <a:pt x="18176" y="1107346"/>
                </a:cubicBezTo>
                <a:cubicBezTo>
                  <a:pt x="0" y="1367405"/>
                  <a:pt x="62917" y="1658224"/>
                  <a:pt x="169178" y="1828800"/>
                </a:cubicBezTo>
                <a:cubicBezTo>
                  <a:pt x="275439" y="1999376"/>
                  <a:pt x="483766" y="2066488"/>
                  <a:pt x="655740" y="2130803"/>
                </a:cubicBezTo>
                <a:cubicBezTo>
                  <a:pt x="827714" y="2195118"/>
                  <a:pt x="1014369" y="2204905"/>
                  <a:pt x="1201024" y="221469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7C1FAE-8D53-46DE-B09E-9499233881F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20485" grpId="0"/>
      <p:bldP spid="20486" grpId="0" animBg="1"/>
      <p:bldP spid="20487" grpId="0"/>
      <p:bldP spid="20488" grpId="0"/>
      <p:bldP spid="20490" grpId="0" animBg="1"/>
      <p:bldP spid="20501" grpId="0"/>
      <p:bldP spid="205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/>
          <p:nvPr/>
        </p:nvGraphicFramePr>
        <p:xfrm>
          <a:off x="1465263" y="47625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2" name="" r:id="rId1" imgW="2665095" imgH="412750" progId="Equation.3">
                  <p:embed/>
                </p:oleObj>
              </mc:Choice>
              <mc:Fallback>
                <p:oleObj name="" r:id="rId1" imgW="2665095" imgH="4127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76250"/>
                        <a:ext cx="23844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/>
        </p:nvGraphicFramePr>
        <p:xfrm>
          <a:off x="1477963" y="1052513"/>
          <a:ext cx="19224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3" name="" r:id="rId3" imgW="2152015" imgH="925830" progId="Equation.3">
                  <p:embed/>
                </p:oleObj>
              </mc:Choice>
              <mc:Fallback>
                <p:oleObj name="" r:id="rId3" imgW="2152015" imgH="92583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052513"/>
                        <a:ext cx="19224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/>
          <p:nvPr/>
        </p:nvGraphicFramePr>
        <p:xfrm>
          <a:off x="1428750" y="2143125"/>
          <a:ext cx="2643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4" name="" r:id="rId5" imgW="2977515" imgH="925830" progId="Equation.3">
                  <p:embed/>
                </p:oleObj>
              </mc:Choice>
              <mc:Fallback>
                <p:oleObj name="" r:id="rId5" imgW="2977515" imgH="92583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143125"/>
                        <a:ext cx="2643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/>
          <p:nvPr/>
        </p:nvGraphicFramePr>
        <p:xfrm>
          <a:off x="1547813" y="3213100"/>
          <a:ext cx="1847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5" name="" r:id="rId7" imgW="2085340" imgH="713740" progId="Equation.3">
                  <p:embed/>
                </p:oleObj>
              </mc:Choice>
              <mc:Fallback>
                <p:oleObj name="" r:id="rId7" imgW="2085340" imgH="7137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1847850" cy="644525"/>
                      </a:xfrm>
                      <a:prstGeom prst="rect">
                        <a:avLst/>
                      </a:prstGeom>
                      <a:solidFill>
                        <a:srgbClr val="006699">
                          <a:alpha val="56078"/>
                        </a:srgbClr>
                      </a:solidFill>
                      <a:ln w="9525">
                        <a:solidFill>
                          <a:srgbClr val="B2B2B2">
                            <a:alpha val="56078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/>
          <p:nvPr/>
        </p:nvGraphicFramePr>
        <p:xfrm>
          <a:off x="1181100" y="5357813"/>
          <a:ext cx="12271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6" name="" r:id="rId9" imgW="1371600" imgH="412750" progId="Equation.3">
                  <p:embed/>
                </p:oleObj>
              </mc:Choice>
              <mc:Fallback>
                <p:oleObj name="" r:id="rId9" imgW="1371600" imgH="4127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357813"/>
                        <a:ext cx="12271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/>
          <p:nvPr/>
        </p:nvGraphicFramePr>
        <p:xfrm>
          <a:off x="4500563" y="5143500"/>
          <a:ext cx="1647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7" name="" r:id="rId11" imgW="1840230" imgH="713740" progId="Equation.3">
                  <p:embed/>
                </p:oleObj>
              </mc:Choice>
              <mc:Fallback>
                <p:oleObj name="" r:id="rId11" imgW="1840230" imgH="7137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43500"/>
                        <a:ext cx="1647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4787900" y="642938"/>
            <a:ext cx="3600450" cy="3290887"/>
            <a:chOff x="3243" y="268"/>
            <a:chExt cx="2268" cy="2073"/>
          </a:xfrm>
        </p:grpSpPr>
        <p:sp>
          <p:nvSpPr>
            <p:cNvPr id="18453" name="Line 9"/>
            <p:cNvSpPr>
              <a:spLocks noChangeShapeType="1"/>
            </p:cNvSpPr>
            <p:nvPr/>
          </p:nvSpPr>
          <p:spPr bwMode="auto">
            <a:xfrm>
              <a:off x="3543" y="2032"/>
              <a:ext cx="1832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Text Box 10"/>
            <p:cNvSpPr txBox="1">
              <a:spLocks noChangeArrowheads="1"/>
            </p:cNvSpPr>
            <p:nvPr/>
          </p:nvSpPr>
          <p:spPr bwMode="auto">
            <a:xfrm>
              <a:off x="5233" y="2053"/>
              <a:ext cx="2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h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18455" name="Line 11"/>
            <p:cNvSpPr>
              <a:spLocks noChangeShapeType="1"/>
            </p:cNvSpPr>
            <p:nvPr/>
          </p:nvSpPr>
          <p:spPr bwMode="auto">
            <a:xfrm>
              <a:off x="3531" y="410"/>
              <a:ext cx="0" cy="16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3281" y="2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18457" name="Text Box 13"/>
            <p:cNvSpPr txBox="1">
              <a:spLocks noChangeArrowheads="1"/>
            </p:cNvSpPr>
            <p:nvPr/>
          </p:nvSpPr>
          <p:spPr bwMode="auto">
            <a:xfrm>
              <a:off x="3243" y="2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n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21518" name="Arc 14"/>
          <p:cNvSpPr>
            <a:spLocks noChangeAspect="1" noChangeArrowheads="1"/>
          </p:cNvSpPr>
          <p:nvPr/>
        </p:nvSpPr>
        <p:spPr bwMode="auto">
          <a:xfrm rot="-2159453">
            <a:off x="6165850" y="711200"/>
            <a:ext cx="1400175" cy="2647950"/>
          </a:xfrm>
          <a:custGeom>
            <a:avLst/>
            <a:gdLst>
              <a:gd name="T0" fmla="*/ 2147483646 w 21600"/>
              <a:gd name="T1" fmla="*/ 2147483646 h 31043"/>
              <a:gd name="T2" fmla="*/ 0 w 21600"/>
              <a:gd name="T3" fmla="*/ 2147483646 h 31043"/>
              <a:gd name="T4" fmla="*/ 2147483646 w 21600"/>
              <a:gd name="T5" fmla="*/ 0 h 31043"/>
              <a:gd name="T6" fmla="*/ 2147483646 w 21600"/>
              <a:gd name="T7" fmla="*/ 2147483646 h 31043"/>
              <a:gd name="T8" fmla="*/ 0 w 21600"/>
              <a:gd name="T9" fmla="*/ 2147483646 h 31043"/>
              <a:gd name="T10" fmla="*/ 2147483646 w 21600"/>
              <a:gd name="T11" fmla="*/ 0 h 31043"/>
              <a:gd name="T12" fmla="*/ 2147483646 w 21600"/>
              <a:gd name="T13" fmla="*/ 2147483646 h 310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31043"/>
              <a:gd name="T23" fmla="*/ 21600 w 21600"/>
              <a:gd name="T24" fmla="*/ 31043 h 310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31043" fill="none">
                <a:moveTo>
                  <a:pt x="11344" y="31042"/>
                </a:moveTo>
                <a:cubicBezTo>
                  <a:pt x="4356" y="27272"/>
                  <a:pt x="0" y="19972"/>
                  <a:pt x="0" y="12033"/>
                </a:cubicBezTo>
                <a:cubicBezTo>
                  <a:pt x="-1" y="7747"/>
                  <a:pt x="1274" y="3558"/>
                  <a:pt x="3662" y="0"/>
                </a:cubicBezTo>
              </a:path>
              <a:path w="21600" h="31043" stroke="0">
                <a:moveTo>
                  <a:pt x="11344" y="31042"/>
                </a:moveTo>
                <a:cubicBezTo>
                  <a:pt x="4356" y="27272"/>
                  <a:pt x="0" y="19972"/>
                  <a:pt x="0" y="12033"/>
                </a:cubicBezTo>
                <a:cubicBezTo>
                  <a:pt x="-1" y="7747"/>
                  <a:pt x="1274" y="3558"/>
                  <a:pt x="3662" y="0"/>
                </a:cubicBezTo>
                <a:lnTo>
                  <a:pt x="21600" y="12033"/>
                </a:lnTo>
                <a:lnTo>
                  <a:pt x="11344" y="31042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Arc 15"/>
          <p:cNvSpPr>
            <a:spLocks noChangeAspect="1" noChangeArrowheads="1"/>
          </p:cNvSpPr>
          <p:nvPr/>
        </p:nvSpPr>
        <p:spPr bwMode="auto">
          <a:xfrm>
            <a:off x="5445125" y="1250950"/>
            <a:ext cx="1597025" cy="2035175"/>
          </a:xfrm>
          <a:custGeom>
            <a:avLst/>
            <a:gdLst>
              <a:gd name="T0" fmla="*/ 2147483646 w 22171"/>
              <a:gd name="T1" fmla="*/ 2147483646 h 24029"/>
              <a:gd name="T2" fmla="*/ 2147483646 w 22171"/>
              <a:gd name="T3" fmla="*/ 2147483646 h 24029"/>
              <a:gd name="T4" fmla="*/ 0 w 22171"/>
              <a:gd name="T5" fmla="*/ 2147483646 h 24029"/>
              <a:gd name="T6" fmla="*/ 2147483646 w 22171"/>
              <a:gd name="T7" fmla="*/ 0 h 24029"/>
              <a:gd name="T8" fmla="*/ 2147483646 w 22171"/>
              <a:gd name="T9" fmla="*/ 2147483646 h 24029"/>
              <a:gd name="T10" fmla="*/ 2147483646 w 22171"/>
              <a:gd name="T11" fmla="*/ 2147483646 h 24029"/>
              <a:gd name="T12" fmla="*/ 0 w 22171"/>
              <a:gd name="T13" fmla="*/ 2147483646 h 24029"/>
              <a:gd name="T14" fmla="*/ 2147483646 w 22171"/>
              <a:gd name="T15" fmla="*/ 0 h 24029"/>
              <a:gd name="T16" fmla="*/ 2147483646 w 22171"/>
              <a:gd name="T17" fmla="*/ 2147483646 h 240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171"/>
              <a:gd name="T28" fmla="*/ 0 h 24029"/>
              <a:gd name="T29" fmla="*/ 22171 w 22171"/>
              <a:gd name="T30" fmla="*/ 24029 h 240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171" h="24029" fill="none">
                <a:moveTo>
                  <a:pt x="22171" y="24021"/>
                </a:moveTo>
                <a:cubicBezTo>
                  <a:pt x="21980" y="24026"/>
                  <a:pt x="21790" y="24028"/>
                  <a:pt x="21600" y="24029"/>
                </a:cubicBezTo>
                <a:cubicBezTo>
                  <a:pt x="9670" y="24029"/>
                  <a:pt x="0" y="14358"/>
                  <a:pt x="0" y="2429"/>
                </a:cubicBezTo>
                <a:cubicBezTo>
                  <a:pt x="-1" y="1617"/>
                  <a:pt x="45" y="806"/>
                  <a:pt x="137" y="0"/>
                </a:cubicBezTo>
              </a:path>
              <a:path w="22171" h="24029" stroke="0">
                <a:moveTo>
                  <a:pt x="22171" y="24021"/>
                </a:moveTo>
                <a:cubicBezTo>
                  <a:pt x="21980" y="24026"/>
                  <a:pt x="21790" y="24028"/>
                  <a:pt x="21600" y="24029"/>
                </a:cubicBezTo>
                <a:cubicBezTo>
                  <a:pt x="9670" y="24029"/>
                  <a:pt x="0" y="14358"/>
                  <a:pt x="0" y="2429"/>
                </a:cubicBezTo>
                <a:cubicBezTo>
                  <a:pt x="-1" y="1617"/>
                  <a:pt x="45" y="806"/>
                  <a:pt x="137" y="0"/>
                </a:cubicBezTo>
                <a:lnTo>
                  <a:pt x="21600" y="2429"/>
                </a:lnTo>
                <a:lnTo>
                  <a:pt x="22171" y="24021"/>
                </a:lnTo>
                <a:close/>
              </a:path>
            </a:pathLst>
          </a:custGeom>
          <a:noFill/>
          <a:ln w="38100">
            <a:solidFill>
              <a:srgbClr val="FC5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20" name="Object 8"/>
          <p:cNvGraphicFramePr/>
          <p:nvPr/>
        </p:nvGraphicFramePr>
        <p:xfrm>
          <a:off x="7461250" y="2422525"/>
          <a:ext cx="4333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8" name="" r:id="rId13" imgW="167005" imgH="212090" progId="Equation.3">
                  <p:embed/>
                </p:oleObj>
              </mc:Choice>
              <mc:Fallback>
                <p:oleObj name="" r:id="rId13" imgW="167005" imgH="21209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2422525"/>
                        <a:ext cx="4333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9"/>
          <p:cNvGraphicFramePr/>
          <p:nvPr/>
        </p:nvGraphicFramePr>
        <p:xfrm>
          <a:off x="5516563" y="2782888"/>
          <a:ext cx="4016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9" name="" r:id="rId15" imgW="144780" imgH="212090" progId="Equation.3">
                  <p:embed/>
                </p:oleObj>
              </mc:Choice>
              <mc:Fallback>
                <p:oleObj name="" r:id="rId15" imgW="144780" imgH="21209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782888"/>
                        <a:ext cx="4016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0"/>
          <p:cNvGraphicFramePr/>
          <p:nvPr/>
        </p:nvGraphicFramePr>
        <p:xfrm>
          <a:off x="6732588" y="1211263"/>
          <a:ext cx="947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0" name="" r:id="rId17" imgW="1036955" imgH="445770" progId="Equation.3">
                  <p:embed/>
                </p:oleObj>
              </mc:Choice>
              <mc:Fallback>
                <p:oleObj name="" r:id="rId17" imgW="1036955" imgH="44577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211263"/>
                        <a:ext cx="947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1"/>
          <p:cNvGraphicFramePr/>
          <p:nvPr/>
        </p:nvGraphicFramePr>
        <p:xfrm>
          <a:off x="2484438" y="5141913"/>
          <a:ext cx="1939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1" name="" r:id="rId19" imgW="2185670" imgH="713740" progId="Equation.3">
                  <p:embed/>
                </p:oleObj>
              </mc:Choice>
              <mc:Fallback>
                <p:oleObj name="" r:id="rId19" imgW="2185670" imgH="7137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41913"/>
                        <a:ext cx="19399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143000" y="3992563"/>
            <a:ext cx="68580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bg1"/>
                </a:solidFill>
              </a:rPr>
              <a:t>在重力场中，粒子数密度随高度增大而指数衰减。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286500" y="527685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等温气压公式</a:t>
            </a:r>
            <a:endParaRPr lang="en-US" altLang="zh-CN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214438" y="59293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式中 </a:t>
            </a:r>
            <a:r>
              <a:rPr lang="en-US" altLang="zh-CN" i="1">
                <a:solidFill>
                  <a:srgbClr val="66FFFF"/>
                </a:solidFill>
              </a:rPr>
              <a:t>p</a:t>
            </a:r>
            <a:r>
              <a:rPr lang="en-US" altLang="zh-CN" baseline="-25000">
                <a:solidFill>
                  <a:srgbClr val="66FFFF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</a:rPr>
              <a:t>是高度为零处的压强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50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096F0C-AFF6-40A9-9F27-6A0DD966F9B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87450" y="4549775"/>
            <a:ext cx="35893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T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越高，</a:t>
            </a:r>
            <a:r>
              <a:rPr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减小越缓慢；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625975" y="4549775"/>
            <a:ext cx="41941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66FFFF"/>
                </a:solidFill>
                <a:sym typeface="Symbol" panose="05050102010706020507" pitchFamily="18" charset="2"/>
              </a:rPr>
              <a:t>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 越大，</a:t>
            </a:r>
            <a:r>
              <a:rPr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减小越迅速。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/>
      <p:bldP spid="21525" grpId="0"/>
      <p:bldP spid="21526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A69ABA-0181-42D3-BF6B-58DE687A091C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  <p:graphicFrame>
        <p:nvGraphicFramePr>
          <p:cNvPr id="7" name="Object 2"/>
          <p:cNvGraphicFramePr/>
          <p:nvPr/>
        </p:nvGraphicFramePr>
        <p:xfrm>
          <a:off x="1116013" y="5807075"/>
          <a:ext cx="23574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1" name="" r:id="rId1" imgW="2809875" imgH="925830" progId="Equation.3">
                  <p:embed/>
                </p:oleObj>
              </mc:Choice>
              <mc:Fallback>
                <p:oleObj name="" r:id="rId1" imgW="2809875" imgH="92583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07075"/>
                        <a:ext cx="23574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708400" y="5978525"/>
            <a:ext cx="407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大量分子热运动的统计结果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69950" y="5289550"/>
            <a:ext cx="679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2. </a:t>
            </a:r>
            <a:r>
              <a:rPr lang="zh-CN" altLang="en-US">
                <a:solidFill>
                  <a:srgbClr val="FFFF00"/>
                </a:solidFill>
              </a:rPr>
              <a:t>理想气体温度公式</a:t>
            </a:r>
            <a:r>
              <a:rPr lang="zh-CN" altLang="en-US">
                <a:solidFill>
                  <a:schemeClr val="bg1"/>
                </a:solidFill>
              </a:rPr>
              <a:t>（平衡态）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214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回顾：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27088" y="661988"/>
            <a:ext cx="67976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1. </a:t>
            </a:r>
            <a:r>
              <a:rPr lang="zh-CN" altLang="en-US">
                <a:solidFill>
                  <a:srgbClr val="FFFF00"/>
                </a:solidFill>
              </a:rPr>
              <a:t>理想气体分子按速率分布规律  </a:t>
            </a:r>
            <a:r>
              <a:rPr lang="zh-CN" altLang="en-US">
                <a:solidFill>
                  <a:schemeClr val="bg1"/>
                </a:solidFill>
              </a:rPr>
              <a:t>（平衡态）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86050" y="3781425"/>
            <a:ext cx="310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平均碰撞频率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823075" y="3662363"/>
            <a:ext cx="2357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平均平动动能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700338" y="459898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分子按速率的分布规律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5129213" y="3733800"/>
          <a:ext cx="1622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2" name="公式" r:id="rId3" imgW="1605915" imgH="501650" progId="Equation.3">
                  <p:embed/>
                </p:oleObj>
              </mc:Choice>
              <mc:Fallback>
                <p:oleObj name="公式" r:id="rId3" imgW="1605915" imgH="5016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733800"/>
                        <a:ext cx="1622425" cy="539750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8823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971550" y="4568825"/>
          <a:ext cx="1493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3" name="公式" r:id="rId5" imgW="1505585" imgH="501650" progId="Equation.3">
                  <p:embed/>
                </p:oleObj>
              </mc:Choice>
              <mc:Fallback>
                <p:oleObj name="公式" r:id="rId5" imgW="1505585" imgH="5016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68825"/>
                        <a:ext cx="1493838" cy="539750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49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971550" y="3740150"/>
          <a:ext cx="1627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4" name="公式" r:id="rId7" imgW="1605915" imgH="501650" progId="Equation.3">
                  <p:embed/>
                </p:oleObj>
              </mc:Choice>
              <mc:Fallback>
                <p:oleObj name="公式" r:id="rId7" imgW="1605915" imgH="50165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40150"/>
                        <a:ext cx="1627188" cy="539750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686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/>
          <p:cNvGraphicFramePr/>
          <p:nvPr/>
        </p:nvGraphicFramePr>
        <p:xfrm>
          <a:off x="7308850" y="5751513"/>
          <a:ext cx="1244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5" name="" r:id="rId9" imgW="1438275" imgH="925830" progId="Equation.3">
                  <p:embed/>
                </p:oleObj>
              </mc:Choice>
              <mc:Fallback>
                <p:oleObj name="" r:id="rId9" imgW="1438275" imgH="92583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751513"/>
                        <a:ext cx="1244600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41375" y="1268413"/>
            <a:ext cx="5675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速率有关的物理量统计平均值：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6513513" y="1989138"/>
          <a:ext cx="14430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6" name="Equation" r:id="rId11" imgW="809625" imgH="361950" progId="Equation.DSMT4">
                  <p:embed/>
                </p:oleObj>
              </mc:Choice>
              <mc:Fallback>
                <p:oleObj name="Equation" r:id="rId11" imgW="809625" imgH="3619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1989138"/>
                        <a:ext cx="14430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1063625" y="1844675"/>
          <a:ext cx="297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7" name="Equation" r:id="rId13" imgW="1724025" imgH="514350" progId="Equation.DSMT4">
                  <p:embed/>
                </p:oleObj>
              </mc:Choice>
              <mc:Fallback>
                <p:oleObj name="Equation" r:id="rId13" imgW="1724025" imgH="51435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844675"/>
                        <a:ext cx="297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429125" y="2420938"/>
            <a:ext cx="1871663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4841875" y="1989138"/>
            <a:ext cx="9540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连续化</a:t>
            </a:r>
            <a:endParaRPr kumimoji="0" lang="zh-CN" altLang="en-US" sz="2000">
              <a:solidFill>
                <a:srgbClr val="66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1331913" y="2974975"/>
          <a:ext cx="25114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8" name="Equation" r:id="rId15" imgW="1352550" imgH="304800" progId="Equation.DSMT4">
                  <p:embed/>
                </p:oleObj>
              </mc:Choice>
              <mc:Fallback>
                <p:oleObj name="Equation" r:id="rId15" imgW="1352550" imgH="304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74975"/>
                        <a:ext cx="25114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 bwMode="auto">
          <a:xfrm>
            <a:off x="3995738" y="2360613"/>
            <a:ext cx="4130675" cy="923925"/>
            <a:chOff x="3915590" y="5294385"/>
            <a:chExt cx="4691836" cy="1036810"/>
          </a:xfrm>
        </p:grpSpPr>
        <p:cxnSp>
          <p:nvCxnSpPr>
            <p:cNvPr id="5143" name="AutoShape 18"/>
            <p:cNvCxnSpPr>
              <a:cxnSpLocks noChangeShapeType="1"/>
            </p:cNvCxnSpPr>
            <p:nvPr/>
          </p:nvCxnSpPr>
          <p:spPr bwMode="auto">
            <a:xfrm rot="10800000" flipV="1">
              <a:off x="3915590" y="5294385"/>
              <a:ext cx="4691836" cy="1036810"/>
            </a:xfrm>
            <a:prstGeom prst="bentConnector3">
              <a:avLst>
                <a:gd name="adj1" fmla="val -6236"/>
              </a:avLst>
            </a:prstGeom>
            <a:noFill/>
            <a:ln w="38100">
              <a:solidFill>
                <a:srgbClr val="FF99FF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5144" name="Object 40"/>
            <p:cNvGraphicFramePr>
              <a:graphicFrameLocks noChangeAspect="1"/>
            </p:cNvGraphicFramePr>
            <p:nvPr/>
          </p:nvGraphicFramePr>
          <p:xfrm>
            <a:off x="5510814" y="5648077"/>
            <a:ext cx="1579342" cy="668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9" name="Equation" r:id="rId17" imgW="888365" imgH="393700" progId="Equation.DSMT4">
                    <p:embed/>
                  </p:oleObj>
                </mc:Choice>
                <mc:Fallback>
                  <p:oleObj name="Equation" r:id="rId17" imgW="888365" imgH="3937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814" y="5648077"/>
                          <a:ext cx="1579342" cy="668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02026" y="1268760"/>
            <a:ext cx="2770374" cy="469744"/>
          </a:xfrm>
          <a:prstGeom prst="rect">
            <a:avLst/>
          </a:prstGeom>
          <a:blipFill>
            <a:blip r:embed="rId19"/>
            <a:stretch>
              <a:fillRect t="-11688" b="-259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" grpId="0"/>
      <p:bldP spid="17" grpId="0"/>
      <p:bldP spid="21" grpId="0"/>
      <p:bldP spid="22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1"/>
          <p:cNvGrpSpPr/>
          <p:nvPr/>
        </p:nvGrpSpPr>
        <p:grpSpPr bwMode="auto">
          <a:xfrm>
            <a:off x="1071563" y="2214563"/>
            <a:ext cx="6985000" cy="1728787"/>
            <a:chOff x="748" y="1434"/>
            <a:chExt cx="4400" cy="1089"/>
          </a:xfrm>
        </p:grpSpPr>
        <p:sp>
          <p:nvSpPr>
            <p:cNvPr id="6223" name="Rectangle 47"/>
            <p:cNvSpPr>
              <a:spLocks noChangeArrowheads="1"/>
            </p:cNvSpPr>
            <p:nvPr/>
          </p:nvSpPr>
          <p:spPr bwMode="auto">
            <a:xfrm>
              <a:off x="748" y="1434"/>
              <a:ext cx="4400" cy="1089"/>
            </a:xfrm>
            <a:prstGeom prst="rect">
              <a:avLst/>
            </a:prstGeom>
            <a:solidFill>
              <a:srgbClr val="CCECFF">
                <a:alpha val="70195"/>
              </a:srgbClr>
            </a:solidFill>
            <a:ln w="28575">
              <a:solidFill>
                <a:srgbClr val="00FFFF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6224" name="Object 2"/>
            <p:cNvGraphicFramePr/>
            <p:nvPr/>
          </p:nvGraphicFramePr>
          <p:xfrm>
            <a:off x="1066" y="1479"/>
            <a:ext cx="998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58" name="" r:id="rId1" imgW="3138170" imgH="1297940" progId="CorelDRAW.Graphic.10">
                    <p:embed/>
                  </p:oleObj>
                </mc:Choice>
                <mc:Fallback>
                  <p:oleObj name="" r:id="rId1" imgW="3138170" imgH="1297940" progId="CorelDRAW.Graphic.10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1048" b="20160"/>
                        <a:stretch>
                          <a:fillRect/>
                        </a:stretch>
                      </p:blipFill>
                      <p:spPr bwMode="auto">
                        <a:xfrm>
                          <a:off x="1066" y="1479"/>
                          <a:ext cx="998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5" name="Object 3"/>
            <p:cNvGraphicFramePr/>
            <p:nvPr/>
          </p:nvGraphicFramePr>
          <p:xfrm>
            <a:off x="2403" y="1471"/>
            <a:ext cx="1089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59" name="" r:id="rId3" imgW="3138170" imgH="1297940" progId="CorelDRAW.Graphic.10">
                    <p:embed/>
                  </p:oleObj>
                </mc:Choice>
                <mc:Fallback>
                  <p:oleObj name="" r:id="rId3" imgW="3138170" imgH="1297940" progId="CorelDRAW.Graphic.10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0258" r="36844" b="16560"/>
                        <a:stretch>
                          <a:fillRect/>
                        </a:stretch>
                      </p:blipFill>
                      <p:spPr bwMode="auto">
                        <a:xfrm>
                          <a:off x="2403" y="1471"/>
                          <a:ext cx="1089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6" name="Object 4"/>
            <p:cNvGraphicFramePr/>
            <p:nvPr/>
          </p:nvGraphicFramePr>
          <p:xfrm>
            <a:off x="3833" y="1479"/>
            <a:ext cx="1089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0" name="" r:id="rId4" imgW="3138170" imgH="1297940" progId="CorelDRAW.Graphic.10">
                    <p:embed/>
                  </p:oleObj>
                </mc:Choice>
                <mc:Fallback>
                  <p:oleObj name="" r:id="rId4" imgW="3138170" imgH="1297940" progId="CorelDRAW.Graphic.10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7102" b="12880"/>
                        <a:stretch>
                          <a:fillRect/>
                        </a:stretch>
                      </p:blipFill>
                      <p:spPr bwMode="auto">
                        <a:xfrm>
                          <a:off x="3833" y="1479"/>
                          <a:ext cx="1089" cy="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7" name="Freeform 85"/>
            <p:cNvSpPr>
              <a:spLocks noChangeArrowheads="1"/>
            </p:cNvSpPr>
            <p:nvPr/>
          </p:nvSpPr>
          <p:spPr bwMode="auto">
            <a:xfrm>
              <a:off x="2667" y="2030"/>
              <a:ext cx="125" cy="136"/>
            </a:xfrm>
            <a:custGeom>
              <a:avLst/>
              <a:gdLst>
                <a:gd name="T0" fmla="*/ 0 w 125"/>
                <a:gd name="T1" fmla="*/ 136 h 136"/>
                <a:gd name="T2" fmla="*/ 24 w 125"/>
                <a:gd name="T3" fmla="*/ 28 h 136"/>
                <a:gd name="T4" fmla="*/ 125 w 125"/>
                <a:gd name="T5" fmla="*/ 0 h 136"/>
                <a:gd name="T6" fmla="*/ 0 60000 65536"/>
                <a:gd name="T7" fmla="*/ 0 60000 65536"/>
                <a:gd name="T8" fmla="*/ 0 60000 65536"/>
                <a:gd name="T9" fmla="*/ 0 w 125"/>
                <a:gd name="T10" fmla="*/ 0 h 136"/>
                <a:gd name="T11" fmla="*/ 125 w 12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136">
                  <a:moveTo>
                    <a:pt x="0" y="136"/>
                  </a:moveTo>
                  <a:cubicBezTo>
                    <a:pt x="4" y="118"/>
                    <a:pt x="3" y="51"/>
                    <a:pt x="24" y="28"/>
                  </a:cubicBezTo>
                  <a:cubicBezTo>
                    <a:pt x="45" y="5"/>
                    <a:pt x="104" y="6"/>
                    <a:pt x="12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8" name="Text Box 86"/>
            <p:cNvSpPr txBox="1">
              <a:spLocks noChangeArrowheads="1"/>
            </p:cNvSpPr>
            <p:nvPr/>
          </p:nvSpPr>
          <p:spPr bwMode="auto">
            <a:xfrm>
              <a:off x="2650" y="1842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0" i="1">
                  <a:sym typeface="Symbol" panose="05050102010706020507" pitchFamily="18" charset="2"/>
                </a:rPr>
                <a:t></a:t>
              </a:r>
              <a:endParaRPr lang="en-US" altLang="zh-CN" sz="1600" b="0" i="1">
                <a:sym typeface="Symbol" panose="05050102010706020507" pitchFamily="18" charset="2"/>
              </a:endParaRPr>
            </a:p>
          </p:txBody>
        </p:sp>
        <p:sp>
          <p:nvSpPr>
            <p:cNvPr id="6229" name="Freeform 89"/>
            <p:cNvSpPr>
              <a:spLocks noChangeArrowheads="1"/>
            </p:cNvSpPr>
            <p:nvPr/>
          </p:nvSpPr>
          <p:spPr bwMode="auto">
            <a:xfrm>
              <a:off x="4036" y="2015"/>
              <a:ext cx="125" cy="136"/>
            </a:xfrm>
            <a:custGeom>
              <a:avLst/>
              <a:gdLst>
                <a:gd name="T0" fmla="*/ 0 w 125"/>
                <a:gd name="T1" fmla="*/ 136 h 136"/>
                <a:gd name="T2" fmla="*/ 24 w 125"/>
                <a:gd name="T3" fmla="*/ 28 h 136"/>
                <a:gd name="T4" fmla="*/ 125 w 125"/>
                <a:gd name="T5" fmla="*/ 0 h 136"/>
                <a:gd name="T6" fmla="*/ 0 60000 65536"/>
                <a:gd name="T7" fmla="*/ 0 60000 65536"/>
                <a:gd name="T8" fmla="*/ 0 60000 65536"/>
                <a:gd name="T9" fmla="*/ 0 w 125"/>
                <a:gd name="T10" fmla="*/ 0 h 136"/>
                <a:gd name="T11" fmla="*/ 125 w 12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136">
                  <a:moveTo>
                    <a:pt x="0" y="136"/>
                  </a:moveTo>
                  <a:cubicBezTo>
                    <a:pt x="4" y="118"/>
                    <a:pt x="3" y="51"/>
                    <a:pt x="24" y="28"/>
                  </a:cubicBezTo>
                  <a:cubicBezTo>
                    <a:pt x="45" y="5"/>
                    <a:pt x="104" y="6"/>
                    <a:pt x="12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0" name="Text Box 90"/>
            <p:cNvSpPr txBox="1">
              <a:spLocks noChangeArrowheads="1"/>
            </p:cNvSpPr>
            <p:nvPr/>
          </p:nvSpPr>
          <p:spPr bwMode="auto">
            <a:xfrm>
              <a:off x="4019" y="1827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0" i="1">
                  <a:sym typeface="Symbol" panose="05050102010706020507" pitchFamily="18" charset="2"/>
                </a:rPr>
                <a:t></a:t>
              </a:r>
              <a:endParaRPr lang="en-US" altLang="zh-CN" sz="1600" b="0" i="1">
                <a:sym typeface="Symbol" panose="05050102010706020507" pitchFamily="18" charset="2"/>
              </a:endParaRPr>
            </a:p>
          </p:txBody>
        </p:sp>
      </p:grp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5763" y="811213"/>
            <a:ext cx="332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00"/>
                </a:solidFill>
              </a:rPr>
              <a:t>一、分子的自由度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11175" y="1287463"/>
            <a:ext cx="76327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FF00"/>
                </a:solidFill>
              </a:rPr>
              <a:t>自由度数：</a:t>
            </a:r>
            <a:r>
              <a:rPr lang="zh-CN" altLang="en-US" sz="2000">
                <a:solidFill>
                  <a:schemeClr val="bg1"/>
                </a:solidFill>
              </a:rPr>
              <a:t>确定一个分子的空间位置所需要的独立坐标数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539750" y="1746250"/>
            <a:ext cx="738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Pct val="75000"/>
              <a:buFont typeface="Monotype Sorts"/>
              <a:buNone/>
            </a:pPr>
            <a:r>
              <a:rPr lang="zh-CN" altLang="en-US" sz="2000">
                <a:solidFill>
                  <a:srgbClr val="00FF00"/>
                </a:solidFill>
              </a:rPr>
              <a:t>刚性分子：</a:t>
            </a:r>
            <a:r>
              <a:rPr lang="zh-CN" altLang="en-US" sz="2000">
                <a:solidFill>
                  <a:schemeClr val="bg1"/>
                </a:solidFill>
              </a:rPr>
              <a:t>分子内原子之间的距离保持不变的分子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aphicFrame>
        <p:nvGraphicFramePr>
          <p:cNvPr id="22537" name="表格 22536"/>
          <p:cNvGraphicFramePr>
            <a:graphicFrameLocks noGrp="1"/>
          </p:cNvGraphicFramePr>
          <p:nvPr/>
        </p:nvGraphicFramePr>
        <p:xfrm>
          <a:off x="642938" y="4071938"/>
          <a:ext cx="7920037" cy="2455861"/>
        </p:xfrm>
        <a:graphic>
          <a:graphicData uri="http://schemas.openxmlformats.org/drawingml/2006/table">
            <a:tbl>
              <a:tblPr/>
              <a:tblGrid>
                <a:gridCol w="1912937"/>
                <a:gridCol w="1584325"/>
                <a:gridCol w="1512888"/>
                <a:gridCol w="1079500"/>
                <a:gridCol w="1830387"/>
              </a:tblGrid>
              <a:tr h="69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分子种类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分子模型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平动自由度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转动自由度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总自由度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单原子分子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刚性双原子分子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刚性三原子以上分子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186" name="Picture 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2" r="88831" b="29541"/>
          <a:stretch>
            <a:fillRect/>
          </a:stretch>
        </p:blipFill>
        <p:spPr bwMode="auto">
          <a:xfrm>
            <a:off x="1187450" y="2349500"/>
            <a:ext cx="392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87" name="Picture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8" t="11993" r="44734" b="32010"/>
          <a:stretch>
            <a:fillRect/>
          </a:stretch>
        </p:blipFill>
        <p:spPr bwMode="auto">
          <a:xfrm>
            <a:off x="3060700" y="2349500"/>
            <a:ext cx="7191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88" name="Picture 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8" b="23985"/>
          <a:stretch>
            <a:fillRect/>
          </a:stretch>
        </p:blipFill>
        <p:spPr bwMode="auto">
          <a:xfrm>
            <a:off x="5437188" y="2278063"/>
            <a:ext cx="7493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00200" y="188913"/>
            <a:ext cx="671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§12.7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能量按自由度均分定理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86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556EB0-AAB8-4696-BF63-A75B6CC4D33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571750" y="4786313"/>
          <a:ext cx="6007100" cy="473075"/>
        </p:xfrm>
        <a:graphic>
          <a:graphicData uri="http://schemas.openxmlformats.org/drawingml/2006/table">
            <a:tbl>
              <a:tblPr/>
              <a:tblGrid>
                <a:gridCol w="1584325"/>
                <a:gridCol w="1512888"/>
                <a:gridCol w="1079500"/>
                <a:gridCol w="1830387"/>
              </a:tblGrid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质点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571750" y="5286375"/>
          <a:ext cx="6007100" cy="642938"/>
        </p:xfrm>
        <a:graphic>
          <a:graphicData uri="http://schemas.openxmlformats.org/drawingml/2006/table">
            <a:tbl>
              <a:tblPr/>
              <a:tblGrid>
                <a:gridCol w="1584325"/>
                <a:gridCol w="1512888"/>
                <a:gridCol w="1079500"/>
                <a:gridCol w="1830387"/>
              </a:tblGrid>
              <a:tr h="64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由刚性杆连接的两个质点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578100" y="5900738"/>
          <a:ext cx="6007100" cy="623887"/>
        </p:xfrm>
        <a:graphic>
          <a:graphicData uri="http://schemas.openxmlformats.org/drawingml/2006/table">
            <a:tbl>
              <a:tblPr/>
              <a:tblGrid>
                <a:gridCol w="1584325"/>
                <a:gridCol w="1512888"/>
                <a:gridCol w="1079500"/>
                <a:gridCol w="1830387"/>
              </a:tblGrid>
              <a:tr h="623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刚体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anchor="ctr" anchorCtr="1"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5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6713" y="21431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能量按自由度均分定理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03263" y="774700"/>
            <a:ext cx="4440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理想气体分子的</a:t>
            </a:r>
            <a:r>
              <a:rPr lang="zh-CN" altLang="en-US">
                <a:solidFill>
                  <a:srgbClr val="FF0000"/>
                </a:solidFill>
              </a:rPr>
              <a:t>平均平动动能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5143500" y="571500"/>
          <a:ext cx="2460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06" name="公式" r:id="rId1" imgW="2776855" imgH="892175" progId="Equation.3">
                  <p:embed/>
                </p:oleObj>
              </mc:Choice>
              <mc:Fallback>
                <p:oleObj name="公式" r:id="rId1" imgW="2776855" imgH="8921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71500"/>
                        <a:ext cx="2460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2143125" y="1500188"/>
          <a:ext cx="42148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07" name="公式" r:id="rId3" imgW="5040630" imgH="892175" progId="Equation.3">
                  <p:embed/>
                </p:oleObj>
              </mc:Choice>
              <mc:Fallback>
                <p:oleObj name="公式" r:id="rId3" imgW="5040630" imgH="8921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500188"/>
                        <a:ext cx="42148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098675" y="2857500"/>
          <a:ext cx="34020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08" name="公式" r:id="rId5" imgW="1650365" imgH="379095" progId="Equation.3">
                  <p:embed/>
                </p:oleObj>
              </mc:Choice>
              <mc:Fallback>
                <p:oleObj name="公式" r:id="rId5" imgW="1650365" imgH="3790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857500"/>
                        <a:ext cx="34020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42938" y="3857625"/>
            <a:ext cx="7777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气体分子的平均平动动能是</a:t>
            </a:r>
            <a:r>
              <a:rPr lang="zh-CN" altLang="en-US">
                <a:solidFill>
                  <a:srgbClr val="FFFF00"/>
                </a:solidFill>
              </a:rPr>
              <a:t>平均分配</a:t>
            </a:r>
            <a:r>
              <a:rPr lang="zh-CN" altLang="en-US">
                <a:solidFill>
                  <a:schemeClr val="bg1"/>
                </a:solidFill>
              </a:rPr>
              <a:t>在每一个平动自由度上的。由于气体分子运动的无规则性，各自由度没有哪个是特殊的，因此在温度为 </a:t>
            </a:r>
            <a:r>
              <a:rPr lang="en-US" altLang="zh-CN" i="1">
                <a:solidFill>
                  <a:srgbClr val="FFFF00"/>
                </a:solidFill>
              </a:rPr>
              <a:t>T </a:t>
            </a:r>
            <a:r>
              <a:rPr lang="en-US" altLang="zh-CN" b="0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的平衡状态下，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7388" y="2328863"/>
            <a:ext cx="7242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平衡态，沿</a:t>
            </a:r>
            <a:r>
              <a:rPr lang="en-US" altLang="zh-CN" i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  y,  z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三个方向运动的概率均等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85813" y="5472113"/>
            <a:ext cx="5329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每个平动自由度的平均平动动能为</a:t>
            </a:r>
            <a:endParaRPr lang="zh-CN" altLang="en-US" b="0" dirty="0">
              <a:solidFill>
                <a:srgbClr val="FF99FF"/>
              </a:solidFill>
            </a:endParaRPr>
          </a:p>
        </p:txBody>
      </p:sp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5605463" y="5353050"/>
          <a:ext cx="5905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09" name="公式" r:id="rId7" imgW="713740" imgH="892175" progId="Equation.3">
                  <p:embed/>
                </p:oleObj>
              </mc:Choice>
              <mc:Fallback>
                <p:oleObj name="公式" r:id="rId7" imgW="713740" imgH="8921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5353050"/>
                        <a:ext cx="5905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5813" y="6072188"/>
            <a:ext cx="750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能量分配原则称为</a:t>
            </a:r>
            <a:r>
              <a:rPr lang="zh-CN" altLang="en-US">
                <a:solidFill>
                  <a:srgbClr val="FFFF00"/>
                </a:solidFill>
              </a:rPr>
              <a:t>能量按自由度均分定理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516563" y="2857500"/>
          <a:ext cx="10556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10" name="公式" r:id="rId9" imgW="457200" imgH="379095" progId="Equation.3">
                  <p:embed/>
                </p:oleObj>
              </mc:Choice>
              <mc:Fallback>
                <p:oleObj name="公式" r:id="rId9" imgW="457200" imgH="3790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857500"/>
                        <a:ext cx="10556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5A487-C492-4D89-932E-0439C137112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9" grpId="0" autoUpdateAnimBg="0"/>
      <p:bldP spid="8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7188" y="719138"/>
            <a:ext cx="83883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buFontTx/>
              <a:buAutoNum type="arabicParenBoth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能量按自由度均分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是大量分子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统计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平均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的结果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分子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ts val="34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间的频繁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碰撞而致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00063" y="25717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3538" y="1628775"/>
            <a:ext cx="83518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某种气体分子具有 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平动自由度和 </a:t>
            </a:r>
            <a:r>
              <a:rPr lang="en-US" altLang="zh-CN" i="1">
                <a:solidFill>
                  <a:srgbClr val="66FFFF"/>
                </a:solidFill>
              </a:rPr>
              <a:t>r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个转动自由度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s</a:t>
            </a:r>
            <a:endParaRPr lang="en-US" altLang="zh-CN" i="1">
              <a:solidFill>
                <a:srgbClr val="66FFFF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i="1">
                <a:solidFill>
                  <a:srgbClr val="66FFFF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个振动自由度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344" name="Object 3"/>
          <p:cNvGraphicFramePr>
            <a:graphicFrameLocks noChangeAspect="1"/>
          </p:cNvGraphicFramePr>
          <p:nvPr/>
        </p:nvGraphicFramePr>
        <p:xfrm>
          <a:off x="2014538" y="2636838"/>
          <a:ext cx="20526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0" name="公式" r:id="rId1" imgW="2297430" imgH="892175" progId="Equation.3">
                  <p:embed/>
                </p:oleObj>
              </mc:Choice>
              <mc:Fallback>
                <p:oleObj name="公式" r:id="rId1" imgW="2297430" imgH="8921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636838"/>
                        <a:ext cx="20526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928938" y="2143125"/>
            <a:ext cx="483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则每个气体分子的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平均总动能</a:t>
            </a:r>
            <a:endParaRPr lang="zh-CN" altLang="en-US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58825" y="3540125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分子内原子间的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平均势能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    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79388" y="18891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348" name="Object 4"/>
          <p:cNvGraphicFramePr>
            <a:graphicFrameLocks noChangeAspect="1"/>
          </p:cNvGraphicFramePr>
          <p:nvPr/>
        </p:nvGraphicFramePr>
        <p:xfrm>
          <a:off x="4357688" y="3357563"/>
          <a:ext cx="6461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1" name="公式" r:id="rId3" imgW="713740" imgH="892175" progId="Equation.3">
                  <p:embed/>
                </p:oleObj>
              </mc:Choice>
              <mc:Fallback>
                <p:oleObj name="公式" r:id="rId3" imgW="713740" imgH="8921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357563"/>
                        <a:ext cx="6461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4859338" y="4013200"/>
          <a:ext cx="2114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2" name="公式" r:id="rId5" imgW="1070610" imgH="379095" progId="Equation.3">
                  <p:embed/>
                </p:oleObj>
              </mc:Choice>
              <mc:Fallback>
                <p:oleObj name="公式" r:id="rId5" imgW="1070610" imgH="3790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13200"/>
                        <a:ext cx="21145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81050" y="4214813"/>
            <a:ext cx="564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每个气体分子的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平均总能量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85813" y="5318125"/>
            <a:ext cx="774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气体分子的平均总动能等于平均总能量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3000375" y="5754688"/>
          <a:ext cx="2500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3" name="公式" r:id="rId7" imgW="1259840" imgH="379095" progId="Equation.3">
                  <p:embed/>
                </p:oleObj>
              </mc:Choice>
              <mc:Fallback>
                <p:oleObj name="公式" r:id="rId7" imgW="1259840" imgH="3790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754688"/>
                        <a:ext cx="25003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06400" y="4772025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对于刚性分子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000375" y="4826000"/>
          <a:ext cx="7318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4" name="公式" r:id="rId9" imgW="769620" imgH="290195" progId="Equation.3">
                  <p:embed/>
                </p:oleObj>
              </mc:Choice>
              <mc:Fallback>
                <p:oleObj name="公式" r:id="rId9" imgW="769620" imgH="290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26000"/>
                        <a:ext cx="7318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8DF95E-E9E3-4DA0-8494-8A8CF5599BF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/>
      <p:bldP spid="14343" grpId="0"/>
      <p:bldP spid="14345" grpId="0" autoUpdateAnimBg="0"/>
      <p:bldP spid="14346" grpId="0"/>
      <p:bldP spid="14347" grpId="0" animBg="1"/>
      <p:bldP spid="15" grpId="0" autoUpdateAnimBg="0"/>
      <p:bldP spid="16" grpId="0" autoUpdateAnimBg="0"/>
      <p:bldP spid="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42938" y="307181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 mol </a:t>
            </a:r>
            <a:r>
              <a:rPr lang="zh-CN" altLang="en-US">
                <a:solidFill>
                  <a:schemeClr val="bg1"/>
                </a:solidFill>
              </a:rPr>
              <a:t>理想气体的内能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77863" y="2286000"/>
            <a:ext cx="489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每个气体分子的平均总能量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6388" name="Object 2"/>
          <p:cNvGraphicFramePr/>
          <p:nvPr/>
        </p:nvGraphicFramePr>
        <p:xfrm>
          <a:off x="3940175" y="2928938"/>
          <a:ext cx="25717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78" name="" r:id="rId1" imgW="3278505" imgH="914400" progId="Equation.3">
                  <p:embed/>
                </p:oleObj>
              </mc:Choice>
              <mc:Fallback>
                <p:oleObj name="" r:id="rId1" imgW="3278505" imgH="914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928938"/>
                        <a:ext cx="25717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/>
          <p:nvPr/>
        </p:nvGraphicFramePr>
        <p:xfrm>
          <a:off x="3967163" y="3714750"/>
          <a:ext cx="27860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79" name="" r:id="rId3" imgW="3557270" imgH="914400" progId="Equation.3">
                  <p:embed/>
                </p:oleObj>
              </mc:Choice>
              <mc:Fallback>
                <p:oleObj name="" r:id="rId3" imgW="3557270" imgH="914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714750"/>
                        <a:ext cx="278606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1038" y="3808413"/>
            <a:ext cx="348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ν </a:t>
            </a:r>
            <a:r>
              <a:rPr lang="en-US" altLang="zh-CN">
                <a:solidFill>
                  <a:srgbClr val="66FFFF"/>
                </a:solidFill>
              </a:rPr>
              <a:t>mol </a:t>
            </a:r>
            <a:r>
              <a:rPr lang="zh-CN" altLang="en-US">
                <a:solidFill>
                  <a:schemeClr val="bg1"/>
                </a:solidFill>
              </a:rPr>
              <a:t>理想气体的内能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6391" name="Object 4"/>
          <p:cNvGraphicFramePr/>
          <p:nvPr/>
        </p:nvGraphicFramePr>
        <p:xfrm>
          <a:off x="4714875" y="2143125"/>
          <a:ext cx="620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0" name="" r:id="rId5" imgW="780415" imgH="914400" progId="Equation.3">
                  <p:embed/>
                </p:oleObj>
              </mc:Choice>
              <mc:Fallback>
                <p:oleObj name="" r:id="rId5" imgW="780415" imgH="914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143125"/>
                        <a:ext cx="6207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2938" y="445135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一定质量的理想气体内能完全取决于分子运动的自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由度数和气体的温度，与气体的体积和压强无关。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57188" y="214313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理想气体的内能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82625" y="758825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内能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071813" y="1208088"/>
            <a:ext cx="55006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气体中所有分子</a:t>
            </a:r>
            <a:r>
              <a:rPr lang="zh-CN" altLang="en-US">
                <a:solidFill>
                  <a:srgbClr val="FFFF00"/>
                </a:solidFill>
              </a:rPr>
              <a:t>各种形式动能</a:t>
            </a:r>
            <a:r>
              <a:rPr lang="zh-CN" altLang="en-US">
                <a:solidFill>
                  <a:schemeClr val="bg1"/>
                </a:solidFill>
              </a:rPr>
              <a:t>和分子内</a:t>
            </a:r>
            <a:r>
              <a:rPr lang="zh-CN" altLang="en-US">
                <a:solidFill>
                  <a:srgbClr val="FFFF00"/>
                </a:solidFill>
              </a:rPr>
              <a:t>原子间振动势能</a:t>
            </a:r>
            <a:r>
              <a:rPr lang="zh-CN" altLang="en-US">
                <a:solidFill>
                  <a:schemeClr val="bg1"/>
                </a:solidFill>
              </a:rPr>
              <a:t>的总和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82625" y="1422400"/>
            <a:ext cx="288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理想气体的内能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57188" y="51752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57188" y="120808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781175" y="776288"/>
            <a:ext cx="571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系统中与热现象有关的那部分能量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Object 18"/>
          <p:cNvGraphicFramePr/>
          <p:nvPr/>
        </p:nvGraphicFramePr>
        <p:xfrm>
          <a:off x="6753225" y="3903663"/>
          <a:ext cx="8905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1" name="" r:id="rId7" imgW="490855" imgH="178435" progId="Equation.3">
                  <p:embed/>
                </p:oleObj>
              </mc:Choice>
              <mc:Fallback>
                <p:oleObj name="" r:id="rId7" imgW="490855" imgH="178435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3903663"/>
                        <a:ext cx="8905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42938" y="5472113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刚性分子气体：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Object 19"/>
          <p:cNvGraphicFramePr/>
          <p:nvPr/>
        </p:nvGraphicFramePr>
        <p:xfrm>
          <a:off x="785813" y="5929313"/>
          <a:ext cx="2335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2" name="" r:id="rId9" imgW="1449705" imgH="401320" progId="Equation.3">
                  <p:embed/>
                </p:oleObj>
              </mc:Choice>
              <mc:Fallback>
                <p:oleObj name="" r:id="rId9" imgW="1449705" imgH="40132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29313"/>
                        <a:ext cx="2335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/>
          <p:nvPr/>
        </p:nvGraphicFramePr>
        <p:xfrm>
          <a:off x="3470275" y="5929313"/>
          <a:ext cx="2335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3" name="" r:id="rId11" imgW="1449705" imgH="401320" progId="Equation.3">
                  <p:embed/>
                </p:oleObj>
              </mc:Choice>
              <mc:Fallback>
                <p:oleObj name="" r:id="rId11" imgW="1449705" imgH="40132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929313"/>
                        <a:ext cx="2335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/>
          <p:nvPr/>
        </p:nvGraphicFramePr>
        <p:xfrm>
          <a:off x="6113463" y="5929313"/>
          <a:ext cx="2335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4" name="" r:id="rId13" imgW="1449705" imgH="401320" progId="Equation.3">
                  <p:embed/>
                </p:oleObj>
              </mc:Choice>
              <mc:Fallback>
                <p:oleObj name="" r:id="rId13" imgW="1449705" imgH="40132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929313"/>
                        <a:ext cx="2335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46DC9A-3BBB-4C3E-BF72-26AA30BD5827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90" grpId="0"/>
      <p:bldP spid="1639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980" name="Object 2"/>
          <p:cNvGraphicFramePr/>
          <p:nvPr/>
        </p:nvGraphicFramePr>
        <p:xfrm>
          <a:off x="3000375" y="2500313"/>
          <a:ext cx="1828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38" name="" r:id="rId1" imgW="2319655" imgH="1059180" progId="Equation.3">
                  <p:embed/>
                </p:oleObj>
              </mc:Choice>
              <mc:Fallback>
                <p:oleObj name="" r:id="rId1" imgW="2319655" imgH="105918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00313"/>
                        <a:ext cx="1828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1143000" y="2714625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比热容比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812800" y="5318125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1 mol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理想气体的内能变化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0983" name="Object 3"/>
          <p:cNvGraphicFramePr/>
          <p:nvPr/>
        </p:nvGraphicFramePr>
        <p:xfrm>
          <a:off x="5000625" y="5186363"/>
          <a:ext cx="26400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39" name="" r:id="rId3" imgW="3378835" imgH="914400" progId="Equation.3">
                  <p:embed/>
                </p:oleObj>
              </mc:Choice>
              <mc:Fallback>
                <p:oleObj name="" r:id="rId3" imgW="3378835" imgH="914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186363"/>
                        <a:ext cx="26400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4" name="Object 4"/>
          <p:cNvGraphicFramePr/>
          <p:nvPr/>
        </p:nvGraphicFramePr>
        <p:xfrm>
          <a:off x="5013325" y="6072188"/>
          <a:ext cx="1701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0" name="" r:id="rId5" imgW="2163445" imgH="445770" progId="Equation.3">
                  <p:embed/>
                </p:oleObj>
              </mc:Choice>
              <mc:Fallback>
                <p:oleObj name="" r:id="rId5" imgW="2163445" imgH="44577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6072188"/>
                        <a:ext cx="1701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841375" y="5981700"/>
            <a:ext cx="473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ν 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mol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理想气体的内能变化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1792288" y="3471863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单原子分子气体 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0987" name="Object 5"/>
          <p:cNvGraphicFramePr/>
          <p:nvPr/>
        </p:nvGraphicFramePr>
        <p:xfrm>
          <a:off x="4418013" y="3516313"/>
          <a:ext cx="29162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1" name="" r:id="rId7" imgW="3613150" imgH="468630" progId="Equation.3">
                  <p:embed/>
                </p:oleObj>
              </mc:Choice>
              <mc:Fallback>
                <p:oleObj name="" r:id="rId7" imgW="3613150" imgH="46863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516313"/>
                        <a:ext cx="29162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785938" y="4043363"/>
            <a:ext cx="290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双原子分子气体 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0989" name="Object 6"/>
          <p:cNvGraphicFramePr/>
          <p:nvPr/>
        </p:nvGraphicFramePr>
        <p:xfrm>
          <a:off x="4418013" y="4087813"/>
          <a:ext cx="2940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2" name="" r:id="rId9" imgW="3646170" imgH="468630" progId="Equation.3">
                  <p:embed/>
                </p:oleObj>
              </mc:Choice>
              <mc:Fallback>
                <p:oleObj name="" r:id="rId9" imgW="3646170" imgH="46863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4087813"/>
                        <a:ext cx="2940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0" name="Rectangle 14"/>
          <p:cNvSpPr>
            <a:spLocks noChangeArrowheads="1"/>
          </p:cNvSpPr>
          <p:nvPr/>
        </p:nvSpPr>
        <p:spPr bwMode="auto">
          <a:xfrm>
            <a:off x="1809750" y="46148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多原子分子气体 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0991" name="Object 7"/>
          <p:cNvGraphicFramePr/>
          <p:nvPr/>
        </p:nvGraphicFramePr>
        <p:xfrm>
          <a:off x="4432300" y="4643438"/>
          <a:ext cx="291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3" name="" r:id="rId11" imgW="3613150" imgH="445770" progId="Equation.3">
                  <p:embed/>
                </p:oleObj>
              </mc:Choice>
              <mc:Fallback>
                <p:oleObj name="" r:id="rId11" imgW="3613150" imgH="44577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643438"/>
                        <a:ext cx="2914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285750" y="28575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四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r>
              <a:rPr lang="zh-CN" altLang="en-US">
                <a:solidFill>
                  <a:srgbClr val="FFFF00"/>
                </a:solidFill>
              </a:rPr>
              <a:t>  理想气体的摩尔热容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823913" y="996950"/>
            <a:ext cx="3890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理想气体的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定体摩尔热容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625975" y="857250"/>
          <a:ext cx="13747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4" name="" r:id="rId13" imgW="780415" imgH="401320" progId="Equation.3">
                  <p:embed/>
                </p:oleObj>
              </mc:Choice>
              <mc:Fallback>
                <p:oleObj name="" r:id="rId13" imgW="780415" imgH="40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857250"/>
                        <a:ext cx="13747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785813" y="1828800"/>
            <a:ext cx="392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理想气体的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定压摩尔热容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4643438" y="1739900"/>
          <a:ext cx="27559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5" name="" r:id="rId15" imgW="3813810" imgH="914400" progId="Equation.3">
                  <p:embed/>
                </p:oleObj>
              </mc:Choice>
              <mc:Fallback>
                <p:oleObj name="" r:id="rId15" imgW="381381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39900"/>
                        <a:ext cx="27559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AutoShape 19"/>
          <p:cNvSpPr/>
          <p:nvPr/>
        </p:nvSpPr>
        <p:spPr bwMode="auto">
          <a:xfrm>
            <a:off x="1500188" y="3716338"/>
            <a:ext cx="239712" cy="1225550"/>
          </a:xfrm>
          <a:prstGeom prst="leftBrace">
            <a:avLst>
              <a:gd name="adj1" fmla="val 70677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5363" y="3902075"/>
            <a:ext cx="504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刚性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6389" name="Object 21"/>
          <p:cNvGraphicFramePr/>
          <p:nvPr/>
        </p:nvGraphicFramePr>
        <p:xfrm>
          <a:off x="7226300" y="857250"/>
          <a:ext cx="1346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6" name="" r:id="rId17" imgW="747395" imgH="401320" progId="Equation.3">
                  <p:embed/>
                </p:oleObj>
              </mc:Choice>
              <mc:Fallback>
                <p:oleObj name="" r:id="rId17" imgW="747395" imgH="40132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857250"/>
                        <a:ext cx="1346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6000750" y="857250"/>
          <a:ext cx="7604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7" name="" r:id="rId19" imgW="401320" imgH="401320" progId="Equation.3">
                  <p:embed/>
                </p:oleObj>
              </mc:Choice>
              <mc:Fallback>
                <p:oleObj name="" r:id="rId19" imgW="401320" imgH="40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857250"/>
                        <a:ext cx="76041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任意多边形 22"/>
          <p:cNvSpPr>
            <a:spLocks noChangeArrowheads="1"/>
          </p:cNvSpPr>
          <p:nvPr/>
        </p:nvSpPr>
        <p:spPr bwMode="auto">
          <a:xfrm>
            <a:off x="5830888" y="571500"/>
            <a:ext cx="1670050" cy="468313"/>
          </a:xfrm>
          <a:custGeom>
            <a:avLst/>
            <a:gdLst>
              <a:gd name="T0" fmla="*/ 1675186 w 1669409"/>
              <a:gd name="T1" fmla="*/ 467729 h 468386"/>
              <a:gd name="T2" fmla="*/ 1431064 w 1669409"/>
              <a:gd name="T3" fmla="*/ 149397 h 468386"/>
              <a:gd name="T4" fmla="*/ 791294 w 1669409"/>
              <a:gd name="T5" fmla="*/ 6982 h 468386"/>
              <a:gd name="T6" fmla="*/ 252542 w 1669409"/>
              <a:gd name="T7" fmla="*/ 107506 h 468386"/>
              <a:gd name="T8" fmla="*/ 0 w 1669409"/>
              <a:gd name="T9" fmla="*/ 325314 h 468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9409"/>
              <a:gd name="T16" fmla="*/ 0 h 468386"/>
              <a:gd name="T17" fmla="*/ 1669409 w 1669409"/>
              <a:gd name="T18" fmla="*/ 468386 h 4683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9409" h="468386">
                <a:moveTo>
                  <a:pt x="1669409" y="468386"/>
                </a:moveTo>
                <a:cubicBezTo>
                  <a:pt x="1621172" y="347444"/>
                  <a:pt x="1572935" y="226503"/>
                  <a:pt x="1426128" y="149604"/>
                </a:cubicBezTo>
                <a:cubicBezTo>
                  <a:pt x="1279321" y="72705"/>
                  <a:pt x="984308" y="13982"/>
                  <a:pt x="788565" y="6991"/>
                </a:cubicBezTo>
                <a:cubicBezTo>
                  <a:pt x="592822" y="0"/>
                  <a:pt x="383096" y="54529"/>
                  <a:pt x="251669" y="107659"/>
                </a:cubicBezTo>
                <a:cubicBezTo>
                  <a:pt x="120242" y="160789"/>
                  <a:pt x="60121" y="243281"/>
                  <a:pt x="0" y="32577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CAB5A5-8015-4E6A-907B-4CE06FE2B13C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1" grpId="0"/>
      <p:bldP spid="510982" grpId="0"/>
      <p:bldP spid="510985" grpId="0"/>
      <p:bldP spid="510986" grpId="0"/>
      <p:bldP spid="510988" grpId="0"/>
      <p:bldP spid="510990" grpId="0"/>
      <p:bldP spid="14" grpId="0"/>
      <p:bldP spid="15" grpId="0"/>
      <p:bldP spid="17" grpId="0"/>
      <p:bldP spid="1128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/>
          <p:nvPr/>
        </p:nvGrpSpPr>
        <p:grpSpPr bwMode="auto">
          <a:xfrm>
            <a:off x="785813" y="1000125"/>
            <a:ext cx="8001000" cy="498475"/>
            <a:chOff x="508000" y="1171557"/>
            <a:chExt cx="8356660" cy="498464"/>
          </a:xfrm>
        </p:grpSpPr>
        <p:sp>
          <p:nvSpPr>
            <p:cNvPr id="13342" name="Text Box 2"/>
            <p:cNvSpPr txBox="1">
              <a:spLocks noChangeArrowheads="1"/>
            </p:cNvSpPr>
            <p:nvPr/>
          </p:nvSpPr>
          <p:spPr bwMode="auto">
            <a:xfrm>
              <a:off x="508000" y="1171575"/>
              <a:ext cx="8356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一般，温度变化范围不大，气体的                   近似为常数 </a:t>
              </a:r>
              <a:endParaRPr lang="zh-CN" altLang="en-US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343" name="Object 2"/>
            <p:cNvGraphicFramePr/>
            <p:nvPr/>
          </p:nvGraphicFramePr>
          <p:xfrm>
            <a:off x="5492465" y="1171557"/>
            <a:ext cx="1357659" cy="498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4" name="" r:id="rId1" imgW="713740" imgH="222885" progId="Equation.3">
                    <p:embed/>
                  </p:oleObj>
                </mc:Choice>
                <mc:Fallback>
                  <p:oleObj name="" r:id="rId1" imgW="713740" imgH="222885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465" y="1171557"/>
                          <a:ext cx="1357659" cy="498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9"/>
          <p:cNvGrpSpPr/>
          <p:nvPr/>
        </p:nvGrpSpPr>
        <p:grpSpPr bwMode="auto">
          <a:xfrm>
            <a:off x="1643063" y="1968500"/>
            <a:ext cx="6215062" cy="4389438"/>
            <a:chOff x="1643042" y="1682750"/>
            <a:chExt cx="6215083" cy="4389438"/>
          </a:xfrm>
        </p:grpSpPr>
        <p:grpSp>
          <p:nvGrpSpPr>
            <p:cNvPr id="13319" name="组合 28"/>
            <p:cNvGrpSpPr/>
            <p:nvPr/>
          </p:nvGrpSpPr>
          <p:grpSpPr bwMode="auto">
            <a:xfrm>
              <a:off x="1643042" y="1682750"/>
              <a:ext cx="6215083" cy="3690938"/>
              <a:chOff x="1643042" y="1682750"/>
              <a:chExt cx="6215083" cy="3690938"/>
            </a:xfrm>
          </p:grpSpPr>
          <p:sp>
            <p:nvSpPr>
              <p:cNvPr id="13321" name="Line 14"/>
              <p:cNvSpPr>
                <a:spLocks noChangeShapeType="1"/>
              </p:cNvSpPr>
              <p:nvPr/>
            </p:nvSpPr>
            <p:spPr bwMode="auto">
              <a:xfrm>
                <a:off x="3357563" y="4071942"/>
                <a:ext cx="0" cy="93600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22" name="组合 42"/>
              <p:cNvGrpSpPr/>
              <p:nvPr/>
            </p:nvGrpSpPr>
            <p:grpSpPr bwMode="auto">
              <a:xfrm>
                <a:off x="1643042" y="1682750"/>
                <a:ext cx="6215083" cy="3690938"/>
                <a:chOff x="1643021" y="1682748"/>
                <a:chExt cx="6215127" cy="3690940"/>
              </a:xfrm>
            </p:grpSpPr>
            <p:sp>
              <p:nvSpPr>
                <p:cNvPr id="13323" name="Freeform 5"/>
                <p:cNvSpPr>
                  <a:spLocks noChangeArrowheads="1"/>
                </p:cNvSpPr>
                <p:nvPr/>
              </p:nvSpPr>
              <p:spPr bwMode="auto">
                <a:xfrm>
                  <a:off x="3276584" y="3357562"/>
                  <a:ext cx="1295416" cy="733436"/>
                </a:xfrm>
                <a:custGeom>
                  <a:avLst/>
                  <a:gdLst>
                    <a:gd name="T0" fmla="*/ 0 w 1200"/>
                    <a:gd name="T1" fmla="*/ 2147483646 h 624"/>
                    <a:gd name="T2" fmla="*/ 2147483646 w 1200"/>
                    <a:gd name="T3" fmla="*/ 2147483646 h 624"/>
                    <a:gd name="T4" fmla="*/ 2147483646 w 1200"/>
                    <a:gd name="T5" fmla="*/ 2147483646 h 624"/>
                    <a:gd name="T6" fmla="*/ 2147483646 w 1200"/>
                    <a:gd name="T7" fmla="*/ 0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0"/>
                    <a:gd name="T13" fmla="*/ 0 h 624"/>
                    <a:gd name="T14" fmla="*/ 1200 w 1200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0" h="624">
                      <a:moveTo>
                        <a:pt x="0" y="624"/>
                      </a:moveTo>
                      <a:cubicBezTo>
                        <a:pt x="128" y="572"/>
                        <a:pt x="256" y="520"/>
                        <a:pt x="384" y="432"/>
                      </a:cubicBezTo>
                      <a:cubicBezTo>
                        <a:pt x="512" y="344"/>
                        <a:pt x="632" y="168"/>
                        <a:pt x="768" y="96"/>
                      </a:cubicBezTo>
                      <a:cubicBezTo>
                        <a:pt x="904" y="24"/>
                        <a:pt x="1052" y="12"/>
                        <a:pt x="1200" y="0"/>
                      </a:cubicBezTo>
                    </a:path>
                  </a:pathLst>
                </a:custGeom>
                <a:noFill/>
                <a:ln w="38100" cap="sq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24" name="Freeform 6"/>
                <p:cNvSpPr>
                  <a:spLocks noChangeArrowheads="1"/>
                </p:cNvSpPr>
                <p:nvPr/>
              </p:nvSpPr>
              <p:spPr bwMode="auto">
                <a:xfrm>
                  <a:off x="4571984" y="2571744"/>
                  <a:ext cx="1143000" cy="790564"/>
                </a:xfrm>
                <a:custGeom>
                  <a:avLst/>
                  <a:gdLst>
                    <a:gd name="T0" fmla="*/ 0 w 912"/>
                    <a:gd name="T1" fmla="*/ 2147483646 h 344"/>
                    <a:gd name="T2" fmla="*/ 2147483646 w 912"/>
                    <a:gd name="T3" fmla="*/ 2147483646 h 344"/>
                    <a:gd name="T4" fmla="*/ 2147483646 w 912"/>
                    <a:gd name="T5" fmla="*/ 0 h 344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344"/>
                    <a:gd name="T11" fmla="*/ 912 w 912"/>
                    <a:gd name="T12" fmla="*/ 344 h 3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344">
                      <a:moveTo>
                        <a:pt x="0" y="336"/>
                      </a:moveTo>
                      <a:cubicBezTo>
                        <a:pt x="140" y="340"/>
                        <a:pt x="280" y="344"/>
                        <a:pt x="432" y="288"/>
                      </a:cubicBezTo>
                      <a:cubicBezTo>
                        <a:pt x="584" y="232"/>
                        <a:pt x="832" y="48"/>
                        <a:pt x="912" y="0"/>
                      </a:cubicBezTo>
                    </a:path>
                  </a:pathLst>
                </a:custGeom>
                <a:noFill/>
                <a:ln w="38100" cap="sq">
                  <a:solidFill>
                    <a:srgbClr val="00FF99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25" name="Freeform 7"/>
                <p:cNvSpPr>
                  <a:spLocks noChangeArrowheads="1"/>
                </p:cNvSpPr>
                <p:nvPr/>
              </p:nvSpPr>
              <p:spPr bwMode="auto">
                <a:xfrm flipV="1">
                  <a:off x="5707046" y="2522538"/>
                  <a:ext cx="1122371" cy="49206"/>
                </a:xfrm>
                <a:custGeom>
                  <a:avLst/>
                  <a:gdLst>
                    <a:gd name="T0" fmla="*/ 0 w 768"/>
                    <a:gd name="T1" fmla="*/ 0 h 1"/>
                    <a:gd name="T2" fmla="*/ 2147483646 w 768"/>
                    <a:gd name="T3" fmla="*/ 0 h 1"/>
                    <a:gd name="T4" fmla="*/ 0 60000 65536"/>
                    <a:gd name="T5" fmla="*/ 0 60000 65536"/>
                    <a:gd name="T6" fmla="*/ 0 w 768"/>
                    <a:gd name="T7" fmla="*/ 0 h 1"/>
                    <a:gd name="T8" fmla="*/ 768 w 76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68" h="1">
                      <a:moveTo>
                        <a:pt x="0" y="0"/>
                      </a:moveTo>
                      <a:cubicBezTo>
                        <a:pt x="320" y="0"/>
                        <a:pt x="640" y="0"/>
                        <a:pt x="768" y="0"/>
                      </a:cubicBezTo>
                    </a:path>
                  </a:pathLst>
                </a:custGeom>
                <a:noFill/>
                <a:ln w="38100">
                  <a:solidFill>
                    <a:srgbClr val="FFCC66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26" name="Line 8"/>
                <p:cNvSpPr>
                  <a:spLocks noChangeShapeType="1"/>
                </p:cNvSpPr>
                <p:nvPr/>
              </p:nvSpPr>
              <p:spPr bwMode="auto">
                <a:xfrm>
                  <a:off x="2285984" y="4090998"/>
                  <a:ext cx="990600" cy="0"/>
                </a:xfrm>
                <a:prstGeom prst="line">
                  <a:avLst/>
                </a:prstGeom>
                <a:noFill/>
                <a:ln w="38100" cap="sq">
                  <a:solidFill>
                    <a:srgbClr val="00FFFF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27" name="Object 3"/>
                <p:cNvGraphicFramePr/>
                <p:nvPr/>
              </p:nvGraphicFramePr>
              <p:xfrm>
                <a:off x="1643042" y="3786190"/>
                <a:ext cx="455352" cy="741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75" name="" r:id="rId3" imgW="535305" imgH="914400" progId="Equation.3">
                        <p:embed/>
                      </p:oleObj>
                    </mc:Choice>
                    <mc:Fallback>
                      <p:oleObj name="" r:id="rId3" imgW="535305" imgH="914400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43042" y="3786190"/>
                              <a:ext cx="455352" cy="7413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28" name="Line 10"/>
                <p:cNvSpPr>
                  <a:spLocks noChangeShapeType="1"/>
                </p:cNvSpPr>
                <p:nvPr/>
              </p:nvSpPr>
              <p:spPr bwMode="auto">
                <a:xfrm>
                  <a:off x="2285984" y="3357562"/>
                  <a:ext cx="228600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29" name="Object 4"/>
                <p:cNvGraphicFramePr/>
                <p:nvPr/>
              </p:nvGraphicFramePr>
              <p:xfrm>
                <a:off x="1643021" y="2984500"/>
                <a:ext cx="448523" cy="730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76" name="" r:id="rId5" imgW="535305" imgH="914400" progId="Equation.3">
                        <p:embed/>
                      </p:oleObj>
                    </mc:Choice>
                    <mc:Fallback>
                      <p:oleObj name="" r:id="rId5" imgW="535305" imgH="9144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43021" y="2984500"/>
                              <a:ext cx="448523" cy="730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0" name="Line 12"/>
                <p:cNvSpPr>
                  <a:spLocks noChangeShapeType="1"/>
                </p:cNvSpPr>
                <p:nvPr/>
              </p:nvSpPr>
              <p:spPr bwMode="auto">
                <a:xfrm>
                  <a:off x="2285984" y="2584460"/>
                  <a:ext cx="342900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31" name="Object 5"/>
                <p:cNvGraphicFramePr/>
                <p:nvPr/>
              </p:nvGraphicFramePr>
              <p:xfrm>
                <a:off x="1676063" y="2168527"/>
                <a:ext cx="423167" cy="6889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77" name="" r:id="rId7" imgW="535305" imgH="914400" progId="Equation.3">
                        <p:embed/>
                      </p:oleObj>
                    </mc:Choice>
                    <mc:Fallback>
                      <p:oleObj name="" r:id="rId7" imgW="535305" imgH="9144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6063" y="2168527"/>
                              <a:ext cx="423167" cy="6889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32" name="Object 6"/>
                <p:cNvGraphicFramePr/>
                <p:nvPr/>
              </p:nvGraphicFramePr>
              <p:xfrm>
                <a:off x="3114669" y="5038725"/>
                <a:ext cx="528637" cy="315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78" name="" r:id="rId9" imgW="568960" imgH="312420" progId="Equation.3">
                        <p:embed/>
                      </p:oleObj>
                    </mc:Choice>
                    <mc:Fallback>
                      <p:oleObj name="" r:id="rId9" imgW="568960" imgH="31242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14669" y="5038725"/>
                              <a:ext cx="528637" cy="315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3" name="Line 16"/>
                <p:cNvSpPr>
                  <a:spLocks noChangeShapeType="1"/>
                </p:cNvSpPr>
                <p:nvPr/>
              </p:nvSpPr>
              <p:spPr bwMode="auto">
                <a:xfrm>
                  <a:off x="4714876" y="3344636"/>
                  <a:ext cx="0" cy="162000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34" name="Object 7"/>
                <p:cNvGraphicFramePr/>
                <p:nvPr/>
              </p:nvGraphicFramePr>
              <p:xfrm>
                <a:off x="4432303" y="5057775"/>
                <a:ext cx="568325" cy="315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79" name="" r:id="rId11" imgW="613410" imgH="312420" progId="Equation.3">
                        <p:embed/>
                      </p:oleObj>
                    </mc:Choice>
                    <mc:Fallback>
                      <p:oleObj name="" r:id="rId11" imgW="613410" imgH="31242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2303" y="5057775"/>
                              <a:ext cx="568325" cy="315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5" name="Line 18"/>
                <p:cNvSpPr>
                  <a:spLocks noChangeShapeType="1"/>
                </p:cNvSpPr>
                <p:nvPr/>
              </p:nvSpPr>
              <p:spPr bwMode="auto">
                <a:xfrm>
                  <a:off x="6400790" y="2566998"/>
                  <a:ext cx="0" cy="236220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prstDash val="dash"/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36" name="Object 8"/>
                <p:cNvGraphicFramePr/>
                <p:nvPr/>
              </p:nvGraphicFramePr>
              <p:xfrm>
                <a:off x="6005504" y="5040326"/>
                <a:ext cx="74930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80" name="" r:id="rId13" imgW="825500" imgH="312420" progId="Equation.3">
                        <p:embed/>
                      </p:oleObj>
                    </mc:Choice>
                    <mc:Fallback>
                      <p:oleObj name="" r:id="rId13" imgW="825500" imgH="31242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05504" y="5040326"/>
                              <a:ext cx="749300" cy="317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7" name="Line 37"/>
                <p:cNvSpPr>
                  <a:spLocks noChangeShapeType="1"/>
                </p:cNvSpPr>
                <p:nvPr/>
              </p:nvSpPr>
              <p:spPr bwMode="auto">
                <a:xfrm>
                  <a:off x="2285984" y="4929198"/>
                  <a:ext cx="4680000" cy="0"/>
                </a:xfrm>
                <a:prstGeom prst="line">
                  <a:avLst/>
                </a:prstGeom>
                <a:noFill/>
                <a:ln w="38100" cap="sq">
                  <a:solidFill>
                    <a:srgbClr val="FFFFFF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285984" y="1881198"/>
                  <a:ext cx="0" cy="3048000"/>
                </a:xfrm>
                <a:prstGeom prst="line">
                  <a:avLst/>
                </a:prstGeom>
                <a:noFill/>
                <a:ln w="38100" cap="sq">
                  <a:solidFill>
                    <a:srgbClr val="FFFFFF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39" name="Object 12"/>
                <p:cNvGraphicFramePr/>
                <p:nvPr/>
              </p:nvGraphicFramePr>
              <p:xfrm>
                <a:off x="2471700" y="1682748"/>
                <a:ext cx="417512" cy="430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81" name="" r:id="rId15" imgW="434975" imgH="445770" progId="Equation.3">
                        <p:embed/>
                      </p:oleObj>
                    </mc:Choice>
                    <mc:Fallback>
                      <p:oleObj name="" r:id="rId15" imgW="434975" imgH="44577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1700" y="1682748"/>
                              <a:ext cx="417512" cy="4302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40" name="Object 13"/>
                <p:cNvGraphicFramePr/>
                <p:nvPr/>
              </p:nvGraphicFramePr>
              <p:xfrm>
                <a:off x="7059636" y="4786322"/>
                <a:ext cx="798512" cy="392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82" name="" r:id="rId17" imgW="880745" imgH="401320" progId="Equation.3">
                        <p:embed/>
                      </p:oleObj>
                    </mc:Choice>
                    <mc:Fallback>
                      <p:oleObj name="" r:id="rId17" imgW="880745" imgH="40132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59636" y="4786322"/>
                              <a:ext cx="798512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41" name="Object 14"/>
                <p:cNvGraphicFramePr/>
                <p:nvPr/>
              </p:nvGraphicFramePr>
              <p:xfrm>
                <a:off x="2071670" y="5057775"/>
                <a:ext cx="392113" cy="315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983" name="" r:id="rId19" imgW="401320" imgH="312420" progId="Equation.3">
                        <p:embed/>
                      </p:oleObj>
                    </mc:Choice>
                    <mc:Fallback>
                      <p:oleObj name="" r:id="rId19" imgW="401320" imgH="31242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1670" y="5057775"/>
                              <a:ext cx="392113" cy="315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320" name="Object 15"/>
            <p:cNvGraphicFramePr/>
            <p:nvPr/>
          </p:nvGraphicFramePr>
          <p:xfrm>
            <a:off x="3189288" y="5572125"/>
            <a:ext cx="27400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4" name="" r:id="rId21" imgW="1416050" imgH="212090" progId="Equation.3">
                    <p:embed/>
                  </p:oleObj>
                </mc:Choice>
                <mc:Fallback>
                  <p:oleObj name="" r:id="rId21" imgW="1416050" imgH="21209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288" y="5572125"/>
                          <a:ext cx="27400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43" name="Text Box 43"/>
          <p:cNvSpPr txBox="1">
            <a:spLocks noChangeArrowheads="1"/>
          </p:cNvSpPr>
          <p:nvPr/>
        </p:nvSpPr>
        <p:spPr bwMode="auto">
          <a:xfrm>
            <a:off x="769938" y="428625"/>
            <a:ext cx="137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FFFF"/>
              </a:buClr>
            </a:pPr>
            <a:r>
              <a:rPr lang="zh-CN" altLang="en-US">
                <a:solidFill>
                  <a:srgbClr val="FFFF00"/>
                </a:solidFill>
              </a:rPr>
              <a:t>注意：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12044" name="Text Box 44"/>
          <p:cNvSpPr txBox="1">
            <a:spLocks noChangeArrowheads="1"/>
          </p:cNvSpPr>
          <p:nvPr/>
        </p:nvSpPr>
        <p:spPr bwMode="auto">
          <a:xfrm>
            <a:off x="4500563" y="1757363"/>
            <a:ext cx="3889375" cy="461962"/>
          </a:xfrm>
          <a:prstGeom prst="rect">
            <a:avLst/>
          </a:prstGeom>
          <a:solidFill>
            <a:srgbClr val="9696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自由度“解冻”或“冻结” </a:t>
            </a:r>
            <a:endParaRPr lang="zh-CN" altLang="en-US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18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60CDC-E0D0-426C-91AF-30CBD8D52A2A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3" grpId="0"/>
      <p:bldP spid="5120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082675" y="414338"/>
            <a:ext cx="745331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若盛有某种理想气体的容器漏气，当气体的压强和分</a:t>
            </a:r>
            <a:endParaRPr lang="en-US" altLang="zh-CN">
              <a:solidFill>
                <a:srgbClr val="FFFFFF"/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子数密度各减为原来的一半时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71563" y="1330325"/>
            <a:ext cx="717073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5000"/>
              </a:lnSpc>
            </a:pPr>
            <a:r>
              <a:rPr lang="zh-CN" altLang="en-US">
                <a:solidFill>
                  <a:schemeClr val="bg1"/>
                </a:solidFill>
              </a:rPr>
              <a:t>问</a:t>
            </a:r>
            <a:r>
              <a:rPr lang="zh-CN" altLang="en-US">
                <a:solidFill>
                  <a:srgbClr val="FFFFFF"/>
                </a:solidFill>
              </a:rPr>
              <a:t>气体的</a:t>
            </a:r>
            <a:r>
              <a:rPr lang="zh-CN" altLang="en-US">
                <a:solidFill>
                  <a:srgbClr val="FFFF00"/>
                </a:solidFill>
              </a:rPr>
              <a:t>内能</a:t>
            </a:r>
            <a:r>
              <a:rPr lang="zh-CN" altLang="en-US">
                <a:solidFill>
                  <a:srgbClr val="FFFFFF"/>
                </a:solidFill>
              </a:rPr>
              <a:t>及气体分子的</a:t>
            </a:r>
            <a:r>
              <a:rPr lang="zh-CN" altLang="en-US">
                <a:solidFill>
                  <a:srgbClr val="FFFF00"/>
                </a:solidFill>
              </a:rPr>
              <a:t>平均总动能</a:t>
            </a:r>
            <a:r>
              <a:rPr lang="zh-CN" altLang="en-US">
                <a:solidFill>
                  <a:srgbClr val="FFFFFF"/>
                </a:solidFill>
              </a:rPr>
              <a:t>是否改变？  （漏气前后气体均处于平衡态）</a:t>
            </a:r>
            <a:endParaRPr lang="zh-CN" altLang="en-US" b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52450" y="26368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00063" y="4286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32775" name="Object 2"/>
          <p:cNvGraphicFramePr/>
          <p:nvPr/>
        </p:nvGraphicFramePr>
        <p:xfrm>
          <a:off x="3914775" y="2406650"/>
          <a:ext cx="11572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0" name="" r:id="rId1" imgW="513080" imgH="401320" progId="Equation.3">
                  <p:embed/>
                </p:oleObj>
              </mc:Choice>
              <mc:Fallback>
                <p:oleObj name="" r:id="rId1" imgW="513080" imgH="40132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2406650"/>
                        <a:ext cx="115728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3"/>
          <p:cNvGraphicFramePr/>
          <p:nvPr/>
        </p:nvGraphicFramePr>
        <p:xfrm>
          <a:off x="1428750" y="2657475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1" name="" r:id="rId3" imgW="579755" imgH="178435" progId="Equation.3">
                  <p:embed/>
                </p:oleObj>
              </mc:Choice>
              <mc:Fallback>
                <p:oleObj name="" r:id="rId3" imgW="579755" imgH="17843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657475"/>
                        <a:ext cx="1295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4"/>
          <p:cNvGraphicFramePr/>
          <p:nvPr/>
        </p:nvGraphicFramePr>
        <p:xfrm>
          <a:off x="6323013" y="2622550"/>
          <a:ext cx="12493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2" name="" r:id="rId5" imgW="557530" imgH="200660" progId="Equation.3">
                  <p:embed/>
                </p:oleObj>
              </mc:Choice>
              <mc:Fallback>
                <p:oleObj name="" r:id="rId5" imgW="557530" imgH="2006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2622550"/>
                        <a:ext cx="12493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5"/>
          <p:cNvGraphicFramePr/>
          <p:nvPr/>
        </p:nvGraphicFramePr>
        <p:xfrm>
          <a:off x="1431925" y="3571875"/>
          <a:ext cx="19970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3" name="" r:id="rId7" imgW="914400" imgH="401320" progId="Equation.3">
                  <p:embed/>
                </p:oleObj>
              </mc:Choice>
              <mc:Fallback>
                <p:oleObj name="" r:id="rId7" imgW="914400" imgH="40132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571875"/>
                        <a:ext cx="19970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6"/>
          <p:cNvGraphicFramePr/>
          <p:nvPr/>
        </p:nvGraphicFramePr>
        <p:xfrm>
          <a:off x="4286250" y="3786188"/>
          <a:ext cx="768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4" name="" r:id="rId9" imgW="312420" imgH="212090" progId="Equation.3">
                  <p:embed/>
                </p:oleObj>
              </mc:Choice>
              <mc:Fallback>
                <p:oleObj name="" r:id="rId9" imgW="312420" imgH="21209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86188"/>
                        <a:ext cx="7683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7"/>
          <p:cNvGraphicFramePr/>
          <p:nvPr/>
        </p:nvGraphicFramePr>
        <p:xfrm>
          <a:off x="6373813" y="3786188"/>
          <a:ext cx="706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5" name="" r:id="rId11" imgW="290195" imgH="212090" progId="Equation.3">
                  <p:embed/>
                </p:oleObj>
              </mc:Choice>
              <mc:Fallback>
                <p:oleObj name="" r:id="rId11" imgW="290195" imgH="21209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3786188"/>
                        <a:ext cx="7064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785" name="Object 8"/>
              <p:cNvSpPr txBox="1"/>
              <p:nvPr/>
            </p:nvSpPr>
            <p:spPr bwMode="auto">
              <a:xfrm>
                <a:off x="1115617" y="4853905"/>
                <a:ext cx="1762522" cy="1095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sz="3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zh-CN" altLang="en-US" sz="300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bar>
                      <m:r>
                        <a:rPr lang="zh-CN" altLang="en-US" sz="3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278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7" y="4853905"/>
                <a:ext cx="1762522" cy="1095375"/>
              </a:xfrm>
              <a:prstGeom prst="rect">
                <a:avLst/>
              </a:prstGeom>
              <a:blipFill rotWithShape="1">
                <a:blip r:embed="rId13"/>
                <a:stretch>
                  <a:fillRect l="-32" t="-55" r="18" b="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87" name="Object 9"/>
          <p:cNvGraphicFramePr/>
          <p:nvPr/>
        </p:nvGraphicFramePr>
        <p:xfrm>
          <a:off x="4197350" y="5153025"/>
          <a:ext cx="1017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6" name="" r:id="rId14" imgW="434975" imgH="212090" progId="Equation.3">
                  <p:embed/>
                </p:oleObj>
              </mc:Choice>
              <mc:Fallback>
                <p:oleObj name="" r:id="rId14" imgW="434975" imgH="21209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153025"/>
                        <a:ext cx="10175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5429250" y="2781300"/>
            <a:ext cx="714375" cy="147638"/>
          </a:xfrm>
          <a:prstGeom prst="rightArrow">
            <a:avLst>
              <a:gd name="adj1" fmla="val 50000"/>
              <a:gd name="adj2" fmla="val 1510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5365750" y="4013200"/>
            <a:ext cx="720725" cy="144463"/>
          </a:xfrm>
          <a:prstGeom prst="rightArrow">
            <a:avLst>
              <a:gd name="adj1" fmla="val 50000"/>
              <a:gd name="adj2" fmla="val 124702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3173413" y="53721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3000375" y="2786063"/>
            <a:ext cx="714375" cy="147637"/>
          </a:xfrm>
          <a:prstGeom prst="rightArrow">
            <a:avLst>
              <a:gd name="adj1" fmla="val 50000"/>
              <a:gd name="adj2" fmla="val 15107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56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03B68D-FEA2-4DD5-8021-D50B7788A74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/37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  <p:bldP spid="32773" grpId="0"/>
      <p:bldP spid="32785" grpId="0"/>
    </p:bldLst>
  </p:timing>
</p:sld>
</file>

<file path=ppt/tags/tag1.xml><?xml version="1.0" encoding="utf-8"?>
<p:tagLst xmlns:p="http://schemas.openxmlformats.org/presentationml/2006/main">
  <p:tag name="KSO_WPP_MARK_KEY" val="4b1ae0ab-1184-44c6-9889-88d078da9da6"/>
  <p:tag name="COMMONDATA" val="eyJoZGlkIjoiOGQzNzI3ODYxZGU5ZmExN2U4ZTQ2ZWZjMTViYzEzOT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演示</Application>
  <PresentationFormat>全屏显示(4:3)</PresentationFormat>
  <Paragraphs>256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13</vt:i4>
      </vt:variant>
    </vt:vector>
  </HeadingPairs>
  <TitlesOfParts>
    <vt:vector size="111" baseType="lpstr">
      <vt:lpstr>Arial</vt:lpstr>
      <vt:lpstr>宋体</vt:lpstr>
      <vt:lpstr>Wingdings</vt:lpstr>
      <vt:lpstr>Times New Roman</vt:lpstr>
      <vt:lpstr>楷体_GB2312</vt:lpstr>
      <vt:lpstr>华文仿宋</vt:lpstr>
      <vt:lpstr>新宋体</vt:lpstr>
      <vt:lpstr>华文中宋</vt:lpstr>
      <vt:lpstr>Symbol</vt:lpstr>
      <vt:lpstr>Monotype Sorts</vt:lpstr>
      <vt:lpstr>Wingdings</vt:lpstr>
      <vt:lpstr>黑体</vt:lpstr>
      <vt:lpstr>Cambria Math</vt:lpstr>
      <vt:lpstr>微软雅黑</vt:lpstr>
      <vt:lpstr>Arial Unicode MS</vt:lpstr>
      <vt:lpstr>默认设计模板</vt:lpstr>
      <vt:lpstr>Equation.3</vt:lpstr>
      <vt:lpstr>CorelDRAW.Graphic.10</vt:lpstr>
      <vt:lpstr>CorelDRAW.Graphic.10</vt:lpstr>
      <vt:lpstr>CorelDRAW.Graphic.10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pc</cp:lastModifiedBy>
  <cp:revision>1453</cp:revision>
  <cp:lastPrinted>2022-11-19T05:03:00Z</cp:lastPrinted>
  <dcterms:created xsi:type="dcterms:W3CDTF">1998-11-21T01:35:00Z</dcterms:created>
  <dcterms:modified xsi:type="dcterms:W3CDTF">2023-01-27T01:18:04Z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98C657D0B7464B3686A24C73E4150313</vt:lpwstr>
  </property>
  <property fmtid="{D5CDD505-2E9C-101B-9397-08002B2CF9AE}" pid="3" name="KSOProductBuildVer">
    <vt:lpwstr>2052-11.1.0.13703</vt:lpwstr>
  </property>
</Properties>
</file>