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39" r:id="rId2"/>
    <p:sldId id="580" r:id="rId3"/>
    <p:sldId id="524" r:id="rId4"/>
    <p:sldId id="585" r:id="rId5"/>
    <p:sldId id="525" r:id="rId6"/>
    <p:sldId id="526" r:id="rId7"/>
    <p:sldId id="586" r:id="rId8"/>
    <p:sldId id="587" r:id="rId9"/>
    <p:sldId id="588" r:id="rId10"/>
    <p:sldId id="589" r:id="rId11"/>
    <p:sldId id="590" r:id="rId12"/>
    <p:sldId id="592" r:id="rId13"/>
    <p:sldId id="564" r:id="rId14"/>
    <p:sldId id="565" r:id="rId15"/>
    <p:sldId id="566" r:id="rId16"/>
    <p:sldId id="567" r:id="rId17"/>
    <p:sldId id="568" r:id="rId18"/>
    <p:sldId id="569" r:id="rId19"/>
    <p:sldId id="570" r:id="rId2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3E9A"/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32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12" Type="http://schemas.openxmlformats.org/officeDocument/2006/relationships/image" Target="../media/image70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7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7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7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7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A0CC9EB-4BC7-4094-A244-F0CB6AE0A9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039559-91D6-4F40-A78E-D6277DB453AC}" type="slidenum">
              <a:rPr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B643A98-D0D4-4BC4-848C-6DAAA0338C1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21304B8-FFE1-46F0-90F1-3DC33CFD3D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62651B8-529B-4EA7-948A-23A1D5DE6E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F8EA21-FCA7-4F4B-B881-0AE5419CC0F2}" type="slidenum">
              <a:rPr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F0622E1-A1F3-4548-A772-3ACB9239E7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65E3B38-703E-4234-819E-CF36D64376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>
              <a:solidFill>
                <a:srgbClr val="FFFF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34D2907-DC12-4F4A-9A05-A74B8654401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4A17938-1C25-4A08-B5B9-3268FD726FC5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1B60C44-BFA3-458B-8BAA-87546C8BF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30D448E-DC2B-45BD-B37A-50B77A6DE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90C683E-4410-43D6-8F8B-5FE86AC45E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61BD7C-7BA2-4011-95ED-EE99A531BB7A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5ED2AC6-FCD6-4044-BCBC-348B36349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28AC97E-78D7-43ED-83B8-DD375414A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6.png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6.emf"/><Relationship Id="rId26" Type="http://schemas.openxmlformats.org/officeDocument/2006/relationships/image" Target="../media/image70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e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emf"/><Relationship Id="rId20" Type="http://schemas.openxmlformats.org/officeDocument/2006/relationships/image" Target="../media/image6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9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4.emf"/><Relationship Id="rId22" Type="http://schemas.openxmlformats.org/officeDocument/2006/relationships/image" Target="../media/image6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3.emf"/><Relationship Id="rId4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emf"/><Relationship Id="rId3" Type="http://schemas.openxmlformats.org/officeDocument/2006/relationships/image" Target="../media/image10.png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0.emf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Dec. 01,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7" name="Rectangle 7">
            <a:extLst>
              <a:ext uri="{FF2B5EF4-FFF2-40B4-BE49-F238E27FC236}">
                <a16:creationId xmlns:a16="http://schemas.microsoft.com/office/drawing/2014/main" id="{6431F914-B103-40CC-8263-2707301A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214438"/>
            <a:ext cx="735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考虑其他分子在运动，气体分子的平均相对速率：</a:t>
            </a:r>
          </a:p>
        </p:txBody>
      </p:sp>
      <p:sp>
        <p:nvSpPr>
          <p:cNvPr id="168971" name="Rectangle 11">
            <a:extLst>
              <a:ext uri="{FF2B5EF4-FFF2-40B4-BE49-F238E27FC236}">
                <a16:creationId xmlns:a16="http://schemas.microsoft.com/office/drawing/2014/main" id="{35496B04-C810-4E37-8DDA-CB520C8F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0850"/>
            <a:ext cx="253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平均碰撞频率</a:t>
            </a:r>
            <a:r>
              <a:rPr lang="zh-CN" altLang="en-US" b="0">
                <a:solidFill>
                  <a:schemeClr val="hlink"/>
                </a:solidFill>
              </a:rPr>
              <a:t> </a:t>
            </a:r>
          </a:p>
        </p:txBody>
      </p:sp>
      <p:graphicFrame>
        <p:nvGraphicFramePr>
          <p:cNvPr id="168972" name="Object 2">
            <a:extLst>
              <a:ext uri="{FF2B5EF4-FFF2-40B4-BE49-F238E27FC236}">
                <a16:creationId xmlns:a16="http://schemas.microsoft.com/office/drawing/2014/main" id="{44FE0EA1-E42D-4E00-9435-6E95EC1BD0B8}"/>
              </a:ext>
            </a:extLst>
          </p:cNvPr>
          <p:cNvGraphicFramePr>
            <a:graphicFrameLocks/>
          </p:cNvGraphicFramePr>
          <p:nvPr/>
        </p:nvGraphicFramePr>
        <p:xfrm>
          <a:off x="2795588" y="214313"/>
          <a:ext cx="29908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50" r:id="rId3" imgW="1390561" imgH="361882" progId="Equation.3">
                  <p:embed/>
                </p:oleObj>
              </mc:Choice>
              <mc:Fallback>
                <p:oleObj r:id="rId3" imgW="1390561" imgH="361882" progId="Equation.3">
                  <p:embed/>
                  <p:pic>
                    <p:nvPicPr>
                      <p:cNvPr id="168972" name="Object 2">
                        <a:extLst>
                          <a:ext uri="{FF2B5EF4-FFF2-40B4-BE49-F238E27FC236}">
                            <a16:creationId xmlns:a16="http://schemas.microsoft.com/office/drawing/2014/main" id="{44FE0EA1-E42D-4E00-9435-6E95EC1BD0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14313"/>
                        <a:ext cx="29908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8" name="Object 3">
            <a:extLst>
              <a:ext uri="{FF2B5EF4-FFF2-40B4-BE49-F238E27FC236}">
                <a16:creationId xmlns:a16="http://schemas.microsoft.com/office/drawing/2014/main" id="{2424DAAF-C4D3-4F0C-B871-E223C3258E62}"/>
              </a:ext>
            </a:extLst>
          </p:cNvPr>
          <p:cNvGraphicFramePr>
            <a:graphicFrameLocks/>
          </p:cNvGraphicFramePr>
          <p:nvPr/>
        </p:nvGraphicFramePr>
        <p:xfrm>
          <a:off x="7429500" y="1214438"/>
          <a:ext cx="1308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51" r:id="rId5" imgW="1247743" imgH="333409" progId="Equation.3">
                  <p:embed/>
                </p:oleObj>
              </mc:Choice>
              <mc:Fallback>
                <p:oleObj r:id="rId5" imgW="1247743" imgH="333409" progId="Equation.3">
                  <p:embed/>
                  <p:pic>
                    <p:nvPicPr>
                      <p:cNvPr id="168978" name="Object 3">
                        <a:extLst>
                          <a:ext uri="{FF2B5EF4-FFF2-40B4-BE49-F238E27FC236}">
                            <a16:creationId xmlns:a16="http://schemas.microsoft.com/office/drawing/2014/main" id="{2424DAAF-C4D3-4F0C-B871-E223C3258E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1214438"/>
                        <a:ext cx="13081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0" name="Rectangle 20">
            <a:extLst>
              <a:ext uri="{FF2B5EF4-FFF2-40B4-BE49-F238E27FC236}">
                <a16:creationId xmlns:a16="http://schemas.microsoft.com/office/drawing/2014/main" id="{7527A84D-ABBC-4585-BA5F-37FEF383A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928813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平均碰撞频率：</a:t>
            </a:r>
            <a:r>
              <a:rPr lang="zh-CN" altLang="en-US" b="0">
                <a:solidFill>
                  <a:schemeClr val="hlink"/>
                </a:solidFill>
              </a:rPr>
              <a:t> </a:t>
            </a:r>
          </a:p>
        </p:txBody>
      </p:sp>
      <p:graphicFrame>
        <p:nvGraphicFramePr>
          <p:cNvPr id="168981" name="Object 4">
            <a:extLst>
              <a:ext uri="{FF2B5EF4-FFF2-40B4-BE49-F238E27FC236}">
                <a16:creationId xmlns:a16="http://schemas.microsoft.com/office/drawing/2014/main" id="{44481FB5-1663-49A4-8A96-4B85C97D7A0E}"/>
              </a:ext>
            </a:extLst>
          </p:cNvPr>
          <p:cNvGraphicFramePr>
            <a:graphicFrameLocks/>
          </p:cNvGraphicFramePr>
          <p:nvPr/>
        </p:nvGraphicFramePr>
        <p:xfrm>
          <a:off x="3175000" y="1931988"/>
          <a:ext cx="18716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52" r:id="rId7" imgW="1923910" imgH="352391" progId="Equation.3">
                  <p:embed/>
                </p:oleObj>
              </mc:Choice>
              <mc:Fallback>
                <p:oleObj r:id="rId7" imgW="1923910" imgH="352391" progId="Equation.3">
                  <p:embed/>
                  <p:pic>
                    <p:nvPicPr>
                      <p:cNvPr id="168981" name="Object 4">
                        <a:extLst>
                          <a:ext uri="{FF2B5EF4-FFF2-40B4-BE49-F238E27FC236}">
                            <a16:creationId xmlns:a16="http://schemas.microsoft.com/office/drawing/2014/main" id="{44481FB5-1663-49A4-8A96-4B85C97D7A0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1931988"/>
                        <a:ext cx="1871663" cy="381000"/>
                      </a:xfrm>
                      <a:prstGeom prst="rect">
                        <a:avLst/>
                      </a:prstGeom>
                      <a:solidFill>
                        <a:srgbClr val="00FFFF">
                          <a:alpha val="20000"/>
                        </a:srgbClr>
                      </a:solidFill>
                      <a:ln w="19050">
                        <a:solidFill>
                          <a:srgbClr val="FFFFFF">
                            <a:alpha val="50195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2" name="Text Box 22">
            <a:extLst>
              <a:ext uri="{FF2B5EF4-FFF2-40B4-BE49-F238E27FC236}">
                <a16:creationId xmlns:a16="http://schemas.microsoft.com/office/drawing/2014/main" id="{4105ABAB-D0FB-4C89-950D-C156234A1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2539156"/>
            <a:ext cx="122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</a:t>
            </a:r>
            <a:r>
              <a:rPr lang="en-US" altLang="zh-CN" dirty="0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说明</a:t>
            </a:r>
          </a:p>
        </p:txBody>
      </p:sp>
      <p:sp>
        <p:nvSpPr>
          <p:cNvPr id="168983" name="Rectangle 23">
            <a:extLst>
              <a:ext uri="{FF2B5EF4-FFF2-40B4-BE49-F238E27FC236}">
                <a16:creationId xmlns:a16="http://schemas.microsoft.com/office/drawing/2014/main" id="{81A8A86F-7F04-4A6A-A30E-245386FB2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069381"/>
            <a:ext cx="803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FF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</a:rPr>
              <a:t>气体单位体积中的分子数越多，分子间的碰撞越频繁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8984" name="Rectangle 24">
            <a:extLst>
              <a:ext uri="{FF2B5EF4-FFF2-40B4-BE49-F238E27FC236}">
                <a16:creationId xmlns:a16="http://schemas.microsoft.com/office/drawing/2014/main" id="{62A36C0B-DA53-4D75-92DB-BD0EEA75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67944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FF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</a:rPr>
              <a:t>气体分子平均速率越大，分子间的碰撞越频繁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8985" name="Rectangle 25">
            <a:extLst>
              <a:ext uri="{FF2B5EF4-FFF2-40B4-BE49-F238E27FC236}">
                <a16:creationId xmlns:a16="http://schemas.microsoft.com/office/drawing/2014/main" id="{374E5A1F-2FB3-4EA7-9FC0-F73580FD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691681"/>
            <a:ext cx="731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FF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</a:rPr>
              <a:t>气体分子有效直径越大，分子间的碰撞越频繁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3FD4B7EC-785C-4142-998E-675967C29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750641"/>
              </p:ext>
            </p:extLst>
          </p:nvPr>
        </p:nvGraphicFramePr>
        <p:xfrm>
          <a:off x="1131888" y="5582518"/>
          <a:ext cx="2511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53" r:id="rId9" imgW="2733720" imgH="819286" progId="Equation.3">
                  <p:embed/>
                </p:oleObj>
              </mc:Choice>
              <mc:Fallback>
                <p:oleObj r:id="rId9" imgW="2733720" imgH="819286" progId="Equation.3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3FD4B7EC-785C-4142-998E-675967C294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5582518"/>
                        <a:ext cx="2511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0">
            <a:extLst>
              <a:ext uri="{FF2B5EF4-FFF2-40B4-BE49-F238E27FC236}">
                <a16:creationId xmlns:a16="http://schemas.microsoft.com/office/drawing/2014/main" id="{CF5A8B61-BFC4-4364-A5D0-BAE14220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941168"/>
            <a:ext cx="6072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华文中宋" panose="02010600040101010101" pitchFamily="2" charset="-122"/>
              </a:rPr>
              <a:t>用宏观量 </a:t>
            </a:r>
            <a:r>
              <a:rPr lang="en-US" altLang="zh-CN" i="1" dirty="0">
                <a:solidFill>
                  <a:srgbClr val="66FFFF"/>
                </a:solidFill>
                <a:ea typeface="华文中宋" panose="02010600040101010101" pitchFamily="2" charset="-122"/>
              </a:rPr>
              <a:t>p</a:t>
            </a:r>
            <a:r>
              <a:rPr lang="zh-CN" altLang="en-US" i="1" dirty="0">
                <a:solidFill>
                  <a:srgbClr val="66FFFF"/>
                </a:solidFill>
                <a:ea typeface="华文中宋" panose="02010600040101010101" pitchFamily="2" charset="-122"/>
              </a:rPr>
              <a:t>、</a:t>
            </a:r>
            <a:r>
              <a:rPr lang="en-US" altLang="zh-CN" i="1" dirty="0">
                <a:solidFill>
                  <a:srgbClr val="66FFFF"/>
                </a:solidFill>
                <a:ea typeface="华文中宋" panose="02010600040101010101" pitchFamily="2" charset="-122"/>
              </a:rPr>
              <a:t>T  </a:t>
            </a:r>
            <a:r>
              <a:rPr lang="zh-CN" altLang="en-US" dirty="0">
                <a:solidFill>
                  <a:schemeClr val="bg1"/>
                </a:solidFill>
                <a:ea typeface="华文中宋" panose="02010600040101010101" pitchFamily="2" charset="-122"/>
              </a:rPr>
              <a:t>表示的平均碰撞频率为</a:t>
            </a:r>
          </a:p>
        </p:txBody>
      </p:sp>
      <p:sp>
        <p:nvSpPr>
          <p:cNvPr id="9230" name="灯片编号占位符 1">
            <a:extLst>
              <a:ext uri="{FF2B5EF4-FFF2-40B4-BE49-F238E27FC236}">
                <a16:creationId xmlns:a16="http://schemas.microsoft.com/office/drawing/2014/main" id="{6E96CE11-E90D-4C3C-B904-6C12835BA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5BE57E-0830-41D8-823A-7FDCEA084936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6B01E3F6-7783-462C-9052-50718C3EA1A7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5506318"/>
            <a:ext cx="5000625" cy="1006475"/>
            <a:chOff x="2610" y="2013"/>
            <a:chExt cx="3150" cy="634"/>
          </a:xfrm>
        </p:grpSpPr>
        <p:sp>
          <p:nvSpPr>
            <p:cNvPr id="9232" name="Rectangle 20">
              <a:extLst>
                <a:ext uri="{FF2B5EF4-FFF2-40B4-BE49-F238E27FC236}">
                  <a16:creationId xmlns:a16="http://schemas.microsoft.com/office/drawing/2014/main" id="{8210BD79-1342-4B77-BA06-DB86EBEB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2013"/>
              <a:ext cx="315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b="0">
                  <a:solidFill>
                    <a:srgbClr val="FF0000"/>
                  </a:solidFill>
                </a:rPr>
                <a:t>问题：</a:t>
              </a:r>
              <a:r>
                <a:rPr lang="zh-CN" altLang="en-US" b="0">
                  <a:solidFill>
                    <a:schemeClr val="bg1"/>
                  </a:solidFill>
                </a:rPr>
                <a:t>确定的理想气体，</a:t>
              </a:r>
              <a:r>
                <a:rPr lang="en-US" altLang="zh-CN" b="0" i="1">
                  <a:solidFill>
                    <a:srgbClr val="FFFF00"/>
                  </a:solidFill>
                </a:rPr>
                <a:t>n </a:t>
              </a:r>
              <a:r>
                <a:rPr lang="zh-CN" altLang="en-US" b="0">
                  <a:solidFill>
                    <a:schemeClr val="bg1"/>
                  </a:solidFill>
                </a:rPr>
                <a:t>一定，</a:t>
              </a:r>
              <a:endParaRPr lang="en-US" altLang="zh-CN" b="0">
                <a:solidFill>
                  <a:schemeClr val="bg1"/>
                </a:solidFill>
              </a:endParaRPr>
            </a:p>
            <a:p>
              <a:pPr eaLnBrk="1" hangingPunct="1">
                <a:lnSpc>
                  <a:spcPts val="3600"/>
                </a:lnSpc>
              </a:pPr>
              <a:r>
                <a:rPr lang="zh-CN" altLang="en-US" b="0">
                  <a:solidFill>
                    <a:schemeClr val="bg1"/>
                  </a:solidFill>
                </a:rPr>
                <a:t>压强增大时，    </a:t>
              </a:r>
              <a:r>
                <a:rPr lang="zh-CN" altLang="en-US" b="0">
                  <a:solidFill>
                    <a:srgbClr val="FF0000"/>
                  </a:solidFill>
                </a:rPr>
                <a:t>？</a:t>
              </a:r>
            </a:p>
          </p:txBody>
        </p:sp>
        <p:graphicFrame>
          <p:nvGraphicFramePr>
            <p:cNvPr id="9233" name="Object 8">
              <a:extLst>
                <a:ext uri="{FF2B5EF4-FFF2-40B4-BE49-F238E27FC236}">
                  <a16:creationId xmlns:a16="http://schemas.microsoft.com/office/drawing/2014/main" id="{98E72095-B919-43C6-BE92-E32DFC0BC11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35" y="2340"/>
            <a:ext cx="21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254" r:id="rId11" imgW="104896" imgH="133486" progId="Equation.3">
                    <p:embed/>
                  </p:oleObj>
                </mc:Choice>
                <mc:Fallback>
                  <p:oleObj r:id="rId11" imgW="104896" imgH="133486" progId="Equation.3">
                    <p:embed/>
                    <p:pic>
                      <p:nvPicPr>
                        <p:cNvPr id="9233" name="Object 8">
                          <a:extLst>
                            <a:ext uri="{FF2B5EF4-FFF2-40B4-BE49-F238E27FC236}">
                              <a16:creationId xmlns:a16="http://schemas.microsoft.com/office/drawing/2014/main" id="{98E72095-B919-43C6-BE92-E32DFC0BC11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2340"/>
                          <a:ext cx="21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/>
      <p:bldP spid="168971" grpId="0"/>
      <p:bldP spid="168980" grpId="0"/>
      <p:bldP spid="168982" grpId="0"/>
      <p:bldP spid="168983" grpId="0"/>
      <p:bldP spid="168984" grpId="0"/>
      <p:bldP spid="168985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FF44268C-2134-4CF7-8405-FDF000188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858838"/>
            <a:ext cx="7643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00FFFF"/>
                </a:solidFill>
              </a:rPr>
              <a:t>平均自由程：</a:t>
            </a:r>
            <a:r>
              <a:rPr lang="zh-CN" altLang="en-US">
                <a:solidFill>
                  <a:schemeClr val="bg1"/>
                </a:solidFill>
              </a:rPr>
              <a:t>气体分子在连续两次碰撞之间自由运动的平均路程</a:t>
            </a:r>
          </a:p>
        </p:txBody>
      </p:sp>
      <p:graphicFrame>
        <p:nvGraphicFramePr>
          <p:cNvPr id="12291" name="Object 2">
            <a:extLst>
              <a:ext uri="{FF2B5EF4-FFF2-40B4-BE49-F238E27FC236}">
                <a16:creationId xmlns:a16="http://schemas.microsoft.com/office/drawing/2014/main" id="{DB1AC7A6-FC02-49B0-81B4-1A664A5424EF}"/>
              </a:ext>
            </a:extLst>
          </p:cNvPr>
          <p:cNvGraphicFramePr>
            <a:graphicFrameLocks/>
          </p:cNvGraphicFramePr>
          <p:nvPr/>
        </p:nvGraphicFramePr>
        <p:xfrm>
          <a:off x="1785938" y="2857500"/>
          <a:ext cx="19065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15" r:id="rId3" imgW="809504" imgH="333409" progId="Equation.3">
                  <p:embed/>
                </p:oleObj>
              </mc:Choice>
              <mc:Fallback>
                <p:oleObj r:id="rId3" imgW="809504" imgH="333409" progId="Equation.3">
                  <p:embed/>
                  <p:pic>
                    <p:nvPicPr>
                      <p:cNvPr id="12291" name="Object 2">
                        <a:extLst>
                          <a:ext uri="{FF2B5EF4-FFF2-40B4-BE49-F238E27FC236}">
                            <a16:creationId xmlns:a16="http://schemas.microsoft.com/office/drawing/2014/main" id="{DB1AC7A6-FC02-49B0-81B4-1A664A5424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857500"/>
                        <a:ext cx="190658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0">
            <a:extLst>
              <a:ext uri="{FF2B5EF4-FFF2-40B4-BE49-F238E27FC236}">
                <a16:creationId xmlns:a16="http://schemas.microsoft.com/office/drawing/2014/main" id="{46EA77E0-7871-4904-9780-56197F28C108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85750"/>
            <a:ext cx="4643438" cy="519113"/>
            <a:chOff x="428625" y="285750"/>
            <a:chExt cx="4643441" cy="519113"/>
          </a:xfrm>
        </p:grpSpPr>
        <p:sp>
          <p:nvSpPr>
            <p:cNvPr id="10259" name="Text Box 4">
              <a:extLst>
                <a:ext uri="{FF2B5EF4-FFF2-40B4-BE49-F238E27FC236}">
                  <a16:creationId xmlns:a16="http://schemas.microsoft.com/office/drawing/2014/main" id="{0032B558-AE5A-4711-8E08-62F006D79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285750"/>
              <a:ext cx="4643441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FFFF00"/>
                  </a:solidFill>
                </a:rPr>
                <a:t>二</a:t>
              </a:r>
              <a:r>
                <a:rPr lang="en-US" altLang="zh-CN" sz="2800">
                  <a:solidFill>
                    <a:srgbClr val="FFFF00"/>
                  </a:solidFill>
                </a:rPr>
                <a:t>. </a:t>
              </a:r>
              <a:r>
                <a:rPr lang="zh-CN" altLang="en-US" sz="2800">
                  <a:solidFill>
                    <a:srgbClr val="FFFF00"/>
                  </a:solidFill>
                </a:rPr>
                <a:t>分子的平均自由程 </a:t>
              </a:r>
            </a:p>
          </p:txBody>
        </p:sp>
        <p:graphicFrame>
          <p:nvGraphicFramePr>
            <p:cNvPr id="10260" name="Object 3">
              <a:extLst>
                <a:ext uri="{FF2B5EF4-FFF2-40B4-BE49-F238E27FC236}">
                  <a16:creationId xmlns:a16="http://schemas.microsoft.com/office/drawing/2014/main" id="{AC53383F-FA10-471E-A8EC-80B4D9F35EE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00496" y="300038"/>
            <a:ext cx="40005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316" r:id="rId5" imgW="104896" imgH="142977" progId="Equation.3">
                    <p:embed/>
                  </p:oleObj>
                </mc:Choice>
                <mc:Fallback>
                  <p:oleObj r:id="rId5" imgW="104896" imgH="142977" progId="Equation.3">
                    <p:embed/>
                    <p:pic>
                      <p:nvPicPr>
                        <p:cNvPr id="10260" name="Object 3">
                          <a:extLst>
                            <a:ext uri="{FF2B5EF4-FFF2-40B4-BE49-F238E27FC236}">
                              <a16:creationId xmlns:a16="http://schemas.microsoft.com/office/drawing/2014/main" id="{AC53383F-FA10-471E-A8EC-80B4D9F35EE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300038"/>
                          <a:ext cx="400050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4" name="Object 4">
            <a:extLst>
              <a:ext uri="{FF2B5EF4-FFF2-40B4-BE49-F238E27FC236}">
                <a16:creationId xmlns:a16="http://schemas.microsoft.com/office/drawing/2014/main" id="{1B4788EC-C00E-4C22-9E83-EA46D21C7C88}"/>
              </a:ext>
            </a:extLst>
          </p:cNvPr>
          <p:cNvGraphicFramePr>
            <a:graphicFrameLocks/>
          </p:cNvGraphicFramePr>
          <p:nvPr/>
        </p:nvGraphicFramePr>
        <p:xfrm>
          <a:off x="6223000" y="3643313"/>
          <a:ext cx="18494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17" r:id="rId7" imgW="1771612" imgH="847759" progId="Equation.3">
                  <p:embed/>
                </p:oleObj>
              </mc:Choice>
              <mc:Fallback>
                <p:oleObj r:id="rId7" imgW="1771612" imgH="847759" progId="Equation.3">
                  <p:embed/>
                  <p:pic>
                    <p:nvPicPr>
                      <p:cNvPr id="12294" name="Object 4">
                        <a:extLst>
                          <a:ext uri="{FF2B5EF4-FFF2-40B4-BE49-F238E27FC236}">
                            <a16:creationId xmlns:a16="http://schemas.microsoft.com/office/drawing/2014/main" id="{1B4788EC-C00E-4C22-9E83-EA46D21C7C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643313"/>
                        <a:ext cx="18494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>
            <a:extLst>
              <a:ext uri="{FF2B5EF4-FFF2-40B4-BE49-F238E27FC236}">
                <a16:creationId xmlns:a16="http://schemas.microsoft.com/office/drawing/2014/main" id="{875030C4-0DD6-4E06-98CF-CB4DCECD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786188"/>
            <a:ext cx="721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用宏观量 </a:t>
            </a:r>
            <a:r>
              <a:rPr lang="en-US" altLang="zh-CN" i="1">
                <a:solidFill>
                  <a:srgbClr val="66FFFF"/>
                </a:solidFill>
              </a:rPr>
              <a:t>p</a:t>
            </a:r>
            <a:r>
              <a:rPr lang="zh-CN" altLang="en-US" i="1">
                <a:solidFill>
                  <a:srgbClr val="66FFFF"/>
                </a:solidFill>
              </a:rPr>
              <a:t>、</a:t>
            </a:r>
            <a:r>
              <a:rPr lang="en-US" altLang="zh-CN" i="1">
                <a:solidFill>
                  <a:srgbClr val="66FFFF"/>
                </a:solidFill>
              </a:rPr>
              <a:t>T </a:t>
            </a:r>
            <a:r>
              <a:rPr lang="zh-CN" altLang="en-US">
                <a:solidFill>
                  <a:schemeClr val="bg1"/>
                </a:solidFill>
              </a:rPr>
              <a:t>表示的分子平均自由程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B668839E-F1B5-4FE7-A622-EB75C614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064125"/>
            <a:ext cx="176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说明</a:t>
            </a:r>
          </a:p>
        </p:txBody>
      </p:sp>
      <p:sp>
        <p:nvSpPr>
          <p:cNvPr id="12297" name="AutoShape 9">
            <a:extLst>
              <a:ext uri="{FF2B5EF4-FFF2-40B4-BE49-F238E27FC236}">
                <a16:creationId xmlns:a16="http://schemas.microsoft.com/office/drawing/2014/main" id="{CE768B5D-949D-4F61-9DBF-57FD7D225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995863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77578EB5-BDEE-4B4A-A59D-106A26863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556250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在标准状态下，各种气体分子的平均碰撞频率的数量级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约为 </a:t>
            </a:r>
            <a:r>
              <a:rPr lang="en-US" altLang="zh-CN">
                <a:solidFill>
                  <a:srgbClr val="66FFFF"/>
                </a:solidFill>
              </a:rPr>
              <a:t>10</a:t>
            </a:r>
            <a:r>
              <a:rPr lang="en-US" altLang="zh-CN" baseline="30000">
                <a:solidFill>
                  <a:srgbClr val="66FFFF"/>
                </a:solidFill>
              </a:rPr>
              <a:t>9 </a:t>
            </a:r>
            <a:r>
              <a:rPr lang="en-US" altLang="zh-CN">
                <a:solidFill>
                  <a:srgbClr val="66FFFF"/>
                </a:solidFill>
              </a:rPr>
              <a:t>s</a:t>
            </a:r>
            <a:r>
              <a:rPr lang="en-US" altLang="zh-CN" sz="2800" baseline="30000">
                <a:solidFill>
                  <a:srgbClr val="66FFFF"/>
                </a:solidFill>
              </a:rPr>
              <a:t>-</a:t>
            </a:r>
            <a:r>
              <a:rPr lang="en-US" altLang="zh-CN" baseline="30000">
                <a:solidFill>
                  <a:srgbClr val="66FFFF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，平均自由程的数量级约</a:t>
            </a:r>
            <a:r>
              <a:rPr lang="en-US" altLang="zh-CN">
                <a:solidFill>
                  <a:srgbClr val="66FFFF"/>
                </a:solidFill>
              </a:rPr>
              <a:t>10</a:t>
            </a:r>
            <a:r>
              <a:rPr lang="en-US" altLang="zh-CN" sz="2800" baseline="30000">
                <a:solidFill>
                  <a:srgbClr val="66FFFF"/>
                </a:solidFill>
              </a:rPr>
              <a:t>-</a:t>
            </a:r>
            <a:r>
              <a:rPr lang="en-US" altLang="zh-CN" baseline="30000">
                <a:solidFill>
                  <a:srgbClr val="66FFFF"/>
                </a:solidFill>
              </a:rPr>
              <a:t>7 </a:t>
            </a:r>
            <a:r>
              <a:rPr lang="en-US" altLang="zh-CN">
                <a:solidFill>
                  <a:srgbClr val="66FFFF"/>
                </a:solidFill>
              </a:rPr>
              <a:t>~ 10</a:t>
            </a:r>
            <a:r>
              <a:rPr lang="en-US" altLang="zh-CN" sz="2800" baseline="30000">
                <a:solidFill>
                  <a:srgbClr val="66FFFF"/>
                </a:solidFill>
              </a:rPr>
              <a:t>-</a:t>
            </a:r>
            <a:r>
              <a:rPr lang="en-US" altLang="zh-CN" baseline="30000">
                <a:solidFill>
                  <a:srgbClr val="66FFFF"/>
                </a:solidFill>
              </a:rPr>
              <a:t>8 </a:t>
            </a:r>
            <a:r>
              <a:rPr lang="en-US" altLang="zh-CN">
                <a:solidFill>
                  <a:srgbClr val="66FFFF"/>
                </a:solidFill>
              </a:rPr>
              <a:t>m</a:t>
            </a:r>
            <a:r>
              <a:rPr lang="zh-CN" altLang="en-US">
                <a:solidFill>
                  <a:srgbClr val="66FFFF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2300" name="Object 5">
            <a:extLst>
              <a:ext uri="{FF2B5EF4-FFF2-40B4-BE49-F238E27FC236}">
                <a16:creationId xmlns:a16="http://schemas.microsoft.com/office/drawing/2014/main" id="{DBDEDDDA-2A48-4C80-8367-B724BBCCBA74}"/>
              </a:ext>
            </a:extLst>
          </p:cNvPr>
          <p:cNvGraphicFramePr>
            <a:graphicFrameLocks/>
          </p:cNvGraphicFramePr>
          <p:nvPr/>
        </p:nvGraphicFramePr>
        <p:xfrm>
          <a:off x="852488" y="1889125"/>
          <a:ext cx="3714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18" r:id="rId9" imgW="314382" imgH="247684" progId="Equation.3">
                  <p:embed/>
                </p:oleObj>
              </mc:Choice>
              <mc:Fallback>
                <p:oleObj r:id="rId9" imgW="314382" imgH="247684" progId="Equation.3">
                  <p:embed/>
                  <p:pic>
                    <p:nvPicPr>
                      <p:cNvPr id="12300" name="Object 5">
                        <a:extLst>
                          <a:ext uri="{FF2B5EF4-FFF2-40B4-BE49-F238E27FC236}">
                            <a16:creationId xmlns:a16="http://schemas.microsoft.com/office/drawing/2014/main" id="{DBDEDDDA-2A48-4C80-8367-B724BBCCBA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889125"/>
                        <a:ext cx="3714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>
            <a:extLst>
              <a:ext uri="{FF2B5EF4-FFF2-40B4-BE49-F238E27FC236}">
                <a16:creationId xmlns:a16="http://schemas.microsoft.com/office/drawing/2014/main" id="{48BB0797-1FDD-4277-9244-A4DC4F3C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1817688"/>
            <a:ext cx="755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时间内，一个分子所经过平均路程         ，  </a:t>
            </a:r>
          </a:p>
        </p:txBody>
      </p:sp>
      <p:graphicFrame>
        <p:nvGraphicFramePr>
          <p:cNvPr id="12302" name="Object 6">
            <a:extLst>
              <a:ext uri="{FF2B5EF4-FFF2-40B4-BE49-F238E27FC236}">
                <a16:creationId xmlns:a16="http://schemas.microsoft.com/office/drawing/2014/main" id="{9988FA3D-5245-4114-B016-59C2537171AE}"/>
              </a:ext>
            </a:extLst>
          </p:cNvPr>
          <p:cNvGraphicFramePr>
            <a:graphicFrameLocks/>
          </p:cNvGraphicFramePr>
          <p:nvPr/>
        </p:nvGraphicFramePr>
        <p:xfrm>
          <a:off x="5900738" y="1857375"/>
          <a:ext cx="6715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19" r:id="rId11" imgW="218967" imgH="123689" progId="Equation.3">
                  <p:embed/>
                </p:oleObj>
              </mc:Choice>
              <mc:Fallback>
                <p:oleObj r:id="rId11" imgW="218967" imgH="123689" progId="Equation.3">
                  <p:embed/>
                  <p:pic>
                    <p:nvPicPr>
                      <p:cNvPr id="12302" name="Object 6">
                        <a:extLst>
                          <a:ext uri="{FF2B5EF4-FFF2-40B4-BE49-F238E27FC236}">
                            <a16:creationId xmlns:a16="http://schemas.microsoft.com/office/drawing/2014/main" id="{9988FA3D-5245-4114-B016-59C2537171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1857375"/>
                        <a:ext cx="6715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>
            <a:extLst>
              <a:ext uri="{FF2B5EF4-FFF2-40B4-BE49-F238E27FC236}">
                <a16:creationId xmlns:a16="http://schemas.microsoft.com/office/drawing/2014/main" id="{03C23A73-82C6-48BF-8AE4-A679F5EB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5" y="1816100"/>
            <a:ext cx="216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所受到的</a:t>
            </a:r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9C906DCD-D8E2-4AC1-847B-41CD3E809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2371725"/>
            <a:ext cx="346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平均碰撞次数       </a:t>
            </a:r>
          </a:p>
        </p:txBody>
      </p:sp>
      <p:graphicFrame>
        <p:nvGraphicFramePr>
          <p:cNvPr id="12305" name="Object 7">
            <a:extLst>
              <a:ext uri="{FF2B5EF4-FFF2-40B4-BE49-F238E27FC236}">
                <a16:creationId xmlns:a16="http://schemas.microsoft.com/office/drawing/2014/main" id="{B37AE1BA-4649-411D-855C-CCD8CCCCDB90}"/>
              </a:ext>
            </a:extLst>
          </p:cNvPr>
          <p:cNvGraphicFramePr>
            <a:graphicFrameLocks/>
          </p:cNvGraphicFramePr>
          <p:nvPr/>
        </p:nvGraphicFramePr>
        <p:xfrm>
          <a:off x="2786063" y="2433638"/>
          <a:ext cx="603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20" r:id="rId13" imgW="542829" imgH="285648" progId="Equation.3">
                  <p:embed/>
                </p:oleObj>
              </mc:Choice>
              <mc:Fallback>
                <p:oleObj r:id="rId13" imgW="542829" imgH="285648" progId="Equation.3">
                  <p:embed/>
                  <p:pic>
                    <p:nvPicPr>
                      <p:cNvPr id="12305" name="Object 7">
                        <a:extLst>
                          <a:ext uri="{FF2B5EF4-FFF2-40B4-BE49-F238E27FC236}">
                            <a16:creationId xmlns:a16="http://schemas.microsoft.com/office/drawing/2014/main" id="{B37AE1BA-4649-411D-855C-CCD8CCCCDB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433638"/>
                        <a:ext cx="603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8">
            <a:extLst>
              <a:ext uri="{FF2B5EF4-FFF2-40B4-BE49-F238E27FC236}">
                <a16:creationId xmlns:a16="http://schemas.microsoft.com/office/drawing/2014/main" id="{6DF8B0B3-C062-41AC-9A46-3D24A8D56F58}"/>
              </a:ext>
            </a:extLst>
          </p:cNvPr>
          <p:cNvGraphicFramePr>
            <a:graphicFrameLocks/>
          </p:cNvGraphicFramePr>
          <p:nvPr/>
        </p:nvGraphicFramePr>
        <p:xfrm>
          <a:off x="3786188" y="2914650"/>
          <a:ext cx="1403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21" r:id="rId15" imgW="1400041" imgH="781016" progId="Equation.3">
                  <p:embed/>
                </p:oleObj>
              </mc:Choice>
              <mc:Fallback>
                <p:oleObj r:id="rId15" imgW="1400041" imgH="781016" progId="Equation.3">
                  <p:embed/>
                  <p:pic>
                    <p:nvPicPr>
                      <p:cNvPr id="12307" name="Object 8">
                        <a:extLst>
                          <a:ext uri="{FF2B5EF4-FFF2-40B4-BE49-F238E27FC236}">
                            <a16:creationId xmlns:a16="http://schemas.microsoft.com/office/drawing/2014/main" id="{6DF8B0B3-C062-41AC-9A46-3D24A8D56F5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914650"/>
                        <a:ext cx="14033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>
            <a:extLst>
              <a:ext uri="{FF2B5EF4-FFF2-40B4-BE49-F238E27FC236}">
                <a16:creationId xmlns:a16="http://schemas.microsoft.com/office/drawing/2014/main" id="{6D438774-4839-4A06-AAF3-5BF63881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572000"/>
            <a:ext cx="778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温度一定时，分子的平均自由程与气体的压强成反比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0258" name="灯片编号占位符 1">
            <a:extLst>
              <a:ext uri="{FF2B5EF4-FFF2-40B4-BE49-F238E27FC236}">
                <a16:creationId xmlns:a16="http://schemas.microsoft.com/office/drawing/2014/main" id="{75D1A590-8379-4F9F-9744-F5717EDAF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BD43D2-EDBC-49B1-8FBB-EA04901DBB9B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5" grpId="0"/>
      <p:bldP spid="12296" grpId="0"/>
      <p:bldP spid="12297" grpId="0" animBg="1"/>
      <p:bldP spid="12298" grpId="0"/>
      <p:bldP spid="12301" grpId="0"/>
      <p:bldP spid="12303" grpId="0"/>
      <p:bldP spid="12304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Text Box 14">
            <a:extLst>
              <a:ext uri="{FF2B5EF4-FFF2-40B4-BE49-F238E27FC236}">
                <a16:creationId xmlns:a16="http://schemas.microsoft.com/office/drawing/2014/main" id="{C4CE2A58-934A-40DA-A3D4-3AE94D0F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4022725"/>
            <a:ext cx="81311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在这种情况下气体分子相互之间很少发生碰撞，只是不断地来回碰撞真空管壁，因此</a:t>
            </a:r>
            <a:r>
              <a:rPr lang="zh-CN" altLang="en-US">
                <a:solidFill>
                  <a:srgbClr val="FFCC00"/>
                </a:solidFill>
                <a:ea typeface="华文中宋" panose="02010600040101010101" pitchFamily="2" charset="-122"/>
              </a:rPr>
              <a:t>气体分子的平均自由程就应该是容器的线度</a:t>
            </a:r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。   即</a:t>
            </a:r>
          </a:p>
        </p:txBody>
      </p:sp>
      <p:graphicFrame>
        <p:nvGraphicFramePr>
          <p:cNvPr id="57348" name="Object 2">
            <a:extLst>
              <a:ext uri="{FF2B5EF4-FFF2-40B4-BE49-F238E27FC236}">
                <a16:creationId xmlns:a16="http://schemas.microsoft.com/office/drawing/2014/main" id="{77CB51DD-97C1-4AFA-B723-002BB7474720}"/>
              </a:ext>
            </a:extLst>
          </p:cNvPr>
          <p:cNvGraphicFramePr>
            <a:graphicFrameLocks/>
          </p:cNvGraphicFramePr>
          <p:nvPr/>
        </p:nvGraphicFramePr>
        <p:xfrm>
          <a:off x="2786063" y="3070225"/>
          <a:ext cx="52863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40" r:id="rId3" imgW="2752680" imgH="438116" progId="Equation.3">
                  <p:embed/>
                </p:oleObj>
              </mc:Choice>
              <mc:Fallback>
                <p:oleObj r:id="rId3" imgW="2752680" imgH="438116" progId="Equation.3">
                  <p:embed/>
                  <p:pic>
                    <p:nvPicPr>
                      <p:cNvPr id="57348" name="Object 2">
                        <a:extLst>
                          <a:ext uri="{FF2B5EF4-FFF2-40B4-BE49-F238E27FC236}">
                            <a16:creationId xmlns:a16="http://schemas.microsoft.com/office/drawing/2014/main" id="{77CB51DD-97C1-4AFA-B723-002BB747472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070225"/>
                        <a:ext cx="52863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3">
            <a:extLst>
              <a:ext uri="{FF2B5EF4-FFF2-40B4-BE49-F238E27FC236}">
                <a16:creationId xmlns:a16="http://schemas.microsoft.com/office/drawing/2014/main" id="{F1123E77-A12B-4C84-A572-D96666268D26}"/>
              </a:ext>
            </a:extLst>
          </p:cNvPr>
          <p:cNvGraphicFramePr>
            <a:graphicFrameLocks/>
          </p:cNvGraphicFramePr>
          <p:nvPr/>
        </p:nvGraphicFramePr>
        <p:xfrm>
          <a:off x="1092200" y="2071688"/>
          <a:ext cx="58372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41" r:id="rId5" imgW="2790908" imgH="361882" progId="Equation.3">
                  <p:embed/>
                </p:oleObj>
              </mc:Choice>
              <mc:Fallback>
                <p:oleObj r:id="rId5" imgW="2790908" imgH="361882" progId="Equation.3">
                  <p:embed/>
                  <p:pic>
                    <p:nvPicPr>
                      <p:cNvPr id="57349" name="Object 3">
                        <a:extLst>
                          <a:ext uri="{FF2B5EF4-FFF2-40B4-BE49-F238E27FC236}">
                            <a16:creationId xmlns:a16="http://schemas.microsoft.com/office/drawing/2014/main" id="{F1123E77-A12B-4C84-A572-D96666268D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071688"/>
                        <a:ext cx="58372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>
            <a:extLst>
              <a:ext uri="{FF2B5EF4-FFF2-40B4-BE49-F238E27FC236}">
                <a16:creationId xmlns:a16="http://schemas.microsoft.com/office/drawing/2014/main" id="{5902DEE0-374C-49FA-B2A7-893ABB7D0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42875"/>
            <a:ext cx="7989888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真空管的线度为 </a:t>
            </a:r>
            <a:r>
              <a:rPr lang="en-US" altLang="zh-CN">
                <a:solidFill>
                  <a:srgbClr val="66FFFF"/>
                </a:solidFill>
                <a:ea typeface="华文中宋" panose="02010600040101010101" pitchFamily="2" charset="-122"/>
              </a:rPr>
              <a:t>10</a:t>
            </a:r>
            <a:r>
              <a:rPr lang="en-US" altLang="zh-CN" baseline="44000">
                <a:solidFill>
                  <a:srgbClr val="66FFFF"/>
                </a:solidFill>
                <a:ea typeface="华文中宋" panose="02010600040101010101" pitchFamily="2" charset="-122"/>
              </a:rPr>
              <a:t>-2 </a:t>
            </a:r>
            <a:r>
              <a:rPr lang="en-US" altLang="zh-CN">
                <a:solidFill>
                  <a:srgbClr val="66FFFF"/>
                </a:solidFill>
                <a:ea typeface="华文中宋" panose="02010600040101010101" pitchFamily="2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，其中真空度为 </a:t>
            </a:r>
            <a:r>
              <a:rPr lang="en-US" altLang="zh-CN">
                <a:solidFill>
                  <a:srgbClr val="66FFFF"/>
                </a:solidFill>
                <a:ea typeface="华文中宋" panose="02010600040101010101" pitchFamily="2" charset="-122"/>
              </a:rPr>
              <a:t>1.33× 10</a:t>
            </a:r>
            <a:r>
              <a:rPr lang="en-US" altLang="zh-CN" baseline="44000">
                <a:solidFill>
                  <a:srgbClr val="66FFFF"/>
                </a:solidFill>
                <a:ea typeface="华文中宋" panose="02010600040101010101" pitchFamily="2" charset="-122"/>
              </a:rPr>
              <a:t>-3 </a:t>
            </a:r>
            <a:r>
              <a:rPr lang="en-US" altLang="zh-CN">
                <a:solidFill>
                  <a:srgbClr val="66FFFF"/>
                </a:solidFill>
                <a:ea typeface="华文中宋" panose="02010600040101010101" pitchFamily="2" charset="-122"/>
              </a:rPr>
              <a:t>Pa </a:t>
            </a:r>
            <a:r>
              <a:rPr lang="zh-CN" altLang="en-US">
                <a:solidFill>
                  <a:srgbClr val="66FF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设空气分子的有效直径为 </a:t>
            </a:r>
            <a:r>
              <a:rPr lang="en-US" altLang="zh-CN">
                <a:solidFill>
                  <a:srgbClr val="66FFFF"/>
                </a:solidFill>
                <a:ea typeface="华文中宋" panose="02010600040101010101" pitchFamily="2" charset="-122"/>
              </a:rPr>
              <a:t>3×10</a:t>
            </a:r>
            <a:r>
              <a:rPr lang="en-US" altLang="zh-CN" baseline="44000">
                <a:solidFill>
                  <a:srgbClr val="66FFFF"/>
                </a:solidFill>
                <a:ea typeface="华文中宋" panose="02010600040101010101" pitchFamily="2" charset="-122"/>
              </a:rPr>
              <a:t>-10 </a:t>
            </a:r>
            <a:r>
              <a:rPr lang="en-US" altLang="zh-CN">
                <a:solidFill>
                  <a:srgbClr val="66FFFF"/>
                </a:solidFill>
                <a:ea typeface="华文中宋" panose="02010600040101010101" pitchFamily="2" charset="-122"/>
              </a:rPr>
              <a:t>m </a:t>
            </a:r>
            <a:r>
              <a:rPr lang="en-US" altLang="zh-CN">
                <a:solidFill>
                  <a:schemeClr val="bg1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B272DCC6-56AC-4821-A4F8-9840BC80C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000125"/>
            <a:ext cx="78581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66FFFF"/>
                </a:solidFill>
                <a:ea typeface="华文中宋" panose="02010600040101010101" pitchFamily="2" charset="-122"/>
              </a:rPr>
              <a:t>27℃</a:t>
            </a:r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时</a:t>
            </a:r>
            <a:r>
              <a:rPr lang="zh-CN" altLang="en-US">
                <a:solidFill>
                  <a:srgbClr val="00FFFF"/>
                </a:solidFill>
                <a:ea typeface="华文中宋" panose="02010600040101010101" pitchFamily="2" charset="-122"/>
              </a:rPr>
              <a:t>空气分子数密度</a:t>
            </a:r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、</a:t>
            </a:r>
            <a:r>
              <a:rPr lang="zh-CN" altLang="en-US">
                <a:solidFill>
                  <a:srgbClr val="00FFFF"/>
                </a:solidFill>
                <a:ea typeface="华文中宋" panose="02010600040101010101" pitchFamily="2" charset="-122"/>
              </a:rPr>
              <a:t>平均自由程</a:t>
            </a:r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、</a:t>
            </a:r>
            <a:r>
              <a:rPr lang="zh-CN" altLang="en-US">
                <a:solidFill>
                  <a:srgbClr val="00FFFF"/>
                </a:solidFill>
                <a:ea typeface="华文中宋" panose="02010600040101010101" pitchFamily="2" charset="-122"/>
              </a:rPr>
              <a:t>平均碰撞次数？</a:t>
            </a:r>
            <a:endParaRPr lang="zh-CN" altLang="en-US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3CF95C06-7845-4FE8-9BC7-AE3DC5719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811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D268D321-46FE-4B1C-A9CB-8EA395CA8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43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068CCAD6-E6AF-4D0E-BA78-BC9CE817C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429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graphicFrame>
        <p:nvGraphicFramePr>
          <p:cNvPr id="57355" name="Object 4">
            <a:extLst>
              <a:ext uri="{FF2B5EF4-FFF2-40B4-BE49-F238E27FC236}">
                <a16:creationId xmlns:a16="http://schemas.microsoft.com/office/drawing/2014/main" id="{7A46FFF1-F9C4-44BF-861E-87011FB065A0}"/>
              </a:ext>
            </a:extLst>
          </p:cNvPr>
          <p:cNvGraphicFramePr>
            <a:graphicFrameLocks/>
          </p:cNvGraphicFramePr>
          <p:nvPr/>
        </p:nvGraphicFramePr>
        <p:xfrm>
          <a:off x="1000125" y="3095625"/>
          <a:ext cx="17859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42" r:id="rId7" imgW="1704943" imgH="847759" progId="Equation.3">
                  <p:embed/>
                </p:oleObj>
              </mc:Choice>
              <mc:Fallback>
                <p:oleObj r:id="rId7" imgW="1704943" imgH="847759" progId="Equation.3">
                  <p:embed/>
                  <p:pic>
                    <p:nvPicPr>
                      <p:cNvPr id="57355" name="Object 4">
                        <a:extLst>
                          <a:ext uri="{FF2B5EF4-FFF2-40B4-BE49-F238E27FC236}">
                            <a16:creationId xmlns:a16="http://schemas.microsoft.com/office/drawing/2014/main" id="{7A46FFF1-F9C4-44BF-861E-87011FB065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095625"/>
                        <a:ext cx="178593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Text Box 12">
            <a:extLst>
              <a:ext uri="{FF2B5EF4-FFF2-40B4-BE49-F238E27FC236}">
                <a16:creationId xmlns:a16="http://schemas.microsoft.com/office/drawing/2014/main" id="{EE0653AD-F71F-4E43-A33C-6480E4194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1581150"/>
            <a:ext cx="376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由气体的状态方程</a:t>
            </a:r>
          </a:p>
        </p:txBody>
      </p:sp>
      <p:graphicFrame>
        <p:nvGraphicFramePr>
          <p:cNvPr id="57357" name="Object 5">
            <a:extLst>
              <a:ext uri="{FF2B5EF4-FFF2-40B4-BE49-F238E27FC236}">
                <a16:creationId xmlns:a16="http://schemas.microsoft.com/office/drawing/2014/main" id="{2BBE3E26-C10C-4119-996B-EA530A800966}"/>
              </a:ext>
            </a:extLst>
          </p:cNvPr>
          <p:cNvGraphicFramePr>
            <a:graphicFrameLocks/>
          </p:cNvGraphicFramePr>
          <p:nvPr/>
        </p:nvGraphicFramePr>
        <p:xfrm>
          <a:off x="3000375" y="5035550"/>
          <a:ext cx="15001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43" r:id="rId9" imgW="1438269" imgH="333409" progId="Equation.3">
                  <p:embed/>
                </p:oleObj>
              </mc:Choice>
              <mc:Fallback>
                <p:oleObj r:id="rId9" imgW="1438269" imgH="333409" progId="Equation.3">
                  <p:embed/>
                  <p:pic>
                    <p:nvPicPr>
                      <p:cNvPr id="57357" name="Object 5">
                        <a:extLst>
                          <a:ext uri="{FF2B5EF4-FFF2-40B4-BE49-F238E27FC236}">
                            <a16:creationId xmlns:a16="http://schemas.microsoft.com/office/drawing/2014/main" id="{2BBE3E26-C10C-4119-996B-EA530A8009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035550"/>
                        <a:ext cx="15001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6">
            <a:extLst>
              <a:ext uri="{FF2B5EF4-FFF2-40B4-BE49-F238E27FC236}">
                <a16:creationId xmlns:a16="http://schemas.microsoft.com/office/drawing/2014/main" id="{6556332C-1192-449A-8D19-8E6367F44554}"/>
              </a:ext>
            </a:extLst>
          </p:cNvPr>
          <p:cNvGraphicFramePr>
            <a:graphicFrameLocks/>
          </p:cNvGraphicFramePr>
          <p:nvPr/>
        </p:nvGraphicFramePr>
        <p:xfrm>
          <a:off x="5124450" y="5643563"/>
          <a:ext cx="27336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44" r:id="rId11" imgW="2981433" imgH="771525" progId="Equation.3">
                  <p:embed/>
                </p:oleObj>
              </mc:Choice>
              <mc:Fallback>
                <p:oleObj r:id="rId11" imgW="2981433" imgH="771525" progId="Equation.3">
                  <p:embed/>
                  <p:pic>
                    <p:nvPicPr>
                      <p:cNvPr id="57359" name="Object 6">
                        <a:extLst>
                          <a:ext uri="{FF2B5EF4-FFF2-40B4-BE49-F238E27FC236}">
                            <a16:creationId xmlns:a16="http://schemas.microsoft.com/office/drawing/2014/main" id="{6556332C-1192-449A-8D19-8E6367F4455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5643563"/>
                        <a:ext cx="27336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7">
            <a:extLst>
              <a:ext uri="{FF2B5EF4-FFF2-40B4-BE49-F238E27FC236}">
                <a16:creationId xmlns:a16="http://schemas.microsoft.com/office/drawing/2014/main" id="{394B04B2-D796-4444-93A9-F6AF2390F99D}"/>
              </a:ext>
            </a:extLst>
          </p:cNvPr>
          <p:cNvGraphicFramePr>
            <a:graphicFrameLocks/>
          </p:cNvGraphicFramePr>
          <p:nvPr/>
        </p:nvGraphicFramePr>
        <p:xfrm>
          <a:off x="1143000" y="5643563"/>
          <a:ext cx="28114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45" r:id="rId13" imgW="3067063" imgH="895214" progId="Equation.3">
                  <p:embed/>
                </p:oleObj>
              </mc:Choice>
              <mc:Fallback>
                <p:oleObj r:id="rId13" imgW="3067063" imgH="895214" progId="Equation.3">
                  <p:embed/>
                  <p:pic>
                    <p:nvPicPr>
                      <p:cNvPr id="57360" name="Object 7">
                        <a:extLst>
                          <a:ext uri="{FF2B5EF4-FFF2-40B4-BE49-F238E27FC236}">
                            <a16:creationId xmlns:a16="http://schemas.microsoft.com/office/drawing/2014/main" id="{394B04B2-D796-4444-93A9-F6AF2390F9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43563"/>
                        <a:ext cx="28114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灯片编号占位符 1">
            <a:extLst>
              <a:ext uri="{FF2B5EF4-FFF2-40B4-BE49-F238E27FC236}">
                <a16:creationId xmlns:a16="http://schemas.microsoft.com/office/drawing/2014/main" id="{D6A3A169-AE93-46C0-B6D2-C6D3CA10F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BB9DEC-FEE1-4A74-8795-C35329AAA591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  <p:bldP spid="57352" grpId="0"/>
      <p:bldP spid="57353" grpId="0"/>
      <p:bldP spid="57354" grpId="0"/>
      <p:bldP spid="573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7" name="Rectangle 27">
            <a:extLst>
              <a:ext uri="{FF2B5EF4-FFF2-40B4-BE49-F238E27FC236}">
                <a16:creationId xmlns:a16="http://schemas.microsoft.com/office/drawing/2014/main" id="{F53F902D-0F4D-449C-9F95-85D1D5AA8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1228725"/>
            <a:ext cx="3048000" cy="1219200"/>
          </a:xfrm>
          <a:prstGeom prst="rect">
            <a:avLst/>
          </a:prstGeom>
          <a:gradFill rotWithShape="1">
            <a:gsLst>
              <a:gs pos="0">
                <a:srgbClr val="762525"/>
              </a:gs>
              <a:gs pos="50000">
                <a:srgbClr val="FF5050"/>
              </a:gs>
              <a:gs pos="100000">
                <a:srgbClr val="76252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4F84A8F3-38B0-44AE-AFED-E2A7EB9F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85750"/>
            <a:ext cx="8858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3200">
                <a:solidFill>
                  <a:srgbClr val="00FF00"/>
                </a:solidFill>
                <a:cs typeface="Times New Roman" panose="02020603050405020304" pitchFamily="18" charset="0"/>
              </a:rPr>
              <a:t>12.11  </a:t>
            </a:r>
            <a:r>
              <a:rPr lang="zh-CN" altLang="en-US" sz="3200">
                <a:solidFill>
                  <a:srgbClr val="00FF00"/>
                </a:solidFill>
                <a:ea typeface="黑体" panose="02010609060101010101" pitchFamily="49" charset="-122"/>
              </a:rPr>
              <a:t>热力学第二定律的统计意义和熵的概念</a:t>
            </a:r>
            <a:endParaRPr lang="zh-CN" altLang="en-US" sz="3200">
              <a:solidFill>
                <a:srgbClr val="00FF00"/>
              </a:solidFill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A369E40A-E5B2-476F-8D62-42931E831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981075"/>
            <a:ext cx="5451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热力学第二定律的统计意义</a:t>
            </a:r>
            <a:r>
              <a:rPr lang="zh-CN" altLang="en-US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9293A829-2B70-4E53-80BB-82EBF397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1676400"/>
            <a:ext cx="485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气体分子位置的分布规律</a:t>
            </a:r>
          </a:p>
        </p:txBody>
      </p:sp>
      <p:sp>
        <p:nvSpPr>
          <p:cNvPr id="35869" name="Rectangle 29">
            <a:extLst>
              <a:ext uri="{FF2B5EF4-FFF2-40B4-BE49-F238E27FC236}">
                <a16:creationId xmlns:a16="http://schemas.microsoft.com/office/drawing/2014/main" id="{A1D1A898-2F7D-4388-A0F1-D3CEA31A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1333500"/>
            <a:ext cx="2879725" cy="1009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0" name="Rectangle 30" descr="20%">
            <a:extLst>
              <a:ext uri="{FF2B5EF4-FFF2-40B4-BE49-F238E27FC236}">
                <a16:creationId xmlns:a16="http://schemas.microsoft.com/office/drawing/2014/main" id="{E0BE9062-4992-4F21-824B-C4A3A21E386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81700" y="1138238"/>
            <a:ext cx="1014413" cy="13858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1" name="Rectangle 31">
            <a:extLst>
              <a:ext uri="{FF2B5EF4-FFF2-40B4-BE49-F238E27FC236}">
                <a16:creationId xmlns:a16="http://schemas.microsoft.com/office/drawing/2014/main" id="{0B7D9F54-91D0-4851-97A0-10A5B2AB6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88" y="1273175"/>
            <a:ext cx="77787" cy="11477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B8249728-8441-4626-BB78-779821E91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2500313"/>
            <a:ext cx="197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气体的自由膨胀</a:t>
            </a:r>
          </a:p>
        </p:txBody>
      </p:sp>
      <p:sp>
        <p:nvSpPr>
          <p:cNvPr id="35876" name="Rectangle 36" descr="5%">
            <a:extLst>
              <a:ext uri="{FF2B5EF4-FFF2-40B4-BE49-F238E27FC236}">
                <a16:creationId xmlns:a16="http://schemas.microsoft.com/office/drawing/2014/main" id="{DE4D206E-6E97-43A5-92B8-59FD0A011A7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10362" y="396876"/>
            <a:ext cx="1025525" cy="2882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12" name="Text Box 72">
            <a:extLst>
              <a:ext uri="{FF2B5EF4-FFF2-40B4-BE49-F238E27FC236}">
                <a16:creationId xmlns:a16="http://schemas.microsoft.com/office/drawing/2014/main" id="{BEF023D7-AF99-4112-9ED1-E8859C0B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400300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个分子的分配方式</a:t>
            </a:r>
          </a:p>
        </p:txBody>
      </p:sp>
      <p:sp>
        <p:nvSpPr>
          <p:cNvPr id="35913" name="Rectangle 73">
            <a:extLst>
              <a:ext uri="{FF2B5EF4-FFF2-40B4-BE49-F238E27FC236}">
                <a16:creationId xmlns:a16="http://schemas.microsoft.com/office/drawing/2014/main" id="{1EA02824-DA60-47C6-87C8-0A3FA17E9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339850"/>
            <a:ext cx="2879725" cy="1009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14" name="Rectangle 74">
            <a:extLst>
              <a:ext uri="{FF2B5EF4-FFF2-40B4-BE49-F238E27FC236}">
                <a16:creationId xmlns:a16="http://schemas.microsoft.com/office/drawing/2014/main" id="{747FF449-9B40-4C22-89E4-9ED904F9D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1225550"/>
            <a:ext cx="77787" cy="11477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95">
            <a:extLst>
              <a:ext uri="{FF2B5EF4-FFF2-40B4-BE49-F238E27FC236}">
                <a16:creationId xmlns:a16="http://schemas.microsoft.com/office/drawing/2014/main" id="{34562954-D909-48EE-8B4A-DB53E2A45C4E}"/>
              </a:ext>
            </a:extLst>
          </p:cNvPr>
          <p:cNvGrpSpPr>
            <a:grpSpLocks/>
          </p:cNvGrpSpPr>
          <p:nvPr/>
        </p:nvGrpSpPr>
        <p:grpSpPr bwMode="auto">
          <a:xfrm>
            <a:off x="5976938" y="1514475"/>
            <a:ext cx="488950" cy="457200"/>
            <a:chOff x="3744" y="2064"/>
            <a:chExt cx="308" cy="288"/>
          </a:xfrm>
        </p:grpSpPr>
        <p:graphicFrame>
          <p:nvGraphicFramePr>
            <p:cNvPr id="13360" name="Object 4">
              <a:extLst>
                <a:ext uri="{FF2B5EF4-FFF2-40B4-BE49-F238E27FC236}">
                  <a16:creationId xmlns:a16="http://schemas.microsoft.com/office/drawing/2014/main" id="{9CC62D7A-AF62-4042-9435-86CEB655B3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16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295" name="Equation" r:id="rId5" imgW="114102" imgH="114102" progId="Equation.3">
                    <p:embed/>
                  </p:oleObj>
                </mc:Choice>
                <mc:Fallback>
                  <p:oleObj name="Equation" r:id="rId5" imgW="114102" imgH="114102" progId="Equation.3">
                    <p:embed/>
                    <p:pic>
                      <p:nvPicPr>
                        <p:cNvPr id="13360" name="Object 4">
                          <a:extLst>
                            <a:ext uri="{FF2B5EF4-FFF2-40B4-BE49-F238E27FC236}">
                              <a16:creationId xmlns:a16="http://schemas.microsoft.com/office/drawing/2014/main" id="{9CC62D7A-AF62-4042-9435-86CEB655B3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6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1" name="Text Box 97">
              <a:extLst>
                <a:ext uri="{FF2B5EF4-FFF2-40B4-BE49-F238E27FC236}">
                  <a16:creationId xmlns:a16="http://schemas.microsoft.com/office/drawing/2014/main" id="{2EA83BE5-12CD-4D7F-99BD-92C9A186D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</p:grpSp>
      <p:grpSp>
        <p:nvGrpSpPr>
          <p:cNvPr id="3" name="Group 98">
            <a:extLst>
              <a:ext uri="{FF2B5EF4-FFF2-40B4-BE49-F238E27FC236}">
                <a16:creationId xmlns:a16="http://schemas.microsoft.com/office/drawing/2014/main" id="{C20A802F-8429-4A5C-9406-AD61F505D419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1458913"/>
            <a:ext cx="506412" cy="457200"/>
            <a:chOff x="4128" y="2064"/>
            <a:chExt cx="319" cy="288"/>
          </a:xfrm>
        </p:grpSpPr>
        <p:graphicFrame>
          <p:nvGraphicFramePr>
            <p:cNvPr id="13358" name="Object 3">
              <a:extLst>
                <a:ext uri="{FF2B5EF4-FFF2-40B4-BE49-F238E27FC236}">
                  <a16:creationId xmlns:a16="http://schemas.microsoft.com/office/drawing/2014/main" id="{7FBEA4BB-1902-4FAE-9D8E-2AD9358D30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16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296" name="Equation" r:id="rId7" imgW="114102" imgH="114102" progId="Equation.3">
                    <p:embed/>
                  </p:oleObj>
                </mc:Choice>
                <mc:Fallback>
                  <p:oleObj name="Equation" r:id="rId7" imgW="114102" imgH="114102" progId="Equation.3">
                    <p:embed/>
                    <p:pic>
                      <p:nvPicPr>
                        <p:cNvPr id="13358" name="Object 3">
                          <a:extLst>
                            <a:ext uri="{FF2B5EF4-FFF2-40B4-BE49-F238E27FC236}">
                              <a16:creationId xmlns:a16="http://schemas.microsoft.com/office/drawing/2014/main" id="{7FBEA4BB-1902-4FAE-9D8E-2AD9358D30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16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9" name="Text Box 100">
              <a:extLst>
                <a:ext uri="{FF2B5EF4-FFF2-40B4-BE49-F238E27FC236}">
                  <a16:creationId xmlns:a16="http://schemas.microsoft.com/office/drawing/2014/main" id="{63A01BE6-BE8E-4C36-A369-52C5C48B9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6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</p:grpSp>
      <p:grpSp>
        <p:nvGrpSpPr>
          <p:cNvPr id="4" name="Group 101">
            <a:extLst>
              <a:ext uri="{FF2B5EF4-FFF2-40B4-BE49-F238E27FC236}">
                <a16:creationId xmlns:a16="http://schemas.microsoft.com/office/drawing/2014/main" id="{10D75600-8B36-4522-8C04-0455BF48E35E}"/>
              </a:ext>
            </a:extLst>
          </p:cNvPr>
          <p:cNvGrpSpPr>
            <a:grpSpLocks/>
          </p:cNvGrpSpPr>
          <p:nvPr/>
        </p:nvGrpSpPr>
        <p:grpSpPr bwMode="auto">
          <a:xfrm>
            <a:off x="6281738" y="1819275"/>
            <a:ext cx="471487" cy="457200"/>
            <a:chOff x="3936" y="2256"/>
            <a:chExt cx="297" cy="288"/>
          </a:xfrm>
        </p:grpSpPr>
        <p:graphicFrame>
          <p:nvGraphicFramePr>
            <p:cNvPr id="13356" name="Object 2">
              <a:extLst>
                <a:ext uri="{FF2B5EF4-FFF2-40B4-BE49-F238E27FC236}">
                  <a16:creationId xmlns:a16="http://schemas.microsoft.com/office/drawing/2014/main" id="{7B396E36-34A8-41B6-A8B5-3A07EDD3B4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35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297" name="Equation" r:id="rId8" imgW="114102" imgH="114102" progId="Equation.3">
                    <p:embed/>
                  </p:oleObj>
                </mc:Choice>
                <mc:Fallback>
                  <p:oleObj name="Equation" r:id="rId8" imgW="114102" imgH="114102" progId="Equation.3">
                    <p:embed/>
                    <p:pic>
                      <p:nvPicPr>
                        <p:cNvPr id="13356" name="Object 2">
                          <a:extLst>
                            <a:ext uri="{FF2B5EF4-FFF2-40B4-BE49-F238E27FC236}">
                              <a16:creationId xmlns:a16="http://schemas.microsoft.com/office/drawing/2014/main" id="{7B396E36-34A8-41B6-A8B5-3A07EDD3B4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352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Text Box 103">
              <a:extLst>
                <a:ext uri="{FF2B5EF4-FFF2-40B4-BE49-F238E27FC236}">
                  <a16:creationId xmlns:a16="http://schemas.microsoft.com/office/drawing/2014/main" id="{EC818A23-676E-4594-A352-F4598E8D5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25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</p:grpSp>
      <p:sp>
        <p:nvSpPr>
          <p:cNvPr id="35972" name="Rectangle 132">
            <a:extLst>
              <a:ext uri="{FF2B5EF4-FFF2-40B4-BE49-F238E27FC236}">
                <a16:creationId xmlns:a16="http://schemas.microsoft.com/office/drawing/2014/main" id="{1C77D048-9CA5-4E91-89C3-C0A96823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2995613"/>
            <a:ext cx="1066800" cy="68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左半边</a:t>
            </a:r>
            <a:endParaRPr lang="zh-CN" altLang="en-US" sz="2000" i="1">
              <a:solidFill>
                <a:schemeClr val="bg1"/>
              </a:solidFill>
            </a:endParaRPr>
          </a:p>
        </p:txBody>
      </p:sp>
      <p:sp>
        <p:nvSpPr>
          <p:cNvPr id="35973" name="Rectangle 133">
            <a:extLst>
              <a:ext uri="{FF2B5EF4-FFF2-40B4-BE49-F238E27FC236}">
                <a16:creationId xmlns:a16="http://schemas.microsoft.com/office/drawing/2014/main" id="{971F6067-9808-4851-BFE0-449D2054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3681413"/>
            <a:ext cx="1066800" cy="68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右半边</a:t>
            </a:r>
            <a:endParaRPr lang="zh-CN" altLang="en-US" sz="2000" i="1">
              <a:solidFill>
                <a:schemeClr val="bg1"/>
              </a:solidFill>
            </a:endParaRPr>
          </a:p>
        </p:txBody>
      </p:sp>
      <p:sp>
        <p:nvSpPr>
          <p:cNvPr id="35974" name="Rectangle 134">
            <a:extLst>
              <a:ext uri="{FF2B5EF4-FFF2-40B4-BE49-F238E27FC236}">
                <a16:creationId xmlns:a16="http://schemas.microsoft.com/office/drawing/2014/main" id="{F323B7FE-A6E2-4031-9D8A-1908DD1F0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2995613"/>
            <a:ext cx="838200" cy="685800"/>
          </a:xfrm>
          <a:prstGeom prst="rect">
            <a:avLst/>
          </a:prstGeom>
          <a:solidFill>
            <a:srgbClr val="66CCFF">
              <a:alpha val="76862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35975" name="Rectangle 135">
            <a:extLst>
              <a:ext uri="{FF2B5EF4-FFF2-40B4-BE49-F238E27FC236}">
                <a16:creationId xmlns:a16="http://schemas.microsoft.com/office/drawing/2014/main" id="{FC931F2D-59CC-4744-B19E-2A20A3A3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3681413"/>
            <a:ext cx="838200" cy="685800"/>
          </a:xfrm>
          <a:prstGeom prst="rect">
            <a:avLst/>
          </a:prstGeom>
          <a:solidFill>
            <a:srgbClr val="66CCFF">
              <a:alpha val="76862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5" name="Group 136">
            <a:extLst>
              <a:ext uri="{FF2B5EF4-FFF2-40B4-BE49-F238E27FC236}">
                <a16:creationId xmlns:a16="http://schemas.microsoft.com/office/drawing/2014/main" id="{35FC768E-3E4C-4859-B9D6-237505FA2079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2995613"/>
            <a:ext cx="2514600" cy="685800"/>
            <a:chOff x="1584" y="2928"/>
            <a:chExt cx="1584" cy="432"/>
          </a:xfrm>
        </p:grpSpPr>
        <p:sp>
          <p:nvSpPr>
            <p:cNvPr id="13353" name="Rectangle 137">
              <a:extLst>
                <a:ext uri="{FF2B5EF4-FFF2-40B4-BE49-F238E27FC236}">
                  <a16:creationId xmlns:a16="http://schemas.microsoft.com/office/drawing/2014/main" id="{699FA26F-488B-4F3D-8BCB-CA584E3F0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928"/>
              <a:ext cx="528" cy="432"/>
            </a:xfrm>
            <a:prstGeom prst="rect">
              <a:avLst/>
            </a:prstGeom>
            <a:solidFill>
              <a:srgbClr val="CC99FF">
                <a:alpha val="3294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ab</a:t>
              </a:r>
            </a:p>
          </p:txBody>
        </p:sp>
        <p:sp>
          <p:nvSpPr>
            <p:cNvPr id="13354" name="Rectangle 138">
              <a:extLst>
                <a:ext uri="{FF2B5EF4-FFF2-40B4-BE49-F238E27FC236}">
                  <a16:creationId xmlns:a16="http://schemas.microsoft.com/office/drawing/2014/main" id="{91DDB556-6887-4F9A-BE46-F80C7D01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528" cy="432"/>
            </a:xfrm>
            <a:prstGeom prst="rect">
              <a:avLst/>
            </a:prstGeom>
            <a:solidFill>
              <a:srgbClr val="CC99FF">
                <a:alpha val="3294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bc</a:t>
              </a:r>
            </a:p>
          </p:txBody>
        </p:sp>
        <p:sp>
          <p:nvSpPr>
            <p:cNvPr id="13355" name="Rectangle 139">
              <a:extLst>
                <a:ext uri="{FF2B5EF4-FFF2-40B4-BE49-F238E27FC236}">
                  <a16:creationId xmlns:a16="http://schemas.microsoft.com/office/drawing/2014/main" id="{37350697-A81B-43A7-8730-A97C5C4F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528" cy="432"/>
            </a:xfrm>
            <a:prstGeom prst="rect">
              <a:avLst/>
            </a:prstGeom>
            <a:solidFill>
              <a:srgbClr val="CC99FF">
                <a:alpha val="3294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ac</a:t>
              </a:r>
            </a:p>
          </p:txBody>
        </p:sp>
      </p:grpSp>
      <p:grpSp>
        <p:nvGrpSpPr>
          <p:cNvPr id="6" name="Group 140">
            <a:extLst>
              <a:ext uri="{FF2B5EF4-FFF2-40B4-BE49-F238E27FC236}">
                <a16:creationId xmlns:a16="http://schemas.microsoft.com/office/drawing/2014/main" id="{6AEBDF94-AB84-4742-BBEA-0668B54B6059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3681413"/>
            <a:ext cx="2514600" cy="685800"/>
            <a:chOff x="1584" y="3360"/>
            <a:chExt cx="1584" cy="432"/>
          </a:xfrm>
        </p:grpSpPr>
        <p:sp>
          <p:nvSpPr>
            <p:cNvPr id="13350" name="Rectangle 141">
              <a:extLst>
                <a:ext uri="{FF2B5EF4-FFF2-40B4-BE49-F238E27FC236}">
                  <a16:creationId xmlns:a16="http://schemas.microsoft.com/office/drawing/2014/main" id="{32624E8F-06C5-44B2-B466-574CE528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60"/>
              <a:ext cx="528" cy="432"/>
            </a:xfrm>
            <a:prstGeom prst="rect">
              <a:avLst/>
            </a:prstGeom>
            <a:solidFill>
              <a:srgbClr val="CC99FF">
                <a:alpha val="3294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3351" name="Rectangle 142">
              <a:extLst>
                <a:ext uri="{FF2B5EF4-FFF2-40B4-BE49-F238E27FC236}">
                  <a16:creationId xmlns:a16="http://schemas.microsoft.com/office/drawing/2014/main" id="{DD8F38C4-DEA4-4567-8DA0-CA50464B0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360"/>
              <a:ext cx="528" cy="432"/>
            </a:xfrm>
            <a:prstGeom prst="rect">
              <a:avLst/>
            </a:prstGeom>
            <a:solidFill>
              <a:srgbClr val="CC99FF">
                <a:alpha val="3294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52" name="Rectangle 143">
              <a:extLst>
                <a:ext uri="{FF2B5EF4-FFF2-40B4-BE49-F238E27FC236}">
                  <a16:creationId xmlns:a16="http://schemas.microsoft.com/office/drawing/2014/main" id="{10CFEA0C-3CE3-4BC8-8552-E9C7F35A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360"/>
              <a:ext cx="528" cy="432"/>
            </a:xfrm>
            <a:prstGeom prst="rect">
              <a:avLst/>
            </a:prstGeom>
            <a:solidFill>
              <a:srgbClr val="CC99FF">
                <a:alpha val="3294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" name="Group 144">
            <a:extLst>
              <a:ext uri="{FF2B5EF4-FFF2-40B4-BE49-F238E27FC236}">
                <a16:creationId xmlns:a16="http://schemas.microsoft.com/office/drawing/2014/main" id="{3B62C13C-7B22-4815-852E-3E0B5E9270FD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2995613"/>
            <a:ext cx="2514600" cy="685800"/>
            <a:chOff x="3168" y="2928"/>
            <a:chExt cx="1584" cy="432"/>
          </a:xfrm>
        </p:grpSpPr>
        <p:sp>
          <p:nvSpPr>
            <p:cNvPr id="13347" name="Rectangle 145">
              <a:extLst>
                <a:ext uri="{FF2B5EF4-FFF2-40B4-BE49-F238E27FC236}">
                  <a16:creationId xmlns:a16="http://schemas.microsoft.com/office/drawing/2014/main" id="{FF8849AB-7982-494B-B0A1-9243DD89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28"/>
              <a:ext cx="528" cy="432"/>
            </a:xfrm>
            <a:prstGeom prst="rect">
              <a:avLst/>
            </a:prstGeom>
            <a:solidFill>
              <a:srgbClr val="00CC99">
                <a:alpha val="4392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48" name="Rectangle 146">
              <a:extLst>
                <a:ext uri="{FF2B5EF4-FFF2-40B4-BE49-F238E27FC236}">
                  <a16:creationId xmlns:a16="http://schemas.microsoft.com/office/drawing/2014/main" id="{B3573CCA-649B-47B5-A943-3D3D5A20D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928"/>
              <a:ext cx="528" cy="432"/>
            </a:xfrm>
            <a:prstGeom prst="rect">
              <a:avLst/>
            </a:prstGeom>
            <a:solidFill>
              <a:srgbClr val="00CC99">
                <a:alpha val="4392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3349" name="Rectangle 147">
              <a:extLst>
                <a:ext uri="{FF2B5EF4-FFF2-40B4-BE49-F238E27FC236}">
                  <a16:creationId xmlns:a16="http://schemas.microsoft.com/office/drawing/2014/main" id="{E3FEE491-EBA1-4A73-9CC6-18A433E4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28"/>
              <a:ext cx="528" cy="432"/>
            </a:xfrm>
            <a:prstGeom prst="rect">
              <a:avLst/>
            </a:prstGeom>
            <a:solidFill>
              <a:srgbClr val="00CC99">
                <a:alpha val="4392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8" name="Group 148">
            <a:extLst>
              <a:ext uri="{FF2B5EF4-FFF2-40B4-BE49-F238E27FC236}">
                <a16:creationId xmlns:a16="http://schemas.microsoft.com/office/drawing/2014/main" id="{95893D08-1A1E-47DC-8476-E56C49254B22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3681413"/>
            <a:ext cx="2514600" cy="685800"/>
            <a:chOff x="3168" y="3360"/>
            <a:chExt cx="1584" cy="432"/>
          </a:xfrm>
        </p:grpSpPr>
        <p:sp>
          <p:nvSpPr>
            <p:cNvPr id="13344" name="Rectangle 149">
              <a:extLst>
                <a:ext uri="{FF2B5EF4-FFF2-40B4-BE49-F238E27FC236}">
                  <a16:creationId xmlns:a16="http://schemas.microsoft.com/office/drawing/2014/main" id="{6C2A464F-92C4-460A-A0F2-5BA74EAC3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360"/>
              <a:ext cx="528" cy="432"/>
            </a:xfrm>
            <a:prstGeom prst="rect">
              <a:avLst/>
            </a:prstGeom>
            <a:solidFill>
              <a:srgbClr val="00CC99">
                <a:alpha val="4392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bc</a:t>
              </a:r>
            </a:p>
          </p:txBody>
        </p:sp>
        <p:sp>
          <p:nvSpPr>
            <p:cNvPr id="13345" name="Rectangle 150">
              <a:extLst>
                <a:ext uri="{FF2B5EF4-FFF2-40B4-BE49-F238E27FC236}">
                  <a16:creationId xmlns:a16="http://schemas.microsoft.com/office/drawing/2014/main" id="{E2E0992B-A0FA-48D1-A3FB-8DF65E744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60"/>
              <a:ext cx="528" cy="432"/>
            </a:xfrm>
            <a:prstGeom prst="rect">
              <a:avLst/>
            </a:prstGeom>
            <a:solidFill>
              <a:srgbClr val="00CC99">
                <a:alpha val="4392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ac</a:t>
              </a:r>
            </a:p>
          </p:txBody>
        </p:sp>
        <p:sp>
          <p:nvSpPr>
            <p:cNvPr id="13346" name="Rectangle 151">
              <a:extLst>
                <a:ext uri="{FF2B5EF4-FFF2-40B4-BE49-F238E27FC236}">
                  <a16:creationId xmlns:a16="http://schemas.microsoft.com/office/drawing/2014/main" id="{CF177E8B-791A-4D67-A747-DC4503783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360"/>
              <a:ext cx="528" cy="432"/>
            </a:xfrm>
            <a:prstGeom prst="rect">
              <a:avLst/>
            </a:prstGeom>
            <a:solidFill>
              <a:srgbClr val="00CC99">
                <a:alpha val="4392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ab</a:t>
              </a:r>
            </a:p>
          </p:txBody>
        </p:sp>
      </p:grpSp>
      <p:sp>
        <p:nvSpPr>
          <p:cNvPr id="35992" name="Rectangle 152">
            <a:extLst>
              <a:ext uri="{FF2B5EF4-FFF2-40B4-BE49-F238E27FC236}">
                <a16:creationId xmlns:a16="http://schemas.microsoft.com/office/drawing/2014/main" id="{582E53AC-476C-4C0A-B647-7E2D9CE11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2995613"/>
            <a:ext cx="838200" cy="685800"/>
          </a:xfrm>
          <a:prstGeom prst="rect">
            <a:avLst/>
          </a:prstGeom>
          <a:solidFill>
            <a:srgbClr val="FFCCFF">
              <a:alpha val="7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993" name="Rectangle 153">
            <a:extLst>
              <a:ext uri="{FF2B5EF4-FFF2-40B4-BE49-F238E27FC236}">
                <a16:creationId xmlns:a16="http://schemas.microsoft.com/office/drawing/2014/main" id="{9FA7A9B3-3ACD-4DE3-A0CA-A4E4F33D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3681413"/>
            <a:ext cx="838200" cy="685800"/>
          </a:xfrm>
          <a:prstGeom prst="rect">
            <a:avLst/>
          </a:prstGeom>
          <a:solidFill>
            <a:srgbClr val="FFCCFF">
              <a:alpha val="7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35994" name="Rectangle 154">
            <a:extLst>
              <a:ext uri="{FF2B5EF4-FFF2-40B4-BE49-F238E27FC236}">
                <a16:creationId xmlns:a16="http://schemas.microsoft.com/office/drawing/2014/main" id="{074EDB82-078D-4279-A031-52BDED59E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4429125"/>
            <a:ext cx="6594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微观态数</a:t>
            </a:r>
            <a:r>
              <a:rPr lang="en-US" altLang="zh-CN" sz="2800">
                <a:solidFill>
                  <a:srgbClr val="FFFF00"/>
                </a:solidFill>
              </a:rPr>
              <a:t>2</a:t>
            </a:r>
            <a:r>
              <a:rPr lang="en-US" altLang="zh-CN" sz="2800" baseline="30000">
                <a:solidFill>
                  <a:srgbClr val="FFFF00"/>
                </a:solidFill>
              </a:rPr>
              <a:t>3</a:t>
            </a:r>
            <a:r>
              <a:rPr lang="en-US" altLang="zh-CN" sz="2800">
                <a:solidFill>
                  <a:schemeClr val="bg1"/>
                </a:solidFill>
              </a:rPr>
              <a:t>, 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宏观态数</a:t>
            </a:r>
            <a:r>
              <a:rPr lang="en-US" altLang="zh-CN" sz="2800">
                <a:solidFill>
                  <a:srgbClr val="FFFF00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每一种</a:t>
            </a:r>
            <a:r>
              <a:rPr lang="zh-CN" altLang="en-US" sz="2000">
                <a:solidFill>
                  <a:srgbClr val="FFCC00"/>
                </a:solidFill>
                <a:ea typeface="楷体_GB2312" pitchFamily="49" charset="-122"/>
              </a:rPr>
              <a:t>微观态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概率</a:t>
            </a:r>
            <a:r>
              <a:rPr lang="en-US" altLang="zh-CN" sz="2800">
                <a:solidFill>
                  <a:srgbClr val="FFFF00"/>
                </a:solidFill>
              </a:rPr>
              <a:t>1/2</a:t>
            </a:r>
            <a:r>
              <a:rPr lang="en-US" altLang="zh-CN" sz="2800" baseline="30000">
                <a:solidFill>
                  <a:srgbClr val="FFFF00"/>
                </a:solidFill>
              </a:rPr>
              <a:t>3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5995" name="Text Box 155">
            <a:extLst>
              <a:ext uri="{FF2B5EF4-FFF2-40B4-BE49-F238E27FC236}">
                <a16:creationId xmlns:a16="http://schemas.microsoft.com/office/drawing/2014/main" id="{01B060C3-D2DC-46E9-B5DB-CB7DE72C8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38725"/>
            <a:ext cx="810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微观态</a:t>
            </a:r>
            <a:r>
              <a:rPr lang="en-US" altLang="zh-CN">
                <a:solidFill>
                  <a:srgbClr val="FFFF00"/>
                </a:solidFill>
              </a:rPr>
              <a:t>:  </a:t>
            </a:r>
            <a:r>
              <a:rPr lang="zh-CN" altLang="en-US">
                <a:solidFill>
                  <a:schemeClr val="bg1"/>
                </a:solidFill>
              </a:rPr>
              <a:t>在微观上能够加以区别的每一种</a:t>
            </a:r>
            <a:r>
              <a:rPr lang="zh-CN" altLang="en-US">
                <a:solidFill>
                  <a:srgbClr val="FFFF00"/>
                </a:solidFill>
              </a:rPr>
              <a:t>分配方式   </a:t>
            </a:r>
          </a:p>
        </p:txBody>
      </p:sp>
      <p:sp>
        <p:nvSpPr>
          <p:cNvPr id="35996" name="Text Box 156">
            <a:extLst>
              <a:ext uri="{FF2B5EF4-FFF2-40B4-BE49-F238E27FC236}">
                <a16:creationId xmlns:a16="http://schemas.microsoft.com/office/drawing/2014/main" id="{29D897D4-7DA0-47E3-B7A0-58FBE24C5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543550"/>
            <a:ext cx="777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宏观态</a:t>
            </a:r>
            <a:r>
              <a:rPr lang="en-US" altLang="zh-CN">
                <a:solidFill>
                  <a:srgbClr val="FFFF00"/>
                </a:solidFill>
              </a:rPr>
              <a:t>:  </a:t>
            </a:r>
            <a:r>
              <a:rPr lang="zh-CN" altLang="en-US">
                <a:solidFill>
                  <a:schemeClr val="bg1"/>
                </a:solidFill>
              </a:rPr>
              <a:t>宏观上能够加以区分的每一种</a:t>
            </a:r>
            <a:r>
              <a:rPr lang="zh-CN" altLang="en-US">
                <a:solidFill>
                  <a:srgbClr val="FFFF00"/>
                </a:solidFill>
              </a:rPr>
              <a:t>分布方式</a:t>
            </a:r>
          </a:p>
        </p:txBody>
      </p:sp>
      <p:sp>
        <p:nvSpPr>
          <p:cNvPr id="35997" name="Text Box 157">
            <a:extLst>
              <a:ext uri="{FF2B5EF4-FFF2-40B4-BE49-F238E27FC236}">
                <a16:creationId xmlns:a16="http://schemas.microsoft.com/office/drawing/2014/main" id="{2FDB0A0E-9AB4-4034-A4D9-708027C94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6072188"/>
            <a:ext cx="774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对于孤立系统，各个微观态出现的概率是相同的</a:t>
            </a:r>
          </a:p>
        </p:txBody>
      </p:sp>
      <p:sp>
        <p:nvSpPr>
          <p:cNvPr id="13343" name="灯片编号占位符 1">
            <a:extLst>
              <a:ext uri="{FF2B5EF4-FFF2-40B4-BE49-F238E27FC236}">
                <a16:creationId xmlns:a16="http://schemas.microsoft.com/office/drawing/2014/main" id="{18472E01-FAC7-4893-AF5F-325A36845CF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479404-4829-41F1-A246-E74754A4EE81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0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32" dur="250" autoRev="1" fill="hold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250" autoRev="1" fill="hold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250" autoRev="1" fill="hold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44" grpId="0" autoUpdateAnimBg="0"/>
      <p:bldP spid="35845" grpId="0" autoUpdateAnimBg="0"/>
      <p:bldP spid="35846" grpId="0" autoUpdateAnimBg="0"/>
      <p:bldP spid="35869" grpId="0" animBg="1"/>
      <p:bldP spid="35870" grpId="0" animBg="1"/>
      <p:bldP spid="35871" grpId="0" animBg="1"/>
      <p:bldP spid="35871" grpId="1" animBg="1"/>
      <p:bldP spid="35872" grpId="0"/>
      <p:bldP spid="35872" grpId="1"/>
      <p:bldP spid="35876" grpId="0" animBg="1"/>
      <p:bldP spid="35912" grpId="0"/>
      <p:bldP spid="35913" grpId="0" animBg="1"/>
      <p:bldP spid="35914" grpId="0" animBg="1"/>
      <p:bldP spid="35972" grpId="0" animBg="1" autoUpdateAnimBg="0"/>
      <p:bldP spid="35973" grpId="0" animBg="1" autoUpdateAnimBg="0"/>
      <p:bldP spid="35974" grpId="0" animBg="1" autoUpdateAnimBg="0"/>
      <p:bldP spid="35975" grpId="0" animBg="1" autoUpdateAnimBg="0"/>
      <p:bldP spid="35992" grpId="0" animBg="1" autoUpdateAnimBg="0"/>
      <p:bldP spid="35993" grpId="0" animBg="1" autoUpdateAnimBg="0"/>
      <p:bldP spid="35994" grpId="0"/>
      <p:bldP spid="35994" grpId="1"/>
      <p:bldP spid="35995" grpId="0" autoUpdateAnimBg="0"/>
      <p:bldP spid="35996" grpId="0"/>
      <p:bldP spid="359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8" name="Text Box 68">
            <a:extLst>
              <a:ext uri="{FF2B5EF4-FFF2-40B4-BE49-F238E27FC236}">
                <a16:creationId xmlns:a16="http://schemas.microsoft.com/office/drawing/2014/main" id="{6E3653C8-FDBC-4713-B147-5EE1225B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714375"/>
            <a:ext cx="515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个分子 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a b c d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的分配方式</a:t>
            </a:r>
          </a:p>
        </p:txBody>
      </p:sp>
      <p:grpSp>
        <p:nvGrpSpPr>
          <p:cNvPr id="2" name="Group 72">
            <a:extLst>
              <a:ext uri="{FF2B5EF4-FFF2-40B4-BE49-F238E27FC236}">
                <a16:creationId xmlns:a16="http://schemas.microsoft.com/office/drawing/2014/main" id="{C8D51B20-A40E-41D8-A0FE-3BD648B38D94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384300"/>
            <a:ext cx="1066800" cy="1371600"/>
            <a:chOff x="240" y="2208"/>
            <a:chExt cx="672" cy="864"/>
          </a:xfrm>
        </p:grpSpPr>
        <p:sp>
          <p:nvSpPr>
            <p:cNvPr id="14385" name="Rectangle 73">
              <a:extLst>
                <a:ext uri="{FF2B5EF4-FFF2-40B4-BE49-F238E27FC236}">
                  <a16:creationId xmlns:a16="http://schemas.microsoft.com/office/drawing/2014/main" id="{3D1F1D48-417A-4E06-8FC1-B4B99CDF9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208"/>
              <a:ext cx="672" cy="4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左半边</a:t>
              </a:r>
              <a:endParaRPr lang="zh-CN" altLang="en-US" sz="2000" i="1">
                <a:solidFill>
                  <a:schemeClr val="bg1"/>
                </a:solidFill>
              </a:endParaRPr>
            </a:p>
          </p:txBody>
        </p:sp>
        <p:sp>
          <p:nvSpPr>
            <p:cNvPr id="14386" name="Rectangle 74">
              <a:extLst>
                <a:ext uri="{FF2B5EF4-FFF2-40B4-BE49-F238E27FC236}">
                  <a16:creationId xmlns:a16="http://schemas.microsoft.com/office/drawing/2014/main" id="{70182107-7F44-4AD3-801D-61189637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40"/>
              <a:ext cx="672" cy="4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右半边</a:t>
              </a:r>
              <a:endParaRPr lang="zh-CN" altLang="en-US" sz="2000" i="1">
                <a:solidFill>
                  <a:schemeClr val="bg1"/>
                </a:solidFill>
              </a:endParaRPr>
            </a:p>
          </p:txBody>
        </p:sp>
      </p:grpSp>
      <p:sp>
        <p:nvSpPr>
          <p:cNvPr id="20555" name="Rectangle 75">
            <a:extLst>
              <a:ext uri="{FF2B5EF4-FFF2-40B4-BE49-F238E27FC236}">
                <a16:creationId xmlns:a16="http://schemas.microsoft.com/office/drawing/2014/main" id="{D412514C-CD49-4A59-9664-072298DD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384300"/>
            <a:ext cx="838200" cy="685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bg1"/>
                </a:solidFill>
              </a:rPr>
              <a:t>abcd</a:t>
            </a:r>
          </a:p>
        </p:txBody>
      </p:sp>
      <p:sp>
        <p:nvSpPr>
          <p:cNvPr id="20556" name="Rectangle 76">
            <a:extLst>
              <a:ext uri="{FF2B5EF4-FFF2-40B4-BE49-F238E27FC236}">
                <a16:creationId xmlns:a16="http://schemas.microsoft.com/office/drawing/2014/main" id="{2919DFAC-808E-4E88-B13F-C6ABC7BF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070100"/>
            <a:ext cx="838200" cy="685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3" name="Group 77">
            <a:extLst>
              <a:ext uri="{FF2B5EF4-FFF2-40B4-BE49-F238E27FC236}">
                <a16:creationId xmlns:a16="http://schemas.microsoft.com/office/drawing/2014/main" id="{23962345-0D33-4757-A973-510199B160B7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1384300"/>
            <a:ext cx="3352800" cy="685800"/>
            <a:chOff x="1440" y="2208"/>
            <a:chExt cx="2112" cy="432"/>
          </a:xfrm>
        </p:grpSpPr>
        <p:sp>
          <p:nvSpPr>
            <p:cNvPr id="14381" name="Rectangle 78">
              <a:extLst>
                <a:ext uri="{FF2B5EF4-FFF2-40B4-BE49-F238E27FC236}">
                  <a16:creationId xmlns:a16="http://schemas.microsoft.com/office/drawing/2014/main" id="{CD511211-E2D4-4DA4-A208-E6873FEF9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08"/>
              <a:ext cx="528" cy="432"/>
            </a:xfrm>
            <a:prstGeom prst="rect">
              <a:avLst/>
            </a:prstGeom>
            <a:solidFill>
              <a:srgbClr val="0099CC">
                <a:alpha val="49019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abc</a:t>
              </a:r>
            </a:p>
          </p:txBody>
        </p:sp>
        <p:sp>
          <p:nvSpPr>
            <p:cNvPr id="14382" name="Rectangle 79">
              <a:extLst>
                <a:ext uri="{FF2B5EF4-FFF2-40B4-BE49-F238E27FC236}">
                  <a16:creationId xmlns:a16="http://schemas.microsoft.com/office/drawing/2014/main" id="{0707FBBD-E220-44AF-920E-375321506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08"/>
              <a:ext cx="528" cy="432"/>
            </a:xfrm>
            <a:prstGeom prst="rect">
              <a:avLst/>
            </a:prstGeom>
            <a:solidFill>
              <a:srgbClr val="0099CC">
                <a:alpha val="49019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bcd</a:t>
              </a:r>
            </a:p>
          </p:txBody>
        </p:sp>
        <p:sp>
          <p:nvSpPr>
            <p:cNvPr id="14383" name="Rectangle 80">
              <a:extLst>
                <a:ext uri="{FF2B5EF4-FFF2-40B4-BE49-F238E27FC236}">
                  <a16:creationId xmlns:a16="http://schemas.microsoft.com/office/drawing/2014/main" id="{335D634E-CCAE-456E-9078-24B7A8FB1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08"/>
              <a:ext cx="528" cy="432"/>
            </a:xfrm>
            <a:prstGeom prst="rect">
              <a:avLst/>
            </a:prstGeom>
            <a:solidFill>
              <a:srgbClr val="0099CC">
                <a:alpha val="49019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cda</a:t>
              </a:r>
            </a:p>
          </p:txBody>
        </p:sp>
        <p:sp>
          <p:nvSpPr>
            <p:cNvPr id="14384" name="Rectangle 81">
              <a:extLst>
                <a:ext uri="{FF2B5EF4-FFF2-40B4-BE49-F238E27FC236}">
                  <a16:creationId xmlns:a16="http://schemas.microsoft.com/office/drawing/2014/main" id="{541F969B-E1D8-4BBF-B24E-B2281B007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08"/>
              <a:ext cx="528" cy="432"/>
            </a:xfrm>
            <a:prstGeom prst="rect">
              <a:avLst/>
            </a:prstGeom>
            <a:solidFill>
              <a:srgbClr val="0099CC">
                <a:alpha val="49019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dab</a:t>
              </a:r>
            </a:p>
          </p:txBody>
        </p:sp>
      </p:grpSp>
      <p:grpSp>
        <p:nvGrpSpPr>
          <p:cNvPr id="4" name="Group 82">
            <a:extLst>
              <a:ext uri="{FF2B5EF4-FFF2-40B4-BE49-F238E27FC236}">
                <a16:creationId xmlns:a16="http://schemas.microsoft.com/office/drawing/2014/main" id="{C231FD95-42B3-4AEA-BE9D-A5C7C5B68AAE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070100"/>
            <a:ext cx="3352800" cy="685800"/>
            <a:chOff x="1440" y="2640"/>
            <a:chExt cx="2112" cy="432"/>
          </a:xfrm>
        </p:grpSpPr>
        <p:sp>
          <p:nvSpPr>
            <p:cNvPr id="14377" name="Rectangle 83">
              <a:extLst>
                <a:ext uri="{FF2B5EF4-FFF2-40B4-BE49-F238E27FC236}">
                  <a16:creationId xmlns:a16="http://schemas.microsoft.com/office/drawing/2014/main" id="{C6BE3D70-F715-4891-A6AE-7D8D5914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528" cy="432"/>
            </a:xfrm>
            <a:prstGeom prst="rect">
              <a:avLst/>
            </a:prstGeom>
            <a:solidFill>
              <a:srgbClr val="0099CC">
                <a:alpha val="49019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4378" name="Rectangle 84">
              <a:extLst>
                <a:ext uri="{FF2B5EF4-FFF2-40B4-BE49-F238E27FC236}">
                  <a16:creationId xmlns:a16="http://schemas.microsoft.com/office/drawing/2014/main" id="{44137C84-8137-4FC2-B592-D229EAA28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640"/>
              <a:ext cx="528" cy="432"/>
            </a:xfrm>
            <a:prstGeom prst="rect">
              <a:avLst/>
            </a:prstGeom>
            <a:solidFill>
              <a:srgbClr val="0099CC">
                <a:alpha val="49019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379" name="Rectangle 85">
              <a:extLst>
                <a:ext uri="{FF2B5EF4-FFF2-40B4-BE49-F238E27FC236}">
                  <a16:creationId xmlns:a16="http://schemas.microsoft.com/office/drawing/2014/main" id="{367D5AA2-0975-471A-8A5D-39B37F7ED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640"/>
              <a:ext cx="528" cy="432"/>
            </a:xfrm>
            <a:prstGeom prst="rect">
              <a:avLst/>
            </a:prstGeom>
            <a:solidFill>
              <a:srgbClr val="0099CC">
                <a:alpha val="49019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380" name="Rectangle 86">
              <a:extLst>
                <a:ext uri="{FF2B5EF4-FFF2-40B4-BE49-F238E27FC236}">
                  <a16:creationId xmlns:a16="http://schemas.microsoft.com/office/drawing/2014/main" id="{8E781CDF-2274-4224-8D89-516B6363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40"/>
              <a:ext cx="528" cy="432"/>
            </a:xfrm>
            <a:prstGeom prst="rect">
              <a:avLst/>
            </a:prstGeom>
            <a:solidFill>
              <a:srgbClr val="0099CC">
                <a:alpha val="49019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20567" name="Rectangle 87">
            <a:extLst>
              <a:ext uri="{FF2B5EF4-FFF2-40B4-BE49-F238E27FC236}">
                <a16:creationId xmlns:a16="http://schemas.microsoft.com/office/drawing/2014/main" id="{A28F1AC4-F085-4734-AB25-BACDCCA0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2751138"/>
            <a:ext cx="838200" cy="685800"/>
          </a:xfrm>
          <a:prstGeom prst="rect">
            <a:avLst/>
          </a:prstGeom>
          <a:solidFill>
            <a:srgbClr val="FF7C80">
              <a:alpha val="5098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568" name="Rectangle 88">
            <a:extLst>
              <a:ext uri="{FF2B5EF4-FFF2-40B4-BE49-F238E27FC236}">
                <a16:creationId xmlns:a16="http://schemas.microsoft.com/office/drawing/2014/main" id="{794273D1-ECC0-4A4A-8CBB-B95C966AF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3441700"/>
            <a:ext cx="838200" cy="685800"/>
          </a:xfrm>
          <a:prstGeom prst="rect">
            <a:avLst/>
          </a:prstGeom>
          <a:solidFill>
            <a:srgbClr val="FF7C80">
              <a:alpha val="5098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bg1"/>
                </a:solidFill>
              </a:rPr>
              <a:t>abcd</a:t>
            </a:r>
          </a:p>
        </p:txBody>
      </p:sp>
      <p:grpSp>
        <p:nvGrpSpPr>
          <p:cNvPr id="5" name="Group 89">
            <a:extLst>
              <a:ext uri="{FF2B5EF4-FFF2-40B4-BE49-F238E27FC236}">
                <a16:creationId xmlns:a16="http://schemas.microsoft.com/office/drawing/2014/main" id="{EA475936-A42B-422A-9981-6DD12A503DEB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3429000"/>
            <a:ext cx="3352800" cy="698500"/>
            <a:chOff x="2780" y="1498"/>
            <a:chExt cx="2112" cy="440"/>
          </a:xfrm>
        </p:grpSpPr>
        <p:sp>
          <p:nvSpPr>
            <p:cNvPr id="14373" name="Rectangle 90">
              <a:extLst>
                <a:ext uri="{FF2B5EF4-FFF2-40B4-BE49-F238E27FC236}">
                  <a16:creationId xmlns:a16="http://schemas.microsoft.com/office/drawing/2014/main" id="{E6541CEC-E985-447B-98ED-BCF0C5FD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1498"/>
              <a:ext cx="528" cy="432"/>
            </a:xfrm>
            <a:prstGeom prst="rect">
              <a:avLst/>
            </a:prstGeom>
            <a:solidFill>
              <a:srgbClr val="339966">
                <a:alpha val="6588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abc</a:t>
              </a:r>
            </a:p>
          </p:txBody>
        </p:sp>
        <p:sp>
          <p:nvSpPr>
            <p:cNvPr id="14374" name="Rectangle 91">
              <a:extLst>
                <a:ext uri="{FF2B5EF4-FFF2-40B4-BE49-F238E27FC236}">
                  <a16:creationId xmlns:a16="http://schemas.microsoft.com/office/drawing/2014/main" id="{7E64DE5E-E2E4-4E45-B967-3B57C0FD4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1506"/>
              <a:ext cx="528" cy="432"/>
            </a:xfrm>
            <a:prstGeom prst="rect">
              <a:avLst/>
            </a:prstGeom>
            <a:solidFill>
              <a:srgbClr val="339966">
                <a:alpha val="6588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bcd</a:t>
              </a:r>
            </a:p>
          </p:txBody>
        </p:sp>
        <p:sp>
          <p:nvSpPr>
            <p:cNvPr id="14375" name="Rectangle 92">
              <a:extLst>
                <a:ext uri="{FF2B5EF4-FFF2-40B4-BE49-F238E27FC236}">
                  <a16:creationId xmlns:a16="http://schemas.microsoft.com/office/drawing/2014/main" id="{8555FE79-7AF8-4C8B-8896-7024679F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1506"/>
              <a:ext cx="528" cy="432"/>
            </a:xfrm>
            <a:prstGeom prst="rect">
              <a:avLst/>
            </a:prstGeom>
            <a:solidFill>
              <a:srgbClr val="339966">
                <a:alpha val="6588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cda</a:t>
              </a:r>
            </a:p>
          </p:txBody>
        </p:sp>
        <p:sp>
          <p:nvSpPr>
            <p:cNvPr id="14376" name="Rectangle 93">
              <a:extLst>
                <a:ext uri="{FF2B5EF4-FFF2-40B4-BE49-F238E27FC236}">
                  <a16:creationId xmlns:a16="http://schemas.microsoft.com/office/drawing/2014/main" id="{0E16606E-491D-409E-A1FC-DDF11871C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1506"/>
              <a:ext cx="528" cy="432"/>
            </a:xfrm>
            <a:prstGeom prst="rect">
              <a:avLst/>
            </a:prstGeom>
            <a:solidFill>
              <a:srgbClr val="339966">
                <a:alpha val="6588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dab</a:t>
              </a:r>
            </a:p>
          </p:txBody>
        </p:sp>
      </p:grpSp>
      <p:grpSp>
        <p:nvGrpSpPr>
          <p:cNvPr id="6" name="Group 94">
            <a:extLst>
              <a:ext uri="{FF2B5EF4-FFF2-40B4-BE49-F238E27FC236}">
                <a16:creationId xmlns:a16="http://schemas.microsoft.com/office/drawing/2014/main" id="{9264337F-B685-4ACE-915B-6A2E865562BE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2747963"/>
            <a:ext cx="3352800" cy="685800"/>
            <a:chOff x="1968" y="3067"/>
            <a:chExt cx="2112" cy="432"/>
          </a:xfrm>
        </p:grpSpPr>
        <p:sp>
          <p:nvSpPr>
            <p:cNvPr id="14369" name="Rectangle 95">
              <a:extLst>
                <a:ext uri="{FF2B5EF4-FFF2-40B4-BE49-F238E27FC236}">
                  <a16:creationId xmlns:a16="http://schemas.microsoft.com/office/drawing/2014/main" id="{CFD2322D-5B32-4775-98EA-62B02C34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67"/>
              <a:ext cx="528" cy="432"/>
            </a:xfrm>
            <a:prstGeom prst="rect">
              <a:avLst/>
            </a:prstGeom>
            <a:solidFill>
              <a:srgbClr val="339966">
                <a:alpha val="6588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4370" name="Rectangle 96">
              <a:extLst>
                <a:ext uri="{FF2B5EF4-FFF2-40B4-BE49-F238E27FC236}">
                  <a16:creationId xmlns:a16="http://schemas.microsoft.com/office/drawing/2014/main" id="{7C3A4BD9-8DC8-4D69-A974-00751A9FC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67"/>
              <a:ext cx="528" cy="432"/>
            </a:xfrm>
            <a:prstGeom prst="rect">
              <a:avLst/>
            </a:prstGeom>
            <a:solidFill>
              <a:srgbClr val="339966">
                <a:alpha val="6588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371" name="Rectangle 97">
              <a:extLst>
                <a:ext uri="{FF2B5EF4-FFF2-40B4-BE49-F238E27FC236}">
                  <a16:creationId xmlns:a16="http://schemas.microsoft.com/office/drawing/2014/main" id="{0082EBE8-B6B4-4207-8BD4-687817DF1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067"/>
              <a:ext cx="528" cy="432"/>
            </a:xfrm>
            <a:prstGeom prst="rect">
              <a:avLst/>
            </a:prstGeom>
            <a:solidFill>
              <a:srgbClr val="339966">
                <a:alpha val="6588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372" name="Rectangle 98">
              <a:extLst>
                <a:ext uri="{FF2B5EF4-FFF2-40B4-BE49-F238E27FC236}">
                  <a16:creationId xmlns:a16="http://schemas.microsoft.com/office/drawing/2014/main" id="{D40B9316-45B8-4410-BC07-1B85BFF33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67"/>
              <a:ext cx="528" cy="432"/>
            </a:xfrm>
            <a:prstGeom prst="rect">
              <a:avLst/>
            </a:prstGeom>
            <a:solidFill>
              <a:srgbClr val="339966">
                <a:alpha val="65881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" name="Group 99">
            <a:extLst>
              <a:ext uri="{FF2B5EF4-FFF2-40B4-BE49-F238E27FC236}">
                <a16:creationId xmlns:a16="http://schemas.microsoft.com/office/drawing/2014/main" id="{A4557670-351E-4C24-B96F-6CCE9C09AF9F}"/>
              </a:ext>
            </a:extLst>
          </p:cNvPr>
          <p:cNvGrpSpPr>
            <a:grpSpLocks/>
          </p:cNvGrpSpPr>
          <p:nvPr/>
        </p:nvGrpSpPr>
        <p:grpSpPr bwMode="auto">
          <a:xfrm>
            <a:off x="1971675" y="2071688"/>
            <a:ext cx="6692900" cy="2057400"/>
            <a:chOff x="1196" y="643"/>
            <a:chExt cx="4216" cy="1296"/>
          </a:xfrm>
        </p:grpSpPr>
        <p:grpSp>
          <p:nvGrpSpPr>
            <p:cNvPr id="14361" name="Group 100">
              <a:extLst>
                <a:ext uri="{FF2B5EF4-FFF2-40B4-BE49-F238E27FC236}">
                  <a16:creationId xmlns:a16="http://schemas.microsoft.com/office/drawing/2014/main" id="{D0061340-2BBB-4F3C-93BD-F0AA0C3D9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8" y="643"/>
              <a:ext cx="1584" cy="432"/>
              <a:chOff x="3552" y="3087"/>
              <a:chExt cx="1584" cy="432"/>
            </a:xfrm>
          </p:grpSpPr>
          <p:sp>
            <p:nvSpPr>
              <p:cNvPr id="14366" name="Rectangle 101">
                <a:extLst>
                  <a:ext uri="{FF2B5EF4-FFF2-40B4-BE49-F238E27FC236}">
                    <a16:creationId xmlns:a16="http://schemas.microsoft.com/office/drawing/2014/main" id="{90A76EC2-08B9-49C2-894B-1F6A135A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087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cd</a:t>
                </a:r>
              </a:p>
            </p:txBody>
          </p:sp>
          <p:sp>
            <p:nvSpPr>
              <p:cNvPr id="14367" name="Rectangle 102">
                <a:extLst>
                  <a:ext uri="{FF2B5EF4-FFF2-40B4-BE49-F238E27FC236}">
                    <a16:creationId xmlns:a16="http://schemas.microsoft.com/office/drawing/2014/main" id="{8E940AC3-4A03-4C1E-9161-333C7074C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87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ad</a:t>
                </a:r>
              </a:p>
            </p:txBody>
          </p:sp>
          <p:sp>
            <p:nvSpPr>
              <p:cNvPr id="14368" name="Rectangle 103">
                <a:extLst>
                  <a:ext uri="{FF2B5EF4-FFF2-40B4-BE49-F238E27FC236}">
                    <a16:creationId xmlns:a16="http://schemas.microsoft.com/office/drawing/2014/main" id="{15F3DECC-C1FB-4FAB-9EF6-F706B2883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087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ab</a:t>
                </a:r>
              </a:p>
            </p:txBody>
          </p:sp>
        </p:grpSp>
        <p:grpSp>
          <p:nvGrpSpPr>
            <p:cNvPr id="14362" name="Group 104">
              <a:extLst>
                <a:ext uri="{FF2B5EF4-FFF2-40B4-BE49-F238E27FC236}">
                  <a16:creationId xmlns:a16="http://schemas.microsoft.com/office/drawing/2014/main" id="{C2C04764-21FE-42F6-B27B-8FC2D5A70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6" y="1507"/>
              <a:ext cx="1587" cy="432"/>
              <a:chOff x="1202" y="1507"/>
              <a:chExt cx="1587" cy="432"/>
            </a:xfrm>
          </p:grpSpPr>
          <p:sp>
            <p:nvSpPr>
              <p:cNvPr id="14363" name="Rectangle 105">
                <a:extLst>
                  <a:ext uri="{FF2B5EF4-FFF2-40B4-BE49-F238E27FC236}">
                    <a16:creationId xmlns:a16="http://schemas.microsoft.com/office/drawing/2014/main" id="{701434A2-F2AC-4BD9-AB8D-0750BA74A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507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14364" name="Rectangle 106">
                <a:extLst>
                  <a:ext uri="{FF2B5EF4-FFF2-40B4-BE49-F238E27FC236}">
                    <a16:creationId xmlns:a16="http://schemas.microsoft.com/office/drawing/2014/main" id="{E05B871C-F723-4DC2-8020-653C00408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507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ac</a:t>
                </a:r>
              </a:p>
            </p:txBody>
          </p:sp>
          <p:sp>
            <p:nvSpPr>
              <p:cNvPr id="14365" name="Rectangle 107">
                <a:extLst>
                  <a:ext uri="{FF2B5EF4-FFF2-40B4-BE49-F238E27FC236}">
                    <a16:creationId xmlns:a16="http://schemas.microsoft.com/office/drawing/2014/main" id="{D2E14CD5-CC82-403A-AE1A-6B8E72685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507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db</a:t>
                </a:r>
              </a:p>
            </p:txBody>
          </p:sp>
        </p:grpSp>
      </p:grpSp>
      <p:grpSp>
        <p:nvGrpSpPr>
          <p:cNvPr id="10" name="Group 108">
            <a:extLst>
              <a:ext uri="{FF2B5EF4-FFF2-40B4-BE49-F238E27FC236}">
                <a16:creationId xmlns:a16="http://schemas.microsoft.com/office/drawing/2014/main" id="{82D9588C-DEC0-40F4-86B2-3E7AD214E77E}"/>
              </a:ext>
            </a:extLst>
          </p:cNvPr>
          <p:cNvGrpSpPr>
            <a:grpSpLocks/>
          </p:cNvGrpSpPr>
          <p:nvPr/>
        </p:nvGrpSpPr>
        <p:grpSpPr bwMode="auto">
          <a:xfrm>
            <a:off x="1976438" y="1384300"/>
            <a:ext cx="6696075" cy="2051050"/>
            <a:chOff x="1199" y="210"/>
            <a:chExt cx="4218" cy="1292"/>
          </a:xfrm>
        </p:grpSpPr>
        <p:grpSp>
          <p:nvGrpSpPr>
            <p:cNvPr id="14353" name="Group 109">
              <a:extLst>
                <a:ext uri="{FF2B5EF4-FFF2-40B4-BE49-F238E27FC236}">
                  <a16:creationId xmlns:a16="http://schemas.microsoft.com/office/drawing/2014/main" id="{0BF918B0-C63F-4700-A0D9-BE3235BA7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210"/>
              <a:ext cx="1584" cy="432"/>
              <a:chOff x="3561" y="2588"/>
              <a:chExt cx="1584" cy="432"/>
            </a:xfrm>
          </p:grpSpPr>
          <p:sp>
            <p:nvSpPr>
              <p:cNvPr id="14358" name="Rectangle 110">
                <a:extLst>
                  <a:ext uri="{FF2B5EF4-FFF2-40B4-BE49-F238E27FC236}">
                    <a16:creationId xmlns:a16="http://schemas.microsoft.com/office/drawing/2014/main" id="{AAE75664-59C9-41C1-A87C-7F2993E08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2588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ab</a:t>
                </a:r>
              </a:p>
            </p:txBody>
          </p:sp>
          <p:sp>
            <p:nvSpPr>
              <p:cNvPr id="14359" name="Rectangle 111">
                <a:extLst>
                  <a:ext uri="{FF2B5EF4-FFF2-40B4-BE49-F238E27FC236}">
                    <a16:creationId xmlns:a16="http://schemas.microsoft.com/office/drawing/2014/main" id="{39B6B487-641C-4742-A5B9-353CE75C1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588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14360" name="Rectangle 112">
                <a:extLst>
                  <a:ext uri="{FF2B5EF4-FFF2-40B4-BE49-F238E27FC236}">
                    <a16:creationId xmlns:a16="http://schemas.microsoft.com/office/drawing/2014/main" id="{510F209D-CB86-4A41-98FE-EF7BC0F9B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7" y="2588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cd</a:t>
                </a:r>
              </a:p>
            </p:txBody>
          </p:sp>
        </p:grpSp>
        <p:grpSp>
          <p:nvGrpSpPr>
            <p:cNvPr id="14354" name="Group 113">
              <a:extLst>
                <a:ext uri="{FF2B5EF4-FFF2-40B4-BE49-F238E27FC236}">
                  <a16:creationId xmlns:a16="http://schemas.microsoft.com/office/drawing/2014/main" id="{DA33C238-D389-409B-A7F8-48D44D3B3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" y="1070"/>
              <a:ext cx="1575" cy="432"/>
              <a:chOff x="1199" y="1070"/>
              <a:chExt cx="1575" cy="432"/>
            </a:xfrm>
          </p:grpSpPr>
          <p:sp>
            <p:nvSpPr>
              <p:cNvPr id="14355" name="Rectangle 114">
                <a:extLst>
                  <a:ext uri="{FF2B5EF4-FFF2-40B4-BE49-F238E27FC236}">
                    <a16:creationId xmlns:a16="http://schemas.microsoft.com/office/drawing/2014/main" id="{2D905E3A-95D3-4FD9-A897-EEC325D06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" y="1070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da</a:t>
                </a:r>
              </a:p>
            </p:txBody>
          </p:sp>
          <p:sp>
            <p:nvSpPr>
              <p:cNvPr id="14356" name="Rectangle 115">
                <a:extLst>
                  <a:ext uri="{FF2B5EF4-FFF2-40B4-BE49-F238E27FC236}">
                    <a16:creationId xmlns:a16="http://schemas.microsoft.com/office/drawing/2014/main" id="{DE9D0C6B-6295-4B4D-8A8F-EEB3B563C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6" y="1070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bd</a:t>
                </a:r>
              </a:p>
            </p:txBody>
          </p:sp>
          <p:sp>
            <p:nvSpPr>
              <p:cNvPr id="14357" name="Rectangle 116">
                <a:extLst>
                  <a:ext uri="{FF2B5EF4-FFF2-40B4-BE49-F238E27FC236}">
                    <a16:creationId xmlns:a16="http://schemas.microsoft.com/office/drawing/2014/main" id="{C556388C-00C4-458E-ACD5-61272FB9B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1070"/>
                <a:ext cx="528" cy="432"/>
              </a:xfrm>
              <a:prstGeom prst="rect">
                <a:avLst/>
              </a:prstGeom>
              <a:solidFill>
                <a:srgbClr val="FFCCFF">
                  <a:alpha val="6313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ac</a:t>
                </a:r>
              </a:p>
            </p:txBody>
          </p:sp>
        </p:grpSp>
      </p:grpSp>
      <p:sp>
        <p:nvSpPr>
          <p:cNvPr id="20613" name="Rectangle 133">
            <a:extLst>
              <a:ext uri="{FF2B5EF4-FFF2-40B4-BE49-F238E27FC236}">
                <a16:creationId xmlns:a16="http://schemas.microsoft.com/office/drawing/2014/main" id="{61CA192E-FE72-4D15-85BE-0F6F64BE7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340225"/>
            <a:ext cx="7027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微观态数</a:t>
            </a:r>
            <a:r>
              <a:rPr lang="en-US" altLang="zh-CN" sz="2800">
                <a:solidFill>
                  <a:srgbClr val="FFFF00"/>
                </a:solidFill>
              </a:rPr>
              <a:t>2</a:t>
            </a:r>
            <a:r>
              <a:rPr lang="en-US" altLang="zh-CN" sz="2800" baseline="30000">
                <a:solidFill>
                  <a:srgbClr val="FFFF00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宏观态数</a:t>
            </a:r>
            <a:r>
              <a:rPr lang="en-US" altLang="zh-CN" sz="2800">
                <a:solidFill>
                  <a:srgbClr val="FFFF00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每一种微观态概率</a:t>
            </a:r>
            <a:r>
              <a:rPr lang="en-US" altLang="zh-CN" sz="2800">
                <a:solidFill>
                  <a:srgbClr val="FFFF00"/>
                </a:solidFill>
              </a:rPr>
              <a:t>1/2</a:t>
            </a:r>
            <a:r>
              <a:rPr lang="en-US" altLang="zh-CN" sz="2800" baseline="30000">
                <a:solidFill>
                  <a:srgbClr val="FFFF00"/>
                </a:solidFill>
              </a:rPr>
              <a:t>4</a:t>
            </a:r>
            <a:endParaRPr lang="en-US" altLang="zh-CN" sz="2800">
              <a:solidFill>
                <a:srgbClr val="FFFF00"/>
              </a:solidFill>
            </a:endParaRPr>
          </a:p>
        </p:txBody>
      </p:sp>
      <p:sp>
        <p:nvSpPr>
          <p:cNvPr id="20615" name="Text Box 135">
            <a:extLst>
              <a:ext uri="{FF2B5EF4-FFF2-40B4-BE49-F238E27FC236}">
                <a16:creationId xmlns:a16="http://schemas.microsoft.com/office/drawing/2014/main" id="{7393E428-1267-40EB-9EC1-A1F86267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154613"/>
            <a:ext cx="78486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可以推知， </a:t>
            </a:r>
            <a:r>
              <a:rPr lang="en-US" altLang="zh-CN" i="1">
                <a:solidFill>
                  <a:srgbClr val="FFFF00"/>
                </a:solidFill>
              </a:rPr>
              <a:t>N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个分子，分子的总微观态数</a:t>
            </a:r>
            <a:r>
              <a:rPr lang="en-US" altLang="zh-CN" sz="2800">
                <a:solidFill>
                  <a:srgbClr val="FFFF00"/>
                </a:solidFill>
              </a:rPr>
              <a:t>2</a:t>
            </a:r>
            <a:r>
              <a:rPr lang="en-US" altLang="zh-CN" sz="2800" baseline="30000">
                <a:solidFill>
                  <a:srgbClr val="FFFF00"/>
                </a:solidFill>
              </a:rPr>
              <a:t>N </a:t>
            </a:r>
            <a:r>
              <a:rPr lang="zh-CN" altLang="en-US">
                <a:solidFill>
                  <a:schemeClr val="bg1"/>
                </a:solidFill>
              </a:rPr>
              <a:t>，总宏观态数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rgbClr val="FFFF00"/>
                </a:solidFill>
              </a:rPr>
              <a:t>N</a:t>
            </a:r>
            <a:r>
              <a:rPr lang="en-US" altLang="zh-CN">
                <a:solidFill>
                  <a:srgbClr val="FFFF00"/>
                </a:solidFill>
              </a:rPr>
              <a:t>+1</a:t>
            </a:r>
            <a:r>
              <a:rPr lang="en-US" altLang="zh-CN">
                <a:solidFill>
                  <a:schemeClr val="bg1"/>
                </a:solidFill>
              </a:rPr>
              <a:t>) </a:t>
            </a:r>
            <a:r>
              <a:rPr lang="zh-CN" altLang="en-US">
                <a:solidFill>
                  <a:schemeClr val="bg1"/>
                </a:solidFill>
              </a:rPr>
              <a:t>，每一种微观态概率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>
                <a:solidFill>
                  <a:srgbClr val="FFFF00"/>
                </a:solidFill>
              </a:rPr>
              <a:t>1/2</a:t>
            </a:r>
            <a:r>
              <a:rPr lang="en-US" altLang="zh-CN" baseline="30000">
                <a:solidFill>
                  <a:srgbClr val="FFFF00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352" name="灯片编号占位符 1">
            <a:extLst>
              <a:ext uri="{FF2B5EF4-FFF2-40B4-BE49-F238E27FC236}">
                <a16:creationId xmlns:a16="http://schemas.microsoft.com/office/drawing/2014/main" id="{3FF8782F-4EA0-42B2-B89E-9772DBE12F2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22FE0E-1763-4A7C-9100-E73F25E0E3ED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1" dur="1000" autoRev="1" fill="hold"/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1000" autoRev="1" fill="hold"/>
                                        <p:tgtEl>
                                          <p:spTgt spid="20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1000" autoRev="1" fill="hold"/>
                                        <p:tgtEl>
                                          <p:spTgt spid="20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8" grpId="0"/>
      <p:bldP spid="20555" grpId="0" animBg="1" autoUpdateAnimBg="0"/>
      <p:bldP spid="20556" grpId="0" animBg="1" autoUpdateAnimBg="0"/>
      <p:bldP spid="20567" grpId="0" animBg="1" autoUpdateAnimBg="0"/>
      <p:bldP spid="20568" grpId="0" animBg="1" autoUpdateAnimBg="0"/>
      <p:bldP spid="20613" grpId="0"/>
      <p:bldP spid="20613" grpId="1"/>
      <p:bldP spid="206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313DF68A-7818-488D-BE4E-D578BA53E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285750"/>
            <a:ext cx="3513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20</a:t>
            </a:r>
            <a:r>
              <a:rPr lang="zh-CN" altLang="en-US">
                <a:solidFill>
                  <a:schemeClr val="bg1"/>
                </a:solidFill>
              </a:rPr>
              <a:t>个分子的位置分布</a:t>
            </a:r>
          </a:p>
        </p:txBody>
      </p:sp>
      <p:graphicFrame>
        <p:nvGraphicFramePr>
          <p:cNvPr id="33087" name="Group 319">
            <a:extLst>
              <a:ext uri="{FF2B5EF4-FFF2-40B4-BE49-F238E27FC236}">
                <a16:creationId xmlns:a16="http://schemas.microsoft.com/office/drawing/2014/main" id="{3CA461E6-B47B-47C0-825F-71FA6F677B3D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882650"/>
          <a:ext cx="8066088" cy="4886327"/>
        </p:xfrm>
        <a:graphic>
          <a:graphicData uri="http://schemas.openxmlformats.org/drawingml/2006/table">
            <a:tbl>
              <a:tblPr/>
              <a:tblGrid>
                <a:gridCol w="302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宏观状态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一种宏观状态对应的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微观状态数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    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15504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167960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184756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67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167960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15504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    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21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073" name="Text Box 305">
            <a:extLst>
              <a:ext uri="{FF2B5EF4-FFF2-40B4-BE49-F238E27FC236}">
                <a16:creationId xmlns:a16="http://schemas.microsoft.com/office/drawing/2014/main" id="{8D9F904D-4382-4F4B-B160-F223C613F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857875"/>
            <a:ext cx="8501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平衡态：微观状态数最多的宏观状态是出现的概率最大的状态</a:t>
            </a:r>
          </a:p>
        </p:txBody>
      </p:sp>
      <p:sp>
        <p:nvSpPr>
          <p:cNvPr id="5" name="Rectangle 99">
            <a:extLst>
              <a:ext uri="{FF2B5EF4-FFF2-40B4-BE49-F238E27FC236}">
                <a16:creationId xmlns:a16="http://schemas.microsoft.com/office/drawing/2014/main" id="{D89330A9-5C89-487F-A2BD-E05CFD14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241300"/>
            <a:ext cx="25923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分子的总微观态数</a:t>
            </a:r>
          </a:p>
        </p:txBody>
      </p:sp>
      <p:graphicFrame>
        <p:nvGraphicFramePr>
          <p:cNvPr id="6" name="Object 100">
            <a:extLst>
              <a:ext uri="{FF2B5EF4-FFF2-40B4-BE49-F238E27FC236}">
                <a16:creationId xmlns:a16="http://schemas.microsoft.com/office/drawing/2014/main" id="{A3ADC3A5-90EF-4076-A37D-669A3312F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0" y="285750"/>
          <a:ext cx="1762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73" name="公式" r:id="rId3" imgW="781063" imgH="161959" progId="Equation.3">
                  <p:embed/>
                </p:oleObj>
              </mc:Choice>
              <mc:Fallback>
                <p:oleObj name="公式" r:id="rId3" imgW="781063" imgH="161959" progId="Equation.3">
                  <p:embed/>
                  <p:pic>
                    <p:nvPicPr>
                      <p:cNvPr id="6" name="Object 100">
                        <a:extLst>
                          <a:ext uri="{FF2B5EF4-FFF2-40B4-BE49-F238E27FC236}">
                            <a16:creationId xmlns:a16="http://schemas.microsoft.com/office/drawing/2014/main" id="{A3ADC3A5-90EF-4076-A37D-669A3312F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85750"/>
                        <a:ext cx="1762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" name="灯片编号占位符 1">
            <a:extLst>
              <a:ext uri="{FF2B5EF4-FFF2-40B4-BE49-F238E27FC236}">
                <a16:creationId xmlns:a16="http://schemas.microsoft.com/office/drawing/2014/main" id="{ADEDE9CD-2C9A-475B-BFD6-C9AA226CDED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007363-3DCD-4332-A1A6-0D560E04CC76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BB87E94-D402-4103-94EE-8FC7170E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1447800"/>
            <a:ext cx="1071562" cy="4286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较有序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7C58A8F-99D5-43EF-A322-5478618BE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3376613"/>
            <a:ext cx="1071562" cy="4286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无序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326616-9893-4170-9CE0-BBF3AE8BF49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680201" y="2606675"/>
            <a:ext cx="1357312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3" grpId="0"/>
      <p:bldP spid="5" grpId="0" autoUpdateAnimBg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5">
            <a:extLst>
              <a:ext uri="{FF2B5EF4-FFF2-40B4-BE49-F238E27FC236}">
                <a16:creationId xmlns:a16="http://schemas.microsoft.com/office/drawing/2014/main" id="{98CC2563-2852-4401-966F-9C32963A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65325"/>
            <a:ext cx="5040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每个分子在左、右两边概率相等</a:t>
            </a:r>
          </a:p>
        </p:txBody>
      </p:sp>
      <p:sp>
        <p:nvSpPr>
          <p:cNvPr id="3" name="Rectangle 216">
            <a:extLst>
              <a:ext uri="{FF2B5EF4-FFF2-40B4-BE49-F238E27FC236}">
                <a16:creationId xmlns:a16="http://schemas.microsoft.com/office/drawing/2014/main" id="{3C6EE21C-4303-4094-A293-20AF5B72A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2900"/>
            <a:ext cx="6337300" cy="95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每个宏观态包含一定的微观态数，用    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表示左边有   个分子宏观态对应的微观态数</a:t>
            </a:r>
          </a:p>
        </p:txBody>
      </p:sp>
      <p:graphicFrame>
        <p:nvGraphicFramePr>
          <p:cNvPr id="4" name="Object 217">
            <a:extLst>
              <a:ext uri="{FF2B5EF4-FFF2-40B4-BE49-F238E27FC236}">
                <a16:creationId xmlns:a16="http://schemas.microsoft.com/office/drawing/2014/main" id="{CDC2B1C4-BCE7-4B09-B447-89218D753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3" y="417513"/>
          <a:ext cx="20764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2" name="公式" r:id="rId3" imgW="1009510" imgH="171450" progId="Equation.3">
                  <p:embed/>
                </p:oleObj>
              </mc:Choice>
              <mc:Fallback>
                <p:oleObj name="公式" r:id="rId3" imgW="1009510" imgH="171450" progId="Equation.3">
                  <p:embed/>
                  <p:pic>
                    <p:nvPicPr>
                      <p:cNvPr id="4" name="Object 217">
                        <a:extLst>
                          <a:ext uri="{FF2B5EF4-FFF2-40B4-BE49-F238E27FC236}">
                            <a16:creationId xmlns:a16="http://schemas.microsoft.com/office/drawing/2014/main" id="{CDC2B1C4-BCE7-4B09-B447-89218D753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417513"/>
                        <a:ext cx="20764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8">
            <a:extLst>
              <a:ext uri="{FF2B5EF4-FFF2-40B4-BE49-F238E27FC236}">
                <a16:creationId xmlns:a16="http://schemas.microsoft.com/office/drawing/2014/main" id="{57BB96C7-24EC-4484-BF63-9BD64674E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5100" y="901700"/>
          <a:ext cx="2047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3" name="公式" r:id="rId5" imgW="1000029" imgH="171450" progId="Equation.3">
                  <p:embed/>
                </p:oleObj>
              </mc:Choice>
              <mc:Fallback>
                <p:oleObj name="公式" r:id="rId5" imgW="1000029" imgH="171450" progId="Equation.3">
                  <p:embed/>
                  <p:pic>
                    <p:nvPicPr>
                      <p:cNvPr id="5" name="Object 218">
                        <a:extLst>
                          <a:ext uri="{FF2B5EF4-FFF2-40B4-BE49-F238E27FC236}">
                            <a16:creationId xmlns:a16="http://schemas.microsoft.com/office/drawing/2014/main" id="{57BB96C7-24EC-4484-BF63-9BD64674E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901700"/>
                        <a:ext cx="20478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9">
            <a:extLst>
              <a:ext uri="{FF2B5EF4-FFF2-40B4-BE49-F238E27FC236}">
                <a16:creationId xmlns:a16="http://schemas.microsoft.com/office/drawing/2014/main" id="{BFB978E6-C127-4706-AFB9-1B2DF1635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7325" y="1377950"/>
          <a:ext cx="11414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4" name="公式" r:id="rId7" imgW="542829" imgH="171450" progId="Equation.3">
                  <p:embed/>
                </p:oleObj>
              </mc:Choice>
              <mc:Fallback>
                <p:oleObj name="公式" r:id="rId7" imgW="542829" imgH="171450" progId="Equation.3">
                  <p:embed/>
                  <p:pic>
                    <p:nvPicPr>
                      <p:cNvPr id="6" name="Object 219">
                        <a:extLst>
                          <a:ext uri="{FF2B5EF4-FFF2-40B4-BE49-F238E27FC236}">
                            <a16:creationId xmlns:a16="http://schemas.microsoft.com/office/drawing/2014/main" id="{BFB978E6-C127-4706-AFB9-1B2DF1635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1377950"/>
                        <a:ext cx="11414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0">
            <a:extLst>
              <a:ext uri="{FF2B5EF4-FFF2-40B4-BE49-F238E27FC236}">
                <a16:creationId xmlns:a16="http://schemas.microsoft.com/office/drawing/2014/main" id="{7266E12A-ECC4-483A-B9BB-211E02220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31765"/>
              </p:ext>
            </p:extLst>
          </p:nvPr>
        </p:nvGraphicFramePr>
        <p:xfrm>
          <a:off x="4932040" y="468412"/>
          <a:ext cx="6413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5" name="公式" r:id="rId9" imgW="323863" imgH="171450" progId="Equation.3">
                  <p:embed/>
                </p:oleObj>
              </mc:Choice>
              <mc:Fallback>
                <p:oleObj name="公式" r:id="rId9" imgW="323863" imgH="171450" progId="Equation.3">
                  <p:embed/>
                  <p:pic>
                    <p:nvPicPr>
                      <p:cNvPr id="7" name="Object 220">
                        <a:extLst>
                          <a:ext uri="{FF2B5EF4-FFF2-40B4-BE49-F238E27FC236}">
                            <a16:creationId xmlns:a16="http://schemas.microsoft.com/office/drawing/2014/main" id="{7266E12A-ECC4-483A-B9BB-211E02220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68412"/>
                        <a:ext cx="6413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1">
            <a:extLst>
              <a:ext uri="{FF2B5EF4-FFF2-40B4-BE49-F238E27FC236}">
                <a16:creationId xmlns:a16="http://schemas.microsoft.com/office/drawing/2014/main" id="{3F4AB566-3B96-46EA-9DE1-847AF16D3BFD}"/>
              </a:ext>
            </a:extLst>
          </p:cNvPr>
          <p:cNvGraphicFramePr>
            <a:graphicFrameLocks/>
          </p:cNvGraphicFramePr>
          <p:nvPr/>
        </p:nvGraphicFramePr>
        <p:xfrm>
          <a:off x="1714500" y="928688"/>
          <a:ext cx="3016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6" name="公式" r:id="rId11" imgW="95110" imgH="114198" progId="Equation.3">
                  <p:embed/>
                </p:oleObj>
              </mc:Choice>
              <mc:Fallback>
                <p:oleObj name="公式" r:id="rId11" imgW="95110" imgH="114198" progId="Equation.3">
                  <p:embed/>
                  <p:pic>
                    <p:nvPicPr>
                      <p:cNvPr id="8" name="Object 221">
                        <a:extLst>
                          <a:ext uri="{FF2B5EF4-FFF2-40B4-BE49-F238E27FC236}">
                            <a16:creationId xmlns:a16="http://schemas.microsoft.com/office/drawing/2014/main" id="{3F4AB566-3B96-46EA-9DE1-847AF16D3BF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928688"/>
                        <a:ext cx="30162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22">
            <a:extLst>
              <a:ext uri="{FF2B5EF4-FFF2-40B4-BE49-F238E27FC236}">
                <a16:creationId xmlns:a16="http://schemas.microsoft.com/office/drawing/2014/main" id="{6F9A4CD2-0A26-4210-B784-068BAAAC92D1}"/>
              </a:ext>
            </a:extLst>
          </p:cNvPr>
          <p:cNvSpPr>
            <a:spLocks/>
          </p:cNvSpPr>
          <p:nvPr/>
        </p:nvSpPr>
        <p:spPr bwMode="auto">
          <a:xfrm>
            <a:off x="6072188" y="584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19050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223">
            <a:extLst>
              <a:ext uri="{FF2B5EF4-FFF2-40B4-BE49-F238E27FC236}">
                <a16:creationId xmlns:a16="http://schemas.microsoft.com/office/drawing/2014/main" id="{AE56E3C1-F360-4A05-B458-0CD8B87CE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95413"/>
            <a:ext cx="4478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2. 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等几率概念</a:t>
            </a:r>
          </a:p>
        </p:txBody>
      </p:sp>
      <p:graphicFrame>
        <p:nvGraphicFramePr>
          <p:cNvPr id="11" name="Object 224">
            <a:extLst>
              <a:ext uri="{FF2B5EF4-FFF2-40B4-BE49-F238E27FC236}">
                <a16:creationId xmlns:a16="http://schemas.microsoft.com/office/drawing/2014/main" id="{8CC43859-865C-49F0-B846-62A7E57AC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938" y="1676400"/>
          <a:ext cx="936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7" name="公式" r:id="rId13" imgW="381051" imgH="361882" progId="Equation.3">
                  <p:embed/>
                </p:oleObj>
              </mc:Choice>
              <mc:Fallback>
                <p:oleObj name="公式" r:id="rId13" imgW="381051" imgH="361882" progId="Equation.3">
                  <p:embed/>
                  <p:pic>
                    <p:nvPicPr>
                      <p:cNvPr id="11" name="Object 224">
                        <a:extLst>
                          <a:ext uri="{FF2B5EF4-FFF2-40B4-BE49-F238E27FC236}">
                            <a16:creationId xmlns:a16="http://schemas.microsoft.com/office/drawing/2014/main" id="{8CC43859-865C-49F0-B846-62A7E57AC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676400"/>
                        <a:ext cx="936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25">
            <a:extLst>
              <a:ext uri="{FF2B5EF4-FFF2-40B4-BE49-F238E27FC236}">
                <a16:creationId xmlns:a16="http://schemas.microsoft.com/office/drawing/2014/main" id="{E69E911A-44E4-4563-A822-72880E4F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33650"/>
            <a:ext cx="61928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每个微观态出现的概率相等；</a:t>
            </a:r>
          </a:p>
        </p:txBody>
      </p:sp>
      <p:graphicFrame>
        <p:nvGraphicFramePr>
          <p:cNvPr id="13" name="Object 226">
            <a:extLst>
              <a:ext uri="{FF2B5EF4-FFF2-40B4-BE49-F238E27FC236}">
                <a16:creationId xmlns:a16="http://schemas.microsoft.com/office/drawing/2014/main" id="{5EA648EC-66D4-45C0-A718-9EBBD39B9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7188" y="2906713"/>
          <a:ext cx="10080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8" name="公式" r:id="rId15" imgW="533349" imgH="361882" progId="Equation.3">
                  <p:embed/>
                </p:oleObj>
              </mc:Choice>
              <mc:Fallback>
                <p:oleObj name="公式" r:id="rId15" imgW="533349" imgH="361882" progId="Equation.3">
                  <p:embed/>
                  <p:pic>
                    <p:nvPicPr>
                      <p:cNvPr id="13" name="Object 226">
                        <a:extLst>
                          <a:ext uri="{FF2B5EF4-FFF2-40B4-BE49-F238E27FC236}">
                            <a16:creationId xmlns:a16="http://schemas.microsoft.com/office/drawing/2014/main" id="{5EA648EC-66D4-45C0-A718-9EBBD39B9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2906713"/>
                        <a:ext cx="10080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27">
            <a:extLst>
              <a:ext uri="{FF2B5EF4-FFF2-40B4-BE49-F238E27FC236}">
                <a16:creationId xmlns:a16="http://schemas.microsoft.com/office/drawing/2014/main" id="{58D9C1E0-62A1-4A7A-AF0D-B1C780B09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3568700"/>
          <a:ext cx="12382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9" name="公式" r:id="rId17" imgW="571576" imgH="361882" progId="Equation.3">
                  <p:embed/>
                </p:oleObj>
              </mc:Choice>
              <mc:Fallback>
                <p:oleObj name="公式" r:id="rId17" imgW="571576" imgH="361882" progId="Equation.3">
                  <p:embed/>
                  <p:pic>
                    <p:nvPicPr>
                      <p:cNvPr id="14" name="Object 227">
                        <a:extLst>
                          <a:ext uri="{FF2B5EF4-FFF2-40B4-BE49-F238E27FC236}">
                            <a16:creationId xmlns:a16="http://schemas.microsoft.com/office/drawing/2014/main" id="{58D9C1E0-62A1-4A7A-AF0D-B1C780B094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3568700"/>
                        <a:ext cx="12382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9">
            <a:extLst>
              <a:ext uri="{FF2B5EF4-FFF2-40B4-BE49-F238E27FC236}">
                <a16:creationId xmlns:a16="http://schemas.microsoft.com/office/drawing/2014/main" id="{F7DC3838-8A5C-45D4-9581-296F68062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808538"/>
          <a:ext cx="25193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70" name="公式" r:id="rId19" imgW="971588" imgH="171450" progId="Equation.3">
                  <p:embed/>
                </p:oleObj>
              </mc:Choice>
              <mc:Fallback>
                <p:oleObj name="公式" r:id="rId19" imgW="971588" imgH="171450" progId="Equation.3">
                  <p:embed/>
                  <p:pic>
                    <p:nvPicPr>
                      <p:cNvPr id="15" name="Object 229">
                        <a:extLst>
                          <a:ext uri="{FF2B5EF4-FFF2-40B4-BE49-F238E27FC236}">
                            <a16:creationId xmlns:a16="http://schemas.microsoft.com/office/drawing/2014/main" id="{F7DC3838-8A5C-45D4-9581-296F68062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8538"/>
                        <a:ext cx="251936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0">
            <a:extLst>
              <a:ext uri="{FF2B5EF4-FFF2-40B4-BE49-F238E27FC236}">
                <a16:creationId xmlns:a16="http://schemas.microsoft.com/office/drawing/2014/main" id="{40595F90-689F-4289-900B-83073C988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4643438"/>
          <a:ext cx="2090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71" name="公式" r:id="rId21" imgW="1085965" imgH="361882" progId="Equation.3">
                  <p:embed/>
                </p:oleObj>
              </mc:Choice>
              <mc:Fallback>
                <p:oleObj name="公式" r:id="rId21" imgW="1085965" imgH="361882" progId="Equation.3">
                  <p:embed/>
                  <p:pic>
                    <p:nvPicPr>
                      <p:cNvPr id="16" name="Object 230">
                        <a:extLst>
                          <a:ext uri="{FF2B5EF4-FFF2-40B4-BE49-F238E27FC236}">
                            <a16:creationId xmlns:a16="http://schemas.microsoft.com/office/drawing/2014/main" id="{40595F90-689F-4289-900B-83073C9880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4643438"/>
                        <a:ext cx="20907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1">
            <a:extLst>
              <a:ext uri="{FF2B5EF4-FFF2-40B4-BE49-F238E27FC236}">
                <a16:creationId xmlns:a16="http://schemas.microsoft.com/office/drawing/2014/main" id="{8A212E5C-46FF-40C3-99F3-ECBFCD953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4113" y="4643438"/>
          <a:ext cx="20161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72" name="公式" r:id="rId23" imgW="1047737" imgH="361882" progId="Equation.3">
                  <p:embed/>
                </p:oleObj>
              </mc:Choice>
              <mc:Fallback>
                <p:oleObj name="公式" r:id="rId23" imgW="1047737" imgH="361882" progId="Equation.3">
                  <p:embed/>
                  <p:pic>
                    <p:nvPicPr>
                      <p:cNvPr id="17" name="Object 231">
                        <a:extLst>
                          <a:ext uri="{FF2B5EF4-FFF2-40B4-BE49-F238E27FC236}">
                            <a16:creationId xmlns:a16="http://schemas.microsoft.com/office/drawing/2014/main" id="{8A212E5C-46FF-40C3-99F3-ECBFCD953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4643438"/>
                        <a:ext cx="20161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7">
            <a:extLst>
              <a:ext uri="{FF2B5EF4-FFF2-40B4-BE49-F238E27FC236}">
                <a16:creationId xmlns:a16="http://schemas.microsoft.com/office/drawing/2014/main" id="{BC47093D-E891-4357-91A0-AF164641E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3717925"/>
            <a:ext cx="7315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200" i="1">
                <a:solidFill>
                  <a:srgbClr val="66FFFF"/>
                </a:solidFill>
                <a:ea typeface="楷体_GB2312" pitchFamily="49" charset="-122"/>
              </a:rPr>
              <a:t>N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个分子系统，微观态数有</a:t>
            </a:r>
            <a:r>
              <a:rPr lang="en-US" altLang="zh-CN" sz="220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en-US" altLang="zh-CN" sz="2200" baseline="30000">
                <a:solidFill>
                  <a:srgbClr val="66FFFF"/>
                </a:solidFill>
                <a:ea typeface="楷体_GB2312" pitchFamily="49" charset="-122"/>
              </a:rPr>
              <a:t>N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，各微观态的概率</a:t>
            </a:r>
          </a:p>
        </p:txBody>
      </p:sp>
      <p:sp>
        <p:nvSpPr>
          <p:cNvPr id="19" name="Rectangle 248">
            <a:extLst>
              <a:ext uri="{FF2B5EF4-FFF2-40B4-BE49-F238E27FC236}">
                <a16:creationId xmlns:a16="http://schemas.microsoft.com/office/drawing/2014/main" id="{EA537694-47BD-443A-AFDC-8BD43A70A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3128963"/>
            <a:ext cx="59039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例：</a:t>
            </a:r>
            <a:r>
              <a:rPr lang="en-US" altLang="zh-CN" sz="2200">
                <a:solidFill>
                  <a:srgbClr val="66FFFF"/>
                </a:solidFill>
                <a:ea typeface="楷体_GB2312" pitchFamily="49" charset="-122"/>
              </a:rPr>
              <a:t>4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分子系统，微观态有 </a:t>
            </a:r>
            <a:r>
              <a:rPr lang="en-US" altLang="zh-CN" sz="220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en-US" altLang="zh-CN" sz="2200" baseline="30000">
                <a:solidFill>
                  <a:srgbClr val="66FFFF"/>
                </a:solidFill>
                <a:ea typeface="楷体_GB2312" pitchFamily="49" charset="-122"/>
              </a:rPr>
              <a:t>4 </a:t>
            </a:r>
          </a:p>
        </p:txBody>
      </p:sp>
      <p:sp>
        <p:nvSpPr>
          <p:cNvPr id="20" name="Rectangle 249">
            <a:extLst>
              <a:ext uri="{FF2B5EF4-FFF2-40B4-BE49-F238E27FC236}">
                <a16:creationId xmlns:a16="http://schemas.microsoft.com/office/drawing/2014/main" id="{EC9F5D40-3AC8-4506-8E57-E76CFDE0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3111500"/>
            <a:ext cx="3889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，各微观态的概率</a:t>
            </a:r>
          </a:p>
        </p:txBody>
      </p:sp>
      <p:sp>
        <p:nvSpPr>
          <p:cNvPr id="21" name="Rectangle 250">
            <a:extLst>
              <a:ext uri="{FF2B5EF4-FFF2-40B4-BE49-F238E27FC236}">
                <a16:creationId xmlns:a16="http://schemas.microsoft.com/office/drawing/2014/main" id="{53AAE069-782B-4137-AFF7-AF3DA7799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14813"/>
            <a:ext cx="7747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一宏观态出现的概率与该宏观态对应的微观态数成正比</a:t>
            </a:r>
          </a:p>
        </p:txBody>
      </p:sp>
      <p:sp>
        <p:nvSpPr>
          <p:cNvPr id="16406" name="灯片编号占位符 1">
            <a:extLst>
              <a:ext uri="{FF2B5EF4-FFF2-40B4-BE49-F238E27FC236}">
                <a16:creationId xmlns:a16="http://schemas.microsoft.com/office/drawing/2014/main" id="{6DBDA694-5252-4E5C-8A44-F24C32EB2F1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707CD4-6758-40C8-9B3A-DF6F46F3E8A5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  <p:sp>
        <p:nvSpPr>
          <p:cNvPr id="23" name="Rectangle 225">
            <a:extLst>
              <a:ext uri="{FF2B5EF4-FFF2-40B4-BE49-F238E27FC236}">
                <a16:creationId xmlns:a16="http://schemas.microsoft.com/office/drawing/2014/main" id="{3A351B1D-5A02-4BBC-A61C-C2F8038F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5429250"/>
            <a:ext cx="61928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系统的微观态数满足乘法法则</a:t>
            </a:r>
          </a:p>
        </p:txBody>
      </p:sp>
      <p:graphicFrame>
        <p:nvGraphicFramePr>
          <p:cNvPr id="22" name="Object 23">
            <a:extLst>
              <a:ext uri="{FF2B5EF4-FFF2-40B4-BE49-F238E27FC236}">
                <a16:creationId xmlns:a16="http://schemas.microsoft.com/office/drawing/2014/main" id="{A82AF541-4F72-4EA6-8F82-DD0D513F4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5929313"/>
          <a:ext cx="22463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73" name="公式" r:id="rId25" imgW="923880" imgH="199923" progId="Equation.3">
                  <p:embed/>
                </p:oleObj>
              </mc:Choice>
              <mc:Fallback>
                <p:oleObj name="公式" r:id="rId25" imgW="923880" imgH="199923" progId="Equation.3">
                  <p:embed/>
                  <p:pic>
                    <p:nvPicPr>
                      <p:cNvPr id="22" name="Object 23">
                        <a:extLst>
                          <a:ext uri="{FF2B5EF4-FFF2-40B4-BE49-F238E27FC236}">
                            <a16:creationId xmlns:a16="http://schemas.microsoft.com/office/drawing/2014/main" id="{A82AF541-4F72-4EA6-8F82-DD0D513F4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929313"/>
                        <a:ext cx="22463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8">
            <a:extLst>
              <a:ext uri="{FF2B5EF4-FFF2-40B4-BE49-F238E27FC236}">
                <a16:creationId xmlns:a16="http://schemas.microsoft.com/office/drawing/2014/main" id="{6BFBD72A-EE7B-4510-AB43-0732C86F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5357813"/>
            <a:ext cx="79041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                                                                 例：</a:t>
            </a:r>
            <a:r>
              <a:rPr lang="en-US" altLang="zh-CN" sz="2200">
                <a:solidFill>
                  <a:srgbClr val="66FFFF"/>
                </a:solidFill>
                <a:ea typeface="楷体_GB2312" pitchFamily="49" charset="-122"/>
              </a:rPr>
              <a:t>20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分子容器左右位置分布，每</a:t>
            </a:r>
            <a:r>
              <a:rPr lang="en-US" altLang="zh-CN" sz="2200">
                <a:solidFill>
                  <a:srgbClr val="66FFFF"/>
                </a:solidFill>
                <a:ea typeface="楷体_GB2312" pitchFamily="49" charset="-122"/>
              </a:rPr>
              <a:t>4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个一组（</a:t>
            </a:r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组）</a:t>
            </a:r>
            <a:endParaRPr lang="en-US" altLang="zh-CN" sz="2200" baseline="30000">
              <a:solidFill>
                <a:srgbClr val="66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9" grpId="0" animBg="1"/>
      <p:bldP spid="10" grpId="0" autoUpdateAnimBg="0"/>
      <p:bldP spid="12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3" grpId="0" autoUpdateAnimBg="0"/>
      <p:bldP spid="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72719F05-2D27-4AA4-89A7-00C35A27C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836613"/>
            <a:ext cx="35290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系统某宏观态出现的概率与该宏观态对应的微观态数成正比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2E5B03B4-9BA3-43C0-9E2A-405CE9A7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339975"/>
            <a:ext cx="35718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>
                <a:solidFill>
                  <a:schemeClr val="bg1"/>
                </a:solidFill>
              </a:rPr>
              <a:t>(2)  </a:t>
            </a:r>
            <a:r>
              <a:rPr lang="en-US" altLang="zh-CN" i="1">
                <a:solidFill>
                  <a:srgbClr val="66FFFF"/>
                </a:solidFill>
              </a:rPr>
              <a:t>N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个分子全部聚于容器一侧的概率</a:t>
            </a:r>
            <a:r>
              <a:rPr kumimoji="0" lang="en-US" altLang="zh-CN">
                <a:solidFill>
                  <a:srgbClr val="66FFFF"/>
                </a:solidFill>
              </a:rPr>
              <a:t>1/2</a:t>
            </a:r>
            <a:r>
              <a:rPr kumimoji="0" lang="en-US" altLang="zh-CN" baseline="30000">
                <a:solidFill>
                  <a:srgbClr val="66FFFF"/>
                </a:solidFill>
              </a:rPr>
              <a:t>N</a:t>
            </a:r>
            <a:endParaRPr lang="en-US" altLang="zh-CN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28517815-91F7-4000-A509-8B6A36F1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333750"/>
            <a:ext cx="362426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(3)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平衡态是概率最大的宏观态，对应的微观态数目最多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684FA444-E373-4B92-9897-032EBDA8D8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4319588"/>
            <a:ext cx="330041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F51745DC-51FD-4B1B-B7BD-DDFE7B21D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1223963"/>
            <a:ext cx="12700" cy="30956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5C8EE192-E96E-4303-A99A-B919000B0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784350"/>
            <a:ext cx="0" cy="2497138"/>
          </a:xfrm>
          <a:prstGeom prst="line">
            <a:avLst/>
          </a:prstGeom>
          <a:noFill/>
          <a:ln w="28575" cap="rnd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A98A0E9E-5409-436D-AECF-E0F64A9A4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4437063"/>
            <a:ext cx="642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N/2</a:t>
            </a:r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592983B7-8863-450E-AED7-1365545B68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3650" y="4279900"/>
            <a:ext cx="107950" cy="10795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BC07F461-7278-4261-95D7-0D7D01AE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4813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结论</a:t>
            </a:r>
          </a:p>
        </p:txBody>
      </p:sp>
      <p:sp>
        <p:nvSpPr>
          <p:cNvPr id="19468" name="AutoShape 12">
            <a:extLst>
              <a:ext uri="{FF2B5EF4-FFF2-40B4-BE49-F238E27FC236}">
                <a16:creationId xmlns:a16="http://schemas.microsoft.com/office/drawing/2014/main" id="{AF3D3241-262D-4D74-9C7C-69FB6A1A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6FA75D2A-93BB-47A7-B6E1-E23D96638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3889375"/>
            <a:ext cx="199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chemeClr val="bg1"/>
                </a:solidFill>
              </a:rPr>
              <a:t>左侧分子数 </a:t>
            </a:r>
            <a:r>
              <a:rPr kumimoji="0" lang="en-US" altLang="zh-CN" sz="2000" i="1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2D637834-FBED-472E-A29F-271CB25AE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1125538"/>
            <a:ext cx="798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(</a:t>
            </a:r>
            <a:r>
              <a:rPr kumimoji="0" lang="en-US" altLang="zh-CN" i="1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kumimoji="0" lang="en-US" altLang="zh-CN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3FC27969-E116-4501-A544-4CCE698DE038}"/>
              </a:ext>
            </a:extLst>
          </p:cNvPr>
          <p:cNvGrpSpPr>
            <a:grpSpLocks/>
          </p:cNvGrpSpPr>
          <p:nvPr/>
        </p:nvGrpSpPr>
        <p:grpSpPr bwMode="auto">
          <a:xfrm>
            <a:off x="5368925" y="1582738"/>
            <a:ext cx="2060575" cy="2628900"/>
            <a:chOff x="3372" y="1147"/>
            <a:chExt cx="1298" cy="1656"/>
          </a:xfrm>
        </p:grpSpPr>
        <p:sp>
          <p:nvSpPr>
            <p:cNvPr id="17425" name="Freeform 17">
              <a:extLst>
                <a:ext uri="{FF2B5EF4-FFF2-40B4-BE49-F238E27FC236}">
                  <a16:creationId xmlns:a16="http://schemas.microsoft.com/office/drawing/2014/main" id="{320AF2BE-52E3-4354-9D9E-05A7B454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1147"/>
              <a:ext cx="144" cy="1572"/>
            </a:xfrm>
            <a:custGeom>
              <a:avLst/>
              <a:gdLst>
                <a:gd name="T0" fmla="*/ 0 w 144"/>
                <a:gd name="T1" fmla="*/ 1572 h 1572"/>
                <a:gd name="T2" fmla="*/ 24 w 144"/>
                <a:gd name="T3" fmla="*/ 317 h 1572"/>
                <a:gd name="T4" fmla="*/ 78 w 144"/>
                <a:gd name="T5" fmla="*/ 209 h 1572"/>
                <a:gd name="T6" fmla="*/ 144 w 144"/>
                <a:gd name="T7" fmla="*/ 1571 h 15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572"/>
                <a:gd name="T14" fmla="*/ 144 w 144"/>
                <a:gd name="T15" fmla="*/ 1572 h 15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572">
                  <a:moveTo>
                    <a:pt x="0" y="1572"/>
                  </a:moveTo>
                  <a:cubicBezTo>
                    <a:pt x="4" y="1363"/>
                    <a:pt x="11" y="544"/>
                    <a:pt x="24" y="317"/>
                  </a:cubicBezTo>
                  <a:cubicBezTo>
                    <a:pt x="37" y="90"/>
                    <a:pt x="58" y="0"/>
                    <a:pt x="78" y="209"/>
                  </a:cubicBezTo>
                  <a:cubicBezTo>
                    <a:pt x="98" y="418"/>
                    <a:pt x="130" y="1287"/>
                    <a:pt x="144" y="1571"/>
                  </a:cubicBezTo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Arc 18">
              <a:extLst>
                <a:ext uri="{FF2B5EF4-FFF2-40B4-BE49-F238E27FC236}">
                  <a16:creationId xmlns:a16="http://schemas.microsoft.com/office/drawing/2014/main" id="{691B30FD-AA98-4A7F-8DF2-C859FCDAD040}"/>
                </a:ext>
              </a:extLst>
            </p:cNvPr>
            <p:cNvSpPr>
              <a:spLocks/>
            </p:cNvSpPr>
            <p:nvPr/>
          </p:nvSpPr>
          <p:spPr bwMode="auto">
            <a:xfrm rot="6330617">
              <a:off x="3577" y="2432"/>
              <a:ext cx="166" cy="576"/>
            </a:xfrm>
            <a:custGeom>
              <a:avLst/>
              <a:gdLst>
                <a:gd name="T0" fmla="*/ 0 w 6207"/>
                <a:gd name="T1" fmla="*/ 0 h 21600"/>
                <a:gd name="T2" fmla="*/ 0 w 6207"/>
                <a:gd name="T3" fmla="*/ 0 h 21600"/>
                <a:gd name="T4" fmla="*/ 0 w 6207"/>
                <a:gd name="T5" fmla="*/ 0 h 21600"/>
                <a:gd name="T6" fmla="*/ 0 60000 65536"/>
                <a:gd name="T7" fmla="*/ 0 60000 65536"/>
                <a:gd name="T8" fmla="*/ 0 60000 65536"/>
                <a:gd name="T9" fmla="*/ 0 w 6207"/>
                <a:gd name="T10" fmla="*/ 0 h 21600"/>
                <a:gd name="T11" fmla="*/ 6207 w 62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07" h="21600" fill="none" extrusionOk="0">
                  <a:moveTo>
                    <a:pt x="-1" y="0"/>
                  </a:moveTo>
                  <a:cubicBezTo>
                    <a:pt x="2102" y="0"/>
                    <a:pt x="4193" y="306"/>
                    <a:pt x="6206" y="911"/>
                  </a:cubicBezTo>
                </a:path>
                <a:path w="6207" h="21600" stroke="0" extrusionOk="0">
                  <a:moveTo>
                    <a:pt x="-1" y="0"/>
                  </a:moveTo>
                  <a:cubicBezTo>
                    <a:pt x="2102" y="0"/>
                    <a:pt x="4193" y="306"/>
                    <a:pt x="6206" y="91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Arc 19">
              <a:extLst>
                <a:ext uri="{FF2B5EF4-FFF2-40B4-BE49-F238E27FC236}">
                  <a16:creationId xmlns:a16="http://schemas.microsoft.com/office/drawing/2014/main" id="{E30AB4E5-AEBE-4766-AAA8-72A2F21ED4A2}"/>
                </a:ext>
              </a:extLst>
            </p:cNvPr>
            <p:cNvSpPr>
              <a:spLocks/>
            </p:cNvSpPr>
            <p:nvPr/>
          </p:nvSpPr>
          <p:spPr bwMode="auto">
            <a:xfrm rot="-6849858">
              <a:off x="4299" y="2396"/>
              <a:ext cx="166" cy="576"/>
            </a:xfrm>
            <a:custGeom>
              <a:avLst/>
              <a:gdLst>
                <a:gd name="T0" fmla="*/ 0 w 6207"/>
                <a:gd name="T1" fmla="*/ 0 h 21600"/>
                <a:gd name="T2" fmla="*/ 0 w 6207"/>
                <a:gd name="T3" fmla="*/ 0 h 21600"/>
                <a:gd name="T4" fmla="*/ 0 w 6207"/>
                <a:gd name="T5" fmla="*/ 0 h 21600"/>
                <a:gd name="T6" fmla="*/ 0 60000 65536"/>
                <a:gd name="T7" fmla="*/ 0 60000 65536"/>
                <a:gd name="T8" fmla="*/ 0 60000 65536"/>
                <a:gd name="T9" fmla="*/ 0 w 6207"/>
                <a:gd name="T10" fmla="*/ 0 h 21600"/>
                <a:gd name="T11" fmla="*/ 6207 w 62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07" h="21600" fill="none" extrusionOk="0">
                  <a:moveTo>
                    <a:pt x="-1" y="0"/>
                  </a:moveTo>
                  <a:cubicBezTo>
                    <a:pt x="2102" y="0"/>
                    <a:pt x="4193" y="306"/>
                    <a:pt x="6206" y="911"/>
                  </a:cubicBezTo>
                </a:path>
                <a:path w="6207" h="21600" stroke="0" extrusionOk="0">
                  <a:moveTo>
                    <a:pt x="-1" y="0"/>
                  </a:moveTo>
                  <a:cubicBezTo>
                    <a:pt x="2102" y="0"/>
                    <a:pt x="4193" y="306"/>
                    <a:pt x="6206" y="91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15">
            <a:extLst>
              <a:ext uri="{FF2B5EF4-FFF2-40B4-BE49-F238E27FC236}">
                <a16:creationId xmlns:a16="http://schemas.microsoft.com/office/drawing/2014/main" id="{09B82928-CDD6-40B8-98BF-80D10AD43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4857750"/>
            <a:ext cx="79914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(4) 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热力学第二定律的统计意义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热力学系统的自发过程，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34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总是从微观态数少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概率小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的宏观态向微观态数多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概</a:t>
            </a:r>
            <a:endParaRPr lang="en-US" altLang="zh-CN" dirty="0">
              <a:solidFill>
                <a:srgbClr val="FFFF00"/>
              </a:solidFill>
              <a:latin typeface="+mn-ea"/>
              <a:ea typeface="+mn-ea"/>
            </a:endParaRPr>
          </a:p>
          <a:p>
            <a:pPr>
              <a:lnSpc>
                <a:spcPts val="3400"/>
              </a:lnSpc>
              <a:defRPr/>
            </a:pPr>
            <a:r>
              <a:rPr lang="en-US" altLang="zh-CN" dirty="0">
                <a:solidFill>
                  <a:srgbClr val="FFFF00"/>
                </a:solidFill>
                <a:latin typeface="+mn-ea"/>
                <a:ea typeface="+mn-ea"/>
              </a:rPr>
              <a:t>   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率大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的宏观态进行 </a:t>
            </a:r>
            <a:r>
              <a:rPr lang="en-US" altLang="zh-CN" dirty="0">
                <a:solidFill>
                  <a:srgbClr val="59E2FD"/>
                </a:solidFill>
                <a:latin typeface="+mn-lt"/>
                <a:ea typeface="+mn-ea"/>
              </a:rPr>
              <a:t>—— </a:t>
            </a:r>
            <a:r>
              <a:rPr lang="zh-CN" altLang="en-US" dirty="0">
                <a:solidFill>
                  <a:srgbClr val="59E2FD"/>
                </a:solidFill>
                <a:latin typeface="+mn-ea"/>
                <a:ea typeface="+mn-ea"/>
              </a:rPr>
              <a:t>有序向无序</a:t>
            </a:r>
          </a:p>
        </p:txBody>
      </p:sp>
      <p:sp>
        <p:nvSpPr>
          <p:cNvPr id="17424" name="灯片编号占位符 1">
            <a:extLst>
              <a:ext uri="{FF2B5EF4-FFF2-40B4-BE49-F238E27FC236}">
                <a16:creationId xmlns:a16="http://schemas.microsoft.com/office/drawing/2014/main" id="{37AB93B7-88DA-4FDD-A5B4-7AE100C24ED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9F33DD-4C38-4A92-A76D-A144550C430B}" type="slidenum">
              <a:rPr lang="en-US" altLang="zh-CN" b="0">
                <a:solidFill>
                  <a:srgbClr val="FF00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autoUpdateAnimBg="0"/>
      <p:bldP spid="19460" grpId="0"/>
      <p:bldP spid="19464" grpId="0" autoUpdateAnimBg="0"/>
      <p:bldP spid="19465" grpId="0" animBg="1"/>
      <p:bldP spid="19466" grpId="0"/>
      <p:bldP spid="19468" grpId="0" animBg="1"/>
      <p:bldP spid="19469" grpId="0"/>
      <p:bldP spid="1947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0" name="Text Box 4">
            <a:extLst>
              <a:ext uri="{FF2B5EF4-FFF2-40B4-BE49-F238E27FC236}">
                <a16:creationId xmlns:a16="http://schemas.microsoft.com/office/drawing/2014/main" id="{3DD5C611-7487-489A-8870-982F0C22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28875"/>
            <a:ext cx="382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二</a:t>
            </a:r>
            <a:r>
              <a:rPr lang="en-US" altLang="zh-CN">
                <a:solidFill>
                  <a:srgbClr val="FFFF00"/>
                </a:solidFill>
              </a:rPr>
              <a:t>.  </a:t>
            </a:r>
            <a:r>
              <a:rPr lang="zh-CN" altLang="en-US">
                <a:solidFill>
                  <a:srgbClr val="FFFF00"/>
                </a:solidFill>
              </a:rPr>
              <a:t>熵    熵增原理</a:t>
            </a:r>
          </a:p>
        </p:txBody>
      </p:sp>
      <p:sp>
        <p:nvSpPr>
          <p:cNvPr id="536583" name="Text Box 7">
            <a:extLst>
              <a:ext uri="{FF2B5EF4-FFF2-40B4-BE49-F238E27FC236}">
                <a16:creationId xmlns:a16="http://schemas.microsoft.com/office/drawing/2014/main" id="{341149A9-22B6-4901-BF46-11544C43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00363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1. 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熵</a:t>
            </a:r>
          </a:p>
        </p:txBody>
      </p:sp>
      <p:sp>
        <p:nvSpPr>
          <p:cNvPr id="536584" name="Oval 8">
            <a:extLst>
              <a:ext uri="{FF2B5EF4-FFF2-40B4-BE49-F238E27FC236}">
                <a16:creationId xmlns:a16="http://schemas.microsoft.com/office/drawing/2014/main" id="{F2057CED-8ED9-4E8F-B3A7-FF5771F1B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4479925"/>
            <a:ext cx="914400" cy="838200"/>
          </a:xfrm>
          <a:prstGeom prst="ellipse">
            <a:avLst/>
          </a:prstGeom>
          <a:gradFill rotWithShape="1">
            <a:gsLst>
              <a:gs pos="0">
                <a:schemeClr val="accent1">
                  <a:alpha val="62000"/>
                </a:schemeClr>
              </a:gs>
              <a:gs pos="100000">
                <a:schemeClr val="accent1">
                  <a:gamma/>
                  <a:shade val="46275"/>
                  <a:invGamma/>
                  <a:alpha val="63000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FF00"/>
                </a:solidFill>
                <a:ea typeface="楷体_GB2312" pitchFamily="49" charset="-122"/>
              </a:rPr>
              <a:t>状态</a:t>
            </a:r>
            <a:r>
              <a:rPr lang="en-US" altLang="zh-CN" sz="2000" dirty="0">
                <a:solidFill>
                  <a:srgbClr val="FFFF00"/>
                </a:solidFill>
                <a:ea typeface="楷体_GB2312" pitchFamily="49" charset="-122"/>
              </a:rPr>
              <a:t>(1)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536585" name="Line 9">
            <a:extLst>
              <a:ext uri="{FF2B5EF4-FFF2-40B4-BE49-F238E27FC236}">
                <a16:creationId xmlns:a16="http://schemas.microsoft.com/office/drawing/2014/main" id="{E95B9FC3-D3F1-44F2-8FC3-68B192091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4937125"/>
            <a:ext cx="2411413" cy="3175"/>
          </a:xfrm>
          <a:prstGeom prst="line">
            <a:avLst/>
          </a:prstGeom>
          <a:noFill/>
          <a:ln w="57150">
            <a:solidFill>
              <a:srgbClr val="FF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6586" name="Oval 10">
            <a:extLst>
              <a:ext uri="{FF2B5EF4-FFF2-40B4-BE49-F238E27FC236}">
                <a16:creationId xmlns:a16="http://schemas.microsoft.com/office/drawing/2014/main" id="{3861DC64-8178-4050-A5F5-915C99822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4518025"/>
            <a:ext cx="914400" cy="838200"/>
          </a:xfrm>
          <a:prstGeom prst="ellipse">
            <a:avLst/>
          </a:prstGeom>
          <a:gradFill rotWithShape="1">
            <a:gsLst>
              <a:gs pos="0">
                <a:srgbClr val="FF99FF">
                  <a:alpha val="57999"/>
                </a:srgbClr>
              </a:gs>
              <a:gs pos="100000">
                <a:srgbClr val="764776">
                  <a:alpha val="48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FF00"/>
                </a:solidFill>
                <a:ea typeface="楷体_GB2312" pitchFamily="49" charset="-122"/>
              </a:rPr>
              <a:t>状态</a:t>
            </a:r>
            <a:r>
              <a:rPr lang="en-US" altLang="zh-CN" sz="200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sz="2000">
                <a:solidFill>
                  <a:srgbClr val="FFFF00"/>
                </a:solidFill>
              </a:rPr>
              <a:t>2)</a:t>
            </a:r>
          </a:p>
        </p:txBody>
      </p:sp>
      <p:sp>
        <p:nvSpPr>
          <p:cNvPr id="536587" name="Rectangle 11">
            <a:extLst>
              <a:ext uri="{FF2B5EF4-FFF2-40B4-BE49-F238E27FC236}">
                <a16:creationId xmlns:a16="http://schemas.microsoft.com/office/drawing/2014/main" id="{4DA82FD5-2320-4AE5-8F8E-0F2F8252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467518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FFFF"/>
                </a:solidFill>
                <a:ea typeface="楷体_GB2312" pitchFamily="49" charset="-122"/>
              </a:rPr>
              <a:t>孤立系统</a:t>
            </a:r>
          </a:p>
        </p:txBody>
      </p:sp>
      <p:sp>
        <p:nvSpPr>
          <p:cNvPr id="536588" name="Rectangle 12">
            <a:extLst>
              <a:ext uri="{FF2B5EF4-FFF2-40B4-BE49-F238E27FC236}">
                <a16:creationId xmlns:a16="http://schemas.microsoft.com/office/drawing/2014/main" id="{D5EE1C8B-3834-4D06-A38E-5545FED9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4429125"/>
            <a:ext cx="2043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能否自发进行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536589" name="Rectangle 13">
            <a:extLst>
              <a:ext uri="{FF2B5EF4-FFF2-40B4-BE49-F238E27FC236}">
                <a16:creationId xmlns:a16="http://schemas.microsoft.com/office/drawing/2014/main" id="{2801E033-6A48-4461-88EA-4373615E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40300"/>
            <a:ext cx="203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判据是什么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536590" name="Rectangle 14">
            <a:extLst>
              <a:ext uri="{FF2B5EF4-FFF2-40B4-BE49-F238E27FC236}">
                <a16:creationId xmlns:a16="http://schemas.microsoft.com/office/drawing/2014/main" id="{07619E65-7DBB-4D98-8F29-BC627997A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743575"/>
            <a:ext cx="336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微观态数少的宏观态</a:t>
            </a:r>
          </a:p>
        </p:txBody>
      </p:sp>
      <p:sp>
        <p:nvSpPr>
          <p:cNvPr id="536591" name="Rectangle 15">
            <a:extLst>
              <a:ext uri="{FF2B5EF4-FFF2-40B4-BE49-F238E27FC236}">
                <a16:creationId xmlns:a16="http://schemas.microsoft.com/office/drawing/2014/main" id="{3269DCE4-ECA5-438F-AACD-CC083136E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5757863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微观态数多的宏观态</a:t>
            </a:r>
          </a:p>
        </p:txBody>
      </p:sp>
      <p:sp>
        <p:nvSpPr>
          <p:cNvPr id="536592" name="AutoShape 16">
            <a:extLst>
              <a:ext uri="{FF2B5EF4-FFF2-40B4-BE49-F238E27FC236}">
                <a16:creationId xmlns:a16="http://schemas.microsoft.com/office/drawing/2014/main" id="{3CB21047-E0BB-462B-A58B-7D1E66A6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5886450"/>
            <a:ext cx="1008063" cy="215900"/>
          </a:xfrm>
          <a:prstGeom prst="rightArrow">
            <a:avLst>
              <a:gd name="adj1" fmla="val 50000"/>
              <a:gd name="adj2" fmla="val 116728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36593" name="Text Box 17">
            <a:extLst>
              <a:ext uri="{FF2B5EF4-FFF2-40B4-BE49-F238E27FC236}">
                <a16:creationId xmlns:a16="http://schemas.microsoft.com/office/drawing/2014/main" id="{C3607408-40E6-4F66-83FC-71DB699D9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57563"/>
            <a:ext cx="8353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为了</a:t>
            </a:r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定量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的表示系统状态的性质，从而定量说明自发过程进行的方向</a:t>
            </a:r>
            <a:endParaRPr kumimoji="0" lang="zh-CN" altLang="zh-CN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E02E872D-9BEC-4BBA-B435-7C0D230E5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357188"/>
            <a:ext cx="6283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例：</a:t>
            </a:r>
            <a:r>
              <a:rPr lang="zh-CN" altLang="en-US">
                <a:solidFill>
                  <a:schemeClr val="bg1"/>
                </a:solidFill>
              </a:rPr>
              <a:t>分析气体的自由膨胀是不可逆过程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07E25957-7810-4661-A1FA-15C0A0679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785813"/>
            <a:ext cx="7358063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 dirty="0">
                <a:solidFill>
                  <a:srgbClr val="FFCC00"/>
                </a:solidFill>
              </a:rPr>
              <a:t>气体可以向真空自由膨胀，但不能自动收缩</a:t>
            </a: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C78E3973-5303-4CC4-A6B7-87523F556D23}"/>
              </a:ext>
            </a:extLst>
          </p:cNvPr>
          <p:cNvGrpSpPr>
            <a:grpSpLocks/>
          </p:cNvGrpSpPr>
          <p:nvPr/>
        </p:nvGrpSpPr>
        <p:grpSpPr bwMode="auto">
          <a:xfrm>
            <a:off x="3491880" y="1374775"/>
            <a:ext cx="4357687" cy="1462088"/>
            <a:chOff x="1440" y="961"/>
            <a:chExt cx="2745" cy="921"/>
          </a:xfrm>
        </p:grpSpPr>
        <p:grpSp>
          <p:nvGrpSpPr>
            <p:cNvPr id="19474" name="Group 62">
              <a:extLst>
                <a:ext uri="{FF2B5EF4-FFF2-40B4-BE49-F238E27FC236}">
                  <a16:creationId xmlns:a16="http://schemas.microsoft.com/office/drawing/2014/main" id="{8664B960-E42A-4E16-B995-47B469F63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356"/>
              <a:ext cx="2745" cy="526"/>
              <a:chOff x="1440" y="1356"/>
              <a:chExt cx="2745" cy="526"/>
            </a:xfrm>
          </p:grpSpPr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B76EACA0-FAEB-4DEB-B7CB-C598E09BB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58"/>
                <a:ext cx="1350" cy="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  <a:defRPr/>
                </a:pPr>
                <a:r>
                  <a:rPr lang="zh-CN" altLang="en-US" dirty="0">
                    <a:solidFill>
                      <a:srgbClr val="FFFF00"/>
                    </a:solidFill>
                    <a:latin typeface="+mn-ea"/>
                    <a:ea typeface="+mn-ea"/>
                  </a:rPr>
                  <a:t>初态：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  <a:ea typeface="+mn-ea"/>
                  </a:rPr>
                  <a:t>位置的分布较有序</a:t>
                </a:r>
              </a:p>
            </p:txBody>
          </p:sp>
          <p:sp>
            <p:nvSpPr>
              <p:cNvPr id="34" name="Rectangle 35">
                <a:extLst>
                  <a:ext uri="{FF2B5EF4-FFF2-40B4-BE49-F238E27FC236}">
                    <a16:creationId xmlns:a16="http://schemas.microsoft.com/office/drawing/2014/main" id="{8E4471BE-955E-4074-A1D5-EDF9F4F8A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1356"/>
                <a:ext cx="1120" cy="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  <a:defRPr/>
                </a:pPr>
                <a:r>
                  <a:rPr lang="zh-CN" altLang="en-US" dirty="0">
                    <a:solidFill>
                      <a:srgbClr val="FFFF00"/>
                    </a:solidFill>
                    <a:latin typeface="+mn-ea"/>
                    <a:ea typeface="+mn-ea"/>
                  </a:rPr>
                  <a:t>末态：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  <a:ea typeface="+mn-ea"/>
                  </a:rPr>
                  <a:t>更无序</a:t>
                </a:r>
              </a:p>
            </p:txBody>
          </p:sp>
        </p:grpSp>
        <p:grpSp>
          <p:nvGrpSpPr>
            <p:cNvPr id="19475" name="Group 61">
              <a:extLst>
                <a:ext uri="{FF2B5EF4-FFF2-40B4-BE49-F238E27FC236}">
                  <a16:creationId xmlns:a16="http://schemas.microsoft.com/office/drawing/2014/main" id="{F0C8F9D1-9F9B-453F-9272-C00B93147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0" y="961"/>
              <a:ext cx="2632" cy="386"/>
              <a:chOff x="1540" y="961"/>
              <a:chExt cx="2632" cy="386"/>
            </a:xfrm>
          </p:grpSpPr>
          <p:sp>
            <p:nvSpPr>
              <p:cNvPr id="19476" name="Rectangle 60" descr="25%">
                <a:extLst>
                  <a:ext uri="{FF2B5EF4-FFF2-40B4-BE49-F238E27FC236}">
                    <a16:creationId xmlns:a16="http://schemas.microsoft.com/office/drawing/2014/main" id="{428644C1-5442-41E7-A8C5-C986F71BF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" y="1006"/>
                <a:ext cx="568" cy="327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77" name="Rectangle 33" descr="5%">
                <a:extLst>
                  <a:ext uri="{FF2B5EF4-FFF2-40B4-BE49-F238E27FC236}">
                    <a16:creationId xmlns:a16="http://schemas.microsoft.com/office/drawing/2014/main" id="{E17121C1-5813-45CA-AB21-F8C236A54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995"/>
                <a:ext cx="1120" cy="3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508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78" name="Text Box 41">
                <a:extLst>
                  <a:ext uri="{FF2B5EF4-FFF2-40B4-BE49-F238E27FC236}">
                    <a16:creationId xmlns:a16="http://schemas.microsoft.com/office/drawing/2014/main" id="{2F4DFB12-CDD1-4F6A-AA0B-98FDB7B35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3" y="961"/>
                <a:ext cx="62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/>
                  <a:buNone/>
                </a:pPr>
                <a:r>
                  <a:rPr lang="en-US" altLang="zh-CN" sz="3000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</a:t>
                </a:r>
                <a:endParaRPr lang="en-US" altLang="zh-CN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9479" name="Rectangle 58" descr="5%">
                <a:extLst>
                  <a:ext uri="{FF2B5EF4-FFF2-40B4-BE49-F238E27FC236}">
                    <a16:creationId xmlns:a16="http://schemas.microsoft.com/office/drawing/2014/main" id="{1571B5F5-4AE3-421C-8091-95F928721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990"/>
                <a:ext cx="1120" cy="352"/>
              </a:xfrm>
              <a:prstGeom prst="rect">
                <a:avLst/>
              </a:prstGeom>
              <a:noFill/>
              <a:ln w="508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80" name="Line 59">
                <a:extLst>
                  <a:ext uri="{FF2B5EF4-FFF2-40B4-BE49-F238E27FC236}">
                    <a16:creationId xmlns:a16="http://schemas.microsoft.com/office/drawing/2014/main" id="{E0B65494-CF25-44D7-940A-A56C78F1F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979"/>
                <a:ext cx="0" cy="3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473" name="灯片编号占位符 1">
            <a:extLst>
              <a:ext uri="{FF2B5EF4-FFF2-40B4-BE49-F238E27FC236}">
                <a16:creationId xmlns:a16="http://schemas.microsoft.com/office/drawing/2014/main" id="{20C80498-DF33-4E93-9AC6-0BA6AF307EB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378CF3-2F47-4176-980E-8212FEF24C0C}" type="slidenum">
              <a:rPr lang="en-US" altLang="zh-CN" b="0">
                <a:solidFill>
                  <a:srgbClr val="FF00FF"/>
                </a:solidFill>
              </a:rPr>
              <a:pPr eaLnBrk="1" hangingPunct="1"/>
              <a:t>18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autoUpdateAnimBg="0"/>
      <p:bldP spid="536583" grpId="0" autoUpdateAnimBg="0"/>
      <p:bldP spid="536584" grpId="0" animBg="1" autoUpdateAnimBg="0"/>
      <p:bldP spid="536586" grpId="0" animBg="1" autoUpdateAnimBg="0"/>
      <p:bldP spid="536587" grpId="0" autoUpdateAnimBg="0"/>
      <p:bldP spid="536588" grpId="0" autoUpdateAnimBg="0"/>
      <p:bldP spid="536589" grpId="0" autoUpdateAnimBg="0"/>
      <p:bldP spid="536590" grpId="0"/>
      <p:bldP spid="536591" grpId="0"/>
      <p:bldP spid="536592" grpId="0" animBg="1"/>
      <p:bldP spid="536593" grpId="0"/>
      <p:bldP spid="23" grpId="0" autoUpdateAnimBg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B9D4BD4-6913-4F42-9450-1824D504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119438"/>
            <a:ext cx="8007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AutoNum type="arabicParenBoth"/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熵是系统状态的函数</a:t>
            </a:r>
          </a:p>
        </p:txBody>
      </p:sp>
      <p:graphicFrame>
        <p:nvGraphicFramePr>
          <p:cNvPr id="22531" name="Object 2">
            <a:extLst>
              <a:ext uri="{FF2B5EF4-FFF2-40B4-BE49-F238E27FC236}">
                <a16:creationId xmlns:a16="http://schemas.microsoft.com/office/drawing/2014/main" id="{26B8E3E7-A461-4DD4-A81B-D384E2A78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143000"/>
          <a:ext cx="2209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21" name="公式" r:id="rId4" imgW="1409827" imgH="285648" progId="Equation.3">
                  <p:embed/>
                </p:oleObj>
              </mc:Choice>
              <mc:Fallback>
                <p:oleObj name="公式" r:id="rId4" imgW="1409827" imgH="285648" progId="Equation.3">
                  <p:embed/>
                  <p:pic>
                    <p:nvPicPr>
                      <p:cNvPr id="22531" name="Object 2">
                        <a:extLst>
                          <a:ext uri="{FF2B5EF4-FFF2-40B4-BE49-F238E27FC236}">
                            <a16:creationId xmlns:a16="http://schemas.microsoft.com/office/drawing/2014/main" id="{26B8E3E7-A461-4DD4-A81B-D384E2A78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2209800" cy="500063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>
            <a:extLst>
              <a:ext uri="{FF2B5EF4-FFF2-40B4-BE49-F238E27FC236}">
                <a16:creationId xmlns:a16="http://schemas.microsoft.com/office/drawing/2014/main" id="{50651226-2B3C-4F4A-9F56-59A15E5B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28625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玻耳兹曼熵公式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B54FE193-8328-424C-88F8-E7859921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74925"/>
            <a:ext cx="288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说明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297EDA00-2782-4EBF-AC96-82D941C61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928813"/>
            <a:ext cx="750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</a:rPr>
              <a:t>k </a:t>
            </a:r>
            <a:r>
              <a:rPr lang="zh-CN" altLang="en-US">
                <a:solidFill>
                  <a:schemeClr val="bg1"/>
                </a:solidFill>
              </a:rPr>
              <a:t>为玻耳兹曼常数，熵的单位 </a:t>
            </a:r>
            <a:r>
              <a:rPr lang="en-US" altLang="zh-CN">
                <a:solidFill>
                  <a:schemeClr val="bg1"/>
                </a:solidFill>
              </a:rPr>
              <a:t>( </a:t>
            </a:r>
            <a:r>
              <a:rPr lang="en-US" altLang="zh-CN">
                <a:solidFill>
                  <a:srgbClr val="FFFF00"/>
                </a:solidFill>
              </a:rPr>
              <a:t>J/K</a:t>
            </a:r>
            <a:r>
              <a:rPr lang="en-US" altLang="zh-CN">
                <a:solidFill>
                  <a:schemeClr val="bg1"/>
                </a:solidFill>
              </a:rPr>
              <a:t> 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A8D927C3-E2F5-4A72-806C-012D47618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786188"/>
            <a:ext cx="81438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一个系统的熵是该系统的</a:t>
            </a:r>
            <a:r>
              <a:rPr lang="zh-CN" altLang="en-US">
                <a:solidFill>
                  <a:srgbClr val="FFCC00"/>
                </a:solidFill>
                <a:ea typeface="楷体_GB2312" pitchFamily="49" charset="-122"/>
              </a:rPr>
              <a:t>微观态数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的量度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是系统内分</a:t>
            </a:r>
            <a:endParaRPr lang="en-US" altLang="zh-CN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子热运动的</a:t>
            </a:r>
            <a:r>
              <a:rPr lang="zh-CN" altLang="en-US">
                <a:solidFill>
                  <a:srgbClr val="FFCC00"/>
                </a:solidFill>
                <a:ea typeface="楷体_GB2312" pitchFamily="49" charset="-122"/>
              </a:rPr>
              <a:t>无序程度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的一种量度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2537" name="AutoShape 9">
            <a:extLst>
              <a:ext uri="{FF2B5EF4-FFF2-40B4-BE49-F238E27FC236}">
                <a16:creationId xmlns:a16="http://schemas.microsoft.com/office/drawing/2014/main" id="{62069B96-ABE0-4C69-82C1-69E31201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544763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6A60E815-12AE-4EA5-869C-0539FD51D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1431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5400">
                <a:solidFill>
                  <a:srgbClr val="FFFF66"/>
                </a:solidFill>
              </a:rPr>
              <a:t>·</a:t>
            </a: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E95D1B92-0F72-4F2C-BEE8-804F8896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4932363"/>
            <a:ext cx="837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热力学参量：熵，具有相加性</a:t>
            </a:r>
            <a:endParaRPr kumimoji="0"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FA16CD9B-548E-4E6D-B82E-0C43A003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5429250"/>
            <a:ext cx="796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处于平衡态系统的熵等于系统各个组成部分熵之和</a:t>
            </a:r>
            <a:r>
              <a:rPr kumimoji="0"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0492" name="灯片编号占位符 1">
            <a:extLst>
              <a:ext uri="{FF2B5EF4-FFF2-40B4-BE49-F238E27FC236}">
                <a16:creationId xmlns:a16="http://schemas.microsoft.com/office/drawing/2014/main" id="{54101E31-5FDF-4647-9172-B3CBC2E2BBF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DA3CE0-EF28-4AA9-B05C-60271E126DC3}" type="slidenum">
              <a:rPr lang="en-US" altLang="zh-CN" b="0">
                <a:solidFill>
                  <a:srgbClr val="FF00FF"/>
                </a:solidFill>
              </a:rPr>
              <a:pPr eaLnBrk="1" hangingPunct="1"/>
              <a:t>19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2" grpId="0" autoUpdateAnimBg="0"/>
      <p:bldP spid="22533" grpId="0"/>
      <p:bldP spid="22535" grpId="0"/>
      <p:bldP spid="22536" grpId="0"/>
      <p:bldP spid="22537" grpId="0" animBg="1"/>
      <p:bldP spid="22538" grpId="0"/>
      <p:bldP spid="22549" grpId="0"/>
      <p:bldP spid="225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8C936365-358B-4FD6-A93D-887089CD986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9BC201-F11C-44FB-AC8C-37BB7A35AE99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B002273-EE1D-4A9B-8D1C-A63CABBFE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779960"/>
            <a:ext cx="561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00"/>
                </a:solidFill>
              </a:rPr>
              <a:t>2. </a:t>
            </a:r>
            <a:r>
              <a:rPr lang="zh-CN" altLang="en-US" dirty="0">
                <a:solidFill>
                  <a:srgbClr val="FFFF00"/>
                </a:solidFill>
              </a:rPr>
              <a:t>理想气体内能：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C57DDE3A-6080-4037-BA46-BA291CDD7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90513"/>
            <a:ext cx="6797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回顾：</a:t>
            </a:r>
            <a:r>
              <a:rPr lang="en-US" altLang="zh-CN" dirty="0">
                <a:solidFill>
                  <a:srgbClr val="FFFF00"/>
                </a:solidFill>
              </a:rPr>
              <a:t>1. </a:t>
            </a:r>
            <a:r>
              <a:rPr lang="zh-CN" altLang="en-US" dirty="0">
                <a:solidFill>
                  <a:srgbClr val="FFFF00"/>
                </a:solidFill>
              </a:rPr>
              <a:t>能量按照自由度均分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5C3FB0C0-4C7F-42A3-8A37-6AA13049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620688"/>
            <a:ext cx="807243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200"/>
              </a:lnSpc>
            </a:pPr>
            <a:r>
              <a:rPr lang="zh-CN" altLang="en-US" sz="2200" dirty="0">
                <a:solidFill>
                  <a:schemeClr val="bg1"/>
                </a:solidFill>
              </a:rPr>
              <a:t>（大量分子无规则热运动）</a:t>
            </a:r>
            <a:r>
              <a:rPr lang="zh-CN" altLang="en-US" sz="2200" dirty="0">
                <a:solidFill>
                  <a:srgbClr val="FFFF00"/>
                </a:solidFill>
              </a:rPr>
              <a:t>温度为</a:t>
            </a:r>
            <a:r>
              <a:rPr lang="en-US" altLang="zh-CN" sz="2200" dirty="0">
                <a:solidFill>
                  <a:srgbClr val="FFFF00"/>
                </a:solidFill>
              </a:rPr>
              <a:t>T</a:t>
            </a:r>
            <a:r>
              <a:rPr lang="zh-CN" altLang="en-US" sz="2200" dirty="0">
                <a:solidFill>
                  <a:srgbClr val="FFFF00"/>
                </a:solidFill>
              </a:rPr>
              <a:t>的平衡态下，分子的每个自由度分配的平均能量为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Object 3">
                <a:extLst>
                  <a:ext uri="{FF2B5EF4-FFF2-40B4-BE49-F238E27FC236}">
                    <a16:creationId xmlns:a16="http://schemas.microsoft.com/office/drawing/2014/main" id="{627AE0E6-A677-4947-9910-D0498133B51B}"/>
                  </a:ext>
                </a:extLst>
              </p:cNvPr>
              <p:cNvSpPr txBox="1"/>
              <p:nvPr/>
            </p:nvSpPr>
            <p:spPr bwMode="auto">
              <a:xfrm>
                <a:off x="3314700" y="2255590"/>
                <a:ext cx="4713684" cy="7413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﹒</m:t>
                      </m:r>
                      <m:r>
                        <a:rPr lang="en-US" altLang="zh-CN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b="1" i="1" baseline="-250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𝒌</m:t>
                      </m:r>
                      <m:r>
                        <a:rPr lang="zh-CN" alt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zh-CN" alt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389" name="Object 3">
                <a:extLst>
                  <a:ext uri="{FF2B5EF4-FFF2-40B4-BE49-F238E27FC236}">
                    <a16:creationId xmlns:a16="http://schemas.microsoft.com/office/drawing/2014/main" id="{627AE0E6-A677-4947-9910-D0498133B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2255590"/>
                <a:ext cx="4713684" cy="741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9">
            <a:extLst>
              <a:ext uri="{FF2B5EF4-FFF2-40B4-BE49-F238E27FC236}">
                <a16:creationId xmlns:a16="http://schemas.microsoft.com/office/drawing/2014/main" id="{4C43E064-5564-433F-97BE-B0F5BB048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4" y="1683320"/>
            <a:ext cx="8139112" cy="109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200"/>
              </a:lnSpc>
            </a:pPr>
            <a:r>
              <a:rPr lang="zh-CN" altLang="en-US" sz="2200" dirty="0">
                <a:solidFill>
                  <a:schemeClr val="bg1"/>
                </a:solidFill>
              </a:rPr>
              <a:t>                                气体中所有分子</a:t>
            </a:r>
            <a:r>
              <a:rPr lang="zh-CN" altLang="en-US" sz="2200" dirty="0">
                <a:solidFill>
                  <a:srgbClr val="FFFF00"/>
                </a:solidFill>
              </a:rPr>
              <a:t>各种形式动能</a:t>
            </a:r>
            <a:r>
              <a:rPr lang="zh-CN" altLang="en-US" sz="2200" dirty="0">
                <a:solidFill>
                  <a:schemeClr val="bg1"/>
                </a:solidFill>
              </a:rPr>
              <a:t>和分子内</a:t>
            </a:r>
            <a:r>
              <a:rPr lang="zh-CN" altLang="en-US" sz="2200" dirty="0">
                <a:solidFill>
                  <a:srgbClr val="FFFF00"/>
                </a:solidFill>
              </a:rPr>
              <a:t>原子间</a:t>
            </a:r>
            <a:endParaRPr lang="en-US" altLang="zh-CN" sz="2200" dirty="0">
              <a:solidFill>
                <a:srgbClr val="FFFF00"/>
              </a:solidFill>
            </a:endParaRPr>
          </a:p>
          <a:p>
            <a:pPr eaLnBrk="1" hangingPunct="1">
              <a:lnSpc>
                <a:spcPts val="4200"/>
              </a:lnSpc>
            </a:pPr>
            <a:r>
              <a:rPr lang="zh-CN" altLang="en-US" sz="2200" dirty="0">
                <a:solidFill>
                  <a:srgbClr val="FFFF00"/>
                </a:solidFill>
              </a:rPr>
              <a:t>振动势能</a:t>
            </a:r>
            <a:r>
              <a:rPr lang="zh-CN" altLang="en-US" sz="2200" dirty="0">
                <a:solidFill>
                  <a:schemeClr val="bg1"/>
                </a:solidFill>
              </a:rPr>
              <a:t>的总和</a:t>
            </a:r>
          </a:p>
        </p:txBody>
      </p:sp>
      <p:graphicFrame>
        <p:nvGraphicFramePr>
          <p:cNvPr id="14339" name="Object 10">
            <a:extLst>
              <a:ext uri="{FF2B5EF4-FFF2-40B4-BE49-F238E27FC236}">
                <a16:creationId xmlns:a16="http://schemas.microsoft.com/office/drawing/2014/main" id="{523B59BB-40FD-4E8E-A8AB-B9E98CE9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71714"/>
              </p:ext>
            </p:extLst>
          </p:nvPr>
        </p:nvGraphicFramePr>
        <p:xfrm>
          <a:off x="3740473" y="1196752"/>
          <a:ext cx="4714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55" name="公式" r:id="rId4" imgW="647725" imgH="799998" progId="Equation.3">
                  <p:embed/>
                </p:oleObj>
              </mc:Choice>
              <mc:Fallback>
                <p:oleObj name="公式" r:id="rId4" imgW="647725" imgH="799998" progId="Equation.3">
                  <p:embed/>
                  <p:pic>
                    <p:nvPicPr>
                      <p:cNvPr id="14339" name="Object 10">
                        <a:extLst>
                          <a:ext uri="{FF2B5EF4-FFF2-40B4-BE49-F238E27FC236}">
                            <a16:creationId xmlns:a16="http://schemas.microsoft.com/office/drawing/2014/main" id="{523B59BB-40FD-4E8E-A8AB-B9E98CE97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473" y="1196752"/>
                        <a:ext cx="4714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>
            <a:extLst>
              <a:ext uri="{FF2B5EF4-FFF2-40B4-BE49-F238E27FC236}">
                <a16:creationId xmlns:a16="http://schemas.microsoft.com/office/drawing/2014/main" id="{4CA9C73E-93C2-4C8A-A81D-2E0EA420C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827784"/>
            <a:ext cx="278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刚性分子气体：</a:t>
            </a:r>
          </a:p>
        </p:txBody>
      </p:sp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9C1DCE58-CE5C-49E4-AC95-C5F611943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175963"/>
              </p:ext>
            </p:extLst>
          </p:nvPr>
        </p:nvGraphicFramePr>
        <p:xfrm>
          <a:off x="869577" y="3290689"/>
          <a:ext cx="23352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56" r:id="rId6" imgW="1257224" imgH="361882" progId="Equation.3">
                  <p:embed/>
                </p:oleObj>
              </mc:Choice>
              <mc:Fallback>
                <p:oleObj r:id="rId6" imgW="1257224" imgH="361882" progId="Equation.3">
                  <p:embed/>
                  <p:pic>
                    <p:nvPicPr>
                      <p:cNvPr id="18" name="Object 19">
                        <a:extLst>
                          <a:ext uri="{FF2B5EF4-FFF2-40B4-BE49-F238E27FC236}">
                            <a16:creationId xmlns:a16="http://schemas.microsoft.com/office/drawing/2014/main" id="{9C1DCE58-CE5C-49E4-AC95-C5F611943A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577" y="3290689"/>
                        <a:ext cx="23352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E6DB1CF9-A3ED-41DD-98CD-317EF58D7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529331"/>
              </p:ext>
            </p:extLst>
          </p:nvPr>
        </p:nvGraphicFramePr>
        <p:xfrm>
          <a:off x="3554040" y="3290689"/>
          <a:ext cx="23352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57" r:id="rId8" imgW="1257224" imgH="361882" progId="Equation.3">
                  <p:embed/>
                </p:oleObj>
              </mc:Choice>
              <mc:Fallback>
                <p:oleObj r:id="rId8" imgW="1257224" imgH="361882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E6DB1CF9-A3ED-41DD-98CD-317EF58D73B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040" y="3290689"/>
                        <a:ext cx="23352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30CDB59-46DB-459C-B11F-13E8545D6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681024"/>
              </p:ext>
            </p:extLst>
          </p:nvPr>
        </p:nvGraphicFramePr>
        <p:xfrm>
          <a:off x="6197227" y="3290689"/>
          <a:ext cx="23352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58" r:id="rId10" imgW="1257224" imgH="361882" progId="Equation.3">
                  <p:embed/>
                </p:oleObj>
              </mc:Choice>
              <mc:Fallback>
                <p:oleObj r:id="rId10" imgW="1257224" imgH="361882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530CDB59-46DB-459C-B11F-13E8545D67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227" y="3290689"/>
                        <a:ext cx="23352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3">
            <a:extLst>
              <a:ext uri="{FF2B5EF4-FFF2-40B4-BE49-F238E27FC236}">
                <a16:creationId xmlns:a16="http://schemas.microsoft.com/office/drawing/2014/main" id="{329E7046-F2FC-4D49-A572-AA6937CD7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983781"/>
            <a:ext cx="278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摩尔热容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042AE69D-92B4-4BAD-A785-CFB646E3B97F}"/>
                  </a:ext>
                </a:extLst>
              </p:cNvPr>
              <p:cNvSpPr txBox="1"/>
              <p:nvPr/>
            </p:nvSpPr>
            <p:spPr bwMode="auto">
              <a:xfrm>
                <a:off x="2195736" y="3839765"/>
                <a:ext cx="1651447" cy="741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b="1" i="1" baseline="-250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042AE69D-92B4-4BAD-A785-CFB646E3B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3839765"/>
                <a:ext cx="1651447" cy="7413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2">
            <a:extLst>
              <a:ext uri="{FF2B5EF4-FFF2-40B4-BE49-F238E27FC236}">
                <a16:creationId xmlns:a16="http://schemas.microsoft.com/office/drawing/2014/main" id="{2E5592EF-ECD8-474F-8D08-68D58963C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80" y="4555976"/>
            <a:ext cx="561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00"/>
                </a:solidFill>
              </a:rPr>
              <a:t>3. </a:t>
            </a:r>
            <a:r>
              <a:rPr lang="zh-CN" altLang="en-US" dirty="0">
                <a:solidFill>
                  <a:srgbClr val="FFFF00"/>
                </a:solidFill>
              </a:rPr>
              <a:t>重力场中粒子数密度分布：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55751F7E-FE52-47AB-A0E8-03D923B1F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060349"/>
              </p:ext>
            </p:extLst>
          </p:nvPr>
        </p:nvGraphicFramePr>
        <p:xfrm>
          <a:off x="4965327" y="4512667"/>
          <a:ext cx="18478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59" r:id="rId13" imgW="1781092" imgH="609566" progId="Equation.3">
                  <p:embed/>
                </p:oleObj>
              </mc:Choice>
              <mc:Fallback>
                <p:oleObj r:id="rId13" imgW="1781092" imgH="609566" progId="Equation.3">
                  <p:embed/>
                  <p:pic>
                    <p:nvPicPr>
                      <p:cNvPr id="21509" name="Object 5">
                        <a:extLst>
                          <a:ext uri="{FF2B5EF4-FFF2-40B4-BE49-F238E27FC236}">
                            <a16:creationId xmlns:a16="http://schemas.microsoft.com/office/drawing/2014/main" id="{00B3F0AF-7ADE-411C-A0D0-A6045C6512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327" y="4512667"/>
                        <a:ext cx="1847850" cy="644525"/>
                      </a:xfrm>
                      <a:prstGeom prst="rect">
                        <a:avLst/>
                      </a:prstGeom>
                      <a:solidFill>
                        <a:srgbClr val="006699">
                          <a:alpha val="56078"/>
                        </a:srgbClr>
                      </a:solidFill>
                      <a:ln w="9525">
                        <a:solidFill>
                          <a:srgbClr val="B2B2B2">
                            <a:alpha val="56078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>
            <a:extLst>
              <a:ext uri="{FF2B5EF4-FFF2-40B4-BE49-F238E27FC236}">
                <a16:creationId xmlns:a16="http://schemas.microsoft.com/office/drawing/2014/main" id="{38844467-917B-4576-92E7-FC43AB0D2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325243"/>
              </p:ext>
            </p:extLst>
          </p:nvPr>
        </p:nvGraphicFramePr>
        <p:xfrm>
          <a:off x="1043608" y="5645845"/>
          <a:ext cx="12271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60" r:id="rId15" imgW="1171594" imgH="352391" progId="Equation.3">
                  <p:embed/>
                </p:oleObj>
              </mc:Choice>
              <mc:Fallback>
                <p:oleObj r:id="rId15" imgW="1171594" imgH="352391" progId="Equation.3">
                  <p:embed/>
                  <p:pic>
                    <p:nvPicPr>
                      <p:cNvPr id="21510" name="Object 6">
                        <a:extLst>
                          <a:ext uri="{FF2B5EF4-FFF2-40B4-BE49-F238E27FC236}">
                            <a16:creationId xmlns:a16="http://schemas.microsoft.com/office/drawing/2014/main" id="{40EDE528-DF2C-47EF-9E8D-0FDDEFAF0C5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645845"/>
                        <a:ext cx="12271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3044BD4B-65FF-4772-9520-3EC96CB80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212807"/>
              </p:ext>
            </p:extLst>
          </p:nvPr>
        </p:nvGraphicFramePr>
        <p:xfrm>
          <a:off x="4363071" y="5431532"/>
          <a:ext cx="1647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61" r:id="rId17" imgW="1571606" imgH="609566" progId="Equation.3">
                  <p:embed/>
                </p:oleObj>
              </mc:Choice>
              <mc:Fallback>
                <p:oleObj r:id="rId17" imgW="1571606" imgH="609566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6F4660B1-7EC9-4C7A-82A5-4FBEBB978B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071" y="5431532"/>
                        <a:ext cx="1647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>
            <a:extLst>
              <a:ext uri="{FF2B5EF4-FFF2-40B4-BE49-F238E27FC236}">
                <a16:creationId xmlns:a16="http://schemas.microsoft.com/office/drawing/2014/main" id="{3A1FD162-8A8C-496A-A17D-B5AD6D3E1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558272"/>
              </p:ext>
            </p:extLst>
          </p:nvPr>
        </p:nvGraphicFramePr>
        <p:xfrm>
          <a:off x="2346946" y="5448771"/>
          <a:ext cx="19399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62" r:id="rId19" imgW="1867027" imgH="609566" progId="Equation.3">
                  <p:embed/>
                </p:oleObj>
              </mc:Choice>
              <mc:Fallback>
                <p:oleObj r:id="rId19" imgW="1867027" imgH="609566" progId="Equation.3">
                  <p:embed/>
                  <p:pic>
                    <p:nvPicPr>
                      <p:cNvPr id="21523" name="Object 11">
                        <a:extLst>
                          <a:ext uri="{FF2B5EF4-FFF2-40B4-BE49-F238E27FC236}">
                            <a16:creationId xmlns:a16="http://schemas.microsoft.com/office/drawing/2014/main" id="{8254FA91-06D9-45DA-B710-2A55A4B11AC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946" y="5448771"/>
                        <a:ext cx="19399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1">
            <a:extLst>
              <a:ext uri="{FF2B5EF4-FFF2-40B4-BE49-F238E27FC236}">
                <a16:creationId xmlns:a16="http://schemas.microsoft.com/office/drawing/2014/main" id="{63174A1C-1E6C-4ADB-A1D9-D52E0A73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730" y="5517232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等温气压公式</a:t>
            </a:r>
            <a:endParaRPr lang="en-US" altLang="zh-CN" dirty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5B801062-063B-4330-A54D-B766B34AA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946" y="621216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式中 </a:t>
            </a:r>
            <a:r>
              <a:rPr lang="en-US" altLang="zh-CN" i="1" dirty="0">
                <a:solidFill>
                  <a:srgbClr val="66FFFF"/>
                </a:solidFill>
              </a:rPr>
              <a:t>p</a:t>
            </a:r>
            <a:r>
              <a:rPr lang="en-US" altLang="zh-CN" baseline="-25000" dirty="0">
                <a:solidFill>
                  <a:srgbClr val="66FFFF"/>
                </a:solidFill>
              </a:rPr>
              <a:t>0 </a:t>
            </a:r>
            <a:r>
              <a:rPr lang="zh-CN" altLang="en-US" dirty="0">
                <a:solidFill>
                  <a:schemeClr val="bg1"/>
                </a:solidFill>
              </a:rPr>
              <a:t>是高度为零处的压强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25BC975-AF00-42D0-AEB5-2D832EA9C861}"/>
              </a:ext>
            </a:extLst>
          </p:cNvPr>
          <p:cNvCxnSpPr/>
          <p:nvPr/>
        </p:nvCxnSpPr>
        <p:spPr bwMode="auto">
          <a:xfrm>
            <a:off x="35496" y="5301208"/>
            <a:ext cx="910850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25" grpId="0" autoUpdateAnimBg="0"/>
      <p:bldP spid="16" grpId="0" autoUpdateAnimBg="0"/>
      <p:bldP spid="16389" grpId="0"/>
      <p:bldP spid="14" grpId="0" autoUpdateAnimBg="0"/>
      <p:bldP spid="20" grpId="0"/>
      <p:bldP spid="24" grpId="0" autoUpdateAnimBg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5387704-3F21-45AE-86E0-13B914B7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27038"/>
            <a:ext cx="79644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实验测得常温下距海平面不太高处，每升高 </a:t>
            </a:r>
            <a:r>
              <a:rPr lang="en-US" altLang="zh-CN">
                <a:solidFill>
                  <a:srgbClr val="FFFF00"/>
                </a:solidFill>
              </a:rPr>
              <a:t>10 m</a:t>
            </a:r>
            <a:r>
              <a:rPr lang="zh-CN" altLang="en-US">
                <a:solidFill>
                  <a:schemeClr val="bg1"/>
                </a:solidFill>
              </a:rPr>
              <a:t>大气压约降低</a:t>
            </a:r>
            <a:r>
              <a:rPr lang="en-US" altLang="zh-CN">
                <a:solidFill>
                  <a:srgbClr val="FFFF00"/>
                </a:solidFill>
              </a:rPr>
              <a:t>133.3 Pa</a:t>
            </a:r>
            <a:r>
              <a:rPr lang="zh-CN" altLang="en-US">
                <a:solidFill>
                  <a:schemeClr val="bg1"/>
                </a:solidFill>
              </a:rPr>
              <a:t>。试用恒温气压公式验证此结果（海平面大气压按</a:t>
            </a:r>
            <a:r>
              <a:rPr lang="en-US" altLang="zh-CN">
                <a:solidFill>
                  <a:srgbClr val="FFFF00"/>
                </a:solidFill>
              </a:rPr>
              <a:t>1.013×10</a:t>
            </a:r>
            <a:r>
              <a:rPr lang="en-US" altLang="zh-CN" baseline="40000">
                <a:solidFill>
                  <a:srgbClr val="FFFF00"/>
                </a:solidFill>
              </a:rPr>
              <a:t>5</a:t>
            </a:r>
            <a:r>
              <a:rPr lang="en-US" altLang="zh-CN">
                <a:solidFill>
                  <a:srgbClr val="FFFF00"/>
                </a:solidFill>
              </a:rPr>
              <a:t> Pa </a:t>
            </a:r>
            <a:r>
              <a:rPr lang="zh-CN" altLang="en-US">
                <a:solidFill>
                  <a:schemeClr val="bg1"/>
                </a:solidFill>
              </a:rPr>
              <a:t>计，温度取</a:t>
            </a:r>
            <a:r>
              <a:rPr lang="en-US" altLang="zh-CN">
                <a:solidFill>
                  <a:srgbClr val="FFFF00"/>
                </a:solidFill>
              </a:rPr>
              <a:t>273K</a:t>
            </a:r>
            <a:r>
              <a:rPr lang="zh-CN" altLang="en-US">
                <a:solidFill>
                  <a:schemeClr val="bg1"/>
                </a:solidFill>
              </a:rPr>
              <a:t>，空气分子量</a:t>
            </a:r>
            <a:r>
              <a:rPr lang="en-US" altLang="zh-CN">
                <a:solidFill>
                  <a:srgbClr val="FFFF00"/>
                </a:solidFill>
              </a:rPr>
              <a:t>29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/>
          </a:p>
        </p:txBody>
      </p:sp>
      <p:graphicFrame>
        <p:nvGraphicFramePr>
          <p:cNvPr id="22531" name="Object 2">
            <a:extLst>
              <a:ext uri="{FF2B5EF4-FFF2-40B4-BE49-F238E27FC236}">
                <a16:creationId xmlns:a16="http://schemas.microsoft.com/office/drawing/2014/main" id="{7C7CAA05-78C6-464C-9090-2EACC42AE76A}"/>
              </a:ext>
            </a:extLst>
          </p:cNvPr>
          <p:cNvGraphicFramePr>
            <a:graphicFrameLocks/>
          </p:cNvGraphicFramePr>
          <p:nvPr/>
        </p:nvGraphicFramePr>
        <p:xfrm>
          <a:off x="827088" y="5335588"/>
          <a:ext cx="20081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19" r:id="rId3" imgW="1981098" imgH="866741" progId="Equation.3">
                  <p:embed/>
                </p:oleObj>
              </mc:Choice>
              <mc:Fallback>
                <p:oleObj r:id="rId3" imgW="1981098" imgH="866741" progId="Equation.3">
                  <p:embed/>
                  <p:pic>
                    <p:nvPicPr>
                      <p:cNvPr id="22531" name="Object 2">
                        <a:extLst>
                          <a:ext uri="{FF2B5EF4-FFF2-40B4-BE49-F238E27FC236}">
                            <a16:creationId xmlns:a16="http://schemas.microsoft.com/office/drawing/2014/main" id="{7C7CAA05-78C6-464C-9090-2EACC42AE76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35588"/>
                        <a:ext cx="20081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5739A604-9B1F-444D-9042-2DD4AF87D688}"/>
              </a:ext>
            </a:extLst>
          </p:cNvPr>
          <p:cNvGraphicFramePr>
            <a:graphicFrameLocks/>
          </p:cNvGraphicFramePr>
          <p:nvPr/>
        </p:nvGraphicFramePr>
        <p:xfrm>
          <a:off x="2928938" y="5286375"/>
          <a:ext cx="44116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0" r:id="rId5" imgW="1819320" imgH="352391" progId="Equation.3">
                  <p:embed/>
                </p:oleObj>
              </mc:Choice>
              <mc:Fallback>
                <p:oleObj r:id="rId5" imgW="1819320" imgH="352391" progId="Equation.3">
                  <p:embed/>
                  <p:pic>
                    <p:nvPicPr>
                      <p:cNvPr id="22532" name="Object 3">
                        <a:extLst>
                          <a:ext uri="{FF2B5EF4-FFF2-40B4-BE49-F238E27FC236}">
                            <a16:creationId xmlns:a16="http://schemas.microsoft.com/office/drawing/2014/main" id="{5739A604-9B1F-444D-9042-2DD4AF87D6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286375"/>
                        <a:ext cx="441166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756B2BCD-5F81-49B6-A2E4-9087AFD3CD22}"/>
              </a:ext>
            </a:extLst>
          </p:cNvPr>
          <p:cNvGraphicFramePr>
            <a:graphicFrameLocks/>
          </p:cNvGraphicFramePr>
          <p:nvPr/>
        </p:nvGraphicFramePr>
        <p:xfrm>
          <a:off x="7429500" y="5572125"/>
          <a:ext cx="11541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1" r:id="rId7" imgW="1143153" imgH="352391" progId="Equation.3">
                  <p:embed/>
                </p:oleObj>
              </mc:Choice>
              <mc:Fallback>
                <p:oleObj r:id="rId7" imgW="1143153" imgH="352391" progId="Equation.3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756B2BCD-5F81-49B6-A2E4-9087AFD3CD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5572125"/>
                        <a:ext cx="11541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>
            <a:extLst>
              <a:ext uri="{FF2B5EF4-FFF2-40B4-BE49-F238E27FC236}">
                <a16:creationId xmlns:a16="http://schemas.microsoft.com/office/drawing/2014/main" id="{0B1D1B09-9D5E-49FE-8B30-1D4AD8F90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716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ED2FADB8-4388-49D2-8ED7-054123365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1488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6" name="Object 5">
                <a:extLst>
                  <a:ext uri="{FF2B5EF4-FFF2-40B4-BE49-F238E27FC236}">
                    <a16:creationId xmlns:a16="http://schemas.microsoft.com/office/drawing/2014/main" id="{1BFA6BA2-26A6-480E-9E1F-BDC799305935}"/>
                  </a:ext>
                </a:extLst>
              </p:cNvPr>
              <p:cNvSpPr txBox="1"/>
              <p:nvPr/>
            </p:nvSpPr>
            <p:spPr bwMode="auto">
              <a:xfrm>
                <a:off x="2267744" y="2500313"/>
                <a:ext cx="2790626" cy="5715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6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536" name="Object 5">
                <a:extLst>
                  <a:ext uri="{FF2B5EF4-FFF2-40B4-BE49-F238E27FC236}">
                    <a16:creationId xmlns:a16="http://schemas.microsoft.com/office/drawing/2014/main" id="{1BFA6BA2-26A6-480E-9E1F-BDC7993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2500313"/>
                <a:ext cx="2790626" cy="571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7" name="Object 6">
            <a:extLst>
              <a:ext uri="{FF2B5EF4-FFF2-40B4-BE49-F238E27FC236}">
                <a16:creationId xmlns:a16="http://schemas.microsoft.com/office/drawing/2014/main" id="{0B2FD0EF-1FA4-45CA-A688-751205BC3AC8}"/>
              </a:ext>
            </a:extLst>
          </p:cNvPr>
          <p:cNvGraphicFramePr>
            <a:graphicFrameLocks/>
          </p:cNvGraphicFramePr>
          <p:nvPr/>
        </p:nvGraphicFramePr>
        <p:xfrm>
          <a:off x="857250" y="3960813"/>
          <a:ext cx="404653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2" r:id="rId10" imgW="3686041" imgH="790507" progId="Equation.3">
                  <p:embed/>
                </p:oleObj>
              </mc:Choice>
              <mc:Fallback>
                <p:oleObj r:id="rId10" imgW="3686041" imgH="790507" progId="Equation.3">
                  <p:embed/>
                  <p:pic>
                    <p:nvPicPr>
                      <p:cNvPr id="22537" name="Object 6">
                        <a:extLst>
                          <a:ext uri="{FF2B5EF4-FFF2-40B4-BE49-F238E27FC236}">
                            <a16:creationId xmlns:a16="http://schemas.microsoft.com/office/drawing/2014/main" id="{0B2FD0EF-1FA4-45CA-A688-751205BC3A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960813"/>
                        <a:ext cx="404653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7">
            <a:extLst>
              <a:ext uri="{FF2B5EF4-FFF2-40B4-BE49-F238E27FC236}">
                <a16:creationId xmlns:a16="http://schemas.microsoft.com/office/drawing/2014/main" id="{3CCB0292-9DA8-489E-8A7F-E478E4741C78}"/>
              </a:ext>
            </a:extLst>
          </p:cNvPr>
          <p:cNvGraphicFramePr>
            <a:graphicFrameLocks/>
          </p:cNvGraphicFramePr>
          <p:nvPr/>
        </p:nvGraphicFramePr>
        <p:xfrm>
          <a:off x="6286500" y="3956050"/>
          <a:ext cx="19335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3" r:id="rId12" imgW="1904949" imgH="866741" progId="Equation.3">
                  <p:embed/>
                </p:oleObj>
              </mc:Choice>
              <mc:Fallback>
                <p:oleObj r:id="rId12" imgW="1904949" imgH="866741" progId="Equation.3">
                  <p:embed/>
                  <p:pic>
                    <p:nvPicPr>
                      <p:cNvPr id="22538" name="Object 7">
                        <a:extLst>
                          <a:ext uri="{FF2B5EF4-FFF2-40B4-BE49-F238E27FC236}">
                            <a16:creationId xmlns:a16="http://schemas.microsoft.com/office/drawing/2014/main" id="{3CCB0292-9DA8-489E-8A7F-E478E4741C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956050"/>
                        <a:ext cx="19335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>
            <a:extLst>
              <a:ext uri="{FF2B5EF4-FFF2-40B4-BE49-F238E27FC236}">
                <a16:creationId xmlns:a16="http://schemas.microsoft.com/office/drawing/2014/main" id="{510E6AA5-2CE0-4415-8A0E-1DA573499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971675"/>
            <a:ext cx="310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等温气压公式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82DF3F2D-5C69-4A12-9B1F-8F13DD127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286125"/>
            <a:ext cx="317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将上式两边微分</a:t>
            </a:r>
          </a:p>
        </p:txBody>
      </p: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A97FA850-53DB-46D2-99A6-B0A4C025A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4286250"/>
            <a:ext cx="1081087" cy="215900"/>
          </a:xfrm>
          <a:prstGeom prst="rightArrow">
            <a:avLst>
              <a:gd name="adj1" fmla="val 50000"/>
              <a:gd name="adj2" fmla="val 15597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7D636E8F-93E5-40ED-A586-59F2F7D8AE9C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3082598"/>
            <a:ext cx="2123580" cy="1708476"/>
            <a:chOff x="1584705" y="3082282"/>
            <a:chExt cx="2123496" cy="1708322"/>
          </a:xfrm>
        </p:grpSpPr>
        <p:sp>
          <p:nvSpPr>
            <p:cNvPr id="20496" name="椭圆 13">
              <a:extLst>
                <a:ext uri="{FF2B5EF4-FFF2-40B4-BE49-F238E27FC236}">
                  <a16:creationId xmlns:a16="http://schemas.microsoft.com/office/drawing/2014/main" id="{65C763A1-8E0A-491B-8A56-CF7AA02191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79283">
              <a:off x="1584705" y="4004786"/>
              <a:ext cx="1719128" cy="78581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0497" name="任意多边形 14">
              <a:extLst>
                <a:ext uri="{FF2B5EF4-FFF2-40B4-BE49-F238E27FC236}">
                  <a16:creationId xmlns:a16="http://schemas.microsoft.com/office/drawing/2014/main" id="{2548222D-9FFE-4E6C-A359-26CDD044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650" y="3082282"/>
              <a:ext cx="545551" cy="1011546"/>
            </a:xfrm>
            <a:custGeom>
              <a:avLst/>
              <a:gdLst>
                <a:gd name="T0" fmla="*/ 0 w 328568"/>
                <a:gd name="T1" fmla="*/ 973123 h 973123"/>
                <a:gd name="T2" fmla="*/ 276836 w 328568"/>
                <a:gd name="T3" fmla="*/ 704675 h 973123"/>
                <a:gd name="T4" fmla="*/ 310392 w 328568"/>
                <a:gd name="T5" fmla="*/ 0 h 973123"/>
                <a:gd name="T6" fmla="*/ 0 60000 65536"/>
                <a:gd name="T7" fmla="*/ 0 60000 65536"/>
                <a:gd name="T8" fmla="*/ 0 60000 65536"/>
                <a:gd name="T9" fmla="*/ 0 w 328568"/>
                <a:gd name="T10" fmla="*/ 0 h 973123"/>
                <a:gd name="T11" fmla="*/ 328568 w 328568"/>
                <a:gd name="T12" fmla="*/ 973123 h 9731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568" h="973123">
                  <a:moveTo>
                    <a:pt x="0" y="973123"/>
                  </a:moveTo>
                  <a:cubicBezTo>
                    <a:pt x="112552" y="919992"/>
                    <a:pt x="225104" y="866862"/>
                    <a:pt x="276836" y="704675"/>
                  </a:cubicBezTo>
                  <a:cubicBezTo>
                    <a:pt x="328568" y="542488"/>
                    <a:pt x="319480" y="271244"/>
                    <a:pt x="310392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5" name="灯片编号占位符 1">
            <a:extLst>
              <a:ext uri="{FF2B5EF4-FFF2-40B4-BE49-F238E27FC236}">
                <a16:creationId xmlns:a16="http://schemas.microsoft.com/office/drawing/2014/main" id="{FBDA11E1-F821-4271-AF32-5F9AAFAF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465922-8531-4AF9-8046-6F517B32D6EE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30939D50-B4A7-4FE0-9315-E58BABEFD5F6}"/>
                  </a:ext>
                </a:extLst>
              </p:cNvPr>
              <p:cNvSpPr txBox="1"/>
              <p:nvPr/>
            </p:nvSpPr>
            <p:spPr bwMode="auto">
              <a:xfrm>
                <a:off x="4572000" y="2489527"/>
                <a:ext cx="2625758" cy="5715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𝑀𝑔h</m:t>
                          </m:r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30939D50-B4A7-4FE0-9315-E58BABEF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2489527"/>
                <a:ext cx="2625758" cy="5715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4" grpId="0"/>
      <p:bldP spid="22535" grpId="0"/>
      <p:bldP spid="22536" grpId="0"/>
      <p:bldP spid="22540" grpId="0"/>
      <p:bldP spid="22541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8662FE1F-DCD2-4273-B8A9-DAF5E09FF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8625"/>
            <a:ext cx="802163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拉萨海拔约为</a:t>
            </a:r>
            <a:r>
              <a:rPr lang="en-US" altLang="zh-CN">
                <a:solidFill>
                  <a:srgbClr val="66FFFF"/>
                </a:solidFill>
              </a:rPr>
              <a:t>3600m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 i="1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</a:rPr>
              <a:t>气温为</a:t>
            </a:r>
            <a:r>
              <a:rPr lang="en-US" altLang="zh-CN">
                <a:solidFill>
                  <a:srgbClr val="66FFFF"/>
                </a:solidFill>
              </a:rPr>
              <a:t>273K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 u="sng">
                <a:solidFill>
                  <a:srgbClr val="FFFF00"/>
                </a:solidFill>
              </a:rPr>
              <a:t>忽略气温随高度的变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u="sng">
                <a:solidFill>
                  <a:srgbClr val="FFFF00"/>
                </a:solidFill>
              </a:rPr>
              <a:t>化</a:t>
            </a:r>
            <a:r>
              <a:rPr lang="zh-CN" altLang="en-US">
                <a:solidFill>
                  <a:schemeClr val="bg1"/>
                </a:solidFill>
              </a:rPr>
              <a:t>，海平面上的气压为</a:t>
            </a:r>
            <a:r>
              <a:rPr lang="en-US" altLang="zh-CN">
                <a:solidFill>
                  <a:srgbClr val="66FFFF"/>
                </a:solidFill>
              </a:rPr>
              <a:t>1.013×10</a:t>
            </a:r>
            <a:r>
              <a:rPr lang="en-US" altLang="zh-CN" baseline="44000">
                <a:solidFill>
                  <a:srgbClr val="66FFFF"/>
                </a:solidFill>
              </a:rPr>
              <a:t>5 </a:t>
            </a:r>
            <a:r>
              <a:rPr lang="en-US" altLang="zh-CN">
                <a:solidFill>
                  <a:srgbClr val="66FFFF"/>
                </a:solidFill>
              </a:rPr>
              <a:t>Pa </a:t>
            </a:r>
            <a:r>
              <a:rPr lang="zh-CN" altLang="en-US">
                <a:solidFill>
                  <a:schemeClr val="bg1"/>
                </a:solidFill>
              </a:rPr>
              <a:t>时</a:t>
            </a:r>
            <a:endParaRPr lang="zh-CN" altLang="en-US">
              <a:solidFill>
                <a:srgbClr val="85FFE0"/>
              </a:solidFill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BC56C0B5-C903-4285-BA44-903A527C8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071813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等温气压公式</a:t>
            </a:r>
          </a:p>
        </p:txBody>
      </p:sp>
      <p:graphicFrame>
        <p:nvGraphicFramePr>
          <p:cNvPr id="26628" name="Object 2">
            <a:extLst>
              <a:ext uri="{FF2B5EF4-FFF2-40B4-BE49-F238E27FC236}">
                <a16:creationId xmlns:a16="http://schemas.microsoft.com/office/drawing/2014/main" id="{F0136DB6-4E5E-4383-AC34-617A2D8F0CF6}"/>
              </a:ext>
            </a:extLst>
          </p:cNvPr>
          <p:cNvGraphicFramePr>
            <a:graphicFrameLocks/>
          </p:cNvGraphicFramePr>
          <p:nvPr/>
        </p:nvGraphicFramePr>
        <p:xfrm>
          <a:off x="1071563" y="3714750"/>
          <a:ext cx="7502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02" r:id="rId4" imgW="2857576" imgH="295139" progId="Equation.3">
                  <p:embed/>
                </p:oleObj>
              </mc:Choice>
              <mc:Fallback>
                <p:oleObj r:id="rId4" imgW="2857576" imgH="295139" progId="Equation.3">
                  <p:embed/>
                  <p:pic>
                    <p:nvPicPr>
                      <p:cNvPr id="26628" name="Object 2">
                        <a:extLst>
                          <a:ext uri="{FF2B5EF4-FFF2-40B4-BE49-F238E27FC236}">
                            <a16:creationId xmlns:a16="http://schemas.microsoft.com/office/drawing/2014/main" id="{F0136DB6-4E5E-4383-AC34-617A2D8F0CF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714750"/>
                        <a:ext cx="75025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>
            <a:extLst>
              <a:ext uri="{FF2B5EF4-FFF2-40B4-BE49-F238E27FC236}">
                <a16:creationId xmlns:a16="http://schemas.microsoft.com/office/drawing/2014/main" id="{6E0A24D5-4B7C-4416-AAEC-3CC63A068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286375"/>
            <a:ext cx="775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设人每次吸入空气的容积为</a:t>
            </a:r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 baseline="-25000">
                <a:solidFill>
                  <a:srgbClr val="FFFF00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，在拉萨应呼吸</a:t>
            </a:r>
            <a:r>
              <a:rPr lang="en-US" altLang="zh-CN" sz="2800" i="1">
                <a:solidFill>
                  <a:srgbClr val="FFFF00"/>
                </a:solidFill>
              </a:rPr>
              <a:t>x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次            </a:t>
            </a:r>
          </a:p>
        </p:txBody>
      </p:sp>
      <p:graphicFrame>
        <p:nvGraphicFramePr>
          <p:cNvPr id="26630" name="Object 3">
            <a:extLst>
              <a:ext uri="{FF2B5EF4-FFF2-40B4-BE49-F238E27FC236}">
                <a16:creationId xmlns:a16="http://schemas.microsoft.com/office/drawing/2014/main" id="{B4F82349-754E-4A4C-87A0-5571CE72DA72}"/>
              </a:ext>
            </a:extLst>
          </p:cNvPr>
          <p:cNvGraphicFramePr>
            <a:graphicFrameLocks/>
          </p:cNvGraphicFramePr>
          <p:nvPr/>
        </p:nvGraphicFramePr>
        <p:xfrm>
          <a:off x="1785938" y="6000750"/>
          <a:ext cx="27273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03" r:id="rId6" imgW="2619343" imgH="390661" progId="Equation.3">
                  <p:embed/>
                </p:oleObj>
              </mc:Choice>
              <mc:Fallback>
                <p:oleObj r:id="rId6" imgW="2619343" imgH="390661" progId="Equation.3">
                  <p:embed/>
                  <p:pic>
                    <p:nvPicPr>
                      <p:cNvPr id="26630" name="Object 3">
                        <a:extLst>
                          <a:ext uri="{FF2B5EF4-FFF2-40B4-BE49-F238E27FC236}">
                            <a16:creationId xmlns:a16="http://schemas.microsoft.com/office/drawing/2014/main" id="{B4F82349-754E-4A4C-87A0-5571CE72DA7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6000750"/>
                        <a:ext cx="27273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4">
            <a:extLst>
              <a:ext uri="{FF2B5EF4-FFF2-40B4-BE49-F238E27FC236}">
                <a16:creationId xmlns:a16="http://schemas.microsoft.com/office/drawing/2014/main" id="{E620D0B6-B591-479D-8611-7426B0ED1B03}"/>
              </a:ext>
            </a:extLst>
          </p:cNvPr>
          <p:cNvGraphicFramePr>
            <a:graphicFrameLocks/>
          </p:cNvGraphicFramePr>
          <p:nvPr/>
        </p:nvGraphicFramePr>
        <p:xfrm>
          <a:off x="5583238" y="6000750"/>
          <a:ext cx="15938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04" r:id="rId8" imgW="1514418" imgH="352391" progId="Equation.3">
                  <p:embed/>
                </p:oleObj>
              </mc:Choice>
              <mc:Fallback>
                <p:oleObj r:id="rId8" imgW="1514418" imgH="352391" progId="Equation.3">
                  <p:embed/>
                  <p:pic>
                    <p:nvPicPr>
                      <p:cNvPr id="26631" name="Object 4">
                        <a:extLst>
                          <a:ext uri="{FF2B5EF4-FFF2-40B4-BE49-F238E27FC236}">
                            <a16:creationId xmlns:a16="http://schemas.microsoft.com/office/drawing/2014/main" id="{E620D0B6-B591-479D-8611-7426B0ED1B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6000750"/>
                        <a:ext cx="15938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5">
            <a:extLst>
              <a:ext uri="{FF2B5EF4-FFF2-40B4-BE49-F238E27FC236}">
                <a16:creationId xmlns:a16="http://schemas.microsoft.com/office/drawing/2014/main" id="{C6810BA7-3FAD-4B5E-BBA6-92D9DA5F55C0}"/>
              </a:ext>
            </a:extLst>
          </p:cNvPr>
          <p:cNvGraphicFramePr>
            <a:graphicFrameLocks/>
          </p:cNvGraphicFramePr>
          <p:nvPr/>
        </p:nvGraphicFramePr>
        <p:xfrm>
          <a:off x="3286125" y="4714875"/>
          <a:ext cx="2403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05" r:id="rId10" imgW="2295480" imgH="428625" progId="Equation.3">
                  <p:embed/>
                </p:oleObj>
              </mc:Choice>
              <mc:Fallback>
                <p:oleObj r:id="rId10" imgW="2295480" imgH="428625" progId="Equation.3">
                  <p:embed/>
                  <p:pic>
                    <p:nvPicPr>
                      <p:cNvPr id="26632" name="Object 5">
                        <a:extLst>
                          <a:ext uri="{FF2B5EF4-FFF2-40B4-BE49-F238E27FC236}">
                            <a16:creationId xmlns:a16="http://schemas.microsoft.com/office/drawing/2014/main" id="{C6810BA7-3FAD-4B5E-BBA6-92D9DA5F55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714875"/>
                        <a:ext cx="2403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>
            <a:extLst>
              <a:ext uri="{FF2B5EF4-FFF2-40B4-BE49-F238E27FC236}">
                <a16:creationId xmlns:a16="http://schemas.microsoft.com/office/drawing/2014/main" id="{F987D664-4A7F-4B3D-BC2F-5A0AC05A8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500188"/>
            <a:ext cx="81026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拉萨的大气压强；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某人在海平面上每分钟呼吸</a:t>
            </a:r>
            <a:r>
              <a:rPr lang="en-US" altLang="zh-CN">
                <a:solidFill>
                  <a:srgbClr val="66FFFF"/>
                </a:solidFill>
              </a:rPr>
              <a:t>17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次，他在拉萨呼吸多少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      次才能吸入同样的质量的空气（</a:t>
            </a:r>
            <a:r>
              <a:rPr lang="en-US" altLang="zh-CN">
                <a:solidFill>
                  <a:srgbClr val="66FFFF"/>
                </a:solidFill>
              </a:rPr>
              <a:t>M = 29×10</a:t>
            </a:r>
            <a:r>
              <a:rPr lang="en-US" altLang="zh-CN" baseline="44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aseline="44000">
                <a:solidFill>
                  <a:srgbClr val="66FFFF"/>
                </a:solidFill>
              </a:rPr>
              <a:t>3  </a:t>
            </a:r>
            <a:r>
              <a:rPr lang="en-US" altLang="zh-CN">
                <a:solidFill>
                  <a:srgbClr val="66FFFF"/>
                </a:solidFill>
              </a:rPr>
              <a:t>kg/mol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D1A83142-E229-4B26-8BC2-D8AC76663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988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8FF55042-AD0A-4B7E-8AC8-9BBBDB6DD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16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3A2564F8-AEF6-4E03-A539-FFA8C860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732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21517" name="灯片编号占位符 1">
            <a:extLst>
              <a:ext uri="{FF2B5EF4-FFF2-40B4-BE49-F238E27FC236}">
                <a16:creationId xmlns:a16="http://schemas.microsoft.com/office/drawing/2014/main" id="{8FC72DD4-6F41-40AD-BF32-640073F1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A6F460-5C7A-48AD-8FB7-25FFA18F64F3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/>
      <p:bldP spid="26629" grpId="0"/>
      <p:bldP spid="26633" grpId="0"/>
      <p:bldP spid="26634" grpId="0"/>
      <p:bldP spid="26635" grpId="0"/>
      <p:bldP spid="266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8DA4D888-8B50-49D1-B287-4BE48232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3571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aseline="30000">
                <a:solidFill>
                  <a:srgbClr val="FFFF00"/>
                </a:solidFill>
                <a:sym typeface="Symbol" panose="05050102010706020507" pitchFamily="18" charset="2"/>
              </a:rPr>
              <a:t> </a:t>
            </a:r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玻耳兹曼分布律</a:t>
            </a:r>
          </a:p>
        </p:txBody>
      </p:sp>
      <p:graphicFrame>
        <p:nvGraphicFramePr>
          <p:cNvPr id="23555" name="Object 2">
            <a:extLst>
              <a:ext uri="{FF2B5EF4-FFF2-40B4-BE49-F238E27FC236}">
                <a16:creationId xmlns:a16="http://schemas.microsoft.com/office/drawing/2014/main" id="{FF3D0E53-EEA6-4566-A079-5A2EDC918359}"/>
              </a:ext>
            </a:extLst>
          </p:cNvPr>
          <p:cNvGraphicFramePr>
            <a:graphicFrameLocks/>
          </p:cNvGraphicFramePr>
          <p:nvPr/>
        </p:nvGraphicFramePr>
        <p:xfrm>
          <a:off x="5643563" y="1000125"/>
          <a:ext cx="1701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26" r:id="rId4" imgW="1628794" imgH="647836" progId="Equation.3">
                  <p:embed/>
                </p:oleObj>
              </mc:Choice>
              <mc:Fallback>
                <p:oleObj r:id="rId4" imgW="1628794" imgH="647836" progId="Equation.3">
                  <p:embed/>
                  <p:pic>
                    <p:nvPicPr>
                      <p:cNvPr id="23555" name="Object 2">
                        <a:extLst>
                          <a:ext uri="{FF2B5EF4-FFF2-40B4-BE49-F238E27FC236}">
                            <a16:creationId xmlns:a16="http://schemas.microsoft.com/office/drawing/2014/main" id="{FF3D0E53-EEA6-4566-A079-5A2EDC91835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000125"/>
                        <a:ext cx="17018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C5D815C3-ACED-4DCE-984E-93A473D6B619}"/>
              </a:ext>
            </a:extLst>
          </p:cNvPr>
          <p:cNvGraphicFramePr>
            <a:graphicFrameLocks/>
          </p:cNvGraphicFramePr>
          <p:nvPr/>
        </p:nvGraphicFramePr>
        <p:xfrm>
          <a:off x="2555875" y="3789363"/>
          <a:ext cx="39655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27" r:id="rId6" imgW="3981463" imgH="485877" progId="Equation.3">
                  <p:embed/>
                </p:oleObj>
              </mc:Choice>
              <mc:Fallback>
                <p:oleObj r:id="rId6" imgW="3981463" imgH="485877" progId="Equation.3">
                  <p:embed/>
                  <p:pic>
                    <p:nvPicPr>
                      <p:cNvPr id="23556" name="Object 3">
                        <a:extLst>
                          <a:ext uri="{FF2B5EF4-FFF2-40B4-BE49-F238E27FC236}">
                            <a16:creationId xmlns:a16="http://schemas.microsoft.com/office/drawing/2014/main" id="{C5D815C3-ACED-4DCE-984E-93A473D6B6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89363"/>
                        <a:ext cx="39655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7463EED1-EB99-448C-8B94-6DE54DF8C532}"/>
              </a:ext>
            </a:extLst>
          </p:cNvPr>
          <p:cNvGraphicFramePr>
            <a:graphicFrameLocks/>
          </p:cNvGraphicFramePr>
          <p:nvPr/>
        </p:nvGraphicFramePr>
        <p:xfrm>
          <a:off x="3675063" y="1033463"/>
          <a:ext cx="11128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28" r:id="rId8" imgW="1323892" imgH="428625" progId="Equation.3">
                  <p:embed/>
                </p:oleObj>
              </mc:Choice>
              <mc:Fallback>
                <p:oleObj r:id="rId8" imgW="1323892" imgH="428625" progId="Equation.3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7463EED1-EB99-448C-8B94-6DE54DF8C5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1033463"/>
                        <a:ext cx="111283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>
            <a:extLst>
              <a:ext uri="{FF2B5EF4-FFF2-40B4-BE49-F238E27FC236}">
                <a16:creationId xmlns:a16="http://schemas.microsoft.com/office/drawing/2014/main" id="{B1DAE7EF-7B9C-4CC3-BCEF-33DCB40AA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638425"/>
            <a:ext cx="82438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平衡态下温度为</a:t>
            </a:r>
            <a:r>
              <a:rPr lang="en-US" altLang="zh-CN" i="1">
                <a:solidFill>
                  <a:srgbClr val="66FFFF"/>
                </a:solidFill>
              </a:rPr>
              <a:t>T </a:t>
            </a:r>
            <a:r>
              <a:rPr lang="zh-CN" altLang="en-US">
                <a:solidFill>
                  <a:schemeClr val="bg1"/>
                </a:solidFill>
              </a:rPr>
              <a:t>的气体中，位于空间某一小区间 </a:t>
            </a:r>
            <a:r>
              <a:rPr lang="en-US" altLang="zh-CN" i="1">
                <a:solidFill>
                  <a:srgbClr val="66FFFF"/>
                </a:solidFill>
              </a:rPr>
              <a:t>x</a:t>
            </a:r>
            <a:r>
              <a:rPr lang="en-US" altLang="zh-CN">
                <a:solidFill>
                  <a:srgbClr val="66FFFF"/>
                </a:solidFill>
              </a:rPr>
              <a:t>~</a:t>
            </a:r>
            <a:r>
              <a:rPr lang="en-US" altLang="zh-CN" i="1">
                <a:solidFill>
                  <a:srgbClr val="66FFFF"/>
                </a:solidFill>
              </a:rPr>
              <a:t>x</a:t>
            </a:r>
            <a:r>
              <a:rPr lang="en-US" altLang="zh-CN">
                <a:solidFill>
                  <a:srgbClr val="66FFFF"/>
                </a:solidFill>
              </a:rPr>
              <a:t>+d</a:t>
            </a:r>
            <a:r>
              <a:rPr lang="en-US" altLang="zh-CN" i="1">
                <a:solidFill>
                  <a:srgbClr val="66FFFF"/>
                </a:solidFill>
              </a:rPr>
              <a:t>x</a:t>
            </a:r>
            <a:r>
              <a:rPr lang="zh-CN" altLang="en-US">
                <a:solidFill>
                  <a:srgbClr val="66FFFF"/>
                </a:solidFill>
              </a:rPr>
              <a:t>，</a:t>
            </a:r>
            <a:r>
              <a:rPr lang="zh-CN" altLang="en-US" i="1">
                <a:solidFill>
                  <a:srgbClr val="66FFFF"/>
                </a:solidFill>
              </a:rPr>
              <a:t>      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i="1">
                <a:solidFill>
                  <a:srgbClr val="66FFFF"/>
                </a:solidFill>
              </a:rPr>
              <a:t>y</a:t>
            </a:r>
            <a:r>
              <a:rPr lang="en-US" altLang="zh-CN">
                <a:solidFill>
                  <a:srgbClr val="66FFFF"/>
                </a:solidFill>
              </a:rPr>
              <a:t>~</a:t>
            </a:r>
            <a:r>
              <a:rPr lang="en-US" altLang="zh-CN" i="1">
                <a:solidFill>
                  <a:srgbClr val="66FFFF"/>
                </a:solidFill>
              </a:rPr>
              <a:t>y</a:t>
            </a:r>
            <a:r>
              <a:rPr lang="en-US" altLang="zh-CN">
                <a:solidFill>
                  <a:srgbClr val="66FFFF"/>
                </a:solidFill>
              </a:rPr>
              <a:t>+d</a:t>
            </a:r>
            <a:r>
              <a:rPr lang="en-US" altLang="zh-CN" i="1">
                <a:solidFill>
                  <a:srgbClr val="66FFFF"/>
                </a:solidFill>
              </a:rPr>
              <a:t>y</a:t>
            </a:r>
            <a:r>
              <a:rPr lang="zh-CN" altLang="en-US">
                <a:solidFill>
                  <a:srgbClr val="66FFFF"/>
                </a:solidFill>
              </a:rPr>
              <a:t>， </a:t>
            </a:r>
            <a:r>
              <a:rPr lang="en-US" altLang="zh-CN" i="1">
                <a:solidFill>
                  <a:srgbClr val="66FFFF"/>
                </a:solidFill>
              </a:rPr>
              <a:t>z</a:t>
            </a:r>
            <a:r>
              <a:rPr lang="en-US" altLang="zh-CN">
                <a:solidFill>
                  <a:srgbClr val="66FFFF"/>
                </a:solidFill>
              </a:rPr>
              <a:t>~</a:t>
            </a:r>
            <a:r>
              <a:rPr lang="en-US" altLang="zh-CN" i="1">
                <a:solidFill>
                  <a:srgbClr val="66FFFF"/>
                </a:solidFill>
              </a:rPr>
              <a:t>z</a:t>
            </a:r>
            <a:r>
              <a:rPr lang="en-US" altLang="zh-CN">
                <a:solidFill>
                  <a:srgbClr val="66FFFF"/>
                </a:solidFill>
              </a:rPr>
              <a:t>+d</a:t>
            </a:r>
            <a:r>
              <a:rPr lang="en-US" altLang="zh-CN" i="1">
                <a:solidFill>
                  <a:srgbClr val="66FFFF"/>
                </a:solidFill>
              </a:rPr>
              <a:t>z</a:t>
            </a:r>
            <a:r>
              <a:rPr lang="en-US" altLang="zh-CN" i="1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中的分子数为                                  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AEF7D4A4-D737-45C0-B675-1C24C5168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5143500"/>
            <a:ext cx="761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粒子在势场中的分布规律，称为</a:t>
            </a:r>
            <a:r>
              <a:rPr lang="zh-CN" altLang="en-US">
                <a:solidFill>
                  <a:srgbClr val="FFFF00"/>
                </a:solidFill>
              </a:rPr>
              <a:t>玻耳兹曼分布律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3561" name="Object 5">
            <a:extLst>
              <a:ext uri="{FF2B5EF4-FFF2-40B4-BE49-F238E27FC236}">
                <a16:creationId xmlns:a16="http://schemas.microsoft.com/office/drawing/2014/main" id="{BE8BBC03-7C9F-4E16-AD10-12EED473B487}"/>
              </a:ext>
            </a:extLst>
          </p:cNvPr>
          <p:cNvGraphicFramePr>
            <a:graphicFrameLocks/>
          </p:cNvGraphicFramePr>
          <p:nvPr/>
        </p:nvGraphicFramePr>
        <p:xfrm>
          <a:off x="1009650" y="1071563"/>
          <a:ext cx="18478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29" r:id="rId10" imgW="1781092" imgH="609566" progId="Equation.3">
                  <p:embed/>
                </p:oleObj>
              </mc:Choice>
              <mc:Fallback>
                <p:oleObj r:id="rId10" imgW="1781092" imgH="609566" progId="Equation.3">
                  <p:embed/>
                  <p:pic>
                    <p:nvPicPr>
                      <p:cNvPr id="23561" name="Object 5">
                        <a:extLst>
                          <a:ext uri="{FF2B5EF4-FFF2-40B4-BE49-F238E27FC236}">
                            <a16:creationId xmlns:a16="http://schemas.microsoft.com/office/drawing/2014/main" id="{BE8BBC03-7C9F-4E16-AD10-12EED473B48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071563"/>
                        <a:ext cx="18478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0">
            <a:extLst>
              <a:ext uri="{FF2B5EF4-FFF2-40B4-BE49-F238E27FC236}">
                <a16:creationId xmlns:a16="http://schemas.microsoft.com/office/drawing/2014/main" id="{34895F57-8510-4F07-BB9A-B4F5990B5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1971675"/>
            <a:ext cx="539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适用于任何形式的保守力场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867B81FA-4FEF-42B3-B81E-A6ABA7754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4500563"/>
            <a:ext cx="521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式中</a:t>
            </a:r>
            <a:r>
              <a:rPr lang="el-GR" altLang="zh-CN" i="1">
                <a:solidFill>
                  <a:srgbClr val="66FFFF"/>
                </a:solidFill>
              </a:rPr>
              <a:t>ε</a:t>
            </a:r>
            <a:r>
              <a:rPr lang="en-US" altLang="zh-CN" i="1" baseline="-25000">
                <a:solidFill>
                  <a:srgbClr val="66FFFF"/>
                </a:solidFill>
              </a:rPr>
              <a:t>p </a:t>
            </a:r>
            <a:r>
              <a:rPr lang="zh-CN" altLang="en-US">
                <a:solidFill>
                  <a:schemeClr val="bg1"/>
                </a:solidFill>
              </a:rPr>
              <a:t>是位于</a:t>
            </a:r>
            <a:r>
              <a:rPr lang="en-US" altLang="zh-CN">
                <a:solidFill>
                  <a:srgbClr val="66FFFF"/>
                </a:solidFill>
              </a:rPr>
              <a:t>(</a:t>
            </a:r>
            <a:r>
              <a:rPr lang="en-US" altLang="zh-CN" i="1">
                <a:solidFill>
                  <a:srgbClr val="66FFFF"/>
                </a:solidFill>
              </a:rPr>
              <a:t>x</a:t>
            </a:r>
            <a:r>
              <a:rPr lang="zh-CN" altLang="en-US" i="1">
                <a:solidFill>
                  <a:srgbClr val="66FFFF"/>
                </a:solidFill>
              </a:rPr>
              <a:t>、</a:t>
            </a:r>
            <a:r>
              <a:rPr lang="en-US" altLang="zh-CN" i="1">
                <a:solidFill>
                  <a:srgbClr val="66FFFF"/>
                </a:solidFill>
              </a:rPr>
              <a:t>y</a:t>
            </a:r>
            <a:r>
              <a:rPr lang="zh-CN" altLang="en-US" i="1">
                <a:solidFill>
                  <a:srgbClr val="66FFFF"/>
                </a:solidFill>
              </a:rPr>
              <a:t>、</a:t>
            </a:r>
            <a:r>
              <a:rPr lang="en-US" altLang="zh-CN" i="1">
                <a:solidFill>
                  <a:srgbClr val="66FFFF"/>
                </a:solidFill>
              </a:rPr>
              <a:t>z</a:t>
            </a:r>
            <a:r>
              <a:rPr lang="en-US" altLang="zh-CN">
                <a:solidFill>
                  <a:srgbClr val="66FFFF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处分子的势能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653F883C-2429-4D0D-AE2A-304F5A60B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715000"/>
            <a:ext cx="7286625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表明：势场中的分子总是优先占据势能较低的状态 </a:t>
            </a:r>
          </a:p>
        </p:txBody>
      </p:sp>
      <p:sp>
        <p:nvSpPr>
          <p:cNvPr id="23565" name="AutoShape 13">
            <a:extLst>
              <a:ext uri="{FF2B5EF4-FFF2-40B4-BE49-F238E27FC236}">
                <a16:creationId xmlns:a16="http://schemas.microsoft.com/office/drawing/2014/main" id="{2D1F821A-3BD4-4422-B97C-46AD828CA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1355725"/>
            <a:ext cx="1512888" cy="144463"/>
          </a:xfrm>
          <a:prstGeom prst="rightArrow">
            <a:avLst>
              <a:gd name="adj1" fmla="val 50000"/>
              <a:gd name="adj2" fmla="val 261814"/>
            </a:avLst>
          </a:prstGeom>
          <a:gradFill rotWithShape="1">
            <a:gsLst>
              <a:gs pos="0">
                <a:srgbClr val="FFCCFF">
                  <a:gamma/>
                  <a:shade val="46275"/>
                  <a:invGamma/>
                  <a:alpha val="78999"/>
                </a:srgbClr>
              </a:gs>
              <a:gs pos="50000">
                <a:srgbClr val="FFCCFF">
                  <a:alpha val="53000"/>
                </a:srgbClr>
              </a:gs>
              <a:gs pos="100000">
                <a:srgbClr val="FFCCFF">
                  <a:gamma/>
                  <a:shade val="46275"/>
                  <a:invGamma/>
                  <a:alpha val="78999"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567" name="灯片编号占位符 1">
            <a:extLst>
              <a:ext uri="{FF2B5EF4-FFF2-40B4-BE49-F238E27FC236}">
                <a16:creationId xmlns:a16="http://schemas.microsoft.com/office/drawing/2014/main" id="{F6F11C07-9804-4CCF-969D-EC3247705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AF8D8F-0194-49A8-9D19-D923DEBE43E0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9" grpId="0"/>
      <p:bldP spid="23560" grpId="0"/>
      <p:bldP spid="23562" grpId="0"/>
      <p:bldP spid="23563" grpId="0"/>
      <p:bldP spid="235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B2ABACC8-9C90-493F-AD98-5AE5BD36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87550"/>
            <a:ext cx="741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根据玻耳兹曼分布律，在重力场中，存在于</a:t>
            </a:r>
            <a:r>
              <a:rPr lang="en-US" altLang="zh-CN" i="1">
                <a:solidFill>
                  <a:srgbClr val="66FFFF"/>
                </a:solidFill>
              </a:rPr>
              <a:t>x</a:t>
            </a:r>
            <a:r>
              <a:rPr lang="en-US" altLang="zh-CN">
                <a:solidFill>
                  <a:srgbClr val="66FFFF"/>
                </a:solidFill>
              </a:rPr>
              <a:t>~</a:t>
            </a:r>
            <a:r>
              <a:rPr lang="en-US" altLang="zh-CN" i="1">
                <a:solidFill>
                  <a:srgbClr val="66FFFF"/>
                </a:solidFill>
              </a:rPr>
              <a:t>x</a:t>
            </a:r>
            <a:r>
              <a:rPr lang="en-US" altLang="zh-CN">
                <a:solidFill>
                  <a:srgbClr val="66FFFF"/>
                </a:solidFill>
              </a:rPr>
              <a:t>+d</a:t>
            </a:r>
            <a:r>
              <a:rPr lang="en-US" altLang="zh-CN" i="1">
                <a:solidFill>
                  <a:srgbClr val="66FFFF"/>
                </a:solidFill>
              </a:rPr>
              <a:t>x</a:t>
            </a: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rgbClr val="66FFFF"/>
                </a:solidFill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66FFFF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y</a:t>
            </a:r>
            <a:r>
              <a:rPr lang="en-US" altLang="zh-CN">
                <a:solidFill>
                  <a:srgbClr val="66FFFF"/>
                </a:solidFill>
              </a:rPr>
              <a:t>~</a:t>
            </a:r>
            <a:r>
              <a:rPr lang="en-US" altLang="zh-CN" i="1">
                <a:solidFill>
                  <a:srgbClr val="66FFFF"/>
                </a:solidFill>
              </a:rPr>
              <a:t>y</a:t>
            </a:r>
            <a:r>
              <a:rPr lang="en-US" altLang="zh-CN">
                <a:solidFill>
                  <a:srgbClr val="66FFFF"/>
                </a:solidFill>
              </a:rPr>
              <a:t>+d</a:t>
            </a:r>
            <a:r>
              <a:rPr lang="en-US" altLang="zh-CN" i="1">
                <a:solidFill>
                  <a:srgbClr val="66FFFF"/>
                </a:solidFill>
              </a:rPr>
              <a:t>y </a:t>
            </a:r>
            <a:r>
              <a:rPr lang="zh-CN" altLang="en-US">
                <a:solidFill>
                  <a:srgbClr val="66FFFF"/>
                </a:solidFill>
              </a:rPr>
              <a:t>， </a:t>
            </a:r>
            <a:r>
              <a:rPr lang="en-US" altLang="zh-CN" i="1">
                <a:solidFill>
                  <a:srgbClr val="66FFFF"/>
                </a:solidFill>
              </a:rPr>
              <a:t>z</a:t>
            </a:r>
            <a:r>
              <a:rPr lang="en-US" altLang="zh-CN">
                <a:solidFill>
                  <a:srgbClr val="66FFFF"/>
                </a:solidFill>
              </a:rPr>
              <a:t>~</a:t>
            </a:r>
            <a:r>
              <a:rPr lang="en-US" altLang="zh-CN" i="1">
                <a:solidFill>
                  <a:srgbClr val="66FFFF"/>
                </a:solidFill>
              </a:rPr>
              <a:t>z</a:t>
            </a:r>
            <a:r>
              <a:rPr lang="en-US" altLang="zh-CN">
                <a:solidFill>
                  <a:srgbClr val="66FFFF"/>
                </a:solidFill>
              </a:rPr>
              <a:t>+d</a:t>
            </a:r>
            <a:r>
              <a:rPr lang="en-US" altLang="zh-CN" i="1">
                <a:solidFill>
                  <a:srgbClr val="66FFFF"/>
                </a:solidFill>
              </a:rPr>
              <a:t>z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区间内，具有的分子数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CFB57D70-6447-4BE2-85A8-16A2B2276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29063"/>
            <a:ext cx="5173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取</a:t>
            </a:r>
            <a:r>
              <a:rPr lang="en-US" altLang="zh-CN" sz="2800" i="1">
                <a:solidFill>
                  <a:srgbClr val="66FFFF"/>
                </a:solidFill>
              </a:rPr>
              <a:t>z</a:t>
            </a: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轴垂直向上，地面处 </a:t>
            </a:r>
            <a:r>
              <a:rPr lang="en-US" altLang="zh-CN" sz="2800" i="1">
                <a:solidFill>
                  <a:srgbClr val="66FFFF"/>
                </a:solidFill>
              </a:rPr>
              <a:t>z</a:t>
            </a:r>
            <a:r>
              <a:rPr lang="en-US" altLang="zh-CN" sz="2800">
                <a:solidFill>
                  <a:srgbClr val="66FFFF"/>
                </a:solidFill>
              </a:rPr>
              <a:t>=0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aphicFrame>
        <p:nvGraphicFramePr>
          <p:cNvPr id="25604" name="Object 2">
            <a:extLst>
              <a:ext uri="{FF2B5EF4-FFF2-40B4-BE49-F238E27FC236}">
                <a16:creationId xmlns:a16="http://schemas.microsoft.com/office/drawing/2014/main" id="{0C1F7EE8-A6E2-4DD6-8854-33BD14F18332}"/>
              </a:ext>
            </a:extLst>
          </p:cNvPr>
          <p:cNvGraphicFramePr>
            <a:graphicFrameLocks/>
          </p:cNvGraphicFramePr>
          <p:nvPr/>
        </p:nvGraphicFramePr>
        <p:xfrm>
          <a:off x="2428875" y="4740275"/>
          <a:ext cx="3152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27" r:id="rId3" imgW="3133731" imgH="647836" progId="Equation.3">
                  <p:embed/>
                </p:oleObj>
              </mc:Choice>
              <mc:Fallback>
                <p:oleObj r:id="rId3" imgW="3133731" imgH="647836" progId="Equation.3">
                  <p:embed/>
                  <p:pic>
                    <p:nvPicPr>
                      <p:cNvPr id="25604" name="Object 2">
                        <a:extLst>
                          <a:ext uri="{FF2B5EF4-FFF2-40B4-BE49-F238E27FC236}">
                            <a16:creationId xmlns:a16="http://schemas.microsoft.com/office/drawing/2014/main" id="{0C1F7EE8-A6E2-4DD6-8854-33BD14F183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740275"/>
                        <a:ext cx="31527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3">
            <a:extLst>
              <a:ext uri="{FF2B5EF4-FFF2-40B4-BE49-F238E27FC236}">
                <a16:creationId xmlns:a16="http://schemas.microsoft.com/office/drawing/2014/main" id="{C8BBE568-DB45-42EF-9499-98A8035C1F7C}"/>
              </a:ext>
            </a:extLst>
          </p:cNvPr>
          <p:cNvGraphicFramePr>
            <a:graphicFrameLocks/>
          </p:cNvGraphicFramePr>
          <p:nvPr/>
        </p:nvGraphicFramePr>
        <p:xfrm>
          <a:off x="2981325" y="5734050"/>
          <a:ext cx="14303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28" r:id="rId5" imgW="1409827" imgH="790507" progId="Equation.3">
                  <p:embed/>
                </p:oleObj>
              </mc:Choice>
              <mc:Fallback>
                <p:oleObj r:id="rId5" imgW="1409827" imgH="790507" progId="Equation.3">
                  <p:embed/>
                  <p:pic>
                    <p:nvPicPr>
                      <p:cNvPr id="25605" name="Object 3">
                        <a:extLst>
                          <a:ext uri="{FF2B5EF4-FFF2-40B4-BE49-F238E27FC236}">
                            <a16:creationId xmlns:a16="http://schemas.microsoft.com/office/drawing/2014/main" id="{C8BBE568-DB45-42EF-9499-98A8035C1F7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5734050"/>
                        <a:ext cx="14303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>
            <a:extLst>
              <a:ext uri="{FF2B5EF4-FFF2-40B4-BE49-F238E27FC236}">
                <a16:creationId xmlns:a16="http://schemas.microsoft.com/office/drawing/2014/main" id="{80E321EA-6D8F-42A0-86C7-161E6C4F5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333375"/>
            <a:ext cx="83820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在大气中取一无限高的直立圆柱体，截面积为</a:t>
            </a:r>
            <a:r>
              <a:rPr lang="en-US" altLang="zh-CN" i="1">
                <a:solidFill>
                  <a:srgbClr val="66FFFF"/>
                </a:solidFill>
              </a:rPr>
              <a:t>A</a:t>
            </a: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，设柱体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中分子数为</a:t>
            </a:r>
            <a:r>
              <a:rPr lang="en-US" altLang="zh-CN" i="1">
                <a:solidFill>
                  <a:srgbClr val="66FFFF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，大气的温度为</a:t>
            </a:r>
            <a:r>
              <a:rPr lang="en-US" altLang="zh-CN" i="1">
                <a:solidFill>
                  <a:srgbClr val="66FFFF"/>
                </a:solidFill>
              </a:rPr>
              <a:t>T </a:t>
            </a:r>
            <a:r>
              <a:rPr lang="zh-CN" altLang="en-US">
                <a:solidFill>
                  <a:schemeClr val="bg1"/>
                </a:solidFill>
              </a:rPr>
              <a:t>，空气分子的质量</a:t>
            </a:r>
            <a:r>
              <a:rPr lang="en-US" altLang="zh-CN" sz="2800" i="1">
                <a:solidFill>
                  <a:srgbClr val="66FFFF"/>
                </a:solidFill>
              </a:rPr>
              <a:t>μ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求空气柱中玻耳兹曼分布律中的</a:t>
            </a:r>
            <a:r>
              <a:rPr lang="en-US" altLang="zh-CN" i="1">
                <a:solidFill>
                  <a:srgbClr val="66FFFF"/>
                </a:solidFill>
              </a:rPr>
              <a:t>n</a:t>
            </a:r>
            <a:r>
              <a:rPr lang="en-US" altLang="zh-CN" baseline="-25000">
                <a:solidFill>
                  <a:srgbClr val="66FFFF"/>
                </a:solidFill>
              </a:rPr>
              <a:t>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87F4FA26-6A1C-4258-9A0B-31AF79F10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351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62F872E7-2E32-4EC1-8502-68709F4F9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94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graphicFrame>
        <p:nvGraphicFramePr>
          <p:cNvPr id="25609" name="Object 4">
            <a:extLst>
              <a:ext uri="{FF2B5EF4-FFF2-40B4-BE49-F238E27FC236}">
                <a16:creationId xmlns:a16="http://schemas.microsoft.com/office/drawing/2014/main" id="{B56CF7C4-AA68-4753-A9E3-85868DBFCF8D}"/>
              </a:ext>
            </a:extLst>
          </p:cNvPr>
          <p:cNvGraphicFramePr>
            <a:graphicFrameLocks/>
          </p:cNvGraphicFramePr>
          <p:nvPr/>
        </p:nvGraphicFramePr>
        <p:xfrm>
          <a:off x="1857375" y="3155950"/>
          <a:ext cx="36941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29" r:id="rId7" imgW="1476496" imgH="219211" progId="Equation.3">
                  <p:embed/>
                </p:oleObj>
              </mc:Choice>
              <mc:Fallback>
                <p:oleObj r:id="rId7" imgW="1476496" imgH="219211" progId="Equation.3">
                  <p:embed/>
                  <p:pic>
                    <p:nvPicPr>
                      <p:cNvPr id="25609" name="Object 4">
                        <a:extLst>
                          <a:ext uri="{FF2B5EF4-FFF2-40B4-BE49-F238E27FC236}">
                            <a16:creationId xmlns:a16="http://schemas.microsoft.com/office/drawing/2014/main" id="{B56CF7C4-AA68-4753-A9E3-85868DBFCF8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155950"/>
                        <a:ext cx="36941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>
            <a:extLst>
              <a:ext uri="{FF2B5EF4-FFF2-40B4-BE49-F238E27FC236}">
                <a16:creationId xmlns:a16="http://schemas.microsoft.com/office/drawing/2014/main" id="{63EA368F-C003-4148-8F47-0CF35C25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5948363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解得</a:t>
            </a:r>
          </a:p>
        </p:txBody>
      </p:sp>
      <p:sp>
        <p:nvSpPr>
          <p:cNvPr id="25611" name="灯片编号占位符 1">
            <a:extLst>
              <a:ext uri="{FF2B5EF4-FFF2-40B4-BE49-F238E27FC236}">
                <a16:creationId xmlns:a16="http://schemas.microsoft.com/office/drawing/2014/main" id="{4B4A3FEE-1D46-4E9D-827A-A7778D244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A393A3-4B2A-466D-B6C4-EA9C8ED0797B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  <p:bldP spid="25606" grpId="0"/>
      <p:bldP spid="25607" grpId="0"/>
      <p:bldP spid="25608" grpId="0"/>
      <p:bldP spid="256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4" name="Rectangle 98">
            <a:extLst>
              <a:ext uri="{FF2B5EF4-FFF2-40B4-BE49-F238E27FC236}">
                <a16:creationId xmlns:a16="http://schemas.microsoft.com/office/drawing/2014/main" id="{F8856C72-3868-4A27-951B-F7A1115C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2500313"/>
            <a:ext cx="4319587" cy="2952750"/>
          </a:xfrm>
          <a:prstGeom prst="rect">
            <a:avLst/>
          </a:prstGeom>
          <a:solidFill>
            <a:srgbClr val="17C2FF">
              <a:alpha val="30196"/>
            </a:srgbClr>
          </a:solidFill>
          <a:ln w="9525">
            <a:solidFill>
              <a:srgbClr val="FFFF00">
                <a:alpha val="50195"/>
              </a:srgbClr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D6119C7A-11D5-4AE9-BA63-60470D0DC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571625"/>
            <a:ext cx="8281987" cy="803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75000"/>
              <a:buFont typeface="Monotype Sorts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气体分子在运动过程中会与其它分子发生频繁的碰撞，每碰撞一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75000"/>
              <a:buFont typeface="Monotype Sorts"/>
              <a:buNone/>
              <a:defRPr/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次，分子速度的大小和方向都改变，</a:t>
            </a:r>
            <a:r>
              <a:rPr lang="zh-CN" alt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分子运动的轨迹是一迂回的折线</a:t>
            </a:r>
            <a:r>
              <a:rPr lang="en-US" altLang="zh-CN" sz="20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US" altLang="zh-CN" sz="2000" b="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" name="Group 96">
            <a:extLst>
              <a:ext uri="{FF2B5EF4-FFF2-40B4-BE49-F238E27FC236}">
                <a16:creationId xmlns:a16="http://schemas.microsoft.com/office/drawing/2014/main" id="{B85B32E3-114E-497B-8A27-EFA4B12D85A8}"/>
              </a:ext>
            </a:extLst>
          </p:cNvPr>
          <p:cNvGrpSpPr>
            <a:grpSpLocks/>
          </p:cNvGrpSpPr>
          <p:nvPr/>
        </p:nvGrpSpPr>
        <p:grpSpPr bwMode="auto">
          <a:xfrm>
            <a:off x="2643188" y="3005138"/>
            <a:ext cx="3960812" cy="2160587"/>
            <a:chOff x="2925" y="981"/>
            <a:chExt cx="2495" cy="1361"/>
          </a:xfrm>
        </p:grpSpPr>
        <p:sp>
          <p:nvSpPr>
            <p:cNvPr id="6157" name="Oval 54">
              <a:extLst>
                <a:ext uri="{FF2B5EF4-FFF2-40B4-BE49-F238E27FC236}">
                  <a16:creationId xmlns:a16="http://schemas.microsoft.com/office/drawing/2014/main" id="{DEA86D26-6EDB-42D6-96EF-097033B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069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58" name="Oval 55">
              <a:extLst>
                <a:ext uri="{FF2B5EF4-FFF2-40B4-BE49-F238E27FC236}">
                  <a16:creationId xmlns:a16="http://schemas.microsoft.com/office/drawing/2014/main" id="{55181F13-C1ED-4CAE-8248-6D59624A2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525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59" name="Oval 56">
              <a:extLst>
                <a:ext uri="{FF2B5EF4-FFF2-40B4-BE49-F238E27FC236}">
                  <a16:creationId xmlns:a16="http://schemas.microsoft.com/office/drawing/2014/main" id="{5A5AD1BB-B34D-416C-9912-3DDBD0002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842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0" name="Oval 57">
              <a:extLst>
                <a:ext uri="{FF2B5EF4-FFF2-40B4-BE49-F238E27FC236}">
                  <a16:creationId xmlns:a16="http://schemas.microsoft.com/office/drawing/2014/main" id="{5F8C6C9E-FDFA-4268-8983-DE0519BB8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981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1" name="Oval 58">
              <a:extLst>
                <a:ext uri="{FF2B5EF4-FFF2-40B4-BE49-F238E27FC236}">
                  <a16:creationId xmlns:a16="http://schemas.microsoft.com/office/drawing/2014/main" id="{7779D4E9-228E-491A-B83A-C13978B6B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071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2" name="Oval 59">
              <a:extLst>
                <a:ext uri="{FF2B5EF4-FFF2-40B4-BE49-F238E27FC236}">
                  <a16:creationId xmlns:a16="http://schemas.microsoft.com/office/drawing/2014/main" id="{A87D7A1B-5CB1-4304-B0A3-3E735B9ED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981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3" name="Oval 60">
              <a:extLst>
                <a:ext uri="{FF2B5EF4-FFF2-40B4-BE49-F238E27FC236}">
                  <a16:creationId xmlns:a16="http://schemas.microsoft.com/office/drawing/2014/main" id="{3B00F88F-AF46-4886-B6EE-F5AA4D48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117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4" name="Oval 61">
              <a:extLst>
                <a:ext uri="{FF2B5EF4-FFF2-40B4-BE49-F238E27FC236}">
                  <a16:creationId xmlns:a16="http://schemas.microsoft.com/office/drawing/2014/main" id="{69D9C39E-247A-43DA-85BB-57B1D6C14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981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5" name="Oval 62">
              <a:extLst>
                <a:ext uri="{FF2B5EF4-FFF2-40B4-BE49-F238E27FC236}">
                  <a16:creationId xmlns:a16="http://schemas.microsoft.com/office/drawing/2014/main" id="{6F9DEE36-D775-47EF-AEA0-0A64ACD97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207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6" name="Oval 63">
              <a:extLst>
                <a:ext uri="{FF2B5EF4-FFF2-40B4-BE49-F238E27FC236}">
                  <a16:creationId xmlns:a16="http://schemas.microsoft.com/office/drawing/2014/main" id="{79C157D6-5C49-4F39-9152-CC8ED860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253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7" name="Oval 64">
              <a:extLst>
                <a:ext uri="{FF2B5EF4-FFF2-40B4-BE49-F238E27FC236}">
                  <a16:creationId xmlns:a16="http://schemas.microsoft.com/office/drawing/2014/main" id="{763361B8-B075-43DC-9283-29CEE1BD7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661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8" name="Oval 65">
              <a:extLst>
                <a:ext uri="{FF2B5EF4-FFF2-40B4-BE49-F238E27FC236}">
                  <a16:creationId xmlns:a16="http://schemas.microsoft.com/office/drawing/2014/main" id="{E649EE89-9D4B-4993-A9EF-8C290C879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024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9" name="Oval 66">
              <a:extLst>
                <a:ext uri="{FF2B5EF4-FFF2-40B4-BE49-F238E27FC236}">
                  <a16:creationId xmlns:a16="http://schemas.microsoft.com/office/drawing/2014/main" id="{BB6E40FC-ADB5-40E3-83C6-96C2F38B4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115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70" name="Oval 67">
              <a:extLst>
                <a:ext uri="{FF2B5EF4-FFF2-40B4-BE49-F238E27FC236}">
                  <a16:creationId xmlns:a16="http://schemas.microsoft.com/office/drawing/2014/main" id="{FCA77D9F-A801-431F-9472-599D77F02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15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71" name="Oval 68">
              <a:extLst>
                <a:ext uri="{FF2B5EF4-FFF2-40B4-BE49-F238E27FC236}">
                  <a16:creationId xmlns:a16="http://schemas.microsoft.com/office/drawing/2014/main" id="{2B98AA07-280A-488A-97B6-5856A62F8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251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72" name="Oval 69">
              <a:extLst>
                <a:ext uri="{FF2B5EF4-FFF2-40B4-BE49-F238E27FC236}">
                  <a16:creationId xmlns:a16="http://schemas.microsoft.com/office/drawing/2014/main" id="{F0FBAB8F-72CA-4222-864D-0B600BBEB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251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73" name="Oval 70">
              <a:extLst>
                <a:ext uri="{FF2B5EF4-FFF2-40B4-BE49-F238E27FC236}">
                  <a16:creationId xmlns:a16="http://schemas.microsoft.com/office/drawing/2014/main" id="{9FD30B7A-B92A-4665-A813-5B970564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026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74" name="Oval 71">
              <a:extLst>
                <a:ext uri="{FF2B5EF4-FFF2-40B4-BE49-F238E27FC236}">
                  <a16:creationId xmlns:a16="http://schemas.microsoft.com/office/drawing/2014/main" id="{77A24A50-05B7-490D-AA33-12FE96701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026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75" name="Oval 72">
              <a:extLst>
                <a:ext uri="{FF2B5EF4-FFF2-40B4-BE49-F238E27FC236}">
                  <a16:creationId xmlns:a16="http://schemas.microsoft.com/office/drawing/2014/main" id="{12769424-6DFB-4D30-BE33-FFF597A92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207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76" name="Oval 73">
              <a:extLst>
                <a:ext uri="{FF2B5EF4-FFF2-40B4-BE49-F238E27FC236}">
                  <a16:creationId xmlns:a16="http://schemas.microsoft.com/office/drawing/2014/main" id="{1E5FA22A-A424-48AD-B743-F927DF04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162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77" name="Oval 74">
              <a:extLst>
                <a:ext uri="{FF2B5EF4-FFF2-40B4-BE49-F238E27FC236}">
                  <a16:creationId xmlns:a16="http://schemas.microsoft.com/office/drawing/2014/main" id="{B8137A55-244E-4D8E-9DEA-B843E575C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071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78" name="Oval 75">
              <a:extLst>
                <a:ext uri="{FF2B5EF4-FFF2-40B4-BE49-F238E27FC236}">
                  <a16:creationId xmlns:a16="http://schemas.microsoft.com/office/drawing/2014/main" id="{0F88187A-84A5-426B-81B0-4260D457E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344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79" name="Oval 76">
              <a:extLst>
                <a:ext uri="{FF2B5EF4-FFF2-40B4-BE49-F238E27FC236}">
                  <a16:creationId xmlns:a16="http://schemas.microsoft.com/office/drawing/2014/main" id="{62DB74B7-F2A9-4CC9-A8DB-387892A2F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434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80" name="Oval 77">
              <a:extLst>
                <a:ext uri="{FF2B5EF4-FFF2-40B4-BE49-F238E27FC236}">
                  <a16:creationId xmlns:a16="http://schemas.microsoft.com/office/drawing/2014/main" id="{4892D408-62E0-43E9-BC18-43ED4BF3E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1616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81" name="Oval 78">
              <a:extLst>
                <a:ext uri="{FF2B5EF4-FFF2-40B4-BE49-F238E27FC236}">
                  <a16:creationId xmlns:a16="http://schemas.microsoft.com/office/drawing/2014/main" id="{E0CD149B-EAF1-4969-8C61-5667427D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1525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82" name="Oval 79">
              <a:extLst>
                <a:ext uri="{FF2B5EF4-FFF2-40B4-BE49-F238E27FC236}">
                  <a16:creationId xmlns:a16="http://schemas.microsoft.com/office/drawing/2014/main" id="{6C42D0C5-E003-45EE-9930-E43E9434D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97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83" name="Oval 80">
              <a:extLst>
                <a:ext uri="{FF2B5EF4-FFF2-40B4-BE49-F238E27FC236}">
                  <a16:creationId xmlns:a16="http://schemas.microsoft.com/office/drawing/2014/main" id="{5E74D92D-A461-427D-8B33-A8BB92E25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160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84" name="Oval 81">
              <a:extLst>
                <a:ext uri="{FF2B5EF4-FFF2-40B4-BE49-F238E27FC236}">
                  <a16:creationId xmlns:a16="http://schemas.microsoft.com/office/drawing/2014/main" id="{DE514D7B-1919-40F3-A11F-A4612FF68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933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85" name="Oval 82">
              <a:extLst>
                <a:ext uri="{FF2B5EF4-FFF2-40B4-BE49-F238E27FC236}">
                  <a16:creationId xmlns:a16="http://schemas.microsoft.com/office/drawing/2014/main" id="{5FA93E2C-72C1-40EA-8F43-F244CA0ED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752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86" name="Oval 83">
              <a:extLst>
                <a:ext uri="{FF2B5EF4-FFF2-40B4-BE49-F238E27FC236}">
                  <a16:creationId xmlns:a16="http://schemas.microsoft.com/office/drawing/2014/main" id="{E6817EAC-EBE6-4B5D-8864-736475BF9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979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87" name="Oval 84">
              <a:extLst>
                <a:ext uri="{FF2B5EF4-FFF2-40B4-BE49-F238E27FC236}">
                  <a16:creationId xmlns:a16="http://schemas.microsoft.com/office/drawing/2014/main" id="{F4E43E36-AD6A-44E2-B1CF-719FA779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2069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88" name="Oval 85">
              <a:extLst>
                <a:ext uri="{FF2B5EF4-FFF2-40B4-BE49-F238E27FC236}">
                  <a16:creationId xmlns:a16="http://schemas.microsoft.com/office/drawing/2014/main" id="{A1FA64C4-E5C2-41A8-B9BB-01CE6FDED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1933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89" name="Oval 86">
              <a:extLst>
                <a:ext uri="{FF2B5EF4-FFF2-40B4-BE49-F238E27FC236}">
                  <a16:creationId xmlns:a16="http://schemas.microsoft.com/office/drawing/2014/main" id="{BCF285FA-660B-4A29-A689-319C8CC23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2115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90" name="Oval 87">
              <a:extLst>
                <a:ext uri="{FF2B5EF4-FFF2-40B4-BE49-F238E27FC236}">
                  <a16:creationId xmlns:a16="http://schemas.microsoft.com/office/drawing/2014/main" id="{4459CEE1-C679-4FA4-8115-B9913A797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752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91" name="Oval 88">
              <a:extLst>
                <a:ext uri="{FF2B5EF4-FFF2-40B4-BE49-F238E27FC236}">
                  <a16:creationId xmlns:a16="http://schemas.microsoft.com/office/drawing/2014/main" id="{B7DEA0FF-2623-4C82-BD5C-885EC8F76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53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92" name="Oval 89">
              <a:extLst>
                <a:ext uri="{FF2B5EF4-FFF2-40B4-BE49-F238E27FC236}">
                  <a16:creationId xmlns:a16="http://schemas.microsoft.com/office/drawing/2014/main" id="{9ED40DEA-BD0C-4638-8968-64039BD00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253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93" name="Oval 90">
              <a:extLst>
                <a:ext uri="{FF2B5EF4-FFF2-40B4-BE49-F238E27FC236}">
                  <a16:creationId xmlns:a16="http://schemas.microsoft.com/office/drawing/2014/main" id="{988FC150-7D31-4D0E-BB2F-49480B48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570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94" name="Oval 91">
              <a:extLst>
                <a:ext uri="{FF2B5EF4-FFF2-40B4-BE49-F238E27FC236}">
                  <a16:creationId xmlns:a16="http://schemas.microsoft.com/office/drawing/2014/main" id="{043E9911-2226-49E9-AC8A-DAF86E320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42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95" name="Oval 92">
              <a:extLst>
                <a:ext uri="{FF2B5EF4-FFF2-40B4-BE49-F238E27FC236}">
                  <a16:creationId xmlns:a16="http://schemas.microsoft.com/office/drawing/2014/main" id="{1CFAA2DF-F980-4DCE-9BFD-8AA037C67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978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96" name="Oval 93">
              <a:extLst>
                <a:ext uri="{FF2B5EF4-FFF2-40B4-BE49-F238E27FC236}">
                  <a16:creationId xmlns:a16="http://schemas.microsoft.com/office/drawing/2014/main" id="{EFF8B40A-9697-4FD4-9CDD-82B56BC2A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706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97" name="Oval 94">
              <a:extLst>
                <a:ext uri="{FF2B5EF4-FFF2-40B4-BE49-F238E27FC236}">
                  <a16:creationId xmlns:a16="http://schemas.microsoft.com/office/drawing/2014/main" id="{BFA02C6A-1E51-4FE7-AC1D-1850AB89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434"/>
              <a:ext cx="91" cy="91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271" name="Oval 95">
            <a:extLst>
              <a:ext uri="{FF2B5EF4-FFF2-40B4-BE49-F238E27FC236}">
                <a16:creationId xmlns:a16="http://schemas.microsoft.com/office/drawing/2014/main" id="{1F99E00B-FA6F-48C2-A102-70B76F33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4371975"/>
            <a:ext cx="144463" cy="144463"/>
          </a:xfrm>
          <a:prstGeom prst="ellipse">
            <a:avLst/>
          </a:prstGeom>
          <a:solidFill>
            <a:schemeClr val="bg1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273" name="Line 97">
            <a:extLst>
              <a:ext uri="{FF2B5EF4-FFF2-40B4-BE49-F238E27FC236}">
                <a16:creationId xmlns:a16="http://schemas.microsoft.com/office/drawing/2014/main" id="{180093B0-14DD-4B51-883A-C63CE502AC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6575" y="4516438"/>
            <a:ext cx="215900" cy="57626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5" name="Freeform 99">
            <a:extLst>
              <a:ext uri="{FF2B5EF4-FFF2-40B4-BE49-F238E27FC236}">
                <a16:creationId xmlns:a16="http://schemas.microsoft.com/office/drawing/2014/main" id="{CB29542D-4B72-4E52-ACB9-4C111DC3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3292475"/>
            <a:ext cx="3384550" cy="1439863"/>
          </a:xfrm>
          <a:custGeom>
            <a:avLst/>
            <a:gdLst>
              <a:gd name="T0" fmla="*/ 2147483646 w 2132"/>
              <a:gd name="T1" fmla="*/ 2147483646 h 907"/>
              <a:gd name="T2" fmla="*/ 2147483646 w 2132"/>
              <a:gd name="T3" fmla="*/ 2147483646 h 907"/>
              <a:gd name="T4" fmla="*/ 0 w 2132"/>
              <a:gd name="T5" fmla="*/ 2147483646 h 907"/>
              <a:gd name="T6" fmla="*/ 2147483646 w 2132"/>
              <a:gd name="T7" fmla="*/ 2147483646 h 907"/>
              <a:gd name="T8" fmla="*/ 2147483646 w 2132"/>
              <a:gd name="T9" fmla="*/ 2147483646 h 907"/>
              <a:gd name="T10" fmla="*/ 2147483646 w 2132"/>
              <a:gd name="T11" fmla="*/ 2147483646 h 907"/>
              <a:gd name="T12" fmla="*/ 2147483646 w 2132"/>
              <a:gd name="T13" fmla="*/ 2147483646 h 907"/>
              <a:gd name="T14" fmla="*/ 2147483646 w 2132"/>
              <a:gd name="T15" fmla="*/ 2147483646 h 907"/>
              <a:gd name="T16" fmla="*/ 2147483646 w 2132"/>
              <a:gd name="T17" fmla="*/ 2147483646 h 907"/>
              <a:gd name="T18" fmla="*/ 2147483646 w 2132"/>
              <a:gd name="T19" fmla="*/ 2147483646 h 907"/>
              <a:gd name="T20" fmla="*/ 2147483646 w 2132"/>
              <a:gd name="T21" fmla="*/ 0 h 907"/>
              <a:gd name="T22" fmla="*/ 2147483646 w 2132"/>
              <a:gd name="T23" fmla="*/ 2147483646 h 907"/>
              <a:gd name="T24" fmla="*/ 2147483646 w 2132"/>
              <a:gd name="T25" fmla="*/ 2147483646 h 907"/>
              <a:gd name="T26" fmla="*/ 2147483646 w 2132"/>
              <a:gd name="T27" fmla="*/ 2147483646 h 907"/>
              <a:gd name="T28" fmla="*/ 2147483646 w 2132"/>
              <a:gd name="T29" fmla="*/ 2147483646 h 907"/>
              <a:gd name="T30" fmla="*/ 2147483646 w 2132"/>
              <a:gd name="T31" fmla="*/ 2147483646 h 907"/>
              <a:gd name="T32" fmla="*/ 2147483646 w 2132"/>
              <a:gd name="T33" fmla="*/ 2147483646 h 907"/>
              <a:gd name="T34" fmla="*/ 2147483646 w 2132"/>
              <a:gd name="T35" fmla="*/ 2147483646 h 907"/>
              <a:gd name="T36" fmla="*/ 2147483646 w 2132"/>
              <a:gd name="T37" fmla="*/ 2147483646 h 907"/>
              <a:gd name="T38" fmla="*/ 2147483646 w 2132"/>
              <a:gd name="T39" fmla="*/ 2147483646 h 90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132"/>
              <a:gd name="T61" fmla="*/ 0 h 907"/>
              <a:gd name="T62" fmla="*/ 2132 w 2132"/>
              <a:gd name="T63" fmla="*/ 907 h 90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132" h="907">
                <a:moveTo>
                  <a:pt x="42" y="716"/>
                </a:moveTo>
                <a:cubicBezTo>
                  <a:pt x="43" y="704"/>
                  <a:pt x="46" y="680"/>
                  <a:pt x="46" y="680"/>
                </a:cubicBezTo>
                <a:lnTo>
                  <a:pt x="0" y="136"/>
                </a:lnTo>
                <a:lnTo>
                  <a:pt x="454" y="408"/>
                </a:lnTo>
                <a:lnTo>
                  <a:pt x="998" y="363"/>
                </a:lnTo>
                <a:lnTo>
                  <a:pt x="998" y="635"/>
                </a:lnTo>
                <a:lnTo>
                  <a:pt x="726" y="816"/>
                </a:lnTo>
                <a:lnTo>
                  <a:pt x="635" y="726"/>
                </a:lnTo>
                <a:lnTo>
                  <a:pt x="545" y="136"/>
                </a:lnTo>
                <a:lnTo>
                  <a:pt x="862" y="544"/>
                </a:lnTo>
                <a:lnTo>
                  <a:pt x="998" y="0"/>
                </a:lnTo>
                <a:lnTo>
                  <a:pt x="1270" y="227"/>
                </a:lnTo>
                <a:lnTo>
                  <a:pt x="1452" y="635"/>
                </a:lnTo>
                <a:lnTo>
                  <a:pt x="1860" y="907"/>
                </a:lnTo>
                <a:lnTo>
                  <a:pt x="2087" y="816"/>
                </a:lnTo>
                <a:lnTo>
                  <a:pt x="1724" y="91"/>
                </a:lnTo>
                <a:lnTo>
                  <a:pt x="2041" y="317"/>
                </a:lnTo>
                <a:lnTo>
                  <a:pt x="1815" y="590"/>
                </a:lnTo>
                <a:lnTo>
                  <a:pt x="1633" y="408"/>
                </a:lnTo>
                <a:lnTo>
                  <a:pt x="2132" y="91"/>
                </a:lnTo>
              </a:path>
            </a:pathLst>
          </a:custGeom>
          <a:noFill/>
          <a:ln w="9525">
            <a:solidFill>
              <a:srgbClr val="00FF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B8926FAF-3410-4443-BE0F-5D045526B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643563"/>
            <a:ext cx="5643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个别分子间的碰撞是偶然事件</a:t>
            </a:r>
          </a:p>
        </p:txBody>
      </p:sp>
      <p:sp>
        <p:nvSpPr>
          <p:cNvPr id="53" name="Text Box 24">
            <a:extLst>
              <a:ext uri="{FF2B5EF4-FFF2-40B4-BE49-F238E27FC236}">
                <a16:creationId xmlns:a16="http://schemas.microsoft.com/office/drawing/2014/main" id="{791A3D76-696B-4EF3-8677-31A363824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6075363"/>
            <a:ext cx="70437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大量分子间的碰撞却遵从着</a:t>
            </a:r>
            <a:r>
              <a:rPr lang="zh-CN" altLang="en-US" sz="2000">
                <a:solidFill>
                  <a:srgbClr val="FFFF66"/>
                </a:solidFill>
                <a:ea typeface="华文中宋" panose="02010600040101010101" pitchFamily="2" charset="-122"/>
              </a:rPr>
              <a:t>确定的统计规律</a:t>
            </a:r>
            <a:endParaRPr lang="zh-CN" altLang="en-US" sz="200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sp>
        <p:nvSpPr>
          <p:cNvPr id="54" name="Text Box 6">
            <a:extLst>
              <a:ext uri="{FF2B5EF4-FFF2-40B4-BE49-F238E27FC236}">
                <a16:creationId xmlns:a16="http://schemas.microsoft.com/office/drawing/2014/main" id="{B6DCFC57-2F98-47ED-8F87-7C4CF0A75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60350"/>
            <a:ext cx="6207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3200">
                <a:solidFill>
                  <a:srgbClr val="00FF00"/>
                </a:solidFill>
              </a:rPr>
              <a:t>12.10   </a:t>
            </a:r>
            <a:r>
              <a:rPr lang="zh-CN" altLang="en-US" sz="3200">
                <a:solidFill>
                  <a:srgbClr val="00FF00"/>
                </a:solidFill>
                <a:ea typeface="黑体" panose="02010609060101010101" pitchFamily="49" charset="-122"/>
              </a:rPr>
              <a:t>气体分子的</a:t>
            </a:r>
            <a:r>
              <a:rPr lang="zh-CN" altLang="en-US" sz="3200" u="sng">
                <a:solidFill>
                  <a:srgbClr val="00FF00"/>
                </a:solidFill>
                <a:ea typeface="黑体" panose="02010609060101010101" pitchFamily="49" charset="-122"/>
              </a:rPr>
              <a:t>平均自由程</a:t>
            </a: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04A8B7C0-025C-476B-A2B4-1169E4DE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286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</a:t>
            </a:r>
            <a:r>
              <a:rPr lang="zh-CN" altLang="en-US" sz="2800">
                <a:solidFill>
                  <a:srgbClr val="FFFF00"/>
                </a:solidFill>
              </a:rPr>
              <a:t>分子的</a:t>
            </a:r>
            <a:r>
              <a:rPr lang="zh-CN" altLang="en-US" sz="2800" u="sng">
                <a:solidFill>
                  <a:srgbClr val="FFFF00"/>
                </a:solidFill>
              </a:rPr>
              <a:t>平均碰撞频率</a:t>
            </a:r>
          </a:p>
        </p:txBody>
      </p:sp>
      <p:sp>
        <p:nvSpPr>
          <p:cNvPr id="6156" name="灯片编号占位符 1">
            <a:extLst>
              <a:ext uri="{FF2B5EF4-FFF2-40B4-BE49-F238E27FC236}">
                <a16:creationId xmlns:a16="http://schemas.microsoft.com/office/drawing/2014/main" id="{9203B908-32B5-44A0-9FA2-9369BBF06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B10E6D-662D-42C6-BD34-E09BF9D49146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0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18 0.00023 L -0.00781 -0.1361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0" presetClass="pat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781 -0.13618 L 0.07101 -0.0732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repeatCount="indefinite" fill="hold" grpId="3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7101 -0.07329 L 0.16546 -0.083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0" presetClass="pat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6546 -0.0837 L 0.16546 -0.02081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0" presetClass="path" presetSubtype="0" repeatCount="indefinite" fill="hold" grpId="5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6546 -0.0208 L 0.11823 0.02128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0" presetClass="path" presetSubtype="0" repeatCount="indefinite" fill="hold" grpId="6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1823 0.02129 L 0.10244 0.00023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00" y="-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0" presetClass="pat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4 0.00023 L 0.08664 -0.1363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0" presetClass="path" presetSubtype="0" repeatCount="indefinite" fill="hold" grpId="8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8664 -0.13618 L 0.14185 -0.04185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80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0" presetClass="path" presetSubtype="0" repeatCount="indefinite" fill="hold" grpId="9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4011 -0.02775 L 0.16372 -0.1641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0" presetClass="path" presetSubtype="0" repeatCount="indefinite" fill="hold" grpId="1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6372 -0.16436 L 0.21094 -0.1118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1" presetID="0" presetClass="path" presetSubtype="0" repeatCount="indefinite" fill="hold" grpId="1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21094 -0.11181 L 0.24254 -0.02778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4" presetID="0" presetClass="path" presetSubtype="0" repeatCount="indefinite" fill="hold" grpId="1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24254 -0.02778 L 0.32118 0.045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7" presetID="0" presetClass="path" presetSubtype="0" repeatCount="indefinite" fill="hold" grpId="13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2118 0.0456 L 0.35278 0.0247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0" presetID="0" presetClass="path" presetSubtype="0" repeatCount="indefinite" fill="hold" grpId="14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5244 0.0155 L 0.29723 -0.13149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3" presetID="0" presetClass="path" presetSubtype="0" repeatCount="indefinite" fill="hold" grpId="15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29723 -0.13149 L 0.34445 -0.08959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6" presetID="0" presetClass="path" presetSubtype="0" repeatCount="indefinite" fill="hold" grpId="16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4445 -0.08959 L 0.31303 -0.03704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9" presetID="0" presetClass="path" presetSubtype="0" repeatCount="indefinite" fill="hold" grpId="17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303 -0.03704 L 0.28143 -0.0791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2" presetID="0" presetClass="pat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78 -0.07917 L 0.36441 -0.15255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502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00" y="-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4" grpId="0" animBg="1"/>
      <p:bldP spid="50191" grpId="0"/>
      <p:bldP spid="50271" grpId="0" animBg="1"/>
      <p:bldP spid="50271" grpId="1" animBg="1"/>
      <p:bldP spid="50271" grpId="2" animBg="1"/>
      <p:bldP spid="50271" grpId="3" animBg="1"/>
      <p:bldP spid="50271" grpId="4" animBg="1"/>
      <p:bldP spid="50271" grpId="5" animBg="1"/>
      <p:bldP spid="50271" grpId="6" animBg="1"/>
      <p:bldP spid="50271" grpId="7" animBg="1"/>
      <p:bldP spid="50271" grpId="8" animBg="1"/>
      <p:bldP spid="50271" grpId="9" animBg="1"/>
      <p:bldP spid="50271" grpId="10" animBg="1"/>
      <p:bldP spid="50271" grpId="11" animBg="1"/>
      <p:bldP spid="50271" grpId="12" animBg="1"/>
      <p:bldP spid="50271" grpId="13" animBg="1"/>
      <p:bldP spid="50271" grpId="14" animBg="1"/>
      <p:bldP spid="50271" grpId="15" animBg="1"/>
      <p:bldP spid="50271" grpId="16" animBg="1"/>
      <p:bldP spid="50271" grpId="17" animBg="1"/>
      <p:bldP spid="50271" grpId="18" animBg="1"/>
      <p:bldP spid="52" grpId="0"/>
      <p:bldP spid="5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5" name="Oval 33">
            <a:extLst>
              <a:ext uri="{FF2B5EF4-FFF2-40B4-BE49-F238E27FC236}">
                <a16:creationId xmlns:a16="http://schemas.microsoft.com/office/drawing/2014/main" id="{74A6AAD5-E5C4-4270-B90F-3183285C4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88" y="1474788"/>
            <a:ext cx="273050" cy="27305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277" name="Oval 5">
            <a:extLst>
              <a:ext uri="{FF2B5EF4-FFF2-40B4-BE49-F238E27FC236}">
                <a16:creationId xmlns:a16="http://schemas.microsoft.com/office/drawing/2014/main" id="{EB80E47B-A936-41E8-89D2-9CE1DFD84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1214438"/>
            <a:ext cx="820738" cy="820737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B5298E08-2CD5-4C33-81BB-5E57EBF03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435475"/>
            <a:ext cx="2514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FFFF"/>
                </a:solidFill>
              </a:rPr>
              <a:t>3. </a:t>
            </a:r>
            <a:r>
              <a:rPr lang="zh-CN" altLang="en-US">
                <a:solidFill>
                  <a:srgbClr val="00FFFF"/>
                </a:solidFill>
              </a:rPr>
              <a:t>平均碰撞频率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BE1663F4-3AD9-47F6-9EB5-1E01856BF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000125"/>
            <a:ext cx="5572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b="0">
                <a:solidFill>
                  <a:schemeClr val="bg1"/>
                </a:solidFill>
                <a:ea typeface="华文中宋" panose="02010600040101010101" pitchFamily="2" charset="-122"/>
              </a:rPr>
              <a:t>分子碰撞模型：分子是直径为     的刚性小球，分子间碰撞为完全弹性碰撞。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4ABA6BD9-7320-41E2-8530-48721EFA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FFFF"/>
                </a:solidFill>
                <a:latin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FFFF"/>
                </a:solidFill>
              </a:rPr>
              <a:t>. </a:t>
            </a:r>
            <a:r>
              <a:rPr lang="zh-CN" altLang="en-US">
                <a:solidFill>
                  <a:srgbClr val="00FFFF"/>
                </a:solidFill>
                <a:latin typeface="宋体" panose="02010600030101010101" pitchFamily="2" charset="-122"/>
              </a:rPr>
              <a:t>分子的有效直径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B3808641-3E19-4DFC-9B17-1F153C7FC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357563"/>
            <a:ext cx="2633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FFFF"/>
                </a:solidFill>
              </a:rPr>
              <a:t>2. </a:t>
            </a:r>
            <a:r>
              <a:rPr lang="zh-CN" altLang="en-US" dirty="0">
                <a:solidFill>
                  <a:srgbClr val="00FFFF"/>
                </a:solidFill>
              </a:rPr>
              <a:t>分子的碰撞截面</a:t>
            </a:r>
          </a:p>
        </p:txBody>
      </p:sp>
      <p:graphicFrame>
        <p:nvGraphicFramePr>
          <p:cNvPr id="54303" name="Object 3">
            <a:extLst>
              <a:ext uri="{FF2B5EF4-FFF2-40B4-BE49-F238E27FC236}">
                <a16:creationId xmlns:a16="http://schemas.microsoft.com/office/drawing/2014/main" id="{DC7C49E5-6332-4EA0-8060-B1FEB243C92F}"/>
              </a:ext>
            </a:extLst>
          </p:cNvPr>
          <p:cNvGraphicFramePr>
            <a:graphicFrameLocks/>
          </p:cNvGraphicFramePr>
          <p:nvPr/>
        </p:nvGraphicFramePr>
        <p:xfrm>
          <a:off x="2878138" y="425450"/>
          <a:ext cx="3381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3" r:id="rId3" imgW="85629" imgH="123689" progId="Equation.3">
                  <p:embed/>
                </p:oleObj>
              </mc:Choice>
              <mc:Fallback>
                <p:oleObj r:id="rId3" imgW="85629" imgH="123689" progId="Equation.3">
                  <p:embed/>
                  <p:pic>
                    <p:nvPicPr>
                      <p:cNvPr id="54303" name="Object 3">
                        <a:extLst>
                          <a:ext uri="{FF2B5EF4-FFF2-40B4-BE49-F238E27FC236}">
                            <a16:creationId xmlns:a16="http://schemas.microsoft.com/office/drawing/2014/main" id="{DC7C49E5-6332-4EA0-8060-B1FEB243C9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425450"/>
                        <a:ext cx="3381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4" name="Object 4">
            <a:extLst>
              <a:ext uri="{FF2B5EF4-FFF2-40B4-BE49-F238E27FC236}">
                <a16:creationId xmlns:a16="http://schemas.microsoft.com/office/drawing/2014/main" id="{A553DCEE-969E-4945-8EC1-3939B5158C51}"/>
              </a:ext>
            </a:extLst>
          </p:cNvPr>
          <p:cNvGraphicFramePr>
            <a:graphicFrameLocks/>
          </p:cNvGraphicFramePr>
          <p:nvPr/>
        </p:nvGraphicFramePr>
        <p:xfrm>
          <a:off x="4786313" y="1214438"/>
          <a:ext cx="228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4" r:id="rId5" imgW="171565" imgH="219211" progId="Equation.3">
                  <p:embed/>
                </p:oleObj>
              </mc:Choice>
              <mc:Fallback>
                <p:oleObj r:id="rId5" imgW="171565" imgH="219211" progId="Equation.3">
                  <p:embed/>
                  <p:pic>
                    <p:nvPicPr>
                      <p:cNvPr id="54304" name="Object 4">
                        <a:extLst>
                          <a:ext uri="{FF2B5EF4-FFF2-40B4-BE49-F238E27FC236}">
                            <a16:creationId xmlns:a16="http://schemas.microsoft.com/office/drawing/2014/main" id="{A553DCEE-969E-4945-8EC1-3939B5158C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214438"/>
                        <a:ext cx="228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6" name="Oval 34">
            <a:extLst>
              <a:ext uri="{FF2B5EF4-FFF2-40B4-BE49-F238E27FC236}">
                <a16:creationId xmlns:a16="http://schemas.microsoft.com/office/drawing/2014/main" id="{438A820B-57C4-494D-9EE9-47F3B7543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474788"/>
            <a:ext cx="273050" cy="27305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307" name="Oval 35">
            <a:extLst>
              <a:ext uri="{FF2B5EF4-FFF2-40B4-BE49-F238E27FC236}">
                <a16:creationId xmlns:a16="http://schemas.microsoft.com/office/drawing/2014/main" id="{82EBF7E6-EC61-4CE4-9949-BEFB97612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668338"/>
            <a:ext cx="273050" cy="27305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308" name="Oval 36">
            <a:extLst>
              <a:ext uri="{FF2B5EF4-FFF2-40B4-BE49-F238E27FC236}">
                <a16:creationId xmlns:a16="http://schemas.microsoft.com/office/drawing/2014/main" id="{C30279AD-2E4C-4692-BF8F-DE1C850F9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2312988"/>
            <a:ext cx="273050" cy="27305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309" name="Oval 37">
            <a:extLst>
              <a:ext uri="{FF2B5EF4-FFF2-40B4-BE49-F238E27FC236}">
                <a16:creationId xmlns:a16="http://schemas.microsoft.com/office/drawing/2014/main" id="{B904B617-FA81-46DE-A759-AB40B806B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1474788"/>
            <a:ext cx="273050" cy="27305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310" name="Line 38">
            <a:extLst>
              <a:ext uri="{FF2B5EF4-FFF2-40B4-BE49-F238E27FC236}">
                <a16:creationId xmlns:a16="http://schemas.microsoft.com/office/drawing/2014/main" id="{5C816968-D502-448F-8335-77CCBB714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1595438"/>
            <a:ext cx="0" cy="838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11" name="Object 5">
            <a:extLst>
              <a:ext uri="{FF2B5EF4-FFF2-40B4-BE49-F238E27FC236}">
                <a16:creationId xmlns:a16="http://schemas.microsoft.com/office/drawing/2014/main" id="{5175016A-DA48-4DF2-A612-30339DD7161D}"/>
              </a:ext>
            </a:extLst>
          </p:cNvPr>
          <p:cNvGraphicFramePr>
            <a:graphicFrameLocks/>
          </p:cNvGraphicFramePr>
          <p:nvPr/>
        </p:nvGraphicFramePr>
        <p:xfrm>
          <a:off x="7586663" y="1976438"/>
          <a:ext cx="3381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5" r:id="rId7" imgW="85629" imgH="123689" progId="Equation.3">
                  <p:embed/>
                </p:oleObj>
              </mc:Choice>
              <mc:Fallback>
                <p:oleObj r:id="rId7" imgW="85629" imgH="123689" progId="Equation.3">
                  <p:embed/>
                  <p:pic>
                    <p:nvPicPr>
                      <p:cNvPr id="54311" name="Object 5">
                        <a:extLst>
                          <a:ext uri="{FF2B5EF4-FFF2-40B4-BE49-F238E27FC236}">
                            <a16:creationId xmlns:a16="http://schemas.microsoft.com/office/drawing/2014/main" id="{5175016A-DA48-4DF2-A612-30339DD7161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663" y="1976438"/>
                        <a:ext cx="3381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2" name="Object 6">
            <a:extLst>
              <a:ext uri="{FF2B5EF4-FFF2-40B4-BE49-F238E27FC236}">
                <a16:creationId xmlns:a16="http://schemas.microsoft.com/office/drawing/2014/main" id="{FD2B8974-B105-48A9-B908-D3E03A1F007E}"/>
              </a:ext>
            </a:extLst>
          </p:cNvPr>
          <p:cNvGraphicFramePr>
            <a:graphicFrameLocks/>
          </p:cNvGraphicFramePr>
          <p:nvPr/>
        </p:nvGraphicFramePr>
        <p:xfrm>
          <a:off x="744538" y="2143125"/>
          <a:ext cx="327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6" r:id="rId9" imgW="171565" imgH="219211" progId="Equation.3">
                  <p:embed/>
                </p:oleObj>
              </mc:Choice>
              <mc:Fallback>
                <p:oleObj r:id="rId9" imgW="171565" imgH="219211" progId="Equation.3">
                  <p:embed/>
                  <p:pic>
                    <p:nvPicPr>
                      <p:cNvPr id="54312" name="Object 6">
                        <a:extLst>
                          <a:ext uri="{FF2B5EF4-FFF2-40B4-BE49-F238E27FC236}">
                            <a16:creationId xmlns:a16="http://schemas.microsoft.com/office/drawing/2014/main" id="{FD2B8974-B105-48A9-B908-D3E03A1F00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143125"/>
                        <a:ext cx="3270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3" name="Text Box 41">
            <a:extLst>
              <a:ext uri="{FF2B5EF4-FFF2-40B4-BE49-F238E27FC236}">
                <a16:creationId xmlns:a16="http://schemas.microsoft.com/office/drawing/2014/main" id="{8030D4AF-EC3A-4EFA-9980-02DBE45CE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71688"/>
            <a:ext cx="63404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b="0">
                <a:solidFill>
                  <a:schemeClr val="bg1"/>
                </a:solidFill>
                <a:ea typeface="华文中宋" panose="02010600040101010101" pitchFamily="2" charset="-122"/>
              </a:rPr>
              <a:t>定义：</a:t>
            </a:r>
            <a:endParaRPr lang="en-US" altLang="zh-CN" b="0">
              <a:solidFill>
                <a:schemeClr val="bg1"/>
              </a:solidFill>
              <a:ea typeface="华文中宋" panose="02010600040101010101" pitchFamily="2" charset="-122"/>
            </a:endParaRPr>
          </a:p>
          <a:p>
            <a:pPr eaLnBrk="1" hangingPunct="1">
              <a:lnSpc>
                <a:spcPts val="3500"/>
              </a:lnSpc>
            </a:pPr>
            <a:r>
              <a:rPr lang="zh-CN" altLang="en-US" b="0">
                <a:solidFill>
                  <a:schemeClr val="bg1"/>
                </a:solidFill>
                <a:ea typeface="华文中宋" panose="02010600040101010101" pitchFamily="2" charset="-122"/>
              </a:rPr>
              <a:t>碰撞过程中两个分子质心间最小距离的平均值</a:t>
            </a:r>
          </a:p>
        </p:txBody>
      </p:sp>
      <p:graphicFrame>
        <p:nvGraphicFramePr>
          <p:cNvPr id="54314" name="Object 7">
            <a:extLst>
              <a:ext uri="{FF2B5EF4-FFF2-40B4-BE49-F238E27FC236}">
                <a16:creationId xmlns:a16="http://schemas.microsoft.com/office/drawing/2014/main" id="{1729A46A-1A0E-4619-BC1C-5128FEDB6810}"/>
              </a:ext>
            </a:extLst>
          </p:cNvPr>
          <p:cNvGraphicFramePr>
            <a:graphicFrameLocks/>
          </p:cNvGraphicFramePr>
          <p:nvPr/>
        </p:nvGraphicFramePr>
        <p:xfrm>
          <a:off x="2530475" y="3868738"/>
          <a:ext cx="1317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7" r:id="rId11" imgW="485641" imgH="142977" progId="Equation.3">
                  <p:embed/>
                </p:oleObj>
              </mc:Choice>
              <mc:Fallback>
                <p:oleObj r:id="rId11" imgW="485641" imgH="142977" progId="Equation.3">
                  <p:embed/>
                  <p:pic>
                    <p:nvPicPr>
                      <p:cNvPr id="54314" name="Object 7">
                        <a:extLst>
                          <a:ext uri="{FF2B5EF4-FFF2-40B4-BE49-F238E27FC236}">
                            <a16:creationId xmlns:a16="http://schemas.microsoft.com/office/drawing/2014/main" id="{1729A46A-1A0E-4619-BC1C-5128FEDB681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868738"/>
                        <a:ext cx="1317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5" name="Object 8">
            <a:extLst>
              <a:ext uri="{FF2B5EF4-FFF2-40B4-BE49-F238E27FC236}">
                <a16:creationId xmlns:a16="http://schemas.microsoft.com/office/drawing/2014/main" id="{6D12299C-F39D-4A7B-BB2D-305AAC6E58ED}"/>
              </a:ext>
            </a:extLst>
          </p:cNvPr>
          <p:cNvGraphicFramePr>
            <a:graphicFrameLocks/>
          </p:cNvGraphicFramePr>
          <p:nvPr/>
        </p:nvGraphicFramePr>
        <p:xfrm>
          <a:off x="2603500" y="4429125"/>
          <a:ext cx="395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8" r:id="rId13" imgW="104896" imgH="133486" progId="Equation.3">
                  <p:embed/>
                </p:oleObj>
              </mc:Choice>
              <mc:Fallback>
                <p:oleObj r:id="rId13" imgW="104896" imgH="133486" progId="Equation.3">
                  <p:embed/>
                  <p:pic>
                    <p:nvPicPr>
                      <p:cNvPr id="54315" name="Object 8">
                        <a:extLst>
                          <a:ext uri="{FF2B5EF4-FFF2-40B4-BE49-F238E27FC236}">
                            <a16:creationId xmlns:a16="http://schemas.microsoft.com/office/drawing/2014/main" id="{6D12299C-F39D-4A7B-BB2D-305AAC6E58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429125"/>
                        <a:ext cx="3952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7" name="Oval 45">
            <a:extLst>
              <a:ext uri="{FF2B5EF4-FFF2-40B4-BE49-F238E27FC236}">
                <a16:creationId xmlns:a16="http://schemas.microsoft.com/office/drawing/2014/main" id="{6C95FDE8-BDF0-475D-8CB8-491451142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1211263"/>
            <a:ext cx="820738" cy="820737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318" name="Oval 46">
            <a:extLst>
              <a:ext uri="{FF2B5EF4-FFF2-40B4-BE49-F238E27FC236}">
                <a16:creationId xmlns:a16="http://schemas.microsoft.com/office/drawing/2014/main" id="{3D88F897-C0C1-4688-9AAE-C3C30DEE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1235075"/>
            <a:ext cx="820738" cy="820738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319" name="Oval 47">
            <a:extLst>
              <a:ext uri="{FF2B5EF4-FFF2-40B4-BE49-F238E27FC236}">
                <a16:creationId xmlns:a16="http://schemas.microsoft.com/office/drawing/2014/main" id="{5576B75A-EF55-4841-8BA4-0C890B9A9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811213"/>
            <a:ext cx="1727200" cy="1657350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Text Box 42">
            <a:extLst>
              <a:ext uri="{FF2B5EF4-FFF2-40B4-BE49-F238E27FC236}">
                <a16:creationId xmlns:a16="http://schemas.microsoft.com/office/drawing/2014/main" id="{620675DD-7C53-494B-9433-1AE0DCC1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5011738"/>
            <a:ext cx="81137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55825" indent="-21558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FF00"/>
                </a:solidFill>
              </a:rPr>
              <a:t>平均碰撞频率：</a:t>
            </a:r>
            <a:r>
              <a:rPr lang="zh-CN" altLang="en-US">
                <a:solidFill>
                  <a:schemeClr val="bg1"/>
                </a:solidFill>
              </a:rPr>
              <a:t>分子在单位时间内与其他分子碰撞的平均次数，用     表示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9262" name="Object 46">
            <a:extLst>
              <a:ext uri="{FF2B5EF4-FFF2-40B4-BE49-F238E27FC236}">
                <a16:creationId xmlns:a16="http://schemas.microsoft.com/office/drawing/2014/main" id="{B5E07E18-BCD6-46DD-8228-4215AFD40184}"/>
              </a:ext>
            </a:extLst>
          </p:cNvPr>
          <p:cNvGraphicFramePr>
            <a:graphicFrameLocks/>
          </p:cNvGraphicFramePr>
          <p:nvPr/>
        </p:nvGraphicFramePr>
        <p:xfrm>
          <a:off x="4214813" y="5572125"/>
          <a:ext cx="2428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9" r:id="rId15" imgW="238233" imgH="323918" progId="Equation.3">
                  <p:embed/>
                </p:oleObj>
              </mc:Choice>
              <mc:Fallback>
                <p:oleObj r:id="rId15" imgW="238233" imgH="323918" progId="Equation.3">
                  <p:embed/>
                  <p:pic>
                    <p:nvPicPr>
                      <p:cNvPr id="9262" name="Object 46">
                        <a:extLst>
                          <a:ext uri="{FF2B5EF4-FFF2-40B4-BE49-F238E27FC236}">
                            <a16:creationId xmlns:a16="http://schemas.microsoft.com/office/drawing/2014/main" id="{B5E07E18-BCD6-46DD-8228-4215AFD401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572125"/>
                        <a:ext cx="24288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灯片编号占位符 1">
            <a:extLst>
              <a:ext uri="{FF2B5EF4-FFF2-40B4-BE49-F238E27FC236}">
                <a16:creationId xmlns:a16="http://schemas.microsoft.com/office/drawing/2014/main" id="{601F71C7-7501-42A9-9362-B992FDC1F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83A4A9-622E-4ABA-9B17-49616C931D1C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5" grpId="0" animBg="1"/>
      <p:bldP spid="54277" grpId="0" animBg="1"/>
      <p:bldP spid="54297" grpId="0"/>
      <p:bldP spid="54298" grpId="0"/>
      <p:bldP spid="54301" grpId="0"/>
      <p:bldP spid="54302" grpId="0"/>
      <p:bldP spid="54306" grpId="0" animBg="1"/>
      <p:bldP spid="54307" grpId="0" animBg="1"/>
      <p:bldP spid="54308" grpId="0" animBg="1"/>
      <p:bldP spid="54309" grpId="0" animBg="1"/>
      <p:bldP spid="54313" grpId="0"/>
      <p:bldP spid="54317" grpId="0" animBg="1"/>
      <p:bldP spid="54318" grpId="0" animBg="1"/>
      <p:bldP spid="54319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4">
            <a:extLst>
              <a:ext uri="{FF2B5EF4-FFF2-40B4-BE49-F238E27FC236}">
                <a16:creationId xmlns:a16="http://schemas.microsoft.com/office/drawing/2014/main" id="{CA7ABFC4-A300-4401-98BD-49508E536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291138"/>
            <a:ext cx="7889875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>
                <a:solidFill>
                  <a:srgbClr val="FFCC66"/>
                </a:solidFill>
                <a:sym typeface="Symbol" panose="05050102010706020507" pitchFamily="18" charset="2"/>
              </a:rPr>
              <a:t></a:t>
            </a:r>
            <a:r>
              <a:rPr lang="en-US" altLang="zh-CN" i="1">
                <a:solidFill>
                  <a:srgbClr val="FFCC66"/>
                </a:solidFill>
                <a:sym typeface="Symbol" panose="05050102010706020507" pitchFamily="18" charset="2"/>
              </a:rPr>
              <a:t>t </a:t>
            </a:r>
            <a:r>
              <a:rPr lang="zh-CN" altLang="en-US">
                <a:solidFill>
                  <a:schemeClr val="bg1"/>
                </a:solidFill>
              </a:rPr>
              <a:t>时间：</a:t>
            </a:r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分子的碰撞次数在数值上等于落入</a:t>
            </a:r>
            <a:r>
              <a:rPr lang="zh-CN" altLang="en-US">
                <a:solidFill>
                  <a:schemeClr val="bg1"/>
                </a:solidFill>
              </a:rPr>
              <a:t>曲折圆柱体内总分子数：</a:t>
            </a:r>
            <a:endParaRPr lang="zh-CN" altLang="en-US">
              <a:solidFill>
                <a:srgbClr val="00FFFF"/>
              </a:solidFill>
              <a:ea typeface="华文中宋" panose="02010600040101010101" pitchFamily="2" charset="-122"/>
            </a:endParaRPr>
          </a:p>
        </p:txBody>
      </p:sp>
      <p:sp>
        <p:nvSpPr>
          <p:cNvPr id="110679" name="Rectangle 87">
            <a:extLst>
              <a:ext uri="{FF2B5EF4-FFF2-40B4-BE49-F238E27FC236}">
                <a16:creationId xmlns:a16="http://schemas.microsoft.com/office/drawing/2014/main" id="{26E5E15B-A5EF-4641-A382-AB7AB184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060575"/>
            <a:ext cx="4537075" cy="2447925"/>
          </a:xfrm>
          <a:prstGeom prst="rect">
            <a:avLst/>
          </a:prstGeom>
          <a:solidFill>
            <a:srgbClr val="17C2FF">
              <a:alpha val="20000"/>
            </a:srgbClr>
          </a:solidFill>
          <a:ln w="19050">
            <a:solidFill>
              <a:srgbClr val="FFFFFF">
                <a:alpha val="50195"/>
              </a:srgbClr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96" name="Rectangle 11">
            <a:extLst>
              <a:ext uri="{FF2B5EF4-FFF2-40B4-BE49-F238E27FC236}">
                <a16:creationId xmlns:a16="http://schemas.microsoft.com/office/drawing/2014/main" id="{5E86F843-7FC9-440B-943C-F4F4B7758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97" name="Rectangle 18">
            <a:extLst>
              <a:ext uri="{FF2B5EF4-FFF2-40B4-BE49-F238E27FC236}">
                <a16:creationId xmlns:a16="http://schemas.microsoft.com/office/drawing/2014/main" id="{5B71C411-10B4-4D37-9FA7-2FD425FD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0605" name="Text Box 13">
            <a:extLst>
              <a:ext uri="{FF2B5EF4-FFF2-40B4-BE49-F238E27FC236}">
                <a16:creationId xmlns:a16="http://schemas.microsoft.com/office/drawing/2014/main" id="{DD8FF360-1A5E-490D-8770-C6724356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72025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CC66"/>
                </a:solidFill>
                <a:sym typeface="Symbol" panose="05050102010706020507" pitchFamily="18" charset="2"/>
              </a:rPr>
              <a:t></a:t>
            </a:r>
            <a:r>
              <a:rPr lang="en-US" altLang="zh-CN" i="1">
                <a:solidFill>
                  <a:srgbClr val="FFCC66"/>
                </a:solidFill>
                <a:sym typeface="Symbol" panose="05050102010706020507" pitchFamily="18" charset="2"/>
              </a:rPr>
              <a:t>t </a:t>
            </a:r>
            <a:r>
              <a:rPr lang="zh-CN" altLang="en-US">
                <a:solidFill>
                  <a:schemeClr val="bg1"/>
                </a:solidFill>
              </a:rPr>
              <a:t>时间内路程：</a:t>
            </a:r>
            <a:r>
              <a:rPr lang="zh-CN" altLang="en-US" b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10609" name="Object 3">
            <a:extLst>
              <a:ext uri="{FF2B5EF4-FFF2-40B4-BE49-F238E27FC236}">
                <a16:creationId xmlns:a16="http://schemas.microsoft.com/office/drawing/2014/main" id="{ADE714A4-A88B-4311-A6C3-D8D07466E9CA}"/>
              </a:ext>
            </a:extLst>
          </p:cNvPr>
          <p:cNvGraphicFramePr>
            <a:graphicFrameLocks/>
          </p:cNvGraphicFramePr>
          <p:nvPr/>
        </p:nvGraphicFramePr>
        <p:xfrm>
          <a:off x="2857500" y="4714875"/>
          <a:ext cx="6286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98" r:id="rId3" imgW="218967" imgH="161959" progId="Equation.3">
                  <p:embed/>
                </p:oleObj>
              </mc:Choice>
              <mc:Fallback>
                <p:oleObj r:id="rId3" imgW="218967" imgH="161959" progId="Equation.3">
                  <p:embed/>
                  <p:pic>
                    <p:nvPicPr>
                      <p:cNvPr id="110609" name="Object 3">
                        <a:extLst>
                          <a:ext uri="{FF2B5EF4-FFF2-40B4-BE49-F238E27FC236}">
                            <a16:creationId xmlns:a16="http://schemas.microsoft.com/office/drawing/2014/main" id="{ADE714A4-A88B-4311-A6C3-D8D07466E9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714875"/>
                        <a:ext cx="6286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2">
            <a:extLst>
              <a:ext uri="{FF2B5EF4-FFF2-40B4-BE49-F238E27FC236}">
                <a16:creationId xmlns:a16="http://schemas.microsoft.com/office/drawing/2014/main" id="{D2AAD144-0EDF-45F9-9B27-CC725335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0612" name="Text Box 20">
            <a:extLst>
              <a:ext uri="{FF2B5EF4-FFF2-40B4-BE49-F238E27FC236}">
                <a16:creationId xmlns:a16="http://schemas.microsoft.com/office/drawing/2014/main" id="{31B8DA73-89CC-488C-9ACA-BC9DD0351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4786313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曲折圆柱体的体积为：</a:t>
            </a:r>
            <a:r>
              <a:rPr lang="zh-CN" altLang="en-US" b="0">
                <a:solidFill>
                  <a:schemeClr val="hlink"/>
                </a:solidFill>
              </a:rPr>
              <a:t> </a:t>
            </a:r>
          </a:p>
        </p:txBody>
      </p:sp>
      <p:graphicFrame>
        <p:nvGraphicFramePr>
          <p:cNvPr id="110613" name="Object 4">
            <a:extLst>
              <a:ext uri="{FF2B5EF4-FFF2-40B4-BE49-F238E27FC236}">
                <a16:creationId xmlns:a16="http://schemas.microsoft.com/office/drawing/2014/main" id="{524FFFF1-20C3-45A7-8A9E-5AB16F6A29C2}"/>
              </a:ext>
            </a:extLst>
          </p:cNvPr>
          <p:cNvGraphicFramePr>
            <a:graphicFrameLocks/>
          </p:cNvGraphicFramePr>
          <p:nvPr/>
        </p:nvGraphicFramePr>
        <p:xfrm>
          <a:off x="7023100" y="4740275"/>
          <a:ext cx="11207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99" r:id="rId5" imgW="466680" imgH="161959" progId="Equation.3">
                  <p:embed/>
                </p:oleObj>
              </mc:Choice>
              <mc:Fallback>
                <p:oleObj r:id="rId5" imgW="466680" imgH="161959" progId="Equation.3">
                  <p:embed/>
                  <p:pic>
                    <p:nvPicPr>
                      <p:cNvPr id="110613" name="Object 4">
                        <a:extLst>
                          <a:ext uri="{FF2B5EF4-FFF2-40B4-BE49-F238E27FC236}">
                            <a16:creationId xmlns:a16="http://schemas.microsoft.com/office/drawing/2014/main" id="{524FFFF1-20C3-45A7-8A9E-5AB16F6A29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740275"/>
                        <a:ext cx="11207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26">
            <a:extLst>
              <a:ext uri="{FF2B5EF4-FFF2-40B4-BE49-F238E27FC236}">
                <a16:creationId xmlns:a16="http://schemas.microsoft.com/office/drawing/2014/main" id="{FF74B213-4F54-485B-AED8-0C51CA5B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0677" name="Oval 85">
            <a:extLst>
              <a:ext uri="{FF2B5EF4-FFF2-40B4-BE49-F238E27FC236}">
                <a16:creationId xmlns:a16="http://schemas.microsoft.com/office/drawing/2014/main" id="{E830991C-6DAD-41EF-84C3-3E3B7A39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3171825"/>
            <a:ext cx="287337" cy="287338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0684" name="Oval 92">
            <a:extLst>
              <a:ext uri="{FF2B5EF4-FFF2-40B4-BE49-F238E27FC236}">
                <a16:creationId xmlns:a16="http://schemas.microsoft.com/office/drawing/2014/main" id="{EF3B901A-CA0F-48B0-9CFD-CB7EF2AC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170238"/>
            <a:ext cx="287338" cy="287337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Group 86">
            <a:extLst>
              <a:ext uri="{FF2B5EF4-FFF2-40B4-BE49-F238E27FC236}">
                <a16:creationId xmlns:a16="http://schemas.microsoft.com/office/drawing/2014/main" id="{32512740-C838-46CE-8DA6-E8C283200BA2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133600"/>
            <a:ext cx="4418012" cy="2016125"/>
            <a:chOff x="2829" y="255"/>
            <a:chExt cx="2783" cy="1270"/>
          </a:xfrm>
        </p:grpSpPr>
        <p:grpSp>
          <p:nvGrpSpPr>
            <p:cNvPr id="8212" name="Group 83">
              <a:extLst>
                <a:ext uri="{FF2B5EF4-FFF2-40B4-BE49-F238E27FC236}">
                  <a16:creationId xmlns:a16="http://schemas.microsoft.com/office/drawing/2014/main" id="{9C84A1AA-A921-4E11-9158-6FCD75DF1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567"/>
              <a:ext cx="2414" cy="731"/>
              <a:chOff x="3198" y="567"/>
              <a:chExt cx="2414" cy="731"/>
            </a:xfrm>
          </p:grpSpPr>
          <p:sp>
            <p:nvSpPr>
              <p:cNvPr id="8236" name="Line 64">
                <a:extLst>
                  <a:ext uri="{FF2B5EF4-FFF2-40B4-BE49-F238E27FC236}">
                    <a16:creationId xmlns:a16="http://schemas.microsoft.com/office/drawing/2014/main" id="{EDE8204A-9106-47AF-964B-428594EF8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8" y="567"/>
                <a:ext cx="1088" cy="272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7" name="Line 65">
                <a:extLst>
                  <a:ext uri="{FF2B5EF4-FFF2-40B4-BE49-F238E27FC236}">
                    <a16:creationId xmlns:a16="http://schemas.microsoft.com/office/drawing/2014/main" id="{E8B043B0-16F3-4EAE-AD4D-5A8B0A23E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8" y="890"/>
                <a:ext cx="998" cy="272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8" name="Line 66">
                <a:extLst>
                  <a:ext uri="{FF2B5EF4-FFF2-40B4-BE49-F238E27FC236}">
                    <a16:creationId xmlns:a16="http://schemas.microsoft.com/office/drawing/2014/main" id="{56AA87C2-E09B-4597-81CD-BB5290250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" y="890"/>
                <a:ext cx="363" cy="40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9" name="Line 67">
                <a:extLst>
                  <a:ext uri="{FF2B5EF4-FFF2-40B4-BE49-F238E27FC236}">
                    <a16:creationId xmlns:a16="http://schemas.microsoft.com/office/drawing/2014/main" id="{6F4678A8-038C-41AB-88BC-43D67E9DE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298"/>
                <a:ext cx="953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0" name="Line 68">
                <a:extLst>
                  <a:ext uri="{FF2B5EF4-FFF2-40B4-BE49-F238E27FC236}">
                    <a16:creationId xmlns:a16="http://schemas.microsoft.com/office/drawing/2014/main" id="{B9FBD5C6-FCBA-427B-81DB-0E9320873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572"/>
                <a:ext cx="408" cy="454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1" name="Line 69">
                <a:extLst>
                  <a:ext uri="{FF2B5EF4-FFF2-40B4-BE49-F238E27FC236}">
                    <a16:creationId xmlns:a16="http://schemas.microsoft.com/office/drawing/2014/main" id="{73EA92D5-815A-4422-83D3-1912CE102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1026"/>
                <a:ext cx="817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2" name="Line 70">
                <a:extLst>
                  <a:ext uri="{FF2B5EF4-FFF2-40B4-BE49-F238E27FC236}">
                    <a16:creationId xmlns:a16="http://schemas.microsoft.com/office/drawing/2014/main" id="{7EED92F7-8966-4578-B017-2164D0819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8" y="709"/>
                <a:ext cx="1044" cy="272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Line 71">
                <a:extLst>
                  <a:ext uri="{FF2B5EF4-FFF2-40B4-BE49-F238E27FC236}">
                    <a16:creationId xmlns:a16="http://schemas.microsoft.com/office/drawing/2014/main" id="{8C655ACA-F6A0-48EE-B196-B7BA41214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709"/>
                <a:ext cx="408" cy="453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Line 72">
                <a:extLst>
                  <a:ext uri="{FF2B5EF4-FFF2-40B4-BE49-F238E27FC236}">
                    <a16:creationId xmlns:a16="http://schemas.microsoft.com/office/drawing/2014/main" id="{F37F3767-EB83-4158-855D-A6AF8AD86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0" y="1162"/>
                <a:ext cx="862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13" name="Oval 51">
              <a:extLst>
                <a:ext uri="{FF2B5EF4-FFF2-40B4-BE49-F238E27FC236}">
                  <a16:creationId xmlns:a16="http://schemas.microsoft.com/office/drawing/2014/main" id="{911A2F34-9BE6-4D19-ADFF-D249BB72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618"/>
              <a:ext cx="181" cy="181"/>
            </a:xfrm>
            <a:prstGeom prst="ellipse">
              <a:avLst/>
            </a:prstGeom>
            <a:solidFill>
              <a:srgbClr val="FF9933">
                <a:alpha val="38039"/>
              </a:srgbClr>
            </a:solidFill>
            <a:ln w="6350">
              <a:solidFill>
                <a:srgbClr val="FFFFFF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14" name="Oval 52">
              <a:extLst>
                <a:ext uri="{FF2B5EF4-FFF2-40B4-BE49-F238E27FC236}">
                  <a16:creationId xmlns:a16="http://schemas.microsoft.com/office/drawing/2014/main" id="{BCF326B3-8CA3-4D05-86DA-6650D91F4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072"/>
              <a:ext cx="181" cy="181"/>
            </a:xfrm>
            <a:prstGeom prst="ellipse">
              <a:avLst/>
            </a:prstGeom>
            <a:solidFill>
              <a:srgbClr val="FF9933">
                <a:alpha val="38039"/>
              </a:srgbClr>
            </a:solidFill>
            <a:ln w="6350">
              <a:solidFill>
                <a:srgbClr val="FFFFFF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15" name="Oval 53">
              <a:extLst>
                <a:ext uri="{FF2B5EF4-FFF2-40B4-BE49-F238E27FC236}">
                  <a16:creationId xmlns:a16="http://schemas.microsoft.com/office/drawing/2014/main" id="{C9803D9F-1B1A-47D0-9793-7E7C6B9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436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16" name="Oval 54">
              <a:extLst>
                <a:ext uri="{FF2B5EF4-FFF2-40B4-BE49-F238E27FC236}">
                  <a16:creationId xmlns:a16="http://schemas.microsoft.com/office/drawing/2014/main" id="{A3048AB9-5A27-48E1-83FF-4B187A89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436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17" name="Oval 55">
              <a:extLst>
                <a:ext uri="{FF2B5EF4-FFF2-40B4-BE49-F238E27FC236}">
                  <a16:creationId xmlns:a16="http://schemas.microsoft.com/office/drawing/2014/main" id="{94FD91B0-1989-4B58-B9FE-2704903FC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981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18" name="Oval 56">
              <a:extLst>
                <a:ext uri="{FF2B5EF4-FFF2-40B4-BE49-F238E27FC236}">
                  <a16:creationId xmlns:a16="http://schemas.microsoft.com/office/drawing/2014/main" id="{403BB834-8AAF-42D1-987D-29BE431B1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482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19" name="Oval 57">
              <a:extLst>
                <a:ext uri="{FF2B5EF4-FFF2-40B4-BE49-F238E27FC236}">
                  <a16:creationId xmlns:a16="http://schemas.microsoft.com/office/drawing/2014/main" id="{CA64FC0F-9EF8-43B1-B74F-E91C49469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55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20" name="Oval 58">
              <a:extLst>
                <a:ext uri="{FF2B5EF4-FFF2-40B4-BE49-F238E27FC236}">
                  <a16:creationId xmlns:a16="http://schemas.microsoft.com/office/drawing/2014/main" id="{C48C3EBB-DB4D-4A1A-9A24-004E17470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207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21" name="Oval 59">
              <a:extLst>
                <a:ext uri="{FF2B5EF4-FFF2-40B4-BE49-F238E27FC236}">
                  <a16:creationId xmlns:a16="http://schemas.microsoft.com/office/drawing/2014/main" id="{28F48753-CDC6-4C78-B1F1-67CBBF3D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026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22" name="Oval 60">
              <a:extLst>
                <a:ext uri="{FF2B5EF4-FFF2-40B4-BE49-F238E27FC236}">
                  <a16:creationId xmlns:a16="http://schemas.microsoft.com/office/drawing/2014/main" id="{17E2FACB-7C90-406E-934B-456577A18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208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23" name="Oval 61">
              <a:extLst>
                <a:ext uri="{FF2B5EF4-FFF2-40B4-BE49-F238E27FC236}">
                  <a16:creationId xmlns:a16="http://schemas.microsoft.com/office/drawing/2014/main" id="{3EA8473E-26C4-4C13-AD20-8CAD544E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344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24" name="Oval 62">
              <a:extLst>
                <a:ext uri="{FF2B5EF4-FFF2-40B4-BE49-F238E27FC236}">
                  <a16:creationId xmlns:a16="http://schemas.microsoft.com/office/drawing/2014/main" id="{56BF5A41-4366-4ECA-8CF7-7C2D5B55D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799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25" name="Oval 63">
              <a:extLst>
                <a:ext uri="{FF2B5EF4-FFF2-40B4-BE49-F238E27FC236}">
                  <a16:creationId xmlns:a16="http://schemas.microsoft.com/office/drawing/2014/main" id="{95A46569-2CC6-419D-88F1-BB5DD5279C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67447">
              <a:off x="3175" y="831"/>
              <a:ext cx="126" cy="342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26" name="Line 73">
              <a:extLst>
                <a:ext uri="{FF2B5EF4-FFF2-40B4-BE49-F238E27FC236}">
                  <a16:creationId xmlns:a16="http://schemas.microsoft.com/office/drawing/2014/main" id="{D972870F-7BEB-4F36-9B35-79872D3B7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845"/>
              <a:ext cx="181" cy="4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74">
              <a:extLst>
                <a:ext uri="{FF2B5EF4-FFF2-40B4-BE49-F238E27FC236}">
                  <a16:creationId xmlns:a16="http://schemas.microsoft.com/office/drawing/2014/main" id="{08CDE264-92A0-4ECE-9CCF-C70D4C753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1177"/>
              <a:ext cx="192" cy="7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75">
              <a:extLst>
                <a:ext uri="{FF2B5EF4-FFF2-40B4-BE49-F238E27FC236}">
                  <a16:creationId xmlns:a16="http://schemas.microsoft.com/office/drawing/2014/main" id="{98552231-168D-451B-A47D-743009BD2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1106"/>
              <a:ext cx="45" cy="18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76">
              <a:extLst>
                <a:ext uri="{FF2B5EF4-FFF2-40B4-BE49-F238E27FC236}">
                  <a16:creationId xmlns:a16="http://schemas.microsoft.com/office/drawing/2014/main" id="{23BE1301-ADFF-4E6E-B22A-DA56C394D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026"/>
              <a:ext cx="61" cy="2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78">
              <a:extLst>
                <a:ext uri="{FF2B5EF4-FFF2-40B4-BE49-F238E27FC236}">
                  <a16:creationId xmlns:a16="http://schemas.microsoft.com/office/drawing/2014/main" id="{48818031-D46C-4BA3-928E-C5AF7A390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850"/>
              <a:ext cx="91" cy="36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79">
              <a:extLst>
                <a:ext uri="{FF2B5EF4-FFF2-40B4-BE49-F238E27FC236}">
                  <a16:creationId xmlns:a16="http://schemas.microsoft.com/office/drawing/2014/main" id="{A3C6B2FC-894E-497C-B825-03D886B29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1207"/>
              <a:ext cx="136" cy="4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80">
              <a:extLst>
                <a:ext uri="{FF2B5EF4-FFF2-40B4-BE49-F238E27FC236}">
                  <a16:creationId xmlns:a16="http://schemas.microsoft.com/office/drawing/2014/main" id="{6D8583F8-FA69-4728-9B78-3A701D319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117"/>
              <a:ext cx="136" cy="4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Text Box 81">
              <a:extLst>
                <a:ext uri="{FF2B5EF4-FFF2-40B4-BE49-F238E27FC236}">
                  <a16:creationId xmlns:a16="http://schemas.microsoft.com/office/drawing/2014/main" id="{DBD92EDF-E62F-4342-99F1-A0ED0F005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107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>
                  <a:solidFill>
                    <a:srgbClr val="FF9933"/>
                  </a:solidFill>
                </a:rPr>
                <a:t>d</a:t>
              </a:r>
            </a:p>
          </p:txBody>
        </p:sp>
        <p:sp>
          <p:nvSpPr>
            <p:cNvPr id="8234" name="Text Box 82">
              <a:extLst>
                <a:ext uri="{FF2B5EF4-FFF2-40B4-BE49-F238E27FC236}">
                  <a16:creationId xmlns:a16="http://schemas.microsoft.com/office/drawing/2014/main" id="{99025305-0137-4A3D-8321-C14A101BF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91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>
                  <a:solidFill>
                    <a:srgbClr val="FF9933"/>
                  </a:solidFill>
                </a:rPr>
                <a:t>2d</a:t>
              </a:r>
            </a:p>
          </p:txBody>
        </p:sp>
        <p:sp>
          <p:nvSpPr>
            <p:cNvPr id="8235" name="Text Box 84">
              <a:extLst>
                <a:ext uri="{FF2B5EF4-FFF2-40B4-BE49-F238E27FC236}">
                  <a16:creationId xmlns:a16="http://schemas.microsoft.com/office/drawing/2014/main" id="{906D95BE-D3B0-41B4-B574-D1E12A254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69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>
                  <a:solidFill>
                    <a:srgbClr val="FF9933"/>
                  </a:solidFill>
                  <a:latin typeface="Bookman Old Style" panose="02050604050505020204" pitchFamily="18" charset="0"/>
                </a:rPr>
                <a:t>u</a:t>
              </a:r>
            </a:p>
          </p:txBody>
        </p:sp>
      </p:grpSp>
      <p:sp>
        <p:nvSpPr>
          <p:cNvPr id="110680" name="Rectangle 88">
            <a:extLst>
              <a:ext uri="{FF2B5EF4-FFF2-40B4-BE49-F238E27FC236}">
                <a16:creationId xmlns:a16="http://schemas.microsoft.com/office/drawing/2014/main" id="{408378DB-A306-4AE7-99AA-C886AC973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877888"/>
            <a:ext cx="728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假定被考察的分子以平均速率    运动，而其它分子是静止不动的                                                                        </a:t>
            </a:r>
          </a:p>
        </p:txBody>
      </p:sp>
      <p:sp>
        <p:nvSpPr>
          <p:cNvPr id="110681" name="Text Box 89">
            <a:extLst>
              <a:ext uri="{FF2B5EF4-FFF2-40B4-BE49-F238E27FC236}">
                <a16:creationId xmlns:a16="http://schemas.microsoft.com/office/drawing/2014/main" id="{B5AC50BD-CAC5-4E8A-8420-5C5661E19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28613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FFFF"/>
              </a:buClr>
              <a:buSzPct val="80000"/>
            </a:pPr>
            <a:r>
              <a:rPr lang="zh-CN" altLang="en-US">
                <a:solidFill>
                  <a:srgbClr val="FFFF00"/>
                </a:solidFill>
              </a:rPr>
              <a:t>平均碰撞频率的推导</a:t>
            </a:r>
          </a:p>
        </p:txBody>
      </p:sp>
      <p:graphicFrame>
        <p:nvGraphicFramePr>
          <p:cNvPr id="110683" name="Object 5">
            <a:extLst>
              <a:ext uri="{FF2B5EF4-FFF2-40B4-BE49-F238E27FC236}">
                <a16:creationId xmlns:a16="http://schemas.microsoft.com/office/drawing/2014/main" id="{113218C7-848F-4415-818D-9DD73023D283}"/>
              </a:ext>
            </a:extLst>
          </p:cNvPr>
          <p:cNvGraphicFramePr>
            <a:graphicFrameLocks/>
          </p:cNvGraphicFramePr>
          <p:nvPr/>
        </p:nvGraphicFramePr>
        <p:xfrm>
          <a:off x="2484438" y="5857875"/>
          <a:ext cx="13001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0" r:id="rId7" imgW="542829" imgH="161959" progId="Equation.3">
                  <p:embed/>
                </p:oleObj>
              </mc:Choice>
              <mc:Fallback>
                <p:oleObj r:id="rId7" imgW="542829" imgH="161959" progId="Equation.3">
                  <p:embed/>
                  <p:pic>
                    <p:nvPicPr>
                      <p:cNvPr id="110683" name="Object 5">
                        <a:extLst>
                          <a:ext uri="{FF2B5EF4-FFF2-40B4-BE49-F238E27FC236}">
                            <a16:creationId xmlns:a16="http://schemas.microsoft.com/office/drawing/2014/main" id="{113218C7-848F-4415-818D-9DD73023D28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857875"/>
                        <a:ext cx="13001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7" name="Object 31">
            <a:extLst>
              <a:ext uri="{FF2B5EF4-FFF2-40B4-BE49-F238E27FC236}">
                <a16:creationId xmlns:a16="http://schemas.microsoft.com/office/drawing/2014/main" id="{E7FD792E-576E-41CA-B857-4498D7D41DEF}"/>
              </a:ext>
            </a:extLst>
          </p:cNvPr>
          <p:cNvGraphicFramePr>
            <a:graphicFrameLocks/>
          </p:cNvGraphicFramePr>
          <p:nvPr/>
        </p:nvGraphicFramePr>
        <p:xfrm>
          <a:off x="4857750" y="1031875"/>
          <a:ext cx="20478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1" r:id="rId9" imgW="181045" imgH="199923" progId="Equation.3">
                  <p:embed/>
                </p:oleObj>
              </mc:Choice>
              <mc:Fallback>
                <p:oleObj r:id="rId9" imgW="181045" imgH="199923" progId="Equation.3">
                  <p:embed/>
                  <p:pic>
                    <p:nvPicPr>
                      <p:cNvPr id="521247" name="Object 31">
                        <a:extLst>
                          <a:ext uri="{FF2B5EF4-FFF2-40B4-BE49-F238E27FC236}">
                            <a16:creationId xmlns:a16="http://schemas.microsoft.com/office/drawing/2014/main" id="{E7FD792E-576E-41CA-B857-4498D7D41D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031875"/>
                        <a:ext cx="204788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灯片编号占位符 1">
            <a:extLst>
              <a:ext uri="{FF2B5EF4-FFF2-40B4-BE49-F238E27FC236}">
                <a16:creationId xmlns:a16="http://schemas.microsoft.com/office/drawing/2014/main" id="{6087C1A7-46FB-473E-A56B-C808FB3B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6B4567-32C4-4067-A46C-CF1D60B5AF56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9.24855E-7 L 0.18125 -0.06289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06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-0.06289 L 0.25209 0.04185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106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08 0.04185 L 0.48733 0.04185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106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0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0679" grpId="0" animBg="1"/>
      <p:bldP spid="110612" grpId="0"/>
      <p:bldP spid="110677" grpId="0" animBg="1"/>
      <p:bldP spid="110677" grpId="1" animBg="1"/>
      <p:bldP spid="110677" grpId="2" animBg="1"/>
      <p:bldP spid="110677" grpId="3" animBg="1"/>
      <p:bldP spid="110677" grpId="4" animBg="1"/>
      <p:bldP spid="110684" grpId="0" animBg="1"/>
      <p:bldP spid="110680" grpId="0"/>
      <p:bldP spid="11068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25127</TotalTime>
  <Words>1595</Words>
  <Application>Microsoft Office PowerPoint</Application>
  <PresentationFormat>全屏显示(4:3)</PresentationFormat>
  <Paragraphs>258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Monotype Sorts</vt:lpstr>
      <vt:lpstr>黑体</vt:lpstr>
      <vt:lpstr>华文仿宋</vt:lpstr>
      <vt:lpstr>华文中宋</vt:lpstr>
      <vt:lpstr>楷体_GB2312</vt:lpstr>
      <vt:lpstr>宋体</vt:lpstr>
      <vt:lpstr>Arial</vt:lpstr>
      <vt:lpstr>Bookman Old Style</vt:lpstr>
      <vt:lpstr>Cambria Math</vt:lpstr>
      <vt:lpstr>Symbol</vt:lpstr>
      <vt:lpstr>Times New Roman</vt:lpstr>
      <vt:lpstr>Wingdings</vt:lpstr>
      <vt:lpstr>默认设计模板</vt:lpstr>
      <vt:lpstr>公式</vt:lpstr>
      <vt:lpstr>Equation.3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1464</cp:revision>
  <cp:lastPrinted>2022-11-19T05:03:30Z</cp:lastPrinted>
  <dcterms:created xsi:type="dcterms:W3CDTF">1998-11-21T01:35:42Z</dcterms:created>
  <dcterms:modified xsi:type="dcterms:W3CDTF">2022-12-01T08:16:30Z</dcterms:modified>
</cp:coreProperties>
</file>